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20"/>
  </p:notesMasterIdLst>
  <p:sldIdLst>
    <p:sldId id="321" r:id="rId2"/>
    <p:sldId id="318" r:id="rId3"/>
    <p:sldId id="322" r:id="rId4"/>
    <p:sldId id="316" r:id="rId5"/>
    <p:sldId id="317" r:id="rId6"/>
    <p:sldId id="325" r:id="rId7"/>
    <p:sldId id="332" r:id="rId8"/>
    <p:sldId id="333" r:id="rId9"/>
    <p:sldId id="334" r:id="rId10"/>
    <p:sldId id="341" r:id="rId11"/>
    <p:sldId id="336" r:id="rId12"/>
    <p:sldId id="326" r:id="rId13"/>
    <p:sldId id="324" r:id="rId14"/>
    <p:sldId id="342" r:id="rId15"/>
    <p:sldId id="335" r:id="rId16"/>
    <p:sldId id="339" r:id="rId17"/>
    <p:sldId id="340" r:id="rId18"/>
    <p:sldId id="337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33CC"/>
    <a:srgbClr val="365D21"/>
    <a:srgbClr val="33CCFF"/>
    <a:srgbClr val="FFFF00"/>
    <a:srgbClr val="006600"/>
    <a:srgbClr val="0066FF"/>
    <a:srgbClr val="0014AC"/>
    <a:srgbClr val="FF9900"/>
    <a:srgbClr val="FFFFFF"/>
    <a:srgbClr val="FFCC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408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76E3A03-BB73-4ED6-99C4-4CFD2A94209F}" type="datetimeFigureOut">
              <a:rPr lang="ru-RU"/>
              <a:pPr>
                <a:defRPr/>
              </a:pPr>
              <a:t>08.03.2017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A3820B-7150-4465-9329-879E122C3E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99547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6998B-470D-40EF-A191-BD62BA73A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8782-41D5-4251-85C2-531FFE3C8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874C7-9393-40C1-A385-7AF3418EC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63DA3-EFB4-4EDF-8F87-C68D53915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B4824-2863-4106-B7A6-92F782BD5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08A9-4259-4C93-99C2-593903273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2D8F1-AE7D-4559-9F5C-0762D2F1D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6B807-3976-45DB-8AE9-7E0057AB8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C2D45-DCC5-40D6-8543-A23820867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DC91E-F650-4703-95E6-2CB7DCA58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6F8FC-428F-40A9-A415-F1D3D6AE1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EAED02A-B3E0-45D7-94C6-41158E69F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1" r:id="rId4"/>
    <p:sldLayoutId id="2147483817" r:id="rId5"/>
    <p:sldLayoutId id="2147483812" r:id="rId6"/>
    <p:sldLayoutId id="2147483818" r:id="rId7"/>
    <p:sldLayoutId id="2147483819" r:id="rId8"/>
    <p:sldLayoutId id="2147483820" r:id="rId9"/>
    <p:sldLayoutId id="2147483813" r:id="rId10"/>
    <p:sldLayoutId id="21474838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audio" Target="../media/audio7.wav"/><Relationship Id="rId3" Type="http://schemas.openxmlformats.org/officeDocument/2006/relationships/audio" Target="../media/audio5.wav"/><Relationship Id="rId7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9.wav"/><Relationship Id="rId5" Type="http://schemas.openxmlformats.org/officeDocument/2006/relationships/audio" Target="../media/audio8.wav"/><Relationship Id="rId4" Type="http://schemas.openxmlformats.org/officeDocument/2006/relationships/audio" Target="../media/audio3.wav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4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11" Type="http://schemas.openxmlformats.org/officeDocument/2006/relationships/image" Target="../media/image7.jpeg"/><Relationship Id="rId5" Type="http://schemas.openxmlformats.org/officeDocument/2006/relationships/audio" Target="../media/audio5.wav"/><Relationship Id="rId10" Type="http://schemas.openxmlformats.org/officeDocument/2006/relationships/image" Target="../media/image6.jpeg"/><Relationship Id="rId4" Type="http://schemas.openxmlformats.org/officeDocument/2006/relationships/audio" Target="../media/audio1.wav"/><Relationship Id="rId9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audio" Target="../media/audio9.wav"/><Relationship Id="rId3" Type="http://schemas.openxmlformats.org/officeDocument/2006/relationships/audio" Target="../media/audio1.wav"/><Relationship Id="rId7" Type="http://schemas.openxmlformats.org/officeDocument/2006/relationships/audio" Target="../media/audio8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3.wav"/><Relationship Id="rId5" Type="http://schemas.openxmlformats.org/officeDocument/2006/relationships/audio" Target="../media/audio6.wav"/><Relationship Id="rId4" Type="http://schemas.openxmlformats.org/officeDocument/2006/relationships/audio" Target="../media/audio7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7" Type="http://schemas.openxmlformats.org/officeDocument/2006/relationships/audio" Target="../media/audio9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3.wav"/><Relationship Id="rId5" Type="http://schemas.openxmlformats.org/officeDocument/2006/relationships/audio" Target="../media/audio8.wav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audio" Target="../media/audio7.wav"/><Relationship Id="rId3" Type="http://schemas.openxmlformats.org/officeDocument/2006/relationships/audio" Target="../media/audio5.wav"/><Relationship Id="rId7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9.wav"/><Relationship Id="rId5" Type="http://schemas.openxmlformats.org/officeDocument/2006/relationships/audio" Target="../media/audio8.wav"/><Relationship Id="rId4" Type="http://schemas.openxmlformats.org/officeDocument/2006/relationships/audio" Target="../media/audio3.wav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audio" Target="../media/audio4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11" Type="http://schemas.openxmlformats.org/officeDocument/2006/relationships/image" Target="../media/image7.jpeg"/><Relationship Id="rId5" Type="http://schemas.openxmlformats.org/officeDocument/2006/relationships/audio" Target="../media/audio5.wav"/><Relationship Id="rId10" Type="http://schemas.openxmlformats.org/officeDocument/2006/relationships/image" Target="../media/image6.jpeg"/><Relationship Id="rId4" Type="http://schemas.openxmlformats.org/officeDocument/2006/relationships/audio" Target="../media/audio1.wav"/><Relationship Id="rId9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audio" Target="../media/audio9.wav"/><Relationship Id="rId3" Type="http://schemas.openxmlformats.org/officeDocument/2006/relationships/audio" Target="../media/audio3.wav"/><Relationship Id="rId7" Type="http://schemas.openxmlformats.org/officeDocument/2006/relationships/audio" Target="../media/audio8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7.wav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audio" Target="../media/audio6.wav"/><Relationship Id="rId3" Type="http://schemas.openxmlformats.org/officeDocument/2006/relationships/audio" Target="../media/audio7.wav"/><Relationship Id="rId7" Type="http://schemas.openxmlformats.org/officeDocument/2006/relationships/audio" Target="../media/audio9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8.wav"/><Relationship Id="rId5" Type="http://schemas.openxmlformats.org/officeDocument/2006/relationships/audio" Target="../media/audio3.wav"/><Relationship Id="rId4" Type="http://schemas.openxmlformats.org/officeDocument/2006/relationships/audio" Target="../media/audio5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6.wav"/><Relationship Id="rId4" Type="http://schemas.openxmlformats.org/officeDocument/2006/relationships/audio" Target="../media/audio5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7" Type="http://schemas.openxmlformats.org/officeDocument/2006/relationships/audio" Target="../media/audio7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3.wav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-412522"/>
            <a:ext cx="9144000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- 15 (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IVc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) \1у21н\  №81.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\Т. 28 \ ОПЫТ РЕЗЕРФОРДА. ЯДЕРНАЯ МОДЕЛЬ АТОМА.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Доказать, что атом имеет  планетарную структуру.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Объяснить линейчатые спектры атома.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Изучить сильные и слабые стороны теории Бора.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Дать представление о современном взгляде на строение атома.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Рассмотреть двух- и трехуровневую структуру построения лазеров.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к.ф. «Излучение и поглощение энергии атомом.»</a:t>
            </a:r>
          </a:p>
          <a:p>
            <a:pPr marL="514350" marR="0" lvl="0" indent="-514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ФвК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80" name="Line 12"/>
          <p:cNvSpPr>
            <a:spLocks noChangeShapeType="1"/>
          </p:cNvSpPr>
          <p:nvPr/>
        </p:nvSpPr>
        <p:spPr bwMode="auto">
          <a:xfrm>
            <a:off x="1500166" y="3714752"/>
            <a:ext cx="0" cy="2773127"/>
          </a:xfrm>
          <a:prstGeom prst="line">
            <a:avLst/>
          </a:prstGeom>
          <a:noFill/>
          <a:ln w="57150">
            <a:solidFill>
              <a:srgbClr val="7030A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9" name="Line 12"/>
          <p:cNvSpPr>
            <a:spLocks noChangeShapeType="1"/>
          </p:cNvSpPr>
          <p:nvPr/>
        </p:nvSpPr>
        <p:spPr bwMode="auto">
          <a:xfrm>
            <a:off x="1714480" y="2728268"/>
            <a:ext cx="0" cy="3714776"/>
          </a:xfrm>
          <a:prstGeom prst="line">
            <a:avLst/>
          </a:prstGeom>
          <a:noFill/>
          <a:ln w="57150">
            <a:solidFill>
              <a:srgbClr val="7030A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0" name="Line 12"/>
          <p:cNvSpPr>
            <a:spLocks noChangeShapeType="1"/>
          </p:cNvSpPr>
          <p:nvPr/>
        </p:nvSpPr>
        <p:spPr bwMode="auto">
          <a:xfrm>
            <a:off x="1928794" y="2442516"/>
            <a:ext cx="0" cy="4000528"/>
          </a:xfrm>
          <a:prstGeom prst="line">
            <a:avLst/>
          </a:prstGeom>
          <a:noFill/>
          <a:ln w="57150">
            <a:solidFill>
              <a:srgbClr val="7030A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1" name="Line 12"/>
          <p:cNvSpPr>
            <a:spLocks noChangeShapeType="1"/>
          </p:cNvSpPr>
          <p:nvPr/>
        </p:nvSpPr>
        <p:spPr bwMode="auto">
          <a:xfrm>
            <a:off x="2187250" y="2228202"/>
            <a:ext cx="0" cy="4214842"/>
          </a:xfrm>
          <a:prstGeom prst="line">
            <a:avLst/>
          </a:prstGeom>
          <a:noFill/>
          <a:ln w="57150">
            <a:solidFill>
              <a:srgbClr val="7030A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6" name="Скругленный прямоугольник 75"/>
          <p:cNvSpPr/>
          <p:nvPr/>
        </p:nvSpPr>
        <p:spPr>
          <a:xfrm>
            <a:off x="6653665" y="1800710"/>
            <a:ext cx="1643074" cy="1000132"/>
          </a:xfrm>
          <a:prstGeom prst="roundRect">
            <a:avLst/>
          </a:prstGeom>
          <a:solidFill>
            <a:schemeClr val="accent1">
              <a:alpha val="6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-32" y="-142900"/>
            <a:ext cx="53999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постулаты БОРА  1903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>
            <a:off x="241441" y="2236447"/>
            <a:ext cx="3835259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>
            <a:off x="214282" y="2728799"/>
            <a:ext cx="3835259" cy="0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241441" y="3669025"/>
            <a:ext cx="3835259" cy="0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76" name="Line 8"/>
          <p:cNvSpPr>
            <a:spLocks noChangeShapeType="1"/>
          </p:cNvSpPr>
          <p:nvPr/>
        </p:nvSpPr>
        <p:spPr bwMode="auto">
          <a:xfrm>
            <a:off x="328738" y="6489700"/>
            <a:ext cx="3835259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>
            <a:off x="214282" y="2400564"/>
            <a:ext cx="3835259" cy="0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>
            <a:off x="417976" y="2707326"/>
            <a:ext cx="0" cy="91568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642910" y="2425105"/>
            <a:ext cx="0" cy="117336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928662" y="2213439"/>
            <a:ext cx="0" cy="1408037"/>
          </a:xfrm>
          <a:prstGeom prst="line">
            <a:avLst/>
          </a:prstGeom>
          <a:noFill/>
          <a:ln w="57150">
            <a:solidFill>
              <a:srgbClr val="00CCFF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1214414" y="2144418"/>
            <a:ext cx="0" cy="15016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91" name="Rectangle 23"/>
          <p:cNvSpPr>
            <a:spLocks noChangeArrowheads="1"/>
          </p:cNvSpPr>
          <p:nvPr/>
        </p:nvSpPr>
        <p:spPr bwMode="auto">
          <a:xfrm>
            <a:off x="-71470" y="6000768"/>
            <a:ext cx="14754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основной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1"/>
          <p:cNvSpPr>
            <a:spLocks noChangeArrowheads="1"/>
          </p:cNvSpPr>
          <p:nvPr/>
        </p:nvSpPr>
        <p:spPr bwMode="auto">
          <a:xfrm>
            <a:off x="-55704" y="500042"/>
            <a:ext cx="7117526" cy="70788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1.В стационарных (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en-US" sz="40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не 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изл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-32" y="1142984"/>
            <a:ext cx="4715073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2.Изл.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переходе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Line 5"/>
          <p:cNvSpPr>
            <a:spLocks noChangeShapeType="1"/>
          </p:cNvSpPr>
          <p:nvPr/>
        </p:nvSpPr>
        <p:spPr bwMode="auto">
          <a:xfrm>
            <a:off x="214282" y="2143116"/>
            <a:ext cx="3835259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6" name="Line 5"/>
          <p:cNvSpPr>
            <a:spLocks noChangeShapeType="1"/>
          </p:cNvSpPr>
          <p:nvPr/>
        </p:nvSpPr>
        <p:spPr bwMode="auto">
          <a:xfrm>
            <a:off x="214282" y="2071678"/>
            <a:ext cx="3835259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92" name="Text Box 24"/>
          <p:cNvSpPr txBox="1">
            <a:spLocks noChangeArrowheads="1"/>
          </p:cNvSpPr>
          <p:nvPr/>
        </p:nvSpPr>
        <p:spPr bwMode="auto">
          <a:xfrm>
            <a:off x="4214810" y="6215082"/>
            <a:ext cx="46674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ru-RU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 Box 24"/>
          <p:cNvSpPr txBox="1">
            <a:spLocks noChangeArrowheads="1"/>
          </p:cNvSpPr>
          <p:nvPr/>
        </p:nvSpPr>
        <p:spPr bwMode="auto">
          <a:xfrm>
            <a:off x="4105258" y="3422654"/>
            <a:ext cx="46674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 Box 24"/>
          <p:cNvSpPr txBox="1">
            <a:spLocks noChangeArrowheads="1"/>
          </p:cNvSpPr>
          <p:nvPr/>
        </p:nvSpPr>
        <p:spPr bwMode="auto">
          <a:xfrm>
            <a:off x="4105258" y="2636836"/>
            <a:ext cx="46674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 Box 24"/>
          <p:cNvSpPr txBox="1">
            <a:spLocks noChangeArrowheads="1"/>
          </p:cNvSpPr>
          <p:nvPr/>
        </p:nvSpPr>
        <p:spPr bwMode="auto">
          <a:xfrm>
            <a:off x="4134998" y="2095818"/>
            <a:ext cx="46674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 Box 24"/>
          <p:cNvSpPr txBox="1">
            <a:spLocks noChangeArrowheads="1"/>
          </p:cNvSpPr>
          <p:nvPr/>
        </p:nvSpPr>
        <p:spPr bwMode="auto">
          <a:xfrm>
            <a:off x="4643438" y="6208736"/>
            <a:ext cx="100013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-13,6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 Box 24"/>
          <p:cNvSpPr txBox="1">
            <a:spLocks noChangeArrowheads="1"/>
          </p:cNvSpPr>
          <p:nvPr/>
        </p:nvSpPr>
        <p:spPr bwMode="auto">
          <a:xfrm>
            <a:off x="4643438" y="3429000"/>
            <a:ext cx="714380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-3,4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 Box 24"/>
          <p:cNvSpPr txBox="1">
            <a:spLocks noChangeArrowheads="1"/>
          </p:cNvSpPr>
          <p:nvPr/>
        </p:nvSpPr>
        <p:spPr bwMode="auto">
          <a:xfrm>
            <a:off x="4643438" y="2643182"/>
            <a:ext cx="857256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-1,51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 Box 24"/>
          <p:cNvSpPr txBox="1">
            <a:spLocks noChangeArrowheads="1"/>
          </p:cNvSpPr>
          <p:nvPr/>
        </p:nvSpPr>
        <p:spPr bwMode="auto">
          <a:xfrm>
            <a:off x="4714876" y="2085326"/>
            <a:ext cx="857256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0,85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93" name="Text Box 25"/>
          <p:cNvSpPr txBox="1">
            <a:spLocks noChangeArrowheads="1"/>
          </p:cNvSpPr>
          <p:nvPr/>
        </p:nvSpPr>
        <p:spPr bwMode="auto">
          <a:xfrm>
            <a:off x="6582227" y="1928802"/>
            <a:ext cx="993764" cy="54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</a:t>
            </a:r>
            <a:r>
              <a:rPr kumimoji="0" lang="en-US" sz="32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=      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7439483" y="1643050"/>
            <a:ext cx="1061607" cy="1142673"/>
            <a:chOff x="2698" y="3022"/>
            <a:chExt cx="746" cy="1421"/>
          </a:xfrm>
        </p:grpSpPr>
        <p:grpSp>
          <p:nvGrpSpPr>
            <p:cNvPr id="3" name="Group 27"/>
            <p:cNvGrpSpPr>
              <a:grpSpLocks/>
            </p:cNvGrpSpPr>
            <p:nvPr/>
          </p:nvGrpSpPr>
          <p:grpSpPr bwMode="auto">
            <a:xfrm>
              <a:off x="2762" y="3022"/>
              <a:ext cx="682" cy="1421"/>
              <a:chOff x="11369" y="3207"/>
              <a:chExt cx="826" cy="1372"/>
            </a:xfrm>
          </p:grpSpPr>
          <p:sp>
            <p:nvSpPr>
              <p:cNvPr id="32796" name="Line 28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no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4" name="Group 29"/>
              <p:cNvGrpSpPr>
                <a:grpSpLocks/>
              </p:cNvGrpSpPr>
              <p:nvPr/>
            </p:nvGrpSpPr>
            <p:grpSpPr bwMode="auto">
              <a:xfrm>
                <a:off x="11369" y="3207"/>
                <a:ext cx="806" cy="1372"/>
                <a:chOff x="10875" y="3475"/>
                <a:chExt cx="644" cy="1372"/>
              </a:xfrm>
            </p:grpSpPr>
            <p:sp>
              <p:nvSpPr>
                <p:cNvPr id="32798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10875" y="3475"/>
                  <a:ext cx="644" cy="6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Е</a:t>
                  </a:r>
                  <a:r>
                    <a:rPr kumimoji="0" lang="en-US" sz="36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endParaRPr kumimoji="0" lang="ru-RU" sz="4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2799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10898" y="4140"/>
                  <a:ext cx="621" cy="70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2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32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n</a:t>
                  </a:r>
                  <a:r>
                    <a:rPr kumimoji="0" lang="en-US" sz="3200" b="1" i="0" u="none" strike="noStrike" cap="none" normalizeH="0" baseline="30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2800" name="Line 32"/>
            <p:cNvSpPr>
              <a:spLocks noChangeShapeType="1"/>
            </p:cNvSpPr>
            <p:nvPr/>
          </p:nvSpPr>
          <p:spPr bwMode="auto">
            <a:xfrm>
              <a:off x="2698" y="3733"/>
              <a:ext cx="583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2801" name="Text Box 33"/>
          <p:cNvSpPr txBox="1">
            <a:spLocks noChangeArrowheads="1"/>
          </p:cNvSpPr>
          <p:nvPr/>
        </p:nvSpPr>
        <p:spPr bwMode="auto">
          <a:xfrm>
            <a:off x="6072198" y="3000372"/>
            <a:ext cx="2786082" cy="857256"/>
          </a:xfrm>
          <a:prstGeom prst="rect">
            <a:avLst/>
          </a:prstGeom>
          <a:gradFill rotWithShape="0">
            <a:gsLst>
              <a:gs pos="0">
                <a:srgbClr val="CC99FF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ru-RU" sz="4400" b="1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ru-RU" sz="44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en-US" sz="36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h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802" name="Text Box 34"/>
          <p:cNvSpPr txBox="1">
            <a:spLocks noChangeArrowheads="1"/>
          </p:cNvSpPr>
          <p:nvPr/>
        </p:nvSpPr>
        <p:spPr bwMode="auto">
          <a:xfrm>
            <a:off x="5945088" y="4889292"/>
            <a:ext cx="1143008" cy="68284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  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35"/>
          <p:cNvGrpSpPr>
            <a:grpSpLocks/>
          </p:cNvGrpSpPr>
          <p:nvPr/>
        </p:nvGrpSpPr>
        <p:grpSpPr bwMode="auto">
          <a:xfrm>
            <a:off x="7088096" y="4714884"/>
            <a:ext cx="1000131" cy="1143008"/>
            <a:chOff x="2766" y="3336"/>
            <a:chExt cx="917" cy="841"/>
          </a:xfrm>
          <a:solidFill>
            <a:schemeClr val="accent1">
              <a:lumMod val="20000"/>
              <a:lumOff val="80000"/>
            </a:schemeClr>
          </a:solidFill>
        </p:grpSpPr>
        <p:grpSp>
          <p:nvGrpSpPr>
            <p:cNvPr id="6" name="Group 36"/>
            <p:cNvGrpSpPr>
              <a:grpSpLocks/>
            </p:cNvGrpSpPr>
            <p:nvPr/>
          </p:nvGrpSpPr>
          <p:grpSpPr bwMode="auto">
            <a:xfrm>
              <a:off x="2766" y="3336"/>
              <a:ext cx="917" cy="841"/>
              <a:chOff x="11367" y="3511"/>
              <a:chExt cx="1110" cy="812"/>
            </a:xfrm>
            <a:grpFill/>
          </p:grpSpPr>
          <p:sp>
            <p:nvSpPr>
              <p:cNvPr id="32805" name="Line 37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grp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7" name="Group 38"/>
              <p:cNvGrpSpPr>
                <a:grpSpLocks/>
              </p:cNvGrpSpPr>
              <p:nvPr/>
            </p:nvGrpSpPr>
            <p:grpSpPr bwMode="auto">
              <a:xfrm>
                <a:off x="11367" y="3511"/>
                <a:ext cx="1110" cy="812"/>
                <a:chOff x="10875" y="3779"/>
                <a:chExt cx="887" cy="812"/>
              </a:xfrm>
              <a:grpFill/>
            </p:grpSpPr>
            <p:sp>
              <p:nvSpPr>
                <p:cNvPr id="32807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10875" y="3779"/>
                  <a:ext cx="864" cy="45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Е</a:t>
                  </a:r>
                  <a:r>
                    <a:rPr kumimoji="0" lang="en-US" sz="32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2808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10898" y="4141"/>
                  <a:ext cx="864" cy="45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2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0033CC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k</a:t>
                  </a:r>
                  <a:r>
                    <a:rPr kumimoji="0" lang="en-US" sz="3200" b="1" i="0" u="none" strike="noStrike" cap="none" normalizeH="0" baseline="30000" dirty="0" smtClean="0">
                      <a:ln>
                        <a:noFill/>
                      </a:ln>
                      <a:solidFill>
                        <a:srgbClr val="0033CC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rgbClr val="0033CC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2809" name="Line 41"/>
            <p:cNvSpPr>
              <a:spLocks noChangeShapeType="1"/>
            </p:cNvSpPr>
            <p:nvPr/>
          </p:nvSpPr>
          <p:spPr bwMode="auto">
            <a:xfrm>
              <a:off x="2766" y="3757"/>
              <a:ext cx="583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3" name="Text Box 33"/>
          <p:cNvSpPr txBox="1">
            <a:spLocks noChangeArrowheads="1"/>
          </p:cNvSpPr>
          <p:nvPr/>
        </p:nvSpPr>
        <p:spPr bwMode="auto">
          <a:xfrm>
            <a:off x="7715272" y="4786322"/>
            <a:ext cx="571504" cy="85725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 42"/>
          <p:cNvGrpSpPr>
            <a:grpSpLocks/>
          </p:cNvGrpSpPr>
          <p:nvPr/>
        </p:nvGrpSpPr>
        <p:grpSpPr bwMode="auto">
          <a:xfrm>
            <a:off x="8159666" y="4787103"/>
            <a:ext cx="876674" cy="999351"/>
            <a:chOff x="2779" y="3248"/>
            <a:chExt cx="677" cy="997"/>
          </a:xfrm>
          <a:solidFill>
            <a:schemeClr val="accent1">
              <a:lumMod val="40000"/>
              <a:lumOff val="60000"/>
            </a:schemeClr>
          </a:solidFill>
        </p:grpSpPr>
        <p:grpSp>
          <p:nvGrpSpPr>
            <p:cNvPr id="9" name="Group 43"/>
            <p:cNvGrpSpPr>
              <a:grpSpLocks/>
            </p:cNvGrpSpPr>
            <p:nvPr/>
          </p:nvGrpSpPr>
          <p:grpSpPr bwMode="auto">
            <a:xfrm>
              <a:off x="2779" y="3248"/>
              <a:ext cx="677" cy="997"/>
              <a:chOff x="11376" y="3428"/>
              <a:chExt cx="819" cy="963"/>
            </a:xfrm>
            <a:grpFill/>
          </p:grpSpPr>
          <p:sp>
            <p:nvSpPr>
              <p:cNvPr id="32812" name="Line 44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grp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6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10" name="Group 45"/>
              <p:cNvGrpSpPr>
                <a:grpSpLocks/>
              </p:cNvGrpSpPr>
              <p:nvPr/>
            </p:nvGrpSpPr>
            <p:grpSpPr bwMode="auto">
              <a:xfrm>
                <a:off x="11376" y="3428"/>
                <a:ext cx="710" cy="963"/>
                <a:chOff x="10875" y="3696"/>
                <a:chExt cx="567" cy="963"/>
              </a:xfrm>
              <a:grpFill/>
            </p:grpSpPr>
            <p:sp>
              <p:nvSpPr>
                <p:cNvPr id="32814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10875" y="3696"/>
                  <a:ext cx="567" cy="45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Е</a:t>
                  </a:r>
                  <a:r>
                    <a:rPr kumimoji="0" lang="en-US" sz="28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endParaRPr kumimoji="0" lang="ru-RU" sz="3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2815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10885" y="4209"/>
                  <a:ext cx="543" cy="45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2400" b="0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n</a:t>
                  </a:r>
                  <a:r>
                    <a:rPr kumimoji="0" lang="en-US" sz="2800" b="1" i="0" u="none" strike="noStrike" cap="none" normalizeH="0" baseline="30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kumimoji="0" lang="ru-RU" sz="36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2816" name="Line 48"/>
            <p:cNvSpPr>
              <a:spLocks noChangeShapeType="1"/>
            </p:cNvSpPr>
            <p:nvPr/>
          </p:nvSpPr>
          <p:spPr bwMode="auto">
            <a:xfrm>
              <a:off x="2800" y="3821"/>
              <a:ext cx="583" cy="0"/>
            </a:xfrm>
            <a:prstGeom prst="line">
              <a:avLst/>
            </a:prstGeom>
            <a:grpFill/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4" name="Скругленный прямоугольник 93"/>
          <p:cNvSpPr/>
          <p:nvPr/>
        </p:nvSpPr>
        <p:spPr>
          <a:xfrm>
            <a:off x="5929322" y="4778930"/>
            <a:ext cx="3214710" cy="1000132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Прямоугольник 91"/>
          <p:cNvSpPr/>
          <p:nvPr/>
        </p:nvSpPr>
        <p:spPr>
          <a:xfrm>
            <a:off x="2071670" y="2714620"/>
            <a:ext cx="2071702" cy="707886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2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m</a:t>
            </a: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=3</a:t>
            </a:r>
          </a:p>
          <a:p>
            <a:pPr algn="ctr">
              <a:spcAft>
                <a:spcPts val="0"/>
              </a:spcAft>
            </a:pPr>
            <a:r>
              <a:rPr lang="ru-RU" sz="2000" b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Пашена</a:t>
            </a: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,  ИК)</a:t>
            </a:r>
            <a:endParaRPr lang="ru-RU" sz="2000" b="1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142844" y="3714752"/>
            <a:ext cx="2044599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dirty="0" smtClean="0">
                <a:latin typeface="Times New Roman"/>
                <a:ea typeface="Times New Roman"/>
              </a:rPr>
              <a:t> </a:t>
            </a:r>
            <a:r>
              <a:rPr lang="en-US" sz="24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m</a:t>
            </a:r>
            <a:r>
              <a:rPr lang="ru-RU" sz="24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=2</a:t>
            </a:r>
            <a:r>
              <a:rPr lang="ru-RU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(</a:t>
            </a:r>
            <a:r>
              <a:rPr lang="ru-RU" b="1" dirty="0" err="1" smtClean="0">
                <a:solidFill>
                  <a:srgbClr val="006600"/>
                </a:solidFill>
                <a:latin typeface="Times New Roman"/>
                <a:ea typeface="Times New Roman"/>
              </a:rPr>
              <a:t>Бальмера</a:t>
            </a:r>
            <a:r>
              <a:rPr lang="ru-RU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, </a:t>
            </a:r>
            <a:endParaRPr lang="en-US" b="1" dirty="0" smtClean="0">
              <a:solidFill>
                <a:srgbClr val="006600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видимый )</a:t>
            </a:r>
          </a:p>
        </p:txBody>
      </p:sp>
      <p:sp>
        <p:nvSpPr>
          <p:cNvPr id="97" name="Прямоугольник 96"/>
          <p:cNvSpPr/>
          <p:nvPr/>
        </p:nvSpPr>
        <p:spPr>
          <a:xfrm>
            <a:off x="105805" y="5214950"/>
            <a:ext cx="2850268" cy="954107"/>
          </a:xfrm>
          <a:prstGeom prst="rect">
            <a:avLst/>
          </a:prstGeom>
          <a:solidFill>
            <a:srgbClr val="33CCFF">
              <a:alpha val="38000"/>
            </a:srgbClr>
          </a:solidFill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28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m</a:t>
            </a:r>
            <a:r>
              <a:rPr lang="ru-RU" sz="28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=1</a:t>
            </a:r>
            <a:r>
              <a:rPr lang="ru-RU" sz="20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(серия </a:t>
            </a:r>
            <a:r>
              <a:rPr lang="ru-RU" sz="2000" b="1" dirty="0" err="1" smtClean="0">
                <a:solidFill>
                  <a:srgbClr val="0033CC"/>
                </a:solidFill>
                <a:latin typeface="Times New Roman"/>
                <a:ea typeface="Times New Roman"/>
              </a:rPr>
              <a:t>Лаймана</a:t>
            </a:r>
            <a:r>
              <a:rPr lang="ru-RU" sz="20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, </a:t>
            </a:r>
            <a:endParaRPr lang="en-US" sz="2000" b="1" dirty="0" smtClean="0">
              <a:solidFill>
                <a:srgbClr val="0033CC"/>
              </a:solidFill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28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УФ</a:t>
            </a:r>
            <a:r>
              <a:rPr lang="ru-RU" sz="20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 </a:t>
            </a:r>
          </a:p>
        </p:txBody>
      </p:sp>
      <p:sp>
        <p:nvSpPr>
          <p:cNvPr id="98" name="Line 15"/>
          <p:cNvSpPr>
            <a:spLocks noChangeShapeType="1"/>
          </p:cNvSpPr>
          <p:nvPr/>
        </p:nvSpPr>
        <p:spPr bwMode="auto">
          <a:xfrm>
            <a:off x="2571736" y="2357430"/>
            <a:ext cx="0" cy="396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9" name="Line 15"/>
          <p:cNvSpPr>
            <a:spLocks noChangeShapeType="1"/>
          </p:cNvSpPr>
          <p:nvPr/>
        </p:nvSpPr>
        <p:spPr bwMode="auto">
          <a:xfrm>
            <a:off x="2786050" y="2272344"/>
            <a:ext cx="0" cy="468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0" name="Line 15"/>
          <p:cNvSpPr>
            <a:spLocks noChangeShapeType="1"/>
          </p:cNvSpPr>
          <p:nvPr/>
        </p:nvSpPr>
        <p:spPr bwMode="auto">
          <a:xfrm>
            <a:off x="2928926" y="2143116"/>
            <a:ext cx="0" cy="576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1" name="Line 15"/>
          <p:cNvSpPr>
            <a:spLocks noChangeShapeType="1"/>
          </p:cNvSpPr>
          <p:nvPr/>
        </p:nvSpPr>
        <p:spPr bwMode="auto">
          <a:xfrm>
            <a:off x="3143240" y="2071678"/>
            <a:ext cx="0" cy="648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27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27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27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27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5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328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2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2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500"/>
                            </p:stCondLst>
                            <p:childTnLst>
                              <p:par>
                                <p:cTn id="12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000"/>
                            </p:stCondLst>
                            <p:childTnLst>
                              <p:par>
                                <p:cTn id="13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1" dur="5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5" dur="5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000"/>
                            </p:stCondLst>
                            <p:childTnLst>
                              <p:par>
                                <p:cTn id="1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9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500"/>
                            </p:stCondLst>
                            <p:childTnLst>
                              <p:par>
                                <p:cTn id="1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3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4" dur="10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8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2000"/>
                            </p:stCondLst>
                            <p:childTnLst>
                              <p:par>
                                <p:cTn id="1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2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3000"/>
                            </p:stCondLst>
                            <p:childTnLst>
                              <p:par>
                                <p:cTn id="17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6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500"/>
                            </p:stCondLst>
                            <p:childTnLst>
                              <p:par>
                                <p:cTn id="18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000"/>
                            </p:stCondLst>
                            <p:childTnLst>
                              <p:par>
                                <p:cTn id="19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1500"/>
                            </p:stCondLst>
                            <p:childTnLst>
                              <p:par>
                                <p:cTn id="19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4" dur="3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5" dur="3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6" dur="3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0" dur="2000" fill="hold"/>
                                        <p:tgtEl>
                                          <p:spTgt spid="3279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2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1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4" dur="2000" fill="hold"/>
                                        <p:tgtEl>
                                          <p:spTgt spid="7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80" grpId="0" animBg="1"/>
      <p:bldP spid="89" grpId="0" animBg="1"/>
      <p:bldP spid="90" grpId="0" animBg="1"/>
      <p:bldP spid="91" grpId="0" animBg="1"/>
      <p:bldP spid="76" grpId="0" animBg="1"/>
      <p:bldP spid="76" grpId="1" animBg="1"/>
      <p:bldP spid="32769" grpId="0"/>
      <p:bldP spid="32773" grpId="0" animBg="1"/>
      <p:bldP spid="32774" grpId="0" animBg="1"/>
      <p:bldP spid="32775" grpId="0" animBg="1"/>
      <p:bldP spid="32776" grpId="0" animBg="1"/>
      <p:bldP spid="32777" grpId="0" animBg="1"/>
      <p:bldP spid="32783" grpId="0" animBg="1"/>
      <p:bldP spid="32784" grpId="0" animBg="1"/>
      <p:bldP spid="32785" grpId="0" animBg="1"/>
      <p:bldP spid="32786" grpId="0" animBg="1"/>
      <p:bldP spid="32791" grpId="0"/>
      <p:bldP spid="25" grpId="0" animBg="1"/>
      <p:bldP spid="26" grpId="0" animBg="1"/>
      <p:bldP spid="35" grpId="0" animBg="1"/>
      <p:bldP spid="36" grpId="0" animBg="1"/>
      <p:bldP spid="32792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32793" grpId="0"/>
      <p:bldP spid="32793" grpId="1"/>
      <p:bldP spid="32801" grpId="0" animBg="1"/>
      <p:bldP spid="32802" grpId="0" animBg="1"/>
      <p:bldP spid="93" grpId="0" animBg="1"/>
      <p:bldP spid="94" grpId="0" animBg="1"/>
      <p:bldP spid="92" grpId="0" animBg="1"/>
      <p:bldP spid="96" grpId="0"/>
      <p:bldP spid="97" grpId="0" animBg="1"/>
      <p:bldP spid="98" grpId="0" animBg="1"/>
      <p:bldP spid="99" grpId="0" animBg="1"/>
      <p:bldP spid="100" grpId="0" animBg="1"/>
      <p:bldP spid="10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-7146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00232" y="285728"/>
            <a:ext cx="5643602" cy="3643338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№28</a:t>
            </a:r>
          </a:p>
          <a:p>
            <a:pPr algn="ctr"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§§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93-96</a:t>
            </a:r>
          </a:p>
          <a:p>
            <a:pPr algn="ctr"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Гр10,  бр№5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/>
              <a:t> </a:t>
            </a:r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1507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1508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1509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1510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1501**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атом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500"/>
                            </p:stCondLst>
                            <p:childTnLst>
                              <p:par>
                                <p:cTn id="6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500"/>
                            </p:stCondLst>
                            <p:childTnLst>
                              <p:par>
                                <p:cTn id="67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500"/>
                            </p:stCondLst>
                            <p:childTnLst>
                              <p:par>
                                <p:cTn id="74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500"/>
                            </p:stCondLst>
                            <p:childTnLst>
                              <p:par>
                                <p:cTn id="77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500"/>
                            </p:stCondLst>
                            <p:childTnLst>
                              <p:par>
                                <p:cTn id="84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1500"/>
                            </p:stCondLst>
                            <p:childTnLst>
                              <p:par>
                                <p:cTn id="94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1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2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3"/>
          <p:cNvSpPr>
            <a:spLocks noChangeArrowheads="1"/>
          </p:cNvSpPr>
          <p:nvPr/>
        </p:nvSpPr>
        <p:spPr bwMode="auto">
          <a:xfrm>
            <a:off x="0" y="376933"/>
            <a:ext cx="914400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Урок - 16  (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IVc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) \2у21н\  №82.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\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З.Т 28 \  ПОСТУЛАТЫ БОРА. ОПЫТ ФРАНКА И ГЕРЦА.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ЦЕЛИ:</a:t>
            </a:r>
            <a:endParaRPr kumimoji="0" lang="ru-RU" sz="1200" b="0" i="0" u="sng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Закрепить знания учащихся по теме №28.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Изучить исторический опыт доказывающий наличие стационарных состояний у атома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квантованность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поглощаемой энергии.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 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 УРОКА: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 УРОКА: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ДЕМОНСТРАЦИИ: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к.фр. «Опыт Франка и Герца».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 УРОКА: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1266" y="1624034"/>
          <a:ext cx="9143999" cy="4876800"/>
        </p:xfrm>
        <a:graphic>
          <a:graphicData uri="http://schemas.openxmlformats.org/drawingml/2006/table">
            <a:tbl>
              <a:tblPr/>
              <a:tblGrid>
                <a:gridCol w="4141107"/>
                <a:gridCol w="646339"/>
                <a:gridCol w="4356553"/>
              </a:tblGrid>
              <a:tr h="34290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1. Консультация по теме № 28.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2. Изучение опыта Франка и Герца.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3. Закрепление материала темы решением задач упр. №9 (1,2,3,4.) стр. 184.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 startAt="4"/>
                      </a:pPr>
                      <a:r>
                        <a:rPr lang="ru-RU" sz="1600" u="none" strike="noStrike" dirty="0">
                          <a:latin typeface="Times New Roman"/>
                          <a:ea typeface="Times New Roman"/>
                        </a:rPr>
                        <a:t>***вопросы стр. 210 ОРЛОВ***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( Е</a:t>
                      </a:r>
                      <a:r>
                        <a:rPr lang="ru-RU" sz="1600" baseline="-25000" dirty="0"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- ?) !!!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- Чему равна частота фотона, излучаемого при переходе из возбужденного состояния Е</a:t>
                      </a:r>
                      <a:r>
                        <a:rPr lang="ru-RU" sz="1600" baseline="-25000" dirty="0">
                          <a:latin typeface="Times New Roman"/>
                          <a:ea typeface="Times New Roman"/>
                        </a:rPr>
                        <a:t>1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в основное состояние Е</a:t>
                      </a:r>
                      <a:r>
                        <a:rPr lang="ru-RU" sz="1600" baseline="-25000" dirty="0"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А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- Е</a:t>
                      </a:r>
                      <a:r>
                        <a:rPr lang="ru-RU" sz="1600" baseline="-25000" dirty="0"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h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Б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- Е</a:t>
                      </a:r>
                      <a:r>
                        <a:rPr lang="ru-RU" sz="1600" baseline="-25000" dirty="0"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h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В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-(Е</a:t>
                      </a:r>
                      <a:r>
                        <a:rPr lang="ru-RU" sz="1600" baseline="-25000" dirty="0"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-Е</a:t>
                      </a:r>
                      <a:r>
                        <a:rPr lang="ru-RU" sz="1600" baseline="-25000" dirty="0"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)/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h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Г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-Е</a:t>
                      </a:r>
                      <a:r>
                        <a:rPr lang="ru-RU" sz="1600" baseline="-25000" dirty="0"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+Е</a:t>
                      </a:r>
                      <a:r>
                        <a:rPr lang="ru-RU" sz="1600" baseline="-25000" dirty="0"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)/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h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- Сколько фотонов с различной частотой могут испускать атомы водорода, находящиеся во втором возбужденном состоянии?   (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А -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,Б-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2,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В- 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3,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Г-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4.)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- Энергия ионизации атома водорода Е</a:t>
                      </a:r>
                      <a:r>
                        <a:rPr lang="ru-RU" sz="1600" baseline="-25000" dirty="0"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. Какую энергию нужно затратить,  чтобы затратить, чтобы атом перешел в первое возбужденное состояние? 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(Е</a:t>
                      </a:r>
                      <a:r>
                        <a:rPr lang="ru-RU" sz="1600" b="1" baseline="-25000" dirty="0"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3/4)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- Зачем минус в формуле энергии?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5м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10м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15м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15м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 startAt="2"/>
                      </a:pPr>
                      <a:r>
                        <a:rPr lang="ru-RU" sz="1600" u="none" strike="noStrike" dirty="0">
                          <a:latin typeface="Times New Roman"/>
                          <a:ea typeface="Times New Roman"/>
                        </a:rPr>
                        <a:t>Схема опыта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      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                                                              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      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                          </a:t>
                      </a:r>
                      <a:r>
                        <a:rPr lang="en-US" sz="1600" b="1" dirty="0">
                          <a:latin typeface="Times New Roman"/>
                          <a:ea typeface="Times New Roman"/>
                        </a:rPr>
                        <a:t>V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             </a:t>
                      </a:r>
                      <a:r>
                        <a:rPr lang="ru-RU" sz="1600" b="1" dirty="0" smtClean="0">
                          <a:latin typeface="Times New Roman"/>
                          <a:ea typeface="Times New Roman"/>
                        </a:rPr>
                        <a:t>          </a:t>
                      </a:r>
                      <a:r>
                        <a:rPr lang="en-US" sz="1600" b="1" baseline="-25000" dirty="0">
                          <a:latin typeface="Times New Roman"/>
                          <a:ea typeface="Times New Roman"/>
                        </a:rPr>
                        <a:t>m</a:t>
                      </a:r>
                      <a:r>
                        <a:rPr lang="en-US" sz="1600" b="1" dirty="0">
                          <a:latin typeface="Times New Roman"/>
                          <a:ea typeface="Times New Roman"/>
                        </a:rPr>
                        <a:t> A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   </a:t>
                      </a:r>
                      <a:endParaRPr lang="ru-RU" sz="16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6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</a:rPr>
                        <a:t>  </a:t>
                      </a: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График зависимости анодного тока от напряжения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en-US" sz="1600" dirty="0" err="1">
                          <a:latin typeface="Times New Roman"/>
                          <a:ea typeface="Times New Roman"/>
                        </a:rPr>
                        <a:t>mA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    0                                                 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                     4.9                ?           </a:t>
                      </a:r>
                      <a:endParaRPr lang="ru-RU" sz="16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6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6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6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6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6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</a:rPr>
                        <a:t>                                                                 </a:t>
                      </a:r>
                      <a:r>
                        <a:rPr lang="en-US" sz="1600" dirty="0">
                          <a:latin typeface="Times New Roman"/>
                          <a:ea typeface="Times New Roman"/>
                        </a:rPr>
                        <a:t>U</a:t>
                      </a: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(В)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3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Д.З.</a:t>
                      </a:r>
                      <a:r>
                        <a:rPr lang="ru-RU" sz="1600">
                          <a:latin typeface="Times New Roman"/>
                          <a:ea typeface="Times New Roman"/>
                        </a:rPr>
                        <a:t>гр.10  (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50м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48" name="Группа 47"/>
          <p:cNvGrpSpPr/>
          <p:nvPr/>
        </p:nvGrpSpPr>
        <p:grpSpPr>
          <a:xfrm>
            <a:off x="5000628" y="1857364"/>
            <a:ext cx="2714644" cy="1428760"/>
            <a:chOff x="2759075" y="257162"/>
            <a:chExt cx="2209800" cy="1243012"/>
          </a:xfrm>
        </p:grpSpPr>
        <p:grpSp>
          <p:nvGrpSpPr>
            <p:cNvPr id="46" name="Группа 45"/>
            <p:cNvGrpSpPr/>
            <p:nvPr/>
          </p:nvGrpSpPr>
          <p:grpSpPr>
            <a:xfrm>
              <a:off x="2759075" y="257162"/>
              <a:ext cx="2209800" cy="1243012"/>
              <a:chOff x="2759075" y="246063"/>
              <a:chExt cx="2209800" cy="1243012"/>
            </a:xfrm>
          </p:grpSpPr>
          <p:sp>
            <p:nvSpPr>
              <p:cNvPr id="3073" name="Oval 1"/>
              <p:cNvSpPr>
                <a:spLocks noChangeArrowheads="1"/>
              </p:cNvSpPr>
              <p:nvPr/>
            </p:nvSpPr>
            <p:spPr bwMode="auto">
              <a:xfrm>
                <a:off x="3032125" y="246063"/>
                <a:ext cx="1768475" cy="473075"/>
              </a:xfrm>
              <a:prstGeom prst="ellips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74" name="Line 2"/>
              <p:cNvSpPr>
                <a:spLocks noChangeShapeType="1"/>
              </p:cNvSpPr>
              <p:nvPr/>
            </p:nvSpPr>
            <p:spPr bwMode="auto">
              <a:xfrm>
                <a:off x="2759075" y="428625"/>
                <a:ext cx="34290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76" name="Line 4"/>
              <p:cNvSpPr>
                <a:spLocks noChangeShapeType="1"/>
              </p:cNvSpPr>
              <p:nvPr/>
            </p:nvSpPr>
            <p:spPr bwMode="auto">
              <a:xfrm>
                <a:off x="2765425" y="428625"/>
                <a:ext cx="1588" cy="8763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77" name="Line 5"/>
              <p:cNvSpPr>
                <a:spLocks noChangeShapeType="1"/>
              </p:cNvSpPr>
              <p:nvPr/>
            </p:nvSpPr>
            <p:spPr bwMode="auto">
              <a:xfrm>
                <a:off x="2765425" y="1312863"/>
                <a:ext cx="527050" cy="793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78" name="Line 6"/>
              <p:cNvSpPr>
                <a:spLocks noChangeShapeType="1"/>
              </p:cNvSpPr>
              <p:nvPr/>
            </p:nvSpPr>
            <p:spPr bwMode="auto">
              <a:xfrm>
                <a:off x="3276600" y="1274763"/>
                <a:ext cx="0" cy="10636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79" name="Line 7"/>
              <p:cNvSpPr>
                <a:spLocks noChangeShapeType="1"/>
              </p:cNvSpPr>
              <p:nvPr/>
            </p:nvSpPr>
            <p:spPr bwMode="auto">
              <a:xfrm>
                <a:off x="3322638" y="1198563"/>
                <a:ext cx="0" cy="27463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80" name="Line 8"/>
              <p:cNvSpPr>
                <a:spLocks noChangeShapeType="1"/>
              </p:cNvSpPr>
              <p:nvPr/>
            </p:nvSpPr>
            <p:spPr bwMode="auto">
              <a:xfrm>
                <a:off x="3382963" y="1282700"/>
                <a:ext cx="1587" cy="9207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81" name="Line 9"/>
              <p:cNvSpPr>
                <a:spLocks noChangeShapeType="1"/>
              </p:cNvSpPr>
              <p:nvPr/>
            </p:nvSpPr>
            <p:spPr bwMode="auto">
              <a:xfrm>
                <a:off x="3421063" y="1182688"/>
                <a:ext cx="1587" cy="26828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82" name="Line 10"/>
              <p:cNvSpPr>
                <a:spLocks noChangeShapeType="1"/>
              </p:cNvSpPr>
              <p:nvPr/>
            </p:nvSpPr>
            <p:spPr bwMode="auto">
              <a:xfrm>
                <a:off x="3429000" y="1335088"/>
                <a:ext cx="938213" cy="793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83" name="Line 11"/>
              <p:cNvSpPr>
                <a:spLocks noChangeShapeType="1"/>
              </p:cNvSpPr>
              <p:nvPr/>
            </p:nvSpPr>
            <p:spPr bwMode="auto">
              <a:xfrm flipV="1">
                <a:off x="4275138" y="695325"/>
                <a:ext cx="0" cy="6477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84" name="Line 12"/>
              <p:cNvSpPr>
                <a:spLocks noChangeShapeType="1"/>
              </p:cNvSpPr>
              <p:nvPr/>
            </p:nvSpPr>
            <p:spPr bwMode="auto">
              <a:xfrm>
                <a:off x="4373563" y="1182688"/>
                <a:ext cx="1587" cy="30638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85" name="Line 13"/>
              <p:cNvSpPr>
                <a:spLocks noChangeShapeType="1"/>
              </p:cNvSpPr>
              <p:nvPr/>
            </p:nvSpPr>
            <p:spPr bwMode="auto">
              <a:xfrm>
                <a:off x="4427538" y="1296988"/>
                <a:ext cx="0" cy="11588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86" name="Line 14"/>
              <p:cNvSpPr>
                <a:spLocks noChangeShapeType="1"/>
              </p:cNvSpPr>
              <p:nvPr/>
            </p:nvSpPr>
            <p:spPr bwMode="auto">
              <a:xfrm>
                <a:off x="2759075" y="969963"/>
                <a:ext cx="936625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95" name="Oval 23"/>
              <p:cNvSpPr>
                <a:spLocks noChangeArrowheads="1"/>
              </p:cNvSpPr>
              <p:nvPr/>
            </p:nvSpPr>
            <p:spPr bwMode="auto">
              <a:xfrm>
                <a:off x="3703638" y="901700"/>
                <a:ext cx="176212" cy="190500"/>
              </a:xfrm>
              <a:prstGeom prst="ellips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87" name="Line 15"/>
              <p:cNvSpPr>
                <a:spLocks noChangeShapeType="1"/>
              </p:cNvSpPr>
              <p:nvPr/>
            </p:nvSpPr>
            <p:spPr bwMode="auto">
              <a:xfrm>
                <a:off x="3870325" y="969963"/>
                <a:ext cx="404813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90" name="Oval 18"/>
              <p:cNvSpPr>
                <a:spLocks noChangeArrowheads="1"/>
              </p:cNvSpPr>
              <p:nvPr/>
            </p:nvSpPr>
            <p:spPr bwMode="auto">
              <a:xfrm>
                <a:off x="4770438" y="915988"/>
                <a:ext cx="198437" cy="198437"/>
              </a:xfrm>
              <a:prstGeom prst="ellips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88" name="Line 16"/>
              <p:cNvSpPr>
                <a:spLocks noChangeShapeType="1"/>
              </p:cNvSpPr>
              <p:nvPr/>
            </p:nvSpPr>
            <p:spPr bwMode="auto">
              <a:xfrm>
                <a:off x="4648200" y="412750"/>
                <a:ext cx="0" cy="14605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89" name="Line 17"/>
              <p:cNvSpPr>
                <a:spLocks noChangeShapeType="1"/>
              </p:cNvSpPr>
              <p:nvPr/>
            </p:nvSpPr>
            <p:spPr bwMode="auto">
              <a:xfrm flipV="1">
                <a:off x="4283075" y="298450"/>
                <a:ext cx="0" cy="37465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ysDot"/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91" name="Line 19"/>
              <p:cNvSpPr>
                <a:spLocks noChangeShapeType="1"/>
              </p:cNvSpPr>
              <p:nvPr/>
            </p:nvSpPr>
            <p:spPr bwMode="auto">
              <a:xfrm flipV="1">
                <a:off x="4868863" y="474663"/>
                <a:ext cx="1587" cy="43497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92" name="Line 20"/>
              <p:cNvSpPr>
                <a:spLocks noChangeShapeType="1"/>
              </p:cNvSpPr>
              <p:nvPr/>
            </p:nvSpPr>
            <p:spPr bwMode="auto">
              <a:xfrm>
                <a:off x="4876800" y="1122363"/>
                <a:ext cx="0" cy="23653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93" name="Line 21"/>
              <p:cNvSpPr>
                <a:spLocks noChangeShapeType="1"/>
              </p:cNvSpPr>
              <p:nvPr/>
            </p:nvSpPr>
            <p:spPr bwMode="auto">
              <a:xfrm flipH="1">
                <a:off x="4427538" y="1350963"/>
                <a:ext cx="449262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94" name="Line 22"/>
              <p:cNvSpPr>
                <a:spLocks noChangeShapeType="1"/>
              </p:cNvSpPr>
              <p:nvPr/>
            </p:nvSpPr>
            <p:spPr bwMode="auto">
              <a:xfrm flipH="1">
                <a:off x="4648200" y="482600"/>
                <a:ext cx="22225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47" name="Дуга 46"/>
            <p:cNvSpPr/>
            <p:nvPr/>
          </p:nvSpPr>
          <p:spPr>
            <a:xfrm>
              <a:off x="3000364" y="428604"/>
              <a:ext cx="142876" cy="142876"/>
            </a:xfrm>
            <a:prstGeom prst="arc">
              <a:avLst>
                <a:gd name="adj1" fmla="val 16200000"/>
                <a:gd name="adj2" fmla="val 5457828"/>
              </a:avLst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5" name="Группа 44"/>
          <p:cNvGrpSpPr/>
          <p:nvPr/>
        </p:nvGrpSpPr>
        <p:grpSpPr>
          <a:xfrm>
            <a:off x="4929190" y="4000528"/>
            <a:ext cx="3429024" cy="1785926"/>
            <a:chOff x="2946635" y="1857364"/>
            <a:chExt cx="1980000" cy="864000"/>
          </a:xfrm>
        </p:grpSpPr>
        <p:sp>
          <p:nvSpPr>
            <p:cNvPr id="3103" name="Arc 31"/>
            <p:cNvSpPr>
              <a:spLocks/>
            </p:cNvSpPr>
            <p:nvPr/>
          </p:nvSpPr>
          <p:spPr bwMode="auto">
            <a:xfrm flipH="1" flipV="1">
              <a:off x="4069939" y="1998663"/>
              <a:ext cx="72000" cy="6480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C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44" name="Группа 43"/>
            <p:cNvGrpSpPr/>
            <p:nvPr/>
          </p:nvGrpSpPr>
          <p:grpSpPr>
            <a:xfrm>
              <a:off x="2946635" y="1857364"/>
              <a:ext cx="1980000" cy="864000"/>
              <a:chOff x="2949574" y="1875472"/>
              <a:chExt cx="1980000" cy="864000"/>
            </a:xfrm>
          </p:grpSpPr>
          <p:sp>
            <p:nvSpPr>
              <p:cNvPr id="3096" name="Line 24"/>
              <p:cNvSpPr>
                <a:spLocks noChangeShapeType="1"/>
              </p:cNvSpPr>
              <p:nvPr/>
            </p:nvSpPr>
            <p:spPr bwMode="auto">
              <a:xfrm flipV="1">
                <a:off x="2949575" y="1876425"/>
                <a:ext cx="0" cy="85407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triangl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97" name="Line 25"/>
              <p:cNvSpPr>
                <a:spLocks noChangeShapeType="1"/>
              </p:cNvSpPr>
              <p:nvPr/>
            </p:nvSpPr>
            <p:spPr bwMode="auto">
              <a:xfrm>
                <a:off x="2949574" y="2722563"/>
                <a:ext cx="19800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none" w="sm" len="sm"/>
                <a:tailEnd type="triangl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98" name="Line 26"/>
              <p:cNvSpPr>
                <a:spLocks noChangeShapeType="1"/>
              </p:cNvSpPr>
              <p:nvPr/>
            </p:nvSpPr>
            <p:spPr bwMode="auto">
              <a:xfrm flipV="1">
                <a:off x="3508890" y="2295525"/>
                <a:ext cx="0" cy="42703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dashDot"/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99" name="Line 27"/>
              <p:cNvSpPr>
                <a:spLocks noChangeShapeType="1"/>
              </p:cNvSpPr>
              <p:nvPr/>
            </p:nvSpPr>
            <p:spPr bwMode="auto">
              <a:xfrm flipV="1">
                <a:off x="4120143" y="1875472"/>
                <a:ext cx="0" cy="86400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ysDot"/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00" name="Arc 28"/>
              <p:cNvSpPr>
                <a:spLocks/>
              </p:cNvSpPr>
              <p:nvPr/>
            </p:nvSpPr>
            <p:spPr bwMode="auto">
              <a:xfrm flipV="1">
                <a:off x="2960452" y="2338559"/>
                <a:ext cx="486000" cy="360000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01" name="Arc 29"/>
              <p:cNvSpPr>
                <a:spLocks/>
              </p:cNvSpPr>
              <p:nvPr/>
            </p:nvSpPr>
            <p:spPr bwMode="auto">
              <a:xfrm flipH="1" flipV="1">
                <a:off x="3451225" y="2333625"/>
                <a:ext cx="53975" cy="298450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02" name="Arc 30"/>
              <p:cNvSpPr>
                <a:spLocks/>
              </p:cNvSpPr>
              <p:nvPr/>
            </p:nvSpPr>
            <p:spPr bwMode="auto">
              <a:xfrm flipV="1">
                <a:off x="3497262" y="2006600"/>
                <a:ext cx="576000" cy="633413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04" name="Arc 32"/>
              <p:cNvSpPr>
                <a:spLocks/>
              </p:cNvSpPr>
              <p:nvPr/>
            </p:nvSpPr>
            <p:spPr bwMode="auto">
              <a:xfrm flipV="1">
                <a:off x="4122738" y="2051050"/>
                <a:ext cx="612000" cy="603250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C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latin typeface="Times New Roman"/>
                <a:ea typeface="Times New Roman"/>
              </a:rPr>
              <a:t> Каковы современные представления </a:t>
            </a:r>
          </a:p>
          <a:p>
            <a:pPr algn="ctr"/>
            <a:r>
              <a:rPr lang="ru-RU" sz="6000" b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о строении атома</a:t>
            </a:r>
            <a:r>
              <a:rPr lang="ru-RU" sz="6000" dirty="0" smtClean="0">
                <a:latin typeface="Times New Roman"/>
                <a:ea typeface="Times New Roman"/>
              </a:rPr>
              <a:t>?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3000372"/>
            <a:ext cx="9144000" cy="378565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Почему спектры то линейчатые? </a:t>
            </a:r>
          </a:p>
          <a:p>
            <a:pPr algn="ctr"/>
            <a:r>
              <a:rPr lang="ru-RU" sz="60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И поглощают, то что </a:t>
            </a:r>
            <a:r>
              <a:rPr lang="ru-RU" sz="6000" b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излучают?</a:t>
            </a:r>
            <a:r>
              <a:rPr lang="ru-RU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6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86050" y="214290"/>
            <a:ext cx="4864986" cy="646331"/>
          </a:xfrm>
          <a:prstGeom prst="rect">
            <a:avLst/>
          </a:prstGeom>
          <a:solidFill>
            <a:schemeClr val="bg2"/>
          </a:solidFill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Опыт Франка и Герца</a:t>
            </a:r>
            <a:endParaRPr lang="ru-RU" sz="3600" dirty="0"/>
          </a:p>
        </p:txBody>
      </p:sp>
      <p:sp>
        <p:nvSpPr>
          <p:cNvPr id="6" name="Oval 1"/>
          <p:cNvSpPr>
            <a:spLocks noChangeArrowheads="1"/>
          </p:cNvSpPr>
          <p:nvPr/>
        </p:nvSpPr>
        <p:spPr bwMode="auto">
          <a:xfrm>
            <a:off x="2189502" y="1198455"/>
            <a:ext cx="4001965" cy="1087537"/>
          </a:xfrm>
          <a:prstGeom prst="ellipse">
            <a:avLst/>
          </a:prstGeom>
          <a:noFill/>
          <a:ln w="38100">
            <a:solidFill>
              <a:srgbClr val="0033C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33" name="Группа 32"/>
          <p:cNvGrpSpPr/>
          <p:nvPr/>
        </p:nvGrpSpPr>
        <p:grpSpPr>
          <a:xfrm>
            <a:off x="5002374" y="1334853"/>
            <a:ext cx="17961" cy="1656000"/>
            <a:chOff x="5002374" y="1334853"/>
            <a:chExt cx="17961" cy="1704363"/>
          </a:xfrm>
        </p:grpSpPr>
        <p:sp>
          <p:nvSpPr>
            <p:cNvPr id="15" name="Line 11"/>
            <p:cNvSpPr>
              <a:spLocks noChangeShapeType="1"/>
            </p:cNvSpPr>
            <p:nvPr/>
          </p:nvSpPr>
          <p:spPr bwMode="auto">
            <a:xfrm flipV="1">
              <a:off x="5002374" y="2247216"/>
              <a:ext cx="0" cy="79200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" name="Line 17"/>
            <p:cNvSpPr>
              <a:spLocks noChangeShapeType="1"/>
            </p:cNvSpPr>
            <p:nvPr/>
          </p:nvSpPr>
          <p:spPr bwMode="auto">
            <a:xfrm flipV="1">
              <a:off x="5020335" y="1334853"/>
              <a:ext cx="0" cy="861271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prstDash val="sysDot"/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2" name="Группа 31"/>
          <p:cNvGrpSpPr/>
          <p:nvPr/>
        </p:nvGrpSpPr>
        <p:grpSpPr>
          <a:xfrm>
            <a:off x="1571604" y="2351084"/>
            <a:ext cx="3430770" cy="506412"/>
            <a:chOff x="1571604" y="2643182"/>
            <a:chExt cx="3430770" cy="506412"/>
          </a:xfrm>
        </p:grpSpPr>
        <p:sp>
          <p:nvSpPr>
            <p:cNvPr id="18" name="Line 14"/>
            <p:cNvSpPr>
              <a:spLocks noChangeShapeType="1"/>
            </p:cNvSpPr>
            <p:nvPr/>
          </p:nvSpPr>
          <p:spPr bwMode="auto">
            <a:xfrm>
              <a:off x="1571604" y="2878572"/>
              <a:ext cx="2119533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Oval 23"/>
            <p:cNvSpPr>
              <a:spLocks noChangeArrowheads="1"/>
            </p:cNvSpPr>
            <p:nvPr/>
          </p:nvSpPr>
          <p:spPr bwMode="auto">
            <a:xfrm>
              <a:off x="3709100" y="2667053"/>
              <a:ext cx="398758" cy="437934"/>
            </a:xfrm>
            <a:prstGeom prst="ellips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Line 15"/>
            <p:cNvSpPr>
              <a:spLocks noChangeShapeType="1"/>
            </p:cNvSpPr>
            <p:nvPr/>
          </p:nvSpPr>
          <p:spPr bwMode="auto">
            <a:xfrm>
              <a:off x="4086304" y="2878572"/>
              <a:ext cx="91607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" name="Text Box 24"/>
            <p:cNvSpPr txBox="1">
              <a:spLocks noChangeArrowheads="1"/>
            </p:cNvSpPr>
            <p:nvPr/>
          </p:nvSpPr>
          <p:spPr bwMode="auto">
            <a:xfrm>
              <a:off x="3717574" y="2643182"/>
              <a:ext cx="466742" cy="5064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1" name="Группа 30"/>
          <p:cNvGrpSpPr/>
          <p:nvPr/>
        </p:nvGrpSpPr>
        <p:grpSpPr>
          <a:xfrm>
            <a:off x="1571604" y="1597613"/>
            <a:ext cx="5242270" cy="2474329"/>
            <a:chOff x="1571604" y="1597613"/>
            <a:chExt cx="5242270" cy="2474329"/>
          </a:xfrm>
        </p:grpSpPr>
        <p:grpSp>
          <p:nvGrpSpPr>
            <p:cNvPr id="30" name="Группа 29"/>
            <p:cNvGrpSpPr/>
            <p:nvPr/>
          </p:nvGrpSpPr>
          <p:grpSpPr>
            <a:xfrm>
              <a:off x="1571604" y="1597613"/>
              <a:ext cx="5143536" cy="2474329"/>
              <a:chOff x="1571604" y="1597613"/>
              <a:chExt cx="5143536" cy="2474329"/>
            </a:xfrm>
          </p:grpSpPr>
          <p:sp>
            <p:nvSpPr>
              <p:cNvPr id="7" name="Line 2"/>
              <p:cNvSpPr>
                <a:spLocks noChangeShapeType="1"/>
              </p:cNvSpPr>
              <p:nvPr/>
            </p:nvSpPr>
            <p:spPr bwMode="auto">
              <a:xfrm>
                <a:off x="1571604" y="1634108"/>
                <a:ext cx="775964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8" name="Line 4"/>
              <p:cNvSpPr>
                <a:spLocks noChangeShapeType="1"/>
              </p:cNvSpPr>
              <p:nvPr/>
            </p:nvSpPr>
            <p:spPr bwMode="auto">
              <a:xfrm>
                <a:off x="1585974" y="1634108"/>
                <a:ext cx="3594" cy="2014498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9" name="Line 5"/>
              <p:cNvSpPr>
                <a:spLocks noChangeShapeType="1"/>
              </p:cNvSpPr>
              <p:nvPr/>
            </p:nvSpPr>
            <p:spPr bwMode="auto">
              <a:xfrm>
                <a:off x="1585974" y="3666854"/>
                <a:ext cx="1192686" cy="18246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" name="Line 6"/>
              <p:cNvSpPr>
                <a:spLocks noChangeShapeType="1"/>
              </p:cNvSpPr>
              <p:nvPr/>
            </p:nvSpPr>
            <p:spPr bwMode="auto">
              <a:xfrm>
                <a:off x="2742736" y="3579267"/>
                <a:ext cx="0" cy="244512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1" name="Line 7"/>
              <p:cNvSpPr>
                <a:spLocks noChangeShapeType="1"/>
              </p:cNvSpPr>
              <p:nvPr/>
            </p:nvSpPr>
            <p:spPr bwMode="auto">
              <a:xfrm>
                <a:off x="2846917" y="3440588"/>
                <a:ext cx="0" cy="631354"/>
              </a:xfrm>
              <a:prstGeom prst="line">
                <a:avLst/>
              </a:prstGeom>
              <a:noFill/>
              <a:ln w="38100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2" name="Line 8"/>
              <p:cNvSpPr>
                <a:spLocks noChangeShapeType="1"/>
              </p:cNvSpPr>
              <p:nvPr/>
            </p:nvSpPr>
            <p:spPr bwMode="auto">
              <a:xfrm>
                <a:off x="2983429" y="3597513"/>
                <a:ext cx="3591" cy="211668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" name="Line 9"/>
              <p:cNvSpPr>
                <a:spLocks noChangeShapeType="1"/>
              </p:cNvSpPr>
              <p:nvPr/>
            </p:nvSpPr>
            <p:spPr bwMode="auto">
              <a:xfrm>
                <a:off x="3069648" y="3445038"/>
                <a:ext cx="3591" cy="616756"/>
              </a:xfrm>
              <a:prstGeom prst="line">
                <a:avLst/>
              </a:prstGeom>
              <a:noFill/>
              <a:ln w="38100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" name="Line 10"/>
              <p:cNvSpPr>
                <a:spLocks noChangeShapeType="1"/>
              </p:cNvSpPr>
              <p:nvPr/>
            </p:nvSpPr>
            <p:spPr bwMode="auto">
              <a:xfrm>
                <a:off x="3087609" y="3717946"/>
                <a:ext cx="2123126" cy="18246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" name="Line 12"/>
              <p:cNvSpPr>
                <a:spLocks noChangeShapeType="1"/>
              </p:cNvSpPr>
              <p:nvPr/>
            </p:nvSpPr>
            <p:spPr bwMode="auto">
              <a:xfrm>
                <a:off x="5225105" y="3367599"/>
                <a:ext cx="3591" cy="704343"/>
              </a:xfrm>
              <a:prstGeom prst="line">
                <a:avLst/>
              </a:prstGeom>
              <a:noFill/>
              <a:ln w="38100">
                <a:solidFill>
                  <a:srgbClr val="0033CC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Line 13"/>
              <p:cNvSpPr>
                <a:spLocks noChangeShapeType="1"/>
              </p:cNvSpPr>
              <p:nvPr/>
            </p:nvSpPr>
            <p:spPr bwMode="auto">
              <a:xfrm>
                <a:off x="5347247" y="3630359"/>
                <a:ext cx="0" cy="266409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" name="Oval 18"/>
              <p:cNvSpPr>
                <a:spLocks noChangeArrowheads="1"/>
              </p:cNvSpPr>
              <p:nvPr/>
            </p:nvSpPr>
            <p:spPr bwMode="auto">
              <a:xfrm>
                <a:off x="6072198" y="2754491"/>
                <a:ext cx="642942" cy="456180"/>
              </a:xfrm>
              <a:prstGeom prst="ellipse">
                <a:avLst/>
              </a:prstGeom>
              <a:noFill/>
              <a:ln w="38100">
                <a:solidFill>
                  <a:srgbClr val="0066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" name="Line 16"/>
              <p:cNvSpPr>
                <a:spLocks noChangeShapeType="1"/>
              </p:cNvSpPr>
              <p:nvPr/>
            </p:nvSpPr>
            <p:spPr bwMode="auto">
              <a:xfrm>
                <a:off x="5846594" y="1597613"/>
                <a:ext cx="0" cy="33575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Line 19"/>
              <p:cNvSpPr>
                <a:spLocks noChangeShapeType="1"/>
              </p:cNvSpPr>
              <p:nvPr/>
            </p:nvSpPr>
            <p:spPr bwMode="auto">
              <a:xfrm flipV="1">
                <a:off x="6345942" y="1739943"/>
                <a:ext cx="3591" cy="99995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Line 20"/>
              <p:cNvSpPr>
                <a:spLocks noChangeShapeType="1"/>
              </p:cNvSpPr>
              <p:nvPr/>
            </p:nvSpPr>
            <p:spPr bwMode="auto">
              <a:xfrm>
                <a:off x="6363903" y="3228920"/>
                <a:ext cx="0" cy="543767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Line 21"/>
              <p:cNvSpPr>
                <a:spLocks noChangeShapeType="1"/>
              </p:cNvSpPr>
              <p:nvPr/>
            </p:nvSpPr>
            <p:spPr bwMode="auto">
              <a:xfrm flipH="1">
                <a:off x="5347247" y="3754441"/>
                <a:ext cx="1016656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Line 22"/>
              <p:cNvSpPr>
                <a:spLocks noChangeShapeType="1"/>
              </p:cNvSpPr>
              <p:nvPr/>
            </p:nvSpPr>
            <p:spPr bwMode="auto">
              <a:xfrm flipH="1">
                <a:off x="5846594" y="1758189"/>
                <a:ext cx="502940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" name="Дуга 4"/>
              <p:cNvSpPr/>
              <p:nvPr/>
            </p:nvSpPr>
            <p:spPr>
              <a:xfrm>
                <a:off x="2117628" y="1608544"/>
                <a:ext cx="323321" cy="328453"/>
              </a:xfrm>
              <a:prstGeom prst="arc">
                <a:avLst>
                  <a:gd name="adj1" fmla="val 16200000"/>
                  <a:gd name="adj2" fmla="val 5457828"/>
                </a:avLst>
              </a:prstGeom>
              <a:ln w="381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29" name="Text Box 24"/>
            <p:cNvSpPr txBox="1">
              <a:spLocks noChangeArrowheads="1"/>
            </p:cNvSpPr>
            <p:nvPr/>
          </p:nvSpPr>
          <p:spPr bwMode="auto">
            <a:xfrm>
              <a:off x="6099494" y="2725070"/>
              <a:ext cx="714380" cy="5064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1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мА</a:t>
              </a:r>
              <a:endParaRPr kumimoji="0" lang="ru-RU" sz="40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4" name="Text Box 24"/>
          <p:cNvSpPr txBox="1">
            <a:spLocks noChangeArrowheads="1"/>
          </p:cNvSpPr>
          <p:nvPr/>
        </p:nvSpPr>
        <p:spPr bwMode="auto">
          <a:xfrm>
            <a:off x="3869974" y="1065200"/>
            <a:ext cx="987778" cy="72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Hg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8" name="Group 2"/>
          <p:cNvGrpSpPr>
            <a:grpSpLocks/>
          </p:cNvGrpSpPr>
          <p:nvPr/>
        </p:nvGrpSpPr>
        <p:grpSpPr bwMode="auto">
          <a:xfrm>
            <a:off x="2285984" y="1643052"/>
            <a:ext cx="285751" cy="285750"/>
            <a:chOff x="1783" y="8526"/>
            <a:chExt cx="366" cy="388"/>
          </a:xfrm>
        </p:grpSpPr>
        <p:sp>
          <p:nvSpPr>
            <p:cNvPr id="39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0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2" name="Arc 31"/>
          <p:cNvSpPr>
            <a:spLocks/>
          </p:cNvSpPr>
          <p:nvPr/>
        </p:nvSpPr>
        <p:spPr bwMode="auto">
          <a:xfrm flipH="1" flipV="1">
            <a:off x="3831585" y="4625063"/>
            <a:ext cx="140278" cy="155377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4" name="Line 24"/>
          <p:cNvSpPr>
            <a:spLocks noChangeShapeType="1"/>
          </p:cNvSpPr>
          <p:nvPr/>
        </p:nvSpPr>
        <p:spPr bwMode="auto">
          <a:xfrm flipV="1">
            <a:off x="1643044" y="4288541"/>
            <a:ext cx="0" cy="2047904"/>
          </a:xfrm>
          <a:prstGeom prst="line">
            <a:avLst/>
          </a:prstGeom>
          <a:noFill/>
          <a:ln w="28575">
            <a:solidFill>
              <a:srgbClr val="006600"/>
            </a:solidFill>
            <a:round/>
            <a:headEnd type="none" w="sm" len="sm"/>
            <a:tailEnd type="triangle" w="lg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5" name="Line 25"/>
          <p:cNvSpPr>
            <a:spLocks noChangeShapeType="1"/>
          </p:cNvSpPr>
          <p:nvPr/>
        </p:nvSpPr>
        <p:spPr bwMode="auto">
          <a:xfrm>
            <a:off x="1643042" y="6317414"/>
            <a:ext cx="3857652" cy="0"/>
          </a:xfrm>
          <a:prstGeom prst="line">
            <a:avLst/>
          </a:prstGeom>
          <a:noFill/>
          <a:ln w="28575">
            <a:solidFill>
              <a:srgbClr val="0033CC"/>
            </a:solidFill>
            <a:round/>
            <a:headEnd type="none" w="sm" len="sm"/>
            <a:tailEnd type="triangle" w="lg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" name="Line 26"/>
          <p:cNvSpPr>
            <a:spLocks noChangeShapeType="1"/>
          </p:cNvSpPr>
          <p:nvPr/>
        </p:nvSpPr>
        <p:spPr bwMode="auto">
          <a:xfrm flipV="1">
            <a:off x="2684118" y="5306709"/>
            <a:ext cx="0" cy="1023953"/>
          </a:xfrm>
          <a:prstGeom prst="line">
            <a:avLst/>
          </a:prstGeom>
          <a:noFill/>
          <a:ln w="38100">
            <a:solidFill>
              <a:srgbClr val="000000"/>
            </a:solidFill>
            <a:prstDash val="dashDot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7" name="Line 27"/>
          <p:cNvSpPr>
            <a:spLocks noChangeShapeType="1"/>
          </p:cNvSpPr>
          <p:nvPr/>
        </p:nvSpPr>
        <p:spPr bwMode="auto">
          <a:xfrm flipV="1">
            <a:off x="3929058" y="4299904"/>
            <a:ext cx="0" cy="2071702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8" name="Arc 28"/>
          <p:cNvSpPr>
            <a:spLocks/>
          </p:cNvSpPr>
          <p:nvPr/>
        </p:nvSpPr>
        <p:spPr bwMode="auto">
          <a:xfrm flipV="1">
            <a:off x="1664236" y="5396648"/>
            <a:ext cx="946878" cy="863209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9" name="Arc 29"/>
          <p:cNvSpPr>
            <a:spLocks/>
          </p:cNvSpPr>
          <p:nvPr/>
        </p:nvSpPr>
        <p:spPr bwMode="auto">
          <a:xfrm flipH="1" flipV="1">
            <a:off x="2643174" y="5384817"/>
            <a:ext cx="105160" cy="715624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0" name="Arc 30"/>
          <p:cNvSpPr>
            <a:spLocks/>
          </p:cNvSpPr>
          <p:nvPr/>
        </p:nvSpPr>
        <p:spPr bwMode="auto">
          <a:xfrm flipV="1">
            <a:off x="2710108" y="4600675"/>
            <a:ext cx="1122226" cy="1518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" name="Arc 32"/>
          <p:cNvSpPr>
            <a:spLocks/>
          </p:cNvSpPr>
          <p:nvPr/>
        </p:nvSpPr>
        <p:spPr bwMode="auto">
          <a:xfrm flipV="1">
            <a:off x="3928728" y="4707256"/>
            <a:ext cx="1357652" cy="144647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52" name="Группа 62"/>
          <p:cNvGrpSpPr/>
          <p:nvPr/>
        </p:nvGrpSpPr>
        <p:grpSpPr>
          <a:xfrm>
            <a:off x="1571604" y="2959428"/>
            <a:ext cx="3429586" cy="431361"/>
            <a:chOff x="491459" y="3500438"/>
            <a:chExt cx="3429586" cy="431361"/>
          </a:xfrm>
        </p:grpSpPr>
        <p:sp>
          <p:nvSpPr>
            <p:cNvPr id="53" name="Line 2"/>
            <p:cNvSpPr>
              <a:spLocks noChangeShapeType="1"/>
            </p:cNvSpPr>
            <p:nvPr/>
          </p:nvSpPr>
          <p:spPr bwMode="auto">
            <a:xfrm>
              <a:off x="491459" y="3822003"/>
              <a:ext cx="1332000" cy="0"/>
            </a:xfrm>
            <a:prstGeom prst="line">
              <a:avLst/>
            </a:prstGeom>
            <a:noFill/>
            <a:ln w="38100">
              <a:solidFill>
                <a:srgbClr val="0066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54" name="Group 3"/>
            <p:cNvGrpSpPr>
              <a:grpSpLocks/>
            </p:cNvGrpSpPr>
            <p:nvPr/>
          </p:nvGrpSpPr>
          <p:grpSpPr bwMode="auto">
            <a:xfrm flipV="1">
              <a:off x="1815586" y="3501505"/>
              <a:ext cx="696587" cy="430294"/>
              <a:chOff x="2660" y="7397"/>
              <a:chExt cx="576" cy="483"/>
            </a:xfrm>
          </p:grpSpPr>
          <p:sp>
            <p:nvSpPr>
              <p:cNvPr id="56" name="Rectangle 4"/>
              <p:cNvSpPr>
                <a:spLocks noChangeArrowheads="1"/>
              </p:cNvSpPr>
              <p:nvPr/>
            </p:nvSpPr>
            <p:spPr bwMode="auto">
              <a:xfrm>
                <a:off x="2660" y="7397"/>
                <a:ext cx="576" cy="230"/>
              </a:xfrm>
              <a:prstGeom prst="rect">
                <a:avLst/>
              </a:prstGeom>
              <a:noFill/>
              <a:ln w="38100">
                <a:solidFill>
                  <a:srgbClr val="0066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7" name="Line 5"/>
              <p:cNvSpPr>
                <a:spLocks noChangeShapeType="1"/>
              </p:cNvSpPr>
              <p:nvPr/>
            </p:nvSpPr>
            <p:spPr bwMode="auto">
              <a:xfrm flipV="1">
                <a:off x="2763" y="7638"/>
                <a:ext cx="0" cy="242"/>
              </a:xfrm>
              <a:prstGeom prst="line">
                <a:avLst/>
              </a:prstGeom>
              <a:noFill/>
              <a:ln w="38100">
                <a:solidFill>
                  <a:srgbClr val="0066FF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55" name="Line 6"/>
            <p:cNvSpPr>
              <a:spLocks noChangeShapeType="1"/>
            </p:cNvSpPr>
            <p:nvPr/>
          </p:nvSpPr>
          <p:spPr bwMode="auto">
            <a:xfrm>
              <a:off x="1941045" y="3500438"/>
              <a:ext cx="1980000" cy="0"/>
            </a:xfrm>
            <a:prstGeom prst="line">
              <a:avLst/>
            </a:prstGeom>
            <a:noFill/>
            <a:ln w="38100">
              <a:solidFill>
                <a:srgbClr val="0066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60" name="Группа 59"/>
          <p:cNvGrpSpPr/>
          <p:nvPr/>
        </p:nvGrpSpPr>
        <p:grpSpPr>
          <a:xfrm>
            <a:off x="3596628" y="3280148"/>
            <a:ext cx="1404000" cy="473976"/>
            <a:chOff x="3596628" y="3280148"/>
            <a:chExt cx="1404000" cy="473976"/>
          </a:xfrm>
        </p:grpSpPr>
        <p:sp>
          <p:nvSpPr>
            <p:cNvPr id="58" name="Line 2"/>
            <p:cNvSpPr>
              <a:spLocks noChangeShapeType="1"/>
            </p:cNvSpPr>
            <p:nvPr/>
          </p:nvSpPr>
          <p:spPr bwMode="auto">
            <a:xfrm>
              <a:off x="3596628" y="3280148"/>
              <a:ext cx="1404000" cy="5976"/>
            </a:xfrm>
            <a:prstGeom prst="line">
              <a:avLst/>
            </a:prstGeom>
            <a:noFill/>
            <a:ln w="38100">
              <a:solidFill>
                <a:srgbClr val="0066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9" name="Line 2"/>
            <p:cNvSpPr>
              <a:spLocks noChangeShapeType="1"/>
            </p:cNvSpPr>
            <p:nvPr/>
          </p:nvSpPr>
          <p:spPr bwMode="auto">
            <a:xfrm>
              <a:off x="5000628" y="3286124"/>
              <a:ext cx="0" cy="468000"/>
            </a:xfrm>
            <a:prstGeom prst="line">
              <a:avLst/>
            </a:prstGeom>
            <a:noFill/>
            <a:ln w="38100">
              <a:solidFill>
                <a:srgbClr val="0066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61" name="Text Box 24"/>
          <p:cNvSpPr txBox="1">
            <a:spLocks noChangeArrowheads="1"/>
          </p:cNvSpPr>
          <p:nvPr/>
        </p:nvSpPr>
        <p:spPr bwMode="auto">
          <a:xfrm>
            <a:off x="1071538" y="3994158"/>
            <a:ext cx="71438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мА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 Box 24"/>
          <p:cNvSpPr txBox="1">
            <a:spLocks noChangeArrowheads="1"/>
          </p:cNvSpPr>
          <p:nvPr/>
        </p:nvSpPr>
        <p:spPr bwMode="auto">
          <a:xfrm>
            <a:off x="5462580" y="6065860"/>
            <a:ext cx="466742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V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 Box 24"/>
          <p:cNvSpPr txBox="1">
            <a:spLocks noChangeArrowheads="1"/>
          </p:cNvSpPr>
          <p:nvPr/>
        </p:nvSpPr>
        <p:spPr bwMode="auto">
          <a:xfrm>
            <a:off x="2285984" y="6337940"/>
            <a:ext cx="1000132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4.9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В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 Box 24"/>
          <p:cNvSpPr txBox="1">
            <a:spLocks noChangeArrowheads="1"/>
          </p:cNvSpPr>
          <p:nvPr/>
        </p:nvSpPr>
        <p:spPr bwMode="auto">
          <a:xfrm>
            <a:off x="3643306" y="6351588"/>
            <a:ext cx="1000132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9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,8В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Line 27"/>
          <p:cNvSpPr>
            <a:spLocks noChangeShapeType="1"/>
          </p:cNvSpPr>
          <p:nvPr/>
        </p:nvSpPr>
        <p:spPr bwMode="auto">
          <a:xfrm flipV="1">
            <a:off x="5313676" y="4214818"/>
            <a:ext cx="0" cy="2071702"/>
          </a:xfrm>
          <a:prstGeom prst="line">
            <a:avLst/>
          </a:prstGeom>
          <a:noFill/>
          <a:ln w="57150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6" name="Text Box 24"/>
          <p:cNvSpPr txBox="1">
            <a:spLocks noChangeArrowheads="1"/>
          </p:cNvSpPr>
          <p:nvPr/>
        </p:nvSpPr>
        <p:spPr bwMode="auto">
          <a:xfrm>
            <a:off x="2000232" y="4071942"/>
            <a:ext cx="1143008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один</a:t>
            </a:r>
          </a:p>
        </p:txBody>
      </p:sp>
      <p:sp>
        <p:nvSpPr>
          <p:cNvPr id="67" name="Text Box 24"/>
          <p:cNvSpPr txBox="1">
            <a:spLocks noChangeArrowheads="1"/>
          </p:cNvSpPr>
          <p:nvPr/>
        </p:nvSpPr>
        <p:spPr bwMode="auto">
          <a:xfrm>
            <a:off x="3929058" y="4000504"/>
            <a:ext cx="928694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два</a:t>
            </a:r>
          </a:p>
        </p:txBody>
      </p:sp>
      <p:sp>
        <p:nvSpPr>
          <p:cNvPr id="68" name="Text Box 34"/>
          <p:cNvSpPr txBox="1">
            <a:spLocks noChangeArrowheads="1"/>
          </p:cNvSpPr>
          <p:nvPr/>
        </p:nvSpPr>
        <p:spPr bwMode="auto">
          <a:xfrm>
            <a:off x="5929322" y="4143380"/>
            <a:ext cx="1143008" cy="68284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  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Text Box 24"/>
          <p:cNvSpPr txBox="1">
            <a:spLocks noChangeArrowheads="1"/>
          </p:cNvSpPr>
          <p:nvPr/>
        </p:nvSpPr>
        <p:spPr bwMode="auto">
          <a:xfrm>
            <a:off x="6997694" y="4201170"/>
            <a:ext cx="1285884" cy="64294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4.9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эВ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 Box 34"/>
          <p:cNvSpPr txBox="1">
            <a:spLocks noChangeArrowheads="1"/>
          </p:cNvSpPr>
          <p:nvPr/>
        </p:nvSpPr>
        <p:spPr bwMode="auto">
          <a:xfrm>
            <a:off x="5286380" y="4929198"/>
            <a:ext cx="928694" cy="7143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Text Box 34"/>
          <p:cNvSpPr txBox="1">
            <a:spLocks noChangeArrowheads="1"/>
          </p:cNvSpPr>
          <p:nvPr/>
        </p:nvSpPr>
        <p:spPr bwMode="auto">
          <a:xfrm>
            <a:off x="6072198" y="4942846"/>
            <a:ext cx="3017210" cy="7143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1000"/>
              </a:spcAft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4,138</a:t>
            </a:r>
            <a:r>
              <a:rPr lang="ru-RU" sz="36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10</a:t>
            </a:r>
            <a:r>
              <a:rPr lang="ru-RU" sz="3600" b="1" baseline="30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-15</a:t>
            </a:r>
            <a:r>
              <a:rPr lang="ru-RU" sz="36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эВ</a:t>
            </a:r>
            <a:endParaRPr lang="ru-RU" sz="5400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spcAft>
                <a:spcPts val="1000"/>
              </a:spcAft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Text Box 34"/>
          <p:cNvSpPr txBox="1">
            <a:spLocks noChangeArrowheads="1"/>
          </p:cNvSpPr>
          <p:nvPr/>
        </p:nvSpPr>
        <p:spPr bwMode="auto">
          <a:xfrm>
            <a:off x="5786446" y="5643578"/>
            <a:ext cx="1143008" cy="68284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  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Text Box 34"/>
          <p:cNvSpPr txBox="1">
            <a:spLocks noChangeArrowheads="1"/>
          </p:cNvSpPr>
          <p:nvPr/>
        </p:nvSpPr>
        <p:spPr bwMode="auto">
          <a:xfrm>
            <a:off x="6605956" y="5660424"/>
            <a:ext cx="2214578" cy="68284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1,2 </a:t>
            </a:r>
            <a:r>
              <a:rPr lang="ru-RU" sz="36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3600" b="1" baseline="30000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Гц 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4" presetClass="path" presetSubtype="0" repeatCount="1000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23682E-6 L 0.37066 -0.00185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00" y="-1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5"/>
                                            </p:cond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000"/>
                            </p:stCondLst>
                            <p:childTnLst>
                              <p:par>
                                <p:cTn id="1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00"/>
                            </p:stCondLst>
                            <p:childTnLst>
                              <p:par>
                                <p:cTn id="13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42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61" grpId="0"/>
      <p:bldP spid="62" grpId="0"/>
      <p:bldP spid="63" grpId="0"/>
      <p:bldP spid="64" grpId="0"/>
      <p:bldP spid="65" grpId="0" animBg="1"/>
      <p:bldP spid="66" grpId="0"/>
      <p:bldP spid="67" grpId="0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>
            <a:off x="1213814" y="1500174"/>
            <a:ext cx="357790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v </a:t>
            </a:r>
            <a:endParaRPr lang="ru-RU" dirty="0">
              <a:solidFill>
                <a:srgbClr val="0033CC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37440" y="947022"/>
            <a:ext cx="43403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F</a:t>
            </a:r>
            <a:r>
              <a:rPr lang="ru-RU" b="1" dirty="0" smtClean="0">
                <a:latin typeface="Times New Roman"/>
                <a:ea typeface="Times New Roman"/>
              </a:rPr>
              <a:t> </a:t>
            </a:r>
            <a:endParaRPr lang="ru-RU" dirty="0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>
            <a:off x="3597275" y="1454150"/>
            <a:ext cx="793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7" name="Line 11"/>
          <p:cNvSpPr>
            <a:spLocks noChangeShapeType="1"/>
          </p:cNvSpPr>
          <p:nvPr/>
        </p:nvSpPr>
        <p:spPr bwMode="auto">
          <a:xfrm>
            <a:off x="3276600" y="1622425"/>
            <a:ext cx="158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>
            <a:off x="375188" y="1650365"/>
            <a:ext cx="108000" cy="0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5" name="Группа 24"/>
          <p:cNvGrpSpPr/>
          <p:nvPr/>
        </p:nvGrpSpPr>
        <p:grpSpPr>
          <a:xfrm>
            <a:off x="200634" y="138325"/>
            <a:ext cx="1488918" cy="1604795"/>
            <a:chOff x="2082950" y="138325"/>
            <a:chExt cx="1488918" cy="1604795"/>
          </a:xfrm>
        </p:grpSpPr>
        <p:grpSp>
          <p:nvGrpSpPr>
            <p:cNvPr id="19" name="Группа 18"/>
            <p:cNvGrpSpPr/>
            <p:nvPr/>
          </p:nvGrpSpPr>
          <p:grpSpPr>
            <a:xfrm>
              <a:off x="2082950" y="138325"/>
              <a:ext cx="1488918" cy="1604795"/>
              <a:chOff x="2071670" y="138325"/>
              <a:chExt cx="1285884" cy="1604795"/>
            </a:xfrm>
          </p:grpSpPr>
          <p:grpSp>
            <p:nvGrpSpPr>
              <p:cNvPr id="2" name="Группа 17"/>
              <p:cNvGrpSpPr/>
              <p:nvPr/>
            </p:nvGrpSpPr>
            <p:grpSpPr>
              <a:xfrm>
                <a:off x="2071670" y="357166"/>
                <a:ext cx="1285884" cy="1385954"/>
                <a:chOff x="2682875" y="22225"/>
                <a:chExt cx="747713" cy="731838"/>
              </a:xfrm>
            </p:grpSpPr>
            <p:sp>
              <p:nvSpPr>
                <p:cNvPr id="14340" name="Arc 4"/>
                <p:cNvSpPr>
                  <a:spLocks/>
                </p:cNvSpPr>
                <p:nvPr/>
              </p:nvSpPr>
              <p:spPr bwMode="auto">
                <a:xfrm flipV="1">
                  <a:off x="2682875" y="104756"/>
                  <a:ext cx="747713" cy="60960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006600"/>
                  </a:solidFill>
                  <a:prstDash val="sysDot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4341" name="Oval 5"/>
                <p:cNvSpPr>
                  <a:spLocks noChangeArrowheads="1"/>
                </p:cNvSpPr>
                <p:nvPr/>
              </p:nvSpPr>
              <p:spPr bwMode="auto">
                <a:xfrm>
                  <a:off x="2797175" y="22225"/>
                  <a:ext cx="152400" cy="122238"/>
                </a:xfrm>
                <a:prstGeom prst="ellips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4342" name="Oval 6"/>
                <p:cNvSpPr>
                  <a:spLocks noChangeArrowheads="1"/>
                </p:cNvSpPr>
                <p:nvPr/>
              </p:nvSpPr>
              <p:spPr bwMode="auto">
                <a:xfrm>
                  <a:off x="2751138" y="654050"/>
                  <a:ext cx="107950" cy="100013"/>
                </a:xfrm>
                <a:prstGeom prst="ellipse">
                  <a:avLst/>
                </a:prstGeom>
                <a:noFill/>
                <a:ln w="28575">
                  <a:solidFill>
                    <a:srgbClr val="0066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4343" name="Line 7"/>
                <p:cNvSpPr>
                  <a:spLocks noChangeShapeType="1"/>
                </p:cNvSpPr>
                <p:nvPr/>
              </p:nvSpPr>
              <p:spPr bwMode="auto">
                <a:xfrm>
                  <a:off x="2955925" y="120650"/>
                  <a:ext cx="358775" cy="30480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 type="triangle" w="sm" len="sm"/>
                  <a:tailEnd type="triangle" w="sm" len="sm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4344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2803525" y="387350"/>
                  <a:ext cx="31750" cy="260350"/>
                </a:xfrm>
                <a:prstGeom prst="line">
                  <a:avLst/>
                </a:prstGeom>
                <a:noFill/>
                <a:ln w="28575">
                  <a:solidFill>
                    <a:srgbClr val="C00000"/>
                  </a:solidFill>
                  <a:round/>
                  <a:headEnd type="none" w="sm" len="sm"/>
                  <a:tailEnd type="stealth" w="lg" len="lg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4345" name="Line 9"/>
                <p:cNvSpPr>
                  <a:spLocks noChangeShapeType="1"/>
                </p:cNvSpPr>
                <p:nvPr/>
              </p:nvSpPr>
              <p:spPr bwMode="auto">
                <a:xfrm>
                  <a:off x="2857500" y="722313"/>
                  <a:ext cx="290513" cy="1587"/>
                </a:xfrm>
                <a:prstGeom prst="line">
                  <a:avLst/>
                </a:prstGeom>
                <a:noFill/>
                <a:ln w="28575">
                  <a:solidFill>
                    <a:srgbClr val="0033CC"/>
                  </a:solidFill>
                  <a:round/>
                  <a:headEnd type="none" w="sm" len="sm"/>
                  <a:tailEnd type="triangle" w="sm" len="sm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4349" name="Line 13"/>
                <p:cNvSpPr>
                  <a:spLocks noChangeShapeType="1"/>
                </p:cNvSpPr>
                <p:nvPr/>
              </p:nvSpPr>
              <p:spPr bwMode="auto">
                <a:xfrm>
                  <a:off x="2689225" y="333375"/>
                  <a:ext cx="107950" cy="1588"/>
                </a:xfrm>
                <a:prstGeom prst="line">
                  <a:avLst/>
                </a:prstGeom>
                <a:noFill/>
                <a:ln w="28575">
                  <a:solidFill>
                    <a:srgbClr val="C00000"/>
                  </a:solidFill>
                  <a:round/>
                  <a:headEnd type="none" w="sm" len="sm"/>
                  <a:tailEnd type="triangle" w="sm" len="sm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14350" name="Line 14"/>
                <p:cNvSpPr>
                  <a:spLocks noChangeShapeType="1"/>
                </p:cNvSpPr>
                <p:nvPr/>
              </p:nvSpPr>
              <p:spPr bwMode="auto">
                <a:xfrm>
                  <a:off x="3230887" y="663500"/>
                  <a:ext cx="92075" cy="0"/>
                </a:xfrm>
                <a:prstGeom prst="line">
                  <a:avLst/>
                </a:prstGeom>
                <a:noFill/>
                <a:ln w="28575">
                  <a:solidFill>
                    <a:srgbClr val="0033CC"/>
                  </a:solidFill>
                  <a:round/>
                  <a:headEnd type="none" w="sm" len="sm"/>
                  <a:tailEnd type="triangle" w="sm" len="sm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18" name="Прямоугольник 17"/>
              <p:cNvSpPr/>
              <p:nvPr/>
            </p:nvSpPr>
            <p:spPr>
              <a:xfrm>
                <a:off x="2151114" y="138325"/>
                <a:ext cx="524503" cy="646331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FF0000"/>
                    </a:solidFill>
                    <a:latin typeface="Times New Roman"/>
                    <a:ea typeface="Times New Roman"/>
                  </a:rPr>
                  <a:t> </a:t>
                </a:r>
                <a:r>
                  <a:rPr lang="en-US" sz="3600" b="1" dirty="0" smtClean="0">
                    <a:solidFill>
                      <a:srgbClr val="FF0000"/>
                    </a:solidFill>
                    <a:latin typeface="Times New Roman"/>
                    <a:ea typeface="Times New Roman"/>
                  </a:rPr>
                  <a:t>+</a:t>
                </a:r>
                <a:endParaRPr lang="ru-RU" sz="2400" b="1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22" name="Прямоугольник 21"/>
            <p:cNvSpPr/>
            <p:nvPr/>
          </p:nvSpPr>
          <p:spPr>
            <a:xfrm>
              <a:off x="2928926" y="487900"/>
              <a:ext cx="34657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b="1" dirty="0" smtClean="0">
                  <a:latin typeface="Times New Roman"/>
                  <a:ea typeface="Times New Roman"/>
                </a:rPr>
                <a:t>г </a:t>
              </a:r>
              <a:endParaRPr lang="ru-RU" dirty="0"/>
            </a:p>
          </p:txBody>
        </p:sp>
      </p:grpSp>
      <p:sp>
        <p:nvSpPr>
          <p:cNvPr id="26" name="Прямоугольник 25"/>
          <p:cNvSpPr/>
          <p:nvPr/>
        </p:nvSpPr>
        <p:spPr>
          <a:xfrm>
            <a:off x="2428860" y="500042"/>
            <a:ext cx="16105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 F </a:t>
            </a:r>
            <a:r>
              <a:rPr lang="en-US" sz="32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= </a:t>
            </a:r>
            <a:r>
              <a:rPr lang="en-US" sz="3200" b="1" dirty="0" smtClean="0">
                <a:solidFill>
                  <a:srgbClr val="7030A0"/>
                </a:solidFill>
                <a:latin typeface="Times New Roman"/>
                <a:ea typeface="Times New Roman"/>
              </a:rPr>
              <a:t>m</a:t>
            </a:r>
            <a:r>
              <a:rPr lang="en-US" sz="32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a,</a:t>
            </a:r>
            <a:endParaRPr lang="ru-RU" sz="3200" b="1" dirty="0"/>
          </a:p>
        </p:txBody>
      </p:sp>
      <p:sp>
        <p:nvSpPr>
          <p:cNvPr id="28" name="Text Box 32"/>
          <p:cNvSpPr txBox="1">
            <a:spLocks noChangeArrowheads="1"/>
          </p:cNvSpPr>
          <p:nvPr/>
        </p:nvSpPr>
        <p:spPr bwMode="auto">
          <a:xfrm>
            <a:off x="4480991" y="357190"/>
            <a:ext cx="1162579" cy="642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6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2" name="Группа 51"/>
          <p:cNvGrpSpPr/>
          <p:nvPr/>
        </p:nvGrpSpPr>
        <p:grpSpPr>
          <a:xfrm>
            <a:off x="5266809" y="235190"/>
            <a:ext cx="1305455" cy="1122108"/>
            <a:chOff x="5266809" y="235190"/>
            <a:chExt cx="1305455" cy="1122108"/>
          </a:xfrm>
          <a:solidFill>
            <a:schemeClr val="bg1">
              <a:lumMod val="85000"/>
            </a:schemeClr>
          </a:solidFill>
        </p:grpSpPr>
        <p:sp>
          <p:nvSpPr>
            <p:cNvPr id="27" name="Text Box 31"/>
            <p:cNvSpPr txBox="1">
              <a:spLocks noChangeArrowheads="1"/>
            </p:cNvSpPr>
            <p:nvPr/>
          </p:nvSpPr>
          <p:spPr bwMode="auto">
            <a:xfrm>
              <a:off x="5508419" y="819486"/>
              <a:ext cx="635217" cy="53781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r</a:t>
              </a:r>
              <a:r>
                <a:rPr kumimoji="0" lang="en-US" sz="3600" b="1" i="0" u="none" strike="noStrike" cap="none" normalizeH="0" baseline="3000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Text Box 30"/>
            <p:cNvSpPr txBox="1">
              <a:spLocks noChangeArrowheads="1"/>
            </p:cNvSpPr>
            <p:nvPr/>
          </p:nvSpPr>
          <p:spPr bwMode="auto">
            <a:xfrm>
              <a:off x="5266809" y="235190"/>
              <a:ext cx="1305455" cy="71436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cap="none" normalizeH="0" baseline="0" dirty="0" err="1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kumimoji="0" lang="en-US" sz="3600" b="1" i="0" u="none" strike="noStrike" cap="none" normalizeH="0" baseline="0" dirty="0" err="1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</a:t>
              </a:r>
              <a:r>
                <a:rPr kumimoji="0" lang="en-US" sz="3600" b="1" i="0" u="none" strike="noStrike" cap="none" normalizeH="0" baseline="0" dirty="0" err="1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e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>
              <a:off x="5409685" y="785794"/>
              <a:ext cx="1131681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1" name="Группа 5"/>
          <p:cNvGrpSpPr/>
          <p:nvPr/>
        </p:nvGrpSpPr>
        <p:grpSpPr>
          <a:xfrm>
            <a:off x="2500298" y="1142985"/>
            <a:ext cx="2501816" cy="1148111"/>
            <a:chOff x="571472" y="4223193"/>
            <a:chExt cx="2501816" cy="1148111"/>
          </a:xfrm>
        </p:grpSpPr>
        <p:grpSp>
          <p:nvGrpSpPr>
            <p:cNvPr id="32" name="Group 4"/>
            <p:cNvGrpSpPr>
              <a:grpSpLocks/>
            </p:cNvGrpSpPr>
            <p:nvPr/>
          </p:nvGrpSpPr>
          <p:grpSpPr bwMode="auto">
            <a:xfrm>
              <a:off x="1427735" y="4223193"/>
              <a:ext cx="1645553" cy="1148111"/>
              <a:chOff x="11051" y="3861"/>
              <a:chExt cx="393" cy="450"/>
            </a:xfrm>
          </p:grpSpPr>
          <p:sp>
            <p:nvSpPr>
              <p:cNvPr id="36" name="Text Box 5"/>
              <p:cNvSpPr txBox="1">
                <a:spLocks noChangeArrowheads="1"/>
              </p:cNvSpPr>
              <p:nvPr/>
            </p:nvSpPr>
            <p:spPr bwMode="auto">
              <a:xfrm>
                <a:off x="11051" y="3861"/>
                <a:ext cx="393" cy="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spcAft>
                    <a:spcPts val="1000"/>
                  </a:spcAft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kumimoji="0" lang="en-US" sz="3600" b="1" i="0" u="none" strike="noStrike" cap="none" normalizeH="0" baseline="0" dirty="0" err="1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kumimoji="0" lang="en-US" sz="3600" b="1" i="0" u="none" strike="noStrike" cap="none" normalizeH="0" baseline="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e</a:t>
                </a:r>
                <a:r>
                  <a:rPr lang="en-US" sz="3600" b="1" baseline="30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2 </a:t>
                </a:r>
                <a:endParaRPr lang="ru-RU" sz="3600" dirty="0" smtClean="0">
                  <a:solidFill>
                    <a:srgbClr val="0014AC"/>
                  </a:solidFill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-2500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7" name="Text Box 6"/>
              <p:cNvSpPr txBox="1">
                <a:spLocks noChangeArrowheads="1"/>
              </p:cNvSpPr>
              <p:nvPr/>
            </p:nvSpPr>
            <p:spPr bwMode="auto">
              <a:xfrm>
                <a:off x="11124" y="4085"/>
                <a:ext cx="183" cy="2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r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33" name="Группа 34"/>
            <p:cNvGrpSpPr/>
            <p:nvPr/>
          </p:nvGrpSpPr>
          <p:grpSpPr>
            <a:xfrm>
              <a:off x="571472" y="4551606"/>
              <a:ext cx="1787958" cy="556138"/>
              <a:chOff x="1069530" y="2742358"/>
              <a:chExt cx="1787958" cy="556138"/>
            </a:xfrm>
          </p:grpSpPr>
          <p:sp>
            <p:nvSpPr>
              <p:cNvPr id="34" name="Text Box 7"/>
              <p:cNvSpPr txBox="1">
                <a:spLocks noChangeArrowheads="1"/>
              </p:cNvSpPr>
              <p:nvPr/>
            </p:nvSpPr>
            <p:spPr bwMode="auto">
              <a:xfrm>
                <a:off x="1069530" y="2742358"/>
                <a:ext cx="1199635" cy="5561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E</a:t>
                </a:r>
                <a:r>
                  <a:rPr kumimoji="0" lang="ru-RU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ru-RU" sz="36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-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35" name="Прямая соединительная линия 34"/>
              <p:cNvCxnSpPr/>
              <p:nvPr/>
            </p:nvCxnSpPr>
            <p:spPr>
              <a:xfrm>
                <a:off x="2285984" y="3071810"/>
                <a:ext cx="571504" cy="1588"/>
              </a:xfrm>
              <a:prstGeom prst="line">
                <a:avLst/>
              </a:prstGeom>
              <a:ln w="476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8" name="Group 7"/>
          <p:cNvGrpSpPr>
            <a:grpSpLocks/>
          </p:cNvGrpSpPr>
          <p:nvPr/>
        </p:nvGrpSpPr>
        <p:grpSpPr bwMode="auto">
          <a:xfrm>
            <a:off x="4986980" y="1258564"/>
            <a:ext cx="1217987" cy="1227791"/>
            <a:chOff x="9757" y="3231"/>
            <a:chExt cx="532" cy="621"/>
          </a:xfrm>
          <a:noFill/>
        </p:grpSpPr>
        <p:sp>
          <p:nvSpPr>
            <p:cNvPr id="39" name="Text Box 8"/>
            <p:cNvSpPr txBox="1">
              <a:spLocks noChangeArrowheads="1"/>
            </p:cNvSpPr>
            <p:nvPr/>
          </p:nvSpPr>
          <p:spPr bwMode="auto">
            <a:xfrm>
              <a:off x="9851" y="3484"/>
              <a:ext cx="306" cy="36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Text Box 9"/>
            <p:cNvSpPr txBox="1">
              <a:spLocks noChangeArrowheads="1"/>
            </p:cNvSpPr>
            <p:nvPr/>
          </p:nvSpPr>
          <p:spPr bwMode="auto">
            <a:xfrm>
              <a:off x="9808" y="3231"/>
              <a:ext cx="481" cy="4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7030A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0014AC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kumimoji="0" lang="en-US" sz="3200" b="1" i="0" u="none" strike="noStrike" cap="none" normalizeH="0" baseline="-2500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kumimoji="0" lang="en-US" sz="3200" b="1" i="0" u="none" strike="noStrike" cap="none" normalizeH="0" baseline="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Line 10"/>
            <p:cNvSpPr>
              <a:spLocks noChangeShapeType="1"/>
            </p:cNvSpPr>
            <p:nvPr/>
          </p:nvSpPr>
          <p:spPr bwMode="auto">
            <a:xfrm>
              <a:off x="9757" y="3524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4357686" y="1358613"/>
            <a:ext cx="5000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latin typeface="Times New Roman" pitchFamily="18" charset="0"/>
                <a:sym typeface="Symbol" pitchFamily="18" charset="2"/>
              </a:rPr>
              <a:t>+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5" name="Группа 103"/>
          <p:cNvGrpSpPr/>
          <p:nvPr/>
        </p:nvGrpSpPr>
        <p:grpSpPr>
          <a:xfrm>
            <a:off x="6524915" y="356912"/>
            <a:ext cx="1404187" cy="785187"/>
            <a:chOff x="6547776" y="1782036"/>
            <a:chExt cx="1404187" cy="824407"/>
          </a:xfrm>
          <a:solidFill>
            <a:srgbClr val="00B050">
              <a:alpha val="6000"/>
            </a:srgbClr>
          </a:solidFill>
        </p:grpSpPr>
        <p:grpSp>
          <p:nvGrpSpPr>
            <p:cNvPr id="47" name="Group 17"/>
            <p:cNvGrpSpPr>
              <a:grpSpLocks/>
            </p:cNvGrpSpPr>
            <p:nvPr/>
          </p:nvGrpSpPr>
          <p:grpSpPr bwMode="auto">
            <a:xfrm>
              <a:off x="7182170" y="1782036"/>
              <a:ext cx="769793" cy="824407"/>
              <a:chOff x="14124" y="1783"/>
              <a:chExt cx="602" cy="424"/>
            </a:xfrm>
            <a:grpFill/>
          </p:grpSpPr>
          <p:sp>
            <p:nvSpPr>
              <p:cNvPr id="49" name="Text Box 18"/>
              <p:cNvSpPr txBox="1">
                <a:spLocks noChangeArrowheads="1"/>
              </p:cNvSpPr>
              <p:nvPr/>
            </p:nvSpPr>
            <p:spPr bwMode="auto">
              <a:xfrm>
                <a:off x="14223" y="1783"/>
                <a:ext cx="503" cy="231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1" i="0" u="sng" strike="noStrike" cap="none" normalizeH="0" baseline="0" dirty="0" smtClean="0">
                    <a:ln>
                      <a:noFill/>
                    </a:ln>
                    <a:solidFill>
                      <a:srgbClr val="0033C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kumimoji="0" lang="en-US" sz="2800" b="1" i="0" u="sng" strike="noStrike" cap="none" normalizeH="0" baseline="30000" dirty="0" smtClean="0">
                    <a:ln>
                      <a:noFill/>
                    </a:ln>
                    <a:solidFill>
                      <a:srgbClr val="0033CC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kumimoji="0" lang="ru-RU" sz="2800" b="0" i="0" u="none" strike="noStrike" cap="none" normalizeH="0" baseline="0" dirty="0" smtClean="0">
                  <a:ln>
                    <a:noFill/>
                  </a:ln>
                  <a:solidFill>
                    <a:srgbClr val="0033CC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0" name="Text Box 19"/>
              <p:cNvSpPr txBox="1">
                <a:spLocks noChangeArrowheads="1"/>
              </p:cNvSpPr>
              <p:nvPr/>
            </p:nvSpPr>
            <p:spPr bwMode="auto">
              <a:xfrm>
                <a:off x="14124" y="1950"/>
                <a:ext cx="445" cy="257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 r</a:t>
                </a:r>
                <a:endParaRPr kumimoji="0" lang="ru-RU" sz="28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48" name="TextBox 47"/>
            <p:cNvSpPr txBox="1"/>
            <p:nvPr/>
          </p:nvSpPr>
          <p:spPr>
            <a:xfrm>
              <a:off x="6547776" y="1939688"/>
              <a:ext cx="857256" cy="5493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rgbClr val="0014AC"/>
                  </a:solidFill>
                  <a:latin typeface="Times New Roman" pitchFamily="18" charset="0"/>
                  <a:cs typeface="Times New Roman" pitchFamily="18" charset="0"/>
                </a:rPr>
                <a:t>= </a:t>
              </a:r>
              <a:r>
                <a:rPr lang="en-US" sz="2800" b="1" dirty="0" smtClean="0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  <a:endParaRPr lang="ru-RU" sz="2800" dirty="0">
                <a:solidFill>
                  <a:srgbClr val="7030A0"/>
                </a:solidFill>
              </a:endParaRPr>
            </a:p>
          </p:txBody>
        </p:sp>
      </p:grpSp>
      <p:grpSp>
        <p:nvGrpSpPr>
          <p:cNvPr id="53" name="Группа 52"/>
          <p:cNvGrpSpPr/>
          <p:nvPr/>
        </p:nvGrpSpPr>
        <p:grpSpPr>
          <a:xfrm>
            <a:off x="5286380" y="285728"/>
            <a:ext cx="1305455" cy="1122108"/>
            <a:chOff x="5266809" y="235190"/>
            <a:chExt cx="1305455" cy="1122108"/>
          </a:xfrm>
          <a:solidFill>
            <a:schemeClr val="bg1">
              <a:lumMod val="85000"/>
            </a:schemeClr>
          </a:solidFill>
        </p:grpSpPr>
        <p:sp>
          <p:nvSpPr>
            <p:cNvPr id="54" name="Text Box 31"/>
            <p:cNvSpPr txBox="1">
              <a:spLocks noChangeArrowheads="1"/>
            </p:cNvSpPr>
            <p:nvPr/>
          </p:nvSpPr>
          <p:spPr bwMode="auto">
            <a:xfrm>
              <a:off x="5508419" y="819486"/>
              <a:ext cx="635217" cy="53781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2r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5" name="Text Box 30"/>
            <p:cNvSpPr txBox="1">
              <a:spLocks noChangeArrowheads="1"/>
            </p:cNvSpPr>
            <p:nvPr/>
          </p:nvSpPr>
          <p:spPr bwMode="auto">
            <a:xfrm>
              <a:off x="5266809" y="235190"/>
              <a:ext cx="1305455" cy="71436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sz="3600" b="1" baseline="300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6" name="Line 28"/>
            <p:cNvSpPr>
              <a:spLocks noChangeShapeType="1"/>
            </p:cNvSpPr>
            <p:nvPr/>
          </p:nvSpPr>
          <p:spPr bwMode="auto">
            <a:xfrm>
              <a:off x="5409685" y="785794"/>
              <a:ext cx="1131681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7" name="Прямоугольник 56"/>
          <p:cNvSpPr/>
          <p:nvPr/>
        </p:nvSpPr>
        <p:spPr>
          <a:xfrm>
            <a:off x="7358082" y="857232"/>
            <a:ext cx="357190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Прямоугольник 57"/>
          <p:cNvSpPr/>
          <p:nvPr/>
        </p:nvSpPr>
        <p:spPr>
          <a:xfrm>
            <a:off x="5786446" y="901374"/>
            <a:ext cx="357190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0" name="Группа 5"/>
          <p:cNvGrpSpPr/>
          <p:nvPr/>
        </p:nvGrpSpPr>
        <p:grpSpPr>
          <a:xfrm>
            <a:off x="6216228" y="1214422"/>
            <a:ext cx="2070548" cy="1143008"/>
            <a:chOff x="571472" y="4223191"/>
            <a:chExt cx="2070548" cy="1143008"/>
          </a:xfrm>
        </p:grpSpPr>
        <p:grpSp>
          <p:nvGrpSpPr>
            <p:cNvPr id="61" name="Group 4"/>
            <p:cNvGrpSpPr>
              <a:grpSpLocks/>
            </p:cNvGrpSpPr>
            <p:nvPr/>
          </p:nvGrpSpPr>
          <p:grpSpPr bwMode="auto">
            <a:xfrm>
              <a:off x="1427744" y="4223191"/>
              <a:ext cx="1214276" cy="1143008"/>
              <a:chOff x="11051" y="3861"/>
              <a:chExt cx="290" cy="448"/>
            </a:xfrm>
          </p:grpSpPr>
          <p:sp>
            <p:nvSpPr>
              <p:cNvPr id="65" name="Text Box 5"/>
              <p:cNvSpPr txBox="1">
                <a:spLocks noChangeArrowheads="1"/>
              </p:cNvSpPr>
              <p:nvPr/>
            </p:nvSpPr>
            <p:spPr bwMode="auto">
              <a:xfrm>
                <a:off x="11051" y="3861"/>
                <a:ext cx="27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spcAft>
                    <a:spcPts val="1000"/>
                  </a:spcAft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kumimoji="0" lang="en-US" sz="3600" b="1" i="0" u="none" strike="noStrike" cap="none" normalizeH="0" baseline="0" dirty="0" err="1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kumimoji="0" lang="en-US" sz="3600" b="1" i="0" u="none" strike="noStrike" cap="none" normalizeH="0" baseline="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e</a:t>
                </a:r>
                <a:r>
                  <a:rPr lang="en-US" sz="3600" b="1" baseline="30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2 </a:t>
                </a:r>
                <a:endParaRPr lang="ru-RU" sz="3600" dirty="0" smtClean="0">
                  <a:solidFill>
                    <a:srgbClr val="0014AC"/>
                  </a:solidFill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-2500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6" name="Text Box 6"/>
              <p:cNvSpPr txBox="1">
                <a:spLocks noChangeArrowheads="1"/>
              </p:cNvSpPr>
              <p:nvPr/>
            </p:nvSpPr>
            <p:spPr bwMode="auto">
              <a:xfrm>
                <a:off x="11102" y="4085"/>
                <a:ext cx="239" cy="2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2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r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62" name="Группа 34"/>
            <p:cNvGrpSpPr/>
            <p:nvPr/>
          </p:nvGrpSpPr>
          <p:grpSpPr>
            <a:xfrm>
              <a:off x="571472" y="4551606"/>
              <a:ext cx="1787958" cy="556138"/>
              <a:chOff x="1069530" y="2742358"/>
              <a:chExt cx="1787958" cy="556138"/>
            </a:xfrm>
          </p:grpSpPr>
          <p:sp>
            <p:nvSpPr>
              <p:cNvPr id="63" name="Text Box 7"/>
              <p:cNvSpPr txBox="1">
                <a:spLocks noChangeArrowheads="1"/>
              </p:cNvSpPr>
              <p:nvPr/>
            </p:nvSpPr>
            <p:spPr bwMode="auto">
              <a:xfrm>
                <a:off x="1069530" y="2742358"/>
                <a:ext cx="1199635" cy="5561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E</a:t>
                </a:r>
                <a:r>
                  <a:rPr kumimoji="0" lang="ru-RU" sz="36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-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64" name="Прямая соединительная линия 63"/>
              <p:cNvCxnSpPr/>
              <p:nvPr/>
            </p:nvCxnSpPr>
            <p:spPr>
              <a:xfrm>
                <a:off x="2285984" y="3071810"/>
                <a:ext cx="571504" cy="1588"/>
              </a:xfrm>
              <a:prstGeom prst="line">
                <a:avLst/>
              </a:prstGeom>
              <a:ln w="476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7" name="Прямоугольник 66"/>
          <p:cNvSpPr/>
          <p:nvPr/>
        </p:nvSpPr>
        <p:spPr>
          <a:xfrm>
            <a:off x="-31" y="2285992"/>
            <a:ext cx="67151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по правилу квантования   </a:t>
            </a:r>
            <a:r>
              <a:rPr lang="en-US" sz="4000" b="1" dirty="0" err="1" smtClean="0">
                <a:solidFill>
                  <a:srgbClr val="7030A0"/>
                </a:solidFill>
                <a:latin typeface="Times New Roman"/>
                <a:ea typeface="Times New Roman"/>
              </a:rPr>
              <a:t>m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/>
                <a:ea typeface="Times New Roman"/>
              </a:rPr>
              <a:t>v</a:t>
            </a:r>
            <a:r>
              <a:rPr lang="en-US" sz="4000" b="1" dirty="0" err="1" smtClean="0">
                <a:latin typeface="Times New Roman"/>
                <a:ea typeface="Times New Roman"/>
              </a:rPr>
              <a:t>r</a:t>
            </a:r>
            <a:r>
              <a:rPr lang="en-US" sz="4000" b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4000" b="1" dirty="0" smtClean="0">
                <a:latin typeface="Times New Roman"/>
                <a:ea typeface="Times New Roman"/>
              </a:rPr>
              <a:t> =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n</a:t>
            </a:r>
            <a:r>
              <a:rPr lang="en-US" sz="4000" b="1" dirty="0" err="1" smtClean="0">
                <a:solidFill>
                  <a:srgbClr val="0033CC"/>
                </a:solidFill>
                <a:latin typeface="Times New Roman"/>
                <a:ea typeface="Times New Roman"/>
              </a:rPr>
              <a:t>h</a:t>
            </a:r>
            <a:r>
              <a:rPr lang="en-US" sz="40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 </a:t>
            </a:r>
            <a:r>
              <a:rPr lang="ru-RU" sz="4000" dirty="0" smtClean="0">
                <a:solidFill>
                  <a:srgbClr val="0000FF"/>
                </a:solidFill>
                <a:latin typeface="Times New Roman"/>
                <a:ea typeface="Times New Roman"/>
              </a:rPr>
              <a:t>         </a:t>
            </a:r>
            <a:endParaRPr lang="ru-RU" sz="2800" dirty="0" smtClean="0">
              <a:latin typeface="Times New Roman"/>
              <a:ea typeface="Times New Roman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6937015" y="2285992"/>
            <a:ext cx="989373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4000" b="1" dirty="0" smtClean="0">
                <a:solidFill>
                  <a:srgbClr val="0000FF"/>
                </a:solidFill>
                <a:latin typeface="Times New Roman"/>
                <a:ea typeface="Times New Roman"/>
              </a:rPr>
              <a:t>v</a:t>
            </a:r>
            <a:r>
              <a:rPr lang="ru-RU" sz="4000" b="1" dirty="0" smtClean="0">
                <a:latin typeface="Times New Roman"/>
                <a:ea typeface="Times New Roman"/>
              </a:rPr>
              <a:t> = </a:t>
            </a:r>
            <a:endParaRPr lang="ru-RU" sz="2800" dirty="0" smtClean="0">
              <a:latin typeface="Times New Roman"/>
              <a:ea typeface="Times New Roman"/>
            </a:endParaRPr>
          </a:p>
        </p:txBody>
      </p:sp>
      <p:grpSp>
        <p:nvGrpSpPr>
          <p:cNvPr id="70" name="Group 7"/>
          <p:cNvGrpSpPr>
            <a:grpSpLocks/>
          </p:cNvGrpSpPr>
          <p:nvPr/>
        </p:nvGrpSpPr>
        <p:grpSpPr bwMode="auto">
          <a:xfrm>
            <a:off x="7715272" y="2142859"/>
            <a:ext cx="1286670" cy="1000423"/>
            <a:chOff x="9757" y="3267"/>
            <a:chExt cx="562" cy="506"/>
          </a:xfrm>
          <a:noFill/>
        </p:grpSpPr>
        <p:sp>
          <p:nvSpPr>
            <p:cNvPr id="71" name="Text Box 8"/>
            <p:cNvSpPr txBox="1">
              <a:spLocks noChangeArrowheads="1"/>
            </p:cNvSpPr>
            <p:nvPr/>
          </p:nvSpPr>
          <p:spPr bwMode="auto">
            <a:xfrm>
              <a:off x="9851" y="3484"/>
              <a:ext cx="468" cy="289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lang="en-US" sz="3200" b="1" dirty="0" err="1" smtClean="0">
                  <a:solidFill>
                    <a:srgbClr val="7030A0"/>
                  </a:solidFill>
                  <a:latin typeface="Times New Roman"/>
                  <a:ea typeface="Times New Roman"/>
                </a:rPr>
                <a:t>m</a:t>
              </a:r>
              <a:r>
                <a:rPr lang="en-US" sz="3200" b="1" dirty="0" err="1" smtClean="0">
                  <a:latin typeface="Times New Roman"/>
                  <a:ea typeface="Times New Roman"/>
                </a:rPr>
                <a:t>r</a:t>
              </a:r>
              <a:r>
                <a:rPr lang="en-US" sz="3200" b="1" baseline="-25000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" name="Text Box 9"/>
            <p:cNvSpPr txBox="1">
              <a:spLocks noChangeArrowheads="1"/>
            </p:cNvSpPr>
            <p:nvPr/>
          </p:nvSpPr>
          <p:spPr bwMode="auto">
            <a:xfrm>
              <a:off x="9839" y="3267"/>
              <a:ext cx="355" cy="289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lang="en-US" sz="3200" b="1" dirty="0" err="1" smtClean="0">
                  <a:solidFill>
                    <a:srgbClr val="FF0000"/>
                  </a:solidFill>
                  <a:latin typeface="Times New Roman"/>
                  <a:ea typeface="Times New Roman"/>
                </a:rPr>
                <a:t>n</a:t>
              </a:r>
              <a:r>
                <a:rPr lang="en-US" sz="3200" b="1" dirty="0" err="1" smtClean="0">
                  <a:solidFill>
                    <a:srgbClr val="0033CC"/>
                  </a:solidFill>
                  <a:latin typeface="Times New Roman"/>
                  <a:ea typeface="Times New Roman"/>
                </a:rPr>
                <a:t>h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3" name="Line 10"/>
            <p:cNvSpPr>
              <a:spLocks noChangeShapeType="1"/>
            </p:cNvSpPr>
            <p:nvPr/>
          </p:nvSpPr>
          <p:spPr bwMode="auto">
            <a:xfrm>
              <a:off x="9757" y="3524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4" name="Стрелка влево 73"/>
          <p:cNvSpPr/>
          <p:nvPr/>
        </p:nvSpPr>
        <p:spPr>
          <a:xfrm rot="6061685" flipV="1">
            <a:off x="6408831" y="1658218"/>
            <a:ext cx="1487796" cy="164996"/>
          </a:xfrm>
          <a:prstGeom prst="leftArrow">
            <a:avLst/>
          </a:prstGeom>
          <a:solidFill>
            <a:srgbClr val="33CCFF"/>
          </a:solidFill>
          <a:ln>
            <a:solidFill>
              <a:srgbClr val="33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75" name="Группа 74"/>
          <p:cNvGrpSpPr/>
          <p:nvPr/>
        </p:nvGrpSpPr>
        <p:grpSpPr>
          <a:xfrm>
            <a:off x="5303226" y="227938"/>
            <a:ext cx="1305455" cy="1122108"/>
            <a:chOff x="5266809" y="235190"/>
            <a:chExt cx="1305455" cy="1122108"/>
          </a:xfrm>
          <a:solidFill>
            <a:schemeClr val="bg1">
              <a:lumMod val="85000"/>
            </a:schemeClr>
          </a:solidFill>
        </p:grpSpPr>
        <p:sp>
          <p:nvSpPr>
            <p:cNvPr id="76" name="Text Box 31"/>
            <p:cNvSpPr txBox="1">
              <a:spLocks noChangeArrowheads="1"/>
            </p:cNvSpPr>
            <p:nvPr/>
          </p:nvSpPr>
          <p:spPr bwMode="auto">
            <a:xfrm>
              <a:off x="5508419" y="819486"/>
              <a:ext cx="635217" cy="53781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33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2r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0033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7" name="Text Box 30"/>
            <p:cNvSpPr txBox="1">
              <a:spLocks noChangeArrowheads="1"/>
            </p:cNvSpPr>
            <p:nvPr/>
          </p:nvSpPr>
          <p:spPr bwMode="auto">
            <a:xfrm>
              <a:off x="5266809" y="235190"/>
              <a:ext cx="1305455" cy="71436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000099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006600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sz="3600" b="1" baseline="300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4800" b="0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8" name="Line 28"/>
            <p:cNvSpPr>
              <a:spLocks noChangeShapeType="1"/>
            </p:cNvSpPr>
            <p:nvPr/>
          </p:nvSpPr>
          <p:spPr bwMode="auto">
            <a:xfrm>
              <a:off x="5409685" y="785794"/>
              <a:ext cx="1131681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9" name="Прямоугольник 78"/>
          <p:cNvSpPr/>
          <p:nvPr/>
        </p:nvSpPr>
        <p:spPr>
          <a:xfrm>
            <a:off x="1981719" y="3286124"/>
            <a:ext cx="7328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sz="4000" b="1" dirty="0" smtClean="0">
                <a:latin typeface="Times New Roman"/>
                <a:ea typeface="Times New Roman"/>
              </a:rPr>
              <a:t> = </a:t>
            </a:r>
            <a:endParaRPr lang="ru-RU" sz="2800" dirty="0" smtClean="0">
              <a:latin typeface="Times New Roman"/>
              <a:ea typeface="Times New Roman"/>
            </a:endParaRPr>
          </a:p>
        </p:txBody>
      </p:sp>
      <p:grpSp>
        <p:nvGrpSpPr>
          <p:cNvPr id="80" name="Group 7"/>
          <p:cNvGrpSpPr>
            <a:grpSpLocks/>
          </p:cNvGrpSpPr>
          <p:nvPr/>
        </p:nvGrpSpPr>
        <p:grpSpPr bwMode="auto">
          <a:xfrm>
            <a:off x="2486705" y="3072044"/>
            <a:ext cx="1442353" cy="1142774"/>
            <a:chOff x="9720" y="3231"/>
            <a:chExt cx="630" cy="578"/>
          </a:xfrm>
          <a:noFill/>
        </p:grpSpPr>
        <p:sp>
          <p:nvSpPr>
            <p:cNvPr id="81" name="Text Box 8"/>
            <p:cNvSpPr txBox="1">
              <a:spLocks noChangeArrowheads="1"/>
            </p:cNvSpPr>
            <p:nvPr/>
          </p:nvSpPr>
          <p:spPr bwMode="auto">
            <a:xfrm>
              <a:off x="9757" y="3513"/>
              <a:ext cx="592" cy="296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smtClean="0">
                  <a:solidFill>
                    <a:srgbClr val="7030A0"/>
                  </a:solidFill>
                  <a:latin typeface="Times New Roman"/>
                  <a:ea typeface="Times New Roman"/>
                </a:rPr>
                <a:t>m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200" b="1" dirty="0" smtClean="0">
                  <a:latin typeface="Times New Roman"/>
                  <a:ea typeface="Times New Roman"/>
                </a:rPr>
                <a:t>r</a:t>
              </a:r>
              <a:r>
                <a:rPr lang="en-US" sz="3200" b="1" baseline="-25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" name="Text Box 9"/>
            <p:cNvSpPr txBox="1">
              <a:spLocks noChangeArrowheads="1"/>
            </p:cNvSpPr>
            <p:nvPr/>
          </p:nvSpPr>
          <p:spPr bwMode="auto">
            <a:xfrm>
              <a:off x="9720" y="3231"/>
              <a:ext cx="630" cy="253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lang="en-US" sz="3200" b="1" dirty="0" smtClean="0">
                  <a:solidFill>
                    <a:srgbClr val="7030A0"/>
                  </a:solidFill>
                  <a:latin typeface="Times New Roman"/>
                  <a:ea typeface="Times New Roman"/>
                </a:rPr>
                <a:t>m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/>
                  <a:ea typeface="Times New Roman"/>
                </a:rPr>
                <a:t>n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4000" b="1" dirty="0">
                  <a:solidFill>
                    <a:srgbClr val="0033CC"/>
                  </a:solidFill>
                  <a:latin typeface="Times New Roman"/>
                  <a:ea typeface="Times New Roman"/>
                </a:rPr>
                <a:t>h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3" name="Line 10"/>
            <p:cNvSpPr>
              <a:spLocks noChangeShapeType="1"/>
            </p:cNvSpPr>
            <p:nvPr/>
          </p:nvSpPr>
          <p:spPr bwMode="auto">
            <a:xfrm>
              <a:off x="9757" y="3524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4" name="Прямоугольник 83"/>
          <p:cNvSpPr/>
          <p:nvPr/>
        </p:nvSpPr>
        <p:spPr>
          <a:xfrm>
            <a:off x="4201217" y="3324179"/>
            <a:ext cx="894797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4000" b="1" dirty="0" err="1" smtClean="0">
                <a:latin typeface="Times New Roman"/>
                <a:ea typeface="Times New Roman"/>
              </a:rPr>
              <a:t>r</a:t>
            </a:r>
            <a:r>
              <a:rPr lang="en-US" sz="4000" b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4000" b="1" dirty="0" smtClean="0">
                <a:latin typeface="Times New Roman"/>
                <a:ea typeface="Times New Roman"/>
              </a:rPr>
              <a:t>=</a:t>
            </a:r>
            <a:endParaRPr lang="ru-RU" sz="2800" dirty="0" smtClean="0">
              <a:latin typeface="Times New Roman"/>
              <a:ea typeface="Times New Roman"/>
            </a:endParaRPr>
          </a:p>
        </p:txBody>
      </p:sp>
      <p:grpSp>
        <p:nvGrpSpPr>
          <p:cNvPr id="85" name="Group 7"/>
          <p:cNvGrpSpPr>
            <a:grpSpLocks/>
          </p:cNvGrpSpPr>
          <p:nvPr/>
        </p:nvGrpSpPr>
        <p:grpSpPr bwMode="auto">
          <a:xfrm>
            <a:off x="5058473" y="3103371"/>
            <a:ext cx="1442353" cy="1142774"/>
            <a:chOff x="9720" y="3231"/>
            <a:chExt cx="630" cy="578"/>
          </a:xfrm>
          <a:noFill/>
        </p:grpSpPr>
        <p:sp>
          <p:nvSpPr>
            <p:cNvPr id="86" name="Text Box 8"/>
            <p:cNvSpPr txBox="1">
              <a:spLocks noChangeArrowheads="1"/>
            </p:cNvSpPr>
            <p:nvPr/>
          </p:nvSpPr>
          <p:spPr bwMode="auto">
            <a:xfrm>
              <a:off x="9757" y="3513"/>
              <a:ext cx="592" cy="296"/>
            </a:xfrm>
            <a:prstGeom prst="rect">
              <a:avLst/>
            </a:prstGeom>
            <a:solidFill>
              <a:srgbClr val="FF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spcAft>
                  <a:spcPts val="1000"/>
                </a:spcAft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lang="ru-RU" sz="3200" b="1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sz="3200" b="1" baseline="300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200" b="1" dirty="0" smtClean="0">
                  <a:solidFill>
                    <a:srgbClr val="7030A0"/>
                  </a:solidFill>
                  <a:latin typeface="Times New Roman"/>
                  <a:ea typeface="Times New Roman"/>
                </a:rPr>
                <a:t>m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7" name="Text Box 9"/>
            <p:cNvSpPr txBox="1">
              <a:spLocks noChangeArrowheads="1"/>
            </p:cNvSpPr>
            <p:nvPr/>
          </p:nvSpPr>
          <p:spPr bwMode="auto">
            <a:xfrm>
              <a:off x="9720" y="3231"/>
              <a:ext cx="630" cy="25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lang="ru-RU" sz="3200" b="1" dirty="0" smtClean="0">
                  <a:solidFill>
                    <a:srgbClr val="365D21"/>
                  </a:solidFill>
                  <a:latin typeface="Times New Roman"/>
                  <a:ea typeface="Times New Roman"/>
                </a:rPr>
                <a:t>2</a:t>
              </a:r>
              <a:r>
                <a:rPr lang="ru-RU" sz="3200" b="1" dirty="0" smtClean="0">
                  <a:solidFill>
                    <a:srgbClr val="FF0000"/>
                  </a:solidFill>
                  <a:latin typeface="Times New Roman"/>
                  <a:ea typeface="Times New Roman"/>
                </a:rPr>
                <a:t> 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/>
                  <a:ea typeface="Times New Roman"/>
                </a:rPr>
                <a:t>n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  </a:t>
              </a:r>
              <a:r>
                <a:rPr lang="en-US" sz="3200" b="1" dirty="0" smtClean="0">
                  <a:solidFill>
                    <a:srgbClr val="0033CC"/>
                  </a:solidFill>
                  <a:latin typeface="Times New Roman"/>
                  <a:ea typeface="Times New Roman"/>
                </a:rPr>
                <a:t>h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8" name="Line 10"/>
            <p:cNvSpPr>
              <a:spLocks noChangeShapeType="1"/>
            </p:cNvSpPr>
            <p:nvPr/>
          </p:nvSpPr>
          <p:spPr bwMode="auto">
            <a:xfrm>
              <a:off x="9757" y="3524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9" name="Прямоугольник 88"/>
          <p:cNvSpPr/>
          <p:nvPr/>
        </p:nvSpPr>
        <p:spPr>
          <a:xfrm>
            <a:off x="6500826" y="3467055"/>
            <a:ext cx="87556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4000" b="1" dirty="0" smtClean="0">
                <a:latin typeface="Times New Roman"/>
                <a:ea typeface="Times New Roman"/>
              </a:rPr>
              <a:t>r</a:t>
            </a:r>
            <a:r>
              <a:rPr lang="en-US" sz="40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4000" b="1" dirty="0" smtClean="0">
                <a:latin typeface="Times New Roman"/>
                <a:ea typeface="Times New Roman"/>
              </a:rPr>
              <a:t>=</a:t>
            </a:r>
            <a:endParaRPr lang="ru-RU" sz="2800" dirty="0" smtClean="0">
              <a:latin typeface="Times New Roman"/>
              <a:ea typeface="Times New Roman"/>
            </a:endParaRPr>
          </a:p>
        </p:txBody>
      </p:sp>
      <p:grpSp>
        <p:nvGrpSpPr>
          <p:cNvPr id="90" name="Group 7"/>
          <p:cNvGrpSpPr>
            <a:grpSpLocks/>
          </p:cNvGrpSpPr>
          <p:nvPr/>
        </p:nvGrpSpPr>
        <p:grpSpPr bwMode="auto">
          <a:xfrm>
            <a:off x="7286644" y="3272476"/>
            <a:ext cx="1442353" cy="1142774"/>
            <a:chOff x="9720" y="3231"/>
            <a:chExt cx="630" cy="578"/>
          </a:xfrm>
          <a:noFill/>
        </p:grpSpPr>
        <p:sp>
          <p:nvSpPr>
            <p:cNvPr id="91" name="Text Box 8"/>
            <p:cNvSpPr txBox="1">
              <a:spLocks noChangeArrowheads="1"/>
            </p:cNvSpPr>
            <p:nvPr/>
          </p:nvSpPr>
          <p:spPr bwMode="auto">
            <a:xfrm>
              <a:off x="9757" y="3513"/>
              <a:ext cx="592" cy="29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spcAft>
                  <a:spcPts val="1000"/>
                </a:spcAft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lang="ru-RU" sz="3200" b="1" dirty="0" smtClean="0">
                  <a:solidFill>
                    <a:srgbClr val="000099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sz="3200" b="1" baseline="300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200" b="1" dirty="0" smtClean="0">
                  <a:solidFill>
                    <a:srgbClr val="7030A0"/>
                  </a:solidFill>
                  <a:latin typeface="Times New Roman"/>
                  <a:ea typeface="Times New Roman"/>
                </a:rPr>
                <a:t>m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2" name="Text Box 9"/>
            <p:cNvSpPr txBox="1">
              <a:spLocks noChangeArrowheads="1"/>
            </p:cNvSpPr>
            <p:nvPr/>
          </p:nvSpPr>
          <p:spPr bwMode="auto">
            <a:xfrm>
              <a:off x="9720" y="3231"/>
              <a:ext cx="630" cy="25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lang="en-US" sz="3200" b="1" dirty="0" smtClean="0">
                  <a:solidFill>
                    <a:srgbClr val="FF0000"/>
                  </a:solidFill>
                  <a:latin typeface="Times New Roman"/>
                  <a:ea typeface="Times New Roman"/>
                </a:rPr>
                <a:t>1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  </a:t>
              </a:r>
              <a:r>
                <a:rPr lang="en-US" sz="3200" b="1" dirty="0" smtClean="0">
                  <a:latin typeface="Times New Roman"/>
                  <a:ea typeface="Times New Roman"/>
                </a:rPr>
                <a:t>h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ru-RU" sz="3200" b="1" dirty="0">
                  <a:solidFill>
                    <a:srgbClr val="FF0000"/>
                  </a:solidFill>
                  <a:latin typeface="Times New Roman"/>
                  <a:ea typeface="Times New Roman"/>
                </a:rPr>
                <a:t>2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3" name="Line 10"/>
            <p:cNvSpPr>
              <a:spLocks noChangeShapeType="1"/>
            </p:cNvSpPr>
            <p:nvPr/>
          </p:nvSpPr>
          <p:spPr bwMode="auto">
            <a:xfrm>
              <a:off x="9757" y="3524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5" name="Прямоугольник 94"/>
          <p:cNvSpPr/>
          <p:nvPr/>
        </p:nvSpPr>
        <p:spPr>
          <a:xfrm>
            <a:off x="-32" y="4173874"/>
            <a:ext cx="894797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4000" b="1" dirty="0" err="1" smtClean="0">
                <a:latin typeface="Times New Roman"/>
                <a:ea typeface="Times New Roman"/>
              </a:rPr>
              <a:t>r</a:t>
            </a:r>
            <a:r>
              <a:rPr lang="en-US" sz="4000" b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4000" b="1" dirty="0" smtClean="0">
                <a:latin typeface="Times New Roman"/>
                <a:ea typeface="Times New Roman"/>
              </a:rPr>
              <a:t>=</a:t>
            </a:r>
            <a:endParaRPr lang="ru-RU" sz="2800" dirty="0" smtClean="0">
              <a:latin typeface="Times New Roman"/>
              <a:ea typeface="Times New Roman"/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788984" y="4143380"/>
            <a:ext cx="1125629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4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n</a:t>
            </a:r>
            <a:r>
              <a:rPr lang="en-US" sz="40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40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r</a:t>
            </a:r>
            <a:r>
              <a:rPr lang="en-US" sz="4000" b="1" baseline="-25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2800" dirty="0" smtClean="0">
              <a:solidFill>
                <a:srgbClr val="0033CC"/>
              </a:solidFill>
              <a:latin typeface="Times New Roman"/>
              <a:ea typeface="Times New Roman"/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4272093" y="4256713"/>
            <a:ext cx="50071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r</a:t>
            </a:r>
            <a:r>
              <a:rPr lang="ru-RU" sz="2800" b="1" baseline="-25000" dirty="0" smtClean="0">
                <a:solidFill>
                  <a:srgbClr val="006600"/>
                </a:solidFill>
                <a:latin typeface="Times New Roman"/>
                <a:ea typeface="Times New Roman"/>
              </a:rPr>
              <a:t>2</a:t>
            </a:r>
            <a:r>
              <a:rPr lang="ru-RU" sz="28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=20 </a:t>
            </a:r>
            <a:r>
              <a:rPr lang="ru-RU" sz="2800" dirty="0" smtClean="0">
                <a:latin typeface="Times New Roman"/>
                <a:ea typeface="Times New Roman"/>
              </a:rPr>
              <a:t>10</a:t>
            </a:r>
            <a:r>
              <a:rPr lang="ru-RU" sz="2800" baseline="30000" dirty="0" smtClean="0">
                <a:latin typeface="Times New Roman"/>
                <a:ea typeface="Times New Roman"/>
              </a:rPr>
              <a:t>-11</a:t>
            </a:r>
            <a:r>
              <a:rPr lang="ru-RU" sz="2800" dirty="0" smtClean="0">
                <a:latin typeface="Times New Roman"/>
                <a:ea typeface="Times New Roman"/>
              </a:rPr>
              <a:t>м,</a:t>
            </a:r>
            <a:r>
              <a:rPr lang="en-US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r</a:t>
            </a:r>
            <a:r>
              <a:rPr lang="ru-RU" sz="2800" b="1" baseline="-250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3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= 45 </a:t>
            </a:r>
            <a:r>
              <a:rPr lang="ru-RU" sz="2800" dirty="0" smtClean="0">
                <a:latin typeface="Times New Roman"/>
                <a:ea typeface="Times New Roman"/>
              </a:rPr>
              <a:t>10</a:t>
            </a:r>
            <a:r>
              <a:rPr lang="ru-RU" sz="2800" baseline="30000" dirty="0" smtClean="0">
                <a:latin typeface="Times New Roman"/>
                <a:ea typeface="Times New Roman"/>
              </a:rPr>
              <a:t>-11</a:t>
            </a:r>
            <a:r>
              <a:rPr lang="ru-RU" sz="2800" dirty="0" smtClean="0">
                <a:latin typeface="Times New Roman"/>
                <a:ea typeface="Times New Roman"/>
              </a:rPr>
              <a:t>м ..... </a:t>
            </a:r>
            <a:endParaRPr lang="ru-RU" sz="2800" b="1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grpSp>
        <p:nvGrpSpPr>
          <p:cNvPr id="99" name="Группа 5"/>
          <p:cNvGrpSpPr/>
          <p:nvPr/>
        </p:nvGrpSpPr>
        <p:grpSpPr>
          <a:xfrm>
            <a:off x="6215074" y="1214422"/>
            <a:ext cx="1999354" cy="1143008"/>
            <a:chOff x="571472" y="4223191"/>
            <a:chExt cx="1999354" cy="1143008"/>
          </a:xfrm>
        </p:grpSpPr>
        <p:grpSp>
          <p:nvGrpSpPr>
            <p:cNvPr id="100" name="Group 4"/>
            <p:cNvGrpSpPr>
              <a:grpSpLocks/>
            </p:cNvGrpSpPr>
            <p:nvPr/>
          </p:nvGrpSpPr>
          <p:grpSpPr bwMode="auto">
            <a:xfrm>
              <a:off x="1427732" y="4223191"/>
              <a:ext cx="1143094" cy="1143008"/>
              <a:chOff x="11051" y="3861"/>
              <a:chExt cx="273" cy="448"/>
            </a:xfrm>
          </p:grpSpPr>
          <p:sp>
            <p:nvSpPr>
              <p:cNvPr id="104" name="Text Box 5"/>
              <p:cNvSpPr txBox="1">
                <a:spLocks noChangeArrowheads="1"/>
              </p:cNvSpPr>
              <p:nvPr/>
            </p:nvSpPr>
            <p:spPr bwMode="auto">
              <a:xfrm>
                <a:off x="11051" y="3861"/>
                <a:ext cx="27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>
                  <a:spcAft>
                    <a:spcPts val="1000"/>
                  </a:spcAft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kumimoji="0" lang="en-US" sz="3600" b="1" i="0" u="none" strike="noStrike" cap="none" normalizeH="0" baseline="0" dirty="0" err="1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k</a:t>
                </a:r>
                <a:r>
                  <a:rPr kumimoji="0" lang="en-US" sz="3600" b="1" i="0" u="none" strike="noStrike" cap="none" normalizeH="0" baseline="0" dirty="0" err="1" smtClean="0">
                    <a:ln>
                      <a:noFill/>
                    </a:ln>
                    <a:solidFill>
                      <a:srgbClr val="0066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e</a:t>
                </a:r>
                <a:r>
                  <a:rPr lang="en-US" sz="3600" b="1" baseline="300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2 </a:t>
                </a:r>
                <a:endParaRPr lang="ru-RU" sz="3600" dirty="0" smtClean="0">
                  <a:solidFill>
                    <a:srgbClr val="0014AC"/>
                  </a:solidFill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-2500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 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5" name="Text Box 6"/>
              <p:cNvSpPr txBox="1">
                <a:spLocks noChangeArrowheads="1"/>
              </p:cNvSpPr>
              <p:nvPr/>
            </p:nvSpPr>
            <p:spPr bwMode="auto">
              <a:xfrm>
                <a:off x="11102" y="4085"/>
                <a:ext cx="221" cy="2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2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r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01" name="Группа 34"/>
            <p:cNvGrpSpPr/>
            <p:nvPr/>
          </p:nvGrpSpPr>
          <p:grpSpPr>
            <a:xfrm>
              <a:off x="571472" y="4551606"/>
              <a:ext cx="1787958" cy="556138"/>
              <a:chOff x="1069530" y="2742358"/>
              <a:chExt cx="1787958" cy="556138"/>
            </a:xfrm>
          </p:grpSpPr>
          <p:sp>
            <p:nvSpPr>
              <p:cNvPr id="102" name="Text Box 7"/>
              <p:cNvSpPr txBox="1">
                <a:spLocks noChangeArrowheads="1"/>
              </p:cNvSpPr>
              <p:nvPr/>
            </p:nvSpPr>
            <p:spPr bwMode="auto">
              <a:xfrm>
                <a:off x="1069530" y="2742358"/>
                <a:ext cx="1428760" cy="5561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>
                  <a:spcAft>
                    <a:spcPts val="1000"/>
                  </a:spcAft>
                </a:pP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E</a:t>
                </a:r>
                <a:r>
                  <a:rPr kumimoji="0" lang="ru-RU" sz="3600" b="1" i="0" u="none" strike="noStrike" cap="none" normalizeH="0" baseline="0" dirty="0" smtClean="0">
                    <a:ln>
                      <a:noFill/>
                    </a:ln>
                    <a:effectLst/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kumimoji="0" lang="en-US" sz="3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-</a:t>
                </a:r>
                <a:endPara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03" name="Прямая соединительная линия 102"/>
              <p:cNvCxnSpPr/>
              <p:nvPr/>
            </p:nvCxnSpPr>
            <p:spPr>
              <a:xfrm>
                <a:off x="2285984" y="3071810"/>
                <a:ext cx="571504" cy="1588"/>
              </a:xfrm>
              <a:prstGeom prst="line">
                <a:avLst/>
              </a:prstGeom>
              <a:ln w="476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6" name="Прямоугольник 105"/>
          <p:cNvSpPr/>
          <p:nvPr/>
        </p:nvSpPr>
        <p:spPr>
          <a:xfrm>
            <a:off x="5572132" y="5292882"/>
            <a:ext cx="7328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sz="4000" b="1" dirty="0" smtClean="0">
                <a:latin typeface="Times New Roman"/>
                <a:ea typeface="Times New Roman"/>
              </a:rPr>
              <a:t> = </a:t>
            </a:r>
            <a:endParaRPr lang="ru-RU" sz="2800" dirty="0" smtClean="0">
              <a:latin typeface="Times New Roman"/>
              <a:ea typeface="Times New Roman"/>
            </a:endParaRPr>
          </a:p>
        </p:txBody>
      </p:sp>
      <p:grpSp>
        <p:nvGrpSpPr>
          <p:cNvPr id="111" name="Group 7"/>
          <p:cNvGrpSpPr>
            <a:grpSpLocks/>
          </p:cNvGrpSpPr>
          <p:nvPr/>
        </p:nvGrpSpPr>
        <p:grpSpPr bwMode="auto">
          <a:xfrm>
            <a:off x="6143781" y="5028809"/>
            <a:ext cx="1604904" cy="1186270"/>
            <a:chOff x="9726" y="3209"/>
            <a:chExt cx="701" cy="600"/>
          </a:xfrm>
          <a:solidFill>
            <a:srgbClr val="FFFF00"/>
          </a:solidFill>
        </p:grpSpPr>
        <p:sp>
          <p:nvSpPr>
            <p:cNvPr id="112" name="Text Box 8"/>
            <p:cNvSpPr txBox="1">
              <a:spLocks noChangeArrowheads="1"/>
            </p:cNvSpPr>
            <p:nvPr/>
          </p:nvSpPr>
          <p:spPr bwMode="auto">
            <a:xfrm>
              <a:off x="9726" y="3209"/>
              <a:ext cx="701" cy="29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>
                <a:spcAft>
                  <a:spcPts val="1000"/>
                </a:spcAft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ru-RU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3200" b="1" dirty="0" smtClean="0">
                  <a:latin typeface="Times New Roman" pitchFamily="18" charset="0"/>
                  <a:cs typeface="Times New Roman" pitchFamily="18" charset="0"/>
                </a:rPr>
                <a:t>k</a:t>
              </a:r>
              <a:r>
                <a:rPr lang="en-US" sz="3200" b="1" baseline="300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200" b="1" dirty="0" smtClean="0">
                  <a:solidFill>
                    <a:srgbClr val="006600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r>
                <a:rPr lang="en-US" sz="3200" b="1" baseline="30000" dirty="0" smtClean="0">
                  <a:solidFill>
                    <a:srgbClr val="003300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r>
                <a:rPr lang="en-US" sz="3200" b="1" dirty="0" smtClean="0">
                  <a:solidFill>
                    <a:srgbClr val="7030A0"/>
                  </a:solidFill>
                  <a:latin typeface="Times New Roman"/>
                  <a:ea typeface="Times New Roman"/>
                </a:rPr>
                <a:t>m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14AC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3" name="Text Box 9"/>
            <p:cNvSpPr txBox="1">
              <a:spLocks noChangeArrowheads="1"/>
            </p:cNvSpPr>
            <p:nvPr/>
          </p:nvSpPr>
          <p:spPr bwMode="auto">
            <a:xfrm>
              <a:off x="9757" y="3556"/>
              <a:ext cx="630" cy="25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>
                <a:spcAft>
                  <a:spcPts val="1000"/>
                </a:spcAft>
              </a:pPr>
              <a:r>
                <a:rPr lang="ru-RU" sz="3200" b="1" dirty="0" smtClean="0">
                  <a:latin typeface="Times New Roman"/>
                  <a:ea typeface="Times New Roman"/>
                </a:rPr>
                <a:t>4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smtClean="0">
                  <a:solidFill>
                    <a:srgbClr val="0033CC"/>
                  </a:solidFill>
                  <a:latin typeface="Times New Roman"/>
                  <a:ea typeface="Times New Roman"/>
                </a:rPr>
                <a:t>h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ru-RU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3200" b="1" dirty="0" smtClean="0">
                  <a:solidFill>
                    <a:srgbClr val="FF0000"/>
                  </a:solidFill>
                  <a:latin typeface="Times New Roman"/>
                  <a:ea typeface="Times New Roman"/>
                </a:rPr>
                <a:t>n</a:t>
              </a:r>
              <a:r>
                <a:rPr lang="en-US" sz="3200" b="1" baseline="300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4" name="Line 10"/>
            <p:cNvSpPr>
              <a:spLocks noChangeShapeType="1"/>
            </p:cNvSpPr>
            <p:nvPr/>
          </p:nvSpPr>
          <p:spPr bwMode="auto">
            <a:xfrm>
              <a:off x="9757" y="3524"/>
              <a:ext cx="530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8" name="Text Box 7"/>
          <p:cNvSpPr txBox="1">
            <a:spLocks noChangeArrowheads="1"/>
          </p:cNvSpPr>
          <p:nvPr/>
        </p:nvSpPr>
        <p:spPr bwMode="auto">
          <a:xfrm>
            <a:off x="3286117" y="5966318"/>
            <a:ext cx="1000132" cy="55613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E</a:t>
            </a:r>
            <a:r>
              <a:rPr lang="en-US" sz="36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" name="Text Box 7"/>
          <p:cNvSpPr txBox="1">
            <a:spLocks noChangeArrowheads="1"/>
          </p:cNvSpPr>
          <p:nvPr/>
        </p:nvSpPr>
        <p:spPr bwMode="auto">
          <a:xfrm>
            <a:off x="4214810" y="5658944"/>
            <a:ext cx="1000132" cy="55613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spcAft>
                <a:spcPts val="1000"/>
              </a:spcAft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E</a:t>
            </a:r>
            <a:r>
              <a:rPr lang="en-US" sz="3600" b="1" baseline="-25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3" name="Line 10"/>
          <p:cNvSpPr>
            <a:spLocks noChangeShapeType="1"/>
          </p:cNvSpPr>
          <p:nvPr/>
        </p:nvSpPr>
        <p:spPr bwMode="auto">
          <a:xfrm>
            <a:off x="4215848" y="6286520"/>
            <a:ext cx="756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4274147" y="6221576"/>
            <a:ext cx="726481" cy="70788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en-US" sz="4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n</a:t>
            </a:r>
            <a:r>
              <a:rPr lang="en-US" sz="40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endParaRPr lang="ru-RU" sz="2800" dirty="0" smtClean="0">
              <a:solidFill>
                <a:srgbClr val="0033CC"/>
              </a:solidFill>
              <a:latin typeface="Times New Roman"/>
              <a:ea typeface="Times New Roman"/>
            </a:endParaRPr>
          </a:p>
        </p:txBody>
      </p:sp>
      <p:sp>
        <p:nvSpPr>
          <p:cNvPr id="125" name="Text Box 24"/>
          <p:cNvSpPr txBox="1">
            <a:spLocks noChangeArrowheads="1"/>
          </p:cNvSpPr>
          <p:nvPr/>
        </p:nvSpPr>
        <p:spPr bwMode="auto">
          <a:xfrm>
            <a:off x="5214942" y="6208736"/>
            <a:ext cx="100013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-13,6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7" name="Text Box 24"/>
          <p:cNvSpPr txBox="1">
            <a:spLocks noChangeArrowheads="1"/>
          </p:cNvSpPr>
          <p:nvPr/>
        </p:nvSpPr>
        <p:spPr bwMode="auto">
          <a:xfrm>
            <a:off x="7179678" y="6208736"/>
            <a:ext cx="857256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-1,51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8" name="Text Box 24"/>
          <p:cNvSpPr txBox="1">
            <a:spLocks noChangeArrowheads="1"/>
          </p:cNvSpPr>
          <p:nvPr/>
        </p:nvSpPr>
        <p:spPr bwMode="auto">
          <a:xfrm>
            <a:off x="8251248" y="6208736"/>
            <a:ext cx="857256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0,85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5214942" y="285728"/>
            <a:ext cx="2571768" cy="1000132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6" name="Прямоугольник 125"/>
          <p:cNvSpPr/>
          <p:nvPr/>
        </p:nvSpPr>
        <p:spPr>
          <a:xfrm>
            <a:off x="0" y="1"/>
            <a:ext cx="7143768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dirty="0" smtClean="0">
                <a:latin typeface="Times New Roman"/>
                <a:ea typeface="Times New Roman"/>
              </a:rPr>
              <a:t>(время жизни в </a:t>
            </a:r>
            <a:r>
              <a:rPr lang="ru-RU" sz="24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возбужденном</a:t>
            </a:r>
            <a:r>
              <a:rPr lang="ru-RU" sz="2400" dirty="0" smtClean="0">
                <a:latin typeface="Times New Roman"/>
                <a:ea typeface="Times New Roman"/>
              </a:rPr>
              <a:t> состоянии 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10</a:t>
            </a:r>
            <a:r>
              <a:rPr lang="ru-RU" sz="2800" b="1" baseline="30000" dirty="0" smtClean="0">
                <a:solidFill>
                  <a:srgbClr val="FF0000"/>
                </a:solidFill>
                <a:latin typeface="Times New Roman"/>
                <a:ea typeface="Times New Roman"/>
              </a:rPr>
              <a:t>-8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с.</a:t>
            </a:r>
            <a:r>
              <a:rPr lang="ru-RU" sz="2400" dirty="0" smtClean="0">
                <a:latin typeface="Times New Roman"/>
                <a:ea typeface="Times New Roman"/>
              </a:rPr>
              <a:t>)</a:t>
            </a:r>
            <a:endParaRPr lang="ru-RU" sz="2400" dirty="0">
              <a:latin typeface="Times New Roman"/>
              <a:ea typeface="Times New Roman"/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0" y="4857760"/>
            <a:ext cx="464347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8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k</a:t>
            </a:r>
            <a:r>
              <a:rPr lang="ru-RU" sz="28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=1(серия </a:t>
            </a:r>
            <a:r>
              <a:rPr lang="ru-RU" sz="2800" b="1" dirty="0" err="1" smtClean="0">
                <a:solidFill>
                  <a:srgbClr val="0033CC"/>
                </a:solidFill>
                <a:latin typeface="Times New Roman"/>
                <a:ea typeface="Times New Roman"/>
              </a:rPr>
              <a:t>Лаймана</a:t>
            </a:r>
            <a:r>
              <a:rPr lang="ru-RU" sz="28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, УФ) </a:t>
            </a:r>
          </a:p>
          <a:p>
            <a:pPr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Times New Roman"/>
              </a:rPr>
              <a:t> </a:t>
            </a:r>
            <a:r>
              <a:rPr lang="en-US" sz="2800" dirty="0" smtClean="0">
                <a:latin typeface="Times New Roman"/>
                <a:ea typeface="Times New Roman"/>
              </a:rPr>
              <a:t>k</a:t>
            </a:r>
            <a:r>
              <a:rPr lang="ru-RU" sz="28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=2(</a:t>
            </a:r>
            <a:r>
              <a:rPr lang="ru-RU" sz="2800" b="1" dirty="0" err="1" smtClean="0">
                <a:solidFill>
                  <a:srgbClr val="006600"/>
                </a:solidFill>
                <a:latin typeface="Times New Roman"/>
                <a:ea typeface="Times New Roman"/>
              </a:rPr>
              <a:t>Бальмера</a:t>
            </a:r>
            <a:r>
              <a:rPr lang="ru-RU" sz="28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,  видимый )</a:t>
            </a:r>
          </a:p>
          <a:p>
            <a:pPr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Times New Roman"/>
              </a:rPr>
              <a:t> </a:t>
            </a:r>
            <a:r>
              <a:rPr lang="en-US" sz="2800" dirty="0" smtClean="0">
                <a:latin typeface="Times New Roman"/>
                <a:ea typeface="Times New Roman"/>
              </a:rPr>
              <a:t>k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=3(...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Пашена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,  ИК)</a:t>
            </a:r>
            <a:endParaRPr lang="ru-RU" sz="2800" b="1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sp>
        <p:nvSpPr>
          <p:cNvPr id="129" name="Выгнутая вверх стрелка 128"/>
          <p:cNvSpPr/>
          <p:nvPr/>
        </p:nvSpPr>
        <p:spPr>
          <a:xfrm rot="3753010" flipV="1">
            <a:off x="3705397" y="4914440"/>
            <a:ext cx="2274891" cy="30092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1914613" y="4221088"/>
            <a:ext cx="2287054" cy="584775"/>
          </a:xfrm>
          <a:prstGeom prst="rect">
            <a:avLst/>
          </a:prstGeom>
          <a:ln w="5715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32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r</a:t>
            </a:r>
            <a:r>
              <a:rPr lang="ru-RU" sz="3200" b="1" baseline="-25000" dirty="0" smtClean="0">
                <a:solidFill>
                  <a:srgbClr val="0033CC"/>
                </a:solidFill>
                <a:latin typeface="Times New Roman"/>
                <a:ea typeface="Times New Roman"/>
              </a:rPr>
              <a:t>1</a:t>
            </a:r>
            <a:r>
              <a:rPr lang="ru-RU" sz="3200" b="1" dirty="0" smtClean="0">
                <a:latin typeface="Times New Roman"/>
                <a:ea typeface="Times New Roman"/>
              </a:rPr>
              <a:t>= 5 10</a:t>
            </a:r>
            <a:r>
              <a:rPr lang="ru-RU" sz="3200" b="1" baseline="30000" dirty="0" smtClean="0">
                <a:latin typeface="Times New Roman"/>
                <a:ea typeface="Times New Roman"/>
              </a:rPr>
              <a:t>-11</a:t>
            </a:r>
            <a:r>
              <a:rPr lang="ru-RU" sz="3200" b="1" dirty="0" smtClean="0">
                <a:latin typeface="Times New Roman"/>
                <a:ea typeface="Times New Roman"/>
              </a:rPr>
              <a:t>м,</a:t>
            </a:r>
            <a:r>
              <a:rPr lang="ru-RU" sz="3200" dirty="0" smtClean="0">
                <a:latin typeface="Times New Roman"/>
                <a:ea typeface="Times New Roman"/>
              </a:rPr>
              <a:t> </a:t>
            </a:r>
            <a:endParaRPr lang="ru-RU" sz="2800" b="1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sp>
        <p:nvSpPr>
          <p:cNvPr id="109" name="Text Box 24"/>
          <p:cNvSpPr txBox="1">
            <a:spLocks noChangeArrowheads="1"/>
          </p:cNvSpPr>
          <p:nvPr/>
        </p:nvSpPr>
        <p:spPr bwMode="auto">
          <a:xfrm>
            <a:off x="6300192" y="6208736"/>
            <a:ext cx="831061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-3,4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50509E-6 L -0.03924 0.14546 " pathEditMode="relative" rAng="0" ptsTypes="AA">
                                      <p:cBhvr>
                                        <p:cTn id="9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0" y="7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3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2951E-7 L -0.49792 0.41605 " pathEditMode="relative" rAng="0" ptsTypes="AA">
                                      <p:cBhvr>
                                        <p:cTn id="136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900" y="208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0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4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8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5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0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23682E-6 L -0.25816 0.55411 " pathEditMode="relative" rAng="0" ptsTypes="AA">
                                      <p:cBhvr>
                                        <p:cTn id="207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00" y="277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2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3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6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1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5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2000"/>
                            </p:stCondLst>
                            <p:childTnLst>
                              <p:par>
                                <p:cTn id="2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9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4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5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0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7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4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6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1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3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8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9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4" dur="3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5" dur="3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6" dur="3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1" dur="300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2" dur="300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3" dur="300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8" dur="300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9" dur="300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0" dur="300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14348" grpId="0" animBg="1"/>
      <p:bldP spid="26" grpId="0"/>
      <p:bldP spid="28" grpId="0"/>
      <p:bldP spid="42" grpId="0"/>
      <p:bldP spid="57" grpId="0" animBg="1"/>
      <p:bldP spid="58" grpId="0" animBg="1"/>
      <p:bldP spid="67" grpId="0"/>
      <p:bldP spid="68" grpId="0" animBg="1"/>
      <p:bldP spid="74" grpId="0" animBg="1"/>
      <p:bldP spid="79" grpId="0"/>
      <p:bldP spid="84" grpId="0" animBg="1"/>
      <p:bldP spid="89" grpId="0"/>
      <p:bldP spid="95" grpId="0" animBg="1"/>
      <p:bldP spid="96" grpId="0" animBg="1"/>
      <p:bldP spid="97" grpId="0"/>
      <p:bldP spid="106" grpId="0"/>
      <p:bldP spid="118" grpId="0" animBg="1"/>
      <p:bldP spid="122" grpId="0" animBg="1"/>
      <p:bldP spid="123" grpId="0" animBg="1"/>
      <p:bldP spid="124" grpId="0" animBg="1"/>
      <p:bldP spid="125" grpId="0" animBg="1"/>
      <p:bldP spid="127" grpId="0" animBg="1"/>
      <p:bldP spid="128" grpId="0" animBg="1"/>
      <p:bldP spid="51" grpId="0" animBg="1"/>
      <p:bldP spid="126" grpId="0" animBg="1"/>
      <p:bldP spid="98" grpId="0" uiExpand="1" build="p"/>
      <p:bldP spid="129" grpId="0" animBg="1"/>
      <p:bldP spid="108" grpId="0" animBg="1"/>
      <p:bldP spid="10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80" name="Line 12"/>
          <p:cNvSpPr>
            <a:spLocks noChangeShapeType="1"/>
          </p:cNvSpPr>
          <p:nvPr/>
        </p:nvSpPr>
        <p:spPr bwMode="auto">
          <a:xfrm>
            <a:off x="1500166" y="3714752"/>
            <a:ext cx="0" cy="2773127"/>
          </a:xfrm>
          <a:prstGeom prst="line">
            <a:avLst/>
          </a:prstGeom>
          <a:noFill/>
          <a:ln w="57150">
            <a:solidFill>
              <a:srgbClr val="7030A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9" name="Line 12"/>
          <p:cNvSpPr>
            <a:spLocks noChangeShapeType="1"/>
          </p:cNvSpPr>
          <p:nvPr/>
        </p:nvSpPr>
        <p:spPr bwMode="auto">
          <a:xfrm>
            <a:off x="1714480" y="2728268"/>
            <a:ext cx="0" cy="3714776"/>
          </a:xfrm>
          <a:prstGeom prst="line">
            <a:avLst/>
          </a:prstGeom>
          <a:noFill/>
          <a:ln w="57150">
            <a:solidFill>
              <a:srgbClr val="7030A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0" name="Line 12"/>
          <p:cNvSpPr>
            <a:spLocks noChangeShapeType="1"/>
          </p:cNvSpPr>
          <p:nvPr/>
        </p:nvSpPr>
        <p:spPr bwMode="auto">
          <a:xfrm>
            <a:off x="1928794" y="2442516"/>
            <a:ext cx="0" cy="4000528"/>
          </a:xfrm>
          <a:prstGeom prst="line">
            <a:avLst/>
          </a:prstGeom>
          <a:noFill/>
          <a:ln w="57150">
            <a:solidFill>
              <a:srgbClr val="7030A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1" name="Line 12"/>
          <p:cNvSpPr>
            <a:spLocks noChangeShapeType="1"/>
          </p:cNvSpPr>
          <p:nvPr/>
        </p:nvSpPr>
        <p:spPr bwMode="auto">
          <a:xfrm>
            <a:off x="2187250" y="2228202"/>
            <a:ext cx="0" cy="4214842"/>
          </a:xfrm>
          <a:prstGeom prst="line">
            <a:avLst/>
          </a:prstGeom>
          <a:noFill/>
          <a:ln w="57150">
            <a:solidFill>
              <a:srgbClr val="7030A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6" name="Скругленный прямоугольник 75"/>
          <p:cNvSpPr/>
          <p:nvPr/>
        </p:nvSpPr>
        <p:spPr>
          <a:xfrm>
            <a:off x="6653665" y="1800710"/>
            <a:ext cx="1643074" cy="1000132"/>
          </a:xfrm>
          <a:prstGeom prst="roundRect">
            <a:avLst/>
          </a:prstGeom>
          <a:solidFill>
            <a:schemeClr val="accent1">
              <a:alpha val="6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-32" y="-142900"/>
            <a:ext cx="53999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постулаты БОРА  1903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>
            <a:off x="241441" y="2236447"/>
            <a:ext cx="3835259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>
            <a:off x="214282" y="2728799"/>
            <a:ext cx="3835259" cy="0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241441" y="3669025"/>
            <a:ext cx="3835259" cy="0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76" name="Line 8"/>
          <p:cNvSpPr>
            <a:spLocks noChangeShapeType="1"/>
          </p:cNvSpPr>
          <p:nvPr/>
        </p:nvSpPr>
        <p:spPr bwMode="auto">
          <a:xfrm>
            <a:off x="328738" y="6489700"/>
            <a:ext cx="3835259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>
            <a:off x="214282" y="2400564"/>
            <a:ext cx="3835259" cy="0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>
            <a:off x="417976" y="2707326"/>
            <a:ext cx="0" cy="91568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642910" y="2425105"/>
            <a:ext cx="0" cy="117336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928662" y="2213439"/>
            <a:ext cx="0" cy="1408037"/>
          </a:xfrm>
          <a:prstGeom prst="line">
            <a:avLst/>
          </a:prstGeom>
          <a:noFill/>
          <a:ln w="57150">
            <a:solidFill>
              <a:srgbClr val="00CCFF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1214414" y="2144418"/>
            <a:ext cx="0" cy="15016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91" name="Rectangle 23"/>
          <p:cNvSpPr>
            <a:spLocks noChangeArrowheads="1"/>
          </p:cNvSpPr>
          <p:nvPr/>
        </p:nvSpPr>
        <p:spPr bwMode="auto">
          <a:xfrm>
            <a:off x="-71470" y="6000768"/>
            <a:ext cx="14754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основной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1"/>
          <p:cNvSpPr>
            <a:spLocks noChangeArrowheads="1"/>
          </p:cNvSpPr>
          <p:nvPr/>
        </p:nvSpPr>
        <p:spPr bwMode="auto">
          <a:xfrm>
            <a:off x="-55704" y="500042"/>
            <a:ext cx="7117526" cy="70788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1.В стационарных (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en-US" sz="40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не 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изл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-32" y="1142984"/>
            <a:ext cx="4715073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2.Изл.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переходе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Line 5"/>
          <p:cNvSpPr>
            <a:spLocks noChangeShapeType="1"/>
          </p:cNvSpPr>
          <p:nvPr/>
        </p:nvSpPr>
        <p:spPr bwMode="auto">
          <a:xfrm>
            <a:off x="214282" y="2143116"/>
            <a:ext cx="3835259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6" name="Line 5"/>
          <p:cNvSpPr>
            <a:spLocks noChangeShapeType="1"/>
          </p:cNvSpPr>
          <p:nvPr/>
        </p:nvSpPr>
        <p:spPr bwMode="auto">
          <a:xfrm>
            <a:off x="214282" y="2071678"/>
            <a:ext cx="3835259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92" name="Text Box 24"/>
          <p:cNvSpPr txBox="1">
            <a:spLocks noChangeArrowheads="1"/>
          </p:cNvSpPr>
          <p:nvPr/>
        </p:nvSpPr>
        <p:spPr bwMode="auto">
          <a:xfrm>
            <a:off x="4214810" y="6215082"/>
            <a:ext cx="46674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ru-RU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 Box 24"/>
          <p:cNvSpPr txBox="1">
            <a:spLocks noChangeArrowheads="1"/>
          </p:cNvSpPr>
          <p:nvPr/>
        </p:nvSpPr>
        <p:spPr bwMode="auto">
          <a:xfrm>
            <a:off x="4105258" y="3422654"/>
            <a:ext cx="46674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 Box 24"/>
          <p:cNvSpPr txBox="1">
            <a:spLocks noChangeArrowheads="1"/>
          </p:cNvSpPr>
          <p:nvPr/>
        </p:nvSpPr>
        <p:spPr bwMode="auto">
          <a:xfrm>
            <a:off x="4105258" y="2636836"/>
            <a:ext cx="46674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 Box 24"/>
          <p:cNvSpPr txBox="1">
            <a:spLocks noChangeArrowheads="1"/>
          </p:cNvSpPr>
          <p:nvPr/>
        </p:nvSpPr>
        <p:spPr bwMode="auto">
          <a:xfrm>
            <a:off x="4134998" y="2095818"/>
            <a:ext cx="46674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 Box 24"/>
          <p:cNvSpPr txBox="1">
            <a:spLocks noChangeArrowheads="1"/>
          </p:cNvSpPr>
          <p:nvPr/>
        </p:nvSpPr>
        <p:spPr bwMode="auto">
          <a:xfrm>
            <a:off x="4643438" y="6208736"/>
            <a:ext cx="100013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-13,6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 Box 24"/>
          <p:cNvSpPr txBox="1">
            <a:spLocks noChangeArrowheads="1"/>
          </p:cNvSpPr>
          <p:nvPr/>
        </p:nvSpPr>
        <p:spPr bwMode="auto">
          <a:xfrm>
            <a:off x="4643438" y="3429000"/>
            <a:ext cx="714380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-3,4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 Box 24"/>
          <p:cNvSpPr txBox="1">
            <a:spLocks noChangeArrowheads="1"/>
          </p:cNvSpPr>
          <p:nvPr/>
        </p:nvSpPr>
        <p:spPr bwMode="auto">
          <a:xfrm>
            <a:off x="4643438" y="2643182"/>
            <a:ext cx="857256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-1,51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 Box 24"/>
          <p:cNvSpPr txBox="1">
            <a:spLocks noChangeArrowheads="1"/>
          </p:cNvSpPr>
          <p:nvPr/>
        </p:nvSpPr>
        <p:spPr bwMode="auto">
          <a:xfrm>
            <a:off x="4714876" y="2085326"/>
            <a:ext cx="857256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0,85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93" name="Text Box 25"/>
          <p:cNvSpPr txBox="1">
            <a:spLocks noChangeArrowheads="1"/>
          </p:cNvSpPr>
          <p:nvPr/>
        </p:nvSpPr>
        <p:spPr bwMode="auto">
          <a:xfrm>
            <a:off x="6582227" y="1928802"/>
            <a:ext cx="993764" cy="54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</a:t>
            </a:r>
            <a:r>
              <a:rPr kumimoji="0" lang="en-US" sz="32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=      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Group 26"/>
          <p:cNvGrpSpPr>
            <a:grpSpLocks/>
          </p:cNvGrpSpPr>
          <p:nvPr/>
        </p:nvGrpSpPr>
        <p:grpSpPr bwMode="auto">
          <a:xfrm>
            <a:off x="7439483" y="1643050"/>
            <a:ext cx="1061607" cy="1142673"/>
            <a:chOff x="2698" y="3022"/>
            <a:chExt cx="746" cy="1421"/>
          </a:xfrm>
        </p:grpSpPr>
        <p:grpSp>
          <p:nvGrpSpPr>
            <p:cNvPr id="8" name="Group 27"/>
            <p:cNvGrpSpPr>
              <a:grpSpLocks/>
            </p:cNvGrpSpPr>
            <p:nvPr/>
          </p:nvGrpSpPr>
          <p:grpSpPr bwMode="auto">
            <a:xfrm>
              <a:off x="2762" y="3022"/>
              <a:ext cx="682" cy="1421"/>
              <a:chOff x="11369" y="3207"/>
              <a:chExt cx="826" cy="1372"/>
            </a:xfrm>
          </p:grpSpPr>
          <p:sp>
            <p:nvSpPr>
              <p:cNvPr id="32796" name="Line 28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no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9" name="Group 29"/>
              <p:cNvGrpSpPr>
                <a:grpSpLocks/>
              </p:cNvGrpSpPr>
              <p:nvPr/>
            </p:nvGrpSpPr>
            <p:grpSpPr bwMode="auto">
              <a:xfrm>
                <a:off x="11369" y="3207"/>
                <a:ext cx="806" cy="1372"/>
                <a:chOff x="10875" y="3475"/>
                <a:chExt cx="644" cy="1372"/>
              </a:xfrm>
            </p:grpSpPr>
            <p:sp>
              <p:nvSpPr>
                <p:cNvPr id="32798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10875" y="3475"/>
                  <a:ext cx="644" cy="6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Е</a:t>
                  </a:r>
                  <a:r>
                    <a:rPr kumimoji="0" lang="en-US" sz="36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endParaRPr kumimoji="0" lang="ru-RU" sz="4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2799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10898" y="4140"/>
                  <a:ext cx="621" cy="70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2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32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n</a:t>
                  </a:r>
                  <a:r>
                    <a:rPr kumimoji="0" lang="en-US" sz="3200" b="1" i="0" u="none" strike="noStrike" cap="none" normalizeH="0" baseline="30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2800" name="Line 32"/>
            <p:cNvSpPr>
              <a:spLocks noChangeShapeType="1"/>
            </p:cNvSpPr>
            <p:nvPr/>
          </p:nvSpPr>
          <p:spPr bwMode="auto">
            <a:xfrm>
              <a:off x="2698" y="3733"/>
              <a:ext cx="583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2801" name="Text Box 33"/>
          <p:cNvSpPr txBox="1">
            <a:spLocks noChangeArrowheads="1"/>
          </p:cNvSpPr>
          <p:nvPr/>
        </p:nvSpPr>
        <p:spPr bwMode="auto">
          <a:xfrm>
            <a:off x="6072198" y="3000372"/>
            <a:ext cx="2786082" cy="857256"/>
          </a:xfrm>
          <a:prstGeom prst="rect">
            <a:avLst/>
          </a:prstGeom>
          <a:gradFill rotWithShape="0">
            <a:gsLst>
              <a:gs pos="0">
                <a:srgbClr val="CC99FF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ru-RU" sz="4400" b="1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ru-RU" sz="44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en-US" sz="36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h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802" name="Text Box 34"/>
          <p:cNvSpPr txBox="1">
            <a:spLocks noChangeArrowheads="1"/>
          </p:cNvSpPr>
          <p:nvPr/>
        </p:nvSpPr>
        <p:spPr bwMode="auto">
          <a:xfrm>
            <a:off x="5945088" y="4889292"/>
            <a:ext cx="1143008" cy="68284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  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Group 35"/>
          <p:cNvGrpSpPr>
            <a:grpSpLocks/>
          </p:cNvGrpSpPr>
          <p:nvPr/>
        </p:nvGrpSpPr>
        <p:grpSpPr bwMode="auto">
          <a:xfrm>
            <a:off x="7088096" y="4714884"/>
            <a:ext cx="1000131" cy="1143008"/>
            <a:chOff x="2766" y="3336"/>
            <a:chExt cx="917" cy="841"/>
          </a:xfrm>
          <a:solidFill>
            <a:schemeClr val="accent1">
              <a:lumMod val="20000"/>
              <a:lumOff val="80000"/>
            </a:schemeClr>
          </a:solidFill>
        </p:grpSpPr>
        <p:grpSp>
          <p:nvGrpSpPr>
            <p:cNvPr id="11" name="Group 36"/>
            <p:cNvGrpSpPr>
              <a:grpSpLocks/>
            </p:cNvGrpSpPr>
            <p:nvPr/>
          </p:nvGrpSpPr>
          <p:grpSpPr bwMode="auto">
            <a:xfrm>
              <a:off x="2766" y="3336"/>
              <a:ext cx="917" cy="841"/>
              <a:chOff x="11367" y="3511"/>
              <a:chExt cx="1110" cy="812"/>
            </a:xfrm>
            <a:grpFill/>
          </p:grpSpPr>
          <p:sp>
            <p:nvSpPr>
              <p:cNvPr id="32805" name="Line 37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grp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12" name="Group 38"/>
              <p:cNvGrpSpPr>
                <a:grpSpLocks/>
              </p:cNvGrpSpPr>
              <p:nvPr/>
            </p:nvGrpSpPr>
            <p:grpSpPr bwMode="auto">
              <a:xfrm>
                <a:off x="11367" y="3511"/>
                <a:ext cx="1110" cy="812"/>
                <a:chOff x="10875" y="3779"/>
                <a:chExt cx="887" cy="812"/>
              </a:xfrm>
              <a:grpFill/>
            </p:grpSpPr>
            <p:sp>
              <p:nvSpPr>
                <p:cNvPr id="32807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10875" y="3779"/>
                  <a:ext cx="864" cy="45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Е</a:t>
                  </a:r>
                  <a:r>
                    <a:rPr kumimoji="0" lang="en-US" sz="32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2808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10898" y="4141"/>
                  <a:ext cx="864" cy="45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2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0033CC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k</a:t>
                  </a:r>
                  <a:r>
                    <a:rPr kumimoji="0" lang="en-US" sz="3200" b="1" i="0" u="none" strike="noStrike" cap="none" normalizeH="0" baseline="30000" dirty="0" smtClean="0">
                      <a:ln>
                        <a:noFill/>
                      </a:ln>
                      <a:solidFill>
                        <a:srgbClr val="0033CC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rgbClr val="0033CC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2809" name="Line 41"/>
            <p:cNvSpPr>
              <a:spLocks noChangeShapeType="1"/>
            </p:cNvSpPr>
            <p:nvPr/>
          </p:nvSpPr>
          <p:spPr bwMode="auto">
            <a:xfrm>
              <a:off x="2766" y="3757"/>
              <a:ext cx="583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3" name="Text Box 33"/>
          <p:cNvSpPr txBox="1">
            <a:spLocks noChangeArrowheads="1"/>
          </p:cNvSpPr>
          <p:nvPr/>
        </p:nvSpPr>
        <p:spPr bwMode="auto">
          <a:xfrm>
            <a:off x="7715272" y="4786322"/>
            <a:ext cx="571504" cy="85725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42"/>
          <p:cNvGrpSpPr>
            <a:grpSpLocks/>
          </p:cNvGrpSpPr>
          <p:nvPr/>
        </p:nvGrpSpPr>
        <p:grpSpPr bwMode="auto">
          <a:xfrm>
            <a:off x="8159666" y="4787103"/>
            <a:ext cx="876674" cy="999351"/>
            <a:chOff x="2779" y="3248"/>
            <a:chExt cx="677" cy="997"/>
          </a:xfrm>
          <a:solidFill>
            <a:schemeClr val="accent1">
              <a:lumMod val="40000"/>
              <a:lumOff val="60000"/>
            </a:schemeClr>
          </a:solidFill>
        </p:grpSpPr>
        <p:grpSp>
          <p:nvGrpSpPr>
            <p:cNvPr id="14" name="Group 43"/>
            <p:cNvGrpSpPr>
              <a:grpSpLocks/>
            </p:cNvGrpSpPr>
            <p:nvPr/>
          </p:nvGrpSpPr>
          <p:grpSpPr bwMode="auto">
            <a:xfrm>
              <a:off x="2779" y="3248"/>
              <a:ext cx="677" cy="997"/>
              <a:chOff x="11376" y="3428"/>
              <a:chExt cx="819" cy="963"/>
            </a:xfrm>
            <a:grpFill/>
          </p:grpSpPr>
          <p:sp>
            <p:nvSpPr>
              <p:cNvPr id="32812" name="Line 44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grp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6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15" name="Group 45"/>
              <p:cNvGrpSpPr>
                <a:grpSpLocks/>
              </p:cNvGrpSpPr>
              <p:nvPr/>
            </p:nvGrpSpPr>
            <p:grpSpPr bwMode="auto">
              <a:xfrm>
                <a:off x="11376" y="3428"/>
                <a:ext cx="710" cy="963"/>
                <a:chOff x="10875" y="3696"/>
                <a:chExt cx="567" cy="963"/>
              </a:xfrm>
              <a:grpFill/>
            </p:grpSpPr>
            <p:sp>
              <p:nvSpPr>
                <p:cNvPr id="32814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10875" y="3696"/>
                  <a:ext cx="567" cy="45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Е</a:t>
                  </a:r>
                  <a:r>
                    <a:rPr kumimoji="0" lang="en-US" sz="28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endParaRPr kumimoji="0" lang="ru-RU" sz="3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2815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10885" y="4209"/>
                  <a:ext cx="543" cy="45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2400" b="0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n</a:t>
                  </a:r>
                  <a:r>
                    <a:rPr kumimoji="0" lang="en-US" sz="2800" b="1" i="0" u="none" strike="noStrike" cap="none" normalizeH="0" baseline="30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kumimoji="0" lang="ru-RU" sz="36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2816" name="Line 48"/>
            <p:cNvSpPr>
              <a:spLocks noChangeShapeType="1"/>
            </p:cNvSpPr>
            <p:nvPr/>
          </p:nvSpPr>
          <p:spPr bwMode="auto">
            <a:xfrm>
              <a:off x="2800" y="3821"/>
              <a:ext cx="583" cy="0"/>
            </a:xfrm>
            <a:prstGeom prst="line">
              <a:avLst/>
            </a:prstGeom>
            <a:grpFill/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4" name="Скругленный прямоугольник 93"/>
          <p:cNvSpPr/>
          <p:nvPr/>
        </p:nvSpPr>
        <p:spPr>
          <a:xfrm>
            <a:off x="5929322" y="4778930"/>
            <a:ext cx="3214710" cy="1000132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Прямоугольник 91"/>
          <p:cNvSpPr/>
          <p:nvPr/>
        </p:nvSpPr>
        <p:spPr>
          <a:xfrm>
            <a:off x="2214546" y="2714620"/>
            <a:ext cx="14287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2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m</a:t>
            </a: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=3</a:t>
            </a:r>
            <a:endParaRPr lang="en-US" sz="2000" b="1" dirty="0" smtClean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2000" b="1" dirty="0" err="1" smtClean="0">
                <a:solidFill>
                  <a:srgbClr val="FF0000"/>
                </a:solidFill>
                <a:latin typeface="Times New Roman"/>
                <a:ea typeface="Times New Roman"/>
              </a:rPr>
              <a:t>Пашена</a:t>
            </a: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,</a:t>
            </a:r>
            <a:endParaRPr lang="en-US" sz="2000" b="1" dirty="0" smtClean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Times New Roman"/>
              </a:rPr>
              <a:t>  ИК)</a:t>
            </a:r>
            <a:endParaRPr lang="ru-RU" sz="2000" b="1" dirty="0">
              <a:solidFill>
                <a:srgbClr val="FF0000"/>
              </a:solidFill>
              <a:latin typeface="Times New Roman"/>
              <a:ea typeface="Times New Roman"/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142844" y="3714752"/>
            <a:ext cx="2044599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0"/>
              </a:spcAft>
            </a:pPr>
            <a:r>
              <a:rPr lang="ru-RU" dirty="0" smtClean="0">
                <a:latin typeface="Times New Roman"/>
                <a:ea typeface="Times New Roman"/>
              </a:rPr>
              <a:t> </a:t>
            </a:r>
            <a:r>
              <a:rPr lang="en-US" sz="24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m</a:t>
            </a:r>
            <a:r>
              <a:rPr lang="ru-RU" sz="24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=2</a:t>
            </a:r>
            <a:r>
              <a:rPr lang="ru-RU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(</a:t>
            </a:r>
            <a:r>
              <a:rPr lang="ru-RU" b="1" dirty="0" err="1" smtClean="0">
                <a:solidFill>
                  <a:srgbClr val="006600"/>
                </a:solidFill>
                <a:latin typeface="Times New Roman"/>
                <a:ea typeface="Times New Roman"/>
              </a:rPr>
              <a:t>Бальмера</a:t>
            </a:r>
            <a:r>
              <a:rPr lang="ru-RU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, </a:t>
            </a:r>
            <a:endParaRPr lang="en-US" b="1" dirty="0" smtClean="0">
              <a:solidFill>
                <a:srgbClr val="006600"/>
              </a:solidFill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видимый )</a:t>
            </a:r>
          </a:p>
        </p:txBody>
      </p:sp>
      <p:sp>
        <p:nvSpPr>
          <p:cNvPr id="97" name="Прямоугольник 96"/>
          <p:cNvSpPr/>
          <p:nvPr/>
        </p:nvSpPr>
        <p:spPr>
          <a:xfrm>
            <a:off x="105805" y="5214950"/>
            <a:ext cx="2850268" cy="954107"/>
          </a:xfrm>
          <a:prstGeom prst="rect">
            <a:avLst/>
          </a:prstGeom>
          <a:solidFill>
            <a:srgbClr val="33CCFF">
              <a:alpha val="38000"/>
            </a:srgbClr>
          </a:solidFill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28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m</a:t>
            </a:r>
            <a:r>
              <a:rPr lang="ru-RU" sz="28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=1</a:t>
            </a:r>
            <a:r>
              <a:rPr lang="ru-RU" sz="20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(серия </a:t>
            </a:r>
            <a:r>
              <a:rPr lang="ru-RU" sz="2000" b="1" dirty="0" err="1" smtClean="0">
                <a:solidFill>
                  <a:srgbClr val="0033CC"/>
                </a:solidFill>
                <a:latin typeface="Times New Roman"/>
                <a:ea typeface="Times New Roman"/>
              </a:rPr>
              <a:t>Лаймана</a:t>
            </a:r>
            <a:r>
              <a:rPr lang="ru-RU" sz="20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, </a:t>
            </a:r>
            <a:endParaRPr lang="en-US" sz="2000" b="1" dirty="0" smtClean="0">
              <a:solidFill>
                <a:srgbClr val="0033CC"/>
              </a:solidFill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ru-RU" sz="28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УФ</a:t>
            </a:r>
            <a:r>
              <a:rPr lang="ru-RU" sz="20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 </a:t>
            </a:r>
          </a:p>
        </p:txBody>
      </p:sp>
      <p:sp>
        <p:nvSpPr>
          <p:cNvPr id="98" name="Line 15"/>
          <p:cNvSpPr>
            <a:spLocks noChangeShapeType="1"/>
          </p:cNvSpPr>
          <p:nvPr/>
        </p:nvSpPr>
        <p:spPr bwMode="auto">
          <a:xfrm>
            <a:off x="2571736" y="2357430"/>
            <a:ext cx="0" cy="396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9" name="Line 15"/>
          <p:cNvSpPr>
            <a:spLocks noChangeShapeType="1"/>
          </p:cNvSpPr>
          <p:nvPr/>
        </p:nvSpPr>
        <p:spPr bwMode="auto">
          <a:xfrm>
            <a:off x="2786050" y="2272344"/>
            <a:ext cx="0" cy="468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0" name="Line 15"/>
          <p:cNvSpPr>
            <a:spLocks noChangeShapeType="1"/>
          </p:cNvSpPr>
          <p:nvPr/>
        </p:nvSpPr>
        <p:spPr bwMode="auto">
          <a:xfrm>
            <a:off x="2928926" y="2143116"/>
            <a:ext cx="0" cy="576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1" name="Line 15"/>
          <p:cNvSpPr>
            <a:spLocks noChangeShapeType="1"/>
          </p:cNvSpPr>
          <p:nvPr/>
        </p:nvSpPr>
        <p:spPr bwMode="auto">
          <a:xfrm>
            <a:off x="3143240" y="2071678"/>
            <a:ext cx="0" cy="648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27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27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27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27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5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328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2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2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500"/>
                            </p:stCondLst>
                            <p:childTnLst>
                              <p:par>
                                <p:cTn id="118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500"/>
                            </p:stCondLst>
                            <p:childTnLst>
                              <p:par>
                                <p:cTn id="12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000"/>
                            </p:stCondLst>
                            <p:childTnLst>
                              <p:par>
                                <p:cTn id="13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1" dur="5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5" dur="5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000"/>
                            </p:stCondLst>
                            <p:childTnLst>
                              <p:par>
                                <p:cTn id="1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9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500"/>
                            </p:stCondLst>
                            <p:childTnLst>
                              <p:par>
                                <p:cTn id="1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3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4" dur="10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8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2000"/>
                            </p:stCondLst>
                            <p:childTnLst>
                              <p:par>
                                <p:cTn id="1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2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3000"/>
                            </p:stCondLst>
                            <p:childTnLst>
                              <p:par>
                                <p:cTn id="17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6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500"/>
                            </p:stCondLst>
                            <p:childTnLst>
                              <p:par>
                                <p:cTn id="18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000"/>
                            </p:stCondLst>
                            <p:childTnLst>
                              <p:par>
                                <p:cTn id="19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1500"/>
                            </p:stCondLst>
                            <p:childTnLst>
                              <p:par>
                                <p:cTn id="19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4" dur="3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5" dur="3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6" dur="3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0" dur="2000" fill="hold"/>
                                        <p:tgtEl>
                                          <p:spTgt spid="3279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1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2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1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4" dur="2000" fill="hold"/>
                                        <p:tgtEl>
                                          <p:spTgt spid="7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80" grpId="0" animBg="1"/>
      <p:bldP spid="89" grpId="0" animBg="1"/>
      <p:bldP spid="90" grpId="0" animBg="1"/>
      <p:bldP spid="91" grpId="0" animBg="1"/>
      <p:bldP spid="76" grpId="0" animBg="1"/>
      <p:bldP spid="76" grpId="1" animBg="1"/>
      <p:bldP spid="32769" grpId="0"/>
      <p:bldP spid="32773" grpId="0" animBg="1"/>
      <p:bldP spid="32774" grpId="0" animBg="1"/>
      <p:bldP spid="32775" grpId="0" animBg="1"/>
      <p:bldP spid="32776" grpId="0" animBg="1"/>
      <p:bldP spid="32777" grpId="0" animBg="1"/>
      <p:bldP spid="32783" grpId="0" animBg="1"/>
      <p:bldP spid="32784" grpId="0" animBg="1"/>
      <p:bldP spid="32785" grpId="0" animBg="1"/>
      <p:bldP spid="32786" grpId="0" animBg="1"/>
      <p:bldP spid="32791" grpId="0"/>
      <p:bldP spid="25" grpId="0" animBg="1"/>
      <p:bldP spid="26" grpId="0" animBg="1"/>
      <p:bldP spid="35" grpId="0" animBg="1"/>
      <p:bldP spid="36" grpId="0" animBg="1"/>
      <p:bldP spid="32792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32793" grpId="0"/>
      <p:bldP spid="32793" grpId="1"/>
      <p:bldP spid="32801" grpId="0" animBg="1"/>
      <p:bldP spid="32802" grpId="0" animBg="1"/>
      <p:bldP spid="93" grpId="1" animBg="1"/>
      <p:bldP spid="94" grpId="0" animBg="1"/>
      <p:bldP spid="92" grpId="0"/>
      <p:bldP spid="96" grpId="0"/>
      <p:bldP spid="97" grpId="0" animBg="1"/>
      <p:bldP spid="98" grpId="0" animBg="1"/>
      <p:bldP spid="99" grpId="0" animBg="1"/>
      <p:bldP spid="100" grpId="0" animBg="1"/>
      <p:bldP spid="10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1371600"/>
          <a:ext cx="9143999" cy="5120640"/>
        </p:xfrm>
        <a:graphic>
          <a:graphicData uri="http://schemas.openxmlformats.org/drawingml/2006/table">
            <a:tbl>
              <a:tblPr/>
              <a:tblGrid>
                <a:gridCol w="3940282"/>
                <a:gridCol w="614993"/>
                <a:gridCol w="4588724"/>
              </a:tblGrid>
              <a:tr h="3762963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1400" u="none" strike="noStrike" dirty="0">
                          <a:latin typeface="Times New Roman"/>
                          <a:ea typeface="Times New Roman"/>
                        </a:rPr>
                        <a:t>Консультация по задачам гр. №9.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/>
                      </a:pPr>
                      <a:r>
                        <a:rPr lang="ru-RU" sz="1400" u="none" strike="noStrike" dirty="0">
                          <a:latin typeface="Times New Roman"/>
                          <a:ea typeface="Times New Roman"/>
                        </a:rPr>
                        <a:t>Записать ??? к  к.ф.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  -  Какова заслуга Резерфорда?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  - Каковы трудности планетарной модели атома?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  - Какова заслуга Бора?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  - Каковы трудности теории Бора?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  - Каковы современные представления о строении атома?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 startAt="3"/>
                      </a:pPr>
                      <a:r>
                        <a:rPr lang="ru-RU" sz="1400" u="none" strike="noStrike" dirty="0">
                          <a:latin typeface="Times New Roman"/>
                          <a:ea typeface="Times New Roman"/>
                        </a:rPr>
                        <a:t>Просмотр кинофильма или самостоятельная работа с учебником ( $ 72, 73, 74,75.)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000"/>
                        <a:buFont typeface="Times New Roman"/>
                        <a:buAutoNum type="arabicPeriod" startAt="3"/>
                      </a:pPr>
                      <a:r>
                        <a:rPr lang="ru-RU" sz="1400" u="none" strike="noStrike" dirty="0">
                          <a:latin typeface="Times New Roman"/>
                          <a:ea typeface="Times New Roman"/>
                        </a:rPr>
                        <a:t>Эвристическая беседа по записанным вопросам  используя опорный конспект.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5.  Вывести формулу радиуса орбиты и формулу энергии </a:t>
                      </a:r>
                      <a:r>
                        <a:rPr lang="en-US" sz="1400" dirty="0">
                          <a:latin typeface="Times New Roman"/>
                          <a:ea typeface="Times New Roman"/>
                        </a:rPr>
                        <a:t>n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-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ного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состояния атома водорода.</a:t>
                      </a: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5м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5м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15м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10м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</a:rPr>
                        <a:t>10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м</a:t>
                      </a: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</a:rPr>
                        <a:t>5.  +        </a:t>
                      </a:r>
                      <a:r>
                        <a:rPr lang="en-US" sz="14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F = m a, e</a:t>
                      </a:r>
                      <a:r>
                        <a:rPr lang="en-US" sz="1400" baseline="300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4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/(4</a:t>
                      </a:r>
                      <a:r>
                        <a:rPr lang="en-US" sz="14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sym typeface="Symbol"/>
                        </a:rPr>
                        <a:t></a:t>
                      </a:r>
                      <a:r>
                        <a:rPr lang="en-US" sz="1400" baseline="-250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en-US" sz="14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r</a:t>
                      </a:r>
                      <a:r>
                        <a:rPr lang="en-US" sz="1400" baseline="300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4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) = (m v</a:t>
                      </a:r>
                      <a:r>
                        <a:rPr lang="en-US" sz="1400" baseline="300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4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)/r (*)</a:t>
                      </a:r>
                      <a:r>
                        <a:rPr lang="en-US" sz="1400">
                          <a:latin typeface="Times New Roman"/>
                          <a:ea typeface="Times New Roman"/>
                        </a:rPr>
                        <a:t>   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</a:rPr>
                        <a:t>              </a:t>
                      </a: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г 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      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="1">
                          <a:latin typeface="Times New Roman"/>
                          <a:ea typeface="Times New Roman"/>
                        </a:rPr>
                        <a:t>F</a:t>
                      </a:r>
                      <a:r>
                        <a:rPr lang="ru-RU" sz="1400" b="1">
                          <a:latin typeface="Times New Roman"/>
                          <a:ea typeface="Times New Roman"/>
                        </a:rPr>
                        <a:t>                      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>
                          <a:latin typeface="Times New Roman"/>
                          <a:ea typeface="Times New Roman"/>
                        </a:rPr>
                        <a:t>E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 = </a:t>
                      </a:r>
                      <a:r>
                        <a:rPr lang="en-US" sz="1400">
                          <a:latin typeface="Times New Roman"/>
                          <a:ea typeface="Times New Roman"/>
                        </a:rPr>
                        <a:t>mv</a:t>
                      </a:r>
                      <a:r>
                        <a:rPr lang="ru-RU" sz="1400" baseline="30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/2 + (- </a:t>
                      </a:r>
                      <a:r>
                        <a:rPr lang="en-US" sz="1400">
                          <a:latin typeface="Times New Roman"/>
                          <a:ea typeface="Times New Roman"/>
                        </a:rPr>
                        <a:t>e</a:t>
                      </a:r>
                      <a:r>
                        <a:rPr lang="ru-RU" sz="1400" baseline="30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/(4</a:t>
                      </a:r>
                      <a:r>
                        <a:rPr lang="en-US" sz="1400">
                          <a:latin typeface="Times New Roman"/>
                          <a:ea typeface="Times New Roman"/>
                          <a:sym typeface="Symbol"/>
                        </a:rPr>
                        <a:t></a:t>
                      </a:r>
                      <a:r>
                        <a:rPr lang="ru-RU" sz="1400" baseline="-25000"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en-US" sz="1400">
                          <a:latin typeface="Times New Roman"/>
                          <a:ea typeface="Times New Roman"/>
                        </a:rPr>
                        <a:t>r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)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                        исп.*</a:t>
                      </a:r>
                      <a:r>
                        <a:rPr lang="ru-RU" sz="1400" b="1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 получим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                     Е </a:t>
                      </a:r>
                      <a:r>
                        <a:rPr lang="en-US" sz="1400">
                          <a:latin typeface="Times New Roman"/>
                          <a:ea typeface="Times New Roman"/>
                        </a:rPr>
                        <a:t>= ( e</a:t>
                      </a:r>
                      <a:r>
                        <a:rPr lang="en-US" sz="1400" baseline="30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400">
                          <a:latin typeface="Times New Roman"/>
                          <a:ea typeface="Times New Roman"/>
                        </a:rPr>
                        <a:t>/(8</a:t>
                      </a:r>
                      <a:r>
                        <a:rPr lang="en-US" sz="1400">
                          <a:latin typeface="Times New Roman"/>
                          <a:ea typeface="Times New Roman"/>
                          <a:sym typeface="Symbol"/>
                        </a:rPr>
                        <a:t></a:t>
                      </a:r>
                      <a:r>
                        <a:rPr lang="en-US" sz="1400" baseline="-25000"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en-US" sz="1400">
                          <a:latin typeface="Times New Roman"/>
                          <a:ea typeface="Times New Roman"/>
                        </a:rPr>
                        <a:t>r)</a:t>
                      </a:r>
                      <a:r>
                        <a:rPr lang="en-US" sz="1400" b="1">
                          <a:latin typeface="Times New Roman"/>
                          <a:ea typeface="Times New Roman"/>
                        </a:rPr>
                        <a:t> - </a:t>
                      </a:r>
                      <a:r>
                        <a:rPr lang="en-US" sz="1400">
                          <a:latin typeface="Times New Roman"/>
                          <a:ea typeface="Times New Roman"/>
                        </a:rPr>
                        <a:t>(- e</a:t>
                      </a:r>
                      <a:r>
                        <a:rPr lang="en-US" sz="1400" baseline="30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400">
                          <a:latin typeface="Times New Roman"/>
                          <a:ea typeface="Times New Roman"/>
                        </a:rPr>
                        <a:t>/(4</a:t>
                      </a:r>
                      <a:r>
                        <a:rPr lang="en-US" sz="1400">
                          <a:latin typeface="Times New Roman"/>
                          <a:ea typeface="Times New Roman"/>
                          <a:sym typeface="Symbol"/>
                        </a:rPr>
                        <a:t></a:t>
                      </a:r>
                      <a:r>
                        <a:rPr lang="en-US" sz="1400" baseline="-25000"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en-US" sz="1400">
                          <a:latin typeface="Times New Roman"/>
                          <a:ea typeface="Times New Roman"/>
                        </a:rPr>
                        <a:t>r)</a:t>
                      </a:r>
                      <a:r>
                        <a:rPr lang="en-US" sz="1400" b="1">
                          <a:latin typeface="Times New Roman"/>
                          <a:ea typeface="Times New Roman"/>
                        </a:rPr>
                        <a:t>     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Times New Roman"/>
                        </a:rPr>
                        <a:t>              </a:t>
                      </a:r>
                      <a:r>
                        <a:rPr lang="en-US" sz="1400" b="1">
                          <a:latin typeface="Times New Roman"/>
                          <a:ea typeface="Times New Roman"/>
                        </a:rPr>
                        <a:t>v      </a:t>
                      </a: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Е</a:t>
                      </a:r>
                      <a:r>
                        <a:rPr lang="en-US" sz="1400" b="1">
                          <a:latin typeface="Times New Roman"/>
                          <a:ea typeface="Times New Roman"/>
                        </a:rPr>
                        <a:t> = ( e</a:t>
                      </a:r>
                      <a:r>
                        <a:rPr lang="en-US" sz="1400" b="1" baseline="30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400" b="1">
                          <a:latin typeface="Times New Roman"/>
                          <a:ea typeface="Times New Roman"/>
                        </a:rPr>
                        <a:t>/(8</a:t>
                      </a:r>
                      <a:r>
                        <a:rPr lang="en-US" sz="1400" b="1">
                          <a:latin typeface="Times New Roman"/>
                          <a:ea typeface="Times New Roman"/>
                          <a:sym typeface="Symbol"/>
                        </a:rPr>
                        <a:t></a:t>
                      </a:r>
                      <a:r>
                        <a:rPr lang="en-US" sz="1400" b="1" baseline="-25000"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en-US" sz="1400" b="1">
                          <a:latin typeface="Times New Roman"/>
                          <a:ea typeface="Times New Roman"/>
                        </a:rPr>
                        <a:t>r) </a:t>
                      </a:r>
                      <a:r>
                        <a:rPr lang="en-US" sz="1400">
                          <a:latin typeface="Times New Roman"/>
                          <a:ea typeface="Times New Roman"/>
                        </a:rPr>
                        <a:t>(**)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по правилу квантования </a:t>
                      </a:r>
                      <a:r>
                        <a:rPr lang="ru-RU" sz="14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en-US" sz="1400" b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mvr</a:t>
                      </a:r>
                      <a:r>
                        <a:rPr lang="ru-RU" sz="1400" b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= </a:t>
                      </a:r>
                      <a:r>
                        <a:rPr lang="en-US" sz="1400" b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nh </a:t>
                      </a:r>
                      <a:r>
                        <a:rPr lang="ru-RU" sz="14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       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из него    </a:t>
                      </a:r>
                      <a:r>
                        <a:rPr lang="en-US" sz="14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v</a:t>
                      </a:r>
                      <a:r>
                        <a:rPr lang="ru-RU" sz="14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= </a:t>
                      </a:r>
                      <a:r>
                        <a:rPr lang="en-US" sz="14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nh</a:t>
                      </a:r>
                      <a:r>
                        <a:rPr lang="ru-RU" sz="14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/ </a:t>
                      </a:r>
                      <a:r>
                        <a:rPr lang="en-US" sz="14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mr</a:t>
                      </a:r>
                      <a:r>
                        <a:rPr lang="ru-RU" sz="14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 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тогда (*)   будет иметь вид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e</a:t>
                      </a:r>
                      <a:r>
                        <a:rPr lang="en-US" sz="1400" baseline="300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4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/(4</a:t>
                      </a:r>
                      <a:r>
                        <a:rPr lang="en-US" sz="14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sym typeface="Symbol"/>
                        </a:rPr>
                        <a:t></a:t>
                      </a:r>
                      <a:r>
                        <a:rPr lang="en-US" sz="1400" baseline="-250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en-US" sz="14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r</a:t>
                      </a:r>
                      <a:r>
                        <a:rPr lang="en-US" sz="1400" baseline="300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4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) = mn</a:t>
                      </a:r>
                      <a:r>
                        <a:rPr lang="en-US" sz="1400" baseline="300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2 </a:t>
                      </a:r>
                      <a:r>
                        <a:rPr lang="en-US" sz="14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h</a:t>
                      </a:r>
                      <a:r>
                        <a:rPr lang="en-US" sz="1400" baseline="300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4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/(m</a:t>
                      </a:r>
                      <a:r>
                        <a:rPr lang="en-US" sz="1400" baseline="300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4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r</a:t>
                      </a:r>
                      <a:r>
                        <a:rPr lang="en-US" sz="1400" baseline="300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4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) </a:t>
                      </a:r>
                      <a:r>
                        <a:rPr lang="en-US" sz="14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sym typeface="Symbol"/>
                        </a:rPr>
                        <a:t></a:t>
                      </a:r>
                      <a:r>
                        <a:rPr lang="en-US" sz="14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sym typeface="Symbol"/>
                        </a:rPr>
                        <a:t></a:t>
                      </a:r>
                      <a:r>
                        <a:rPr lang="en-US" sz="14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r</a:t>
                      </a:r>
                      <a:r>
                        <a:rPr lang="ru-RU" sz="1400" b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 = (4</a:t>
                      </a:r>
                      <a:r>
                        <a:rPr lang="en-US" sz="1400" b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sym typeface="Symbol"/>
                        </a:rPr>
                        <a:t></a:t>
                      </a:r>
                      <a:r>
                        <a:rPr lang="ru-RU" sz="1400" b="1" baseline="-250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en-US" sz="1400" b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h</a:t>
                      </a:r>
                      <a:r>
                        <a:rPr lang="ru-RU" sz="1400" b="1" baseline="300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ru-RU" sz="1400" b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) (</a:t>
                      </a:r>
                      <a:r>
                        <a:rPr lang="en-US" sz="1400" b="1" i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n</a:t>
                      </a:r>
                      <a:r>
                        <a:rPr lang="ru-RU" sz="1400" b="1" i="1" baseline="300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ru-RU" sz="1400" b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)/(</a:t>
                      </a:r>
                      <a:r>
                        <a:rPr lang="en-US" sz="1400" b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e</a:t>
                      </a:r>
                      <a:r>
                        <a:rPr lang="ru-RU" sz="1400" b="1" baseline="3000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400" b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m</a:t>
                      </a:r>
                      <a:r>
                        <a:rPr lang="ru-RU" sz="1400" b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),</a:t>
                      </a:r>
                      <a:r>
                        <a:rPr lang="ru-RU" sz="1400" b="1">
                          <a:latin typeface="Times New Roman"/>
                          <a:ea typeface="Times New Roman"/>
                        </a:rPr>
                        <a:t>   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т.е. радиус орбиты пропорционален квадрату номера орбиты. Или    </a:t>
                      </a:r>
                      <a:r>
                        <a:rPr lang="en-US" sz="1400" b="1">
                          <a:latin typeface="Times New Roman"/>
                          <a:ea typeface="Times New Roman"/>
                        </a:rPr>
                        <a:t>r</a:t>
                      </a:r>
                      <a:r>
                        <a:rPr lang="en-US" sz="1400" b="1" baseline="-25000">
                          <a:latin typeface="Times New Roman"/>
                          <a:ea typeface="Times New Roman"/>
                        </a:rPr>
                        <a:t>n</a:t>
                      </a:r>
                      <a:r>
                        <a:rPr lang="ru-RU" sz="1400" b="1">
                          <a:latin typeface="Times New Roman"/>
                          <a:ea typeface="Times New Roman"/>
                        </a:rPr>
                        <a:t>= </a:t>
                      </a:r>
                      <a:r>
                        <a:rPr lang="en-US" sz="1400" b="1">
                          <a:latin typeface="Times New Roman"/>
                          <a:ea typeface="Times New Roman"/>
                        </a:rPr>
                        <a:t>r</a:t>
                      </a:r>
                      <a:r>
                        <a:rPr lang="ru-RU" sz="1400" b="1" baseline="-25000"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n-US" sz="1400" b="1">
                          <a:latin typeface="Times New Roman"/>
                          <a:ea typeface="Times New Roman"/>
                        </a:rPr>
                        <a:t>n</a:t>
                      </a:r>
                      <a:r>
                        <a:rPr lang="ru-RU" sz="1400" b="1" baseline="30000">
                          <a:latin typeface="Times New Roman"/>
                          <a:ea typeface="Times New Roman"/>
                        </a:rPr>
                        <a:t>2 </a:t>
                      </a:r>
                      <a:r>
                        <a:rPr lang="ru-RU" sz="1400" b="1">
                          <a:latin typeface="Times New Roman"/>
                          <a:ea typeface="Times New Roman"/>
                        </a:rPr>
                        <a:t>,  </a:t>
                      </a:r>
                      <a:r>
                        <a:rPr lang="en-US" sz="1400" b="1">
                          <a:latin typeface="Times New Roman"/>
                          <a:ea typeface="Times New Roman"/>
                        </a:rPr>
                        <a:t>r</a:t>
                      </a:r>
                      <a:r>
                        <a:rPr lang="ru-RU" sz="1400" b="1" baseline="-25000"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ru-RU" sz="1400" b="1">
                          <a:latin typeface="Times New Roman"/>
                          <a:ea typeface="Times New Roman"/>
                        </a:rPr>
                        <a:t>= 5 10</a:t>
                      </a:r>
                      <a:r>
                        <a:rPr lang="ru-RU" sz="1400" b="1" baseline="30000">
                          <a:latin typeface="Times New Roman"/>
                          <a:ea typeface="Times New Roman"/>
                        </a:rPr>
                        <a:t>-11</a:t>
                      </a: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м,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        </a:t>
                      </a:r>
                      <a:r>
                        <a:rPr lang="en-US" sz="1400">
                          <a:latin typeface="Times New Roman"/>
                          <a:ea typeface="Times New Roman"/>
                        </a:rPr>
                        <a:t>r</a:t>
                      </a:r>
                      <a:r>
                        <a:rPr lang="ru-RU" sz="1400" baseline="-25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=20 10</a:t>
                      </a:r>
                      <a:r>
                        <a:rPr lang="ru-RU" sz="1400" baseline="30000">
                          <a:latin typeface="Times New Roman"/>
                          <a:ea typeface="Times New Roman"/>
                        </a:rPr>
                        <a:t>-11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м, </a:t>
                      </a:r>
                      <a:r>
                        <a:rPr lang="en-US" sz="1400">
                          <a:latin typeface="Times New Roman"/>
                          <a:ea typeface="Times New Roman"/>
                        </a:rPr>
                        <a:t>r</a:t>
                      </a:r>
                      <a:r>
                        <a:rPr lang="ru-RU" sz="1400" baseline="-25000">
                          <a:latin typeface="Times New Roman"/>
                          <a:ea typeface="Times New Roman"/>
                        </a:rPr>
                        <a:t>3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 = 45 10</a:t>
                      </a:r>
                      <a:r>
                        <a:rPr lang="ru-RU" sz="1400" baseline="30000">
                          <a:latin typeface="Times New Roman"/>
                          <a:ea typeface="Times New Roman"/>
                        </a:rPr>
                        <a:t>-11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м .....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        </a:t>
                      </a:r>
                      <a:r>
                        <a:rPr lang="en-US" sz="1400">
                          <a:latin typeface="Times New Roman"/>
                          <a:ea typeface="Times New Roman"/>
                        </a:rPr>
                        <a:t>m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=1(серия Лаймана, УФ)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        </a:t>
                      </a:r>
                      <a:r>
                        <a:rPr lang="en-US" sz="1400">
                          <a:latin typeface="Times New Roman"/>
                          <a:ea typeface="Times New Roman"/>
                        </a:rPr>
                        <a:t>m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=2(Бальмера,  видимый 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        </a:t>
                      </a:r>
                      <a:r>
                        <a:rPr lang="en-US" sz="1400">
                          <a:latin typeface="Times New Roman"/>
                          <a:ea typeface="Times New Roman"/>
                        </a:rPr>
                        <a:t>m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=3(...Пашена,  ИК)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Подставим  выражение для радиуса в (**), получим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</a:rPr>
                        <a:t>E</a:t>
                      </a:r>
                      <a:r>
                        <a:rPr lang="ru-RU" sz="1400" b="1">
                          <a:latin typeface="Times New Roman"/>
                          <a:ea typeface="Times New Roman"/>
                        </a:rPr>
                        <a:t> = - (</a:t>
                      </a:r>
                      <a:r>
                        <a:rPr lang="en-US" sz="1400" b="1">
                          <a:latin typeface="Times New Roman"/>
                          <a:ea typeface="Times New Roman"/>
                        </a:rPr>
                        <a:t>e</a:t>
                      </a:r>
                      <a:r>
                        <a:rPr lang="ru-RU" sz="1400" b="1" baseline="30000">
                          <a:latin typeface="Times New Roman"/>
                          <a:ea typeface="Times New Roman"/>
                        </a:rPr>
                        <a:t>4</a:t>
                      </a:r>
                      <a:r>
                        <a:rPr lang="en-US" sz="1400" b="1">
                          <a:latin typeface="Times New Roman"/>
                          <a:ea typeface="Times New Roman"/>
                        </a:rPr>
                        <a:t>m</a:t>
                      </a:r>
                      <a:r>
                        <a:rPr lang="ru-RU" sz="1400" b="1">
                          <a:latin typeface="Times New Roman"/>
                          <a:ea typeface="Times New Roman"/>
                        </a:rPr>
                        <a:t>)/(32</a:t>
                      </a:r>
                      <a:r>
                        <a:rPr lang="en-US" sz="1400" b="1">
                          <a:latin typeface="Times New Roman"/>
                          <a:ea typeface="Times New Roman"/>
                          <a:sym typeface="Symbol"/>
                        </a:rPr>
                        <a:t></a:t>
                      </a:r>
                      <a:r>
                        <a:rPr lang="ru-RU" sz="1400" b="1" baseline="30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400" b="1">
                          <a:latin typeface="Times New Roman"/>
                          <a:ea typeface="Times New Roman"/>
                          <a:sym typeface="Symbol"/>
                        </a:rPr>
                        <a:t></a:t>
                      </a:r>
                      <a:r>
                        <a:rPr lang="ru-RU" sz="1400" b="1" baseline="-25000"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ru-RU" sz="1400" b="1" baseline="30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ru-RU" sz="1400" b="1" baseline="-2500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400" b="1">
                          <a:latin typeface="Times New Roman"/>
                          <a:ea typeface="Times New Roman"/>
                        </a:rPr>
                        <a:t>h</a:t>
                      </a:r>
                      <a:r>
                        <a:rPr lang="ru-RU" sz="1400" b="1" baseline="30000">
                          <a:latin typeface="Times New Roman"/>
                          <a:ea typeface="Times New Roman"/>
                        </a:rPr>
                        <a:t>2 </a:t>
                      </a:r>
                      <a:r>
                        <a:rPr lang="en-US" sz="1400" b="1" i="1">
                          <a:latin typeface="Times New Roman"/>
                          <a:ea typeface="Times New Roman"/>
                        </a:rPr>
                        <a:t>n</a:t>
                      </a:r>
                      <a:r>
                        <a:rPr lang="ru-RU" sz="1400" b="1" i="1" baseline="30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ru-RU" sz="1400" b="1">
                          <a:latin typeface="Times New Roman"/>
                          <a:ea typeface="Times New Roman"/>
                        </a:rPr>
                        <a:t>), 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т.е. энергия пропорциональна величине обратной квадрату номера состояния.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/>
                          <a:ea typeface="Times New Roman"/>
                        </a:rPr>
                        <a:t>E</a:t>
                      </a:r>
                      <a:r>
                        <a:rPr lang="en-US" sz="1400" b="1" baseline="-25000">
                          <a:latin typeface="Times New Roman"/>
                          <a:ea typeface="Times New Roman"/>
                        </a:rPr>
                        <a:t>n</a:t>
                      </a:r>
                      <a:r>
                        <a:rPr lang="en-US" sz="1400" b="1">
                          <a:latin typeface="Times New Roman"/>
                          <a:ea typeface="Times New Roman"/>
                        </a:rPr>
                        <a:t> = E</a:t>
                      </a:r>
                      <a:r>
                        <a:rPr lang="en-US" sz="1400" b="1" baseline="-25000"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n-US" sz="1400" b="1">
                          <a:latin typeface="Times New Roman"/>
                          <a:ea typeface="Times New Roman"/>
                        </a:rPr>
                        <a:t>/n</a:t>
                      </a:r>
                      <a:r>
                        <a:rPr lang="en-US" sz="1400" b="1" baseline="30000">
                          <a:latin typeface="Times New Roman"/>
                          <a:ea typeface="Times New Roman"/>
                        </a:rPr>
                        <a:t>2 </a:t>
                      </a:r>
                      <a:r>
                        <a:rPr lang="en-US" sz="1400" b="1">
                          <a:latin typeface="Times New Roman"/>
                          <a:ea typeface="Times New Roman"/>
                        </a:rPr>
                        <a:t>,</a:t>
                      </a:r>
                      <a:r>
                        <a:rPr lang="en-US" sz="1400" b="1" baseline="30000">
                          <a:latin typeface="Times New Roman"/>
                          <a:ea typeface="Times New Roman"/>
                        </a:rPr>
                        <a:t>    </a:t>
                      </a:r>
                      <a:r>
                        <a:rPr lang="en-US" sz="1400" b="1">
                          <a:latin typeface="Times New Roman"/>
                          <a:ea typeface="Times New Roman"/>
                        </a:rPr>
                        <a:t>E</a:t>
                      </a:r>
                      <a:r>
                        <a:rPr lang="en-US" sz="1400" b="1" baseline="-25000"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n-US" sz="1400" b="1">
                          <a:latin typeface="Times New Roman"/>
                          <a:ea typeface="Times New Roman"/>
                        </a:rPr>
                        <a:t> = - 13,5 </a:t>
                      </a: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эВ</a:t>
                      </a:r>
                      <a:r>
                        <a:rPr lang="en-US" sz="1400" b="1">
                          <a:latin typeface="Times New Roman"/>
                          <a:ea typeface="Times New Roman"/>
                        </a:rPr>
                        <a:t>,  </a:t>
                      </a:r>
                      <a:r>
                        <a:rPr lang="en-US" sz="1400">
                          <a:latin typeface="Times New Roman"/>
                          <a:ea typeface="Times New Roman"/>
                        </a:rPr>
                        <a:t>E</a:t>
                      </a:r>
                      <a:r>
                        <a:rPr lang="en-US" sz="1400" baseline="-25000"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400">
                          <a:latin typeface="Times New Roman"/>
                          <a:ea typeface="Times New Roman"/>
                        </a:rPr>
                        <a:t>= ......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(время жизни в возбужденном состоянии 10</a:t>
                      </a:r>
                      <a:r>
                        <a:rPr lang="ru-RU" sz="1400" baseline="30000">
                          <a:latin typeface="Times New Roman"/>
                          <a:ea typeface="Times New Roman"/>
                        </a:rPr>
                        <a:t>-8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 с.)</a:t>
                      </a: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Д.З. 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т.№ 28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$ 72 - 75.  Упр. № 9 (1,2,3,4). Стр. 184.</a:t>
                      </a: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50м</a:t>
                      </a: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7733" marR="677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6500826" y="2698718"/>
            <a:ext cx="857256" cy="21431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>
            <a:off x="3597275" y="1454150"/>
            <a:ext cx="793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7" name="Line 11"/>
          <p:cNvSpPr>
            <a:spLocks noChangeShapeType="1"/>
          </p:cNvSpPr>
          <p:nvPr/>
        </p:nvSpPr>
        <p:spPr bwMode="auto">
          <a:xfrm>
            <a:off x="3276600" y="1622425"/>
            <a:ext cx="158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4818118" y="3492487"/>
            <a:ext cx="1714512" cy="285752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>
            <a:off x="3695700" y="2390775"/>
            <a:ext cx="38100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5500694" y="2428868"/>
            <a:ext cx="1643074" cy="285752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8" name="Группа 17"/>
          <p:cNvGrpSpPr/>
          <p:nvPr/>
        </p:nvGrpSpPr>
        <p:grpSpPr>
          <a:xfrm>
            <a:off x="4681543" y="1422391"/>
            <a:ext cx="747713" cy="792163"/>
            <a:chOff x="2682875" y="22225"/>
            <a:chExt cx="747713" cy="792163"/>
          </a:xfrm>
        </p:grpSpPr>
        <p:sp>
          <p:nvSpPr>
            <p:cNvPr id="14340" name="Arc 4"/>
            <p:cNvSpPr>
              <a:spLocks/>
            </p:cNvSpPr>
            <p:nvPr/>
          </p:nvSpPr>
          <p:spPr bwMode="auto">
            <a:xfrm flipV="1">
              <a:off x="2682875" y="104756"/>
              <a:ext cx="747713" cy="6096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341" name="Oval 5"/>
            <p:cNvSpPr>
              <a:spLocks noChangeArrowheads="1"/>
            </p:cNvSpPr>
            <p:nvPr/>
          </p:nvSpPr>
          <p:spPr bwMode="auto">
            <a:xfrm>
              <a:off x="2797175" y="22225"/>
              <a:ext cx="152400" cy="122238"/>
            </a:xfrm>
            <a:prstGeom prst="ellips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342" name="Oval 6"/>
            <p:cNvSpPr>
              <a:spLocks noChangeArrowheads="1"/>
            </p:cNvSpPr>
            <p:nvPr/>
          </p:nvSpPr>
          <p:spPr bwMode="auto">
            <a:xfrm>
              <a:off x="2751138" y="654050"/>
              <a:ext cx="107950" cy="100013"/>
            </a:xfrm>
            <a:prstGeom prst="ellips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343" name="Line 7"/>
            <p:cNvSpPr>
              <a:spLocks noChangeShapeType="1"/>
            </p:cNvSpPr>
            <p:nvPr/>
          </p:nvSpPr>
          <p:spPr bwMode="auto">
            <a:xfrm>
              <a:off x="2955925" y="120650"/>
              <a:ext cx="358775" cy="304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sm"/>
              <a:tailEnd type="triangl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344" name="Line 8"/>
            <p:cNvSpPr>
              <a:spLocks noChangeShapeType="1"/>
            </p:cNvSpPr>
            <p:nvPr/>
          </p:nvSpPr>
          <p:spPr bwMode="auto">
            <a:xfrm flipV="1">
              <a:off x="2803525" y="387350"/>
              <a:ext cx="31750" cy="2603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345" name="Line 9"/>
            <p:cNvSpPr>
              <a:spLocks noChangeShapeType="1"/>
            </p:cNvSpPr>
            <p:nvPr/>
          </p:nvSpPr>
          <p:spPr bwMode="auto">
            <a:xfrm>
              <a:off x="2857500" y="722313"/>
              <a:ext cx="290513" cy="15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349" name="Line 13"/>
            <p:cNvSpPr>
              <a:spLocks noChangeShapeType="1"/>
            </p:cNvSpPr>
            <p:nvPr/>
          </p:nvSpPr>
          <p:spPr bwMode="auto">
            <a:xfrm>
              <a:off x="2689225" y="333375"/>
              <a:ext cx="107950" cy="15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350" name="Line 14"/>
            <p:cNvSpPr>
              <a:spLocks noChangeShapeType="1"/>
            </p:cNvSpPr>
            <p:nvPr/>
          </p:nvSpPr>
          <p:spPr bwMode="auto">
            <a:xfrm>
              <a:off x="3132138" y="814388"/>
              <a:ext cx="9207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286232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latin typeface="Times New Roman"/>
                <a:ea typeface="Times New Roman"/>
              </a:rPr>
              <a:t> Каковы современные представления </a:t>
            </a:r>
          </a:p>
          <a:p>
            <a:pPr algn="ctr"/>
            <a:r>
              <a:rPr lang="ru-RU" sz="6000" b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о строении атома</a:t>
            </a:r>
            <a:r>
              <a:rPr lang="ru-RU" sz="6000" dirty="0" smtClean="0">
                <a:latin typeface="Times New Roman"/>
                <a:ea typeface="Times New Roman"/>
              </a:rPr>
              <a:t>?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3000372"/>
            <a:ext cx="9144000" cy="378565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0033CC"/>
                </a:solidFill>
                <a:latin typeface="Times New Roman"/>
                <a:ea typeface="Times New Roman"/>
              </a:rPr>
              <a:t>Почему спектры то линейчатые? </a:t>
            </a:r>
          </a:p>
          <a:p>
            <a:pPr algn="ctr"/>
            <a:r>
              <a:rPr lang="ru-RU" sz="6000" b="1" dirty="0" smtClean="0">
                <a:solidFill>
                  <a:srgbClr val="006600"/>
                </a:solidFill>
                <a:latin typeface="Times New Roman"/>
                <a:ea typeface="Times New Roman"/>
              </a:rPr>
              <a:t>И поглощают, то что </a:t>
            </a:r>
            <a:r>
              <a:rPr lang="ru-RU" sz="6000" b="1" dirty="0" smtClean="0">
                <a:solidFill>
                  <a:schemeClr val="bg1"/>
                </a:solidFill>
                <a:latin typeface="Times New Roman"/>
                <a:ea typeface="Times New Roman"/>
              </a:rPr>
              <a:t>излучают?</a:t>
            </a:r>
            <a:r>
              <a:rPr lang="ru-RU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6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-7146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00232" y="285728"/>
            <a:ext cx="5643602" cy="3643338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lnSpc>
                <a:spcPts val="4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№28</a:t>
            </a:r>
          </a:p>
          <a:p>
            <a:pPr algn="ctr"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§§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93-96</a:t>
            </a:r>
          </a:p>
          <a:p>
            <a:pPr algn="ctr"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Гр10,  бр№5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ru-RU" sz="4800" b="1" dirty="0" smtClean="0"/>
              <a:t> </a:t>
            </a:r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1507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1508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1509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1510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1501**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i="1" dirty="0" smtClean="0">
                <a:solidFill>
                  <a:srgbClr val="365D21"/>
                </a:solidFill>
                <a:latin typeface="Times New Roman" pitchFamily="18" charset="0"/>
                <a:cs typeface="Times New Roman" pitchFamily="18" charset="0"/>
              </a:rPr>
              <a:t>атом</a:t>
            </a:r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500"/>
                            </p:stCondLst>
                            <p:childTnLst>
                              <p:par>
                                <p:cTn id="6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500"/>
                            </p:stCondLst>
                            <p:childTnLst>
                              <p:par>
                                <p:cTn id="67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500"/>
                            </p:stCondLst>
                            <p:childTnLst>
                              <p:par>
                                <p:cTn id="74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00" y="3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500"/>
                            </p:stCondLst>
                            <p:childTnLst>
                              <p:par>
                                <p:cTn id="77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9500"/>
                            </p:stCondLst>
                            <p:childTnLst>
                              <p:par>
                                <p:cTn id="84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1500"/>
                            </p:stCondLst>
                            <p:childTnLst>
                              <p:par>
                                <p:cTn id="94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1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2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WordArt 4"/>
          <p:cNvSpPr>
            <a:spLocks noChangeArrowheads="1" noChangeShapeType="1" noTextEdit="1"/>
          </p:cNvSpPr>
          <p:nvPr/>
        </p:nvSpPr>
        <p:spPr bwMode="gray">
          <a:xfrm>
            <a:off x="-41830" y="1412776"/>
            <a:ext cx="8358246" cy="1296144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Строение атома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63888" y="6165304"/>
            <a:ext cx="558011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</a:t>
            </a:r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физика, </a:t>
            </a:r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стр. 1</a:t>
            </a:r>
            <a:endParaRPr lang="ru-RU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239802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11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71736" y="0"/>
            <a:ext cx="357200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Тема 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№28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3" name="WordArt 4"/>
          <p:cNvSpPr>
            <a:spLocks noChangeArrowheads="1" noChangeShapeType="1" noTextEdit="1"/>
          </p:cNvSpPr>
          <p:nvPr/>
        </p:nvSpPr>
        <p:spPr bwMode="gray">
          <a:xfrm rot="20665506">
            <a:off x="785754" y="2636912"/>
            <a:ext cx="8358246" cy="157163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cap="all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постулаты 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0066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WordArt 4"/>
          <p:cNvSpPr>
            <a:spLocks noChangeArrowheads="1" noChangeShapeType="1" noTextEdit="1"/>
          </p:cNvSpPr>
          <p:nvPr/>
        </p:nvSpPr>
        <p:spPr bwMode="gray">
          <a:xfrm>
            <a:off x="2094563" y="4509120"/>
            <a:ext cx="7049437" cy="158476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r>
              <a:rPr lang="ru-RU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Бора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C00000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71406" y="49751"/>
            <a:ext cx="2160594" cy="164307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Т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Э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Э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Ф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/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эфф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2357422" y="549817"/>
            <a:ext cx="778991" cy="698494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33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5429256" y="192627"/>
            <a:ext cx="2312471" cy="139699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кекс…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 Томсон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2" name="Group 2"/>
          <p:cNvGrpSpPr>
            <a:grpSpLocks/>
          </p:cNvGrpSpPr>
          <p:nvPr/>
        </p:nvGrpSpPr>
        <p:grpSpPr bwMode="auto">
          <a:xfrm>
            <a:off x="1857356" y="571482"/>
            <a:ext cx="285751" cy="285750"/>
            <a:chOff x="1783" y="8526"/>
            <a:chExt cx="366" cy="388"/>
          </a:xfrm>
        </p:grpSpPr>
        <p:sp>
          <p:nvSpPr>
            <p:cNvPr id="23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5" name="Group 2"/>
          <p:cNvGrpSpPr>
            <a:grpSpLocks/>
          </p:cNvGrpSpPr>
          <p:nvPr/>
        </p:nvGrpSpPr>
        <p:grpSpPr bwMode="auto">
          <a:xfrm>
            <a:off x="1857356" y="1000108"/>
            <a:ext cx="285751" cy="285750"/>
            <a:chOff x="1783" y="8526"/>
            <a:chExt cx="366" cy="388"/>
          </a:xfrm>
        </p:grpSpPr>
        <p:sp>
          <p:nvSpPr>
            <p:cNvPr id="26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7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8" name="Group 2"/>
          <p:cNvGrpSpPr>
            <a:grpSpLocks/>
          </p:cNvGrpSpPr>
          <p:nvPr/>
        </p:nvGrpSpPr>
        <p:grpSpPr bwMode="auto">
          <a:xfrm>
            <a:off x="1857356" y="1357298"/>
            <a:ext cx="285751" cy="285750"/>
            <a:chOff x="1783" y="8526"/>
            <a:chExt cx="366" cy="388"/>
          </a:xfrm>
        </p:grpSpPr>
        <p:sp>
          <p:nvSpPr>
            <p:cNvPr id="29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1" name="Group 2"/>
          <p:cNvGrpSpPr>
            <a:grpSpLocks/>
          </p:cNvGrpSpPr>
          <p:nvPr/>
        </p:nvGrpSpPr>
        <p:grpSpPr bwMode="auto">
          <a:xfrm>
            <a:off x="1857356" y="142852"/>
            <a:ext cx="285751" cy="285750"/>
            <a:chOff x="1783" y="8526"/>
            <a:chExt cx="366" cy="388"/>
          </a:xfrm>
        </p:grpSpPr>
        <p:sp>
          <p:nvSpPr>
            <p:cNvPr id="32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099" name="Group 3"/>
          <p:cNvGrpSpPr>
            <a:grpSpLocks/>
          </p:cNvGrpSpPr>
          <p:nvPr/>
        </p:nvGrpSpPr>
        <p:grpSpPr bwMode="auto">
          <a:xfrm>
            <a:off x="3428992" y="121189"/>
            <a:ext cx="1773548" cy="1593299"/>
            <a:chOff x="9743" y="1486"/>
            <a:chExt cx="904" cy="874"/>
          </a:xfrm>
        </p:grpSpPr>
        <p:sp>
          <p:nvSpPr>
            <p:cNvPr id="4100" name="Oval 4"/>
            <p:cNvSpPr>
              <a:spLocks noChangeArrowheads="1"/>
            </p:cNvSpPr>
            <p:nvPr/>
          </p:nvSpPr>
          <p:spPr bwMode="auto">
            <a:xfrm>
              <a:off x="9743" y="1486"/>
              <a:ext cx="904" cy="874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01" name="Line 5"/>
            <p:cNvSpPr>
              <a:spLocks noChangeShapeType="1"/>
            </p:cNvSpPr>
            <p:nvPr/>
          </p:nvSpPr>
          <p:spPr bwMode="auto">
            <a:xfrm flipH="1">
              <a:off x="10187" y="1548"/>
              <a:ext cx="0" cy="674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02" name="Line 6"/>
            <p:cNvSpPr>
              <a:spLocks noChangeShapeType="1"/>
            </p:cNvSpPr>
            <p:nvPr/>
          </p:nvSpPr>
          <p:spPr bwMode="auto">
            <a:xfrm>
              <a:off x="9882" y="1915"/>
              <a:ext cx="613" cy="0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200"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4103" name="Group 7"/>
            <p:cNvGrpSpPr>
              <a:grpSpLocks/>
            </p:cNvGrpSpPr>
            <p:nvPr/>
          </p:nvGrpSpPr>
          <p:grpSpPr bwMode="auto">
            <a:xfrm>
              <a:off x="10260" y="1961"/>
              <a:ext cx="243" cy="281"/>
              <a:chOff x="1783" y="8526"/>
              <a:chExt cx="366" cy="388"/>
            </a:xfrm>
          </p:grpSpPr>
          <p:sp>
            <p:nvSpPr>
              <p:cNvPr id="4104" name="Line 8"/>
              <p:cNvSpPr>
                <a:spLocks noChangeShapeType="1"/>
              </p:cNvSpPr>
              <p:nvPr/>
            </p:nvSpPr>
            <p:spPr bwMode="auto">
              <a:xfrm>
                <a:off x="1871" y="8723"/>
                <a:ext cx="207" cy="0"/>
              </a:xfrm>
              <a:prstGeom prst="line">
                <a:avLst/>
              </a:prstGeom>
              <a:noFill/>
              <a:ln w="762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105" name="Oval 9"/>
              <p:cNvSpPr>
                <a:spLocks noChangeArrowheads="1"/>
              </p:cNvSpPr>
              <p:nvPr/>
            </p:nvSpPr>
            <p:spPr bwMode="auto">
              <a:xfrm>
                <a:off x="1783" y="8526"/>
                <a:ext cx="366" cy="388"/>
              </a:xfrm>
              <a:prstGeom prst="ellips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4106" name="Group 10"/>
            <p:cNvGrpSpPr>
              <a:grpSpLocks/>
            </p:cNvGrpSpPr>
            <p:nvPr/>
          </p:nvGrpSpPr>
          <p:grpSpPr bwMode="auto">
            <a:xfrm>
              <a:off x="9892" y="1594"/>
              <a:ext cx="243" cy="281"/>
              <a:chOff x="1783" y="8526"/>
              <a:chExt cx="366" cy="388"/>
            </a:xfrm>
          </p:grpSpPr>
          <p:sp>
            <p:nvSpPr>
              <p:cNvPr id="4107" name="Line 11"/>
              <p:cNvSpPr>
                <a:spLocks noChangeShapeType="1"/>
              </p:cNvSpPr>
              <p:nvPr/>
            </p:nvSpPr>
            <p:spPr bwMode="auto">
              <a:xfrm>
                <a:off x="1871" y="8723"/>
                <a:ext cx="207" cy="0"/>
              </a:xfrm>
              <a:prstGeom prst="line">
                <a:avLst/>
              </a:prstGeom>
              <a:noFill/>
              <a:ln w="762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108" name="Oval 12"/>
              <p:cNvSpPr>
                <a:spLocks noChangeArrowheads="1"/>
              </p:cNvSpPr>
              <p:nvPr/>
            </p:nvSpPr>
            <p:spPr bwMode="auto">
              <a:xfrm>
                <a:off x="1783" y="8526"/>
                <a:ext cx="366" cy="388"/>
              </a:xfrm>
              <a:prstGeom prst="ellips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4109" name="Group 13"/>
            <p:cNvGrpSpPr>
              <a:grpSpLocks/>
            </p:cNvGrpSpPr>
            <p:nvPr/>
          </p:nvGrpSpPr>
          <p:grpSpPr bwMode="auto">
            <a:xfrm>
              <a:off x="10275" y="1593"/>
              <a:ext cx="243" cy="281"/>
              <a:chOff x="1783" y="8526"/>
              <a:chExt cx="366" cy="388"/>
            </a:xfrm>
          </p:grpSpPr>
          <p:sp>
            <p:nvSpPr>
              <p:cNvPr id="4110" name="Line 14"/>
              <p:cNvSpPr>
                <a:spLocks noChangeShapeType="1"/>
              </p:cNvSpPr>
              <p:nvPr/>
            </p:nvSpPr>
            <p:spPr bwMode="auto">
              <a:xfrm>
                <a:off x="1871" y="8723"/>
                <a:ext cx="207" cy="0"/>
              </a:xfrm>
              <a:prstGeom prst="line">
                <a:avLst/>
              </a:prstGeom>
              <a:noFill/>
              <a:ln w="762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111" name="Oval 15"/>
              <p:cNvSpPr>
                <a:spLocks noChangeArrowheads="1"/>
              </p:cNvSpPr>
              <p:nvPr/>
            </p:nvSpPr>
            <p:spPr bwMode="auto">
              <a:xfrm>
                <a:off x="1783" y="8526"/>
                <a:ext cx="366" cy="388"/>
              </a:xfrm>
              <a:prstGeom prst="ellips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4112" name="Group 16"/>
            <p:cNvGrpSpPr>
              <a:grpSpLocks/>
            </p:cNvGrpSpPr>
            <p:nvPr/>
          </p:nvGrpSpPr>
          <p:grpSpPr bwMode="auto">
            <a:xfrm>
              <a:off x="9877" y="1977"/>
              <a:ext cx="243" cy="281"/>
              <a:chOff x="1783" y="8526"/>
              <a:chExt cx="366" cy="388"/>
            </a:xfrm>
          </p:grpSpPr>
          <p:sp>
            <p:nvSpPr>
              <p:cNvPr id="4113" name="Line 17"/>
              <p:cNvSpPr>
                <a:spLocks noChangeShapeType="1"/>
              </p:cNvSpPr>
              <p:nvPr/>
            </p:nvSpPr>
            <p:spPr bwMode="auto">
              <a:xfrm>
                <a:off x="1871" y="8723"/>
                <a:ext cx="207" cy="0"/>
              </a:xfrm>
              <a:prstGeom prst="line">
                <a:avLst/>
              </a:prstGeom>
              <a:noFill/>
              <a:ln w="7620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114" name="Oval 18"/>
              <p:cNvSpPr>
                <a:spLocks noChangeArrowheads="1"/>
              </p:cNvSpPr>
              <p:nvPr/>
            </p:nvSpPr>
            <p:spPr bwMode="auto">
              <a:xfrm>
                <a:off x="1783" y="8526"/>
                <a:ext cx="366" cy="388"/>
              </a:xfrm>
              <a:prstGeom prst="ellips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2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4116" name="Rectangle 20"/>
          <p:cNvSpPr>
            <a:spLocks noChangeArrowheads="1"/>
          </p:cNvSpPr>
          <p:nvPr/>
        </p:nvSpPr>
        <p:spPr bwMode="auto">
          <a:xfrm>
            <a:off x="0" y="1857364"/>
            <a:ext cx="3741089" cy="707886"/>
          </a:xfrm>
          <a:prstGeom prst="rect">
            <a:avLst/>
          </a:prstGeom>
          <a:gradFill flip="none" rotWithShape="0">
            <a:gsLst>
              <a:gs pos="19000">
                <a:schemeClr val="accent1">
                  <a:tint val="75000"/>
                  <a:shade val="85000"/>
                  <a:satMod val="230000"/>
                  <a:alpha val="25000"/>
                </a:schemeClr>
              </a:gs>
              <a:gs pos="25000">
                <a:schemeClr val="accent1">
                  <a:tint val="90000"/>
                  <a:shade val="70000"/>
                  <a:satMod val="220000"/>
                </a:schemeClr>
              </a:gs>
              <a:gs pos="50000">
                <a:schemeClr val="accent1">
                  <a:tint val="90000"/>
                  <a:shade val="58000"/>
                  <a:satMod val="225000"/>
                </a:schemeClr>
              </a:gs>
              <a:gs pos="65000">
                <a:schemeClr val="accent1">
                  <a:tint val="90000"/>
                  <a:shade val="58000"/>
                  <a:satMod val="225000"/>
                </a:schemeClr>
              </a:gs>
              <a:gs pos="80000">
                <a:schemeClr val="accent1">
                  <a:tint val="90000"/>
                  <a:shade val="69000"/>
                  <a:satMod val="220000"/>
                </a:schemeClr>
              </a:gs>
              <a:gs pos="100000">
                <a:schemeClr val="accent1">
                  <a:tint val="77000"/>
                  <a:shade val="80000"/>
                  <a:satMod val="230000"/>
                </a:schemeClr>
              </a:gs>
            </a:gsLst>
            <a:lin ang="5400000" scaled="1"/>
            <a:tileRect/>
          </a:grad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Резерфорд 1906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118" name="Group 22"/>
          <p:cNvGrpSpPr>
            <a:grpSpLocks/>
          </p:cNvGrpSpPr>
          <p:nvPr/>
        </p:nvGrpSpPr>
        <p:grpSpPr bwMode="auto">
          <a:xfrm>
            <a:off x="71406" y="3643314"/>
            <a:ext cx="593800" cy="611566"/>
            <a:chOff x="1356" y="2418"/>
            <a:chExt cx="304" cy="345"/>
          </a:xfrm>
        </p:grpSpPr>
        <p:grpSp>
          <p:nvGrpSpPr>
            <p:cNvPr id="4119" name="Group 23"/>
            <p:cNvGrpSpPr>
              <a:grpSpLocks/>
            </p:cNvGrpSpPr>
            <p:nvPr/>
          </p:nvGrpSpPr>
          <p:grpSpPr bwMode="auto">
            <a:xfrm>
              <a:off x="1356" y="2418"/>
              <a:ext cx="304" cy="345"/>
              <a:chOff x="2148" y="2549"/>
              <a:chExt cx="1157" cy="748"/>
            </a:xfrm>
          </p:grpSpPr>
          <p:sp>
            <p:nvSpPr>
              <p:cNvPr id="4120" name="Line 24"/>
              <p:cNvSpPr>
                <a:spLocks noChangeShapeType="1"/>
              </p:cNvSpPr>
              <p:nvPr/>
            </p:nvSpPr>
            <p:spPr bwMode="auto">
              <a:xfrm flipH="1">
                <a:off x="2149" y="2549"/>
                <a:ext cx="1133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21" name="Line 25"/>
              <p:cNvSpPr>
                <a:spLocks noChangeShapeType="1"/>
              </p:cNvSpPr>
              <p:nvPr/>
            </p:nvSpPr>
            <p:spPr bwMode="auto">
              <a:xfrm flipH="1">
                <a:off x="2150" y="3281"/>
                <a:ext cx="1133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22" name="Line 26"/>
              <p:cNvSpPr>
                <a:spLocks noChangeShapeType="1"/>
              </p:cNvSpPr>
              <p:nvPr/>
            </p:nvSpPr>
            <p:spPr bwMode="auto">
              <a:xfrm>
                <a:off x="2148" y="2550"/>
                <a:ext cx="0" cy="731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23" name="Line 27"/>
              <p:cNvSpPr>
                <a:spLocks noChangeShapeType="1"/>
              </p:cNvSpPr>
              <p:nvPr/>
            </p:nvSpPr>
            <p:spPr bwMode="auto">
              <a:xfrm>
                <a:off x="3305" y="2550"/>
                <a:ext cx="0" cy="189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24" name="Line 28"/>
              <p:cNvSpPr>
                <a:spLocks noChangeShapeType="1"/>
              </p:cNvSpPr>
              <p:nvPr/>
            </p:nvSpPr>
            <p:spPr bwMode="auto">
              <a:xfrm>
                <a:off x="3291" y="3108"/>
                <a:ext cx="0" cy="189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4125" name="AutoShape 29"/>
            <p:cNvSpPr>
              <a:spLocks noChangeArrowheads="1"/>
            </p:cNvSpPr>
            <p:nvPr/>
          </p:nvSpPr>
          <p:spPr bwMode="auto">
            <a:xfrm>
              <a:off x="1412" y="2433"/>
              <a:ext cx="195" cy="311"/>
            </a:xfrm>
            <a:prstGeom prst="irregularSeal1">
              <a:avLst/>
            </a:prstGeom>
            <a:solidFill>
              <a:srgbClr val="FFFF00"/>
            </a:solidFill>
            <a:ln w="28575">
              <a:solidFill>
                <a:srgbClr val="C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4126" name="Group 30"/>
          <p:cNvGrpSpPr>
            <a:grpSpLocks/>
          </p:cNvGrpSpPr>
          <p:nvPr/>
        </p:nvGrpSpPr>
        <p:grpSpPr bwMode="auto">
          <a:xfrm>
            <a:off x="1619498" y="3193420"/>
            <a:ext cx="0" cy="1469531"/>
            <a:chOff x="2154" y="2200"/>
            <a:chExt cx="0" cy="829"/>
          </a:xfrm>
        </p:grpSpPr>
        <p:sp>
          <p:nvSpPr>
            <p:cNvPr id="4127" name="Line 31"/>
            <p:cNvSpPr>
              <a:spLocks noChangeShapeType="1"/>
            </p:cNvSpPr>
            <p:nvPr/>
          </p:nvSpPr>
          <p:spPr bwMode="auto">
            <a:xfrm>
              <a:off x="2154" y="2200"/>
              <a:ext cx="0" cy="357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28" name="Line 32"/>
            <p:cNvSpPr>
              <a:spLocks noChangeShapeType="1"/>
            </p:cNvSpPr>
            <p:nvPr/>
          </p:nvSpPr>
          <p:spPr bwMode="auto">
            <a:xfrm>
              <a:off x="2154" y="2672"/>
              <a:ext cx="0" cy="357"/>
            </a:xfrm>
            <a:prstGeom prst="line">
              <a:avLst/>
            </a:prstGeom>
            <a:noFill/>
            <a:ln w="762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4129" name="Line 33"/>
          <p:cNvSpPr>
            <a:spLocks noChangeShapeType="1"/>
          </p:cNvSpPr>
          <p:nvPr/>
        </p:nvSpPr>
        <p:spPr bwMode="auto">
          <a:xfrm>
            <a:off x="483551" y="3926052"/>
            <a:ext cx="4088450" cy="3014"/>
          </a:xfrm>
          <a:prstGeom prst="line">
            <a:avLst/>
          </a:prstGeom>
          <a:noFill/>
          <a:ln w="28575">
            <a:solidFill>
              <a:srgbClr val="C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30" name="Line 34"/>
          <p:cNvSpPr>
            <a:spLocks noChangeShapeType="1"/>
          </p:cNvSpPr>
          <p:nvPr/>
        </p:nvSpPr>
        <p:spPr bwMode="auto">
          <a:xfrm>
            <a:off x="4616711" y="3070746"/>
            <a:ext cx="0" cy="200132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31" name="Arc 35"/>
          <p:cNvSpPr>
            <a:spLocks/>
          </p:cNvSpPr>
          <p:nvPr/>
        </p:nvSpPr>
        <p:spPr bwMode="auto">
          <a:xfrm>
            <a:off x="3190810" y="2571744"/>
            <a:ext cx="2738512" cy="2857520"/>
          </a:xfrm>
          <a:custGeom>
            <a:avLst/>
            <a:gdLst>
              <a:gd name="G0" fmla="+- 18790 0 0"/>
              <a:gd name="G1" fmla="+- 21600 0 0"/>
              <a:gd name="G2" fmla="+- 21600 0 0"/>
              <a:gd name="T0" fmla="*/ 0 w 40390"/>
              <a:gd name="T1" fmla="*/ 10947 h 43200"/>
              <a:gd name="T2" fmla="*/ 2366 w 40390"/>
              <a:gd name="T3" fmla="*/ 35629 h 43200"/>
              <a:gd name="T4" fmla="*/ 18790 w 4039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0390" h="43200" fill="none" extrusionOk="0">
                <a:moveTo>
                  <a:pt x="-1" y="10946"/>
                </a:moveTo>
                <a:cubicBezTo>
                  <a:pt x="3835" y="4181"/>
                  <a:pt x="11012" y="-1"/>
                  <a:pt x="18790" y="0"/>
                </a:cubicBezTo>
                <a:cubicBezTo>
                  <a:pt x="30719" y="0"/>
                  <a:pt x="40390" y="9670"/>
                  <a:pt x="40390" y="21600"/>
                </a:cubicBezTo>
                <a:cubicBezTo>
                  <a:pt x="40390" y="33529"/>
                  <a:pt x="30719" y="43200"/>
                  <a:pt x="18790" y="43200"/>
                </a:cubicBezTo>
                <a:cubicBezTo>
                  <a:pt x="12471" y="43200"/>
                  <a:pt x="6469" y="40433"/>
                  <a:pt x="2366" y="35628"/>
                </a:cubicBezTo>
              </a:path>
              <a:path w="40390" h="43200" stroke="0" extrusionOk="0">
                <a:moveTo>
                  <a:pt x="-1" y="10946"/>
                </a:moveTo>
                <a:cubicBezTo>
                  <a:pt x="3835" y="4181"/>
                  <a:pt x="11012" y="-1"/>
                  <a:pt x="18790" y="0"/>
                </a:cubicBezTo>
                <a:cubicBezTo>
                  <a:pt x="30719" y="0"/>
                  <a:pt x="40390" y="9670"/>
                  <a:pt x="40390" y="21600"/>
                </a:cubicBezTo>
                <a:cubicBezTo>
                  <a:pt x="40390" y="33529"/>
                  <a:pt x="30719" y="43200"/>
                  <a:pt x="18790" y="43200"/>
                </a:cubicBezTo>
                <a:cubicBezTo>
                  <a:pt x="12471" y="43200"/>
                  <a:pt x="6469" y="40433"/>
                  <a:pt x="2366" y="35628"/>
                </a:cubicBezTo>
                <a:lnTo>
                  <a:pt x="18790" y="21600"/>
                </a:lnTo>
                <a:close/>
              </a:path>
            </a:pathLst>
          </a:custGeom>
          <a:noFill/>
          <a:ln w="76200">
            <a:solidFill>
              <a:srgbClr val="0066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33" name="Line 37"/>
          <p:cNvSpPr>
            <a:spLocks noChangeShapeType="1"/>
          </p:cNvSpPr>
          <p:nvPr/>
        </p:nvSpPr>
        <p:spPr bwMode="auto">
          <a:xfrm flipV="1">
            <a:off x="4577645" y="3337531"/>
            <a:ext cx="1193460" cy="613339"/>
          </a:xfrm>
          <a:prstGeom prst="line">
            <a:avLst/>
          </a:prstGeom>
          <a:noFill/>
          <a:ln w="38100">
            <a:solidFill>
              <a:srgbClr val="C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34" name="Line 38"/>
          <p:cNvSpPr>
            <a:spLocks noChangeShapeType="1"/>
          </p:cNvSpPr>
          <p:nvPr/>
        </p:nvSpPr>
        <p:spPr bwMode="auto">
          <a:xfrm rot="3688864" flipV="1">
            <a:off x="4617749" y="3852139"/>
            <a:ext cx="1179644" cy="805685"/>
          </a:xfrm>
          <a:prstGeom prst="line">
            <a:avLst/>
          </a:prstGeom>
          <a:noFill/>
          <a:ln w="38100">
            <a:solidFill>
              <a:srgbClr val="C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3" name="Line 37"/>
          <p:cNvSpPr>
            <a:spLocks noChangeShapeType="1"/>
          </p:cNvSpPr>
          <p:nvPr/>
        </p:nvSpPr>
        <p:spPr bwMode="auto">
          <a:xfrm flipV="1">
            <a:off x="4643438" y="2857496"/>
            <a:ext cx="642942" cy="1071569"/>
          </a:xfrm>
          <a:prstGeom prst="line">
            <a:avLst/>
          </a:prstGeom>
          <a:noFill/>
          <a:ln w="38100">
            <a:solidFill>
              <a:srgbClr val="C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4" name="Line 38"/>
          <p:cNvSpPr>
            <a:spLocks noChangeShapeType="1"/>
          </p:cNvSpPr>
          <p:nvPr/>
        </p:nvSpPr>
        <p:spPr bwMode="auto">
          <a:xfrm rot="3688864" flipV="1">
            <a:off x="4443972" y="4144340"/>
            <a:ext cx="1327626" cy="498141"/>
          </a:xfrm>
          <a:prstGeom prst="line">
            <a:avLst/>
          </a:prstGeom>
          <a:noFill/>
          <a:ln w="38100">
            <a:solidFill>
              <a:srgbClr val="C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6" name="Прямоугольник 55"/>
          <p:cNvSpPr/>
          <p:nvPr/>
        </p:nvSpPr>
        <p:spPr>
          <a:xfrm>
            <a:off x="1785918" y="2928934"/>
            <a:ext cx="2679451" cy="4616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pPr lvl="0"/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золото  0,001 мм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642910" y="4214818"/>
            <a:ext cx="3856056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lvl="0" eaLnBrk="0" hangingPunct="0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 одна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 2000 </a:t>
            </a:r>
            <a:r>
              <a:rPr lang="ru-RU" sz="2400" b="1" dirty="0" smtClean="0">
                <a:solidFill>
                  <a:srgbClr val="0033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отразилась</a:t>
            </a:r>
            <a:endParaRPr lang="ru-RU" sz="1400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32" name="Line 36"/>
          <p:cNvSpPr>
            <a:spLocks noChangeShapeType="1"/>
          </p:cNvSpPr>
          <p:nvPr/>
        </p:nvSpPr>
        <p:spPr bwMode="auto">
          <a:xfrm flipH="1">
            <a:off x="3565841" y="3947324"/>
            <a:ext cx="1035244" cy="1123863"/>
          </a:xfrm>
          <a:prstGeom prst="line">
            <a:avLst/>
          </a:prstGeom>
          <a:noFill/>
          <a:ln w="38100">
            <a:solidFill>
              <a:srgbClr val="C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8" name="Прямоугольник 57"/>
          <p:cNvSpPr/>
          <p:nvPr/>
        </p:nvSpPr>
        <p:spPr>
          <a:xfrm>
            <a:off x="571472" y="4714884"/>
            <a:ext cx="3330720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lvl="0" eaLnBrk="0" hangingPunct="0"/>
            <a:r>
              <a:rPr lang="ru-RU" sz="40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атом  пуст…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9" name="Группа 58"/>
          <p:cNvGrpSpPr/>
          <p:nvPr/>
        </p:nvGrpSpPr>
        <p:grpSpPr>
          <a:xfrm>
            <a:off x="7156680" y="2753226"/>
            <a:ext cx="355416" cy="365658"/>
            <a:chOff x="1906484" y="5074176"/>
            <a:chExt cx="355416" cy="365658"/>
          </a:xfrm>
        </p:grpSpPr>
        <p:sp>
          <p:nvSpPr>
            <p:cNvPr id="60" name="AutoShape 23"/>
            <p:cNvSpPr>
              <a:spLocks noChangeArrowheads="1"/>
            </p:cNvSpPr>
            <p:nvPr/>
          </p:nvSpPr>
          <p:spPr bwMode="auto">
            <a:xfrm>
              <a:off x="2081635" y="5074176"/>
              <a:ext cx="180265" cy="183972"/>
            </a:xfrm>
            <a:prstGeom prst="flowChartOr">
              <a:avLst/>
            </a:prstGeom>
            <a:solidFill>
              <a:srgbClr val="FFFFFF"/>
            </a:solidFill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" name="AutoShape 24"/>
            <p:cNvSpPr>
              <a:spLocks noChangeArrowheads="1"/>
            </p:cNvSpPr>
            <p:nvPr/>
          </p:nvSpPr>
          <p:spPr bwMode="auto">
            <a:xfrm>
              <a:off x="1906484" y="5100458"/>
              <a:ext cx="180265" cy="183972"/>
            </a:xfrm>
            <a:prstGeom prst="flowChartOr">
              <a:avLst/>
            </a:prstGeom>
            <a:solidFill>
              <a:srgbClr val="FFFFFF"/>
            </a:solidFill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2" name="Oval 25"/>
            <p:cNvSpPr>
              <a:spLocks noChangeArrowheads="1"/>
            </p:cNvSpPr>
            <p:nvPr/>
          </p:nvSpPr>
          <p:spPr bwMode="auto">
            <a:xfrm>
              <a:off x="2021547" y="5278716"/>
              <a:ext cx="180265" cy="161118"/>
            </a:xfrm>
            <a:prstGeom prst="ellipse">
              <a:avLst/>
            </a:prstGeom>
            <a:solidFill>
              <a:srgbClr val="FFFFFF"/>
            </a:solidFill>
            <a:ln w="57150">
              <a:solidFill>
                <a:srgbClr val="220FB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63" name="Oval 26"/>
          <p:cNvSpPr>
            <a:spLocks noChangeArrowheads="1"/>
          </p:cNvSpPr>
          <p:nvPr/>
        </p:nvSpPr>
        <p:spPr bwMode="auto">
          <a:xfrm>
            <a:off x="6083336" y="2540687"/>
            <a:ext cx="2489192" cy="750742"/>
          </a:xfrm>
          <a:prstGeom prst="ellipse">
            <a:avLst/>
          </a:prstGeom>
          <a:noFill/>
          <a:ln w="57150">
            <a:solidFill>
              <a:srgbClr val="0066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4" name="Oval 27"/>
          <p:cNvSpPr>
            <a:spLocks noChangeArrowheads="1"/>
          </p:cNvSpPr>
          <p:nvPr/>
        </p:nvSpPr>
        <p:spPr bwMode="auto">
          <a:xfrm>
            <a:off x="6961280" y="1857364"/>
            <a:ext cx="722339" cy="2251082"/>
          </a:xfrm>
          <a:prstGeom prst="ellipse">
            <a:avLst/>
          </a:prstGeom>
          <a:noFill/>
          <a:ln w="57150">
            <a:solidFill>
              <a:srgbClr val="0066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5" name="Прямоугольник 64"/>
          <p:cNvSpPr/>
          <p:nvPr/>
        </p:nvSpPr>
        <p:spPr>
          <a:xfrm>
            <a:off x="5357818" y="1571612"/>
            <a:ext cx="3538918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lvl="0" eaLnBrk="0" hangingPunct="0"/>
            <a:r>
              <a:rPr lang="ru-RU" sz="28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ядро  большой массы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Rectangle 28"/>
          <p:cNvSpPr>
            <a:spLocks noChangeArrowheads="1"/>
          </p:cNvSpPr>
          <p:nvPr/>
        </p:nvSpPr>
        <p:spPr bwMode="auto">
          <a:xfrm>
            <a:off x="6429388" y="4071942"/>
            <a:ext cx="250033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q</a:t>
            </a:r>
            <a:r>
              <a:rPr kumimoji="0" lang="ru-RU" sz="3200" b="1" i="0" u="none" strike="noStrike" cap="none" normalizeH="0" baseline="-3000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АТОМА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 0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                     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6215074" y="3435494"/>
            <a:ext cx="2632259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lang="ru-RU" sz="2800" b="1" baseline="-30000" dirty="0" smtClean="0">
                <a:solidFill>
                  <a:srgbClr val="220FB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ЯДРА</a:t>
            </a:r>
            <a:r>
              <a:rPr lang="ru-RU" sz="2800" b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</a:t>
            </a:r>
            <a:r>
              <a:rPr lang="en-US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</a:t>
            </a:r>
            <a:r>
              <a:rPr lang="ru-RU" sz="4000" b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2800" dirty="0"/>
          </a:p>
        </p:txBody>
      </p:sp>
      <p:sp>
        <p:nvSpPr>
          <p:cNvPr id="68" name="Прямоугольник 67"/>
          <p:cNvSpPr/>
          <p:nvPr/>
        </p:nvSpPr>
        <p:spPr>
          <a:xfrm>
            <a:off x="6500826" y="4857760"/>
            <a:ext cx="2255746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lvl="0" eaLnBrk="0" hangingPunct="0"/>
            <a:r>
              <a:rPr lang="ru-RU" sz="32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lang="ru-RU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1см</a:t>
            </a:r>
            <a:r>
              <a:rPr lang="ru-RU" sz="32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1км</a:t>
            </a:r>
            <a:r>
              <a:rPr lang="ru-RU" sz="3200" b="1" dirty="0" smtClean="0">
                <a:solidFill>
                  <a:srgbClr val="0000FF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35" name="Rectangle 39"/>
          <p:cNvSpPr>
            <a:spLocks noChangeArrowheads="1"/>
          </p:cNvSpPr>
          <p:nvPr/>
        </p:nvSpPr>
        <p:spPr bwMode="auto">
          <a:xfrm>
            <a:off x="4643470" y="5857892"/>
            <a:ext cx="4429124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ускоренно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8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8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808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излучать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6500826" y="5857892"/>
            <a:ext cx="934871" cy="7694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lvl="0" eaLnBrk="0" hangingPunct="0"/>
            <a:r>
              <a:rPr lang="ru-RU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2000" fill="hold"/>
                                        <p:tgtEl>
                                          <p:spTgt spid="409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9" dur="5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repeatCount="1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4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41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7" presetID="2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41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0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3" presetID="22" presetClass="entr" presetSubtype="2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5" dur="5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0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500"/>
                            </p:stCondLst>
                            <p:childTnLst>
                              <p:par>
                                <p:cTn id="130" presetID="21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3" presetID="21" presetClass="entr" presetSubtype="1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5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000"/>
                            </p:stCondLst>
                            <p:childTnLst>
                              <p:par>
                                <p:cTn id="148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9" dur="2000" fill="hold"/>
                                        <p:tgtEl>
                                          <p:spTgt spid="66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3" dur="2000" fill="hold"/>
                                        <p:tgtEl>
                                          <p:spTgt spid="4099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2000" fill="hold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2000" fill="hold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1000"/>
                            </p:stCondLst>
                            <p:childTnLst>
                              <p:par>
                                <p:cTn id="174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5" dur="2000" fill="hold"/>
                                        <p:tgtEl>
                                          <p:spTgt spid="6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" grpId="0" animBg="1"/>
      <p:bldP spid="4098" grpId="0" animBg="1"/>
      <p:bldP spid="4115" grpId="0" animBg="1"/>
      <p:bldP spid="4116" grpId="0" animBg="1"/>
      <p:bldP spid="4129" grpId="0" animBg="1"/>
      <p:bldP spid="4130" grpId="0" animBg="1"/>
      <p:bldP spid="4131" grpId="0" animBg="1"/>
      <p:bldP spid="4133" grpId="0" animBg="1"/>
      <p:bldP spid="4134" grpId="0" animBg="1"/>
      <p:bldP spid="53" grpId="0" animBg="1"/>
      <p:bldP spid="54" grpId="0" animBg="1"/>
      <p:bldP spid="56" grpId="0" animBg="1"/>
      <p:bldP spid="57" grpId="0" animBg="1"/>
      <p:bldP spid="4132" grpId="0" animBg="1"/>
      <p:bldP spid="58" grpId="0" animBg="1"/>
      <p:bldP spid="63" grpId="0" animBg="1"/>
      <p:bldP spid="64" grpId="0" animBg="1"/>
      <p:bldP spid="65" grpId="0" animBg="1"/>
      <p:bldP spid="66" grpId="0"/>
      <p:bldP spid="66" grpId="1"/>
      <p:bldP spid="67" grpId="0" animBg="1"/>
      <p:bldP spid="68" grpId="0" animBg="1"/>
      <p:bldP spid="4135" grpId="0" animBg="1"/>
      <p:bldP spid="69" grpId="0" animBg="1"/>
      <p:bldP spid="69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Скругленный прямоугольник 75"/>
          <p:cNvSpPr/>
          <p:nvPr/>
        </p:nvSpPr>
        <p:spPr>
          <a:xfrm>
            <a:off x="2928926" y="3800974"/>
            <a:ext cx="1643074" cy="1000132"/>
          </a:xfrm>
          <a:prstGeom prst="roundRect">
            <a:avLst/>
          </a:prstGeom>
          <a:solidFill>
            <a:schemeClr val="accent1">
              <a:alpha val="6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-32" y="-142900"/>
            <a:ext cx="53999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постулаты БОРА  1903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3" name="Line 5"/>
          <p:cNvSpPr>
            <a:spLocks noChangeShapeType="1"/>
          </p:cNvSpPr>
          <p:nvPr/>
        </p:nvSpPr>
        <p:spPr bwMode="auto">
          <a:xfrm>
            <a:off x="241441" y="2236447"/>
            <a:ext cx="3835259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>
            <a:off x="214282" y="2728799"/>
            <a:ext cx="3835259" cy="0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241441" y="3669025"/>
            <a:ext cx="3835259" cy="0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76" name="Line 8"/>
          <p:cNvSpPr>
            <a:spLocks noChangeShapeType="1"/>
          </p:cNvSpPr>
          <p:nvPr/>
        </p:nvSpPr>
        <p:spPr bwMode="auto">
          <a:xfrm>
            <a:off x="328738" y="6489700"/>
            <a:ext cx="3835259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>
            <a:off x="214282" y="2400564"/>
            <a:ext cx="3835259" cy="0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>
            <a:off x="928662" y="3646017"/>
            <a:ext cx="0" cy="2773127"/>
          </a:xfrm>
          <a:prstGeom prst="line">
            <a:avLst/>
          </a:prstGeom>
          <a:noFill/>
          <a:ln w="57150">
            <a:solidFill>
              <a:srgbClr val="7030A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V="1">
            <a:off x="2786050" y="3693566"/>
            <a:ext cx="0" cy="2748586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>
            <a:off x="417976" y="2707326"/>
            <a:ext cx="0" cy="91568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774925" y="2425105"/>
            <a:ext cx="0" cy="117336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1129934" y="2213439"/>
            <a:ext cx="0" cy="1408037"/>
          </a:xfrm>
          <a:prstGeom prst="line">
            <a:avLst/>
          </a:prstGeom>
          <a:noFill/>
          <a:ln w="57150">
            <a:solidFill>
              <a:srgbClr val="00CCFF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1517921" y="2144418"/>
            <a:ext cx="0" cy="15016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7" name="Line 19"/>
          <p:cNvSpPr>
            <a:spLocks noChangeShapeType="1"/>
          </p:cNvSpPr>
          <p:nvPr/>
        </p:nvSpPr>
        <p:spPr bwMode="auto">
          <a:xfrm>
            <a:off x="2646966" y="2714620"/>
            <a:ext cx="0" cy="91568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8" name="Line 20"/>
          <p:cNvSpPr>
            <a:spLocks noChangeShapeType="1"/>
          </p:cNvSpPr>
          <p:nvPr/>
        </p:nvSpPr>
        <p:spPr bwMode="auto">
          <a:xfrm flipH="1">
            <a:off x="3003914" y="2469949"/>
            <a:ext cx="0" cy="1173365"/>
          </a:xfrm>
          <a:prstGeom prst="line">
            <a:avLst/>
          </a:prstGeom>
          <a:noFill/>
          <a:ln w="57150">
            <a:solidFill>
              <a:srgbClr val="008000"/>
            </a:solidFill>
            <a:round/>
            <a:headEnd type="triangle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89" name="Line 21"/>
          <p:cNvSpPr>
            <a:spLocks noChangeShapeType="1"/>
          </p:cNvSpPr>
          <p:nvPr/>
        </p:nvSpPr>
        <p:spPr bwMode="auto">
          <a:xfrm flipH="1">
            <a:off x="3358923" y="2235277"/>
            <a:ext cx="0" cy="1408037"/>
          </a:xfrm>
          <a:prstGeom prst="line">
            <a:avLst/>
          </a:prstGeom>
          <a:noFill/>
          <a:ln w="57150">
            <a:solidFill>
              <a:srgbClr val="00CCFF"/>
            </a:solidFill>
            <a:round/>
            <a:headEnd type="triangle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90" name="Line 22"/>
          <p:cNvSpPr>
            <a:spLocks noChangeShapeType="1"/>
          </p:cNvSpPr>
          <p:nvPr/>
        </p:nvSpPr>
        <p:spPr bwMode="auto">
          <a:xfrm flipH="1">
            <a:off x="3746911" y="2143116"/>
            <a:ext cx="0" cy="150160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 type="triangle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91" name="Rectangle 23"/>
          <p:cNvSpPr>
            <a:spLocks noChangeArrowheads="1"/>
          </p:cNvSpPr>
          <p:nvPr/>
        </p:nvSpPr>
        <p:spPr bwMode="auto">
          <a:xfrm>
            <a:off x="2739406" y="6000768"/>
            <a:ext cx="147540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основной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1"/>
          <p:cNvSpPr>
            <a:spLocks noChangeArrowheads="1"/>
          </p:cNvSpPr>
          <p:nvPr/>
        </p:nvSpPr>
        <p:spPr bwMode="auto">
          <a:xfrm>
            <a:off x="-55704" y="500042"/>
            <a:ext cx="7117526" cy="70788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1.В стационарных (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en-US" sz="4000" b="1" i="0" u="none" strike="noStrike" cap="none" normalizeH="0" baseline="-30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не 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изл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1"/>
          <p:cNvSpPr>
            <a:spLocks noChangeArrowheads="1"/>
          </p:cNvSpPr>
          <p:nvPr/>
        </p:nvSpPr>
        <p:spPr bwMode="auto">
          <a:xfrm>
            <a:off x="-32" y="1142984"/>
            <a:ext cx="4715073" cy="7078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2.Изл.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переходе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7" name="Группа 26"/>
          <p:cNvGrpSpPr/>
          <p:nvPr/>
        </p:nvGrpSpPr>
        <p:grpSpPr>
          <a:xfrm>
            <a:off x="7156680" y="2753226"/>
            <a:ext cx="355416" cy="365658"/>
            <a:chOff x="1906484" y="5074176"/>
            <a:chExt cx="355416" cy="365658"/>
          </a:xfrm>
        </p:grpSpPr>
        <p:sp>
          <p:nvSpPr>
            <p:cNvPr id="28" name="AutoShape 23"/>
            <p:cNvSpPr>
              <a:spLocks noChangeArrowheads="1"/>
            </p:cNvSpPr>
            <p:nvPr/>
          </p:nvSpPr>
          <p:spPr bwMode="auto">
            <a:xfrm>
              <a:off x="2081635" y="5074176"/>
              <a:ext cx="180265" cy="183972"/>
            </a:xfrm>
            <a:prstGeom prst="flowChartOr">
              <a:avLst/>
            </a:prstGeom>
            <a:solidFill>
              <a:srgbClr val="FFFFFF"/>
            </a:solidFill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9" name="AutoShape 24"/>
            <p:cNvSpPr>
              <a:spLocks noChangeArrowheads="1"/>
            </p:cNvSpPr>
            <p:nvPr/>
          </p:nvSpPr>
          <p:spPr bwMode="auto">
            <a:xfrm>
              <a:off x="1906484" y="5100458"/>
              <a:ext cx="180265" cy="183972"/>
            </a:xfrm>
            <a:prstGeom prst="flowChartOr">
              <a:avLst/>
            </a:prstGeom>
            <a:solidFill>
              <a:srgbClr val="FFFFFF"/>
            </a:solidFill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" name="Oval 25"/>
            <p:cNvSpPr>
              <a:spLocks noChangeArrowheads="1"/>
            </p:cNvSpPr>
            <p:nvPr/>
          </p:nvSpPr>
          <p:spPr bwMode="auto">
            <a:xfrm>
              <a:off x="2021547" y="5278716"/>
              <a:ext cx="180265" cy="161118"/>
            </a:xfrm>
            <a:prstGeom prst="ellipse">
              <a:avLst/>
            </a:prstGeom>
            <a:solidFill>
              <a:srgbClr val="FFFFFF"/>
            </a:solidFill>
            <a:ln w="57150">
              <a:solidFill>
                <a:srgbClr val="220FB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1" name="Oval 26"/>
          <p:cNvSpPr>
            <a:spLocks noChangeArrowheads="1"/>
          </p:cNvSpPr>
          <p:nvPr/>
        </p:nvSpPr>
        <p:spPr bwMode="auto">
          <a:xfrm>
            <a:off x="6114868" y="1793318"/>
            <a:ext cx="2489192" cy="2350061"/>
          </a:xfrm>
          <a:prstGeom prst="ellipse">
            <a:avLst/>
          </a:prstGeom>
          <a:noFill/>
          <a:ln w="57150">
            <a:solidFill>
              <a:srgbClr val="0066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" name="Oval 26"/>
          <p:cNvSpPr>
            <a:spLocks noChangeArrowheads="1"/>
          </p:cNvSpPr>
          <p:nvPr/>
        </p:nvSpPr>
        <p:spPr bwMode="auto">
          <a:xfrm>
            <a:off x="6738298" y="2357430"/>
            <a:ext cx="1214446" cy="1214446"/>
          </a:xfrm>
          <a:prstGeom prst="ellipse">
            <a:avLst/>
          </a:prstGeom>
          <a:noFill/>
          <a:ln w="57150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3" name="Oval 26"/>
          <p:cNvSpPr>
            <a:spLocks noChangeArrowheads="1"/>
          </p:cNvSpPr>
          <p:nvPr/>
        </p:nvSpPr>
        <p:spPr bwMode="auto">
          <a:xfrm>
            <a:off x="5492320" y="1214422"/>
            <a:ext cx="3714744" cy="3500462"/>
          </a:xfrm>
          <a:prstGeom prst="ellipse">
            <a:avLst/>
          </a:prstGeom>
          <a:noFill/>
          <a:ln w="57150">
            <a:solidFill>
              <a:srgbClr val="0033CC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4" name="Oval 26"/>
          <p:cNvSpPr>
            <a:spLocks noChangeArrowheads="1"/>
          </p:cNvSpPr>
          <p:nvPr/>
        </p:nvSpPr>
        <p:spPr bwMode="auto">
          <a:xfrm>
            <a:off x="4809472" y="634544"/>
            <a:ext cx="5000660" cy="4596172"/>
          </a:xfrm>
          <a:prstGeom prst="ellipse">
            <a:avLst/>
          </a:prstGeom>
          <a:noFill/>
          <a:ln w="57150">
            <a:solidFill>
              <a:srgbClr val="C0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5" name="Line 5"/>
          <p:cNvSpPr>
            <a:spLocks noChangeShapeType="1"/>
          </p:cNvSpPr>
          <p:nvPr/>
        </p:nvSpPr>
        <p:spPr bwMode="auto">
          <a:xfrm>
            <a:off x="214282" y="2143116"/>
            <a:ext cx="3835259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6" name="Line 5"/>
          <p:cNvSpPr>
            <a:spLocks noChangeShapeType="1"/>
          </p:cNvSpPr>
          <p:nvPr/>
        </p:nvSpPr>
        <p:spPr bwMode="auto">
          <a:xfrm>
            <a:off x="214282" y="2071678"/>
            <a:ext cx="3835259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2792" name="Text Box 24"/>
          <p:cNvSpPr txBox="1">
            <a:spLocks noChangeArrowheads="1"/>
          </p:cNvSpPr>
          <p:nvPr/>
        </p:nvSpPr>
        <p:spPr bwMode="auto">
          <a:xfrm>
            <a:off x="4214810" y="6215082"/>
            <a:ext cx="46674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endParaRPr kumimoji="0" lang="ru-RU" sz="4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 Box 24"/>
          <p:cNvSpPr txBox="1">
            <a:spLocks noChangeArrowheads="1"/>
          </p:cNvSpPr>
          <p:nvPr/>
        </p:nvSpPr>
        <p:spPr bwMode="auto">
          <a:xfrm>
            <a:off x="4105258" y="3429000"/>
            <a:ext cx="46674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 Box 24"/>
          <p:cNvSpPr txBox="1">
            <a:spLocks noChangeArrowheads="1"/>
          </p:cNvSpPr>
          <p:nvPr/>
        </p:nvSpPr>
        <p:spPr bwMode="auto">
          <a:xfrm>
            <a:off x="4105258" y="2636836"/>
            <a:ext cx="46674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3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 Box 24"/>
          <p:cNvSpPr txBox="1">
            <a:spLocks noChangeArrowheads="1"/>
          </p:cNvSpPr>
          <p:nvPr/>
        </p:nvSpPr>
        <p:spPr bwMode="auto">
          <a:xfrm>
            <a:off x="4134998" y="2095818"/>
            <a:ext cx="46674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 Box 24"/>
          <p:cNvSpPr txBox="1">
            <a:spLocks noChangeArrowheads="1"/>
          </p:cNvSpPr>
          <p:nvPr/>
        </p:nvSpPr>
        <p:spPr bwMode="auto">
          <a:xfrm>
            <a:off x="1500166" y="5922984"/>
            <a:ext cx="1000132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-13,6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 Box 24"/>
          <p:cNvSpPr txBox="1">
            <a:spLocks noChangeArrowheads="1"/>
          </p:cNvSpPr>
          <p:nvPr/>
        </p:nvSpPr>
        <p:spPr bwMode="auto">
          <a:xfrm>
            <a:off x="1714480" y="3708406"/>
            <a:ext cx="714380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-3,4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 Box 24"/>
          <p:cNvSpPr txBox="1">
            <a:spLocks noChangeArrowheads="1"/>
          </p:cNvSpPr>
          <p:nvPr/>
        </p:nvSpPr>
        <p:spPr bwMode="auto">
          <a:xfrm>
            <a:off x="1714480" y="2779712"/>
            <a:ext cx="857256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-1,51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 Box 24"/>
          <p:cNvSpPr txBox="1">
            <a:spLocks noChangeArrowheads="1"/>
          </p:cNvSpPr>
          <p:nvPr/>
        </p:nvSpPr>
        <p:spPr bwMode="auto">
          <a:xfrm>
            <a:off x="1714480" y="2071678"/>
            <a:ext cx="857256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0,85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 Box 24"/>
          <p:cNvSpPr txBox="1">
            <a:spLocks noChangeArrowheads="1"/>
          </p:cNvSpPr>
          <p:nvPr/>
        </p:nvSpPr>
        <p:spPr bwMode="auto">
          <a:xfrm>
            <a:off x="357158" y="4708538"/>
            <a:ext cx="785818" cy="5064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10,2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2" name="Group 6"/>
          <p:cNvGrpSpPr>
            <a:grpSpLocks/>
          </p:cNvGrpSpPr>
          <p:nvPr/>
        </p:nvGrpSpPr>
        <p:grpSpPr bwMode="auto">
          <a:xfrm>
            <a:off x="1357290" y="2500306"/>
            <a:ext cx="357190" cy="714380"/>
            <a:chOff x="864" y="3682"/>
            <a:chExt cx="1705" cy="621"/>
          </a:xfrm>
        </p:grpSpPr>
        <p:sp>
          <p:nvSpPr>
            <p:cNvPr id="53" name="Freeform 7"/>
            <p:cNvSpPr>
              <a:spLocks/>
            </p:cNvSpPr>
            <p:nvPr/>
          </p:nvSpPr>
          <p:spPr bwMode="auto">
            <a:xfrm flipV="1">
              <a:off x="1168" y="3974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0033C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4" name="Freeform 8"/>
            <p:cNvSpPr>
              <a:spLocks/>
            </p:cNvSpPr>
            <p:nvPr/>
          </p:nvSpPr>
          <p:spPr bwMode="auto">
            <a:xfrm>
              <a:off x="1860" y="3682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0033C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5" name="Freeform 9"/>
            <p:cNvSpPr>
              <a:spLocks/>
            </p:cNvSpPr>
            <p:nvPr/>
          </p:nvSpPr>
          <p:spPr bwMode="auto">
            <a:xfrm>
              <a:off x="864" y="3710"/>
              <a:ext cx="340" cy="3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34"/>
                </a:cxn>
                <a:cxn ang="0">
                  <a:pos x="104" y="57"/>
                </a:cxn>
                <a:cxn ang="0">
                  <a:pos x="196" y="149"/>
                </a:cxn>
                <a:cxn ang="0">
                  <a:pos x="271" y="236"/>
                </a:cxn>
                <a:cxn ang="0">
                  <a:pos x="294" y="265"/>
                </a:cxn>
                <a:cxn ang="0">
                  <a:pos x="305" y="282"/>
                </a:cxn>
                <a:cxn ang="0">
                  <a:pos x="340" y="305"/>
                </a:cxn>
              </a:cxnLst>
              <a:rect l="0" t="0" r="r" b="b"/>
              <a:pathLst>
                <a:path w="340" h="305">
                  <a:moveTo>
                    <a:pt x="0" y="0"/>
                  </a:moveTo>
                  <a:cubicBezTo>
                    <a:pt x="23" y="7"/>
                    <a:pt x="30" y="24"/>
                    <a:pt x="52" y="34"/>
                  </a:cubicBezTo>
                  <a:cubicBezTo>
                    <a:pt x="114" y="61"/>
                    <a:pt x="63" y="32"/>
                    <a:pt x="104" y="57"/>
                  </a:cubicBezTo>
                  <a:cubicBezTo>
                    <a:pt x="128" y="96"/>
                    <a:pt x="163" y="119"/>
                    <a:pt x="196" y="149"/>
                  </a:cubicBezTo>
                  <a:cubicBezTo>
                    <a:pt x="228" y="177"/>
                    <a:pt x="248" y="203"/>
                    <a:pt x="271" y="236"/>
                  </a:cubicBezTo>
                  <a:cubicBezTo>
                    <a:pt x="281" y="269"/>
                    <a:pt x="268" y="239"/>
                    <a:pt x="294" y="265"/>
                  </a:cubicBezTo>
                  <a:cubicBezTo>
                    <a:pt x="299" y="270"/>
                    <a:pt x="300" y="278"/>
                    <a:pt x="305" y="282"/>
                  </a:cubicBezTo>
                  <a:cubicBezTo>
                    <a:pt x="316" y="291"/>
                    <a:pt x="340" y="305"/>
                    <a:pt x="340" y="305"/>
                  </a:cubicBezTo>
                </a:path>
              </a:pathLst>
            </a:custGeom>
            <a:noFill/>
            <a:ln w="57150" cmpd="sng">
              <a:solidFill>
                <a:srgbClr val="0033CC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56" name="Group 6"/>
          <p:cNvGrpSpPr>
            <a:grpSpLocks/>
          </p:cNvGrpSpPr>
          <p:nvPr/>
        </p:nvGrpSpPr>
        <p:grpSpPr bwMode="auto">
          <a:xfrm>
            <a:off x="928662" y="2714620"/>
            <a:ext cx="357190" cy="714380"/>
            <a:chOff x="864" y="3682"/>
            <a:chExt cx="1705" cy="621"/>
          </a:xfrm>
        </p:grpSpPr>
        <p:sp>
          <p:nvSpPr>
            <p:cNvPr id="57" name="Freeform 7"/>
            <p:cNvSpPr>
              <a:spLocks/>
            </p:cNvSpPr>
            <p:nvPr/>
          </p:nvSpPr>
          <p:spPr bwMode="auto">
            <a:xfrm flipV="1">
              <a:off x="1168" y="3974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33CC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8" name="Freeform 8"/>
            <p:cNvSpPr>
              <a:spLocks/>
            </p:cNvSpPr>
            <p:nvPr/>
          </p:nvSpPr>
          <p:spPr bwMode="auto">
            <a:xfrm>
              <a:off x="1860" y="3682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33CC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9" name="Freeform 9"/>
            <p:cNvSpPr>
              <a:spLocks/>
            </p:cNvSpPr>
            <p:nvPr/>
          </p:nvSpPr>
          <p:spPr bwMode="auto">
            <a:xfrm>
              <a:off x="864" y="3710"/>
              <a:ext cx="340" cy="3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34"/>
                </a:cxn>
                <a:cxn ang="0">
                  <a:pos x="104" y="57"/>
                </a:cxn>
                <a:cxn ang="0">
                  <a:pos x="196" y="149"/>
                </a:cxn>
                <a:cxn ang="0">
                  <a:pos x="271" y="236"/>
                </a:cxn>
                <a:cxn ang="0">
                  <a:pos x="294" y="265"/>
                </a:cxn>
                <a:cxn ang="0">
                  <a:pos x="305" y="282"/>
                </a:cxn>
                <a:cxn ang="0">
                  <a:pos x="340" y="305"/>
                </a:cxn>
              </a:cxnLst>
              <a:rect l="0" t="0" r="r" b="b"/>
              <a:pathLst>
                <a:path w="340" h="305">
                  <a:moveTo>
                    <a:pt x="0" y="0"/>
                  </a:moveTo>
                  <a:cubicBezTo>
                    <a:pt x="23" y="7"/>
                    <a:pt x="30" y="24"/>
                    <a:pt x="52" y="34"/>
                  </a:cubicBezTo>
                  <a:cubicBezTo>
                    <a:pt x="114" y="61"/>
                    <a:pt x="63" y="32"/>
                    <a:pt x="104" y="57"/>
                  </a:cubicBezTo>
                  <a:cubicBezTo>
                    <a:pt x="128" y="96"/>
                    <a:pt x="163" y="119"/>
                    <a:pt x="196" y="149"/>
                  </a:cubicBezTo>
                  <a:cubicBezTo>
                    <a:pt x="228" y="177"/>
                    <a:pt x="248" y="203"/>
                    <a:pt x="271" y="236"/>
                  </a:cubicBezTo>
                  <a:cubicBezTo>
                    <a:pt x="281" y="269"/>
                    <a:pt x="268" y="239"/>
                    <a:pt x="294" y="265"/>
                  </a:cubicBezTo>
                  <a:cubicBezTo>
                    <a:pt x="299" y="270"/>
                    <a:pt x="300" y="278"/>
                    <a:pt x="305" y="282"/>
                  </a:cubicBezTo>
                  <a:cubicBezTo>
                    <a:pt x="316" y="291"/>
                    <a:pt x="340" y="305"/>
                    <a:pt x="340" y="305"/>
                  </a:cubicBezTo>
                </a:path>
              </a:pathLst>
            </a:custGeom>
            <a:noFill/>
            <a:ln w="57150" cmpd="sng">
              <a:solidFill>
                <a:srgbClr val="33CC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60" name="Group 6"/>
          <p:cNvGrpSpPr>
            <a:grpSpLocks/>
          </p:cNvGrpSpPr>
          <p:nvPr/>
        </p:nvGrpSpPr>
        <p:grpSpPr bwMode="auto">
          <a:xfrm>
            <a:off x="642910" y="2857496"/>
            <a:ext cx="357190" cy="714380"/>
            <a:chOff x="864" y="3682"/>
            <a:chExt cx="1705" cy="621"/>
          </a:xfrm>
        </p:grpSpPr>
        <p:sp>
          <p:nvSpPr>
            <p:cNvPr id="61" name="Freeform 7"/>
            <p:cNvSpPr>
              <a:spLocks/>
            </p:cNvSpPr>
            <p:nvPr/>
          </p:nvSpPr>
          <p:spPr bwMode="auto">
            <a:xfrm flipV="1">
              <a:off x="1168" y="3974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2" name="Freeform 8"/>
            <p:cNvSpPr>
              <a:spLocks/>
            </p:cNvSpPr>
            <p:nvPr/>
          </p:nvSpPr>
          <p:spPr bwMode="auto">
            <a:xfrm>
              <a:off x="1860" y="3682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3" name="Freeform 9"/>
            <p:cNvSpPr>
              <a:spLocks/>
            </p:cNvSpPr>
            <p:nvPr/>
          </p:nvSpPr>
          <p:spPr bwMode="auto">
            <a:xfrm>
              <a:off x="864" y="3710"/>
              <a:ext cx="340" cy="3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34"/>
                </a:cxn>
                <a:cxn ang="0">
                  <a:pos x="104" y="57"/>
                </a:cxn>
                <a:cxn ang="0">
                  <a:pos x="196" y="149"/>
                </a:cxn>
                <a:cxn ang="0">
                  <a:pos x="271" y="236"/>
                </a:cxn>
                <a:cxn ang="0">
                  <a:pos x="294" y="265"/>
                </a:cxn>
                <a:cxn ang="0">
                  <a:pos x="305" y="282"/>
                </a:cxn>
                <a:cxn ang="0">
                  <a:pos x="340" y="305"/>
                </a:cxn>
              </a:cxnLst>
              <a:rect l="0" t="0" r="r" b="b"/>
              <a:pathLst>
                <a:path w="340" h="305">
                  <a:moveTo>
                    <a:pt x="0" y="0"/>
                  </a:moveTo>
                  <a:cubicBezTo>
                    <a:pt x="23" y="7"/>
                    <a:pt x="30" y="24"/>
                    <a:pt x="52" y="34"/>
                  </a:cubicBezTo>
                  <a:cubicBezTo>
                    <a:pt x="114" y="61"/>
                    <a:pt x="63" y="32"/>
                    <a:pt x="104" y="57"/>
                  </a:cubicBezTo>
                  <a:cubicBezTo>
                    <a:pt x="128" y="96"/>
                    <a:pt x="163" y="119"/>
                    <a:pt x="196" y="149"/>
                  </a:cubicBezTo>
                  <a:cubicBezTo>
                    <a:pt x="228" y="177"/>
                    <a:pt x="248" y="203"/>
                    <a:pt x="271" y="236"/>
                  </a:cubicBezTo>
                  <a:cubicBezTo>
                    <a:pt x="281" y="269"/>
                    <a:pt x="268" y="239"/>
                    <a:pt x="294" y="265"/>
                  </a:cubicBezTo>
                  <a:cubicBezTo>
                    <a:pt x="299" y="270"/>
                    <a:pt x="300" y="278"/>
                    <a:pt x="305" y="282"/>
                  </a:cubicBezTo>
                  <a:cubicBezTo>
                    <a:pt x="316" y="291"/>
                    <a:pt x="340" y="305"/>
                    <a:pt x="340" y="305"/>
                  </a:cubicBezTo>
                </a:path>
              </a:pathLst>
            </a:custGeom>
            <a:noFill/>
            <a:ln w="57150" cmpd="sng">
              <a:solidFill>
                <a:srgbClr val="0066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64" name="Group 6"/>
          <p:cNvGrpSpPr>
            <a:grpSpLocks/>
          </p:cNvGrpSpPr>
          <p:nvPr/>
        </p:nvGrpSpPr>
        <p:grpSpPr bwMode="auto">
          <a:xfrm>
            <a:off x="285720" y="3000372"/>
            <a:ext cx="357190" cy="714380"/>
            <a:chOff x="864" y="3682"/>
            <a:chExt cx="1705" cy="621"/>
          </a:xfrm>
        </p:grpSpPr>
        <p:sp>
          <p:nvSpPr>
            <p:cNvPr id="65" name="Freeform 7"/>
            <p:cNvSpPr>
              <a:spLocks/>
            </p:cNvSpPr>
            <p:nvPr/>
          </p:nvSpPr>
          <p:spPr bwMode="auto">
            <a:xfrm flipV="1">
              <a:off x="1168" y="3974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Freeform 8"/>
            <p:cNvSpPr>
              <a:spLocks/>
            </p:cNvSpPr>
            <p:nvPr/>
          </p:nvSpPr>
          <p:spPr bwMode="auto">
            <a:xfrm>
              <a:off x="1860" y="3682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7" name="Freeform 9"/>
            <p:cNvSpPr>
              <a:spLocks/>
            </p:cNvSpPr>
            <p:nvPr/>
          </p:nvSpPr>
          <p:spPr bwMode="auto">
            <a:xfrm>
              <a:off x="864" y="3710"/>
              <a:ext cx="340" cy="3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34"/>
                </a:cxn>
                <a:cxn ang="0">
                  <a:pos x="104" y="57"/>
                </a:cxn>
                <a:cxn ang="0">
                  <a:pos x="196" y="149"/>
                </a:cxn>
                <a:cxn ang="0">
                  <a:pos x="271" y="236"/>
                </a:cxn>
                <a:cxn ang="0">
                  <a:pos x="294" y="265"/>
                </a:cxn>
                <a:cxn ang="0">
                  <a:pos x="305" y="282"/>
                </a:cxn>
                <a:cxn ang="0">
                  <a:pos x="340" y="305"/>
                </a:cxn>
              </a:cxnLst>
              <a:rect l="0" t="0" r="r" b="b"/>
              <a:pathLst>
                <a:path w="340" h="305">
                  <a:moveTo>
                    <a:pt x="0" y="0"/>
                  </a:moveTo>
                  <a:cubicBezTo>
                    <a:pt x="23" y="7"/>
                    <a:pt x="30" y="24"/>
                    <a:pt x="52" y="34"/>
                  </a:cubicBezTo>
                  <a:cubicBezTo>
                    <a:pt x="114" y="61"/>
                    <a:pt x="63" y="32"/>
                    <a:pt x="104" y="57"/>
                  </a:cubicBezTo>
                  <a:cubicBezTo>
                    <a:pt x="128" y="96"/>
                    <a:pt x="163" y="119"/>
                    <a:pt x="196" y="149"/>
                  </a:cubicBezTo>
                  <a:cubicBezTo>
                    <a:pt x="228" y="177"/>
                    <a:pt x="248" y="203"/>
                    <a:pt x="271" y="236"/>
                  </a:cubicBezTo>
                  <a:cubicBezTo>
                    <a:pt x="281" y="269"/>
                    <a:pt x="268" y="239"/>
                    <a:pt x="294" y="265"/>
                  </a:cubicBezTo>
                  <a:cubicBezTo>
                    <a:pt x="299" y="270"/>
                    <a:pt x="300" y="278"/>
                    <a:pt x="305" y="282"/>
                  </a:cubicBezTo>
                  <a:cubicBezTo>
                    <a:pt x="316" y="291"/>
                    <a:pt x="340" y="305"/>
                    <a:pt x="340" y="305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2793" name="Text Box 25"/>
          <p:cNvSpPr txBox="1">
            <a:spLocks noChangeArrowheads="1"/>
          </p:cNvSpPr>
          <p:nvPr/>
        </p:nvSpPr>
        <p:spPr bwMode="auto">
          <a:xfrm>
            <a:off x="2857488" y="3929066"/>
            <a:ext cx="993764" cy="54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</a:t>
            </a:r>
            <a:r>
              <a:rPr kumimoji="0" lang="en-US" sz="32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=      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2794" name="Group 26"/>
          <p:cNvGrpSpPr>
            <a:grpSpLocks/>
          </p:cNvGrpSpPr>
          <p:nvPr/>
        </p:nvGrpSpPr>
        <p:grpSpPr bwMode="auto">
          <a:xfrm>
            <a:off x="3714744" y="3643314"/>
            <a:ext cx="1061607" cy="1142673"/>
            <a:chOff x="2698" y="3022"/>
            <a:chExt cx="746" cy="1421"/>
          </a:xfrm>
        </p:grpSpPr>
        <p:grpSp>
          <p:nvGrpSpPr>
            <p:cNvPr id="32795" name="Group 27"/>
            <p:cNvGrpSpPr>
              <a:grpSpLocks/>
            </p:cNvGrpSpPr>
            <p:nvPr/>
          </p:nvGrpSpPr>
          <p:grpSpPr bwMode="auto">
            <a:xfrm>
              <a:off x="2762" y="3022"/>
              <a:ext cx="682" cy="1421"/>
              <a:chOff x="11369" y="3207"/>
              <a:chExt cx="826" cy="1372"/>
            </a:xfrm>
          </p:grpSpPr>
          <p:sp>
            <p:nvSpPr>
              <p:cNvPr id="32796" name="Line 28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no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32797" name="Group 29"/>
              <p:cNvGrpSpPr>
                <a:grpSpLocks/>
              </p:cNvGrpSpPr>
              <p:nvPr/>
            </p:nvGrpSpPr>
            <p:grpSpPr bwMode="auto">
              <a:xfrm>
                <a:off x="11369" y="3207"/>
                <a:ext cx="806" cy="1372"/>
                <a:chOff x="10875" y="3475"/>
                <a:chExt cx="644" cy="1372"/>
              </a:xfrm>
            </p:grpSpPr>
            <p:sp>
              <p:nvSpPr>
                <p:cNvPr id="32798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10875" y="3475"/>
                  <a:ext cx="644" cy="68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6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Е</a:t>
                  </a:r>
                  <a:r>
                    <a:rPr kumimoji="0" lang="en-US" sz="36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endParaRPr kumimoji="0" lang="ru-RU" sz="4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2799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10898" y="4140"/>
                  <a:ext cx="621" cy="70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2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32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n</a:t>
                  </a:r>
                  <a:r>
                    <a:rPr kumimoji="0" lang="en-US" sz="3200" b="1" i="0" u="none" strike="noStrike" cap="none" normalizeH="0" baseline="30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2800" name="Line 32"/>
            <p:cNvSpPr>
              <a:spLocks noChangeShapeType="1"/>
            </p:cNvSpPr>
            <p:nvPr/>
          </p:nvSpPr>
          <p:spPr bwMode="auto">
            <a:xfrm>
              <a:off x="2698" y="3733"/>
              <a:ext cx="583" cy="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2801" name="Text Box 33"/>
          <p:cNvSpPr txBox="1">
            <a:spLocks noChangeArrowheads="1"/>
          </p:cNvSpPr>
          <p:nvPr/>
        </p:nvSpPr>
        <p:spPr bwMode="auto">
          <a:xfrm>
            <a:off x="3143240" y="4857760"/>
            <a:ext cx="2786082" cy="857256"/>
          </a:xfrm>
          <a:prstGeom prst="rect">
            <a:avLst/>
          </a:prstGeom>
          <a:gradFill rotWithShape="0">
            <a:gsLst>
              <a:gs pos="0">
                <a:srgbClr val="CC99FF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ru-RU" sz="4400" b="1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</a:t>
            </a:r>
            <a:r>
              <a:rPr kumimoji="0" lang="ru-RU" sz="44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Е</a:t>
            </a:r>
            <a:r>
              <a:rPr kumimoji="0" lang="en-US" sz="3600" b="1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h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802" name="Text Box 34"/>
          <p:cNvSpPr txBox="1">
            <a:spLocks noChangeArrowheads="1"/>
          </p:cNvSpPr>
          <p:nvPr/>
        </p:nvSpPr>
        <p:spPr bwMode="auto">
          <a:xfrm>
            <a:off x="5945088" y="4889292"/>
            <a:ext cx="1143008" cy="68284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</a:t>
            </a:r>
            <a:r>
              <a:rPr kumimoji="0" lang="en-US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=  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2803" name="Group 35"/>
          <p:cNvGrpSpPr>
            <a:grpSpLocks/>
          </p:cNvGrpSpPr>
          <p:nvPr/>
        </p:nvGrpSpPr>
        <p:grpSpPr bwMode="auto">
          <a:xfrm>
            <a:off x="7088096" y="4714884"/>
            <a:ext cx="1000131" cy="1143008"/>
            <a:chOff x="2766" y="3336"/>
            <a:chExt cx="917" cy="841"/>
          </a:xfrm>
          <a:solidFill>
            <a:schemeClr val="accent1">
              <a:lumMod val="20000"/>
              <a:lumOff val="80000"/>
            </a:schemeClr>
          </a:solidFill>
        </p:grpSpPr>
        <p:grpSp>
          <p:nvGrpSpPr>
            <p:cNvPr id="32804" name="Group 36"/>
            <p:cNvGrpSpPr>
              <a:grpSpLocks/>
            </p:cNvGrpSpPr>
            <p:nvPr/>
          </p:nvGrpSpPr>
          <p:grpSpPr bwMode="auto">
            <a:xfrm>
              <a:off x="2766" y="3336"/>
              <a:ext cx="917" cy="841"/>
              <a:chOff x="11367" y="3511"/>
              <a:chExt cx="1110" cy="812"/>
            </a:xfrm>
            <a:grpFill/>
          </p:grpSpPr>
          <p:sp>
            <p:nvSpPr>
              <p:cNvPr id="32805" name="Line 37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grp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40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32806" name="Group 38"/>
              <p:cNvGrpSpPr>
                <a:grpSpLocks/>
              </p:cNvGrpSpPr>
              <p:nvPr/>
            </p:nvGrpSpPr>
            <p:grpSpPr bwMode="auto">
              <a:xfrm>
                <a:off x="11367" y="3511"/>
                <a:ext cx="1110" cy="812"/>
                <a:chOff x="10875" y="3779"/>
                <a:chExt cx="887" cy="812"/>
              </a:xfrm>
              <a:grpFill/>
            </p:grpSpPr>
            <p:sp>
              <p:nvSpPr>
                <p:cNvPr id="32807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10875" y="3779"/>
                  <a:ext cx="864" cy="45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3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Е</a:t>
                  </a:r>
                  <a:r>
                    <a:rPr kumimoji="0" lang="en-US" sz="32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2808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10898" y="4141"/>
                  <a:ext cx="864" cy="45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2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0033CC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k</a:t>
                  </a:r>
                  <a:r>
                    <a:rPr kumimoji="0" lang="en-US" sz="3200" b="1" i="0" u="none" strike="noStrike" cap="none" normalizeH="0" baseline="30000" dirty="0" smtClean="0">
                      <a:ln>
                        <a:noFill/>
                      </a:ln>
                      <a:solidFill>
                        <a:srgbClr val="0033CC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kumimoji="0" lang="ru-RU" sz="4000" b="0" i="0" u="none" strike="noStrike" cap="none" normalizeH="0" baseline="0" dirty="0" smtClean="0">
                    <a:ln>
                      <a:noFill/>
                    </a:ln>
                    <a:solidFill>
                      <a:srgbClr val="0033CC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2809" name="Line 41"/>
            <p:cNvSpPr>
              <a:spLocks noChangeShapeType="1"/>
            </p:cNvSpPr>
            <p:nvPr/>
          </p:nvSpPr>
          <p:spPr bwMode="auto">
            <a:xfrm>
              <a:off x="2766" y="3757"/>
              <a:ext cx="583" cy="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40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3" name="Text Box 33"/>
          <p:cNvSpPr txBox="1">
            <a:spLocks noChangeArrowheads="1"/>
          </p:cNvSpPr>
          <p:nvPr/>
        </p:nvSpPr>
        <p:spPr bwMode="auto">
          <a:xfrm>
            <a:off x="7715272" y="4802088"/>
            <a:ext cx="571504" cy="85725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-2500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2810" name="Group 42"/>
          <p:cNvGrpSpPr>
            <a:grpSpLocks/>
          </p:cNvGrpSpPr>
          <p:nvPr/>
        </p:nvGrpSpPr>
        <p:grpSpPr bwMode="auto">
          <a:xfrm>
            <a:off x="8159666" y="4787103"/>
            <a:ext cx="876674" cy="999351"/>
            <a:chOff x="2779" y="3248"/>
            <a:chExt cx="677" cy="997"/>
          </a:xfrm>
          <a:solidFill>
            <a:schemeClr val="accent1">
              <a:lumMod val="40000"/>
              <a:lumOff val="60000"/>
            </a:schemeClr>
          </a:solidFill>
        </p:grpSpPr>
        <p:grpSp>
          <p:nvGrpSpPr>
            <p:cNvPr id="32811" name="Group 43"/>
            <p:cNvGrpSpPr>
              <a:grpSpLocks/>
            </p:cNvGrpSpPr>
            <p:nvPr/>
          </p:nvGrpSpPr>
          <p:grpSpPr bwMode="auto">
            <a:xfrm>
              <a:off x="2779" y="3248"/>
              <a:ext cx="677" cy="997"/>
              <a:chOff x="11376" y="3428"/>
              <a:chExt cx="819" cy="963"/>
            </a:xfrm>
            <a:grpFill/>
          </p:grpSpPr>
          <p:sp>
            <p:nvSpPr>
              <p:cNvPr id="32812" name="Line 44"/>
              <p:cNvSpPr>
                <a:spLocks noChangeShapeType="1"/>
              </p:cNvSpPr>
              <p:nvPr/>
            </p:nvSpPr>
            <p:spPr bwMode="auto">
              <a:xfrm>
                <a:off x="11567" y="3938"/>
                <a:ext cx="628" cy="0"/>
              </a:xfrm>
              <a:prstGeom prst="line">
                <a:avLst/>
              </a:prstGeom>
              <a:grpFill/>
              <a:ln w="19050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36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32813" name="Group 45"/>
              <p:cNvGrpSpPr>
                <a:grpSpLocks/>
              </p:cNvGrpSpPr>
              <p:nvPr/>
            </p:nvGrpSpPr>
            <p:grpSpPr bwMode="auto">
              <a:xfrm>
                <a:off x="11376" y="3428"/>
                <a:ext cx="710" cy="963"/>
                <a:chOff x="10875" y="3696"/>
                <a:chExt cx="567" cy="963"/>
              </a:xfrm>
              <a:grpFill/>
            </p:grpSpPr>
            <p:sp>
              <p:nvSpPr>
                <p:cNvPr id="32814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10875" y="3696"/>
                  <a:ext cx="567" cy="45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Е</a:t>
                  </a:r>
                  <a:r>
                    <a:rPr kumimoji="0" lang="en-US" sz="28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endParaRPr kumimoji="0" lang="ru-RU" sz="3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2815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10885" y="4209"/>
                  <a:ext cx="543" cy="45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2400" b="0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 </a:t>
                  </a:r>
                  <a:r>
                    <a:rPr kumimoji="0" lang="en-US" sz="28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n</a:t>
                  </a:r>
                  <a:r>
                    <a:rPr kumimoji="0" lang="en-US" sz="2800" b="1" i="0" u="none" strike="noStrike" cap="none" normalizeH="0" baseline="3000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kumimoji="0" lang="ru-RU" sz="36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sp>
          <p:nvSpPr>
            <p:cNvPr id="32816" name="Line 48"/>
            <p:cNvSpPr>
              <a:spLocks noChangeShapeType="1"/>
            </p:cNvSpPr>
            <p:nvPr/>
          </p:nvSpPr>
          <p:spPr bwMode="auto">
            <a:xfrm>
              <a:off x="2800" y="3821"/>
              <a:ext cx="583" cy="0"/>
            </a:xfrm>
            <a:prstGeom prst="line">
              <a:avLst/>
            </a:prstGeom>
            <a:grpFill/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4" name="Скругленный прямоугольник 93"/>
          <p:cNvSpPr/>
          <p:nvPr/>
        </p:nvSpPr>
        <p:spPr>
          <a:xfrm>
            <a:off x="5929322" y="4778930"/>
            <a:ext cx="3214710" cy="1000132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7" name="Group 6"/>
          <p:cNvGrpSpPr>
            <a:grpSpLocks/>
          </p:cNvGrpSpPr>
          <p:nvPr/>
        </p:nvGrpSpPr>
        <p:grpSpPr bwMode="auto">
          <a:xfrm>
            <a:off x="1142976" y="4643446"/>
            <a:ext cx="357190" cy="714380"/>
            <a:chOff x="864" y="3682"/>
            <a:chExt cx="1705" cy="621"/>
          </a:xfrm>
        </p:grpSpPr>
        <p:sp>
          <p:nvSpPr>
            <p:cNvPr id="49" name="Freeform 7"/>
            <p:cNvSpPr>
              <a:spLocks/>
            </p:cNvSpPr>
            <p:nvPr/>
          </p:nvSpPr>
          <p:spPr bwMode="auto">
            <a:xfrm flipV="1">
              <a:off x="1168" y="3974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0" name="Freeform 8"/>
            <p:cNvSpPr>
              <a:spLocks/>
            </p:cNvSpPr>
            <p:nvPr/>
          </p:nvSpPr>
          <p:spPr bwMode="auto">
            <a:xfrm>
              <a:off x="1860" y="3682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" name="Freeform 9"/>
            <p:cNvSpPr>
              <a:spLocks/>
            </p:cNvSpPr>
            <p:nvPr/>
          </p:nvSpPr>
          <p:spPr bwMode="auto">
            <a:xfrm>
              <a:off x="864" y="3710"/>
              <a:ext cx="340" cy="3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34"/>
                </a:cxn>
                <a:cxn ang="0">
                  <a:pos x="104" y="57"/>
                </a:cxn>
                <a:cxn ang="0">
                  <a:pos x="196" y="149"/>
                </a:cxn>
                <a:cxn ang="0">
                  <a:pos x="271" y="236"/>
                </a:cxn>
                <a:cxn ang="0">
                  <a:pos x="294" y="265"/>
                </a:cxn>
                <a:cxn ang="0">
                  <a:pos x="305" y="282"/>
                </a:cxn>
                <a:cxn ang="0">
                  <a:pos x="340" y="305"/>
                </a:cxn>
              </a:cxnLst>
              <a:rect l="0" t="0" r="r" b="b"/>
              <a:pathLst>
                <a:path w="340" h="305">
                  <a:moveTo>
                    <a:pt x="0" y="0"/>
                  </a:moveTo>
                  <a:cubicBezTo>
                    <a:pt x="23" y="7"/>
                    <a:pt x="30" y="24"/>
                    <a:pt x="52" y="34"/>
                  </a:cubicBezTo>
                  <a:cubicBezTo>
                    <a:pt x="114" y="61"/>
                    <a:pt x="63" y="32"/>
                    <a:pt x="104" y="57"/>
                  </a:cubicBezTo>
                  <a:cubicBezTo>
                    <a:pt x="128" y="96"/>
                    <a:pt x="163" y="119"/>
                    <a:pt x="196" y="149"/>
                  </a:cubicBezTo>
                  <a:cubicBezTo>
                    <a:pt x="228" y="177"/>
                    <a:pt x="248" y="203"/>
                    <a:pt x="271" y="236"/>
                  </a:cubicBezTo>
                  <a:cubicBezTo>
                    <a:pt x="281" y="269"/>
                    <a:pt x="268" y="239"/>
                    <a:pt x="294" y="265"/>
                  </a:cubicBezTo>
                  <a:cubicBezTo>
                    <a:pt x="299" y="270"/>
                    <a:pt x="300" y="278"/>
                    <a:pt x="305" y="282"/>
                  </a:cubicBezTo>
                  <a:cubicBezTo>
                    <a:pt x="316" y="291"/>
                    <a:pt x="340" y="305"/>
                    <a:pt x="340" y="305"/>
                  </a:cubicBezTo>
                </a:path>
              </a:pathLst>
            </a:custGeom>
            <a:noFill/>
            <a:ln w="57150" cmpd="sng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95" name="Rectangle 23"/>
          <p:cNvSpPr>
            <a:spLocks noChangeArrowheads="1"/>
          </p:cNvSpPr>
          <p:nvPr/>
        </p:nvSpPr>
        <p:spPr bwMode="auto">
          <a:xfrm>
            <a:off x="6000760" y="5977614"/>
            <a:ext cx="2894062" cy="523220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ПОГЛОЩЕНИЕ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817" name="Text Box 49"/>
          <p:cNvSpPr txBox="1">
            <a:spLocks noChangeArrowheads="1"/>
          </p:cNvSpPr>
          <p:nvPr/>
        </p:nvSpPr>
        <p:spPr bwMode="auto">
          <a:xfrm>
            <a:off x="642910" y="4000504"/>
            <a:ext cx="2500330" cy="1357322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CECFF"/>
              </a:gs>
            </a:gsLst>
            <a:lin ang="5400000" scaled="1"/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ru-RU" sz="3600" b="1" i="0" u="none" strike="noStrike" cap="none" normalizeH="0" baseline="-2500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изл</a:t>
            </a:r>
            <a:r>
              <a:rPr kumimoji="0" lang="ru-RU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=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</a:t>
            </a:r>
            <a:r>
              <a:rPr kumimoji="0" lang="ru-RU" sz="3600" b="1" i="0" u="none" strike="noStrike" cap="none" normalizeH="0" baseline="-25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погл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З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cs typeface="Times New Roman" pitchFamily="18" charset="0"/>
              </a:rPr>
              <a:t>С</a:t>
            </a: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cs typeface="Times New Roman" pitchFamily="18" charset="0"/>
              </a:rPr>
              <a:t>Э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0033CC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27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27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27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27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500"/>
                            </p:stCondLst>
                            <p:childTnLst>
                              <p:par>
                                <p:cTn id="9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2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2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2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10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5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7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1000"/>
                                        <p:tgtEl>
                                          <p:spTgt spid="328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32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32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32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32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500"/>
                            </p:stCondLst>
                            <p:childTnLst>
                              <p:par>
                                <p:cTn id="187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32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32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500"/>
                            </p:stCondLst>
                            <p:childTnLst>
                              <p:par>
                                <p:cTn id="19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1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6 L 0.95538 0.00347 " pathEditMode="relative" rAng="0" ptsTypes="AA">
                                      <p:cBhvr>
                                        <p:cTn id="21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800" y="2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0" dur="5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6 L 0.95538 0.00347 " pathEditMode="relative" rAng="0" ptsTypes="AA">
                                      <p:cBhvr>
                                        <p:cTn id="22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800" y="2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1" dur="5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2" fill="hold">
                            <p:stCondLst>
                              <p:cond delay="500"/>
                            </p:stCondLst>
                            <p:childTnLst>
                              <p:par>
                                <p:cTn id="2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0.00047 L 0.95538 0.00301 " pathEditMode="relative" rAng="0" ptsTypes="AA">
                                      <p:cBhvr>
                                        <p:cTn id="237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800" y="2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2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500"/>
                            </p:stCondLst>
                            <p:childTnLst>
                              <p:par>
                                <p:cTn id="2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6 L 0.95538 0.00347 " pathEditMode="relative" rAng="0" ptsTypes="AA">
                                      <p:cBhvr>
                                        <p:cTn id="248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800" y="2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3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500"/>
                            </p:stCondLst>
                            <p:childTnLst>
                              <p:par>
                                <p:cTn id="2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6 L 0.95538 0.00347 " pathEditMode="relative" rAng="0" ptsTypes="AA">
                                      <p:cBhvr>
                                        <p:cTn id="259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800" y="20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8" dur="10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35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2" dur="1000" fill="hold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3" presetID="35" presetClass="emph" presetSubtype="0" repeatCount="4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4" dur="10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9" dur="1000" fill="hold"/>
                                        <p:tgtEl>
                                          <p:spTgt spid="328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1000" fill="hold"/>
                                        <p:tgtEl>
                                          <p:spTgt spid="328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1" dur="1000"/>
                                        <p:tgtEl>
                                          <p:spTgt spid="328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2" fill="hold">
                      <p:stCondLst>
                        <p:cond delay="indefinite"/>
                      </p:stCondLst>
                      <p:childTnLst>
                        <p:par>
                          <p:cTn id="293" fill="hold">
                            <p:stCondLst>
                              <p:cond delay="0"/>
                            </p:stCondLst>
                            <p:childTnLst>
                              <p:par>
                                <p:cTn id="29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1" dur="5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1000"/>
                            </p:stCondLst>
                            <p:childTnLst>
                              <p:par>
                                <p:cTn id="30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1" dur="500"/>
                                        <p:tgtEl>
                                          <p:spTgt spid="327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>
                            <p:stCondLst>
                              <p:cond delay="1000"/>
                            </p:stCondLst>
                            <p:childTnLst>
                              <p:par>
                                <p:cTn id="3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1" dur="500"/>
                                        <p:tgtEl>
                                          <p:spTgt spid="327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2" fill="hold">
                      <p:stCondLst>
                        <p:cond delay="indefinite"/>
                      </p:stCondLst>
                      <p:childTnLst>
                        <p:par>
                          <p:cTn id="323" fill="hold">
                            <p:stCondLst>
                              <p:cond delay="0"/>
                            </p:stCondLst>
                            <p:childTnLst>
                              <p:par>
                                <p:cTn id="32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>
                            <p:stCondLst>
                              <p:cond delay="1000"/>
                            </p:stCondLst>
                            <p:childTnLst>
                              <p:par>
                                <p:cTn id="3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1" dur="500"/>
                                        <p:tgtEl>
                                          <p:spTgt spid="327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>
                      <p:stCondLst>
                        <p:cond delay="indefinite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5" dur="2000" fill="hold"/>
                                        <p:tgtEl>
                                          <p:spTgt spid="25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36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7" dur="2000" fill="hold"/>
                                        <p:tgtEl>
                                          <p:spTgt spid="26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32769" grpId="0"/>
      <p:bldP spid="32773" grpId="0" animBg="1"/>
      <p:bldP spid="32774" grpId="0" animBg="1"/>
      <p:bldP spid="32775" grpId="0" animBg="1"/>
      <p:bldP spid="32776" grpId="0" animBg="1"/>
      <p:bldP spid="32777" grpId="0" animBg="1"/>
      <p:bldP spid="32780" grpId="0" animBg="1"/>
      <p:bldP spid="32780" grpId="1" animBg="1"/>
      <p:bldP spid="32781" grpId="0" animBg="1"/>
      <p:bldP spid="32781" grpId="1" animBg="1"/>
      <p:bldP spid="32783" grpId="0" animBg="1"/>
      <p:bldP spid="32784" grpId="0" animBg="1"/>
      <p:bldP spid="32785" grpId="0" animBg="1"/>
      <p:bldP spid="32786" grpId="0" animBg="1"/>
      <p:bldP spid="32787" grpId="0" animBg="1"/>
      <p:bldP spid="32788" grpId="0" animBg="1"/>
      <p:bldP spid="32789" grpId="0" animBg="1"/>
      <p:bldP spid="32790" grpId="0" animBg="1"/>
      <p:bldP spid="32791" grpId="0"/>
      <p:bldP spid="25" grpId="0" animBg="1"/>
      <p:bldP spid="25" grpId="1" animBg="1"/>
      <p:bldP spid="26" grpId="0" animBg="1"/>
      <p:bldP spid="26" grpId="1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2792" grpId="0" animBg="1"/>
      <p:bldP spid="38" grpId="0" animBg="1"/>
      <p:bldP spid="38" grpId="1" animBg="1"/>
      <p:bldP spid="39" grpId="0" animBg="1"/>
      <p:bldP spid="39" grpId="1" animBg="1"/>
      <p:bldP spid="40" grpId="0" animBg="1"/>
      <p:bldP spid="41" grpId="0" animBg="1"/>
      <p:bldP spid="41" grpId="1" animBg="1"/>
      <p:bldP spid="42" grpId="0" animBg="1"/>
      <p:bldP spid="42" grpId="1" animBg="1"/>
      <p:bldP spid="43" grpId="0" animBg="1"/>
      <p:bldP spid="44" grpId="0" animBg="1"/>
      <p:bldP spid="45" grpId="0" animBg="1"/>
      <p:bldP spid="32793" grpId="0"/>
      <p:bldP spid="32801" grpId="0" animBg="1"/>
      <p:bldP spid="32802" grpId="0" animBg="1"/>
      <p:bldP spid="93" grpId="0" animBg="1"/>
      <p:bldP spid="93" grpId="1" animBg="1"/>
      <p:bldP spid="94" grpId="0" animBg="1"/>
      <p:bldP spid="95" grpId="0" animBg="1"/>
      <p:bldP spid="328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0" y="-30778"/>
            <a:ext cx="5929322" cy="646331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только для ВОДОРОДА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683578"/>
            <a:ext cx="3500430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остальные !??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500174"/>
            <a:ext cx="5929322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Максвелл,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33CC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Ньютон,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Кулон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85720" y="2438752"/>
            <a:ext cx="4786346" cy="769441"/>
          </a:xfrm>
          <a:prstGeom prst="rect">
            <a:avLst/>
          </a:prstGeom>
          <a:gradFill>
            <a:gsLst>
              <a:gs pos="0">
                <a:schemeClr val="accent6">
                  <a:tint val="30000"/>
                  <a:satMod val="250000"/>
                  <a:alpha val="92000"/>
                </a:schemeClr>
              </a:gs>
              <a:gs pos="72000">
                <a:schemeClr val="accent6">
                  <a:tint val="75000"/>
                  <a:satMod val="210000"/>
                </a:schemeClr>
              </a:gs>
              <a:gs pos="100000">
                <a:schemeClr val="accent6">
                  <a:tint val="85000"/>
                  <a:satMod val="210000"/>
                </a:schemeClr>
              </a:gs>
            </a:gsLst>
          </a:gra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КВАНТОВАЯ…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000232" y="3214686"/>
            <a:ext cx="592932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орбиты 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  а вероятность…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6429388" y="1400175"/>
            <a:ext cx="2714613" cy="1028693"/>
          </a:xfrm>
          <a:prstGeom prst="rect">
            <a:avLst/>
          </a:prstGeom>
          <a:gradFill rotWithShape="0">
            <a:gsLst>
              <a:gs pos="0">
                <a:srgbClr val="FFFFFF">
                  <a:gamma/>
                  <a:shade val="80000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80000"/>
                  <a:invGamma/>
                </a:srgbClr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ПОСТУЛАТЫ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БОРА</a:t>
            </a:r>
            <a:endParaRPr kumimoji="0" lang="ru-RU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AutoShape 3"/>
          <p:cNvSpPr>
            <a:spLocks noChangeArrowheads="1"/>
          </p:cNvSpPr>
          <p:nvPr/>
        </p:nvSpPr>
        <p:spPr bwMode="auto">
          <a:xfrm flipH="1">
            <a:off x="5214942" y="1428736"/>
            <a:ext cx="1214446" cy="71438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 flipV="1">
            <a:off x="1" y="1571611"/>
            <a:ext cx="2143108" cy="50006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17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5" grpId="0" animBg="1"/>
      <p:bldP spid="3" grpId="0" animBg="1"/>
      <p:bldP spid="4" grpId="0" animBg="1"/>
      <p:bldP spid="5" grpId="0" animBg="1"/>
      <p:bldP spid="5" grpId="1" animBg="1"/>
      <p:bldP spid="6" grpId="0"/>
      <p:bldP spid="31746" grpId="0" animBg="1"/>
      <p:bldP spid="31747" grpId="0" animBg="1"/>
      <p:bldP spid="3174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142852"/>
            <a:ext cx="2500298" cy="646331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ЛАЗЕРЫ                        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929058" y="71414"/>
            <a:ext cx="1902700" cy="646331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накачка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3" name="Line 3"/>
          <p:cNvSpPr>
            <a:spLocks noChangeShapeType="1"/>
          </p:cNvSpPr>
          <p:nvPr/>
        </p:nvSpPr>
        <p:spPr bwMode="auto">
          <a:xfrm>
            <a:off x="1285852" y="1085194"/>
            <a:ext cx="5633842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>
            <a:off x="1438456" y="3338507"/>
            <a:ext cx="5633842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30726" name="Group 6"/>
          <p:cNvGrpSpPr>
            <a:grpSpLocks/>
          </p:cNvGrpSpPr>
          <p:nvPr/>
        </p:nvGrpSpPr>
        <p:grpSpPr bwMode="auto">
          <a:xfrm>
            <a:off x="6054104" y="3195671"/>
            <a:ext cx="352741" cy="376205"/>
            <a:chOff x="1783" y="8526"/>
            <a:chExt cx="366" cy="388"/>
          </a:xfrm>
        </p:grpSpPr>
        <p:sp>
          <p:nvSpPr>
            <p:cNvPr id="30727" name="Line 7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28" name="Oval 8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0747" name="Line 27"/>
          <p:cNvSpPr>
            <a:spLocks noChangeShapeType="1"/>
          </p:cNvSpPr>
          <p:nvPr/>
        </p:nvSpPr>
        <p:spPr bwMode="auto">
          <a:xfrm flipV="1">
            <a:off x="6572264" y="1071546"/>
            <a:ext cx="0" cy="2232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9" name="Group 6"/>
          <p:cNvGrpSpPr>
            <a:grpSpLocks/>
          </p:cNvGrpSpPr>
          <p:nvPr/>
        </p:nvGrpSpPr>
        <p:grpSpPr bwMode="auto">
          <a:xfrm>
            <a:off x="6072198" y="2000240"/>
            <a:ext cx="357190" cy="714380"/>
            <a:chOff x="864" y="3682"/>
            <a:chExt cx="1705" cy="621"/>
          </a:xfrm>
        </p:grpSpPr>
        <p:sp>
          <p:nvSpPr>
            <p:cNvPr id="30" name="Freeform 7"/>
            <p:cNvSpPr>
              <a:spLocks/>
            </p:cNvSpPr>
            <p:nvPr/>
          </p:nvSpPr>
          <p:spPr bwMode="auto">
            <a:xfrm flipV="1">
              <a:off x="1168" y="3974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" name="Freeform 8"/>
            <p:cNvSpPr>
              <a:spLocks/>
            </p:cNvSpPr>
            <p:nvPr/>
          </p:nvSpPr>
          <p:spPr bwMode="auto">
            <a:xfrm>
              <a:off x="1860" y="3682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" name="Freeform 9"/>
            <p:cNvSpPr>
              <a:spLocks/>
            </p:cNvSpPr>
            <p:nvPr/>
          </p:nvSpPr>
          <p:spPr bwMode="auto">
            <a:xfrm>
              <a:off x="864" y="3710"/>
              <a:ext cx="340" cy="3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34"/>
                </a:cxn>
                <a:cxn ang="0">
                  <a:pos x="104" y="57"/>
                </a:cxn>
                <a:cxn ang="0">
                  <a:pos x="196" y="149"/>
                </a:cxn>
                <a:cxn ang="0">
                  <a:pos x="271" y="236"/>
                </a:cxn>
                <a:cxn ang="0">
                  <a:pos x="294" y="265"/>
                </a:cxn>
                <a:cxn ang="0">
                  <a:pos x="305" y="282"/>
                </a:cxn>
                <a:cxn ang="0">
                  <a:pos x="340" y="305"/>
                </a:cxn>
              </a:cxnLst>
              <a:rect l="0" t="0" r="r" b="b"/>
              <a:pathLst>
                <a:path w="340" h="305">
                  <a:moveTo>
                    <a:pt x="0" y="0"/>
                  </a:moveTo>
                  <a:cubicBezTo>
                    <a:pt x="23" y="7"/>
                    <a:pt x="30" y="24"/>
                    <a:pt x="52" y="34"/>
                  </a:cubicBezTo>
                  <a:cubicBezTo>
                    <a:pt x="114" y="61"/>
                    <a:pt x="63" y="32"/>
                    <a:pt x="104" y="57"/>
                  </a:cubicBezTo>
                  <a:cubicBezTo>
                    <a:pt x="128" y="96"/>
                    <a:pt x="163" y="119"/>
                    <a:pt x="196" y="149"/>
                  </a:cubicBezTo>
                  <a:cubicBezTo>
                    <a:pt x="228" y="177"/>
                    <a:pt x="248" y="203"/>
                    <a:pt x="271" y="236"/>
                  </a:cubicBezTo>
                  <a:cubicBezTo>
                    <a:pt x="281" y="269"/>
                    <a:pt x="268" y="239"/>
                    <a:pt x="294" y="265"/>
                  </a:cubicBezTo>
                  <a:cubicBezTo>
                    <a:pt x="299" y="270"/>
                    <a:pt x="300" y="278"/>
                    <a:pt x="305" y="282"/>
                  </a:cubicBezTo>
                  <a:cubicBezTo>
                    <a:pt x="316" y="291"/>
                    <a:pt x="340" y="305"/>
                    <a:pt x="340" y="305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3" name="Group 6"/>
          <p:cNvGrpSpPr>
            <a:grpSpLocks/>
          </p:cNvGrpSpPr>
          <p:nvPr/>
        </p:nvGrpSpPr>
        <p:grpSpPr bwMode="auto">
          <a:xfrm>
            <a:off x="5357818" y="3214686"/>
            <a:ext cx="352741" cy="376205"/>
            <a:chOff x="1783" y="8526"/>
            <a:chExt cx="366" cy="388"/>
          </a:xfrm>
        </p:grpSpPr>
        <p:sp>
          <p:nvSpPr>
            <p:cNvPr id="34" name="Line 7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5" name="Oval 8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6" name="Group 6"/>
          <p:cNvGrpSpPr>
            <a:grpSpLocks/>
          </p:cNvGrpSpPr>
          <p:nvPr/>
        </p:nvGrpSpPr>
        <p:grpSpPr bwMode="auto">
          <a:xfrm>
            <a:off x="4786314" y="3214686"/>
            <a:ext cx="352741" cy="376205"/>
            <a:chOff x="1783" y="8526"/>
            <a:chExt cx="366" cy="388"/>
          </a:xfrm>
        </p:grpSpPr>
        <p:sp>
          <p:nvSpPr>
            <p:cNvPr id="37" name="Line 7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" name="Oval 8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9" name="Group 6"/>
          <p:cNvGrpSpPr>
            <a:grpSpLocks/>
          </p:cNvGrpSpPr>
          <p:nvPr/>
        </p:nvGrpSpPr>
        <p:grpSpPr bwMode="auto">
          <a:xfrm>
            <a:off x="4143372" y="3214686"/>
            <a:ext cx="352741" cy="376205"/>
            <a:chOff x="1783" y="8526"/>
            <a:chExt cx="366" cy="388"/>
          </a:xfrm>
        </p:grpSpPr>
        <p:sp>
          <p:nvSpPr>
            <p:cNvPr id="40" name="Line 7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" name="Oval 8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42" name="Group 6"/>
          <p:cNvGrpSpPr>
            <a:grpSpLocks/>
          </p:cNvGrpSpPr>
          <p:nvPr/>
        </p:nvGrpSpPr>
        <p:grpSpPr bwMode="auto">
          <a:xfrm>
            <a:off x="3428992" y="3214686"/>
            <a:ext cx="352741" cy="376205"/>
            <a:chOff x="1783" y="8526"/>
            <a:chExt cx="366" cy="388"/>
          </a:xfrm>
        </p:grpSpPr>
        <p:sp>
          <p:nvSpPr>
            <p:cNvPr id="43" name="Line 7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4" name="Oval 8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45" name="Group 6"/>
          <p:cNvGrpSpPr>
            <a:grpSpLocks/>
          </p:cNvGrpSpPr>
          <p:nvPr/>
        </p:nvGrpSpPr>
        <p:grpSpPr bwMode="auto">
          <a:xfrm>
            <a:off x="2643174" y="3214686"/>
            <a:ext cx="352741" cy="376205"/>
            <a:chOff x="1783" y="8526"/>
            <a:chExt cx="366" cy="388"/>
          </a:xfrm>
        </p:grpSpPr>
        <p:sp>
          <p:nvSpPr>
            <p:cNvPr id="46" name="Line 7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7" name="Oval 8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48" name="Group 6"/>
          <p:cNvGrpSpPr>
            <a:grpSpLocks/>
          </p:cNvGrpSpPr>
          <p:nvPr/>
        </p:nvGrpSpPr>
        <p:grpSpPr bwMode="auto">
          <a:xfrm>
            <a:off x="1857356" y="3214686"/>
            <a:ext cx="352741" cy="376205"/>
            <a:chOff x="1783" y="8526"/>
            <a:chExt cx="366" cy="388"/>
          </a:xfrm>
        </p:grpSpPr>
        <p:sp>
          <p:nvSpPr>
            <p:cNvPr id="49" name="Line 7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0" name="Oval 8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51" name="Group 6"/>
          <p:cNvGrpSpPr>
            <a:grpSpLocks/>
          </p:cNvGrpSpPr>
          <p:nvPr/>
        </p:nvGrpSpPr>
        <p:grpSpPr bwMode="auto">
          <a:xfrm>
            <a:off x="4786314" y="2000240"/>
            <a:ext cx="357190" cy="714380"/>
            <a:chOff x="864" y="3682"/>
            <a:chExt cx="1705" cy="621"/>
          </a:xfrm>
        </p:grpSpPr>
        <p:sp>
          <p:nvSpPr>
            <p:cNvPr id="52" name="Freeform 7"/>
            <p:cNvSpPr>
              <a:spLocks/>
            </p:cNvSpPr>
            <p:nvPr/>
          </p:nvSpPr>
          <p:spPr bwMode="auto">
            <a:xfrm flipV="1">
              <a:off x="1168" y="3974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3" name="Freeform 8"/>
            <p:cNvSpPr>
              <a:spLocks/>
            </p:cNvSpPr>
            <p:nvPr/>
          </p:nvSpPr>
          <p:spPr bwMode="auto">
            <a:xfrm>
              <a:off x="1860" y="3682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4" name="Freeform 9"/>
            <p:cNvSpPr>
              <a:spLocks/>
            </p:cNvSpPr>
            <p:nvPr/>
          </p:nvSpPr>
          <p:spPr bwMode="auto">
            <a:xfrm>
              <a:off x="864" y="3710"/>
              <a:ext cx="340" cy="3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34"/>
                </a:cxn>
                <a:cxn ang="0">
                  <a:pos x="104" y="57"/>
                </a:cxn>
                <a:cxn ang="0">
                  <a:pos x="196" y="149"/>
                </a:cxn>
                <a:cxn ang="0">
                  <a:pos x="271" y="236"/>
                </a:cxn>
                <a:cxn ang="0">
                  <a:pos x="294" y="265"/>
                </a:cxn>
                <a:cxn ang="0">
                  <a:pos x="305" y="282"/>
                </a:cxn>
                <a:cxn ang="0">
                  <a:pos x="340" y="305"/>
                </a:cxn>
              </a:cxnLst>
              <a:rect l="0" t="0" r="r" b="b"/>
              <a:pathLst>
                <a:path w="340" h="305">
                  <a:moveTo>
                    <a:pt x="0" y="0"/>
                  </a:moveTo>
                  <a:cubicBezTo>
                    <a:pt x="23" y="7"/>
                    <a:pt x="30" y="24"/>
                    <a:pt x="52" y="34"/>
                  </a:cubicBezTo>
                  <a:cubicBezTo>
                    <a:pt x="114" y="61"/>
                    <a:pt x="63" y="32"/>
                    <a:pt x="104" y="57"/>
                  </a:cubicBezTo>
                  <a:cubicBezTo>
                    <a:pt x="128" y="96"/>
                    <a:pt x="163" y="119"/>
                    <a:pt x="196" y="149"/>
                  </a:cubicBezTo>
                  <a:cubicBezTo>
                    <a:pt x="228" y="177"/>
                    <a:pt x="248" y="203"/>
                    <a:pt x="271" y="236"/>
                  </a:cubicBezTo>
                  <a:cubicBezTo>
                    <a:pt x="281" y="269"/>
                    <a:pt x="268" y="239"/>
                    <a:pt x="294" y="265"/>
                  </a:cubicBezTo>
                  <a:cubicBezTo>
                    <a:pt x="299" y="270"/>
                    <a:pt x="300" y="278"/>
                    <a:pt x="305" y="282"/>
                  </a:cubicBezTo>
                  <a:cubicBezTo>
                    <a:pt x="316" y="291"/>
                    <a:pt x="340" y="305"/>
                    <a:pt x="340" y="305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55" name="Group 6"/>
          <p:cNvGrpSpPr>
            <a:grpSpLocks/>
          </p:cNvGrpSpPr>
          <p:nvPr/>
        </p:nvGrpSpPr>
        <p:grpSpPr bwMode="auto">
          <a:xfrm>
            <a:off x="5357818" y="2000240"/>
            <a:ext cx="357190" cy="714380"/>
            <a:chOff x="864" y="3682"/>
            <a:chExt cx="1705" cy="621"/>
          </a:xfrm>
        </p:grpSpPr>
        <p:sp>
          <p:nvSpPr>
            <p:cNvPr id="56" name="Freeform 7"/>
            <p:cNvSpPr>
              <a:spLocks/>
            </p:cNvSpPr>
            <p:nvPr/>
          </p:nvSpPr>
          <p:spPr bwMode="auto">
            <a:xfrm flipV="1">
              <a:off x="1168" y="3974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7" name="Freeform 8"/>
            <p:cNvSpPr>
              <a:spLocks/>
            </p:cNvSpPr>
            <p:nvPr/>
          </p:nvSpPr>
          <p:spPr bwMode="auto">
            <a:xfrm>
              <a:off x="1860" y="3682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8" name="Freeform 9"/>
            <p:cNvSpPr>
              <a:spLocks/>
            </p:cNvSpPr>
            <p:nvPr/>
          </p:nvSpPr>
          <p:spPr bwMode="auto">
            <a:xfrm>
              <a:off x="864" y="3710"/>
              <a:ext cx="340" cy="3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34"/>
                </a:cxn>
                <a:cxn ang="0">
                  <a:pos x="104" y="57"/>
                </a:cxn>
                <a:cxn ang="0">
                  <a:pos x="196" y="149"/>
                </a:cxn>
                <a:cxn ang="0">
                  <a:pos x="271" y="236"/>
                </a:cxn>
                <a:cxn ang="0">
                  <a:pos x="294" y="265"/>
                </a:cxn>
                <a:cxn ang="0">
                  <a:pos x="305" y="282"/>
                </a:cxn>
                <a:cxn ang="0">
                  <a:pos x="340" y="305"/>
                </a:cxn>
              </a:cxnLst>
              <a:rect l="0" t="0" r="r" b="b"/>
              <a:pathLst>
                <a:path w="340" h="305">
                  <a:moveTo>
                    <a:pt x="0" y="0"/>
                  </a:moveTo>
                  <a:cubicBezTo>
                    <a:pt x="23" y="7"/>
                    <a:pt x="30" y="24"/>
                    <a:pt x="52" y="34"/>
                  </a:cubicBezTo>
                  <a:cubicBezTo>
                    <a:pt x="114" y="61"/>
                    <a:pt x="63" y="32"/>
                    <a:pt x="104" y="57"/>
                  </a:cubicBezTo>
                  <a:cubicBezTo>
                    <a:pt x="128" y="96"/>
                    <a:pt x="163" y="119"/>
                    <a:pt x="196" y="149"/>
                  </a:cubicBezTo>
                  <a:cubicBezTo>
                    <a:pt x="228" y="177"/>
                    <a:pt x="248" y="203"/>
                    <a:pt x="271" y="236"/>
                  </a:cubicBezTo>
                  <a:cubicBezTo>
                    <a:pt x="281" y="269"/>
                    <a:pt x="268" y="239"/>
                    <a:pt x="294" y="265"/>
                  </a:cubicBezTo>
                  <a:cubicBezTo>
                    <a:pt x="299" y="270"/>
                    <a:pt x="300" y="278"/>
                    <a:pt x="305" y="282"/>
                  </a:cubicBezTo>
                  <a:cubicBezTo>
                    <a:pt x="316" y="291"/>
                    <a:pt x="340" y="305"/>
                    <a:pt x="340" y="305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59" name="Group 6"/>
          <p:cNvGrpSpPr>
            <a:grpSpLocks/>
          </p:cNvGrpSpPr>
          <p:nvPr/>
        </p:nvGrpSpPr>
        <p:grpSpPr bwMode="auto">
          <a:xfrm>
            <a:off x="1857356" y="2071678"/>
            <a:ext cx="357190" cy="714380"/>
            <a:chOff x="864" y="3682"/>
            <a:chExt cx="1705" cy="621"/>
          </a:xfrm>
        </p:grpSpPr>
        <p:sp>
          <p:nvSpPr>
            <p:cNvPr id="60" name="Freeform 7"/>
            <p:cNvSpPr>
              <a:spLocks/>
            </p:cNvSpPr>
            <p:nvPr/>
          </p:nvSpPr>
          <p:spPr bwMode="auto">
            <a:xfrm flipV="1">
              <a:off x="1168" y="3974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1" name="Freeform 8"/>
            <p:cNvSpPr>
              <a:spLocks/>
            </p:cNvSpPr>
            <p:nvPr/>
          </p:nvSpPr>
          <p:spPr bwMode="auto">
            <a:xfrm>
              <a:off x="1860" y="3682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2" name="Freeform 9"/>
            <p:cNvSpPr>
              <a:spLocks/>
            </p:cNvSpPr>
            <p:nvPr/>
          </p:nvSpPr>
          <p:spPr bwMode="auto">
            <a:xfrm>
              <a:off x="864" y="3710"/>
              <a:ext cx="340" cy="3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34"/>
                </a:cxn>
                <a:cxn ang="0">
                  <a:pos x="104" y="57"/>
                </a:cxn>
                <a:cxn ang="0">
                  <a:pos x="196" y="149"/>
                </a:cxn>
                <a:cxn ang="0">
                  <a:pos x="271" y="236"/>
                </a:cxn>
                <a:cxn ang="0">
                  <a:pos x="294" y="265"/>
                </a:cxn>
                <a:cxn ang="0">
                  <a:pos x="305" y="282"/>
                </a:cxn>
                <a:cxn ang="0">
                  <a:pos x="340" y="305"/>
                </a:cxn>
              </a:cxnLst>
              <a:rect l="0" t="0" r="r" b="b"/>
              <a:pathLst>
                <a:path w="340" h="305">
                  <a:moveTo>
                    <a:pt x="0" y="0"/>
                  </a:moveTo>
                  <a:cubicBezTo>
                    <a:pt x="23" y="7"/>
                    <a:pt x="30" y="24"/>
                    <a:pt x="52" y="34"/>
                  </a:cubicBezTo>
                  <a:cubicBezTo>
                    <a:pt x="114" y="61"/>
                    <a:pt x="63" y="32"/>
                    <a:pt x="104" y="57"/>
                  </a:cubicBezTo>
                  <a:cubicBezTo>
                    <a:pt x="128" y="96"/>
                    <a:pt x="163" y="119"/>
                    <a:pt x="196" y="149"/>
                  </a:cubicBezTo>
                  <a:cubicBezTo>
                    <a:pt x="228" y="177"/>
                    <a:pt x="248" y="203"/>
                    <a:pt x="271" y="236"/>
                  </a:cubicBezTo>
                  <a:cubicBezTo>
                    <a:pt x="281" y="269"/>
                    <a:pt x="268" y="239"/>
                    <a:pt x="294" y="265"/>
                  </a:cubicBezTo>
                  <a:cubicBezTo>
                    <a:pt x="299" y="270"/>
                    <a:pt x="300" y="278"/>
                    <a:pt x="305" y="282"/>
                  </a:cubicBezTo>
                  <a:cubicBezTo>
                    <a:pt x="316" y="291"/>
                    <a:pt x="340" y="305"/>
                    <a:pt x="340" y="305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63" name="Group 6"/>
          <p:cNvGrpSpPr>
            <a:grpSpLocks/>
          </p:cNvGrpSpPr>
          <p:nvPr/>
        </p:nvGrpSpPr>
        <p:grpSpPr bwMode="auto">
          <a:xfrm>
            <a:off x="2714612" y="2000240"/>
            <a:ext cx="357190" cy="714380"/>
            <a:chOff x="864" y="3682"/>
            <a:chExt cx="1705" cy="621"/>
          </a:xfrm>
        </p:grpSpPr>
        <p:sp>
          <p:nvSpPr>
            <p:cNvPr id="64" name="Freeform 7"/>
            <p:cNvSpPr>
              <a:spLocks/>
            </p:cNvSpPr>
            <p:nvPr/>
          </p:nvSpPr>
          <p:spPr bwMode="auto">
            <a:xfrm flipV="1">
              <a:off x="1168" y="3974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5" name="Freeform 8"/>
            <p:cNvSpPr>
              <a:spLocks/>
            </p:cNvSpPr>
            <p:nvPr/>
          </p:nvSpPr>
          <p:spPr bwMode="auto">
            <a:xfrm>
              <a:off x="1860" y="3682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6" name="Freeform 9"/>
            <p:cNvSpPr>
              <a:spLocks/>
            </p:cNvSpPr>
            <p:nvPr/>
          </p:nvSpPr>
          <p:spPr bwMode="auto">
            <a:xfrm>
              <a:off x="864" y="3710"/>
              <a:ext cx="340" cy="3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34"/>
                </a:cxn>
                <a:cxn ang="0">
                  <a:pos x="104" y="57"/>
                </a:cxn>
                <a:cxn ang="0">
                  <a:pos x="196" y="149"/>
                </a:cxn>
                <a:cxn ang="0">
                  <a:pos x="271" y="236"/>
                </a:cxn>
                <a:cxn ang="0">
                  <a:pos x="294" y="265"/>
                </a:cxn>
                <a:cxn ang="0">
                  <a:pos x="305" y="282"/>
                </a:cxn>
                <a:cxn ang="0">
                  <a:pos x="340" y="305"/>
                </a:cxn>
              </a:cxnLst>
              <a:rect l="0" t="0" r="r" b="b"/>
              <a:pathLst>
                <a:path w="340" h="305">
                  <a:moveTo>
                    <a:pt x="0" y="0"/>
                  </a:moveTo>
                  <a:cubicBezTo>
                    <a:pt x="23" y="7"/>
                    <a:pt x="30" y="24"/>
                    <a:pt x="52" y="34"/>
                  </a:cubicBezTo>
                  <a:cubicBezTo>
                    <a:pt x="114" y="61"/>
                    <a:pt x="63" y="32"/>
                    <a:pt x="104" y="57"/>
                  </a:cubicBezTo>
                  <a:cubicBezTo>
                    <a:pt x="128" y="96"/>
                    <a:pt x="163" y="119"/>
                    <a:pt x="196" y="149"/>
                  </a:cubicBezTo>
                  <a:cubicBezTo>
                    <a:pt x="228" y="177"/>
                    <a:pt x="248" y="203"/>
                    <a:pt x="271" y="236"/>
                  </a:cubicBezTo>
                  <a:cubicBezTo>
                    <a:pt x="281" y="269"/>
                    <a:pt x="268" y="239"/>
                    <a:pt x="294" y="265"/>
                  </a:cubicBezTo>
                  <a:cubicBezTo>
                    <a:pt x="299" y="270"/>
                    <a:pt x="300" y="278"/>
                    <a:pt x="305" y="282"/>
                  </a:cubicBezTo>
                  <a:cubicBezTo>
                    <a:pt x="316" y="291"/>
                    <a:pt x="340" y="305"/>
                    <a:pt x="340" y="305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67" name="Group 6"/>
          <p:cNvGrpSpPr>
            <a:grpSpLocks/>
          </p:cNvGrpSpPr>
          <p:nvPr/>
        </p:nvGrpSpPr>
        <p:grpSpPr bwMode="auto">
          <a:xfrm>
            <a:off x="3428992" y="2000240"/>
            <a:ext cx="357190" cy="714380"/>
            <a:chOff x="864" y="3682"/>
            <a:chExt cx="1705" cy="621"/>
          </a:xfrm>
        </p:grpSpPr>
        <p:sp>
          <p:nvSpPr>
            <p:cNvPr id="68" name="Freeform 7"/>
            <p:cNvSpPr>
              <a:spLocks/>
            </p:cNvSpPr>
            <p:nvPr/>
          </p:nvSpPr>
          <p:spPr bwMode="auto">
            <a:xfrm flipV="1">
              <a:off x="1168" y="3974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9" name="Freeform 8"/>
            <p:cNvSpPr>
              <a:spLocks/>
            </p:cNvSpPr>
            <p:nvPr/>
          </p:nvSpPr>
          <p:spPr bwMode="auto">
            <a:xfrm>
              <a:off x="1860" y="3682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0" name="Freeform 9"/>
            <p:cNvSpPr>
              <a:spLocks/>
            </p:cNvSpPr>
            <p:nvPr/>
          </p:nvSpPr>
          <p:spPr bwMode="auto">
            <a:xfrm>
              <a:off x="864" y="3710"/>
              <a:ext cx="340" cy="3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34"/>
                </a:cxn>
                <a:cxn ang="0">
                  <a:pos x="104" y="57"/>
                </a:cxn>
                <a:cxn ang="0">
                  <a:pos x="196" y="149"/>
                </a:cxn>
                <a:cxn ang="0">
                  <a:pos x="271" y="236"/>
                </a:cxn>
                <a:cxn ang="0">
                  <a:pos x="294" y="265"/>
                </a:cxn>
                <a:cxn ang="0">
                  <a:pos x="305" y="282"/>
                </a:cxn>
                <a:cxn ang="0">
                  <a:pos x="340" y="305"/>
                </a:cxn>
              </a:cxnLst>
              <a:rect l="0" t="0" r="r" b="b"/>
              <a:pathLst>
                <a:path w="340" h="305">
                  <a:moveTo>
                    <a:pt x="0" y="0"/>
                  </a:moveTo>
                  <a:cubicBezTo>
                    <a:pt x="23" y="7"/>
                    <a:pt x="30" y="24"/>
                    <a:pt x="52" y="34"/>
                  </a:cubicBezTo>
                  <a:cubicBezTo>
                    <a:pt x="114" y="61"/>
                    <a:pt x="63" y="32"/>
                    <a:pt x="104" y="57"/>
                  </a:cubicBezTo>
                  <a:cubicBezTo>
                    <a:pt x="128" y="96"/>
                    <a:pt x="163" y="119"/>
                    <a:pt x="196" y="149"/>
                  </a:cubicBezTo>
                  <a:cubicBezTo>
                    <a:pt x="228" y="177"/>
                    <a:pt x="248" y="203"/>
                    <a:pt x="271" y="236"/>
                  </a:cubicBezTo>
                  <a:cubicBezTo>
                    <a:pt x="281" y="269"/>
                    <a:pt x="268" y="239"/>
                    <a:pt x="294" y="265"/>
                  </a:cubicBezTo>
                  <a:cubicBezTo>
                    <a:pt x="299" y="270"/>
                    <a:pt x="300" y="278"/>
                    <a:pt x="305" y="282"/>
                  </a:cubicBezTo>
                  <a:cubicBezTo>
                    <a:pt x="316" y="291"/>
                    <a:pt x="340" y="305"/>
                    <a:pt x="340" y="305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71" name="Group 6"/>
          <p:cNvGrpSpPr>
            <a:grpSpLocks/>
          </p:cNvGrpSpPr>
          <p:nvPr/>
        </p:nvGrpSpPr>
        <p:grpSpPr bwMode="auto">
          <a:xfrm>
            <a:off x="4143372" y="2000240"/>
            <a:ext cx="357190" cy="714380"/>
            <a:chOff x="864" y="3682"/>
            <a:chExt cx="1705" cy="621"/>
          </a:xfrm>
        </p:grpSpPr>
        <p:sp>
          <p:nvSpPr>
            <p:cNvPr id="72" name="Freeform 7"/>
            <p:cNvSpPr>
              <a:spLocks/>
            </p:cNvSpPr>
            <p:nvPr/>
          </p:nvSpPr>
          <p:spPr bwMode="auto">
            <a:xfrm flipV="1">
              <a:off x="1168" y="3974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3" name="Freeform 8"/>
            <p:cNvSpPr>
              <a:spLocks/>
            </p:cNvSpPr>
            <p:nvPr/>
          </p:nvSpPr>
          <p:spPr bwMode="auto">
            <a:xfrm>
              <a:off x="1860" y="3682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4" name="Freeform 9"/>
            <p:cNvSpPr>
              <a:spLocks/>
            </p:cNvSpPr>
            <p:nvPr/>
          </p:nvSpPr>
          <p:spPr bwMode="auto">
            <a:xfrm>
              <a:off x="864" y="3710"/>
              <a:ext cx="340" cy="3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34"/>
                </a:cxn>
                <a:cxn ang="0">
                  <a:pos x="104" y="57"/>
                </a:cxn>
                <a:cxn ang="0">
                  <a:pos x="196" y="149"/>
                </a:cxn>
                <a:cxn ang="0">
                  <a:pos x="271" y="236"/>
                </a:cxn>
                <a:cxn ang="0">
                  <a:pos x="294" y="265"/>
                </a:cxn>
                <a:cxn ang="0">
                  <a:pos x="305" y="282"/>
                </a:cxn>
                <a:cxn ang="0">
                  <a:pos x="340" y="305"/>
                </a:cxn>
              </a:cxnLst>
              <a:rect l="0" t="0" r="r" b="b"/>
              <a:pathLst>
                <a:path w="340" h="305">
                  <a:moveTo>
                    <a:pt x="0" y="0"/>
                  </a:moveTo>
                  <a:cubicBezTo>
                    <a:pt x="23" y="7"/>
                    <a:pt x="30" y="24"/>
                    <a:pt x="52" y="34"/>
                  </a:cubicBezTo>
                  <a:cubicBezTo>
                    <a:pt x="114" y="61"/>
                    <a:pt x="63" y="32"/>
                    <a:pt x="104" y="57"/>
                  </a:cubicBezTo>
                  <a:cubicBezTo>
                    <a:pt x="128" y="96"/>
                    <a:pt x="163" y="119"/>
                    <a:pt x="196" y="149"/>
                  </a:cubicBezTo>
                  <a:cubicBezTo>
                    <a:pt x="228" y="177"/>
                    <a:pt x="248" y="203"/>
                    <a:pt x="271" y="236"/>
                  </a:cubicBezTo>
                  <a:cubicBezTo>
                    <a:pt x="281" y="269"/>
                    <a:pt x="268" y="239"/>
                    <a:pt x="294" y="265"/>
                  </a:cubicBezTo>
                  <a:cubicBezTo>
                    <a:pt x="299" y="270"/>
                    <a:pt x="300" y="278"/>
                    <a:pt x="305" y="282"/>
                  </a:cubicBezTo>
                  <a:cubicBezTo>
                    <a:pt x="316" y="291"/>
                    <a:pt x="340" y="305"/>
                    <a:pt x="340" y="305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75" name="Group 6"/>
          <p:cNvGrpSpPr>
            <a:grpSpLocks/>
          </p:cNvGrpSpPr>
          <p:nvPr/>
        </p:nvGrpSpPr>
        <p:grpSpPr bwMode="auto">
          <a:xfrm>
            <a:off x="8572528" y="2143116"/>
            <a:ext cx="357190" cy="714380"/>
            <a:chOff x="864" y="3682"/>
            <a:chExt cx="1705" cy="621"/>
          </a:xfrm>
        </p:grpSpPr>
        <p:sp>
          <p:nvSpPr>
            <p:cNvPr id="76" name="Freeform 7"/>
            <p:cNvSpPr>
              <a:spLocks/>
            </p:cNvSpPr>
            <p:nvPr/>
          </p:nvSpPr>
          <p:spPr bwMode="auto">
            <a:xfrm flipV="1">
              <a:off x="1168" y="3974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7" name="Freeform 8"/>
            <p:cNvSpPr>
              <a:spLocks/>
            </p:cNvSpPr>
            <p:nvPr/>
          </p:nvSpPr>
          <p:spPr bwMode="auto">
            <a:xfrm>
              <a:off x="1860" y="3682"/>
              <a:ext cx="709" cy="329"/>
            </a:xfrm>
            <a:custGeom>
              <a:avLst/>
              <a:gdLst/>
              <a:ahLst/>
              <a:cxnLst>
                <a:cxn ang="0">
                  <a:pos x="0" y="283"/>
                </a:cxn>
                <a:cxn ang="0">
                  <a:pos x="144" y="1"/>
                </a:cxn>
                <a:cxn ang="0">
                  <a:pos x="306" y="289"/>
                </a:cxn>
              </a:cxnLst>
              <a:rect l="0" t="0" r="r" b="b"/>
              <a:pathLst>
                <a:path w="306" h="289">
                  <a:moveTo>
                    <a:pt x="0" y="283"/>
                  </a:moveTo>
                  <a:cubicBezTo>
                    <a:pt x="46" y="141"/>
                    <a:pt x="93" y="0"/>
                    <a:pt x="144" y="1"/>
                  </a:cubicBezTo>
                  <a:cubicBezTo>
                    <a:pt x="195" y="2"/>
                    <a:pt x="279" y="243"/>
                    <a:pt x="306" y="289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8" name="Freeform 9"/>
            <p:cNvSpPr>
              <a:spLocks/>
            </p:cNvSpPr>
            <p:nvPr/>
          </p:nvSpPr>
          <p:spPr bwMode="auto">
            <a:xfrm>
              <a:off x="864" y="3710"/>
              <a:ext cx="340" cy="3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" y="34"/>
                </a:cxn>
                <a:cxn ang="0">
                  <a:pos x="104" y="57"/>
                </a:cxn>
                <a:cxn ang="0">
                  <a:pos x="196" y="149"/>
                </a:cxn>
                <a:cxn ang="0">
                  <a:pos x="271" y="236"/>
                </a:cxn>
                <a:cxn ang="0">
                  <a:pos x="294" y="265"/>
                </a:cxn>
                <a:cxn ang="0">
                  <a:pos x="305" y="282"/>
                </a:cxn>
                <a:cxn ang="0">
                  <a:pos x="340" y="305"/>
                </a:cxn>
              </a:cxnLst>
              <a:rect l="0" t="0" r="r" b="b"/>
              <a:pathLst>
                <a:path w="340" h="305">
                  <a:moveTo>
                    <a:pt x="0" y="0"/>
                  </a:moveTo>
                  <a:cubicBezTo>
                    <a:pt x="23" y="7"/>
                    <a:pt x="30" y="24"/>
                    <a:pt x="52" y="34"/>
                  </a:cubicBezTo>
                  <a:cubicBezTo>
                    <a:pt x="114" y="61"/>
                    <a:pt x="63" y="32"/>
                    <a:pt x="104" y="57"/>
                  </a:cubicBezTo>
                  <a:cubicBezTo>
                    <a:pt x="128" y="96"/>
                    <a:pt x="163" y="119"/>
                    <a:pt x="196" y="149"/>
                  </a:cubicBezTo>
                  <a:cubicBezTo>
                    <a:pt x="228" y="177"/>
                    <a:pt x="248" y="203"/>
                    <a:pt x="271" y="236"/>
                  </a:cubicBezTo>
                  <a:cubicBezTo>
                    <a:pt x="281" y="269"/>
                    <a:pt x="268" y="239"/>
                    <a:pt x="294" y="265"/>
                  </a:cubicBezTo>
                  <a:cubicBezTo>
                    <a:pt x="299" y="270"/>
                    <a:pt x="300" y="278"/>
                    <a:pt x="305" y="282"/>
                  </a:cubicBezTo>
                  <a:cubicBezTo>
                    <a:pt x="316" y="291"/>
                    <a:pt x="340" y="305"/>
                    <a:pt x="340" y="305"/>
                  </a:cubicBezTo>
                </a:path>
              </a:pathLst>
            </a:custGeom>
            <a:noFill/>
            <a:ln w="57150" cmpd="sng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79" name="Rectangle 1"/>
          <p:cNvSpPr>
            <a:spLocks noChangeArrowheads="1"/>
          </p:cNvSpPr>
          <p:nvPr/>
        </p:nvSpPr>
        <p:spPr bwMode="auto">
          <a:xfrm>
            <a:off x="6814516" y="3286124"/>
            <a:ext cx="2329484" cy="6463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излучение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0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0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1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3"/>
                                            </p:cond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1000"/>
                                        <p:tgtEl>
                                          <p:spTgt spid="307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8"/>
                                            </p:cond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72" dur="2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5"/>
                                            </p:cond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8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4"/>
                                            </p:cond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9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3"/>
                                            </p:cond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9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2"/>
                                            </p:cond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10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1"/>
                                            </p:cond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11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20"/>
                                            </p:cond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12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5"/>
                                            </p:cond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000"/>
                            </p:stCondLst>
                            <p:childTnLst>
                              <p:par>
                                <p:cTn id="14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47 -0.33511 L -0.00747 -0.00209 " pathEditMode="relative" rAng="0" ptsTypes="AA">
                                      <p:cBhvr>
                                        <p:cTn id="14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46 -0.33511 L -0.00746 -0.00209 " pathEditMode="relative" rAng="0" ptsTypes="AA">
                                      <p:cBhvr>
                                        <p:cTn id="14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  <p:par>
                                <p:cTn id="14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46 -0.33511 L -0.00746 -0.00209 " pathEditMode="relative" rAng="0" ptsTypes="AA">
                                      <p:cBhvr>
                                        <p:cTn id="14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  <p:par>
                                <p:cTn id="14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47 -0.33511 L -0.00747 -0.00209 " pathEditMode="relative" rAng="0" ptsTypes="AA">
                                      <p:cBhvr>
                                        <p:cTn id="14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  <p:par>
                                <p:cTn id="14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47 -0.33511 L -0.00747 -0.00209 " pathEditMode="relative" rAng="0" ptsTypes="AA">
                                      <p:cBhvr>
                                        <p:cTn id="14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  <p:par>
                                <p:cTn id="15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47 -0.33511 L -0.00747 -0.00209 " pathEditMode="relative" rAng="0" ptsTypes="AA">
                                      <p:cBhvr>
                                        <p:cTn id="15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  <p:par>
                                <p:cTn id="15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46 -0.33511 L -0.00746 -0.00208 " pathEditMode="relative" rAng="0" ptsTypes="AA">
                                      <p:cBhvr>
                                        <p:cTn id="153" dur="1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7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0.03261 L 0.60556 -0.04324 " pathEditMode="relative" rAng="0" ptsTypes="AA">
                                      <p:cBhvr>
                                        <p:cTn id="178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3" y="-5"/>
                                    </p:animMotion>
                                  </p:childTnLst>
                                </p:cTn>
                              </p:par>
                              <p:par>
                                <p:cTn id="17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09066E-6 L 0.68368 -0.0104 " pathEditMode="relative" rAng="0" ptsTypes="AA">
                                      <p:cBhvr>
                                        <p:cTn id="180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2" y="-5"/>
                                    </p:animMotion>
                                  </p:childTnLst>
                                </p:cTn>
                              </p:par>
                              <p:par>
                                <p:cTn id="18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0.02104 L 0.52743 -0.0222 " pathEditMode="relative" rAng="0" ptsTypes="AA">
                                      <p:cBhvr>
                                        <p:cTn id="182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4" y="-1"/>
                                    </p:animMotion>
                                  </p:childTnLst>
                                </p:cTn>
                              </p:par>
                              <p:par>
                                <p:cTn id="18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44 -0.03145 L 0.48056 -0.03261 " pathEditMode="relative" rAng="0" ptsTypes="AA">
                                      <p:cBhvr>
                                        <p:cTn id="184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" y="-1"/>
                                    </p:animMotion>
                                  </p:childTnLst>
                                </p:cTn>
                              </p:par>
                              <p:par>
                                <p:cTn id="18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0.03261 L 0.39462 -0.03261 " pathEditMode="relative" rAng="0" ptsTypes="AA">
                                      <p:cBhvr>
                                        <p:cTn id="186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" y="0"/>
                                    </p:animMotion>
                                  </p:childTnLst>
                                </p:cTn>
                              </p:par>
                              <p:par>
                                <p:cTn id="18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0.04324 L 0.31649 -0.04324 " pathEditMode="relative" rAng="0" ptsTypes="AA">
                                      <p:cBhvr>
                                        <p:cTn id="18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" y="0"/>
                                    </p:animMotion>
                                  </p:childTnLst>
                                </p:cTn>
                              </p:par>
                              <p:par>
                                <p:cTn id="18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0.00925 L 0.77743 -0.00116 " pathEditMode="relative" rAng="0" ptsTypes="AA">
                                      <p:cBhvr>
                                        <p:cTn id="190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9" y="-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1" grpId="0" animBg="1"/>
      <p:bldP spid="3" grpId="0" animBg="1"/>
      <p:bldP spid="30723" grpId="0" animBg="1"/>
      <p:bldP spid="30724" grpId="0" animBg="1"/>
      <p:bldP spid="30747" grpId="0" animBg="1"/>
      <p:bldP spid="79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3295</TotalTime>
  <Words>1237</Words>
  <Application>Microsoft Office PowerPoint</Application>
  <PresentationFormat>Экран (4:3)</PresentationFormat>
  <Paragraphs>312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Трек</vt:lpstr>
      <vt:lpstr>Слайд 1</vt:lpstr>
      <vt:lpstr>Слайд 2</vt:lpstr>
      <vt:lpstr>Слайд 3</vt:lpstr>
      <vt:lpstr>Домашнее задание.</vt:lpstr>
      <vt:lpstr>Слайд 5</vt:lpstr>
      <vt:lpstr>Слайд 6</vt:lpstr>
      <vt:lpstr>Слайд 7</vt:lpstr>
      <vt:lpstr>Слайд 8</vt:lpstr>
      <vt:lpstr>Слайд 9</vt:lpstr>
      <vt:lpstr>Слайд 10</vt:lpstr>
      <vt:lpstr>Домашнее задание.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уроку по теме «Величины, характеризующие колебательное движение»</dc:title>
  <dc:creator>Admin</dc:creator>
  <cp:lastModifiedBy>User</cp:lastModifiedBy>
  <cp:revision>397</cp:revision>
  <dcterms:created xsi:type="dcterms:W3CDTF">2009-11-04T14:29:22Z</dcterms:created>
  <dcterms:modified xsi:type="dcterms:W3CDTF">2017-03-08T03:43:53Z</dcterms:modified>
</cp:coreProperties>
</file>