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68" r:id="rId3"/>
    <p:sldId id="259" r:id="rId4"/>
    <p:sldId id="26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B19"/>
    <a:srgbClr val="102098"/>
    <a:srgbClr val="152361"/>
    <a:srgbClr val="FF6600"/>
    <a:srgbClr val="CC3300"/>
    <a:srgbClr val="009900"/>
    <a:srgbClr val="99CC00"/>
    <a:srgbClr val="7A3A8C"/>
    <a:srgbClr val="8E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DA911-2650-450A-B891-19835F1F78D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406D9-DA64-4B27-B3C9-C321B004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283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E7654-25F2-4B0E-A977-E63E9394DFE9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16A3C-A52A-48FC-B291-95C6CDCCF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Картинки\NATURAL\WP_053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428860" y="214290"/>
            <a:ext cx="440697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Байкал - </a:t>
            </a:r>
            <a:endParaRPr lang="ru-RU" sz="9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1538" y="2000240"/>
            <a:ext cx="7000924" cy="3714776"/>
          </a:xfrm>
          <a:prstGeom prst="roundRect">
            <a:avLst/>
          </a:prstGeom>
          <a:solidFill>
            <a:schemeClr val="accent1"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214414" y="2214554"/>
            <a:ext cx="67151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это уникальное озеро, одно из неповторимых чудес планеты, природная святыня не только россиян, но и всего человечества.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rgbClr val="0099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500166" y="3786190"/>
            <a:ext cx="6143668" cy="2071702"/>
          </a:xfrm>
          <a:prstGeom prst="roundRect">
            <a:avLst/>
          </a:prstGeom>
          <a:solidFill>
            <a:srgbClr val="009900">
              <a:alpha val="58000"/>
            </a:srgbClr>
          </a:solidFill>
          <a:ln>
            <a:solidFill>
              <a:srgbClr val="132B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Максимальная глубина – 1620м, а средняя – 730м. Дно Байкала на 1167м ниже уровня Мирового океана, а зеркало его вод – на 453 м выше.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3" descr="D:\Картинки\Животные\природа\ландшавты142.jpg"/>
          <p:cNvPicPr>
            <a:picLocks noChangeAspect="1" noChangeArrowheads="1"/>
          </p:cNvPicPr>
          <p:nvPr/>
        </p:nvPicPr>
        <p:blipFill>
          <a:blip r:embed="rId2"/>
          <a:srcRect t="47673"/>
          <a:stretch>
            <a:fillRect/>
          </a:stretch>
        </p:blipFill>
        <p:spPr bwMode="auto">
          <a:xfrm>
            <a:off x="1142976" y="785794"/>
            <a:ext cx="6917150" cy="2714624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Картинки\NATURAL\WP_0481.jp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Блок-схема: несколько документов 6"/>
          <p:cNvSpPr/>
          <p:nvPr/>
        </p:nvSpPr>
        <p:spPr>
          <a:xfrm>
            <a:off x="2500298" y="3571876"/>
            <a:ext cx="6429420" cy="3071834"/>
          </a:xfrm>
          <a:prstGeom prst="flowChartMultidocument">
            <a:avLst/>
          </a:prstGeom>
          <a:solidFill>
            <a:schemeClr val="accent2">
              <a:lumMod val="40000"/>
              <a:lumOff val="60000"/>
              <a:alpha val="87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несколько документов 7"/>
          <p:cNvSpPr/>
          <p:nvPr/>
        </p:nvSpPr>
        <p:spPr>
          <a:xfrm flipH="1">
            <a:off x="214282" y="214290"/>
            <a:ext cx="5643602" cy="3143272"/>
          </a:xfrm>
          <a:prstGeom prst="flowChartMultidocument">
            <a:avLst/>
          </a:prstGeom>
          <a:solidFill>
            <a:srgbClr val="FF6600">
              <a:alpha val="9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000100" y="785794"/>
            <a:ext cx="4857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Возраст Байкала – 15-20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лет, в то время как другим озерам не более 5-15 тыс. лет. В длину озеро простирается на 620 км при ширине от 24 до 79 км.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00298" y="4143380"/>
            <a:ext cx="55007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Байкале собрано колоссальное количество пресной воды - 1/10 пресных вод всей планеты. Полная смена воды в Байкале происходит в течение 332 лет.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трелка вправо 9"/>
          <p:cNvSpPr/>
          <p:nvPr/>
        </p:nvSpPr>
        <p:spPr>
          <a:xfrm rot="1424930">
            <a:off x="-61110" y="933549"/>
            <a:ext cx="2490390" cy="2201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908479">
            <a:off x="1309806" y="881000"/>
            <a:ext cx="1275574" cy="1832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1410193">
            <a:off x="1339809" y="593150"/>
            <a:ext cx="192882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3659285">
            <a:off x="583016" y="2750251"/>
            <a:ext cx="957266" cy="1000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2261447">
            <a:off x="147729" y="1496721"/>
            <a:ext cx="1928826" cy="2069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2749010">
            <a:off x="230060" y="2085368"/>
            <a:ext cx="1319440" cy="2031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3055523">
            <a:off x="2528803" y="375275"/>
            <a:ext cx="1045515" cy="2032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2074031" flipV="1">
            <a:off x="1259535" y="1532000"/>
            <a:ext cx="928694" cy="196194"/>
          </a:xfrm>
          <a:prstGeom prst="rightArrow">
            <a:avLst>
              <a:gd name="adj1" fmla="val 50000"/>
              <a:gd name="adj2" fmla="val 452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4323531">
            <a:off x="2983339" y="460300"/>
            <a:ext cx="107157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3858069">
            <a:off x="3420604" y="620750"/>
            <a:ext cx="977726" cy="120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6855026">
            <a:off x="4060040" y="739760"/>
            <a:ext cx="795342" cy="1745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6720316">
            <a:off x="4033797" y="508866"/>
            <a:ext cx="590552" cy="1619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2976552">
            <a:off x="423434" y="1797974"/>
            <a:ext cx="1243018" cy="1857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 rot="1964719">
            <a:off x="264214" y="3110956"/>
            <a:ext cx="100013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rot="2497703">
            <a:off x="-127259" y="2638073"/>
            <a:ext cx="157163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 rot="9542408">
            <a:off x="4293084" y="1742134"/>
            <a:ext cx="991686" cy="2069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 rot="8089403">
            <a:off x="4223057" y="742321"/>
            <a:ext cx="1365958" cy="1886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 rot="7892859">
            <a:off x="4220021" y="1194663"/>
            <a:ext cx="1162467" cy="1551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0" y="4000504"/>
            <a:ext cx="92869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 rot="2042128">
            <a:off x="2283424" y="539629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 rot="8488498" flipV="1">
            <a:off x="4275966" y="2109128"/>
            <a:ext cx="736848" cy="169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 rot="9172762">
            <a:off x="4130387" y="2496667"/>
            <a:ext cx="966790" cy="1762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 rot="8864703">
            <a:off x="3936418" y="2688836"/>
            <a:ext cx="157163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3428992" y="3500438"/>
            <a:ext cx="1571636" cy="1000132"/>
          </a:xfrm>
          <a:prstGeom prst="rightArrow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285720" y="3429000"/>
            <a:ext cx="638172" cy="1476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 rot="459473">
            <a:off x="214282" y="3643314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лако 4"/>
          <p:cNvSpPr/>
          <p:nvPr/>
        </p:nvSpPr>
        <p:spPr>
          <a:xfrm rot="1429875">
            <a:off x="1354077" y="687077"/>
            <a:ext cx="2428892" cy="544724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 rot="19433919">
            <a:off x="-39745" y="5652942"/>
            <a:ext cx="107157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право 37"/>
          <p:cNvSpPr/>
          <p:nvPr/>
        </p:nvSpPr>
        <p:spPr>
          <a:xfrm rot="19452368">
            <a:off x="511797" y="5201756"/>
            <a:ext cx="509590" cy="2047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право 38"/>
          <p:cNvSpPr/>
          <p:nvPr/>
        </p:nvSpPr>
        <p:spPr>
          <a:xfrm rot="18861024">
            <a:off x="-17027" y="5958935"/>
            <a:ext cx="157163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 rot="19232308">
            <a:off x="-33036" y="5155360"/>
            <a:ext cx="1100142" cy="1532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право 40"/>
          <p:cNvSpPr/>
          <p:nvPr/>
        </p:nvSpPr>
        <p:spPr>
          <a:xfrm rot="20485541">
            <a:off x="2886" y="4721397"/>
            <a:ext cx="966790" cy="1762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 rot="20906066">
            <a:off x="285720" y="4357694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право 42"/>
          <p:cNvSpPr/>
          <p:nvPr/>
        </p:nvSpPr>
        <p:spPr>
          <a:xfrm rot="14027100">
            <a:off x="2440597" y="5602163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право 43"/>
          <p:cNvSpPr/>
          <p:nvPr/>
        </p:nvSpPr>
        <p:spPr>
          <a:xfrm rot="15392343">
            <a:off x="2498320" y="5484474"/>
            <a:ext cx="1009656" cy="2047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право 44"/>
          <p:cNvSpPr/>
          <p:nvPr/>
        </p:nvSpPr>
        <p:spPr>
          <a:xfrm rot="14751576">
            <a:off x="2490835" y="5511523"/>
            <a:ext cx="157163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право 45"/>
          <p:cNvSpPr/>
          <p:nvPr/>
        </p:nvSpPr>
        <p:spPr>
          <a:xfrm rot="14731071">
            <a:off x="2006556" y="6011948"/>
            <a:ext cx="1243018" cy="1857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 rot="14983456">
            <a:off x="1599369" y="6186747"/>
            <a:ext cx="823914" cy="1762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 rot="15391558">
            <a:off x="1840876" y="5858751"/>
            <a:ext cx="404810" cy="1384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право 48"/>
          <p:cNvSpPr/>
          <p:nvPr/>
        </p:nvSpPr>
        <p:spPr>
          <a:xfrm rot="15175065">
            <a:off x="1685687" y="5922138"/>
            <a:ext cx="1200152" cy="2286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право 49"/>
          <p:cNvSpPr/>
          <p:nvPr/>
        </p:nvSpPr>
        <p:spPr>
          <a:xfrm rot="16034227">
            <a:off x="1239644" y="6354871"/>
            <a:ext cx="852486" cy="1476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 rot="16815823">
            <a:off x="1071538" y="6286520"/>
            <a:ext cx="647696" cy="209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право 51"/>
          <p:cNvSpPr/>
          <p:nvPr/>
        </p:nvSpPr>
        <p:spPr>
          <a:xfrm rot="17760126">
            <a:off x="571472" y="6143644"/>
            <a:ext cx="100013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трелка вправо 52"/>
          <p:cNvSpPr/>
          <p:nvPr/>
        </p:nvSpPr>
        <p:spPr>
          <a:xfrm rot="12795754">
            <a:off x="3312307" y="4688373"/>
            <a:ext cx="1090626" cy="1607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трелка вправо 53"/>
          <p:cNvSpPr/>
          <p:nvPr/>
        </p:nvSpPr>
        <p:spPr>
          <a:xfrm rot="12942572">
            <a:off x="3206392" y="4764018"/>
            <a:ext cx="723904" cy="2047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трелка вправо 54"/>
          <p:cNvSpPr/>
          <p:nvPr/>
        </p:nvSpPr>
        <p:spPr>
          <a:xfrm rot="13763327">
            <a:off x="2805940" y="5420160"/>
            <a:ext cx="1947874" cy="1952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786446" y="1214422"/>
            <a:ext cx="2857520" cy="4429156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5857884" y="1643050"/>
            <a:ext cx="27860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озеро впадает более 336 рек, а вытекает одна Ангара.</a:t>
            </a: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800" decel="100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800" decel="100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8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Картинки\Животные\природа\вода0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3714744" y="142852"/>
            <a:ext cx="49292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Эндемики Байкала: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7686" y="1071546"/>
            <a:ext cx="3786214" cy="4714908"/>
          </a:xfrm>
          <a:prstGeom prst="roundRect">
            <a:avLst/>
          </a:prstGeom>
          <a:solidFill>
            <a:srgbClr val="102098">
              <a:alpha val="7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857752" y="1357298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Голомянка</a:t>
            </a:r>
          </a:p>
        </p:txBody>
      </p:sp>
      <p:sp>
        <p:nvSpPr>
          <p:cNvPr id="8" name="4-конечная звезда 7"/>
          <p:cNvSpPr/>
          <p:nvPr/>
        </p:nvSpPr>
        <p:spPr>
          <a:xfrm>
            <a:off x="4643438" y="1428736"/>
            <a:ext cx="142876" cy="214314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4-конечная звезда 8"/>
          <p:cNvSpPr/>
          <p:nvPr/>
        </p:nvSpPr>
        <p:spPr>
          <a:xfrm>
            <a:off x="4643438" y="2000240"/>
            <a:ext cx="142876" cy="214314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4-конечная звезда 9"/>
          <p:cNvSpPr/>
          <p:nvPr/>
        </p:nvSpPr>
        <p:spPr>
          <a:xfrm>
            <a:off x="4643438" y="2571744"/>
            <a:ext cx="142876" cy="214314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>
            <a:off x="4643438" y="3143248"/>
            <a:ext cx="142876" cy="214314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>
            <a:off x="4643438" y="3714752"/>
            <a:ext cx="142876" cy="214314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4-конечная звезда 12"/>
          <p:cNvSpPr/>
          <p:nvPr/>
        </p:nvSpPr>
        <p:spPr>
          <a:xfrm>
            <a:off x="4643438" y="4286256"/>
            <a:ext cx="142876" cy="214314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4-конечная звезда 13"/>
          <p:cNvSpPr/>
          <p:nvPr/>
        </p:nvSpPr>
        <p:spPr>
          <a:xfrm>
            <a:off x="4643438" y="4857760"/>
            <a:ext cx="142876" cy="214314"/>
          </a:xfrm>
          <a:prstGeom prst="star4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857752" y="192880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Омуль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57752" y="2500306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Бычки-подкаменщики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57752" y="3071810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Сиг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57752" y="364331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Осетр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57752" y="4214818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Хариус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57752" y="4786322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Нерпа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Картинки\Животные\природа\ландшавты101.jpg"/>
          <p:cNvPicPr>
            <a:picLocks noChangeAspect="1" noChangeArrowheads="1"/>
          </p:cNvPicPr>
          <p:nvPr/>
        </p:nvPicPr>
        <p:blipFill>
          <a:blip r:embed="rId2" cstate="print"/>
          <a:srcRect l="38145" t="27419" b="1451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Овал 3"/>
          <p:cNvSpPr/>
          <p:nvPr/>
        </p:nvSpPr>
        <p:spPr>
          <a:xfrm>
            <a:off x="1071538" y="1071546"/>
            <a:ext cx="7358114" cy="4643470"/>
          </a:xfrm>
          <a:prstGeom prst="ellipse">
            <a:avLst/>
          </a:prstGeom>
          <a:solidFill>
            <a:srgbClr val="132B19">
              <a:alpha val="61000"/>
            </a:srgb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14480" y="1714488"/>
            <a:ext cx="578647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ctr"/>
            <a:r>
              <a:rPr lang="ru-RU" sz="2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Неповторимая красота Байкала, живописные его берега и острова привлекали и привлекают туристов из нашей страны и зарубежья.</a:t>
            </a:r>
          </a:p>
          <a:p>
            <a:pPr indent="457200" algn="ctr"/>
            <a:r>
              <a:rPr lang="ru-RU" sz="2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Целебный воздух, многочисленные термальные и минеральные источники могут служить хорошей базой для создания курортов и зон отдыха. </a:t>
            </a:r>
          </a:p>
          <a:p>
            <a:pPr indent="457200" algn="ctr"/>
            <a:r>
              <a:rPr lang="ru-RU" sz="2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Неповторимый животный и растительный мир озера делают его «музеем живых древностей».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Картинки\Животные\водный мир\234wert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42910" y="285728"/>
            <a:ext cx="75330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Благодарю за внимание!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499</TotalTime>
  <Words>189</Words>
  <Application>Microsoft Office PowerPoint</Application>
  <PresentationFormat>Экран (4:3)</PresentationFormat>
  <Paragraphs>18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Айгуль</dc:creator>
  <cp:lastModifiedBy>Пользователь Windows</cp:lastModifiedBy>
  <cp:revision>55</cp:revision>
  <dcterms:created xsi:type="dcterms:W3CDTF">2012-02-04T08:17:33Z</dcterms:created>
  <dcterms:modified xsi:type="dcterms:W3CDTF">2018-01-20T12:11:28Z</dcterms:modified>
</cp:coreProperties>
</file>