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4"/>
  </p:notesMasterIdLst>
  <p:sldIdLst>
    <p:sldId id="289" r:id="rId2"/>
    <p:sldId id="316" r:id="rId3"/>
    <p:sldId id="318" r:id="rId4"/>
    <p:sldId id="317" r:id="rId5"/>
    <p:sldId id="311" r:id="rId6"/>
    <p:sldId id="312" r:id="rId7"/>
    <p:sldId id="313" r:id="rId8"/>
    <p:sldId id="314" r:id="rId9"/>
    <p:sldId id="319" r:id="rId10"/>
    <p:sldId id="320" r:id="rId11"/>
    <p:sldId id="310" r:id="rId12"/>
    <p:sldId id="32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14AC"/>
    <a:srgbClr val="006600"/>
    <a:srgbClr val="33CCFF"/>
    <a:srgbClr val="365D21"/>
    <a:srgbClr val="0066FF"/>
    <a:srgbClr val="FFFF00"/>
    <a:srgbClr val="FF9900"/>
    <a:srgbClr val="FFFFFF"/>
    <a:srgbClr val="FFCCCC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306" y="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03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31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5.wav"/><Relationship Id="rId7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0.wav"/><Relationship Id="rId3" Type="http://schemas.openxmlformats.org/officeDocument/2006/relationships/audio" Target="../media/audio6.wav"/><Relationship Id="rId7" Type="http://schemas.openxmlformats.org/officeDocument/2006/relationships/audio" Target="../media/audio9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11" Type="http://schemas.openxmlformats.org/officeDocument/2006/relationships/hyperlink" Target="../../../&#1092;&#1080;&#1083;&#1100;&#1084;&#1099;%2011&#1082;&#1083;/&#1080;&#1079;&#1083;&#1091;&#1095;%20&#1080;%20&#1089;&#1087;&#1077;&#1082;&#1090;&#1088;&#1099;/&#1083;&#1102;&#1084;&#1080;&#1085;&#1077;&#1089;&#1094;&#1077;&#1085;&#1094;&#1080;&#1103;.avi" TargetMode="External"/><Relationship Id="rId5" Type="http://schemas.openxmlformats.org/officeDocument/2006/relationships/audio" Target="../media/audio5.wav"/><Relationship Id="rId10" Type="http://schemas.openxmlformats.org/officeDocument/2006/relationships/audio" Target="../media/audio1.wav"/><Relationship Id="rId4" Type="http://schemas.openxmlformats.org/officeDocument/2006/relationships/audio" Target="../media/audio7.wav"/><Relationship Id="rId9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6.wav"/><Relationship Id="rId7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4.wav"/><Relationship Id="rId4" Type="http://schemas.openxmlformats.org/officeDocument/2006/relationships/audio" Target="../media/audio7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8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1.wav"/><Relationship Id="rId4" Type="http://schemas.openxmlformats.org/officeDocument/2006/relationships/audio" Target="../media/audio6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../../../&#1092;&#1080;&#1083;&#1100;&#1084;&#1099;%2011&#1082;&#1083;/&#1080;&#1079;&#1083;&#1091;&#1095;%20&#1080;%20&#1089;&#1087;&#1077;&#1082;&#1090;&#1088;&#1099;/&#1089;&#1087;&#1077;&#1082;&#1090;&#1088;&#1072;&#1083;&#1100;&#1085;&#1099;&#1081;%20&#1072;&#1085;&#1072;&#1083;&#1080;&#1079;%204,5&#1084;&#1080;&#1085;.avi" TargetMode="External"/><Relationship Id="rId3" Type="http://schemas.openxmlformats.org/officeDocument/2006/relationships/audio" Target="../media/audio8.wav"/><Relationship Id="rId7" Type="http://schemas.openxmlformats.org/officeDocument/2006/relationships/image" Target="../media/image10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64950"/>
            <a:ext cx="91440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400" b="1" u="sng" cap="all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\т.24 \ Виды излучений. Виды спектров.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ЦЕЛИ: знания учащихся о механизме излучения света, о способах возбуждения атома, о применении спектрального анализа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u="sng" cap="all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Изучить механизм излучения света.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Изучить способы возбуждения атома.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Рассмотреть виды спектров.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Рассмотреть некоторые аспекты применения спектрального анализа.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ДЕМОНСТРАЦИИ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к/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«ЛЮМИНЕСЦЕНЦИЯ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«Спектральный анализ»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Фотолюминесценция. Катодолюминесценция. Электролюминесценция.</a:t>
            </a:r>
            <a:endParaRPr lang="ru-RU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Наблюдение линейчатых и сплошных спектров.</a:t>
            </a:r>
            <a:endParaRPr lang="ru-RU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Зависимость плотности потока излучения от расстояния до источника</a:t>
            </a:r>
            <a:r>
              <a:rPr lang="ru-RU" sz="1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928934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Консультация по гр. № 4.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5м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Эвристическая беседа по теме с демонстрациями и заполнением справочника № 4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20м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Повторение темы по опорному конспекту с акцентированием сложных мест.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5м</a:t>
            </a:r>
          </a:p>
          <a:p>
            <a:pPr marL="342900" indent="-342900">
              <a:buAutoNum type="arabicPeriod" startAt="4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Первичная обратная связь по вопросам  стр. 241№1,2, 243№1,2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247№1,2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15м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Д.З. §80-83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Т.№ 24.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50м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2143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физическое тело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излучает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свет?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85926"/>
            <a:ext cx="913493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определяют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химический состав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звёзд?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103674"/>
            <a:ext cx="9448869" cy="175432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химических реакций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определить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состав минерала, провести </a:t>
            </a: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экспресс-анализ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химического состава детали?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92760" y="500042"/>
            <a:ext cx="125124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Атом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2" y="2428868"/>
            <a:ext cx="2285984" cy="758522"/>
          </a:xfrm>
          <a:prstGeom prst="rect">
            <a:avLst/>
          </a:prstGeom>
          <a:solidFill>
            <a:schemeClr val="tx1">
              <a:lumMod val="85000"/>
              <a:lumOff val="15000"/>
              <a:alpha val="44000"/>
            </a:schemeClr>
          </a:solidFill>
          <a:ln w="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813082" y="2432066"/>
            <a:ext cx="115580" cy="76635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1500166" y="2432066"/>
            <a:ext cx="157040" cy="761476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60"/>
          <p:cNvSpPr>
            <a:spLocks noChangeArrowheads="1"/>
          </p:cNvSpPr>
          <p:nvPr/>
        </p:nvSpPr>
        <p:spPr bwMode="auto">
          <a:xfrm>
            <a:off x="2000232" y="2432066"/>
            <a:ext cx="157040" cy="761476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Rectangle 62"/>
          <p:cNvSpPr>
            <a:spLocks noChangeArrowheads="1"/>
          </p:cNvSpPr>
          <p:nvPr/>
        </p:nvSpPr>
        <p:spPr bwMode="auto">
          <a:xfrm>
            <a:off x="170140" y="2432066"/>
            <a:ext cx="187018" cy="76147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1406" y="3789388"/>
            <a:ext cx="2786082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паспорт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эл-та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 - солнце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06" y="3217884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   </a:t>
            </a:r>
            <a:r>
              <a:rPr lang="ru-RU" sz="2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64"/>
          <p:cNvSpPr txBox="1">
            <a:spLocks noChangeArrowheads="1"/>
          </p:cNvSpPr>
          <p:nvPr/>
        </p:nvSpPr>
        <p:spPr bwMode="auto">
          <a:xfrm>
            <a:off x="3268772" y="3786190"/>
            <a:ext cx="1859499" cy="490349"/>
          </a:xfrm>
          <a:prstGeom prst="rect">
            <a:avLst/>
          </a:prstGeom>
          <a:gradFill rotWithShape="0">
            <a:gsLst>
              <a:gs pos="0">
                <a:srgbClr val="A603AB">
                  <a:alpha val="75000"/>
                </a:srgbClr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65"/>
          <p:cNvSpPr txBox="1">
            <a:spLocks noChangeArrowheads="1"/>
          </p:cNvSpPr>
          <p:nvPr/>
        </p:nvSpPr>
        <p:spPr bwMode="auto">
          <a:xfrm>
            <a:off x="3489990" y="2786058"/>
            <a:ext cx="1048701" cy="8418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хол.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газ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66"/>
          <p:cNvSpPr>
            <a:spLocks noChangeShapeType="1"/>
          </p:cNvSpPr>
          <p:nvPr/>
        </p:nvSpPr>
        <p:spPr bwMode="auto">
          <a:xfrm flipV="1">
            <a:off x="3071802" y="3000372"/>
            <a:ext cx="1873408" cy="614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67"/>
          <p:cNvSpPr>
            <a:spLocks noChangeShapeType="1"/>
          </p:cNvSpPr>
          <p:nvPr/>
        </p:nvSpPr>
        <p:spPr bwMode="auto">
          <a:xfrm flipV="1">
            <a:off x="3125896" y="3286124"/>
            <a:ext cx="1673172" cy="614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68"/>
          <p:cNvSpPr>
            <a:spLocks noChangeArrowheads="1"/>
          </p:cNvSpPr>
          <p:nvPr/>
        </p:nvSpPr>
        <p:spPr bwMode="auto">
          <a:xfrm rot="379456">
            <a:off x="4736426" y="2807204"/>
            <a:ext cx="424231" cy="729616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3517635" y="3786190"/>
            <a:ext cx="108327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Rectangle 80"/>
          <p:cNvSpPr>
            <a:spLocks noChangeArrowheads="1"/>
          </p:cNvSpPr>
          <p:nvPr/>
        </p:nvSpPr>
        <p:spPr bwMode="auto">
          <a:xfrm>
            <a:off x="4284542" y="3786190"/>
            <a:ext cx="85086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Rectangle 81"/>
          <p:cNvSpPr>
            <a:spLocks noChangeArrowheads="1"/>
          </p:cNvSpPr>
          <p:nvPr/>
        </p:nvSpPr>
        <p:spPr bwMode="auto">
          <a:xfrm>
            <a:off x="4763200" y="3786190"/>
            <a:ext cx="45719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81"/>
          <p:cNvSpPr>
            <a:spLocks noChangeArrowheads="1"/>
          </p:cNvSpPr>
          <p:nvPr/>
        </p:nvSpPr>
        <p:spPr bwMode="auto">
          <a:xfrm>
            <a:off x="5028052" y="3786190"/>
            <a:ext cx="45719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Oval 71"/>
          <p:cNvSpPr>
            <a:spLocks noChangeArrowheads="1"/>
          </p:cNvSpPr>
          <p:nvPr/>
        </p:nvSpPr>
        <p:spPr bwMode="auto">
          <a:xfrm>
            <a:off x="7363687" y="3416713"/>
            <a:ext cx="520964" cy="547001"/>
          </a:xfrm>
          <a:prstGeom prst="ellipse">
            <a:avLst/>
          </a:prstGeom>
          <a:solidFill>
            <a:srgbClr val="FF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Oval 72"/>
          <p:cNvSpPr>
            <a:spLocks noChangeArrowheads="1"/>
          </p:cNvSpPr>
          <p:nvPr/>
        </p:nvSpPr>
        <p:spPr bwMode="auto">
          <a:xfrm>
            <a:off x="7130561" y="3181896"/>
            <a:ext cx="1027655" cy="103292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AutoShape 73"/>
          <p:cNvSpPr>
            <a:spLocks noChangeArrowheads="1"/>
          </p:cNvSpPr>
          <p:nvPr/>
        </p:nvSpPr>
        <p:spPr bwMode="auto">
          <a:xfrm rot="379456">
            <a:off x="8662529" y="2857496"/>
            <a:ext cx="372287" cy="838825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2" name="Group 74"/>
          <p:cNvGrpSpPr>
            <a:grpSpLocks/>
          </p:cNvGrpSpPr>
          <p:nvPr/>
        </p:nvGrpSpPr>
        <p:grpSpPr bwMode="auto">
          <a:xfrm>
            <a:off x="6677394" y="3229406"/>
            <a:ext cx="2082667" cy="661016"/>
            <a:chOff x="14272" y="5680"/>
            <a:chExt cx="1751" cy="487"/>
          </a:xfrm>
        </p:grpSpPr>
        <p:grpSp>
          <p:nvGrpSpPr>
            <p:cNvPr id="33" name="Group 75"/>
            <p:cNvGrpSpPr>
              <a:grpSpLocks/>
            </p:cNvGrpSpPr>
            <p:nvPr/>
          </p:nvGrpSpPr>
          <p:grpSpPr bwMode="auto">
            <a:xfrm>
              <a:off x="14272" y="5680"/>
              <a:ext cx="1486" cy="487"/>
              <a:chOff x="14561" y="5643"/>
              <a:chExt cx="899" cy="451"/>
            </a:xfrm>
          </p:grpSpPr>
          <p:sp>
            <p:nvSpPr>
              <p:cNvPr id="35" name="Line 76"/>
              <p:cNvSpPr>
                <a:spLocks noChangeShapeType="1"/>
              </p:cNvSpPr>
              <p:nvPr/>
            </p:nvSpPr>
            <p:spPr bwMode="auto">
              <a:xfrm flipV="1">
                <a:off x="14838" y="5678"/>
                <a:ext cx="219" cy="12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77"/>
              <p:cNvSpPr>
                <a:spLocks/>
              </p:cNvSpPr>
              <p:nvPr/>
            </p:nvSpPr>
            <p:spPr bwMode="auto">
              <a:xfrm>
                <a:off x="14561" y="5643"/>
                <a:ext cx="899" cy="451"/>
              </a:xfrm>
              <a:custGeom>
                <a:avLst/>
                <a:gdLst/>
                <a:ahLst/>
                <a:cxnLst>
                  <a:cxn ang="0">
                    <a:pos x="0" y="451"/>
                  </a:cxn>
                  <a:cxn ang="0">
                    <a:pos x="427" y="71"/>
                  </a:cxn>
                  <a:cxn ang="0">
                    <a:pos x="899" y="25"/>
                  </a:cxn>
                </a:cxnLst>
                <a:rect l="0" t="0" r="r" b="b"/>
                <a:pathLst>
                  <a:path w="899" h="451">
                    <a:moveTo>
                      <a:pt x="0" y="451"/>
                    </a:moveTo>
                    <a:cubicBezTo>
                      <a:pt x="138" y="296"/>
                      <a:pt x="277" y="142"/>
                      <a:pt x="427" y="71"/>
                    </a:cubicBezTo>
                    <a:cubicBezTo>
                      <a:pt x="577" y="0"/>
                      <a:pt x="807" y="35"/>
                      <a:pt x="899" y="2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" name="Line 78"/>
            <p:cNvSpPr>
              <a:spLocks noChangeShapeType="1"/>
            </p:cNvSpPr>
            <p:nvPr/>
          </p:nvSpPr>
          <p:spPr bwMode="auto">
            <a:xfrm>
              <a:off x="15643" y="5706"/>
              <a:ext cx="3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45236" y="1071546"/>
            <a:ext cx="8441606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Ему надо сообщить энергию-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возбудить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№24</a:t>
            </a:r>
            <a:endParaRPr lang="ru-RU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2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2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2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2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2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2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2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2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2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3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3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0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uiExpand="1" build="p" animBg="1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9" grpId="0" animBg="1"/>
      <p:bldP spid="30" grpId="0" animBg="1"/>
      <p:bldP spid="31" grpId="0" animBg="1"/>
      <p:bldP spid="37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10816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 закрепленные знания учащихся по теме №24.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по теме 24.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аудиальные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визуальные навыки.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Начать обобщение по разделу «электромагнитные волны».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0"/>
            <a:ext cx="8001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 </a:t>
            </a:r>
            <a:r>
              <a:rPr lang="ru-RU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\з.24 \  Спектральный анализ.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2780928"/>
          <a:ext cx="9144000" cy="4167234"/>
        </p:xfrm>
        <a:graphic>
          <a:graphicData uri="http://schemas.openxmlformats.org/drawingml/2006/table">
            <a:tbl>
              <a:tblPr/>
              <a:tblGrid>
                <a:gridCol w="8484970"/>
                <a:gridCol w="659030"/>
              </a:tblGrid>
              <a:tr h="35674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Заполнить</a:t>
                      </a:r>
                      <a:r>
                        <a:rPr lang="ru-RU" sz="2400" baseline="0" dirty="0" smtClean="0">
                          <a:latin typeface="Times New Roman"/>
                          <a:ea typeface="Times New Roman"/>
                        </a:rPr>
                        <a:t> таблицу НЧ и Радиоволны и по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§</a:t>
                      </a:r>
                      <a:r>
                        <a:rPr lang="ru-RU" sz="2400" baseline="0" dirty="0" smtClean="0">
                          <a:latin typeface="Times New Roman"/>
                          <a:ea typeface="Times New Roman"/>
                        </a:rPr>
                        <a:t>84-86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2.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Закрепление материала темы 3 24.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</a:rPr>
                        <a:t>А)  </a:t>
                      </a:r>
                      <a:r>
                        <a:rPr lang="ru-RU" sz="2400" b="1" i="1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Излучение света . Виды излучений.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32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Сплошные и линейчатые спектры. Спектральный анализ.</a:t>
                      </a:r>
                      <a:endParaRPr lang="ru-RU" sz="2400" b="1" dirty="0">
                        <a:solidFill>
                          <a:srgbClr val="0014AC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</a:rPr>
                        <a:t>                     Б) </a:t>
                      </a:r>
                      <a:r>
                        <a:rPr lang="ru-RU" sz="2400" b="1" i="1" dirty="0" smtClean="0">
                          <a:latin typeface="Times New Roman"/>
                          <a:ea typeface="Times New Roman"/>
                        </a:rPr>
                        <a:t>визуализация.стр.247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3.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Повторить темы «переменный ток», «радиоволны» с заполнением таблицы к теме 25.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3м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12м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Д.З. 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заполнить таблицу по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§§84-86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0"/>
            <a:ext cx="8001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 </a:t>
            </a:r>
            <a:r>
              <a:rPr lang="ru-RU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\з.24 \  Спектральный анализ.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642918"/>
          <a:ext cx="9144000" cy="4077072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67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b="1" i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стр.247 вопрос №1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стр.246 вопрос №2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i="0" dirty="0" smtClean="0">
                          <a:solidFill>
                            <a:srgbClr val="006600"/>
                          </a:solidFill>
                          <a:latin typeface="Times New Roman"/>
                          <a:ea typeface="Times New Roman"/>
                        </a:rPr>
                        <a:t>стр.241 вопрос №1,2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6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Д.З. 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заполнить таблицу по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§§84-86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№24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,81,82,83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Гр,  </a:t>
            </a:r>
            <a:r>
              <a:rPr lang="ru-RU" sz="4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2143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ое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физическое тело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излучает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свет?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357298"/>
            <a:ext cx="913493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определяют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химический состав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звёзд?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63" y="2317616"/>
            <a:ext cx="9134937" cy="17543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химических реакций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определить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состав минерала, провести экспресс-анализ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химического состава детали?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3438" y="4714884"/>
            <a:ext cx="4071966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,81,82,83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ВИДЫ.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365D21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6273225"/>
            <a:ext cx="5857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стр.4</a:t>
            </a:r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№24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ИЗЛУЧЕНИЙ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i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СПЕКТРЫ </a:t>
            </a:r>
            <a:r>
              <a:rPr lang="ru-RU" sz="6000" b="1" cap="all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№24</a:t>
            </a:r>
            <a:endParaRPr lang="ru-RU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1357290" y="-24"/>
            <a:ext cx="7621610" cy="446087"/>
          </a:xfrm>
          <a:prstGeom prst="rect">
            <a:avLst/>
          </a:prstGeom>
          <a:gradFill rotWithShape="0">
            <a:gsLst>
              <a:gs pos="0">
                <a:srgbClr val="83B5FF"/>
              </a:gs>
              <a:gs pos="100000">
                <a:srgbClr val="FFEBFA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Т№24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ВИДЫ   ИЗЛУЧЕНИЙ.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СПЕКТРЫ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428604"/>
            <a:ext cx="3571868" cy="51435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тишина…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темнота…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струна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звук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атом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свет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возбудить !!!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тепловое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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пламя…)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столкн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атомов !!!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норм. состояние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ИЗЛУЧАЕТ квант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214778" y="500042"/>
            <a:ext cx="4929222" cy="214314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1" i="1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Электро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люминесценция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полярн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сияние, трубки</a:t>
            </a:r>
          </a:p>
          <a:p>
            <a:pPr lvl="0">
              <a:spcAft>
                <a:spcPts val="100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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4357686" y="2857496"/>
            <a:ext cx="4214842" cy="157163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КАТОДО…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атомы твердых…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экран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TV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000628" y="5143512"/>
            <a:ext cx="4000528" cy="1085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ru-RU" sz="2800" b="1" i="1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хеми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светлячки, гниение…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5572140"/>
            <a:ext cx="4786346" cy="1085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Фото</a:t>
            </a:r>
            <a:r>
              <a:rPr kumimoji="0" lang="ru-RU" sz="2800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/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800" b="1" cap="all" baseline="-25000" dirty="0" err="1" smtClean="0">
                <a:latin typeface="Times New Roman" pitchFamily="18" charset="0"/>
                <a:cs typeface="Times New Roman" pitchFamily="18" charset="0"/>
              </a:rPr>
              <a:t>изл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800" b="1" cap="all" baseline="-25000" dirty="0" err="1" smtClean="0">
                <a:latin typeface="Times New Roman" pitchFamily="18" charset="0"/>
                <a:cs typeface="Times New Roman" pitchFamily="18" charset="0"/>
              </a:rPr>
              <a:t>погл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Фосфор, 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переизлучение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 flipH="1">
            <a:off x="4786314" y="2143116"/>
            <a:ext cx="58356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387342" y="2306923"/>
            <a:ext cx="125095" cy="137983"/>
            <a:chOff x="1783" y="8526"/>
            <a:chExt cx="366" cy="388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Oval 6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357686" y="2571744"/>
            <a:ext cx="340360" cy="0"/>
          </a:xfrm>
          <a:prstGeom prst="line">
            <a:avLst/>
          </a:prstGeom>
          <a:noFill/>
          <a:ln w="19050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5683105" y="2053681"/>
            <a:ext cx="615282" cy="649064"/>
            <a:chOff x="9697" y="4559"/>
            <a:chExt cx="626" cy="6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9697" y="4559"/>
              <a:ext cx="626" cy="66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9834" y="4699"/>
              <a:ext cx="366" cy="373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4929190" y="2214554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dirty="0"/>
          </a:p>
        </p:txBody>
      </p:sp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6072198" y="2131241"/>
            <a:ext cx="357190" cy="500066"/>
            <a:chOff x="864" y="3682"/>
            <a:chExt cx="1705" cy="621"/>
          </a:xfrm>
        </p:grpSpPr>
        <p:sp>
          <p:nvSpPr>
            <p:cNvPr id="19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2" name="Group 6"/>
          <p:cNvGrpSpPr>
            <a:grpSpLocks/>
          </p:cNvGrpSpPr>
          <p:nvPr/>
        </p:nvGrpSpPr>
        <p:grpSpPr bwMode="auto">
          <a:xfrm rot="20214749">
            <a:off x="1428728" y="5000636"/>
            <a:ext cx="357190" cy="500066"/>
            <a:chOff x="864" y="3682"/>
            <a:chExt cx="1705" cy="621"/>
          </a:xfrm>
        </p:grpSpPr>
        <p:sp>
          <p:nvSpPr>
            <p:cNvPr id="23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6" name="Line 3"/>
          <p:cNvSpPr>
            <a:spLocks noChangeShapeType="1"/>
          </p:cNvSpPr>
          <p:nvPr/>
        </p:nvSpPr>
        <p:spPr bwMode="auto">
          <a:xfrm flipH="1">
            <a:off x="5328162" y="4693953"/>
            <a:ext cx="58356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7" name="Group 4"/>
          <p:cNvGrpSpPr>
            <a:grpSpLocks/>
          </p:cNvGrpSpPr>
          <p:nvPr/>
        </p:nvGrpSpPr>
        <p:grpSpPr bwMode="auto">
          <a:xfrm>
            <a:off x="4929190" y="4857760"/>
            <a:ext cx="125095" cy="137983"/>
            <a:chOff x="1783" y="8526"/>
            <a:chExt cx="366" cy="388"/>
          </a:xfrm>
        </p:grpSpPr>
        <p:sp>
          <p:nvSpPr>
            <p:cNvPr id="28" name="Line 5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Oval 6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4899534" y="5122581"/>
            <a:ext cx="340360" cy="0"/>
          </a:xfrm>
          <a:prstGeom prst="line">
            <a:avLst/>
          </a:prstGeom>
          <a:noFill/>
          <a:ln w="19050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1" name="Group 8"/>
          <p:cNvGrpSpPr>
            <a:grpSpLocks/>
          </p:cNvGrpSpPr>
          <p:nvPr/>
        </p:nvGrpSpPr>
        <p:grpSpPr bwMode="auto">
          <a:xfrm>
            <a:off x="6224953" y="4604518"/>
            <a:ext cx="615282" cy="649064"/>
            <a:chOff x="9697" y="4559"/>
            <a:chExt cx="626" cy="664"/>
          </a:xfrm>
        </p:grpSpPr>
        <p:sp>
          <p:nvSpPr>
            <p:cNvPr id="32" name="Oval 9"/>
            <p:cNvSpPr>
              <a:spLocks noChangeArrowheads="1"/>
            </p:cNvSpPr>
            <p:nvPr/>
          </p:nvSpPr>
          <p:spPr bwMode="auto">
            <a:xfrm>
              <a:off x="9697" y="4559"/>
              <a:ext cx="626" cy="66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Oval 10"/>
            <p:cNvSpPr>
              <a:spLocks noChangeArrowheads="1"/>
            </p:cNvSpPr>
            <p:nvPr/>
          </p:nvSpPr>
          <p:spPr bwMode="auto">
            <a:xfrm>
              <a:off x="9834" y="4699"/>
              <a:ext cx="366" cy="373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5471038" y="4765391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dirty="0"/>
          </a:p>
        </p:txBody>
      </p:sp>
      <p:grpSp>
        <p:nvGrpSpPr>
          <p:cNvPr id="35" name="Group 6"/>
          <p:cNvGrpSpPr>
            <a:grpSpLocks/>
          </p:cNvGrpSpPr>
          <p:nvPr/>
        </p:nvGrpSpPr>
        <p:grpSpPr bwMode="auto">
          <a:xfrm>
            <a:off x="6614046" y="4682078"/>
            <a:ext cx="357190" cy="500066"/>
            <a:chOff x="864" y="3682"/>
            <a:chExt cx="1705" cy="621"/>
          </a:xfrm>
        </p:grpSpPr>
        <p:sp>
          <p:nvSpPr>
            <p:cNvPr id="36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6357950" y="4750430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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№24</a:t>
            </a:r>
            <a:endParaRPr lang="ru-RU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5">
            <a:hlinkClick r:id="rId11" action="ppaction://hlinkfile"/>
          </p:cNvPr>
          <p:cNvSpPr txBox="1">
            <a:spLocks noChangeArrowheads="1"/>
          </p:cNvSpPr>
          <p:nvPr/>
        </p:nvSpPr>
        <p:spPr bwMode="auto">
          <a:xfrm>
            <a:off x="6143572" y="6315075"/>
            <a:ext cx="3000428" cy="5429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Люминесценция 10 мин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500"/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500"/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500"/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300"/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300"/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300"/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300"/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300"/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300"/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008E-6 L 0.75625 -0.7897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-3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0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9.99075E-7 L 0.15816 -0.00023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9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85846E-6 L 0.32066 0.004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9.99075E-7 L 0.15816 -0.00023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500"/>
                            </p:stCondLst>
                            <p:childTnLst>
                              <p:par>
                                <p:cTn id="198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85846E-6 L 0.32066 0.00417 " pathEditMode="relative" rAng="0" ptsTypes="AA">
                                      <p:cBhvr>
                                        <p:cTn id="20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10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5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5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5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4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7" presetID="34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 animBg="1"/>
      <p:bldP spid="3" grpId="0" animBg="1"/>
      <p:bldP spid="1031" grpId="0" animBg="1"/>
      <p:bldP spid="17" grpId="0"/>
      <p:bldP spid="26" grpId="0" animBg="1"/>
      <p:bldP spid="30" grpId="0" animBg="1"/>
      <p:bldP spid="34" grpId="0"/>
      <p:bldP spid="39" grpId="0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642910" y="207959"/>
            <a:ext cx="7215206" cy="400685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СПЕКТРОСКОП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…ГРАФ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6370342" y="2813354"/>
            <a:ext cx="392952" cy="862742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2149504" y="1847171"/>
            <a:ext cx="390024" cy="1756386"/>
            <a:chOff x="2149504" y="1847171"/>
            <a:chExt cx="390024" cy="1756386"/>
          </a:xfrm>
        </p:grpSpPr>
        <p:sp>
          <p:nvSpPr>
            <p:cNvPr id="38925" name="Line 13"/>
            <p:cNvSpPr>
              <a:spLocks noChangeShapeType="1"/>
            </p:cNvSpPr>
            <p:nvPr/>
          </p:nvSpPr>
          <p:spPr bwMode="auto">
            <a:xfrm>
              <a:off x="2149504" y="1847171"/>
              <a:ext cx="125795" cy="594555"/>
            </a:xfrm>
            <a:prstGeom prst="line">
              <a:avLst/>
            </a:prstGeom>
            <a:noFill/>
            <a:ln w="920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6" name="Line 14"/>
            <p:cNvSpPr>
              <a:spLocks noChangeShapeType="1"/>
            </p:cNvSpPr>
            <p:nvPr/>
          </p:nvSpPr>
          <p:spPr bwMode="auto">
            <a:xfrm>
              <a:off x="2413733" y="3009002"/>
              <a:ext cx="125795" cy="594555"/>
            </a:xfrm>
            <a:prstGeom prst="line">
              <a:avLst/>
            </a:prstGeom>
            <a:noFill/>
            <a:ln w="920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6357950" y="1391802"/>
            <a:ext cx="737622" cy="1371097"/>
            <a:chOff x="6786578" y="1488111"/>
            <a:chExt cx="737622" cy="1440823"/>
          </a:xfrm>
        </p:grpSpPr>
        <p:sp>
          <p:nvSpPr>
            <p:cNvPr id="38918" name="Oval 6"/>
            <p:cNvSpPr>
              <a:spLocks noChangeArrowheads="1"/>
            </p:cNvSpPr>
            <p:nvPr/>
          </p:nvSpPr>
          <p:spPr bwMode="auto">
            <a:xfrm>
              <a:off x="6929454" y="1714488"/>
              <a:ext cx="290180" cy="30628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9" name="Line 7"/>
            <p:cNvSpPr>
              <a:spLocks noChangeShapeType="1"/>
            </p:cNvSpPr>
            <p:nvPr/>
          </p:nvSpPr>
          <p:spPr bwMode="auto">
            <a:xfrm flipV="1">
              <a:off x="6893641" y="1488111"/>
              <a:ext cx="417134" cy="6759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6786578" y="2774371"/>
              <a:ext cx="402019" cy="15456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1" name="Freeform 9"/>
            <p:cNvSpPr>
              <a:spLocks/>
            </p:cNvSpPr>
            <p:nvPr/>
          </p:nvSpPr>
          <p:spPr bwMode="auto">
            <a:xfrm rot="1092194">
              <a:off x="7023946" y="1884848"/>
              <a:ext cx="500254" cy="999944"/>
            </a:xfrm>
            <a:custGeom>
              <a:avLst/>
              <a:gdLst/>
              <a:ahLst/>
              <a:cxnLst>
                <a:cxn ang="0">
                  <a:pos x="55" y="369"/>
                </a:cxn>
                <a:cxn ang="0">
                  <a:pos x="32" y="150"/>
                </a:cxn>
                <a:cxn ang="0">
                  <a:pos x="9" y="0"/>
                </a:cxn>
              </a:cxnLst>
              <a:rect l="0" t="0" r="r" b="b"/>
              <a:pathLst>
                <a:path w="114" h="369">
                  <a:moveTo>
                    <a:pt x="55" y="369"/>
                  </a:moveTo>
                  <a:cubicBezTo>
                    <a:pt x="73" y="284"/>
                    <a:pt x="114" y="204"/>
                    <a:pt x="32" y="150"/>
                  </a:cubicBezTo>
                  <a:cubicBezTo>
                    <a:pt x="0" y="55"/>
                    <a:pt x="9" y="105"/>
                    <a:pt x="9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Freeform 9"/>
            <p:cNvSpPr>
              <a:spLocks/>
            </p:cNvSpPr>
            <p:nvPr/>
          </p:nvSpPr>
          <p:spPr bwMode="auto">
            <a:xfrm rot="875446">
              <a:off x="6797531" y="1855681"/>
              <a:ext cx="341296" cy="961626"/>
            </a:xfrm>
            <a:custGeom>
              <a:avLst/>
              <a:gdLst/>
              <a:ahLst/>
              <a:cxnLst>
                <a:cxn ang="0">
                  <a:pos x="55" y="369"/>
                </a:cxn>
                <a:cxn ang="0">
                  <a:pos x="32" y="150"/>
                </a:cxn>
                <a:cxn ang="0">
                  <a:pos x="9" y="0"/>
                </a:cxn>
              </a:cxnLst>
              <a:rect l="0" t="0" r="r" b="b"/>
              <a:pathLst>
                <a:path w="114" h="369">
                  <a:moveTo>
                    <a:pt x="55" y="369"/>
                  </a:moveTo>
                  <a:cubicBezTo>
                    <a:pt x="73" y="284"/>
                    <a:pt x="114" y="204"/>
                    <a:pt x="32" y="150"/>
                  </a:cubicBezTo>
                  <a:cubicBezTo>
                    <a:pt x="0" y="55"/>
                    <a:pt x="9" y="105"/>
                    <a:pt x="9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8946" name="Group 34"/>
          <p:cNvGrpSpPr>
            <a:grpSpLocks/>
          </p:cNvGrpSpPr>
          <p:nvPr/>
        </p:nvGrpSpPr>
        <p:grpSpPr bwMode="auto">
          <a:xfrm>
            <a:off x="5527713" y="4357694"/>
            <a:ext cx="1830369" cy="1957403"/>
            <a:chOff x="14573" y="1313"/>
            <a:chExt cx="1578" cy="1785"/>
          </a:xfrm>
        </p:grpSpPr>
        <p:sp>
          <p:nvSpPr>
            <p:cNvPr id="38947" name="Line 35"/>
            <p:cNvSpPr>
              <a:spLocks noChangeShapeType="1"/>
            </p:cNvSpPr>
            <p:nvPr/>
          </p:nvSpPr>
          <p:spPr bwMode="auto">
            <a:xfrm flipH="1" flipV="1">
              <a:off x="14653" y="1313"/>
              <a:ext cx="0" cy="17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948" name="Line 36"/>
            <p:cNvSpPr>
              <a:spLocks noChangeShapeType="1"/>
            </p:cNvSpPr>
            <p:nvPr/>
          </p:nvSpPr>
          <p:spPr bwMode="auto">
            <a:xfrm>
              <a:off x="14573" y="3007"/>
              <a:ext cx="157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7194306" y="6044910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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8950" name="Group 38"/>
          <p:cNvGrpSpPr>
            <a:grpSpLocks/>
          </p:cNvGrpSpPr>
          <p:nvPr/>
        </p:nvGrpSpPr>
        <p:grpSpPr bwMode="auto">
          <a:xfrm rot="21083607">
            <a:off x="4999850" y="4220095"/>
            <a:ext cx="947935" cy="1071570"/>
            <a:chOff x="2777" y="3336"/>
            <a:chExt cx="676" cy="841"/>
          </a:xfrm>
        </p:grpSpPr>
        <p:grpSp>
          <p:nvGrpSpPr>
            <p:cNvPr id="38951" name="Group 39"/>
            <p:cNvGrpSpPr>
              <a:grpSpLocks/>
            </p:cNvGrpSpPr>
            <p:nvPr/>
          </p:nvGrpSpPr>
          <p:grpSpPr bwMode="auto">
            <a:xfrm>
              <a:off x="2777" y="3336"/>
              <a:ext cx="676" cy="841"/>
              <a:chOff x="11377" y="3511"/>
              <a:chExt cx="818" cy="812"/>
            </a:xfrm>
          </p:grpSpPr>
          <p:sp>
            <p:nvSpPr>
              <p:cNvPr id="38952" name="Line 40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8953" name="Group 41"/>
              <p:cNvGrpSpPr>
                <a:grpSpLocks/>
              </p:cNvGrpSpPr>
              <p:nvPr/>
            </p:nvGrpSpPr>
            <p:grpSpPr bwMode="auto">
              <a:xfrm>
                <a:off x="11377" y="3511"/>
                <a:ext cx="723" cy="812"/>
                <a:chOff x="10888" y="3779"/>
                <a:chExt cx="578" cy="812"/>
              </a:xfrm>
            </p:grpSpPr>
            <p:sp>
              <p:nvSpPr>
                <p:cNvPr id="38954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0888" y="3779"/>
                  <a:ext cx="578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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endPara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895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371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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endPara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8956" name="Line 44"/>
            <p:cNvSpPr>
              <a:spLocks noChangeShapeType="1"/>
            </p:cNvSpPr>
            <p:nvPr/>
          </p:nvSpPr>
          <p:spPr bwMode="auto">
            <a:xfrm rot="456393">
              <a:off x="2937" y="3748"/>
              <a:ext cx="25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957" name="Arc 45"/>
          <p:cNvSpPr>
            <a:spLocks/>
          </p:cNvSpPr>
          <p:nvPr/>
        </p:nvSpPr>
        <p:spPr bwMode="auto">
          <a:xfrm rot="1117612" flipH="1" flipV="1">
            <a:off x="5758046" y="5049953"/>
            <a:ext cx="1282129" cy="47975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452"/>
              <a:gd name="T1" fmla="*/ 0 h 21600"/>
              <a:gd name="T2" fmla="*/ 20452 w 20452"/>
              <a:gd name="T3" fmla="*/ 14653 h 21600"/>
              <a:gd name="T4" fmla="*/ 0 w 2045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452" h="21600" fill="none" extrusionOk="0">
                <a:moveTo>
                  <a:pt x="-1" y="0"/>
                </a:moveTo>
                <a:cubicBezTo>
                  <a:pt x="9252" y="0"/>
                  <a:pt x="17476" y="5892"/>
                  <a:pt x="20452" y="14652"/>
                </a:cubicBezTo>
              </a:path>
              <a:path w="20452" h="21600" stroke="0" extrusionOk="0">
                <a:moveTo>
                  <a:pt x="-1" y="0"/>
                </a:moveTo>
                <a:cubicBezTo>
                  <a:pt x="9252" y="0"/>
                  <a:pt x="17476" y="5892"/>
                  <a:pt x="20452" y="14652"/>
                </a:cubicBezTo>
                <a:lnTo>
                  <a:pt x="0" y="21600"/>
                </a:lnTo>
                <a:close/>
              </a:path>
            </a:pathLst>
          </a:custGeom>
          <a:noFill/>
          <a:ln w="539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8958" name="Text Box 46"/>
          <p:cNvSpPr txBox="1">
            <a:spLocks noChangeArrowheads="1"/>
          </p:cNvSpPr>
          <p:nvPr/>
        </p:nvSpPr>
        <p:spPr bwMode="auto">
          <a:xfrm>
            <a:off x="5786446" y="5942978"/>
            <a:ext cx="1122587" cy="265921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67002" y="6215082"/>
            <a:ext cx="1976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Трапеция 52"/>
          <p:cNvSpPr/>
          <p:nvPr/>
        </p:nvSpPr>
        <p:spPr>
          <a:xfrm rot="15288467">
            <a:off x="1583472" y="1414040"/>
            <a:ext cx="708134" cy="2857201"/>
          </a:xfrm>
          <a:prstGeom prst="trapezoid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1027396" y="4605700"/>
            <a:ext cx="354460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 </a:t>
            </a:r>
            <a:r>
              <a:rPr lang="ru-RU" sz="4000" b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о  </a:t>
            </a: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ru-RU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46"/>
          <p:cNvSpPr txBox="1">
            <a:spLocks noChangeArrowheads="1"/>
          </p:cNvSpPr>
          <p:nvPr/>
        </p:nvSpPr>
        <p:spPr bwMode="auto">
          <a:xfrm>
            <a:off x="1178977" y="5286388"/>
            <a:ext cx="3095960" cy="857256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 rot="20836326">
            <a:off x="3297633" y="2008264"/>
            <a:ext cx="1063280" cy="705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923" name="AutoShape 11"/>
          <p:cNvSpPr>
            <a:spLocks noChangeArrowheads="1"/>
          </p:cNvSpPr>
          <p:nvPr/>
        </p:nvSpPr>
        <p:spPr bwMode="auto">
          <a:xfrm>
            <a:off x="3774119" y="1369549"/>
            <a:ext cx="1206142" cy="2294554"/>
          </a:xfrm>
          <a:prstGeom prst="triangle">
            <a:avLst>
              <a:gd name="adj" fmla="val 50000"/>
            </a:avLst>
          </a:prstGeom>
          <a:solidFill>
            <a:srgbClr val="CCECFF">
              <a:alpha val="99000"/>
            </a:srgb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Группа 56"/>
          <p:cNvGrpSpPr/>
          <p:nvPr/>
        </p:nvGrpSpPr>
        <p:grpSpPr>
          <a:xfrm>
            <a:off x="4020656" y="2634514"/>
            <a:ext cx="2408732" cy="295674"/>
            <a:chOff x="4020656" y="2634514"/>
            <a:chExt cx="2408732" cy="295674"/>
          </a:xfrm>
        </p:grpSpPr>
        <p:sp>
          <p:nvSpPr>
            <p:cNvPr id="38942" name="Line 30"/>
            <p:cNvSpPr>
              <a:spLocks noChangeShapeType="1"/>
            </p:cNvSpPr>
            <p:nvPr/>
          </p:nvSpPr>
          <p:spPr bwMode="auto">
            <a:xfrm>
              <a:off x="4773614" y="2714620"/>
              <a:ext cx="512766" cy="214314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43" name="Line 31"/>
            <p:cNvSpPr>
              <a:spLocks noChangeShapeType="1"/>
            </p:cNvSpPr>
            <p:nvPr/>
          </p:nvSpPr>
          <p:spPr bwMode="auto">
            <a:xfrm flipV="1">
              <a:off x="5280030" y="2857496"/>
              <a:ext cx="1149358" cy="72692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41" name="Line 29"/>
            <p:cNvSpPr>
              <a:spLocks noChangeShapeType="1"/>
            </p:cNvSpPr>
            <p:nvPr/>
          </p:nvSpPr>
          <p:spPr bwMode="auto">
            <a:xfrm>
              <a:off x="4020656" y="2634514"/>
              <a:ext cx="756000" cy="71438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4021514" y="2672186"/>
            <a:ext cx="2395174" cy="983828"/>
            <a:chOff x="4021514" y="2672186"/>
            <a:chExt cx="2395174" cy="983828"/>
          </a:xfrm>
        </p:grpSpPr>
        <p:sp>
          <p:nvSpPr>
            <p:cNvPr id="38938" name="Line 26"/>
            <p:cNvSpPr>
              <a:spLocks noChangeShapeType="1"/>
            </p:cNvSpPr>
            <p:nvPr/>
          </p:nvSpPr>
          <p:spPr bwMode="auto">
            <a:xfrm rot="180000">
              <a:off x="4857752" y="3091163"/>
              <a:ext cx="396000" cy="285751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5" name="Line 3"/>
            <p:cNvSpPr>
              <a:spLocks noChangeShapeType="1"/>
            </p:cNvSpPr>
            <p:nvPr/>
          </p:nvSpPr>
          <p:spPr bwMode="auto">
            <a:xfrm rot="120000">
              <a:off x="4021514" y="2672186"/>
              <a:ext cx="864000" cy="395290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Line 27"/>
            <p:cNvSpPr>
              <a:spLocks noChangeShapeType="1"/>
            </p:cNvSpPr>
            <p:nvPr/>
          </p:nvSpPr>
          <p:spPr bwMode="auto">
            <a:xfrm>
              <a:off x="5216530" y="3370262"/>
              <a:ext cx="1200158" cy="285752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4214810" y="1857364"/>
            <a:ext cx="2189356" cy="966794"/>
            <a:chOff x="4214810" y="1857364"/>
            <a:chExt cx="2189356" cy="966794"/>
          </a:xfrm>
        </p:grpSpPr>
        <p:sp>
          <p:nvSpPr>
            <p:cNvPr id="38937" name="Line 25"/>
            <p:cNvSpPr>
              <a:spLocks noChangeShapeType="1"/>
            </p:cNvSpPr>
            <p:nvPr/>
          </p:nvSpPr>
          <p:spPr bwMode="auto">
            <a:xfrm>
              <a:off x="5429256" y="2229603"/>
              <a:ext cx="974910" cy="594555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5" name="Line 23"/>
            <p:cNvSpPr>
              <a:spLocks noChangeShapeType="1"/>
            </p:cNvSpPr>
            <p:nvPr/>
          </p:nvSpPr>
          <p:spPr bwMode="auto">
            <a:xfrm>
              <a:off x="4214810" y="1857364"/>
              <a:ext cx="333840" cy="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6" name="Line 24"/>
            <p:cNvSpPr>
              <a:spLocks noChangeShapeType="1"/>
            </p:cNvSpPr>
            <p:nvPr/>
          </p:nvSpPr>
          <p:spPr bwMode="auto">
            <a:xfrm>
              <a:off x="4540250" y="1857364"/>
              <a:ext cx="869956" cy="35719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4238748" y="1863714"/>
            <a:ext cx="2190640" cy="1779600"/>
            <a:chOff x="4238748" y="1863714"/>
            <a:chExt cx="2190640" cy="1779600"/>
          </a:xfrm>
        </p:grpSpPr>
        <p:sp>
          <p:nvSpPr>
            <p:cNvPr id="38939" name="Line 27"/>
            <p:cNvSpPr>
              <a:spLocks noChangeShapeType="1"/>
            </p:cNvSpPr>
            <p:nvPr/>
          </p:nvSpPr>
          <p:spPr bwMode="auto">
            <a:xfrm>
              <a:off x="4643439" y="2214554"/>
              <a:ext cx="714379" cy="428628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Line 27"/>
            <p:cNvSpPr>
              <a:spLocks noChangeShapeType="1"/>
            </p:cNvSpPr>
            <p:nvPr/>
          </p:nvSpPr>
          <p:spPr bwMode="auto">
            <a:xfrm>
              <a:off x="5357818" y="2643182"/>
              <a:ext cx="1071570" cy="1000132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6" name="Line 4"/>
            <p:cNvSpPr>
              <a:spLocks noChangeShapeType="1"/>
            </p:cNvSpPr>
            <p:nvPr/>
          </p:nvSpPr>
          <p:spPr bwMode="auto">
            <a:xfrm>
              <a:off x="4238748" y="1863714"/>
              <a:ext cx="415928" cy="350840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3121794" y="1513713"/>
            <a:ext cx="2425181" cy="2298114"/>
            <a:chOff x="3121794" y="1513713"/>
            <a:chExt cx="2425181" cy="2298114"/>
          </a:xfrm>
        </p:grpSpPr>
        <p:sp>
          <p:nvSpPr>
            <p:cNvPr id="38932" name="Line 20"/>
            <p:cNvSpPr>
              <a:spLocks noChangeShapeType="1"/>
            </p:cNvSpPr>
            <p:nvPr/>
          </p:nvSpPr>
          <p:spPr bwMode="auto">
            <a:xfrm flipH="1">
              <a:off x="5170800" y="1513713"/>
              <a:ext cx="376175" cy="229811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4" name="Line 12"/>
            <p:cNvSpPr>
              <a:spLocks noChangeShapeType="1"/>
            </p:cNvSpPr>
            <p:nvPr/>
          </p:nvSpPr>
          <p:spPr bwMode="auto">
            <a:xfrm>
              <a:off x="3121794" y="1697059"/>
              <a:ext cx="335050" cy="1456125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8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0.00069 0.14467 " pathEditMode="relative" rAng="0" ptsTypes="AA">
                                      <p:cBhvr>
                                        <p:cTn id="84" dur="5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0"/>
                                        <p:tgtEl>
                                          <p:spTgt spid="38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7" grpId="0" animBg="1"/>
      <p:bldP spid="38949" grpId="0"/>
      <p:bldP spid="38957" grpId="0" animBg="1"/>
      <p:bldP spid="38958" grpId="0" animBg="1"/>
      <p:bldP spid="50" grpId="0"/>
      <p:bldP spid="53" grpId="0" animBg="1"/>
      <p:bldP spid="60" grpId="0" uiExpand="1" build="p" animBg="1"/>
      <p:bldP spid="62" grpId="0" animBg="1"/>
      <p:bldP spid="51" grpId="0" animBg="1"/>
      <p:bldP spid="389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928670"/>
            <a:ext cx="3578227" cy="592933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50000">
                <a:srgbClr val="CCFFCC">
                  <a:gamma/>
                  <a:tint val="43922"/>
                  <a:invGamma/>
                </a:srgbClr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сплошные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ТВ и Ж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500034" y="2529819"/>
            <a:ext cx="2635710" cy="1827875"/>
            <a:chOff x="4958890" y="1894813"/>
            <a:chExt cx="2635710" cy="1827875"/>
          </a:xfrm>
        </p:grpSpPr>
        <p:sp>
          <p:nvSpPr>
            <p:cNvPr id="39940" name="Line 4"/>
            <p:cNvSpPr>
              <a:spLocks noChangeShapeType="1"/>
            </p:cNvSpPr>
            <p:nvPr/>
          </p:nvSpPr>
          <p:spPr bwMode="auto">
            <a:xfrm flipH="1" flipV="1">
              <a:off x="5092513" y="1894813"/>
              <a:ext cx="0" cy="1827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941" name="Line 5"/>
            <p:cNvSpPr>
              <a:spLocks noChangeShapeType="1"/>
            </p:cNvSpPr>
            <p:nvPr/>
          </p:nvSpPr>
          <p:spPr bwMode="auto">
            <a:xfrm>
              <a:off x="4958890" y="3629502"/>
              <a:ext cx="26357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9942" name="Freeform 6"/>
          <p:cNvSpPr>
            <a:spLocks/>
          </p:cNvSpPr>
          <p:nvPr/>
        </p:nvSpPr>
        <p:spPr bwMode="auto">
          <a:xfrm>
            <a:off x="785786" y="2571745"/>
            <a:ext cx="2018487" cy="1643074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864" y="6"/>
              </a:cxn>
              <a:cxn ang="0">
                <a:pos x="1210" y="1170"/>
              </a:cxn>
            </a:cxnLst>
            <a:rect l="0" t="0" r="r" b="b"/>
            <a:pathLst>
              <a:path w="1210" h="1204">
                <a:moveTo>
                  <a:pt x="0" y="1204"/>
                </a:moveTo>
                <a:cubicBezTo>
                  <a:pt x="331" y="608"/>
                  <a:pt x="662" y="12"/>
                  <a:pt x="864" y="6"/>
                </a:cubicBezTo>
                <a:cubicBezTo>
                  <a:pt x="1066" y="0"/>
                  <a:pt x="1152" y="980"/>
                  <a:pt x="1210" y="1170"/>
                </a:cubicBezTo>
              </a:path>
            </a:pathLst>
          </a:custGeom>
          <a:noFill/>
          <a:ln w="73025" cmpd="sng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9945" name="Group 9"/>
          <p:cNvGrpSpPr>
            <a:grpSpLocks/>
          </p:cNvGrpSpPr>
          <p:nvPr/>
        </p:nvGrpSpPr>
        <p:grpSpPr bwMode="auto">
          <a:xfrm>
            <a:off x="103139" y="1857364"/>
            <a:ext cx="963617" cy="909641"/>
            <a:chOff x="2766" y="3336"/>
            <a:chExt cx="917" cy="841"/>
          </a:xfrm>
        </p:grpSpPr>
        <p:grpSp>
          <p:nvGrpSpPr>
            <p:cNvPr id="39946" name="Group 10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9947" name="Line 11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9948" name="Group 12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994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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endPara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995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</a:t>
                  </a:r>
                  <a:r>
                    <a:rPr kumimoji="0" lang="en-US" sz="2800" b="1" i="0" u="none" strike="noStrike" cap="none" normalizeH="0" baseline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endParaRPr kumimoji="0" lang="ru-RU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9951" name="Line 15"/>
            <p:cNvSpPr>
              <a:spLocks noChangeShapeType="1"/>
            </p:cNvSpPr>
            <p:nvPr/>
          </p:nvSpPr>
          <p:spPr bwMode="auto">
            <a:xfrm>
              <a:off x="2936" y="3772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2857488" y="4071942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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1714480" y="2214554"/>
            <a:ext cx="1428760" cy="45878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до бела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1620866" y="3429000"/>
            <a:ext cx="1754217" cy="4286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до красна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6429388" y="1000108"/>
            <a:ext cx="78581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76365" y="4272626"/>
            <a:ext cx="71438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dirty="0">
              <a:solidFill>
                <a:srgbClr val="0014AC"/>
              </a:solidFill>
            </a:endParaRPr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2214546" y="2714620"/>
            <a:ext cx="45719" cy="1571636"/>
          </a:xfrm>
          <a:prstGeom prst="line">
            <a:avLst/>
          </a:prstGeom>
          <a:noFill/>
          <a:ln w="31750">
            <a:solidFill>
              <a:srgbClr val="0000FF"/>
            </a:solidFill>
            <a:prstDash val="dash"/>
            <a:round/>
            <a:headEnd/>
            <a:tailEnd/>
          </a:ln>
          <a:scene3d>
            <a:camera prst="orthographicFront">
              <a:rot lat="0" lon="0" rev="2148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 flipH="1">
            <a:off x="1824019" y="3376612"/>
            <a:ext cx="71438" cy="857256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scene3d>
            <a:camera prst="orthographicFront">
              <a:rot lat="0" lon="0" rev="30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947844" y="4267206"/>
            <a:ext cx="909644" cy="523220"/>
          </a:xfrm>
          <a:prstGeom prst="rect">
            <a:avLst/>
          </a:prstGeom>
          <a:solidFill>
            <a:schemeClr val="bg1">
              <a:alpha val="76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28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>
              <a:solidFill>
                <a:srgbClr val="0014AC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3588" y="5571389"/>
            <a:ext cx="32296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голубые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горячее</a:t>
            </a:r>
            <a:endParaRPr lang="ru-RU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0" y="5095386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красные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холоднее</a:t>
            </a:r>
            <a:endParaRPr lang="ru-RU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523346" y="6193272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b</a:t>
            </a:r>
            <a:endParaRPr lang="ru-RU" sz="2800" dirty="0"/>
          </a:p>
        </p:txBody>
      </p:sp>
      <p:sp>
        <p:nvSpPr>
          <p:cNvPr id="39990" name="Freeform 54"/>
          <p:cNvSpPr>
            <a:spLocks/>
          </p:cNvSpPr>
          <p:nvPr/>
        </p:nvSpPr>
        <p:spPr bwMode="auto">
          <a:xfrm>
            <a:off x="3885772" y="1857364"/>
            <a:ext cx="277486" cy="2352764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864" y="6"/>
              </a:cxn>
              <a:cxn ang="0">
                <a:pos x="1210" y="1170"/>
              </a:cxn>
            </a:cxnLst>
            <a:rect l="0" t="0" r="r" b="b"/>
            <a:pathLst>
              <a:path w="1210" h="1204">
                <a:moveTo>
                  <a:pt x="0" y="1204"/>
                </a:moveTo>
                <a:cubicBezTo>
                  <a:pt x="331" y="608"/>
                  <a:pt x="662" y="12"/>
                  <a:pt x="864" y="6"/>
                </a:cubicBezTo>
                <a:cubicBezTo>
                  <a:pt x="1066" y="0"/>
                  <a:pt x="1152" y="980"/>
                  <a:pt x="1210" y="117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91" name="Freeform 55"/>
          <p:cNvSpPr>
            <a:spLocks/>
          </p:cNvSpPr>
          <p:nvPr/>
        </p:nvSpPr>
        <p:spPr bwMode="auto">
          <a:xfrm>
            <a:off x="4500562" y="2500306"/>
            <a:ext cx="272620" cy="1630338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864" y="6"/>
              </a:cxn>
              <a:cxn ang="0">
                <a:pos x="1210" y="1170"/>
              </a:cxn>
            </a:cxnLst>
            <a:rect l="0" t="0" r="r" b="b"/>
            <a:pathLst>
              <a:path w="1210" h="1204">
                <a:moveTo>
                  <a:pt x="0" y="1204"/>
                </a:moveTo>
                <a:cubicBezTo>
                  <a:pt x="331" y="608"/>
                  <a:pt x="662" y="12"/>
                  <a:pt x="864" y="6"/>
                </a:cubicBezTo>
                <a:cubicBezTo>
                  <a:pt x="1066" y="0"/>
                  <a:pt x="1152" y="980"/>
                  <a:pt x="1210" y="117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92" name="Freeform 56"/>
          <p:cNvSpPr>
            <a:spLocks/>
          </p:cNvSpPr>
          <p:nvPr/>
        </p:nvSpPr>
        <p:spPr bwMode="auto">
          <a:xfrm>
            <a:off x="5179922" y="3214686"/>
            <a:ext cx="277486" cy="732189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864" y="6"/>
              </a:cxn>
              <a:cxn ang="0">
                <a:pos x="1210" y="1170"/>
              </a:cxn>
            </a:cxnLst>
            <a:rect l="0" t="0" r="r" b="b"/>
            <a:pathLst>
              <a:path w="1210" h="1204">
                <a:moveTo>
                  <a:pt x="0" y="1204"/>
                </a:moveTo>
                <a:cubicBezTo>
                  <a:pt x="331" y="608"/>
                  <a:pt x="662" y="12"/>
                  <a:pt x="864" y="6"/>
                </a:cubicBezTo>
                <a:cubicBezTo>
                  <a:pt x="1066" y="0"/>
                  <a:pt x="1152" y="980"/>
                  <a:pt x="1210" y="1170"/>
                </a:cubicBezTo>
              </a:path>
            </a:pathLst>
          </a:custGeom>
          <a:noFill/>
          <a:ln w="38100" cmpd="sng">
            <a:solidFill>
              <a:srgbClr val="00CC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93" name="Freeform 57"/>
          <p:cNvSpPr>
            <a:spLocks/>
          </p:cNvSpPr>
          <p:nvPr/>
        </p:nvSpPr>
        <p:spPr bwMode="auto">
          <a:xfrm>
            <a:off x="5616437" y="1500174"/>
            <a:ext cx="321302" cy="2528489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864" y="6"/>
              </a:cxn>
              <a:cxn ang="0">
                <a:pos x="1210" y="1170"/>
              </a:cxn>
            </a:cxnLst>
            <a:rect l="0" t="0" r="r" b="b"/>
            <a:pathLst>
              <a:path w="1210" h="1204">
                <a:moveTo>
                  <a:pt x="0" y="1204"/>
                </a:moveTo>
                <a:cubicBezTo>
                  <a:pt x="331" y="608"/>
                  <a:pt x="662" y="12"/>
                  <a:pt x="864" y="6"/>
                </a:cubicBezTo>
                <a:cubicBezTo>
                  <a:pt x="1066" y="0"/>
                  <a:pt x="1152" y="980"/>
                  <a:pt x="1210" y="117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78" name="Группа 77"/>
          <p:cNvGrpSpPr/>
          <p:nvPr/>
        </p:nvGrpSpPr>
        <p:grpSpPr>
          <a:xfrm>
            <a:off x="3650802" y="1656698"/>
            <a:ext cx="2635710" cy="2756569"/>
            <a:chOff x="5466452" y="1894813"/>
            <a:chExt cx="2635710" cy="1827875"/>
          </a:xfrm>
        </p:grpSpPr>
        <p:sp>
          <p:nvSpPr>
            <p:cNvPr id="79" name="Line 4"/>
            <p:cNvSpPr>
              <a:spLocks noChangeShapeType="1"/>
            </p:cNvSpPr>
            <p:nvPr/>
          </p:nvSpPr>
          <p:spPr bwMode="auto">
            <a:xfrm flipH="1" flipV="1">
              <a:off x="5530394" y="1894813"/>
              <a:ext cx="0" cy="18278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0" name="Line 5"/>
            <p:cNvSpPr>
              <a:spLocks noChangeShapeType="1"/>
            </p:cNvSpPr>
            <p:nvPr/>
          </p:nvSpPr>
          <p:spPr bwMode="auto">
            <a:xfrm>
              <a:off x="5466452" y="3629502"/>
              <a:ext cx="26357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1" name="Group 9"/>
          <p:cNvGrpSpPr>
            <a:grpSpLocks/>
          </p:cNvGrpSpPr>
          <p:nvPr/>
        </p:nvGrpSpPr>
        <p:grpSpPr bwMode="auto">
          <a:xfrm>
            <a:off x="3609480" y="910778"/>
            <a:ext cx="963617" cy="878274"/>
            <a:chOff x="2766" y="3211"/>
            <a:chExt cx="917" cy="812"/>
          </a:xfrm>
        </p:grpSpPr>
        <p:grpSp>
          <p:nvGrpSpPr>
            <p:cNvPr id="82" name="Group 10"/>
            <p:cNvGrpSpPr>
              <a:grpSpLocks/>
            </p:cNvGrpSpPr>
            <p:nvPr/>
          </p:nvGrpSpPr>
          <p:grpSpPr bwMode="auto">
            <a:xfrm>
              <a:off x="2766" y="3211"/>
              <a:ext cx="917" cy="812"/>
              <a:chOff x="11367" y="3511"/>
              <a:chExt cx="1110" cy="812"/>
            </a:xfrm>
          </p:grpSpPr>
          <p:sp>
            <p:nvSpPr>
              <p:cNvPr id="84" name="Line 11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85" name="Group 12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8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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endPara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</a:t>
                  </a:r>
                  <a:r>
                    <a:rPr kumimoji="0" lang="en-US" sz="2800" b="1" i="0" u="none" strike="noStrike" cap="none" normalizeH="0" baseline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endParaRPr kumimoji="0" lang="ru-RU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83" name="Line 15"/>
            <p:cNvSpPr>
              <a:spLocks noChangeShapeType="1"/>
            </p:cNvSpPr>
            <p:nvPr/>
          </p:nvSpPr>
          <p:spPr bwMode="auto">
            <a:xfrm>
              <a:off x="2890" y="3639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8" name="Text Box 16"/>
          <p:cNvSpPr txBox="1">
            <a:spLocks noChangeArrowheads="1"/>
          </p:cNvSpPr>
          <p:nvPr/>
        </p:nvSpPr>
        <p:spPr bwMode="auto">
          <a:xfrm>
            <a:off x="6072198" y="3786190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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3714744" y="4354496"/>
            <a:ext cx="2285984" cy="758522"/>
          </a:xfrm>
          <a:prstGeom prst="rect">
            <a:avLst/>
          </a:prstGeom>
          <a:solidFill>
            <a:schemeClr val="tx1">
              <a:lumMod val="85000"/>
              <a:lumOff val="15000"/>
              <a:alpha val="44000"/>
            </a:schemeClr>
          </a:solidFill>
          <a:ln w="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994" name="Rectangle 58"/>
          <p:cNvSpPr>
            <a:spLocks noChangeArrowheads="1"/>
          </p:cNvSpPr>
          <p:nvPr/>
        </p:nvSpPr>
        <p:spPr bwMode="auto">
          <a:xfrm>
            <a:off x="4527858" y="4357694"/>
            <a:ext cx="115580" cy="76635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95" name="Rectangle 59"/>
          <p:cNvSpPr>
            <a:spLocks noChangeArrowheads="1"/>
          </p:cNvSpPr>
          <p:nvPr/>
        </p:nvSpPr>
        <p:spPr bwMode="auto">
          <a:xfrm>
            <a:off x="5214942" y="4357694"/>
            <a:ext cx="157040" cy="761476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96" name="Rectangle 60"/>
          <p:cNvSpPr>
            <a:spLocks noChangeArrowheads="1"/>
          </p:cNvSpPr>
          <p:nvPr/>
        </p:nvSpPr>
        <p:spPr bwMode="auto">
          <a:xfrm>
            <a:off x="5715008" y="4357694"/>
            <a:ext cx="157040" cy="761476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98" name="Rectangle 62"/>
          <p:cNvSpPr>
            <a:spLocks noChangeArrowheads="1"/>
          </p:cNvSpPr>
          <p:nvPr/>
        </p:nvSpPr>
        <p:spPr bwMode="auto">
          <a:xfrm>
            <a:off x="3884916" y="4357694"/>
            <a:ext cx="187018" cy="76147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4112683" y="506069"/>
            <a:ext cx="24919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линейчатые</a:t>
            </a:r>
            <a:endParaRPr lang="ru-RU" sz="28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атомарные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газы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786182" y="5715016"/>
            <a:ext cx="2786082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паспорт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эл-та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 - солнце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786182" y="514351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   </a:t>
            </a:r>
            <a:r>
              <a:rPr lang="ru-RU" sz="2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8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99" name="Text Box 63"/>
          <p:cNvSpPr txBox="1">
            <a:spLocks noChangeArrowheads="1"/>
          </p:cNvSpPr>
          <p:nvPr/>
        </p:nvSpPr>
        <p:spPr bwMode="auto">
          <a:xfrm>
            <a:off x="6571457" y="857232"/>
            <a:ext cx="2572543" cy="5429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поглощения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ru-RU" sz="32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ru-RU" sz="32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погл</a:t>
            </a:r>
            <a:endParaRPr kumimoji="0" lang="ru-RU" sz="32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0" name="Text Box 64"/>
          <p:cNvSpPr txBox="1">
            <a:spLocks noChangeArrowheads="1"/>
          </p:cNvSpPr>
          <p:nvPr/>
        </p:nvSpPr>
        <p:spPr bwMode="auto">
          <a:xfrm>
            <a:off x="7000892" y="2500306"/>
            <a:ext cx="1859499" cy="490349"/>
          </a:xfrm>
          <a:prstGeom prst="rect">
            <a:avLst/>
          </a:prstGeom>
          <a:gradFill rotWithShape="0">
            <a:gsLst>
              <a:gs pos="0">
                <a:srgbClr val="A603AB">
                  <a:alpha val="75000"/>
                </a:srgbClr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1" name="Text Box 65"/>
          <p:cNvSpPr txBox="1">
            <a:spLocks noChangeArrowheads="1"/>
          </p:cNvSpPr>
          <p:nvPr/>
        </p:nvSpPr>
        <p:spPr bwMode="auto">
          <a:xfrm>
            <a:off x="7222110" y="1500174"/>
            <a:ext cx="1048701" cy="8418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хол.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газ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2" name="Line 66"/>
          <p:cNvSpPr>
            <a:spLocks noChangeShapeType="1"/>
          </p:cNvSpPr>
          <p:nvPr/>
        </p:nvSpPr>
        <p:spPr bwMode="auto">
          <a:xfrm flipV="1">
            <a:off x="6803922" y="1714488"/>
            <a:ext cx="1873408" cy="614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3" name="Line 67"/>
          <p:cNvSpPr>
            <a:spLocks noChangeShapeType="1"/>
          </p:cNvSpPr>
          <p:nvPr/>
        </p:nvSpPr>
        <p:spPr bwMode="auto">
          <a:xfrm flipV="1">
            <a:off x="6858016" y="2000240"/>
            <a:ext cx="1673172" cy="614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4" name="AutoShape 68"/>
          <p:cNvSpPr>
            <a:spLocks noChangeArrowheads="1"/>
          </p:cNvSpPr>
          <p:nvPr/>
        </p:nvSpPr>
        <p:spPr bwMode="auto">
          <a:xfrm rot="379456">
            <a:off x="8468546" y="1521320"/>
            <a:ext cx="424231" cy="729616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5" name="Oval 69"/>
          <p:cNvSpPr>
            <a:spLocks noChangeArrowheads="1"/>
          </p:cNvSpPr>
          <p:nvPr/>
        </p:nvSpPr>
        <p:spPr bwMode="auto">
          <a:xfrm>
            <a:off x="6628349" y="3302837"/>
            <a:ext cx="2158493" cy="626229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07" name="Oval 71"/>
          <p:cNvSpPr>
            <a:spLocks noChangeArrowheads="1"/>
          </p:cNvSpPr>
          <p:nvPr/>
        </p:nvSpPr>
        <p:spPr bwMode="auto">
          <a:xfrm>
            <a:off x="7363687" y="5345539"/>
            <a:ext cx="520964" cy="547001"/>
          </a:xfrm>
          <a:prstGeom prst="ellipse">
            <a:avLst/>
          </a:prstGeom>
          <a:solidFill>
            <a:srgbClr val="FFCC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008" name="Oval 72"/>
          <p:cNvSpPr>
            <a:spLocks noChangeArrowheads="1"/>
          </p:cNvSpPr>
          <p:nvPr/>
        </p:nvSpPr>
        <p:spPr bwMode="auto">
          <a:xfrm>
            <a:off x="7130561" y="5110722"/>
            <a:ext cx="1027655" cy="103292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009" name="AutoShape 73"/>
          <p:cNvSpPr>
            <a:spLocks noChangeArrowheads="1"/>
          </p:cNvSpPr>
          <p:nvPr/>
        </p:nvSpPr>
        <p:spPr bwMode="auto">
          <a:xfrm rot="379456">
            <a:off x="8662529" y="4786322"/>
            <a:ext cx="372287" cy="838825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0010" name="Group 74"/>
          <p:cNvGrpSpPr>
            <a:grpSpLocks/>
          </p:cNvGrpSpPr>
          <p:nvPr/>
        </p:nvGrpSpPr>
        <p:grpSpPr bwMode="auto">
          <a:xfrm>
            <a:off x="6677394" y="5124295"/>
            <a:ext cx="2082667" cy="658301"/>
            <a:chOff x="14272" y="5655"/>
            <a:chExt cx="1751" cy="485"/>
          </a:xfrm>
        </p:grpSpPr>
        <p:grpSp>
          <p:nvGrpSpPr>
            <p:cNvPr id="40011" name="Group 75"/>
            <p:cNvGrpSpPr>
              <a:grpSpLocks/>
            </p:cNvGrpSpPr>
            <p:nvPr/>
          </p:nvGrpSpPr>
          <p:grpSpPr bwMode="auto">
            <a:xfrm>
              <a:off x="14272" y="5655"/>
              <a:ext cx="1486" cy="485"/>
              <a:chOff x="14561" y="5643"/>
              <a:chExt cx="899" cy="451"/>
            </a:xfrm>
          </p:grpSpPr>
          <p:sp>
            <p:nvSpPr>
              <p:cNvPr id="40012" name="Line 76"/>
              <p:cNvSpPr>
                <a:spLocks noChangeShapeType="1"/>
              </p:cNvSpPr>
              <p:nvPr/>
            </p:nvSpPr>
            <p:spPr bwMode="auto">
              <a:xfrm flipV="1">
                <a:off x="14838" y="5678"/>
                <a:ext cx="219" cy="12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0013" name="Freeform 77"/>
              <p:cNvSpPr>
                <a:spLocks/>
              </p:cNvSpPr>
              <p:nvPr/>
            </p:nvSpPr>
            <p:spPr bwMode="auto">
              <a:xfrm>
                <a:off x="14561" y="5643"/>
                <a:ext cx="899" cy="451"/>
              </a:xfrm>
              <a:custGeom>
                <a:avLst/>
                <a:gdLst/>
                <a:ahLst/>
                <a:cxnLst>
                  <a:cxn ang="0">
                    <a:pos x="0" y="451"/>
                  </a:cxn>
                  <a:cxn ang="0">
                    <a:pos x="427" y="71"/>
                  </a:cxn>
                  <a:cxn ang="0">
                    <a:pos x="899" y="25"/>
                  </a:cxn>
                </a:cxnLst>
                <a:rect l="0" t="0" r="r" b="b"/>
                <a:pathLst>
                  <a:path w="899" h="451">
                    <a:moveTo>
                      <a:pt x="0" y="451"/>
                    </a:moveTo>
                    <a:cubicBezTo>
                      <a:pt x="138" y="296"/>
                      <a:pt x="277" y="142"/>
                      <a:pt x="427" y="71"/>
                    </a:cubicBezTo>
                    <a:cubicBezTo>
                      <a:pt x="577" y="0"/>
                      <a:pt x="807" y="35"/>
                      <a:pt x="899" y="2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0014" name="Line 78"/>
            <p:cNvSpPr>
              <a:spLocks noChangeShapeType="1"/>
            </p:cNvSpPr>
            <p:nvPr/>
          </p:nvSpPr>
          <p:spPr bwMode="auto">
            <a:xfrm>
              <a:off x="15643" y="5679"/>
              <a:ext cx="3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0015" name="Rectangle 79"/>
          <p:cNvSpPr>
            <a:spLocks noChangeArrowheads="1"/>
          </p:cNvSpPr>
          <p:nvPr/>
        </p:nvSpPr>
        <p:spPr bwMode="auto">
          <a:xfrm>
            <a:off x="7249755" y="2500306"/>
            <a:ext cx="108327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016" name="Rectangle 80"/>
          <p:cNvSpPr>
            <a:spLocks noChangeArrowheads="1"/>
          </p:cNvSpPr>
          <p:nvPr/>
        </p:nvSpPr>
        <p:spPr bwMode="auto">
          <a:xfrm>
            <a:off x="8016662" y="2500306"/>
            <a:ext cx="85086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017" name="Rectangle 81"/>
          <p:cNvSpPr>
            <a:spLocks noChangeArrowheads="1"/>
          </p:cNvSpPr>
          <p:nvPr/>
        </p:nvSpPr>
        <p:spPr bwMode="auto">
          <a:xfrm>
            <a:off x="8495320" y="2500306"/>
            <a:ext cx="45719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3" name="Rectangle 81"/>
          <p:cNvSpPr>
            <a:spLocks noChangeArrowheads="1"/>
          </p:cNvSpPr>
          <p:nvPr/>
        </p:nvSpPr>
        <p:spPr bwMode="auto">
          <a:xfrm>
            <a:off x="8760172" y="2500306"/>
            <a:ext cx="45719" cy="500066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 rot="19533572">
            <a:off x="243741" y="4094066"/>
            <a:ext cx="2322896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</a:t>
            </a:r>
            <a:r>
              <a:rPr kumimoji="0" lang="ru-RU" sz="28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 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Rectangle 1"/>
          <p:cNvSpPr>
            <a:spLocks noChangeArrowheads="1"/>
          </p:cNvSpPr>
          <p:nvPr/>
        </p:nvSpPr>
        <p:spPr bwMode="auto">
          <a:xfrm>
            <a:off x="4357686" y="0"/>
            <a:ext cx="4786314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Спектральный анализ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Rectangle 1"/>
          <p:cNvSpPr>
            <a:spLocks noChangeArrowheads="1"/>
          </p:cNvSpPr>
          <p:nvPr/>
        </p:nvSpPr>
        <p:spPr bwMode="auto">
          <a:xfrm>
            <a:off x="0" y="-142900"/>
            <a:ext cx="37147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сп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ек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ов</a:t>
            </a:r>
          </a:p>
        </p:txBody>
      </p:sp>
      <p:sp>
        <p:nvSpPr>
          <p:cNvPr id="71" name="Text Box 46"/>
          <p:cNvSpPr txBox="1">
            <a:spLocks noChangeArrowheads="1"/>
          </p:cNvSpPr>
          <p:nvPr/>
        </p:nvSpPr>
        <p:spPr bwMode="auto">
          <a:xfrm>
            <a:off x="500034" y="500042"/>
            <a:ext cx="1892825" cy="571504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944" name="Freeform 8"/>
          <p:cNvSpPr>
            <a:spLocks/>
          </p:cNvSpPr>
          <p:nvPr/>
        </p:nvSpPr>
        <p:spPr bwMode="auto">
          <a:xfrm>
            <a:off x="1071538" y="3286124"/>
            <a:ext cx="1143008" cy="933456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864" y="6"/>
              </a:cxn>
              <a:cxn ang="0">
                <a:pos x="1210" y="1170"/>
              </a:cxn>
            </a:cxnLst>
            <a:rect l="0" t="0" r="r" b="b"/>
            <a:pathLst>
              <a:path w="1210" h="1204">
                <a:moveTo>
                  <a:pt x="0" y="1204"/>
                </a:moveTo>
                <a:cubicBezTo>
                  <a:pt x="331" y="608"/>
                  <a:pt x="662" y="12"/>
                  <a:pt x="864" y="6"/>
                </a:cubicBezTo>
                <a:cubicBezTo>
                  <a:pt x="1066" y="0"/>
                  <a:pt x="1152" y="980"/>
                  <a:pt x="1210" y="1170"/>
                </a:cubicBezTo>
              </a:path>
            </a:pathLst>
          </a:custGeom>
          <a:noFill/>
          <a:ln w="73025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№24</a:t>
            </a:r>
            <a:endParaRPr lang="ru-RU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400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400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400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7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5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5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5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50"/>
                            </p:stCondLst>
                            <p:childTnLst>
                              <p:par>
                                <p:cTn id="13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250"/>
                            </p:stCondLst>
                            <p:childTnLst>
                              <p:par>
                                <p:cTn id="1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750"/>
                            </p:stCondLst>
                            <p:childTnLst>
                              <p:par>
                                <p:cTn id="1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75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39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75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39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75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39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625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39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7250"/>
                            </p:stCondLst>
                            <p:childTnLst>
                              <p:par>
                                <p:cTn id="1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9250"/>
                            </p:stCondLst>
                            <p:childTnLst>
                              <p:par>
                                <p:cTn id="1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1000"/>
                                        <p:tgtEl>
                                          <p:spTgt spid="399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250"/>
                            </p:stCondLst>
                            <p:childTnLst>
                              <p:par>
                                <p:cTn id="1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1000"/>
                                        <p:tgtEl>
                                          <p:spTgt spid="399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1250"/>
                            </p:stCondLst>
                            <p:childTnLst>
                              <p:par>
                                <p:cTn id="1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1000"/>
                                        <p:tgtEl>
                                          <p:spTgt spid="399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2250"/>
                            </p:stCondLst>
                            <p:childTnLst>
                              <p:par>
                                <p:cTn id="1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399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5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6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5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5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5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9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0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6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7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3" dur="500"/>
                                        <p:tgtEl>
                                          <p:spTgt spid="3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4" dur="500"/>
                                        <p:tgtEl>
                                          <p:spTgt spid="3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500"/>
                                        <p:tgtEl>
                                          <p:spTgt spid="3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0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0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400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40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40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400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1000"/>
                                        <p:tgtEl>
                                          <p:spTgt spid="400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3000"/>
                                        <p:tgtEl>
                                          <p:spTgt spid="400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3000"/>
                            </p:stCondLst>
                            <p:childTnLst>
                              <p:par>
                                <p:cTn id="2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40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40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00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40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40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400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"/>
                            </p:stCondLst>
                            <p:childTnLst>
                              <p:par>
                                <p:cTn id="2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40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40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400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40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40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400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3000"/>
                            </p:stCondLst>
                            <p:childTnLst>
                              <p:par>
                                <p:cTn id="2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0" dur="1000" fill="hold"/>
                                        <p:tgtEl>
                                          <p:spTgt spid="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1000" fill="hold"/>
                                        <p:tgtEl>
                                          <p:spTgt spid="3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4" dur="10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6" dur="1000" fill="hold"/>
                                        <p:tgtEl>
                                          <p:spTgt spid="3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8" dur="1000" fill="hold"/>
                                        <p:tgtEl>
                                          <p:spTgt spid="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0" dur="1000" fill="hold"/>
                                        <p:tgtEl>
                                          <p:spTgt spid="40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2" dur="1000" fill="hold"/>
                                        <p:tgtEl>
                                          <p:spTgt spid="4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9" dur="2000"/>
                                        <p:tgtEl>
                                          <p:spTgt spid="399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2000"/>
                            </p:stCondLst>
                            <p:childTnLst>
                              <p:par>
                                <p:cTn id="30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3" dur="1000"/>
                                        <p:tgtEl>
                                          <p:spTgt spid="400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2000" fill="hold"/>
                                        <p:tgtEl>
                                          <p:spTgt spid="40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2000" fill="hold"/>
                                        <p:tgtEl>
                                          <p:spTgt spid="40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0" dur="2000"/>
                                        <p:tgtEl>
                                          <p:spTgt spid="400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40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40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1000"/>
                                        <p:tgtEl>
                                          <p:spTgt spid="40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0" dur="1000"/>
                                        <p:tgtEl>
                                          <p:spTgt spid="40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4" dur="500"/>
                                        <p:tgtEl>
                                          <p:spTgt spid="400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4" dur="1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  <p:bldP spid="39952" grpId="0"/>
      <p:bldP spid="39953" grpId="0" animBg="1"/>
      <p:bldP spid="39954" grpId="0" animBg="1"/>
      <p:bldP spid="22" grpId="0" animBg="1"/>
      <p:bldP spid="39957" grpId="0" animBg="1"/>
      <p:bldP spid="39958" grpId="0" animBg="1"/>
      <p:bldP spid="25" grpId="0" animBg="1"/>
      <p:bldP spid="26" grpId="0"/>
      <p:bldP spid="29" grpId="0"/>
      <p:bldP spid="30" grpId="0"/>
      <p:bldP spid="39990" grpId="0" animBg="1"/>
      <p:bldP spid="39991" grpId="0" animBg="1"/>
      <p:bldP spid="39992" grpId="0" animBg="1"/>
      <p:bldP spid="39993" grpId="0" animBg="1"/>
      <p:bldP spid="88" grpId="0"/>
      <p:bldP spid="89" grpId="0" animBg="1"/>
      <p:bldP spid="39994" grpId="0" animBg="1"/>
      <p:bldP spid="39994" grpId="1" animBg="1"/>
      <p:bldP spid="39995" grpId="0" animBg="1"/>
      <p:bldP spid="39995" grpId="1" animBg="1"/>
      <p:bldP spid="39996" grpId="0" animBg="1"/>
      <p:bldP spid="39996" grpId="1" animBg="1"/>
      <p:bldP spid="39998" grpId="0" animBg="1"/>
      <p:bldP spid="39998" grpId="1" animBg="1"/>
      <p:bldP spid="91" grpId="0" build="p" animBg="1"/>
      <p:bldP spid="92" grpId="0"/>
      <p:bldP spid="40000" grpId="0" animBg="1"/>
      <p:bldP spid="40001" grpId="0" animBg="1"/>
      <p:bldP spid="40002" grpId="0" animBg="1"/>
      <p:bldP spid="40003" grpId="0" animBg="1"/>
      <p:bldP spid="40004" grpId="0" animBg="1"/>
      <p:bldP spid="40005" grpId="0" animBg="1"/>
      <p:bldP spid="40007" grpId="0" animBg="1"/>
      <p:bldP spid="40008" grpId="0" animBg="1"/>
      <p:bldP spid="40009" grpId="0" animBg="1"/>
      <p:bldP spid="40015" grpId="0" animBg="1"/>
      <p:bldP spid="40015" grpId="1" animBg="1"/>
      <p:bldP spid="40016" grpId="0" animBg="1"/>
      <p:bldP spid="40016" grpId="1" animBg="1"/>
      <p:bldP spid="40017" grpId="0" animBg="1"/>
      <p:bldP spid="40017" grpId="1" animBg="1"/>
      <p:bldP spid="113" grpId="0" animBg="1"/>
      <p:bldP spid="113" grpId="1" animBg="1"/>
      <p:bldP spid="39943" grpId="0" animBg="1"/>
      <p:bldP spid="39943" grpId="1" animBg="1"/>
      <p:bldP spid="69" grpId="0" animBg="1"/>
      <p:bldP spid="70" grpId="0"/>
      <p:bldP spid="71" grpId="0" animBg="1"/>
      <p:bldP spid="39944" grpId="0" animBg="1"/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Спектральный анализ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(спектр. карты )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хим. состав,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063" y="1240738"/>
            <a:ext cx="4500562" cy="707886"/>
          </a:xfrm>
          <a:prstGeom prst="rect">
            <a:avLst/>
          </a:prstGeom>
          <a:gradFill>
            <a:gsLst>
              <a:gs pos="0">
                <a:srgbClr val="CCFFCC"/>
              </a:gs>
              <a:gs pos="50000">
                <a:srgbClr val="CCFFCC">
                  <a:gamma/>
                  <a:tint val="43922"/>
                  <a:invGamma/>
                </a:srgbClr>
              </a:gs>
              <a:gs pos="100000">
                <a:srgbClr val="CC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геология   …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29058" y="3000372"/>
            <a:ext cx="4572032" cy="769441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металлургия..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rot="790049">
            <a:off x="714348" y="4357694"/>
            <a:ext cx="7715272" cy="1200329"/>
          </a:xfrm>
          <a:prstGeom prst="rect">
            <a:avLst/>
          </a:prstGeom>
          <a:gradFill flip="none" rotWithShape="1">
            <a:gsLst>
              <a:gs pos="0">
                <a:srgbClr val="33CCFF"/>
              </a:gs>
              <a:gs pos="50000">
                <a:srgbClr val="CCFFCC">
                  <a:gamma/>
                  <a:tint val="43922"/>
                  <a:invGamma/>
                </a:srgbClr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Астрономия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хим. состав,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85852" y="2071678"/>
            <a:ext cx="4857784" cy="769441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rgbClr val="CCFFCC">
                  <a:gamma/>
                  <a:tint val="43922"/>
                  <a:invGamma/>
                </a:srgbClr>
              </a:gs>
              <a:gs pos="100000">
                <a:srgbClr val="CC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Минералогия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-24"/>
            <a:ext cx="9144032" cy="6858024"/>
            <a:chOff x="-32" y="-362459"/>
            <a:chExt cx="9144032" cy="7291945"/>
          </a:xfrm>
        </p:grpSpPr>
        <p:grpSp>
          <p:nvGrpSpPr>
            <p:cNvPr id="8" name="Группа 31"/>
            <p:cNvGrpSpPr/>
            <p:nvPr/>
          </p:nvGrpSpPr>
          <p:grpSpPr>
            <a:xfrm>
              <a:off x="-32" y="-362459"/>
              <a:ext cx="9144032" cy="7291945"/>
              <a:chOff x="-928758" y="1930211"/>
              <a:chExt cx="9144032" cy="7070928"/>
            </a:xfrm>
          </p:grpSpPr>
          <p:sp>
            <p:nvSpPr>
              <p:cNvPr id="10" name="Прямоугольник 9"/>
              <p:cNvSpPr/>
              <p:nvPr/>
            </p:nvSpPr>
            <p:spPr>
              <a:xfrm>
                <a:off x="-928758" y="2143139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90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spcAft>
                    <a:spcPts val="1000"/>
                  </a:spcAft>
                </a:pPr>
                <a:r>
                  <a:rPr lang="ru-RU" sz="9600" b="1" dirty="0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      </a:t>
                </a:r>
                <a:endParaRPr lang="ru-RU" sz="9600" b="1" dirty="0" smtClean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  <a:p>
                <a:pPr lvl="0" algn="ctr">
                  <a:spcAft>
                    <a:spcPts val="1000"/>
                  </a:spcAft>
                </a:pPr>
                <a:r>
                  <a:rPr lang="en-US" sz="9600" b="1" dirty="0" smtClean="0">
                    <a:solidFill>
                      <a:srgbClr val="66CCFF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4000" b="1" dirty="0" smtClean="0">
                    <a:solidFill>
                      <a:srgbClr val="FFC00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7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7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72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sz="7200" b="1" u="sng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ru-RU" sz="7200" b="1" u="sng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7200" b="1" u="sng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7200" b="1" u="sng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ru-RU" sz="7200" b="1" u="sng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spcAft>
                    <a:spcPts val="1000"/>
                  </a:spcAft>
                </a:pPr>
                <a:r>
                  <a:rPr lang="en-US" sz="7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ru-RU" sz="7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</a:t>
                </a:r>
                <a:r>
                  <a:rPr lang="en-US" sz="72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7200" b="1" baseline="30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Rectangle 25"/>
              <p:cNvSpPr>
                <a:spLocks noChangeArrowheads="1"/>
              </p:cNvSpPr>
              <p:nvPr/>
            </p:nvSpPr>
            <p:spPr bwMode="auto">
              <a:xfrm>
                <a:off x="-922362" y="1930211"/>
                <a:ext cx="9137636" cy="2477117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lvl="0" indent="-457200">
                  <a:buAutoNum type="arabicPeriod"/>
                </a:pPr>
                <a:r>
                  <a:rPr lang="ru-RU" sz="3200" b="1" dirty="0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Раскрасить ОК, припоминая урок.</a:t>
                </a:r>
              </a:p>
              <a:p>
                <a:pPr marL="457200" lvl="0" indent="-457200">
                  <a:buAutoNum type="arabicPeriod" startAt="2"/>
                </a:pP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chemeClr val="bg2">
                        <a:lumMod val="75000"/>
                      </a:schemeClr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«Разбивка»  учебника</a:t>
                </a:r>
              </a:p>
              <a:p>
                <a:pPr marL="457200" lvl="0" indent="-457200">
                  <a:buAutoNum type="arabicPeriod" startAt="3"/>
                </a:pPr>
                <a:r>
                  <a:rPr lang="ru-RU" sz="3200" b="1" dirty="0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Рассказать тему, используя  «</a:t>
                </a:r>
                <a:r>
                  <a:rPr lang="ru-RU" sz="3200" b="1" dirty="0" err="1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разбтвку</a:t>
                </a:r>
                <a:r>
                  <a:rPr lang="ru-RU" sz="3200" b="1" dirty="0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»</a:t>
                </a:r>
              </a:p>
              <a:p>
                <a:pPr marL="457200" lvl="0" indent="-457200"/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chemeClr val="bg2">
                        <a:lumMod val="75000"/>
                      </a:schemeClr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4.</a:t>
                </a:r>
                <a:r>
                  <a:rPr kumimoji="0" lang="ru-RU" sz="3200" b="1" i="0" u="none" strike="noStrike" cap="none" normalizeH="0" dirty="0" smtClean="0">
                    <a:ln>
                      <a:noFill/>
                    </a:ln>
                    <a:solidFill>
                      <a:schemeClr val="bg2">
                        <a:lumMod val="75000"/>
                      </a:schemeClr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  Рассказать тему  кому-то.</a:t>
                </a:r>
              </a:p>
              <a:p>
                <a:pPr marL="457200" lvl="0" indent="-457200"/>
                <a:r>
                  <a:rPr lang="ru-RU" sz="3200" b="1" baseline="0" dirty="0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5.</a:t>
                </a:r>
                <a:r>
                  <a:rPr lang="ru-RU" sz="3200" b="1" dirty="0" smtClean="0">
                    <a:solidFill>
                      <a:schemeClr val="bg2">
                        <a:lumMod val="75000"/>
                      </a:schemeClr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  Припоминая рассказ восстановить  ОК.</a:t>
                </a:r>
                <a:endPara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chemeClr val="bg2">
                      <a:lumMod val="75000"/>
                    </a:schemeClr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42944" y="4577978"/>
              <a:ext cx="7715240" cy="212365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66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Хочешь уважать себя, не жалей!!</a:t>
              </a:r>
              <a:endParaRPr lang="ru-RU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 Box 5">
            <a:hlinkClick r:id="rId8" action="ppaction://hlinkfile"/>
          </p:cNvPr>
          <p:cNvSpPr txBox="1">
            <a:spLocks noChangeArrowheads="1"/>
          </p:cNvSpPr>
          <p:nvPr/>
        </p:nvSpPr>
        <p:spPr bwMode="auto">
          <a:xfrm>
            <a:off x="-32" y="6457975"/>
            <a:ext cx="4143404" cy="40004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Спектральный анализ      4,5мин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300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300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300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61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1" grpId="0" build="allAtOnce" animBg="1"/>
      <p:bldP spid="40961" grpId="1" uiExpand="1" build="allAtOnce" animBg="1"/>
      <p:bldP spid="3" grpId="0" autoUpdateAnimBg="0"/>
      <p:bldP spid="4" grpId="0" animBg="1"/>
      <p:bldP spid="5" grpId="0" autoUpdateAnimBg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4414" y="357166"/>
            <a:ext cx="6715172" cy="3252809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№24</a:t>
            </a:r>
          </a:p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,81,82,83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Гр6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2926</TotalTime>
  <Words>680</Words>
  <Application>Microsoft Office PowerPoint</Application>
  <PresentationFormat>Экран (4:3)</PresentationFormat>
  <Paragraphs>206</Paragraphs>
  <Slides>12</Slides>
  <Notes>0</Notes>
  <HiddenSlides>3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Домашнее задание.</vt:lpstr>
      <vt:lpstr>Слайд 3</vt:lpstr>
      <vt:lpstr>Слайд 4</vt:lpstr>
      <vt:lpstr>Слайд 5</vt:lpstr>
      <vt:lpstr>Слайд 6</vt:lpstr>
      <vt:lpstr>Слайд 7</vt:lpstr>
      <vt:lpstr>Слайд 8</vt:lpstr>
      <vt:lpstr>Домашнее задание.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369</cp:revision>
  <dcterms:created xsi:type="dcterms:W3CDTF">2009-11-04T14:29:22Z</dcterms:created>
  <dcterms:modified xsi:type="dcterms:W3CDTF">2019-02-18T03:22:55Z</dcterms:modified>
</cp:coreProperties>
</file>