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3"/>
  </p:notesMasterIdLst>
  <p:sldIdLst>
    <p:sldId id="396" r:id="rId2"/>
    <p:sldId id="395" r:id="rId3"/>
    <p:sldId id="377" r:id="rId4"/>
    <p:sldId id="394" r:id="rId5"/>
    <p:sldId id="398" r:id="rId6"/>
    <p:sldId id="399" r:id="rId7"/>
    <p:sldId id="400" r:id="rId8"/>
    <p:sldId id="401" r:id="rId9"/>
    <p:sldId id="402" r:id="rId10"/>
    <p:sldId id="403" r:id="rId11"/>
    <p:sldId id="316" r:id="rId12"/>
    <p:sldId id="415" r:id="rId13"/>
    <p:sldId id="405" r:id="rId14"/>
    <p:sldId id="406" r:id="rId15"/>
    <p:sldId id="404" r:id="rId16"/>
    <p:sldId id="358" r:id="rId17"/>
    <p:sldId id="372" r:id="rId18"/>
    <p:sldId id="373" r:id="rId19"/>
    <p:sldId id="378" r:id="rId20"/>
    <p:sldId id="379" r:id="rId21"/>
    <p:sldId id="374" r:id="rId22"/>
    <p:sldId id="414" r:id="rId23"/>
    <p:sldId id="368" r:id="rId24"/>
    <p:sldId id="359" r:id="rId25"/>
    <p:sldId id="376" r:id="rId26"/>
    <p:sldId id="375" r:id="rId27"/>
    <p:sldId id="369" r:id="rId28"/>
    <p:sldId id="383" r:id="rId29"/>
    <p:sldId id="412" r:id="rId30"/>
    <p:sldId id="397" r:id="rId31"/>
    <p:sldId id="384" r:id="rId32"/>
    <p:sldId id="413" r:id="rId33"/>
    <p:sldId id="371" r:id="rId34"/>
    <p:sldId id="408" r:id="rId35"/>
    <p:sldId id="410" r:id="rId36"/>
    <p:sldId id="411" r:id="rId37"/>
    <p:sldId id="390" r:id="rId38"/>
    <p:sldId id="393" r:id="rId39"/>
    <p:sldId id="392" r:id="rId40"/>
    <p:sldId id="391" r:id="rId41"/>
    <p:sldId id="311" r:id="rId42"/>
    <p:sldId id="370" r:id="rId43"/>
    <p:sldId id="360" r:id="rId44"/>
    <p:sldId id="380" r:id="rId45"/>
    <p:sldId id="381" r:id="rId46"/>
    <p:sldId id="361" r:id="rId47"/>
    <p:sldId id="362" r:id="rId48"/>
    <p:sldId id="356" r:id="rId49"/>
    <p:sldId id="382" r:id="rId50"/>
    <p:sldId id="363" r:id="rId51"/>
    <p:sldId id="407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365D21"/>
    <a:srgbClr val="006600"/>
    <a:srgbClr val="000099"/>
    <a:srgbClr val="0033CC"/>
    <a:srgbClr val="66CCFF"/>
    <a:srgbClr val="003300"/>
    <a:srgbClr val="220FB1"/>
    <a:srgbClr val="000000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7" d="100"/>
          <a:sy n="77" d="100"/>
        </p:scale>
        <p:origin x="-232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6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04.07.2021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11127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7.jpeg"/><Relationship Id="rId5" Type="http://schemas.openxmlformats.org/officeDocument/2006/relationships/audio" Target="../media/audio10.wav"/><Relationship Id="rId10" Type="http://schemas.openxmlformats.org/officeDocument/2006/relationships/hyperlink" Target="file:///G:\&#1059;&#1056;&#1054;&#1050;&#1048;\&#1072;&#1085;&#1080;&#1084;&#1072;&#1096;&#1082;&#1080;%2025,03,14\7%20&#1082;&#1083;%20&#1087;&#1088;&#1077;&#1079;%20!\&#1090;&#1077;&#1084;&#1099;%207%20&#1082;&#1083;\7&#1082;&#1083;%20&#1088;&#1072;&#1079;&#1076;&#1077;&#1083;%204\&#1088;&#1072;&#1073;&#1086;&#1095;&#1080;&#1081;%20&#1089;&#1090;&#1086;&#1083;.pptx" TargetMode="External"/><Relationship Id="rId4" Type="http://schemas.openxmlformats.org/officeDocument/2006/relationships/audio" Target="../media/audio9.wav"/><Relationship Id="rId9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1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1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21.png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12" Type="http://schemas.openxmlformats.org/officeDocument/2006/relationships/image" Target="../media/image20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audio" Target="../media/audio12.wav"/><Relationship Id="rId5" Type="http://schemas.openxmlformats.org/officeDocument/2006/relationships/audio" Target="../media/audio2.wav"/><Relationship Id="rId15" Type="http://schemas.openxmlformats.org/officeDocument/2006/relationships/image" Target="../media/image23.png"/><Relationship Id="rId10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0.wav"/><Relationship Id="rId9" Type="http://schemas.openxmlformats.org/officeDocument/2006/relationships/audio" Target="../media/audio9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4.wav"/><Relationship Id="rId7" Type="http://schemas.openxmlformats.org/officeDocument/2006/relationships/image" Target="../media/image2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10" Type="http://schemas.openxmlformats.org/officeDocument/2006/relationships/image" Target="../media/image33.jpeg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3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" y="428604"/>
          <a:ext cx="9144000" cy="4693920"/>
        </p:xfrm>
        <a:graphic>
          <a:graphicData uri="http://schemas.openxmlformats.org/drawingml/2006/table">
            <a:tbl>
              <a:tblPr/>
              <a:tblGrid>
                <a:gridCol w="540203"/>
                <a:gridCol w="8603797"/>
              </a:tblGrid>
              <a:tr h="210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latin typeface="Times New Roman"/>
                          <a:ea typeface="Times New Roman"/>
                        </a:rPr>
                        <a:t>Объяснение Д/З (гр.№6) и консультация по теме 5.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1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32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32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831215" algn="l"/>
                        </a:tabLst>
                      </a:pPr>
                      <a:r>
                        <a:rPr lang="ru-RU" sz="3200" b="1" i="0" dirty="0">
                          <a:latin typeface="Times New Roman"/>
                          <a:ea typeface="Times New Roman"/>
                        </a:rPr>
                        <a:t>тепловые двигатели и их КПД, использование и вред;</a:t>
                      </a:r>
                      <a:endParaRPr lang="ru-RU" sz="2800" b="1" i="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921385" algn="l"/>
                        </a:tabLst>
                      </a:pPr>
                      <a:r>
                        <a:rPr lang="ru-RU" sz="32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основы работы ДВС и турбины. </a:t>
                      </a:r>
                      <a:endParaRPr lang="ru-RU" sz="28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err="1">
                          <a:latin typeface="Times New Roman"/>
                        </a:rPr>
                        <a:t>д.з</a:t>
                      </a:r>
                      <a:endParaRPr lang="ru-RU" sz="2800" b="1" cap="all" dirty="0">
                        <a:latin typeface="Times New Roman"/>
                      </a:endParaRPr>
                    </a:p>
                  </a:txBody>
                  <a:tcPr marL="43249" marR="4324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7578" t="17578" r="19727" b="61914"/>
          <a:stretch>
            <a:fillRect/>
          </a:stretch>
        </p:blipFill>
        <p:spPr bwMode="auto">
          <a:xfrm>
            <a:off x="0" y="928670"/>
            <a:ext cx="91440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16601" t="44141" r="42969" b="49999"/>
          <a:stretch>
            <a:fillRect/>
          </a:stretch>
        </p:blipFill>
        <p:spPr bwMode="auto">
          <a:xfrm>
            <a:off x="-1" y="-24"/>
            <a:ext cx="914400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282" y="1357298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786454"/>
            <a:ext cx="914400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стр.11,12,13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401872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№1-5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917420">
            <a:off x="1524770" y="2744493"/>
            <a:ext cx="6988190" cy="16698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тепловые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85720" y="2428868"/>
            <a:ext cx="3214710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теме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00496" y="4357694"/>
            <a:ext cx="4732222" cy="10419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явления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00958" y="6396359"/>
            <a:ext cx="164304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0" y="-24"/>
            <a:ext cx="91440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 к зачету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№1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«Тепловые явления»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Внутренняя энергия.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Холодное тело отличается от горячего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2.Виды теплопередачи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Способы изменения внутренней энергии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    . . . . . . . . . . . . . 3. В термосе горячее не остывает, а холодное не нагревается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т.к.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Влажное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холоднее т.к.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 графику описать процессы. 5.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Записать   формулы   соответствующих  процессов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1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5     6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4                       7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2     3                                       8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1                                                                 9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10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При плавлении температура не растет т.к.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 конденсации температура не падает т.к.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Теплоёмкость свинца 140Дж/кг </a:t>
            </a:r>
            <a:r>
              <a:rPr kumimoji="0" lang="ru-RU" sz="11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зачит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удельная теплота плавления льда 3400 Дж/кг,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значит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Движение молекул твердого тела отличается от движения молекул жидкости тем, что 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молекул твердого тела от движения молекул газа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тем, что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З-н сохранения энергии: 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 -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Ускорить испарение можно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Кипение и его условия.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Принцип действия теплового двигателя.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ДВС.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Для нагревания 200г воды  от 20</a:t>
            </a:r>
            <a:r>
              <a:rPr kumimoji="0" lang="ru-RU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70</a:t>
            </a:r>
            <a:r>
              <a:rPr kumimoji="0" lang="ru-RU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необходимо  . . .. . . . . . . . . . . . . . 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охлаждении 500гр. воды от 50</a:t>
            </a:r>
            <a:r>
              <a:rPr kumimoji="0" lang="ru-RU" sz="1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40</a:t>
            </a:r>
            <a:r>
              <a:rPr kumimoji="0" lang="ru-RU" sz="1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выделят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описать процессы: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«Лед бросили в кипяток» 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 тело бросили в холодную воду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.. . . . . . . . . . . . . . . . . . . . . . . . . . . . . . . . . . . . . . . . . . . . . . . . . . . . . . . . . . . . . . . 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363" y="1537245"/>
            <a:ext cx="323591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1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1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1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1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1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1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13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13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13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13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13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13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13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137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013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137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0137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0137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0137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0137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10137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0137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10137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10137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10137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101377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101377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101377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01377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9" cstate="print"/>
          <a:srcRect l="5000" t="15017" r="73294" b="2266"/>
          <a:stretch>
            <a:fillRect/>
          </a:stretch>
        </p:blipFill>
        <p:spPr bwMode="auto">
          <a:xfrm>
            <a:off x="677458" y="3198"/>
            <a:ext cx="185738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hlinkClick r:id="rId10" action="ppaction://hlinkpres?slideindex=1&amp;slidetitle="/>
          </p:cNvPr>
          <p:cNvSpPr txBox="1"/>
          <p:nvPr/>
        </p:nvSpPr>
        <p:spPr>
          <a:xfrm>
            <a:off x="2500298" y="6396359"/>
            <a:ext cx="3929090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БНП  мех анимация №14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9" cstate="print"/>
          <a:srcRect l="27541" t="15017" r="49918" b="2266"/>
          <a:stretch>
            <a:fillRect/>
          </a:stretch>
        </p:blipFill>
        <p:spPr bwMode="auto">
          <a:xfrm>
            <a:off x="2571736" y="0"/>
            <a:ext cx="1928826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9" cstate="print"/>
          <a:srcRect l="50917" t="15017" r="4000" b="2266"/>
          <a:stretch>
            <a:fillRect/>
          </a:stretch>
        </p:blipFill>
        <p:spPr bwMode="auto">
          <a:xfrm>
            <a:off x="4527858" y="0"/>
            <a:ext cx="385765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13648" y="4970142"/>
            <a:ext cx="8929718" cy="646331"/>
          </a:xfrm>
          <a:prstGeom prst="rect">
            <a:avLst/>
          </a:prstGeom>
          <a:blipFill dpi="0" rotWithShape="1">
            <a:blip r:embed="rId11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6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8791035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43736" y="4286256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2" y="862947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858148" y="1000108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786314" y="785794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000760" y="1000108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 animBg="1" advAuto="0"/>
      <p:bldP spid="50" grpId="0" build="p" animBg="1" advAuto="0"/>
      <p:bldP spid="41" grpId="0" animBg="1"/>
      <p:bldP spid="11" grpId="0" animBg="1"/>
      <p:bldP spid="11" grpId="1" animBg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1"/>
            <a:ext cx="9144000" cy="6864350"/>
          </a:xfrm>
          <a:prstGeom prst="rect">
            <a:avLst/>
          </a:prstGeom>
          <a:solidFill>
            <a:srgbClr val="FFFFFF"/>
          </a:solidFill>
          <a:ln w="57150" cmpd="thinThick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(Дж) 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скалярная физическая величина, показывающая, какую работу может совершить тело или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Энергетическое определение работы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процесс и мера  изменения энергии.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кинетическая энергия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движущегося тела.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 энергия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взаимодействия системы тел или различных частей одного тела.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тела, поднятого над землей,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взаимодействия тела и планеты.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упруго деформированного тела,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энергия взаимодействия частей одного и того же тела.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 сохранения энергии: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энергия в природе не исчезает, и не возникает из ничего, а лишь переходит из одного вида энергии в другой.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14546" y="1071546"/>
          <a:ext cx="3157539" cy="504826"/>
        </p:xfrm>
        <a:graphic>
          <a:graphicData uri="http://schemas.openxmlformats.org/presentationml/2006/ole">
            <p:oleObj spid="_x0000_s51202" name="Формула" r:id="rId3" imgW="1803400" imgH="228600" progId="Equation.3">
              <p:embed/>
            </p:oleObj>
          </a:graphicData>
        </a:graphic>
      </p:graphicFrame>
      <p:grpSp>
        <p:nvGrpSpPr>
          <p:cNvPr id="2" name="Группа 9"/>
          <p:cNvGrpSpPr/>
          <p:nvPr/>
        </p:nvGrpSpPr>
        <p:grpSpPr>
          <a:xfrm>
            <a:off x="6786578" y="1214422"/>
            <a:ext cx="1726582" cy="1084064"/>
            <a:chOff x="3059732" y="2559250"/>
            <a:chExt cx="3024536" cy="1739500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059732" y="2559250"/>
              <a:ext cx="1714512" cy="1739500"/>
              <a:chOff x="9757" y="3167"/>
              <a:chExt cx="681" cy="707"/>
            </a:xfr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grpSpPr>
          <p:sp>
            <p:nvSpPr>
              <p:cNvPr id="7" name="Text Box 8"/>
              <p:cNvSpPr txBox="1">
                <a:spLocks noChangeArrowheads="1"/>
              </p:cNvSpPr>
              <p:nvPr/>
            </p:nvSpPr>
            <p:spPr bwMode="auto">
              <a:xfrm>
                <a:off x="9757" y="3506"/>
                <a:ext cx="680" cy="36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9757" y="3460"/>
                <a:ext cx="530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15"/>
            <p:cNvSpPr txBox="1">
              <a:spLocks noChangeArrowheads="1"/>
            </p:cNvSpPr>
            <p:nvPr/>
          </p:nvSpPr>
          <p:spPr bwMode="auto">
            <a:xfrm>
              <a:off x="4369756" y="2860773"/>
              <a:ext cx="1714512" cy="708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986076" y="4572008"/>
          <a:ext cx="2514618" cy="1143008"/>
        </p:xfrm>
        <a:graphic>
          <a:graphicData uri="http://schemas.openxmlformats.org/presentationml/2006/ole">
            <p:oleObj spid="_x0000_s51203" name="Формула" r:id="rId4" imgW="939392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-142900"/>
            <a:ext cx="914400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Самолёт разгоняется и  взлетает.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R="0" lvl="0" indent="-342900" algn="ctr" defTabSz="914400" rtl="0" eaLnBrk="1" fontAlgn="base" latinLnBrk="0" hangingPunct="1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58631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Потенциальная энергия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кинетическая энергия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увеличивается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внутренняя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изменяется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Потенциальная энергия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увеличивается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кинетическая энергия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увеличивается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внутренняя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изменяется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Потенциальная энергия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кинетическая энергия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увеличивается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внутренняя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увеличивается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Потенциальная энергия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изменяется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кинетическая энергия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изменяется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внутренняя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изменяется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Потенциальная энергия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кинетическая энергия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внутренняя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изменяется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00332" y="6334780"/>
            <a:ext cx="614366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Самолёт приземляется  разгоняясь.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643042" y="6334804"/>
            <a:ext cx="614366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Самолёт приземляется и тормозит.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4348" y="6334780"/>
            <a:ext cx="614366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Самолёт  разгоняется и взлетает.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6334780"/>
            <a:ext cx="850109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Самолёт приземляется  разгоняясь и нагреваясь.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572264" y="3063877"/>
            <a:ext cx="2571768" cy="8651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643734" y="4000504"/>
            <a:ext cx="1785918" cy="1739500"/>
            <a:chOff x="9757" y="3167"/>
            <a:chExt cx="681" cy="70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7929586" y="4302027"/>
            <a:ext cx="1214446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11744" y="577280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8283578" y="584424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5211744" y="562993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6426190" y="584424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8131E-6 L -0.2585 -0.80759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-40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18131E-6 L -0.13369 -0.0837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-4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8131E-6 L 0.08594 -0.6396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3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8131E-6 L 0.03524 -0.47179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2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4" grpId="0" animBg="1"/>
      <p:bldP spid="6" grpId="0" animBg="1"/>
      <p:bldP spid="6" grpId="1" animBg="1"/>
      <p:bldP spid="10" grpId="0" animBg="1"/>
      <p:bldP spid="10" grpId="1" animBg="1"/>
      <p:bldP spid="7" grpId="0" animBg="1"/>
      <p:bldP spid="7" grpId="1" animBg="1"/>
      <p:bldP spid="9" grpId="0" animBg="1"/>
      <p:bldP spid="9" grpId="1" animBg="1"/>
      <p:bldP spid="11" grpId="0" animBg="1"/>
      <p:bldP spid="16" grpId="0"/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22325" y="710445"/>
            <a:ext cx="677841" cy="2371729"/>
            <a:chOff x="10944" y="4752"/>
            <a:chExt cx="288" cy="432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8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85720" y="3095822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2106603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3285330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42886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58016" y="300037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75302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241842" y="17963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2108833"/>
            <a:ext cx="860128" cy="78581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786050" y="2054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206528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1463019"/>
            <a:ext cx="717252" cy="50006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821469" y="1785926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>
            <a:off x="1017352" y="-285776"/>
            <a:ext cx="485017" cy="2972119"/>
            <a:chOff x="1017352" y="64397"/>
            <a:chExt cx="485017" cy="297211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7352" y="64397"/>
              <a:ext cx="485017" cy="2972119"/>
              <a:chOff x="1030978" y="64397"/>
              <a:chExt cx="485017" cy="297211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64397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30978" y="2664749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298891" y="639387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1314635" y="238302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1428736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2070090"/>
            <a:ext cx="714380" cy="1588"/>
          </a:xfrm>
          <a:prstGeom prst="line">
            <a:avLst/>
          </a:prstGeom>
          <a:ln w="762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2071678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50030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19930" y="250030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68670" y="1956098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108199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91434" y="108199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1000108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1068157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2173610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2214554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357818" y="2143116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3257038"/>
            <a:ext cx="91440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При замерзании воды в холодильнике…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1.Кенетическая энергия движения молекул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их потенциальная энергия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изменяется.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r"/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Кинетическая энергия движения молекул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уменьшается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их потенциальная энергия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изменяется.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Кинетическая энергия движения молекул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их потенциальная энергия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увеличивается.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Кинетическая энергия движения молекул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изменяется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их потенциальная энергия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уменьшается.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Кинетическая энергия движения молекул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их потенциальная энергия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уменьшается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8613085" y="3143248"/>
            <a:ext cx="5309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4286248" y="0"/>
            <a:ext cx="207170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плавление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1857356" y="0"/>
            <a:ext cx="250033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Нагревание 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5143504" y="500042"/>
            <a:ext cx="271464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Охлаждение  Ж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6500826" y="1541118"/>
            <a:ext cx="264317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Охлаждение 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1"/>
          <p:cNvSpPr>
            <a:spLocks noChangeArrowheads="1"/>
          </p:cNvSpPr>
          <p:nvPr/>
        </p:nvSpPr>
        <p:spPr bwMode="auto">
          <a:xfrm>
            <a:off x="2285984" y="540986"/>
            <a:ext cx="257176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Нагревание Ж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6643702" y="1000108"/>
            <a:ext cx="250029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отвердевание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-32" y="3714752"/>
            <a:ext cx="9144000" cy="6429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0" y="4347487"/>
            <a:ext cx="9144000" cy="6429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0" y="6215058"/>
            <a:ext cx="9144000" cy="6429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0" y="5572140"/>
            <a:ext cx="9144000" cy="6429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7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3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8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8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8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8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8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80"/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80"/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80"/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8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8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8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47" grpId="0" animBg="1"/>
      <p:bldP spid="47" grpId="1" animBg="1"/>
      <p:bldP spid="3082" grpId="0" animBg="1"/>
      <p:bldP spid="3082" grpId="1" animBg="1"/>
      <p:bldP spid="41" grpId="0"/>
      <p:bldP spid="42" grpId="1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6" grpId="1"/>
      <p:bldP spid="57" grpId="0" uiExpand="1" build="p"/>
      <p:bldP spid="58" grpId="0"/>
      <p:bldP spid="58" grpId="1"/>
      <p:bldP spid="59" grpId="0" animBg="1"/>
      <p:bldP spid="60" grpId="0" animBg="1"/>
      <p:bldP spid="61" grpId="0" animBg="1"/>
      <p:bldP spid="62" grpId="0" animBg="1"/>
      <p:bldP spid="63" grpId="0" animBg="1"/>
      <p:bldP spid="63" grpId="1" animBg="1"/>
      <p:bldP spid="24" grpId="0" animBg="1"/>
      <p:bldP spid="24" grpId="1" animBg="1"/>
      <p:bldP spid="84" grpId="0" animBg="1"/>
      <p:bldP spid="85" grpId="0" animBg="1"/>
      <p:bldP spid="86" grpId="0" animBg="1"/>
      <p:bldP spid="8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При нагревании ложки, стоящей в стакане с чаем, ложка получает энергию в основном за счёт…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50017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нагревании мальчика, сидящего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рядом с костром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он получает энергию за счёт…</a:t>
            </a: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3071810"/>
            <a:ext cx="914400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нагревании воды в котелке, висящем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 костром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котелок и вода получают энергию за счёт…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928670"/>
            <a:ext cx="360464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теплопроводности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29190" y="2428868"/>
            <a:ext cx="26468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злучения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57290" y="3857628"/>
            <a:ext cx="5724965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конвекции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излучения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4857760"/>
            <a:ext cx="9144000" cy="20159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теплопроводности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конвекции.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теплопроводности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конвекции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излучения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теплопроводности    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конвекции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излучения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конвекции.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6" grpId="0" build="p"/>
      <p:bldP spid="3074" grpId="0" build="p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4. Влажное полотенце холоднее сухого, потому что…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1.вода в нем холодная.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при 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вылетании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из жидкости  молекулы забирают температуру.  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окружающая среда теплее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от воды почти всегда холоднее   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5.при испарении из жидкости вылетают самые быстрые молекулы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85720" y="4970704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нагреть…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подуть…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блюдце…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масло… вода… духи…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2844" y="4487299"/>
            <a:ext cx="4094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БЫСТРЫЕ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00298" y="5072074"/>
            <a:ext cx="3105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уносят энергию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428736"/>
            <a:ext cx="885828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Влажное полотенце высохнет быстрее, если…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нем холодная, в ветреную погоду, его свернуть, его намочили в масле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вода в нем тёплая, в ветреную погоду, его развернуть, его намочили в воде.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вода в нем тёплая, в безветренную погоду, его развернуть, его намочили в спирте.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вода в нем тёплая,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ветреную погоду,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развернуть, его намочили в спирте.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вода в нем тёплая, в ветреную погоду, его свернуть, его намочили в масле.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749981">
            <a:off x="4081502" y="906833"/>
            <a:ext cx="4572000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 испарении из жидкости вылетают самые быстрые молекулы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20868900">
            <a:off x="4445833" y="4317464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нем тёплая, </a:t>
            </a:r>
            <a:r>
              <a:rPr lang="ru-RU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ветреную погоду,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развернуть, его намочили в спирте. 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0" y="-48623"/>
            <a:ext cx="9180512" cy="6858000"/>
            <a:chOff x="0" y="-48623"/>
            <a:chExt cx="9180512" cy="685800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512" y="-48623"/>
              <a:ext cx="9144000" cy="6858000"/>
              <a:chOff x="-4422017" y="-38004"/>
              <a:chExt cx="9144000" cy="6858000"/>
            </a:xfrm>
          </p:grpSpPr>
          <p:grpSp>
            <p:nvGrpSpPr>
              <p:cNvPr id="22" name="Группа 21"/>
              <p:cNvGrpSpPr/>
              <p:nvPr/>
            </p:nvGrpSpPr>
            <p:grpSpPr>
              <a:xfrm>
                <a:off x="-4422017" y="-38004"/>
                <a:ext cx="9144000" cy="6858000"/>
                <a:chOff x="0" y="0"/>
                <a:chExt cx="9144000" cy="6858000"/>
              </a:xfrm>
            </p:grpSpPr>
            <p:sp>
              <p:nvSpPr>
                <p:cNvPr id="28" name="Прямоугольник 27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r>
                    <a:rPr lang="ru-RU" sz="6600" b="1" dirty="0" smtClean="0">
                      <a:solidFill>
                        <a:srgbClr val="66CCFF"/>
                      </a:solidFill>
                      <a:latin typeface="Times New Roman" pitchFamily="18" charset="0"/>
                      <a:cs typeface="Times New Roman" pitchFamily="18" charset="0"/>
                    </a:rPr>
                    <a:t>П</a:t>
                  </a:r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66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mgh</a:t>
                  </a:r>
                  <a:endParaRPr lang="ru-RU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      </a:t>
                  </a:r>
                  <a:endParaRPr lang="ru-RU" sz="8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r>
                    <a:rPr lang="ru-RU" sz="88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0" y="0"/>
                  <a:ext cx="9144000" cy="830997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48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Хочешь уважать себя, не жалей!!</a:t>
                  </a:r>
                  <a:endParaRPr lang="ru-RU" sz="4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3" name="Group 7"/>
              <p:cNvGrpSpPr>
                <a:grpSpLocks/>
              </p:cNvGrpSpPr>
              <p:nvPr/>
            </p:nvGrpSpPr>
            <p:grpSpPr bwMode="auto">
              <a:xfrm>
                <a:off x="1495629" y="2348879"/>
                <a:ext cx="1389921" cy="1591876"/>
                <a:chOff x="9757" y="3167"/>
                <a:chExt cx="530" cy="647"/>
              </a:xfrm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grpSpPr>
            <p:sp>
              <p:nvSpPr>
                <p:cNvPr id="25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757" y="3506"/>
                  <a:ext cx="404" cy="30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529" cy="33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mv</a:t>
                  </a:r>
                  <a:r>
                    <a:rPr kumimoji="0" lang="en-US" sz="4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Line 10"/>
                <p:cNvSpPr>
                  <a:spLocks noChangeShapeType="1"/>
                </p:cNvSpPr>
                <p:nvPr/>
              </p:nvSpPr>
              <p:spPr bwMode="auto">
                <a:xfrm>
                  <a:off x="9757" y="3460"/>
                  <a:ext cx="530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4" name="Text Box 15"/>
              <p:cNvSpPr txBox="1">
                <a:spLocks noChangeArrowheads="1"/>
              </p:cNvSpPr>
              <p:nvPr/>
            </p:nvSpPr>
            <p:spPr bwMode="auto">
              <a:xfrm>
                <a:off x="2781490" y="2650403"/>
                <a:ext cx="1214446" cy="70802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Скругленный прямоугольник 11"/>
            <p:cNvSpPr/>
            <p:nvPr/>
          </p:nvSpPr>
          <p:spPr>
            <a:xfrm>
              <a:off x="2771800" y="4888254"/>
              <a:ext cx="3357586" cy="642942"/>
            </a:xfrm>
            <a:prstGeom prst="roundRect">
              <a:avLst/>
            </a:prstGeom>
            <a:solidFill>
              <a:srgbClr val="92D050">
                <a:alpha val="5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785448" y="4684390"/>
              <a:ext cx="309065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cap="all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Теплопередача</a:t>
              </a:r>
              <a:r>
                <a:rPr lang="ru-RU" sz="3600" b="1" cap="all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5643578"/>
              <a:ext cx="2839303" cy="46166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>
              <a:spAutoFit/>
            </a:bodyPr>
            <a:lstStyle/>
            <a:p>
              <a:r>
                <a:rPr lang="ru-RU" sz="2400" b="1" u="sng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Теплопроводность</a:t>
              </a:r>
              <a:r>
                <a:rPr lang="ru-RU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774551" y="6063058"/>
              <a:ext cx="2167132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>
              <a:spAutoFit/>
            </a:bodyPr>
            <a:lstStyle/>
            <a:p>
              <a:r>
                <a:rPr lang="ru-RU" sz="3200" u="sng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Конвекция</a:t>
              </a:r>
              <a:r>
                <a:rPr lang="ru-RU" sz="32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641491" y="6144887"/>
              <a:ext cx="2278188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>
              <a:spAutoFit/>
            </a:bodyPr>
            <a:lstStyle/>
            <a:p>
              <a:r>
                <a:rPr lang="ru-RU" sz="32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Излучение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rot="10800000" flipV="1">
              <a:off x="2357422" y="5572140"/>
              <a:ext cx="2143140" cy="285752"/>
            </a:xfrm>
            <a:prstGeom prst="straightConnector1">
              <a:avLst/>
            </a:prstGeom>
            <a:ln w="5715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5400000">
              <a:off x="4643438" y="5857892"/>
              <a:ext cx="571504" cy="1588"/>
            </a:xfrm>
            <a:prstGeom prst="straightConnector1">
              <a:avLst/>
            </a:prstGeom>
            <a:ln w="5715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5287968" y="5572140"/>
              <a:ext cx="1212858" cy="71438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рямоугольник 19"/>
            <p:cNvSpPr/>
            <p:nvPr/>
          </p:nvSpPr>
          <p:spPr>
            <a:xfrm rot="20503068">
              <a:off x="6192272" y="5288888"/>
              <a:ext cx="2719975" cy="523220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кол-во теплоты</a:t>
              </a:r>
              <a:endPara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883923" y="4653136"/>
              <a:ext cx="686406" cy="707886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>
              <a:spAutoFit/>
            </a:bodyPr>
            <a:lstStyle/>
            <a:p>
              <a:r>
                <a:rPr lang="ru-RU" sz="3200" b="1" cap="all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cap="all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2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28299 -0.150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0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7" grpId="0"/>
      <p:bldP spid="7" grpId="1"/>
      <p:bldP spid="8" grpId="0"/>
      <p:bldP spid="8" grpId="1"/>
      <p:bldP spid="2049" grpId="0"/>
      <p:bldP spid="4" grpId="0" animBg="1"/>
      <p:bldP spid="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000364" y="1071546"/>
            <a:ext cx="4000528" cy="500066"/>
          </a:xfrm>
          <a:prstGeom prst="roundRect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14282" y="642919"/>
            <a:ext cx="2351822" cy="1397046"/>
          </a:xfrm>
          <a:prstGeom prst="rect">
            <a:avLst/>
          </a:prstGeom>
          <a:solidFill>
            <a:srgbClr val="66CCFF">
              <a:alpha val="42000"/>
            </a:srgbClr>
          </a:solidFill>
          <a:ln w="28575">
            <a:solidFill>
              <a:srgbClr val="66CC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-88928" y="1303318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 rot="5400000">
            <a:off x="651645" y="1729588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642910" y="857232"/>
            <a:ext cx="71438" cy="15747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143108" y="857233"/>
            <a:ext cx="51462" cy="159537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5421" y="630235"/>
            <a:ext cx="2345271" cy="2655890"/>
            <a:chOff x="1291" y="1716"/>
            <a:chExt cx="991" cy="1440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14282" y="2031955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5234659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488" y="357166"/>
            <a:ext cx="3592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открытой поверхности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3500438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нагреть…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подуть…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блюдце…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масло… вода… духи…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3000364" y="1058275"/>
            <a:ext cx="4094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БЫСТРЫЕ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43438" y="2214554"/>
            <a:ext cx="32993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влажный…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купания…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786446" y="1571612"/>
            <a:ext cx="3105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уносят энергию</a:t>
            </a:r>
          </a:p>
        </p:txBody>
      </p:sp>
    </p:spTree>
    <p:extLst>
      <p:ext uri="{BB962C8B-B14F-4D97-AF65-F5344CB8AC3E}">
        <p14:creationId xmlns:p14="http://schemas.microsoft.com/office/powerpoint/2010/main" xmlns="" val="27859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0" grpId="0" animBg="1"/>
      <p:bldP spid="1029" grpId="0"/>
      <p:bldP spid="1030" grpId="0"/>
      <p:bldP spid="1031" grpId="0" animBg="1"/>
      <p:bldP spid="1032" grpId="0" animBg="1"/>
      <p:bldP spid="1036" grpId="0" animBg="1"/>
      <p:bldP spid="72" grpId="0"/>
      <p:bldP spid="1025" grpId="0"/>
      <p:bldP spid="1026" grpId="0" build="p"/>
      <p:bldP spid="70" grpId="0"/>
      <p:bldP spid="70" grpId="1"/>
      <p:bldP spid="1027" grpId="0" build="p"/>
      <p:bldP spid="16" grpId="0"/>
      <p:bldP spid="1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28601"/>
          <a:ext cx="9144000" cy="6505599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8132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)                                                                                                     Урок - 12 (зт№5)) № 12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ТЕМА:                        </a:t>
                      </a:r>
                      <a:r>
                        <a:rPr lang="ru-RU" sz="24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ДВС.  Турбина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ЦЕЛИ:1.Закрепить знания по теме №5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              2.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95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/>
                          <a:ea typeface="Times New Roman"/>
                        </a:rPr>
                        <a:t>1) О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бобщить и систематизировать знания учащихся по теме №5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2400" b="1" i="1" cap="all">
                          <a:latin typeface="Times New Roman"/>
                          <a:ea typeface="Times New Roman"/>
                        </a:rPr>
                        <a:t>: О</a:t>
                      </a:r>
                      <a:r>
                        <a:rPr lang="ru-RU" sz="2400" b="1" i="1">
                          <a:latin typeface="Times New Roman"/>
                          <a:ea typeface="Times New Roman"/>
                        </a:rPr>
                        <a:t>тработки знаний и умений по теме.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u="sng" cap="all">
                          <a:latin typeface="Times New Roman"/>
                          <a:ea typeface="Times New Roman"/>
                        </a:rPr>
                        <a:t>ВИД УРО КА:  </a:t>
                      </a:r>
                      <a:r>
                        <a:rPr lang="ru-RU" sz="2400" i="1">
                          <a:latin typeface="Times New Roman"/>
                          <a:ea typeface="Times New Roman"/>
                        </a:rPr>
                        <a:t>репродуктивный в форме закрепления суждений и решения  творческих качественных и количественных задач.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28596" y="4429132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альпинист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28596" y="5000636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автоклав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85720" y="5500702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скороварка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2000232" y="585789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287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169" grpId="0" build="p"/>
      <p:bldP spid="6" grpId="0"/>
      <p:bldP spid="6" grpId="1"/>
      <p:bldP spid="7175" grpId="0"/>
      <p:bldP spid="15" grpId="0"/>
      <p:bldP spid="1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2212401" y="263249"/>
            <a:ext cx="5146377" cy="1810780"/>
            <a:chOff x="716" y="14299"/>
            <a:chExt cx="5450" cy="1730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716" y="14558"/>
              <a:ext cx="4586" cy="1471"/>
              <a:chOff x="1775" y="8733"/>
              <a:chExt cx="4586" cy="1471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930" y="8840"/>
                <a:ext cx="0" cy="13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775" y="10096"/>
                <a:ext cx="458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930" y="8733"/>
                <a:ext cx="2083" cy="1363"/>
                <a:chOff x="1930" y="8732"/>
                <a:chExt cx="2083" cy="1363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3156" y="920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3660" y="873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  <p:grpSp>
            <p:nvGrpSpPr>
              <p:cNvPr id="1035" name="Group 11"/>
              <p:cNvGrpSpPr>
                <a:grpSpLocks/>
              </p:cNvGrpSpPr>
              <p:nvPr/>
            </p:nvGrpSpPr>
            <p:grpSpPr bwMode="auto">
              <a:xfrm flipH="1">
                <a:off x="4015" y="8747"/>
                <a:ext cx="2072" cy="1373"/>
                <a:chOff x="1930" y="8722"/>
                <a:chExt cx="2072" cy="1373"/>
              </a:xfrm>
            </p:grpSpPr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3145" y="919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4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3649" y="872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</p:grp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4" y="15460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1290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1647" y="150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2193" y="1474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2534" y="1457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157" y="14577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7" name="Text Box 23"/>
            <p:cNvSpPr txBox="1">
              <a:spLocks noChangeArrowheads="1"/>
            </p:cNvSpPr>
            <p:nvPr/>
          </p:nvSpPr>
          <p:spPr bwMode="auto">
            <a:xfrm>
              <a:off x="3460" y="1476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3990" y="1505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4217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4822" y="15530"/>
              <a:ext cx="43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5276" y="15530"/>
              <a:ext cx="8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,с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870" y="14299"/>
              <a:ext cx="540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0" y="2071678"/>
            <a:ext cx="9144000" cy="125572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 Какими номерами  обозначены участки графика, описывающие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твёрдого тела и конденсации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(№1 и №9)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(№3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(№4 и №8)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№6)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6. Формулы процессов.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-24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356" y="142852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2347652">
            <a:off x="4383903" y="578862"/>
            <a:ext cx="233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выделение энергии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9533546">
            <a:off x="2091219" y="421160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Поглощение энергии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43306" y="3643314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5720" y="3500438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29322" y="3500438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050902" y="464881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29402" y="4675345"/>
            <a:ext cx="967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2664440" y="366458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5720" y="4824723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29256" y="485776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3050902" y="5434628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39984" y="5413728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2910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15008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6288" y="-17240"/>
            <a:ext cx="9174961" cy="6902624"/>
            <a:chOff x="-6266332" y="-2551424"/>
            <a:chExt cx="9174961" cy="6902624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-6266332" y="-2551424"/>
              <a:ext cx="9174961" cy="6902624"/>
              <a:chOff x="-4423033" y="-38004"/>
              <a:chExt cx="9174961" cy="6902624"/>
            </a:xfrm>
          </p:grpSpPr>
          <p:grpSp>
            <p:nvGrpSpPr>
              <p:cNvPr id="49" name="Группа 48"/>
              <p:cNvGrpSpPr/>
              <p:nvPr/>
            </p:nvGrpSpPr>
            <p:grpSpPr>
              <a:xfrm>
                <a:off x="-4423033" y="-38004"/>
                <a:ext cx="9174961" cy="6902624"/>
                <a:chOff x="-1016" y="0"/>
                <a:chExt cx="9174961" cy="6902624"/>
              </a:xfrm>
            </p:grpSpPr>
            <p:sp>
              <p:nvSpPr>
                <p:cNvPr id="55" name="Прямоугольник 54"/>
                <p:cNvSpPr/>
                <p:nvPr/>
              </p:nvSpPr>
              <p:spPr>
                <a:xfrm>
                  <a:off x="-1016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r>
                    <a:rPr lang="ru-RU" sz="7200" b="1" dirty="0" smtClean="0">
                      <a:solidFill>
                        <a:srgbClr val="66CCFF"/>
                      </a:solidFill>
                      <a:latin typeface="Times New Roman" pitchFamily="18" charset="0"/>
                      <a:cs typeface="Times New Roman" pitchFamily="18" charset="0"/>
                    </a:rPr>
                    <a:t>П</a:t>
                  </a:r>
                  <a:r>
                    <a:rPr lang="en-US" sz="7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72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72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mgh</a:t>
                  </a:r>
                  <a:endParaRPr lang="ru-RU" sz="72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      </a:t>
                  </a: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r>
                    <a: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29945" y="6071627"/>
                  <a:ext cx="9144000" cy="830997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48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Хочешь уважать себя, не жалей!!</a:t>
                  </a:r>
                  <a:endParaRPr lang="ru-RU" sz="4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0" name="Group 7"/>
              <p:cNvGrpSpPr>
                <a:grpSpLocks/>
              </p:cNvGrpSpPr>
              <p:nvPr/>
            </p:nvGrpSpPr>
            <p:grpSpPr bwMode="auto">
              <a:xfrm>
                <a:off x="1495601" y="1347493"/>
                <a:ext cx="1890815" cy="1722276"/>
                <a:chOff x="9757" y="2760"/>
                <a:chExt cx="721" cy="700"/>
              </a:xfrm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grpSpPr>
            <p:sp>
              <p:nvSpPr>
                <p:cNvPr id="5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948" y="3099"/>
                  <a:ext cx="404" cy="30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949" y="2760"/>
                  <a:ext cx="529" cy="33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mv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Line 10"/>
                <p:cNvSpPr>
                  <a:spLocks noChangeShapeType="1"/>
                </p:cNvSpPr>
                <p:nvPr/>
              </p:nvSpPr>
              <p:spPr bwMode="auto">
                <a:xfrm>
                  <a:off x="9757" y="3460"/>
                  <a:ext cx="530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1" name="Text Box 15"/>
              <p:cNvSpPr txBox="1">
                <a:spLocks noChangeArrowheads="1"/>
              </p:cNvSpPr>
              <p:nvPr/>
            </p:nvSpPr>
            <p:spPr bwMode="auto">
              <a:xfrm>
                <a:off x="3291513" y="1650657"/>
                <a:ext cx="1214446" cy="70802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Прямоугольник 57"/>
            <p:cNvSpPr/>
            <p:nvPr/>
          </p:nvSpPr>
          <p:spPr>
            <a:xfrm>
              <a:off x="-2370014" y="692696"/>
              <a:ext cx="1625766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4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"/>
            <p:cNvSpPr>
              <a:spLocks noChangeArrowheads="1"/>
            </p:cNvSpPr>
            <p:nvPr/>
          </p:nvSpPr>
          <p:spPr bwMode="auto">
            <a:xfrm>
              <a:off x="-2962418" y="1698192"/>
              <a:ext cx="1208985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Q= 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-1983918" y="1724727"/>
              <a:ext cx="967124" cy="6463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"/>
            <p:cNvSpPr>
              <a:spLocks noChangeArrowheads="1"/>
            </p:cNvSpPr>
            <p:nvPr/>
          </p:nvSpPr>
          <p:spPr bwMode="auto">
            <a:xfrm>
              <a:off x="-3348880" y="713962"/>
              <a:ext cx="1208985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Q= 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2" name="Rectangle 1"/>
            <p:cNvSpPr>
              <a:spLocks noChangeArrowheads="1"/>
            </p:cNvSpPr>
            <p:nvPr/>
          </p:nvSpPr>
          <p:spPr bwMode="auto">
            <a:xfrm>
              <a:off x="-2962418" y="2484010"/>
              <a:ext cx="1572867" cy="9233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Q=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-1673336" y="2463110"/>
              <a:ext cx="1189749" cy="83099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 </a:t>
              </a:r>
              <a:r>
                <a:rPr lang="en-US" sz="4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6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22361 0.63241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31600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21598 0.61968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31000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3" grpId="0" animBg="1"/>
      <p:bldP spid="32" grpId="0" build="p"/>
      <p:bldP spid="33" grpId="0" uiExpand="1" build="p"/>
      <p:bldP spid="34" grpId="0"/>
      <p:bldP spid="34" grpId="1"/>
      <p:bldP spid="34" grpId="2"/>
      <p:bldP spid="35" grpId="0"/>
      <p:bldP spid="35" grpId="1"/>
      <p:bldP spid="35" grpId="2"/>
      <p:bldP spid="36" grpId="0"/>
      <p:bldP spid="37" grpId="0" build="p"/>
      <p:bldP spid="38" grpId="0" uiExpand="1" build="p"/>
      <p:bldP spid="39" grpId="0"/>
      <p:bldP spid="40" grpId="0"/>
      <p:bldP spid="41" grpId="0"/>
      <p:bldP spid="42" grpId="0" build="p"/>
      <p:bldP spid="43" grpId="0" build="p"/>
      <p:bldP spid="44" grpId="0"/>
      <p:bldP spid="45" grpId="0"/>
      <p:bldP spid="46" grpId="0" build="p"/>
      <p:bldP spid="7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3"/>
          <p:cNvSpPr>
            <a:spLocks noChangeShapeType="1"/>
          </p:cNvSpPr>
          <p:nvPr/>
        </p:nvSpPr>
        <p:spPr bwMode="auto">
          <a:xfrm>
            <a:off x="538550" y="1056513"/>
            <a:ext cx="0" cy="287255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 b="1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286617" y="3760588"/>
            <a:ext cx="745395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 b="1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1166" y="831503"/>
            <a:ext cx="3423033" cy="2954687"/>
            <a:chOff x="1907" y="8732"/>
            <a:chExt cx="2106" cy="1403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V="1">
              <a:off x="1907" y="9636"/>
              <a:ext cx="376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2283" y="9639"/>
              <a:ext cx="50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V="1">
              <a:off x="2791" y="9188"/>
              <a:ext cx="353" cy="45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3156" y="9207"/>
              <a:ext cx="50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9" name="Line 10"/>
            <p:cNvSpPr>
              <a:spLocks noChangeShapeType="1"/>
            </p:cNvSpPr>
            <p:nvPr/>
          </p:nvSpPr>
          <p:spPr bwMode="auto">
            <a:xfrm flipV="1">
              <a:off x="3660" y="8732"/>
              <a:ext cx="353" cy="4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 flipH="1">
            <a:off x="3927450" y="860657"/>
            <a:ext cx="3341764" cy="2853600"/>
            <a:chOff x="1946" y="8722"/>
            <a:chExt cx="2056" cy="1355"/>
          </a:xfrm>
        </p:grpSpPr>
        <p:sp>
          <p:nvSpPr>
            <p:cNvPr id="20" name="Line 12"/>
            <p:cNvSpPr>
              <a:spLocks noChangeShapeType="1"/>
            </p:cNvSpPr>
            <p:nvPr/>
          </p:nvSpPr>
          <p:spPr bwMode="auto">
            <a:xfrm flipV="1">
              <a:off x="1946" y="9618"/>
              <a:ext cx="353" cy="4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>
              <a:off x="2303" y="9620"/>
              <a:ext cx="505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 flipV="1">
              <a:off x="2795" y="9179"/>
              <a:ext cx="353" cy="45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3" name="Line 15"/>
            <p:cNvSpPr>
              <a:spLocks noChangeShapeType="1"/>
            </p:cNvSpPr>
            <p:nvPr/>
          </p:nvSpPr>
          <p:spPr bwMode="auto">
            <a:xfrm>
              <a:off x="3145" y="9188"/>
              <a:ext cx="50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V="1">
              <a:off x="3649" y="8722"/>
              <a:ext cx="353" cy="4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</p:grpSp>
      <p:sp>
        <p:nvSpPr>
          <p:cNvPr id="4" name="Text Box 17"/>
          <p:cNvSpPr txBox="1">
            <a:spLocks noChangeArrowheads="1"/>
          </p:cNvSpPr>
          <p:nvPr/>
        </p:nvSpPr>
        <p:spPr bwMode="auto">
          <a:xfrm rot="18088963">
            <a:off x="119724" y="3034268"/>
            <a:ext cx="1191983" cy="35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 rot="17984293">
            <a:off x="1700149" y="2128655"/>
            <a:ext cx="1286752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7412248" y="3286124"/>
            <a:ext cx="945966" cy="54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,мин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215101" y="856471"/>
            <a:ext cx="464856" cy="57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3430087" y="2214347"/>
            <a:ext cx="1071120" cy="100033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1572287" y="3071959"/>
            <a:ext cx="1428702" cy="64232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Нагревание</a:t>
            </a:r>
          </a:p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err="1" smtClean="0"/>
              <a:t>º</a:t>
            </a:r>
            <a:r>
              <a:rPr lang="ru-RU" b="1" dirty="0" smtClean="0"/>
              <a:t>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 rot="3512056">
            <a:off x="3633468" y="1362696"/>
            <a:ext cx="1151970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 rot="18062275">
            <a:off x="3106537" y="1336807"/>
            <a:ext cx="1111956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auto">
          <a:xfrm rot="3512056">
            <a:off x="4923262" y="2233909"/>
            <a:ext cx="1286752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9"/>
          <p:cNvSpPr txBox="1">
            <a:spLocks noChangeArrowheads="1"/>
          </p:cNvSpPr>
          <p:nvPr/>
        </p:nvSpPr>
        <p:spPr bwMode="auto">
          <a:xfrm rot="3512056">
            <a:off x="6253363" y="3204402"/>
            <a:ext cx="1356249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auto">
          <a:xfrm>
            <a:off x="1164318" y="2701307"/>
            <a:ext cx="837067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l-GR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14AC"/>
                </a:solidFill>
              </a:rPr>
              <a:t> </a:t>
            </a:r>
            <a:endParaRPr lang="en-US" sz="1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5876271" y="2720261"/>
            <a:ext cx="837067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l-GR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14AC"/>
                </a:solidFill>
              </a:rPr>
              <a:t> </a:t>
            </a:r>
            <a:endParaRPr lang="en-US" sz="1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2571890" y="1806266"/>
            <a:ext cx="837067" cy="286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9"/>
          <p:cNvSpPr txBox="1">
            <a:spLocks noChangeArrowheads="1"/>
          </p:cNvSpPr>
          <p:nvPr/>
        </p:nvSpPr>
        <p:spPr bwMode="auto">
          <a:xfrm>
            <a:off x="4468699" y="1856810"/>
            <a:ext cx="837067" cy="286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4644239" y="3071959"/>
            <a:ext cx="1428702" cy="642323"/>
          </a:xfrm>
          <a:prstGeom prst="rect">
            <a:avLst/>
          </a:prstGeom>
          <a:noFill/>
          <a:ln w="9525">
            <a:solidFill>
              <a:srgbClr val="0014A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err="1" smtClean="0"/>
              <a:t>º</a:t>
            </a:r>
            <a:r>
              <a:rPr lang="ru-RU" b="1" dirty="0" smtClean="0"/>
              <a:t>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8"/>
          <p:cNvSpPr txBox="1">
            <a:spLocks noChangeArrowheads="1"/>
          </p:cNvSpPr>
          <p:nvPr/>
        </p:nvSpPr>
        <p:spPr bwMode="auto">
          <a:xfrm>
            <a:off x="571057" y="1572503"/>
            <a:ext cx="1142636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кипения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214283" y="2428868"/>
            <a:ext cx="857256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плавл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86944" y="2481492"/>
            <a:ext cx="10001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14AC"/>
                </a:solidFill>
                <a:latin typeface="+mn-lt"/>
              </a:rPr>
              <a:t>2.</a:t>
            </a:r>
            <a:r>
              <a:rPr lang="ru-RU" sz="1100" b="1" dirty="0" smtClean="0">
                <a:latin typeface="+mn-lt"/>
              </a:rPr>
              <a:t>плавление</a:t>
            </a:r>
            <a:endParaRPr lang="ru-RU" sz="1100" b="1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86446" y="2500306"/>
            <a:ext cx="1214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14AC"/>
                </a:solidFill>
                <a:latin typeface="+mn-lt"/>
              </a:rPr>
              <a:t>9.</a:t>
            </a:r>
            <a:r>
              <a:rPr lang="ru-RU" sz="1100" b="1" dirty="0" smtClean="0">
                <a:latin typeface="+mn-lt"/>
              </a:rPr>
              <a:t>отвердевание</a:t>
            </a:r>
            <a:endParaRPr lang="ru-RU" sz="1100" b="1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28860" y="1571612"/>
            <a:ext cx="10001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+mn-lt"/>
              </a:rPr>
              <a:t>4.</a:t>
            </a:r>
            <a:r>
              <a:rPr lang="ru-RU" sz="1100" b="1" dirty="0" smtClean="0">
                <a:latin typeface="+mn-lt"/>
              </a:rPr>
              <a:t>испарение</a:t>
            </a:r>
            <a:endParaRPr lang="ru-RU" sz="1100" b="1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500562" y="1571612"/>
            <a:ext cx="11430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+mn-lt"/>
              </a:rPr>
              <a:t>7.</a:t>
            </a:r>
            <a:r>
              <a:rPr lang="ru-RU" sz="1100" b="1" dirty="0" smtClean="0">
                <a:latin typeface="+mn-lt"/>
              </a:rPr>
              <a:t>конденсация</a:t>
            </a:r>
            <a:endParaRPr lang="ru-RU" sz="1100" b="1" dirty="0">
              <a:latin typeface="+mn-lt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00034" y="1836042"/>
            <a:ext cx="47863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58316" y="2740932"/>
            <a:ext cx="619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8011" y="4218643"/>
            <a:ext cx="677841" cy="2371729"/>
            <a:chOff x="10944" y="4752"/>
            <a:chExt cx="288" cy="432"/>
          </a:xfrm>
        </p:grpSpPr>
        <p:sp>
          <p:nvSpPr>
            <p:cNvPr id="112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12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3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4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71406" y="6576097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Rectangle 3"/>
          <p:cNvSpPr>
            <a:spLocks noChangeArrowheads="1"/>
          </p:cNvSpPr>
          <p:nvPr/>
        </p:nvSpPr>
        <p:spPr bwMode="auto">
          <a:xfrm>
            <a:off x="607155" y="5214950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37"/>
          <p:cNvGrpSpPr/>
          <p:nvPr/>
        </p:nvGrpSpPr>
        <p:grpSpPr>
          <a:xfrm>
            <a:off x="785786" y="3357562"/>
            <a:ext cx="502269" cy="3112841"/>
            <a:chOff x="1000100" y="547468"/>
            <a:chExt cx="502269" cy="3112841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1000100" y="547468"/>
              <a:ext cx="502269" cy="3112841"/>
              <a:chOff x="1013726" y="547468"/>
              <a:chExt cx="502269" cy="3112841"/>
            </a:xfrm>
          </p:grpSpPr>
          <p:sp>
            <p:nvSpPr>
              <p:cNvPr id="128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9" name="Rectangle 9"/>
              <p:cNvSpPr>
                <a:spLocks noChangeArrowheads="1"/>
              </p:cNvSpPr>
              <p:nvPr/>
            </p:nvSpPr>
            <p:spPr bwMode="auto">
              <a:xfrm rot="856414">
                <a:off x="1013726" y="3288542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11"/>
            <p:cNvGrpSpPr>
              <a:grpSpLocks/>
            </p:cNvGrpSpPr>
            <p:nvPr/>
          </p:nvGrpSpPr>
          <p:grpSpPr bwMode="auto">
            <a:xfrm rot="856414">
              <a:off x="2515435" y="-2598420"/>
              <a:ext cx="83630" cy="864"/>
              <a:chOff x="3456" y="2448"/>
              <a:chExt cx="144" cy="864"/>
            </a:xfrm>
          </p:grpSpPr>
          <p:sp>
            <p:nvSpPr>
              <p:cNvPr id="121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5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7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1084577" y="4384806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1100321" y="3983721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Rectangle 3"/>
          <p:cNvSpPr>
            <a:spLocks noChangeArrowheads="1"/>
          </p:cNvSpPr>
          <p:nvPr/>
        </p:nvSpPr>
        <p:spPr bwMode="auto">
          <a:xfrm>
            <a:off x="3121989" y="5087332"/>
            <a:ext cx="677841" cy="164307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172"/>
          <p:cNvGrpSpPr/>
          <p:nvPr/>
        </p:nvGrpSpPr>
        <p:grpSpPr>
          <a:xfrm>
            <a:off x="3108341" y="3214686"/>
            <a:ext cx="677841" cy="3429025"/>
            <a:chOff x="857224" y="642918"/>
            <a:chExt cx="677841" cy="3429025"/>
          </a:xfrm>
        </p:grpSpPr>
        <p:sp>
          <p:nvSpPr>
            <p:cNvPr id="174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5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6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7" name="Прямоугольник 176"/>
          <p:cNvSpPr/>
          <p:nvPr/>
        </p:nvSpPr>
        <p:spPr>
          <a:xfrm>
            <a:off x="2500298" y="6643710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8" name="Прямая соединительная линия 177"/>
          <p:cNvCxnSpPr/>
          <p:nvPr/>
        </p:nvCxnSpPr>
        <p:spPr>
          <a:xfrm>
            <a:off x="3000364" y="3213098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Овал 178"/>
          <p:cNvSpPr/>
          <p:nvPr/>
        </p:nvSpPr>
        <p:spPr>
          <a:xfrm>
            <a:off x="3571868" y="6444654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79"/>
          <p:cNvSpPr/>
          <p:nvPr/>
        </p:nvSpPr>
        <p:spPr>
          <a:xfrm>
            <a:off x="3286116" y="6587530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Rectangle 3"/>
          <p:cNvSpPr>
            <a:spLocks noChangeArrowheads="1"/>
          </p:cNvSpPr>
          <p:nvPr/>
        </p:nvSpPr>
        <p:spPr bwMode="auto">
          <a:xfrm rot="5400000">
            <a:off x="1758923" y="4545015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37"/>
          <p:cNvGrpSpPr/>
          <p:nvPr/>
        </p:nvGrpSpPr>
        <p:grpSpPr>
          <a:xfrm rot="21023929">
            <a:off x="3126603" y="3480023"/>
            <a:ext cx="491013" cy="2919170"/>
            <a:chOff x="1011356" y="547468"/>
            <a:chExt cx="491013" cy="3071369"/>
          </a:xfrm>
        </p:grpSpPr>
        <p:grpSp>
          <p:nvGrpSpPr>
            <p:cNvPr id="12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192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3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11"/>
            <p:cNvGrpSpPr>
              <a:grpSpLocks/>
            </p:cNvGrpSpPr>
            <p:nvPr/>
          </p:nvGrpSpPr>
          <p:grpSpPr bwMode="auto">
            <a:xfrm rot="856414">
              <a:off x="2515435" y="-2598420"/>
              <a:ext cx="83630" cy="864"/>
              <a:chOff x="3456" y="2448"/>
              <a:chExt cx="144" cy="864"/>
            </a:xfrm>
          </p:grpSpPr>
          <p:sp>
            <p:nvSpPr>
              <p:cNvPr id="185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6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7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8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9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0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1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194" name="Прямая соединительная линия 193"/>
          <p:cNvCxnSpPr/>
          <p:nvPr/>
        </p:nvCxnSpPr>
        <p:spPr>
          <a:xfrm rot="5400000" flipH="1" flipV="1">
            <a:off x="3277062" y="4062888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Line 10"/>
          <p:cNvSpPr>
            <a:spLocks noChangeShapeType="1"/>
          </p:cNvSpPr>
          <p:nvPr/>
        </p:nvSpPr>
        <p:spPr bwMode="auto">
          <a:xfrm rot="856414">
            <a:off x="3318789" y="4460250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6" name="Рисунок 195"/>
          <p:cNvPicPr/>
          <p:nvPr/>
        </p:nvPicPr>
        <p:blipFill>
          <a:blip r:embed="rId13">
            <a:lum bright="-20000" contrast="30000"/>
          </a:blip>
          <a:srcRect l="24987" t="8847" r="25487" b="65352"/>
          <a:stretch>
            <a:fillRect/>
          </a:stretch>
        </p:blipFill>
        <p:spPr bwMode="auto">
          <a:xfrm>
            <a:off x="500034" y="0"/>
            <a:ext cx="266674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" name="Рисунок 196"/>
          <p:cNvPicPr/>
          <p:nvPr/>
        </p:nvPicPr>
        <p:blipFill>
          <a:blip r:embed="rId14">
            <a:lum bright="-20000" contrast="30000"/>
          </a:blip>
          <a:srcRect l="24301" t="8359" r="26001" b="61114"/>
          <a:stretch>
            <a:fillRect/>
          </a:stretch>
        </p:blipFill>
        <p:spPr bwMode="auto">
          <a:xfrm>
            <a:off x="6490189" y="1000852"/>
            <a:ext cx="2653811" cy="157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" name="Рисунок 198"/>
          <p:cNvPicPr/>
          <p:nvPr/>
        </p:nvPicPr>
        <p:blipFill>
          <a:blip r:embed="rId14">
            <a:lum bright="-20000" contrast="30000"/>
          </a:blip>
          <a:srcRect l="24301" t="43662" r="26001" b="27169"/>
          <a:stretch>
            <a:fillRect/>
          </a:stretch>
        </p:blipFill>
        <p:spPr bwMode="auto">
          <a:xfrm>
            <a:off x="6498336" y="4429132"/>
            <a:ext cx="26456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0" name="Рисунок 199"/>
          <p:cNvPicPr/>
          <p:nvPr/>
        </p:nvPicPr>
        <p:blipFill>
          <a:blip r:embed="rId13">
            <a:lum bright="-20000" contrast="30000"/>
          </a:blip>
          <a:srcRect l="24987" t="43355" r="25487" b="35528"/>
          <a:stretch>
            <a:fillRect/>
          </a:stretch>
        </p:blipFill>
        <p:spPr bwMode="auto">
          <a:xfrm>
            <a:off x="3883483" y="4214818"/>
            <a:ext cx="2617343" cy="12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" name="Text Box 19"/>
          <p:cNvSpPr txBox="1">
            <a:spLocks noChangeArrowheads="1"/>
          </p:cNvSpPr>
          <p:nvPr/>
        </p:nvSpPr>
        <p:spPr bwMode="auto">
          <a:xfrm>
            <a:off x="4643438" y="4000504"/>
            <a:ext cx="837067" cy="286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2" name="Text Box 19"/>
          <p:cNvSpPr txBox="1">
            <a:spLocks noChangeArrowheads="1"/>
          </p:cNvSpPr>
          <p:nvPr/>
        </p:nvSpPr>
        <p:spPr bwMode="auto">
          <a:xfrm>
            <a:off x="8143900" y="4071942"/>
            <a:ext cx="837067" cy="358016"/>
          </a:xfrm>
          <a:prstGeom prst="rect">
            <a:avLst/>
          </a:prstGeom>
          <a:noFill/>
          <a:ln w="9525">
            <a:solidFill>
              <a:srgbClr val="0014A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l-GR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14AC"/>
                </a:solidFill>
              </a:rPr>
              <a:t> </a:t>
            </a:r>
            <a:endParaRPr lang="en-US" sz="1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3" name="Рисунок 202"/>
          <p:cNvPicPr/>
          <p:nvPr/>
        </p:nvPicPr>
        <p:blipFill>
          <a:blip r:embed="rId15">
            <a:lum bright="-20000" contrast="60000"/>
          </a:blip>
          <a:srcRect l="9285" t="10417" r="10715" b="26785"/>
          <a:stretch>
            <a:fillRect/>
          </a:stretch>
        </p:blipFill>
        <p:spPr bwMode="auto">
          <a:xfrm>
            <a:off x="2651760" y="-24"/>
            <a:ext cx="3840480" cy="240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" name="Text Box 19"/>
          <p:cNvSpPr txBox="1">
            <a:spLocks noChangeArrowheads="1"/>
          </p:cNvSpPr>
          <p:nvPr/>
        </p:nvSpPr>
        <p:spPr bwMode="auto">
          <a:xfrm>
            <a:off x="4572000" y="285729"/>
            <a:ext cx="1143008" cy="357190"/>
          </a:xfrm>
          <a:prstGeom prst="rect">
            <a:avLst/>
          </a:prstGeom>
          <a:solidFill>
            <a:schemeClr val="bg2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err="1" smtClean="0"/>
              <a:t>º</a:t>
            </a:r>
            <a:r>
              <a:rPr lang="ru-RU" b="1" dirty="0" smtClean="0"/>
              <a:t>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3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1.48148E-6 L 0.00659 -0.28866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10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11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1000" fill="hold"/>
                                        <p:tgtEl>
                                          <p:spTgt spid="1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5" dur="3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2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53" dur="2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2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6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0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6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35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5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9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2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9" dur="10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2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10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" grpId="0"/>
      <p:bldP spid="4" grpId="1"/>
      <p:bldP spid="6" grpId="0"/>
      <p:bldP spid="6" grpId="1"/>
      <p:bldP spid="6" grpId="2"/>
      <p:bldP spid="14" grpId="0"/>
      <p:bldP spid="15" grpId="0"/>
      <p:bldP spid="30" grpId="0" animBg="1"/>
      <p:bldP spid="31" grpId="0" animBg="1"/>
      <p:bldP spid="32" grpId="0"/>
      <p:bldP spid="32" grpId="1"/>
      <p:bldP spid="33" grpId="0"/>
      <p:bldP spid="33" grpId="1"/>
      <p:bldP spid="34" grpId="0"/>
      <p:bldP spid="34" grpId="1"/>
      <p:bldP spid="34" grpId="2"/>
      <p:bldP spid="35" grpId="0"/>
      <p:bldP spid="35" grpId="1"/>
      <p:bldP spid="40" grpId="0"/>
      <p:bldP spid="40" grpId="1"/>
      <p:bldP spid="41" grpId="0"/>
      <p:bldP spid="41" grpId="1"/>
      <p:bldP spid="42" grpId="0" animBg="1"/>
      <p:bldP spid="43" grpId="0" animBg="1"/>
      <p:bldP spid="44" grpId="0" animBg="1"/>
      <p:bldP spid="56" grpId="0"/>
      <p:bldP spid="57" grpId="0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116" grpId="0" animBg="1"/>
      <p:bldP spid="116" grpId="1" animBg="1"/>
      <p:bldP spid="117" grpId="0" animBg="1"/>
      <p:bldP spid="117" grpId="1" animBg="1"/>
      <p:bldP spid="130" grpId="0" animBg="1"/>
      <p:bldP spid="130" grpId="1" animBg="1"/>
      <p:bldP spid="172" grpId="0" animBg="1"/>
      <p:bldP spid="177" grpId="0" animBg="1"/>
      <p:bldP spid="177" grpId="1" animBg="1"/>
      <p:bldP spid="179" grpId="0" animBg="1"/>
      <p:bldP spid="179" grpId="1" animBg="1"/>
      <p:bldP spid="179" grpId="2" animBg="1"/>
      <p:bldP spid="179" grpId="3" animBg="1"/>
      <p:bldP spid="180" grpId="0" animBg="1"/>
      <p:bldP spid="180" grpId="1" animBg="1"/>
      <p:bldP spid="180" grpId="2" animBg="1"/>
      <p:bldP spid="180" grpId="3" animBg="1"/>
      <p:bldP spid="181" grpId="0" build="p" animBg="1"/>
      <p:bldP spid="181" grpId="1" build="allAtOnce" animBg="1"/>
      <p:bldP spid="195" grpId="0" animBg="1"/>
      <p:bldP spid="195" grpId="1" animBg="1"/>
      <p:bldP spid="201" grpId="0" animBg="1"/>
      <p:bldP spid="202" grpId="0" animBg="1"/>
      <p:bldP spid="20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206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Теплоёмкость свинца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140Дж/(кг 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–  это означает…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140 кг свинца можно нагреть на один градус 1 Джоулем;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Один кг свинца можно нагреть на  140 градусов  1 Джоулем тепла.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кг свинца можно нагреть на один градус, затратив  140 Джоулей тепла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140 кг свинца можно нагреть на один градус, затратив 140 Джоулей тепла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140 кг свинца можно нагреть на 140 градусов, затратив  140 Джоулей тепла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221455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Удельная теплота парообразования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  МДж/кг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означает….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 млн. джоулей выделится при конденсации 1 кг воды.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23 млн. джоулей выделится при конденсации 10 кг пара;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1млн. джоулей выделится при конденсации 2,3 кг воды;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0,23 млн. джоулей выделится при конденсации  100 г воды;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2,3 млн. джоулей выделится при конденсации  1 кг пара, взятого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071546"/>
            <a:ext cx="8143900" cy="35719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2876" y="3140968"/>
            <a:ext cx="8786842" cy="71666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722 L -0.004 0.19976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build="p"/>
      <p:bldP spid="7170" grpId="0" build="p"/>
      <p:bldP spid="24" grpId="0" animBg="1"/>
      <p:bldP spid="25" grpId="0" animBg="1"/>
      <p:bldP spid="2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429000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402741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357562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00050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Сколько тепла выделят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500гр.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остывая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60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37583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00892" y="3429000"/>
            <a:ext cx="2143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42000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215074" y="4344423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/>
      <p:bldP spid="56" grpId="0"/>
      <p:bldP spid="57" grpId="0"/>
      <p:bldP spid="60" grpId="0"/>
      <p:bldP spid="6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357562"/>
            <a:ext cx="1883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357562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654071" y="1132351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28612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304397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858016" y="3429000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3857628"/>
            <a:ext cx="8866081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Какое кол-во теплоты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получили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при нагревании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70С?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357950" y="4572008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=21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6" grpId="0"/>
      <p:bldP spid="57" grpId="0"/>
      <p:bldP spid="29" grpId="0" build="p"/>
      <p:bldP spid="60" grpId="0"/>
      <p:bldP spid="6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401488" y="2113481"/>
            <a:ext cx="2971821" cy="2720139"/>
          </a:xfrm>
          <a:prstGeom prst="ellipse">
            <a:avLst/>
          </a:prstGeom>
          <a:solidFill>
            <a:srgbClr val="FFC000">
              <a:alpha val="54000"/>
            </a:srgbClr>
          </a:solidFill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50"/>
          <p:cNvGrpSpPr/>
          <p:nvPr/>
        </p:nvGrpSpPr>
        <p:grpSpPr>
          <a:xfrm>
            <a:off x="-142908" y="118712"/>
            <a:ext cx="3743351" cy="1633343"/>
            <a:chOff x="428596" y="642918"/>
            <a:chExt cx="3743351" cy="1633343"/>
          </a:xfrm>
        </p:grpSpPr>
        <p:grpSp>
          <p:nvGrpSpPr>
            <p:cNvPr id="3" name="Группа 46"/>
            <p:cNvGrpSpPr/>
            <p:nvPr/>
          </p:nvGrpSpPr>
          <p:grpSpPr>
            <a:xfrm>
              <a:off x="787254" y="642918"/>
              <a:ext cx="2971821" cy="906713"/>
              <a:chOff x="787254" y="642918"/>
              <a:chExt cx="2971821" cy="906713"/>
            </a:xfrm>
          </p:grpSpPr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787254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3573336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158731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201858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21"/>
              <p:cNvGrpSpPr>
                <a:grpSpLocks/>
              </p:cNvGrpSpPr>
              <p:nvPr/>
            </p:nvGrpSpPr>
            <p:grpSpPr bwMode="auto">
              <a:xfrm>
                <a:off x="787254" y="642918"/>
                <a:ext cx="2971821" cy="906713"/>
                <a:chOff x="4320" y="2448"/>
                <a:chExt cx="2304" cy="720"/>
              </a:xfrm>
            </p:grpSpPr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6624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2304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428596" y="1549631"/>
              <a:ext cx="742955" cy="726630"/>
              <a:chOff x="4032" y="3167"/>
              <a:chExt cx="576" cy="577"/>
            </a:xfrm>
          </p:grpSpPr>
          <p:sp>
            <p:nvSpPr>
              <p:cNvPr id="3098" name="Arc 26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Arc 27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8"/>
            <p:cNvGrpSpPr>
              <a:grpSpLocks/>
            </p:cNvGrpSpPr>
            <p:nvPr/>
          </p:nvGrpSpPr>
          <p:grpSpPr bwMode="auto">
            <a:xfrm flipH="1">
              <a:off x="3428992" y="1549631"/>
              <a:ext cx="742955" cy="726630"/>
              <a:chOff x="4032" y="3167"/>
              <a:chExt cx="576" cy="577"/>
            </a:xfrm>
          </p:grpSpPr>
          <p:sp>
            <p:nvSpPr>
              <p:cNvPr id="3101" name="Arc 29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Arc 30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" name="Группа 44"/>
          <p:cNvGrpSpPr/>
          <p:nvPr/>
        </p:nvGrpSpPr>
        <p:grpSpPr>
          <a:xfrm>
            <a:off x="772966" y="547340"/>
            <a:ext cx="1857388" cy="1764000"/>
            <a:chOff x="1344470" y="1071546"/>
            <a:chExt cx="1857388" cy="1764000"/>
          </a:xfrm>
        </p:grpSpPr>
        <p:sp>
          <p:nvSpPr>
            <p:cNvPr id="3103" name="Line 31"/>
            <p:cNvSpPr>
              <a:spLocks noChangeShapeType="1"/>
            </p:cNvSpPr>
            <p:nvPr/>
          </p:nvSpPr>
          <p:spPr bwMode="auto">
            <a:xfrm>
              <a:off x="1344470" y="1071546"/>
              <a:ext cx="0" cy="1764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3201858" y="1071546"/>
              <a:ext cx="0" cy="1728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428728" y="3038496"/>
            <a:ext cx="668660" cy="634699"/>
          </a:xfrm>
          <a:prstGeom prst="ellipse">
            <a:avLst/>
          </a:prstGeom>
          <a:solidFill>
            <a:schemeClr val="bg2">
              <a:lumMod val="25000"/>
            </a:schemeClr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142844" y="2657509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2097388" y="2662661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45"/>
          <p:cNvGrpSpPr/>
          <p:nvPr/>
        </p:nvGrpSpPr>
        <p:grpSpPr>
          <a:xfrm>
            <a:off x="1114401" y="1175236"/>
            <a:ext cx="664125" cy="2223409"/>
            <a:chOff x="1715948" y="1699442"/>
            <a:chExt cx="664125" cy="2223409"/>
          </a:xfrm>
        </p:grpSpPr>
        <p:sp>
          <p:nvSpPr>
            <p:cNvPr id="3075" name="Oval 3"/>
            <p:cNvSpPr>
              <a:spLocks noChangeArrowheads="1"/>
            </p:cNvSpPr>
            <p:nvPr/>
          </p:nvSpPr>
          <p:spPr bwMode="auto">
            <a:xfrm>
              <a:off x="1715948" y="3000372"/>
              <a:ext cx="185739" cy="181343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 rot="393898" flipH="1">
              <a:off x="1870154" y="1699442"/>
              <a:ext cx="371478" cy="145074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 rot="29399">
              <a:off x="1736436" y="3016138"/>
              <a:ext cx="643637" cy="90671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13" name="AutoShape 41"/>
          <p:cNvSpPr>
            <a:spLocks noChangeArrowheads="1"/>
          </p:cNvSpPr>
          <p:nvPr/>
        </p:nvSpPr>
        <p:spPr bwMode="auto">
          <a:xfrm>
            <a:off x="1515921" y="71414"/>
            <a:ext cx="371478" cy="362685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3643306" y="642918"/>
            <a:ext cx="44617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 ХОД !!!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419924" y="3201536"/>
            <a:ext cx="742955" cy="181343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 rot="10800000">
            <a:off x="2420149" y="3199338"/>
            <a:ext cx="725370" cy="185739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401488" y="754643"/>
            <a:ext cx="180000" cy="2356314"/>
            <a:chOff x="6912" y="2810"/>
            <a:chExt cx="288" cy="2085"/>
          </a:xfrm>
          <a:solidFill>
            <a:srgbClr val="0033CC"/>
          </a:solidFill>
        </p:grpSpPr>
        <p:sp>
          <p:nvSpPr>
            <p:cNvPr id="3090" name="AutoShape 18"/>
            <p:cNvSpPr>
              <a:spLocks noChangeArrowheads="1"/>
            </p:cNvSpPr>
            <p:nvPr/>
          </p:nvSpPr>
          <p:spPr bwMode="auto">
            <a:xfrm>
              <a:off x="6912" y="281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220FB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7081" y="3111"/>
              <a:ext cx="0" cy="1784"/>
            </a:xfrm>
            <a:prstGeom prst="line">
              <a:avLst/>
            </a:prstGeom>
            <a:grpFill/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2831859" y="815886"/>
            <a:ext cx="185739" cy="2304000"/>
            <a:chOff x="6912" y="2880"/>
            <a:chExt cx="288" cy="2016"/>
          </a:xfrm>
          <a:solidFill>
            <a:srgbClr val="FF0000"/>
          </a:solidFill>
        </p:grpSpPr>
        <p:sp>
          <p:nvSpPr>
            <p:cNvPr id="3087" name="AutoShape 15"/>
            <p:cNvSpPr>
              <a:spLocks noChangeArrowheads="1"/>
            </p:cNvSpPr>
            <p:nvPr/>
          </p:nvSpPr>
          <p:spPr bwMode="auto">
            <a:xfrm>
              <a:off x="6912" y="288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7056" y="3168"/>
              <a:ext cx="0" cy="1728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3643306" y="0"/>
            <a:ext cx="446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Всасывание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3643306" y="357166"/>
            <a:ext cx="446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Сжатие…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ИСКРА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3643306" y="1028626"/>
            <a:ext cx="24615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4.Выхлоп…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779376" y="618778"/>
            <a:ext cx="1857388" cy="362685"/>
          </a:xfrm>
          <a:prstGeom prst="rect">
            <a:avLst/>
          </a:prstGeom>
          <a:solidFill>
            <a:srgbClr val="99CC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523782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 startAt="9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действия теплового двигателя состоит в ...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процессе нагревания тел;   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преобразовании кинетической энергии в тепловую; 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преобразовании кинетической энергии во внутреннюю; </a:t>
            </a:r>
          </a:p>
          <a:p>
            <a:pPr marL="342900" indent="-342900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преобразовании внутренней энергии в кинетическую энергию тел;  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преобразовании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внутренней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энергии в тепловую.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1438" y="4814840"/>
            <a:ext cx="89297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Такты двигателя внутреннего сгорания следуют друг за другом так: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6143636" y="2643182"/>
            <a:ext cx="13391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пылевое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6143636" y="2214554"/>
            <a:ext cx="16289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тепловое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072198" y="2928934"/>
            <a:ext cx="2270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токсичн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6215074" y="3429000"/>
            <a:ext cx="25717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электромагнитное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0" y="6072206"/>
            <a:ext cx="7429520" cy="35719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00104 0.116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574 L -0.00209 -0.06828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500"/>
                            </p:stCondLst>
                            <p:childTnLst>
                              <p:par>
                                <p:cTn id="8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9 -0.05764 L 0.00329 0.0157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500"/>
                            </p:stCondLst>
                            <p:childTnLst>
                              <p:par>
                                <p:cTn id="87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1689 L 0.00052 0.00254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0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2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231 L -0.00018 0.10625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500"/>
                            </p:stCondLst>
                            <p:childTnLst>
                              <p:par>
                                <p:cTn id="1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0" dur="2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1.94444E-6 -0.06042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1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11689 L -0.00122 0.00254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07" grpId="0" animBg="1"/>
      <p:bldP spid="3108" grpId="0" animBg="1"/>
      <p:bldP spid="3109" grpId="0" animBg="1"/>
      <p:bldP spid="3113" grpId="0" animBg="1"/>
      <p:bldP spid="3113" grpId="1" animBg="1"/>
      <p:bldP spid="44" grpId="0"/>
      <p:bldP spid="3077" grpId="0" animBg="1"/>
      <p:bldP spid="3077" grpId="1" animBg="1"/>
      <p:bldP spid="3077" grpId="2" animBg="1"/>
      <p:bldP spid="3078" grpId="0" animBg="1"/>
      <p:bldP spid="3078" grpId="1" animBg="1"/>
      <p:bldP spid="48" grpId="0"/>
      <p:bldP spid="49" grpId="0"/>
      <p:bldP spid="50" grpId="0"/>
      <p:bldP spid="3105" grpId="0" animBg="1"/>
      <p:bldP spid="3105" grpId="1" animBg="1"/>
      <p:bldP spid="3105" grpId="2" animBg="1"/>
      <p:bldP spid="3105" grpId="3" animBg="1"/>
      <p:bldP spid="3105" grpId="4" animBg="1"/>
      <p:bldP spid="45" grpId="0"/>
      <p:bldP spid="41985" grpId="0"/>
      <p:bldP spid="46" grpId="0"/>
      <p:bldP spid="47" grpId="0"/>
      <p:bldP spid="51" grpId="0"/>
      <p:bldP spid="52" grpId="0"/>
      <p:bldP spid="6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0" y="357166"/>
            <a:ext cx="9001156" cy="2357454"/>
            <a:chOff x="747" y="10184"/>
            <a:chExt cx="8820" cy="1440"/>
          </a:xfrm>
        </p:grpSpPr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747" y="10184"/>
              <a:ext cx="1620" cy="1440"/>
              <a:chOff x="747" y="10077"/>
              <a:chExt cx="1620" cy="1440"/>
            </a:xfrm>
          </p:grpSpPr>
          <p:grpSp>
            <p:nvGrpSpPr>
              <p:cNvPr id="6150" name="Group 6"/>
              <p:cNvGrpSpPr>
                <a:grpSpLocks/>
              </p:cNvGrpSpPr>
              <p:nvPr/>
            </p:nvGrpSpPr>
            <p:grpSpPr bwMode="auto">
              <a:xfrm>
                <a:off x="747" y="10077"/>
                <a:ext cx="1620" cy="1440"/>
                <a:chOff x="1287" y="10004"/>
                <a:chExt cx="1620" cy="1440"/>
              </a:xfrm>
            </p:grpSpPr>
            <p:sp>
              <p:nvSpPr>
                <p:cNvPr id="6151" name="Line 7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53" name="Line 9"/>
              <p:cNvSpPr>
                <a:spLocks noChangeShapeType="1"/>
              </p:cNvSpPr>
              <p:nvPr/>
            </p:nvSpPr>
            <p:spPr bwMode="auto">
              <a:xfrm>
                <a:off x="927" y="11337"/>
                <a:ext cx="54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54" name="Line 10"/>
              <p:cNvSpPr>
                <a:spLocks noChangeShapeType="1"/>
              </p:cNvSpPr>
              <p:nvPr/>
            </p:nvSpPr>
            <p:spPr bwMode="auto">
              <a:xfrm>
                <a:off x="1827" y="10412"/>
                <a:ext cx="54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ShapeType="1"/>
              </p:cNvSpPr>
              <p:nvPr/>
            </p:nvSpPr>
            <p:spPr bwMode="auto">
              <a:xfrm flipH="1">
                <a:off x="1467" y="10420"/>
                <a:ext cx="360" cy="9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56" name="Group 12"/>
            <p:cNvGrpSpPr>
              <a:grpSpLocks/>
            </p:cNvGrpSpPr>
            <p:nvPr/>
          </p:nvGrpSpPr>
          <p:grpSpPr bwMode="auto">
            <a:xfrm>
              <a:off x="2547" y="10184"/>
              <a:ext cx="1620" cy="1440"/>
              <a:chOff x="2547" y="10077"/>
              <a:chExt cx="1620" cy="1440"/>
            </a:xfrm>
          </p:grpSpPr>
          <p:grpSp>
            <p:nvGrpSpPr>
              <p:cNvPr id="6157" name="Group 13"/>
              <p:cNvGrpSpPr>
                <a:grpSpLocks/>
              </p:cNvGrpSpPr>
              <p:nvPr/>
            </p:nvGrpSpPr>
            <p:grpSpPr bwMode="auto">
              <a:xfrm>
                <a:off x="2547" y="10077"/>
                <a:ext cx="1620" cy="1440"/>
                <a:chOff x="1287" y="10004"/>
                <a:chExt cx="1620" cy="1440"/>
              </a:xfrm>
            </p:grpSpPr>
            <p:sp>
              <p:nvSpPr>
                <p:cNvPr id="6158" name="Line 14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Line 15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>
                <a:off x="2727" y="1134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1" name="Line 17"/>
              <p:cNvSpPr>
                <a:spLocks noChangeShapeType="1"/>
              </p:cNvSpPr>
              <p:nvPr/>
            </p:nvSpPr>
            <p:spPr bwMode="auto">
              <a:xfrm flipH="1">
                <a:off x="3267" y="10904"/>
                <a:ext cx="360" cy="436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2" name="Line 18"/>
              <p:cNvSpPr>
                <a:spLocks noChangeShapeType="1"/>
              </p:cNvSpPr>
              <p:nvPr/>
            </p:nvSpPr>
            <p:spPr bwMode="auto">
              <a:xfrm flipH="1" flipV="1">
                <a:off x="2727" y="10440"/>
                <a:ext cx="900" cy="464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63" name="Group 19"/>
            <p:cNvGrpSpPr>
              <a:grpSpLocks/>
            </p:cNvGrpSpPr>
            <p:nvPr/>
          </p:nvGrpSpPr>
          <p:grpSpPr bwMode="auto">
            <a:xfrm>
              <a:off x="4347" y="10184"/>
              <a:ext cx="1620" cy="1440"/>
              <a:chOff x="4347" y="10077"/>
              <a:chExt cx="1620" cy="1440"/>
            </a:xfrm>
          </p:grpSpPr>
          <p:grpSp>
            <p:nvGrpSpPr>
              <p:cNvPr id="6164" name="Group 20"/>
              <p:cNvGrpSpPr>
                <a:grpSpLocks/>
              </p:cNvGrpSpPr>
              <p:nvPr/>
            </p:nvGrpSpPr>
            <p:grpSpPr bwMode="auto">
              <a:xfrm>
                <a:off x="4347" y="10077"/>
                <a:ext cx="1620" cy="1440"/>
                <a:chOff x="1287" y="10004"/>
                <a:chExt cx="1620" cy="1440"/>
              </a:xfrm>
            </p:grpSpPr>
            <p:sp>
              <p:nvSpPr>
                <p:cNvPr id="6165" name="Line 21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Line 22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4527" y="10364"/>
                <a:ext cx="5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8" name="Line 24"/>
              <p:cNvSpPr>
                <a:spLocks noChangeShapeType="1"/>
              </p:cNvSpPr>
              <p:nvPr/>
            </p:nvSpPr>
            <p:spPr bwMode="auto">
              <a:xfrm>
                <a:off x="4527" y="11336"/>
                <a:ext cx="5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9" name="Line 25"/>
              <p:cNvSpPr>
                <a:spLocks noChangeShapeType="1"/>
              </p:cNvSpPr>
              <p:nvPr/>
            </p:nvSpPr>
            <p:spPr bwMode="auto">
              <a:xfrm flipH="1">
                <a:off x="5067" y="10904"/>
                <a:ext cx="360" cy="4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0" name="Line 26"/>
              <p:cNvSpPr>
                <a:spLocks noChangeShapeType="1"/>
              </p:cNvSpPr>
              <p:nvPr/>
            </p:nvSpPr>
            <p:spPr bwMode="auto">
              <a:xfrm flipH="1" flipV="1">
                <a:off x="5067" y="10364"/>
                <a:ext cx="360" cy="5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71" name="Group 27"/>
            <p:cNvGrpSpPr>
              <a:grpSpLocks/>
            </p:cNvGrpSpPr>
            <p:nvPr/>
          </p:nvGrpSpPr>
          <p:grpSpPr bwMode="auto">
            <a:xfrm>
              <a:off x="6147" y="10184"/>
              <a:ext cx="1620" cy="1440"/>
              <a:chOff x="6147" y="10077"/>
              <a:chExt cx="1620" cy="1440"/>
            </a:xfrm>
          </p:grpSpPr>
          <p:grpSp>
            <p:nvGrpSpPr>
              <p:cNvPr id="6172" name="Group 28"/>
              <p:cNvGrpSpPr>
                <a:grpSpLocks/>
              </p:cNvGrpSpPr>
              <p:nvPr/>
            </p:nvGrpSpPr>
            <p:grpSpPr bwMode="auto">
              <a:xfrm>
                <a:off x="6147" y="10077"/>
                <a:ext cx="1620" cy="1440"/>
                <a:chOff x="1287" y="10004"/>
                <a:chExt cx="1620" cy="1440"/>
              </a:xfrm>
            </p:grpSpPr>
            <p:sp>
              <p:nvSpPr>
                <p:cNvPr id="6173" name="Line 29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4" name="Line 30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75" name="Line 31"/>
              <p:cNvSpPr>
                <a:spLocks noChangeShapeType="1"/>
              </p:cNvSpPr>
              <p:nvPr/>
            </p:nvSpPr>
            <p:spPr bwMode="auto">
              <a:xfrm flipH="1">
                <a:off x="6327" y="10904"/>
                <a:ext cx="900" cy="26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6" name="Line 32"/>
              <p:cNvSpPr>
                <a:spLocks noChangeShapeType="1"/>
              </p:cNvSpPr>
              <p:nvPr/>
            </p:nvSpPr>
            <p:spPr bwMode="auto">
              <a:xfrm>
                <a:off x="6327" y="1036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7" name="Line 33"/>
              <p:cNvSpPr>
                <a:spLocks noChangeShapeType="1"/>
              </p:cNvSpPr>
              <p:nvPr/>
            </p:nvSpPr>
            <p:spPr bwMode="auto">
              <a:xfrm flipH="1" flipV="1">
                <a:off x="6867" y="10364"/>
                <a:ext cx="360" cy="54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178" name="Group 34"/>
            <p:cNvGrpSpPr>
              <a:grpSpLocks/>
            </p:cNvGrpSpPr>
            <p:nvPr/>
          </p:nvGrpSpPr>
          <p:grpSpPr bwMode="auto">
            <a:xfrm>
              <a:off x="7947" y="10184"/>
              <a:ext cx="1620" cy="1440"/>
              <a:chOff x="7947" y="10077"/>
              <a:chExt cx="1620" cy="1440"/>
            </a:xfrm>
          </p:grpSpPr>
          <p:grpSp>
            <p:nvGrpSpPr>
              <p:cNvPr id="6179" name="Group 35"/>
              <p:cNvGrpSpPr>
                <a:grpSpLocks/>
              </p:cNvGrpSpPr>
              <p:nvPr/>
            </p:nvGrpSpPr>
            <p:grpSpPr bwMode="auto">
              <a:xfrm>
                <a:off x="7947" y="10077"/>
                <a:ext cx="1620" cy="1440"/>
                <a:chOff x="1287" y="10004"/>
                <a:chExt cx="1620" cy="1440"/>
              </a:xfrm>
            </p:grpSpPr>
            <p:sp>
              <p:nvSpPr>
                <p:cNvPr id="6180" name="Line 36"/>
                <p:cNvSpPr>
                  <a:spLocks noChangeShapeType="1"/>
                </p:cNvSpPr>
                <p:nvPr/>
              </p:nvSpPr>
              <p:spPr bwMode="auto">
                <a:xfrm>
                  <a:off x="1467" y="1000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81" name="Line 37"/>
                <p:cNvSpPr>
                  <a:spLocks noChangeShapeType="1"/>
                </p:cNvSpPr>
                <p:nvPr/>
              </p:nvSpPr>
              <p:spPr bwMode="auto">
                <a:xfrm>
                  <a:off x="1287" y="11264"/>
                  <a:ext cx="1620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82" name="Line 38"/>
              <p:cNvSpPr>
                <a:spLocks noChangeShapeType="1"/>
              </p:cNvSpPr>
              <p:nvPr/>
            </p:nvSpPr>
            <p:spPr bwMode="auto">
              <a:xfrm flipH="1" flipV="1">
                <a:off x="8127" y="10364"/>
                <a:ext cx="900" cy="54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83" name="Line 39"/>
              <p:cNvSpPr>
                <a:spLocks noChangeShapeType="1"/>
              </p:cNvSpPr>
              <p:nvPr/>
            </p:nvSpPr>
            <p:spPr bwMode="auto">
              <a:xfrm flipH="1">
                <a:off x="8127" y="10904"/>
                <a:ext cx="900" cy="26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84" name="Text Box 40"/>
            <p:cNvSpPr txBox="1">
              <a:spLocks noChangeArrowheads="1"/>
            </p:cNvSpPr>
            <p:nvPr/>
          </p:nvSpPr>
          <p:spPr bwMode="auto">
            <a:xfrm>
              <a:off x="110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5" name="Text Box 41"/>
            <p:cNvSpPr txBox="1">
              <a:spLocks noChangeArrowheads="1"/>
            </p:cNvSpPr>
            <p:nvPr/>
          </p:nvSpPr>
          <p:spPr bwMode="auto">
            <a:xfrm>
              <a:off x="344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6" name="Text Box 42"/>
            <p:cNvSpPr txBox="1">
              <a:spLocks noChangeArrowheads="1"/>
            </p:cNvSpPr>
            <p:nvPr/>
          </p:nvSpPr>
          <p:spPr bwMode="auto">
            <a:xfrm>
              <a:off x="470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7" name="Text Box 43"/>
            <p:cNvSpPr txBox="1">
              <a:spLocks noChangeArrowheads="1"/>
            </p:cNvSpPr>
            <p:nvPr/>
          </p:nvSpPr>
          <p:spPr bwMode="auto">
            <a:xfrm>
              <a:off x="6327" y="105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8" name="Text Box 44"/>
            <p:cNvSpPr txBox="1">
              <a:spLocks noChangeArrowheads="1"/>
            </p:cNvSpPr>
            <p:nvPr/>
          </p:nvSpPr>
          <p:spPr bwMode="auto">
            <a:xfrm>
              <a:off x="8127" y="1072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89" name="Rectangle 45"/>
          <p:cNvSpPr>
            <a:spLocks noChangeArrowheads="1"/>
          </p:cNvSpPr>
          <p:nvPr/>
        </p:nvSpPr>
        <p:spPr bwMode="auto">
          <a:xfrm>
            <a:off x="0" y="285749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Опишите графически тепловые процессы следующих ситуациях: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«Лед  в кастрюле поставили  на газовую плиту».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0" name="Rectangle 46"/>
          <p:cNvSpPr>
            <a:spLocks noChangeArrowheads="1"/>
          </p:cNvSpPr>
          <p:nvPr/>
        </p:nvSpPr>
        <p:spPr bwMode="auto">
          <a:xfrm>
            <a:off x="500034" y="4000504"/>
            <a:ext cx="5500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«Лед бросили в кипяток».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142844" y="4786322"/>
            <a:ext cx="72866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олово бросили в воду».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0" y="5429264"/>
            <a:ext cx="8072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 при 0 градусов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бросили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 олово,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взятое при температуре плавления».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rot="16200000" flipV="1">
            <a:off x="250001" y="2750339"/>
            <a:ext cx="1928826" cy="28575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V="1">
            <a:off x="1428728" y="2786058"/>
            <a:ext cx="2643206" cy="35719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16200000" flipV="1">
            <a:off x="4643438" y="2714620"/>
            <a:ext cx="3714776" cy="100013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 flipH="1" flipV="1">
            <a:off x="1643042" y="2928934"/>
            <a:ext cx="4286280" cy="142876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9" grpId="0" build="p"/>
      <p:bldP spid="6190" grpId="0"/>
      <p:bldP spid="6191" grpId="0"/>
      <p:bldP spid="619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142852"/>
            <a:ext cx="9144000" cy="20002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рисунке1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 график зависимости пути,  пройденного велосипедистом,    от времени.  Определите по этому графику путь, пройденный велосипедистом за интервал времени    от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2с до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4 с.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2928910"/>
            <a:ext cx="5641101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095776"/>
            <a:ext cx="9001156" cy="110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графику, представленному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скорость движения велосипедиста в момент времени 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с.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м/с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14314" y="4714884"/>
            <a:ext cx="114297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14282" y="3929066"/>
            <a:ext cx="1142976" cy="42862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25"/>
          <p:cNvSpPr txBox="1">
            <a:spLocks noChangeArrowheads="1"/>
          </p:cNvSpPr>
          <p:nvPr/>
        </p:nvSpPr>
        <p:spPr bwMode="auto">
          <a:xfrm>
            <a:off x="428596" y="4143380"/>
            <a:ext cx="82234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endParaRPr lang="ru-RU" sz="4000" dirty="0">
              <a:solidFill>
                <a:srgbClr val="0014AC"/>
              </a:solidFill>
            </a:endParaRPr>
          </a:p>
        </p:txBody>
      </p:sp>
      <p:sp>
        <p:nvSpPr>
          <p:cNvPr id="13" name="TextBox 25"/>
          <p:cNvSpPr txBox="1">
            <a:spLocks noChangeArrowheads="1"/>
          </p:cNvSpPr>
          <p:nvPr/>
        </p:nvSpPr>
        <p:spPr bwMode="auto">
          <a:xfrm>
            <a:off x="6286512" y="4357694"/>
            <a:ext cx="217966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9828" t="22136" r="48619" b="44255"/>
          <a:stretch>
            <a:fillRect/>
          </a:stretch>
        </p:blipFill>
        <p:spPr bwMode="auto">
          <a:xfrm>
            <a:off x="0" y="0"/>
            <a:ext cx="650082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51381" t="22136" r="26854" b="44255"/>
          <a:stretch>
            <a:fillRect/>
          </a:stretch>
        </p:blipFill>
        <p:spPr bwMode="auto">
          <a:xfrm>
            <a:off x="3099230" y="1428736"/>
            <a:ext cx="604477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57691" y="214290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7691" y="714356"/>
            <a:ext cx="164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4898148" y="3514210"/>
            <a:ext cx="1715306" cy="7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429124" y="3357562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92661" y="2714620"/>
            <a:ext cx="642942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500562" y="364331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20716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94879" y="6887"/>
            <a:ext cx="488950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857232"/>
            <a:ext cx="650085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 по темам 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№1-5//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8окт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13 октября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000"/>
              </a:lnSpc>
            </a:pP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130*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127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126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1119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1143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1144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1145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1146</a:t>
            </a:r>
            <a:endParaRPr lang="en-US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0"/>
                            </p:stCondLst>
                            <p:childTnLst>
                              <p:par>
                                <p:cTn id="8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" y="0"/>
          <a:ext cx="9144000" cy="682720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3074089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. Внутренняя энергия.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Чем холодное тело отличается от горячего?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2.Виды теплопередачи.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Способы изменения внутренней энергии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ctr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3. Почему в термосе горячее не остывает, а холодное не нагревается? </a:t>
                      </a: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190500" algn="ctr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Почему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влажное холоднее?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4. по графику описать процессы. (четные,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нечетные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              5      6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                4                    7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2     3                                       8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1                                                              9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                                                                 10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                                                   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Q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5.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Записать   формулы   соответствующих  процессов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6. Почему  при  плавлении  температура   не растет?  </a:t>
                      </a: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190500" algn="r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Почему 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при  конденсации   температура  не  падает ? 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7. Теплоёмкость свинца 140Дж/кг 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С, </a:t>
                      </a: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190500" algn="r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удельная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теплота плавления льда2,3 МДж/кг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– 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что означают эти числа?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8. Чем отличается движение молекул  твердого тела от движения молекул жидкости?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Чем отличается движение молекул  твердого тела от движения молекул газа?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9.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</a:rPr>
                        <a:t>З-н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сохранения энергии. 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                        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Количество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теплоты.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10. Как ускорить испарение?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                     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Кипение и его условия.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11. Принцип действия теплового двигателя.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Работа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ДВС.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12. Какое кол-во теплоты получили 200г воды при нагревании от 20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до 70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r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Сколько тепла выделят 500гр. воды остывая от 50</a:t>
                      </a:r>
                      <a:r>
                        <a:rPr lang="ru-RU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до 40</a:t>
                      </a:r>
                      <a:r>
                        <a:rPr lang="ru-RU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13. Лед бросили в кипяток. (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Расплавленное тело бросили в холодную воду.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 – </a:t>
                      </a:r>
                      <a:r>
                        <a:rPr lang="ru-RU" sz="16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описать процессы.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гр.№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dirty="0" smtClean="0">
                          <a:latin typeface="Times New Roman"/>
                          <a:ea typeface="Times New Roman"/>
                        </a:rPr>
                        <a:t>5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(тетради для КР)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49" marR="43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14282" y="1357298"/>
            <a:ext cx="4572032" cy="1362078"/>
            <a:chOff x="1775" y="8733"/>
            <a:chExt cx="4586" cy="1471"/>
          </a:xfrm>
        </p:grpSpPr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>
              <a:off x="1930" y="8840"/>
              <a:ext cx="0" cy="13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>
              <a:off x="1775" y="10096"/>
              <a:ext cx="45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1930" y="8733"/>
              <a:ext cx="2083" cy="1363"/>
              <a:chOff x="1930" y="8732"/>
              <a:chExt cx="2083" cy="1363"/>
            </a:xfrm>
          </p:grpSpPr>
          <p:sp>
            <p:nvSpPr>
              <p:cNvPr id="26637" name="Line 13"/>
              <p:cNvSpPr>
                <a:spLocks noChangeShapeType="1"/>
              </p:cNvSpPr>
              <p:nvPr/>
            </p:nvSpPr>
            <p:spPr bwMode="auto">
              <a:xfrm flipV="1">
                <a:off x="1930" y="9636"/>
                <a:ext cx="353" cy="459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36" name="Line 12"/>
              <p:cNvSpPr>
                <a:spLocks noChangeShapeType="1"/>
              </p:cNvSpPr>
              <p:nvPr/>
            </p:nvSpPr>
            <p:spPr bwMode="auto">
              <a:xfrm>
                <a:off x="2283" y="9639"/>
                <a:ext cx="505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35" name="Line 11"/>
              <p:cNvSpPr>
                <a:spLocks noChangeShapeType="1"/>
              </p:cNvSpPr>
              <p:nvPr/>
            </p:nvSpPr>
            <p:spPr bwMode="auto">
              <a:xfrm flipV="1">
                <a:off x="2791" y="9188"/>
                <a:ext cx="353" cy="459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34" name="Line 10"/>
              <p:cNvSpPr>
                <a:spLocks noChangeShapeType="1"/>
              </p:cNvSpPr>
              <p:nvPr/>
            </p:nvSpPr>
            <p:spPr bwMode="auto">
              <a:xfrm>
                <a:off x="3156" y="9207"/>
                <a:ext cx="505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33" name="Line 9"/>
              <p:cNvSpPr>
                <a:spLocks noChangeShapeType="1"/>
              </p:cNvSpPr>
              <p:nvPr/>
            </p:nvSpPr>
            <p:spPr bwMode="auto">
              <a:xfrm flipV="1">
                <a:off x="3660" y="8732"/>
                <a:ext cx="353" cy="459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2"/>
            <p:cNvGrpSpPr>
              <a:grpSpLocks/>
            </p:cNvGrpSpPr>
            <p:nvPr/>
          </p:nvGrpSpPr>
          <p:grpSpPr bwMode="auto">
            <a:xfrm flipH="1">
              <a:off x="4004" y="8757"/>
              <a:ext cx="2083" cy="1363"/>
              <a:chOff x="1930" y="8732"/>
              <a:chExt cx="2083" cy="1363"/>
            </a:xfrm>
          </p:grpSpPr>
          <p:sp>
            <p:nvSpPr>
              <p:cNvPr id="26631" name="Line 7"/>
              <p:cNvSpPr>
                <a:spLocks noChangeShapeType="1"/>
              </p:cNvSpPr>
              <p:nvPr/>
            </p:nvSpPr>
            <p:spPr bwMode="auto">
              <a:xfrm flipV="1">
                <a:off x="1930" y="9636"/>
                <a:ext cx="353" cy="45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30" name="Line 6"/>
              <p:cNvSpPr>
                <a:spLocks noChangeShapeType="1"/>
              </p:cNvSpPr>
              <p:nvPr/>
            </p:nvSpPr>
            <p:spPr bwMode="auto">
              <a:xfrm>
                <a:off x="2283" y="9639"/>
                <a:ext cx="50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29" name="Line 5"/>
              <p:cNvSpPr>
                <a:spLocks noChangeShapeType="1"/>
              </p:cNvSpPr>
              <p:nvPr/>
            </p:nvSpPr>
            <p:spPr bwMode="auto">
              <a:xfrm flipV="1">
                <a:off x="2791" y="9188"/>
                <a:ext cx="353" cy="45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28" name="Line 4"/>
              <p:cNvSpPr>
                <a:spLocks noChangeShapeType="1"/>
              </p:cNvSpPr>
              <p:nvPr/>
            </p:nvSpPr>
            <p:spPr bwMode="auto">
              <a:xfrm>
                <a:off x="3156" y="9207"/>
                <a:ext cx="50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27" name="Line 3"/>
              <p:cNvSpPr>
                <a:spLocks noChangeShapeType="1"/>
              </p:cNvSpPr>
              <p:nvPr/>
            </p:nvSpPr>
            <p:spPr bwMode="auto">
              <a:xfrm flipV="1">
                <a:off x="3660" y="8732"/>
                <a:ext cx="353" cy="45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214282" y="285728"/>
            <a:ext cx="4000528" cy="385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8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13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191072" y="1170280"/>
            <a:ext cx="500066" cy="4286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67541" y="1375147"/>
            <a:ext cx="226137" cy="1825572"/>
            <a:chOff x="10385" y="6371"/>
            <a:chExt cx="291" cy="1664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10385" y="6371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10400" y="6921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0400" y="7486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415" y="8035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285720" y="772840"/>
            <a:ext cx="3178353" cy="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1071372" y="499662"/>
            <a:ext cx="0" cy="3462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700749" y="1375147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712405" y="1980745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724062" y="2588937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795555" y="3191942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rot="5400000">
            <a:off x="-929926" y="2093952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 rot="5400000">
            <a:off x="332090" y="2144419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rot="5400000">
            <a:off x="963098" y="2144419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rot="5400000">
            <a:off x="1584581" y="2127962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>
            <a:off x="1117276" y="1377341"/>
            <a:ext cx="1905458" cy="181460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>
            <a:off x="474612" y="772840"/>
            <a:ext cx="655875" cy="62315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1129710" y="1393798"/>
            <a:ext cx="606918" cy="1799242"/>
          </a:xfrm>
          <a:prstGeom prst="line">
            <a:avLst/>
          </a:pr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5084700" y="1610121"/>
            <a:ext cx="327351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5094566" y="1071546"/>
            <a:ext cx="0" cy="1838335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4857784" y="2769133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5107691" y="1623047"/>
            <a:ext cx="2478320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72066" y="642918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72132" y="214290"/>
            <a:ext cx="2571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endParaRPr lang="ru-RU" sz="3200" b="1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357554" y="5214950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143900" y="25717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57554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86710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3607493" y="4143380"/>
            <a:ext cx="678755" cy="107157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2143108" y="4929198"/>
            <a:ext cx="2928958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203067" y="4141411"/>
            <a:ext cx="940569" cy="178792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286248" y="4143380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55699" y="5917455"/>
            <a:ext cx="928694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214678" y="4857760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144166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4703607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5072860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001554" y="4868841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57554" y="514351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121" y="514388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76878" y="514351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48006" y="5131825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72386" y="513182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39454" y="514370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285852" y="3357562"/>
            <a:ext cx="1313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быстрее</a:t>
            </a:r>
            <a:endParaRPr lang="ru-RU" sz="24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1857356" y="857232"/>
            <a:ext cx="2857520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61782" y="285728"/>
            <a:ext cx="4038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b="1" dirty="0" smtClean="0">
                <a:solidFill>
                  <a:srgbClr val="1C3111"/>
                </a:solidFill>
                <a:latin typeface="Calibri" pitchFamily="34" charset="0"/>
              </a:rPr>
              <a:t>-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    0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0 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    </a:t>
            </a:r>
            <a:r>
              <a:rPr lang="en-US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(с)</a:t>
            </a:r>
            <a:endParaRPr lang="ru-RU" b="1" dirty="0" smtClean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28596" y="3714752"/>
            <a:ext cx="830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204757" y="1176322"/>
            <a:ext cx="500066" cy="428628"/>
          </a:xfrm>
          <a:prstGeom prst="ellipse">
            <a:avLst/>
          </a:prstGeom>
          <a:solidFill>
            <a:srgbClr val="0014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3000364" y="2857496"/>
            <a:ext cx="105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(м/с)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662721" y="3038773"/>
            <a:ext cx="105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(м/с)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667188" y="132167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500958" y="278605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357818" y="1643050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357818" y="2143116"/>
            <a:ext cx="164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 rot="1093922">
            <a:off x="6840865" y="1886090"/>
            <a:ext cx="7143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30722" y="3957584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3667056" y="4143380"/>
            <a:ext cx="3273514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 rot="18137198">
            <a:off x="3034980" y="4398177"/>
            <a:ext cx="1249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143372" y="3610277"/>
            <a:ext cx="2235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3с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643306" y="5500702"/>
            <a:ext cx="189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Тормозил 2с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069632" y="4500570"/>
            <a:ext cx="30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072066" y="6072206"/>
            <a:ext cx="3829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3с</a:t>
            </a:r>
          </a:p>
        </p:txBody>
      </p:sp>
      <p:sp>
        <p:nvSpPr>
          <p:cNvPr id="91" name="Прямоугольник 90"/>
          <p:cNvSpPr/>
          <p:nvPr/>
        </p:nvSpPr>
        <p:spPr>
          <a:xfrm rot="18059806">
            <a:off x="3703857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429124" y="4357694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 rot="3533558">
            <a:off x="5132618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 rot="3533558">
            <a:off x="5701225" y="525557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-2,5м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86512" y="542926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-15м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071934" y="3143248"/>
            <a:ext cx="2876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10-2,5-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6782191" y="3119498"/>
            <a:ext cx="933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32,5м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0" y="0"/>
            <a:ext cx="674993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endParaRPr lang="ru-RU" sz="3200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642910" y="0"/>
            <a:ext cx="3892027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 по графику скорости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9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5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500"/>
                            </p:stCondLst>
                            <p:childTnLst>
                              <p:par>
                                <p:cTn id="2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500"/>
                            </p:stCondLst>
                            <p:childTnLst>
                              <p:par>
                                <p:cTn id="2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00"/>
                            </p:stCondLst>
                            <p:childTnLst>
                              <p:par>
                                <p:cTn id="2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000"/>
                            </p:stCondLst>
                            <p:childTnLst>
                              <p:par>
                                <p:cTn id="3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3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6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3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7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7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00000" y="4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/>
      <p:bldP spid="51" grpId="0" animBg="1"/>
      <p:bldP spid="51" grpId="1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9" grpId="0" animBg="1"/>
      <p:bldP spid="1050" grpId="0" animBg="1"/>
      <p:bldP spid="1051" grpId="0" animBg="1"/>
      <p:bldP spid="1053" grpId="0" animBg="1"/>
      <p:bldP spid="1055" grpId="0" animBg="1"/>
      <p:bldP spid="1056" grpId="0" animBg="1"/>
      <p:bldP spid="1057" grpId="0" animBg="1"/>
      <p:bldP spid="34" grpId="0"/>
      <p:bldP spid="35" grpId="0"/>
      <p:bldP spid="38" grpId="0"/>
      <p:bldP spid="41" grpId="0"/>
      <p:bldP spid="42" grpId="0"/>
      <p:bldP spid="43" grpId="0" animBg="1"/>
      <p:bldP spid="46" grpId="0" animBg="1"/>
      <p:bldP spid="57" grpId="0"/>
      <p:bldP spid="58" grpId="0"/>
      <p:bldP spid="59" grpId="0"/>
      <p:bldP spid="60" grpId="0"/>
      <p:bldP spid="61" grpId="0"/>
      <p:bldP spid="62" grpId="0"/>
      <p:bldP spid="72" grpId="0"/>
      <p:bldP spid="73" grpId="0"/>
      <p:bldP spid="74" grpId="0"/>
      <p:bldP spid="75" grpId="0"/>
      <p:bldP spid="76" grpId="0" animBg="1"/>
      <p:bldP spid="76" grpId="1" animBg="1"/>
      <p:bldP spid="76" grpId="2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 animBg="1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7" grpId="1"/>
      <p:bldP spid="97" grpId="2"/>
      <p:bldP spid="98" grpId="0"/>
      <p:bldP spid="9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Рисунок 1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6387" t="20502" r="26340" b="10645"/>
          <a:stretch>
            <a:fillRect/>
          </a:stretch>
        </p:blipFill>
        <p:spPr bwMode="auto">
          <a:xfrm>
            <a:off x="-32" y="-24"/>
            <a:ext cx="9144032" cy="332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 rot="5400000" flipH="1" flipV="1">
            <a:off x="3321835" y="467837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4643438" y="5357826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914176" y="535782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35710" y="514096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44638" y="4010954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4572000" y="4357694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33720" y="4196384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14876" y="421481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143372" y="482472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701228" y="512986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857752" y="314324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439712" y="6887"/>
            <a:ext cx="488950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6542088"/>
            <a:ext cx="1142976" cy="3159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10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1/4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25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169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169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6542088"/>
            <a:ext cx="1142976" cy="3159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1" grpId="0" animBg="1"/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20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1/2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Дж+170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6542088"/>
            <a:ext cx="1142976" cy="3159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30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3/4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,7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,75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          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57370" y="1646275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6542088"/>
            <a:ext cx="1142976" cy="3159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143800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40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весь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          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57370" y="1646275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6542088"/>
            <a:ext cx="1142976" cy="3159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4" cstate="print">
            <a:lum bright="-20000" contrast="40000"/>
          </a:blip>
          <a:srcRect l="5881" t="21633" r="24310" b="7791"/>
          <a:stretch>
            <a:fillRect/>
          </a:stretch>
        </p:blipFill>
        <p:spPr bwMode="auto">
          <a:xfrm>
            <a:off x="357158" y="476672"/>
            <a:ext cx="6429420" cy="43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57158" y="285728"/>
            <a:ext cx="64294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857488" y="1571612"/>
            <a:ext cx="1214446" cy="4286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57488" y="2071678"/>
            <a:ext cx="1214446" cy="4286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714612" y="2500306"/>
            <a:ext cx="1143008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714480" y="4429132"/>
            <a:ext cx="4286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214678" y="4429132"/>
            <a:ext cx="4286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4500562" y="4452945"/>
            <a:ext cx="4286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Пять шариков опущены в воду. На какие шарики действует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наименьшая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выталкивающая сила?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-71470" y="3929066"/>
            <a:ext cx="63579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тела погружаются в воду, как показано на рисунке. Какой динамометр покажет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силу?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.У всех одинакова,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3373460"/>
            <a:ext cx="2928926" cy="348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428736"/>
            <a:ext cx="3714776" cy="260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4357686" y="1571612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74508" y="3000372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001024" y="1928802"/>
            <a:ext cx="500066" cy="142876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58148" y="5000636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214942" y="6542088"/>
            <a:ext cx="1142976" cy="3159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-24"/>
            <a:ext cx="9358346" cy="4924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гидростатическое давление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785794"/>
            <a:ext cx="9358346" cy="8925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вес тела при равномерном движении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2071678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сила давления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3214686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Формула, ОПРЕДЕЛЯЮЩАЯ  ДАВЛЕНИЕ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4191664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выталкивающая сила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000628" y="5302765"/>
            <a:ext cx="2470106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en-US" sz="4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32" y="6088583"/>
            <a:ext cx="2284062" cy="76944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929454" y="6072206"/>
            <a:ext cx="2214578" cy="7694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505834" y="4957869"/>
            <a:ext cx="2208910" cy="1257213"/>
            <a:chOff x="6545689" y="4043346"/>
            <a:chExt cx="1885182" cy="1257213"/>
          </a:xfrm>
          <a:solidFill>
            <a:schemeClr val="bg1"/>
          </a:solidFill>
        </p:grpSpPr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6959012" y="4043346"/>
            <a:ext cx="1471859" cy="1257213"/>
          </p:xfrm>
          <a:graphic>
            <a:graphicData uri="http://schemas.openxmlformats.org/presentationml/2006/ole">
              <p:oleObj spid="_x0000_s4098" name="Формула" r:id="rId9" imgW="457002" imgH="393529" progId="Equation.3">
                <p:embed/>
              </p:oleObj>
            </a:graphicData>
          </a:graphic>
        </p:graphicFrame>
        <p:sp>
          <p:nvSpPr>
            <p:cNvPr id="15" name="Прямоугольник 14"/>
            <p:cNvSpPr/>
            <p:nvPr/>
          </p:nvSpPr>
          <p:spPr>
            <a:xfrm>
              <a:off x="6545689" y="4391264"/>
              <a:ext cx="485940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8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2.</a:t>
              </a:r>
              <a:endParaRPr lang="ru-RU" sz="4000" b="1" dirty="0"/>
            </a:p>
          </p:txBody>
        </p:sp>
      </p:grp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390532" y="6150138"/>
            <a:ext cx="253879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ρgV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43385 -0.77014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 L 0.28854 -0.7692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7691 -0.53518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0" y="-2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41823 -0.5884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-2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60833 -0.3041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0" y="-15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22049 -0.27384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3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1033" grpId="0" animBg="1"/>
      <p:bldP spid="4" grpId="0" animBg="1"/>
      <p:bldP spid="14" grpId="0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1472" y="857232"/>
            <a:ext cx="721523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</a:p>
          <a:p>
            <a:pPr algn="ctr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гр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933,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932,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931,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929,713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06" y="-24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28662" y="142852"/>
            <a:ext cx="7572356" cy="563563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Проверим Домашнее задание.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 какой  формуле  вычисляется  механическая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71470" y="857232"/>
            <a:ext cx="282481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=Fs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 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ρgV</a:t>
            </a:r>
            <a:r>
              <a:rPr kumimoji="0" lang="ru-RU" sz="40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endParaRPr lang="ru-RU" sz="4000" dirty="0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666723" y="1428736"/>
          <a:ext cx="1285884" cy="857256"/>
        </p:xfrm>
        <a:graphic>
          <a:graphicData uri="http://schemas.openxmlformats.org/presentationml/2006/ole">
            <p:oleObj spid="_x0000_s3074" name="Формула" r:id="rId8" imgW="469696" imgH="393529" progId="Equation.3">
              <p:embed/>
            </p:oleObj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143644"/>
            <a:ext cx="7000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 под действием силы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4500570"/>
            <a:ext cx="7143768" cy="57150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Мощность- скорость выполнения работы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5072074"/>
            <a:ext cx="7000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Выталкивающая сила Архимеда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5643578"/>
            <a:ext cx="9144000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потенциальная энергия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поднятого над Землёй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3929066"/>
            <a:ext cx="5286380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кинетическая энергия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000232" y="3357562"/>
            <a:ext cx="300039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667 L 0.2132 -0.7692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-3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5" presetClass="emph" presetSubtype="0" repeatCount="1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0.22848 -0.41713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-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1 -0.02477 L 0.26077 -0.42084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9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0 L 0.24323 -0.4175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C 0.02917 -0.10486 0.0967 -0.21597 0.1908 -0.30185 C 0.28507 -0.38773 0.38681 -0.43125 0.47066 -0.42963 C 0.44149 -0.32523 0.37379 -0.21319 0.28004 -0.12778 C 0.18594 -0.04213 0.08351 0.00139 -5.55556E-7 -1.85185E-6 Z " pathEditMode="relative" rAng="-2062365" ptsTypes="fffff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-2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21962 -0.42894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2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3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build="allAtOnce" animBg="1"/>
      <p:bldP spid="9" grpId="1" build="allAtOnce" animBg="1"/>
      <p:bldP spid="10" grpId="0" animBg="1"/>
      <p:bldP spid="10" grpId="1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857232"/>
            <a:ext cx="564360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 по темам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№1-5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4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1119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1143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1144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1145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1146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57950" y="6396359"/>
            <a:ext cx="278605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4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0" y="-24"/>
            <a:ext cx="91440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 к зачету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№1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«Тепловые явления»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Внутренняя энергия.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Холодное тело отличается от горячего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2.Виды теплопередачи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Способы изменения внутренней энергии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    . . . . . . . . . . . . . 3. В термосе горячее не остывает, а холодное не нагревается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т.к.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Влажное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холоднее т.к.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 графику описать процессы. 5.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Записать   формулы   соответствующих  процессов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1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5     6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4                       7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2     3                                       8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1                                                                 9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10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При плавлении температура не растет т.к.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 конденсации температура не падает т.к.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Теплоёмкость свинца 140Дж/кг </a:t>
            </a:r>
            <a:r>
              <a:rPr kumimoji="0" lang="ru-RU" sz="11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зачит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удельная теплота плавления льда 3400 Дж/кг,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значит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Движение молекул твердого тела отличается от движения молекул жидкости тем, что 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молекул твердого тела от движения молекул газа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тем, что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З-н сохранения энергии: 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 -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Ускорить испарение можно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Кипение и его условия.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Принцип действия теплового двигателя.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ДВС.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Для нагревания 200г воды  от 20</a:t>
            </a:r>
            <a:r>
              <a:rPr kumimoji="0" lang="ru-RU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70</a:t>
            </a:r>
            <a:r>
              <a:rPr kumimoji="0" lang="ru-RU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необходимо  . . .. . . . . . . . . . . . . . 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охлаждении 500гр. воды от 50</a:t>
            </a:r>
            <a:r>
              <a:rPr kumimoji="0" lang="ru-RU" sz="1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40</a:t>
            </a:r>
            <a:r>
              <a:rPr kumimoji="0" lang="ru-RU" sz="1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выделят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описать процессы: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«Лед бросили в кипяток» 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 тело бросили в холодную воду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 . . . . . . . . . . . . . . .. . . . . . . . . . . . . . . . . . . . . . . . . . . . . . . . . . . . . . . . . . . . . . . . . . . . . . . . . . . . . . . 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363" y="1537245"/>
            <a:ext cx="323591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1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1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1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1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1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1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13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13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13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13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13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13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13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137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013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137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0137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0137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0137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0137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10137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0137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10137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10137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10137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101377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101377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101377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01377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7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000364" y="1071546"/>
            <a:ext cx="4000528" cy="500066"/>
          </a:xfrm>
          <a:prstGeom prst="roundRect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14282" y="642919"/>
            <a:ext cx="2351822" cy="1397046"/>
          </a:xfrm>
          <a:prstGeom prst="rect">
            <a:avLst/>
          </a:prstGeom>
          <a:solidFill>
            <a:srgbClr val="66CCFF">
              <a:alpha val="42000"/>
            </a:srgbClr>
          </a:solidFill>
          <a:ln w="28575">
            <a:solidFill>
              <a:srgbClr val="66CC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-88928" y="1303318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 rot="5400000">
            <a:off x="651645" y="1729588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642910" y="857232"/>
            <a:ext cx="71438" cy="15747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143108" y="857233"/>
            <a:ext cx="51462" cy="159537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5421" y="630235"/>
            <a:ext cx="2345271" cy="2655890"/>
            <a:chOff x="1291" y="1716"/>
            <a:chExt cx="991" cy="1440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14282" y="2031955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5234659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488" y="357166"/>
            <a:ext cx="3592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открытой поверхности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3500438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нагреть…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подуть…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блюдце…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масло… вода… духи…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3000364" y="1058275"/>
            <a:ext cx="4094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БЫСТРЫЕ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43438" y="2214554"/>
            <a:ext cx="32993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влажный…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купания…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786446" y="1571612"/>
            <a:ext cx="3105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уносят энергию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0" grpId="0" animBg="1"/>
      <p:bldP spid="1029" grpId="0"/>
      <p:bldP spid="1030" grpId="0"/>
      <p:bldP spid="1031" grpId="0" animBg="1"/>
      <p:bldP spid="1032" grpId="0" animBg="1"/>
      <p:bldP spid="1036" grpId="0" animBg="1"/>
      <p:bldP spid="72" grpId="0"/>
      <p:bldP spid="1025" grpId="0"/>
      <p:bldP spid="1026" grpId="0" build="p"/>
      <p:bldP spid="70" grpId="0"/>
      <p:bldP spid="70" grpId="1"/>
      <p:bldP spid="1027" grpId="0" build="p"/>
      <p:bldP spid="16" grpId="0"/>
      <p:bldP spid="16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lum bright="-10000" contrast="40000"/>
          </a:blip>
          <a:srcRect l="2381" r="2381"/>
          <a:stretch>
            <a:fillRect/>
          </a:stretch>
        </p:blipFill>
        <p:spPr bwMode="auto">
          <a:xfrm>
            <a:off x="142844" y="2718005"/>
            <a:ext cx="571504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Скругленный прямоугольник 47"/>
          <p:cNvSpPr/>
          <p:nvPr/>
        </p:nvSpPr>
        <p:spPr>
          <a:xfrm>
            <a:off x="71406" y="1714488"/>
            <a:ext cx="3571868" cy="1071570"/>
          </a:xfrm>
          <a:prstGeom prst="roundRect">
            <a:avLst/>
          </a:prstGeom>
          <a:solidFill>
            <a:srgbClr val="66CCFF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72198" y="4432492"/>
            <a:ext cx="3071834" cy="2428892"/>
          </a:xfrm>
          <a:prstGeom prst="round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-142900"/>
            <a:ext cx="41692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ВЛАЖНОСТЬ =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1472" y="262574"/>
            <a:ext cx="4851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пара в воздухе…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4282" y="1214422"/>
            <a:ext cx="4256614" cy="439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относительная…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642918"/>
            <a:ext cx="37610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абсолютная…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98" y="1848990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1064" y="1857364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0"/>
          <p:cNvGrpSpPr/>
          <p:nvPr/>
        </p:nvGrpSpPr>
        <p:grpSpPr>
          <a:xfrm>
            <a:off x="928662" y="1571612"/>
            <a:ext cx="857256" cy="1071570"/>
            <a:chOff x="928662" y="2000240"/>
            <a:chExt cx="857256" cy="107157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28662" y="2000240"/>
              <a:ext cx="857256" cy="1071570"/>
              <a:chOff x="7293" y="2004"/>
              <a:chExt cx="657" cy="796"/>
            </a:xfrm>
          </p:grpSpPr>
          <p:sp>
            <p:nvSpPr>
              <p:cNvPr id="5126" name="Text Box 6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7" name="Text Box 7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1024240" y="264967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52"/>
          <p:cNvGrpSpPr/>
          <p:nvPr/>
        </p:nvGrpSpPr>
        <p:grpSpPr>
          <a:xfrm>
            <a:off x="2811172" y="1618910"/>
            <a:ext cx="903572" cy="1068212"/>
            <a:chOff x="2811172" y="2047538"/>
            <a:chExt cx="903572" cy="1068212"/>
          </a:xfrm>
        </p:grpSpPr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2811172" y="2047538"/>
              <a:ext cx="903572" cy="1068212"/>
              <a:chOff x="7293" y="2004"/>
              <a:chExt cx="657" cy="796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 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4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857488" y="268210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4214810" y="1986969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=100%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(насыщенный)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6572296" y="2529954"/>
            <a:ext cx="2428860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гигрометр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786578" y="357187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Таблицы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46442" y="1841598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1"/>
          <p:cNvGrpSpPr/>
          <p:nvPr/>
        </p:nvGrpSpPr>
        <p:grpSpPr>
          <a:xfrm>
            <a:off x="1785819" y="1587674"/>
            <a:ext cx="715156" cy="1198384"/>
            <a:chOff x="1880415" y="2860855"/>
            <a:chExt cx="715156" cy="1198384"/>
          </a:xfrm>
          <a:solidFill>
            <a:schemeClr val="bg2"/>
          </a:solidFill>
        </p:grpSpPr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880415" y="2860855"/>
              <a:ext cx="715156" cy="1198384"/>
              <a:chOff x="7270" y="2004"/>
              <a:chExt cx="520" cy="893"/>
            </a:xfrm>
            <a:grpFill/>
          </p:grpSpPr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7356" y="2004"/>
                <a:ext cx="43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" name="Text Box 4"/>
              <p:cNvSpPr txBox="1">
                <a:spLocks noChangeArrowheads="1"/>
              </p:cNvSpPr>
              <p:nvPr/>
            </p:nvSpPr>
            <p:spPr bwMode="auto">
              <a:xfrm>
                <a:off x="7270" y="2447"/>
                <a:ext cx="519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2500"/>
                  </a:lnSpc>
                </a:pP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30" name="Прямая соединительная линия 29"/>
            <p:cNvCxnSpPr/>
            <p:nvPr/>
          </p:nvCxnSpPr>
          <p:spPr>
            <a:xfrm>
              <a:off x="2000232" y="3498850"/>
              <a:ext cx="540000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612170" y="5392718"/>
            <a:ext cx="1523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9,4</a:t>
            </a:r>
            <a:endParaRPr lang="ru-RU" sz="3200" dirty="0"/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6500826" y="4432492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=17,3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5074" y="4935282"/>
            <a:ext cx="2928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112104" y="6084490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3"/>
          <p:cNvGrpSpPr/>
          <p:nvPr/>
        </p:nvGrpSpPr>
        <p:grpSpPr>
          <a:xfrm>
            <a:off x="7065238" y="5963554"/>
            <a:ext cx="1292976" cy="1037346"/>
            <a:chOff x="6422296" y="5531566"/>
            <a:chExt cx="1292976" cy="1037346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6422296" y="5531566"/>
              <a:ext cx="1292976" cy="1037346"/>
              <a:chOff x="7132" y="2027"/>
              <a:chExt cx="877" cy="773"/>
            </a:xfrm>
          </p:grpSpPr>
          <p:sp>
            <p:nvSpPr>
              <p:cNvPr id="42" name="Text Box 3"/>
              <p:cNvSpPr txBox="1">
                <a:spLocks noChangeArrowheads="1"/>
              </p:cNvSpPr>
              <p:nvPr/>
            </p:nvSpPr>
            <p:spPr bwMode="auto">
              <a:xfrm>
                <a:off x="7241" y="2027"/>
                <a:ext cx="76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9,4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7132" y="2350"/>
                <a:ext cx="72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17,3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6715140" y="6000768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7736538" y="60923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15338" y="6179522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4191652" y="642918"/>
            <a:ext cx="125867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0461588">
            <a:off x="3519352" y="1119685"/>
            <a:ext cx="5432693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…далеко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ли до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-82103" y="5622312"/>
            <a:ext cx="335755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5058440" y="5479436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-71470" y="6642122"/>
            <a:ext cx="571472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2193280" y="6540349"/>
            <a:ext cx="642942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9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53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0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5121" grpId="0"/>
      <p:bldP spid="5" grpId="0"/>
      <p:bldP spid="6" grpId="0" animBg="1"/>
      <p:bldP spid="6" grpId="1" animBg="1"/>
      <p:bldP spid="7" grpId="0"/>
      <p:bldP spid="14" grpId="0"/>
      <p:bldP spid="15" grpId="0"/>
      <p:bldP spid="24" grpId="0"/>
      <p:bldP spid="26" grpId="0" animBg="1"/>
      <p:bldP spid="26" grpId="1" animBg="1"/>
      <p:bldP spid="29" grpId="0"/>
      <p:bldP spid="29" grpId="1"/>
      <p:bldP spid="29" grpId="2"/>
      <p:bldP spid="31" grpId="0"/>
      <p:bldP spid="37" grpId="0"/>
      <p:bldP spid="38" grpId="0"/>
      <p:bldP spid="39" grpId="0"/>
      <p:bldP spid="40" grpId="0"/>
      <p:bldP spid="45" grpId="0"/>
      <p:bldP spid="46" grpId="0"/>
      <p:bldP spid="46" grpId="1"/>
      <p:bldP spid="50" grpId="0" animBg="1"/>
      <p:bldP spid="23" grpId="0" animBg="1"/>
      <p:bldP spid="23" grpId="1" animBg="1"/>
      <p:bldP spid="23" grpId="2" animBg="1"/>
      <p:bldP spid="23" grpId="3" animBg="1"/>
      <p:bldP spid="53" grpId="0" animBg="1"/>
      <p:bldP spid="5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-32" y="6150114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grpSp>
        <p:nvGrpSpPr>
          <p:cNvPr id="2" name="Группа 37"/>
          <p:cNvGrpSpPr/>
          <p:nvPr/>
        </p:nvGrpSpPr>
        <p:grpSpPr>
          <a:xfrm>
            <a:off x="986452" y="357175"/>
            <a:ext cx="515917" cy="3357577"/>
            <a:chOff x="986452" y="547468"/>
            <a:chExt cx="515917" cy="3112840"/>
          </a:xfrm>
        </p:grpSpPr>
        <p:grpSp>
          <p:nvGrpSpPr>
            <p:cNvPr id="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29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 rot="856414">
              <a:off x="1265760" y="1394368"/>
              <a:ext cx="112665" cy="1574189"/>
              <a:chOff x="3399" y="4152221"/>
              <a:chExt cx="194" cy="1574189"/>
            </a:xfrm>
          </p:grpSpPr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rot="840000">
            <a:off x="1271595" y="1629155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340000" flipH="1" flipV="1">
            <a:off x="1273691" y="1228070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-32" y="0"/>
            <a:ext cx="542928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Гигрометр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психрометрически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71472" y="28572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lum contrast="30000"/>
          </a:blip>
          <a:srcRect/>
          <a:stretch>
            <a:fillRect/>
          </a:stretch>
        </p:blipFill>
        <p:spPr bwMode="auto">
          <a:xfrm>
            <a:off x="4143372" y="0"/>
            <a:ext cx="48577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Прямая со стрелкой 49"/>
          <p:cNvCxnSpPr/>
          <p:nvPr/>
        </p:nvCxnSpPr>
        <p:spPr>
          <a:xfrm>
            <a:off x="2679720" y="5774579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блако 52"/>
          <p:cNvSpPr/>
          <p:nvPr/>
        </p:nvSpPr>
        <p:spPr>
          <a:xfrm>
            <a:off x="0" y="3357562"/>
            <a:ext cx="1928826" cy="1000132"/>
          </a:xfrm>
          <a:prstGeom prst="cloud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14282" y="1142984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62290" y="4071942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07167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rot="5400000">
            <a:off x="4466464" y="3310740"/>
            <a:ext cx="4714908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643570" y="4572008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5423883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81538" y="543575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643042" y="5430377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10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7715272" y="5929330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86050" y="1031732"/>
            <a:ext cx="3357586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Влажность меньше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Испарение быстрее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Мокрое холоднее</a:t>
            </a:r>
          </a:p>
          <a:p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Разность т-тур больше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428728" y="4649940"/>
            <a:ext cx="221457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если же</a:t>
            </a:r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xmlns="" val="35586547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-3.7037E-7 L 0.17118 -0.00532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96 -0.00208 L 0.4099 -0.00208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0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3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3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3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4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5" grpId="0" build="allAtOnce" animBg="1"/>
      <p:bldP spid="47" grpId="0"/>
      <p:bldP spid="53" grpId="0" animBg="1"/>
      <p:bldP spid="54" grpId="0"/>
      <p:bldP spid="54" grpId="1"/>
      <p:bldP spid="55" grpId="0"/>
      <p:bldP spid="56" grpId="0"/>
      <p:bldP spid="57" grpId="0"/>
      <p:bldP spid="60" grpId="0" animBg="1"/>
      <p:bldP spid="60" grpId="1" animBg="1"/>
      <p:bldP spid="61" grpId="0"/>
      <p:bldP spid="62" grpId="0"/>
      <p:bldP spid="63" grpId="0"/>
      <p:bldP spid="64" grpId="0" animBg="1"/>
      <p:bldP spid="64" grpId="1" animBg="1"/>
      <p:bldP spid="65" grpId="0" build="p" animBg="1"/>
      <p:bldP spid="65" grpId="1" build="allAtOnce" animBg="1"/>
      <p:bldP spid="33" grpId="0" build="allAtOnce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28596" y="4429132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альпинист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28596" y="5000636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автоклав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85720" y="5500702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скороварка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2000232" y="585789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169" grpId="0" build="p"/>
      <p:bldP spid="6" grpId="0"/>
      <p:bldP spid="6" grpId="1"/>
      <p:bldP spid="7175" grpId="0"/>
      <p:bldP spid="15" grpId="0"/>
      <p:bldP spid="1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428868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428868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857224" y="642918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0"/>
            <a:ext cx="25717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4071942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857620" y="0"/>
            <a:ext cx="25002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2106603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3285330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42886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328612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75302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796376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2108833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786050" y="2054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206528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1465891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1428736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2071678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2071678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50030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19930" y="250030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956098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108199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108199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1000108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1068157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2173610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2214554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356449" y="2000240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64133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100010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207167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135729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857628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883347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2027839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765355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1276806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658886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1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4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4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075" grpId="0" animBg="1"/>
      <p:bldP spid="3075" grpId="1" animBg="1"/>
      <p:bldP spid="3073" grpId="0"/>
      <p:bldP spid="23" grpId="0" animBg="1"/>
      <p:bldP spid="23" grpId="1" animBg="1"/>
      <p:bldP spid="24" grpId="0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uiExpand="1" build="allAtOnce" animBg="1"/>
      <p:bldP spid="3082" grpId="0" animBg="1"/>
      <p:bldP spid="3082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43042" y="0"/>
            <a:ext cx="69865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ТЕПЛОТА парообразования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857232"/>
            <a:ext cx="1257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- 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785794"/>
            <a:ext cx="1696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785794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8424" y="1428736"/>
            <a:ext cx="26775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714612" y="1428736"/>
            <a:ext cx="1409361" cy="995133"/>
            <a:chOff x="2469887" y="5355195"/>
            <a:chExt cx="1180684" cy="99513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316742" y="1418286"/>
            <a:ext cx="2961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0,85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7000892" y="1428736"/>
            <a:ext cx="1409361" cy="995133"/>
            <a:chOff x="2469887" y="5355195"/>
            <a:chExt cx="1180684" cy="995133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401332" y="2398374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02764" y="2360628"/>
            <a:ext cx="19657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57554" y="3071810"/>
            <a:ext cx="2306916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050902" y="3071810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00232" y="3143248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39984" y="3050910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3718" y="4412286"/>
            <a:ext cx="13737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1783155" y="4071942"/>
            <a:ext cx="10743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16901" y="4643446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Двойные круглые скобки 28"/>
          <p:cNvSpPr/>
          <p:nvPr/>
        </p:nvSpPr>
        <p:spPr>
          <a:xfrm>
            <a:off x="2904110" y="4357694"/>
            <a:ext cx="1357322" cy="928694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948252" y="4275806"/>
            <a:ext cx="1132041" cy="996557"/>
            <a:chOff x="2527594" y="5293640"/>
            <a:chExt cx="1132041" cy="996557"/>
          </a:xfrm>
        </p:grpSpPr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817275" y="5705422"/>
              <a:ext cx="7104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единительная линия 33"/>
          <p:cNvCxnSpPr/>
          <p:nvPr/>
        </p:nvCxnSpPr>
        <p:spPr>
          <a:xfrm flipV="1">
            <a:off x="1915146" y="4833426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0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0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4" grpId="0"/>
      <p:bldP spid="7" grpId="0"/>
      <p:bldP spid="7" grpId="1"/>
      <p:bldP spid="8" grpId="0"/>
      <p:bldP spid="9" grpId="0"/>
      <p:bldP spid="15" grpId="0"/>
      <p:bldP spid="20" grpId="0"/>
      <p:bldP spid="21" grpId="0"/>
      <p:bldP spid="21" grpId="1"/>
      <p:bldP spid="22" grpId="0" animBg="1"/>
      <p:bldP spid="22" grpId="1" animBg="1"/>
      <p:bldP spid="22" grpId="2" animBg="1"/>
      <p:bldP spid="23" grpId="0"/>
      <p:bldP spid="23" grpId="1"/>
      <p:bldP spid="23" grpId="2"/>
      <p:bldP spid="24" grpId="0"/>
      <p:bldP spid="25" grpId="0"/>
      <p:bldP spid="25" grpId="1"/>
      <p:bldP spid="25" grpId="2"/>
      <p:bldP spid="26" grpId="0"/>
      <p:bldP spid="27" grpId="0"/>
      <p:bldP spid="28" grpId="0"/>
      <p:bldP spid="2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49394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48114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8" y="2585511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985983" y="300037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28596" y="414338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477352" y="402780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53302" y="414752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508110" y="400050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286676" y="404502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0" y="4857760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2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0034" y="5558869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928662" y="5582868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143372" y="411608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500702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826730" y="4711495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500034" y="4786322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011695" y="5429264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70762" y="515126"/>
            <a:ext cx="645814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133"/>
          <p:cNvGrpSpPr/>
          <p:nvPr/>
        </p:nvGrpSpPr>
        <p:grpSpPr>
          <a:xfrm>
            <a:off x="71406" y="1434100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-32" y="2000240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Выкипела и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3085267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4"/>
          <p:cNvGrpSpPr/>
          <p:nvPr/>
        </p:nvGrpSpPr>
        <p:grpSpPr>
          <a:xfrm>
            <a:off x="1327836" y="2928934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0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2690546" y="4068553"/>
            <a:ext cx="1667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785818" y="404144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5548922" y="411288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3071802" y="471149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5759150" y="4786322"/>
            <a:ext cx="2442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2402420" y="5610164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3956354" y="5572140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5143504" y="5572140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642910" y="61303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1214414" y="6143644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389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6426190" y="387660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=1100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4"/>
          <p:cNvGrpSpPr/>
          <p:nvPr/>
        </p:nvGrpSpPr>
        <p:grpSpPr>
          <a:xfrm>
            <a:off x="8227357" y="343518"/>
            <a:ext cx="957619" cy="735544"/>
            <a:chOff x="2643174" y="5443768"/>
            <a:chExt cx="957619" cy="735544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2428860" y="6072206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6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0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2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56" grpId="0"/>
      <p:bldP spid="58" grpId="0"/>
      <p:bldP spid="59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1" grpId="0"/>
      <p:bldP spid="83" grpId="0"/>
      <p:bldP spid="84" grpId="0"/>
      <p:bldP spid="85" grpId="0"/>
      <p:bldP spid="86" grpId="0"/>
      <p:bldP spid="87" grpId="0"/>
      <p:bldP spid="91" grpId="0"/>
      <p:bldP spid="92" grpId="0"/>
      <p:bldP spid="94" grpId="0"/>
      <p:bldP spid="111" grpId="0" animBg="1"/>
      <p:bldP spid="135" grpId="0"/>
      <p:bldP spid="165" grpId="0" animBg="1"/>
      <p:bldP spid="167" grpId="0" animBg="1"/>
      <p:bldP spid="169" grpId="0"/>
      <p:bldP spid="176" grpId="0"/>
      <p:bldP spid="177" grpId="0"/>
      <p:bldP spid="178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8" grpId="0"/>
      <p:bldP spid="189" grpId="0"/>
      <p:bldP spid="189" grpId="1"/>
      <p:bldP spid="120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16992" t="37354" r="19140" b="46533"/>
          <a:stretch>
            <a:fillRect/>
          </a:stretch>
        </p:blipFill>
        <p:spPr bwMode="auto">
          <a:xfrm>
            <a:off x="-1" y="0"/>
            <a:ext cx="9202535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1167075" y="1928802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428596" y="2160085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0229" y="2452232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1928794" y="2071678"/>
            <a:ext cx="264320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=1/5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231788" y="1905438"/>
            <a:ext cx="1769104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40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5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u="sng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u="sng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4493309" y="2136721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31499" y="2643182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6929454" y="2214554"/>
            <a:ext cx="1643074" cy="8297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20%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1016946" y="3762826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78467" y="3994109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4286256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1714480" y="3929066"/>
            <a:ext cx="264320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=1/4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4857752" y="3857628"/>
            <a:ext cx="2000264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40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en-US" sz="5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u="sng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u="sng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4087741" y="4278103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57463" y="4595372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7143768" y="4143380"/>
            <a:ext cx="1643074" cy="8297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25%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64331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71470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бензин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456493" y="1214422"/>
            <a:ext cx="1400995" cy="872023"/>
            <a:chOff x="1500707" y="4995752"/>
            <a:chExt cx="1720911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500707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46</a:t>
              </a:r>
              <a:endParaRPr lang="ru-RU" sz="11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4935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63051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8" y="279982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4876" y="3500438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314974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187118" y="420117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14942" y="414338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639120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45700" y="411608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4266" y="416060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78632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244908" y="4674317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2149504" y="561270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383862" y="5654306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929190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68018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061088" y="5585788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643174" y="4670742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234590" y="472514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8011959" y="550070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429256" y="6102700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636898" y="61600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048232" y="6218633"/>
            <a:ext cx="1667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8,5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70762" y="515126"/>
            <a:ext cx="645814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133"/>
          <p:cNvGrpSpPr/>
          <p:nvPr/>
        </p:nvGrpSpPr>
        <p:grpSpPr>
          <a:xfrm>
            <a:off x="71406" y="1967203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85720" y="2360628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Выкипела и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3085267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327836" y="2928934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2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3537320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523408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86512" y="422846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4888246" y="4670742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3994100" y="5157160"/>
            <a:ext cx="2660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+1100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857620" y="5681602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5786446" y="5643578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7143768" y="5643578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1129328" y="6055360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2387916" y="607220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714612" y="6143644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389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6426190" y="387660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=1100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4"/>
          <p:cNvGrpSpPr/>
          <p:nvPr/>
        </p:nvGrpSpPr>
        <p:grpSpPr>
          <a:xfrm>
            <a:off x="8227357" y="343518"/>
            <a:ext cx="957619" cy="735544"/>
            <a:chOff x="2643174" y="5443768"/>
            <a:chExt cx="957619" cy="735544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500"/>
                            </p:stCondLst>
                            <p:childTnLst>
                              <p:par>
                                <p:cTn id="1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000"/>
                            </p:stCondLst>
                            <p:childTnLst>
                              <p:par>
                                <p:cTn id="3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1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49" grpId="0"/>
      <p:bldP spid="56" grpId="0"/>
      <p:bldP spid="58" grpId="0"/>
      <p:bldP spid="59" grpId="0"/>
      <p:bldP spid="64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5" grpId="0" animBg="1"/>
      <p:bldP spid="167" grpId="0" animBg="1"/>
      <p:bldP spid="169" grpId="0"/>
      <p:bldP spid="176" grpId="0"/>
      <p:bldP spid="177" grpId="0"/>
      <p:bldP spid="178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7" grpId="0"/>
      <p:bldP spid="188" grpId="0"/>
      <p:bldP spid="189" grpId="0"/>
      <p:bldP spid="189" grpId="1"/>
      <p:bldP spid="120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3428992" y="4888254"/>
            <a:ext cx="3357586" cy="642942"/>
          </a:xfrm>
          <a:prstGeom prst="roundRect">
            <a:avLst/>
          </a:prstGeom>
          <a:solidFill>
            <a:srgbClr val="92D050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571868" y="3755696"/>
            <a:ext cx="2928958" cy="642942"/>
          </a:xfrm>
          <a:prstGeom prst="roundRect">
            <a:avLst/>
          </a:prstGeom>
          <a:solidFill>
            <a:srgbClr val="66CCFF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572000" y="178592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2268" y="142852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928670"/>
            <a:ext cx="2555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состоят из…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714488"/>
            <a:ext cx="4472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708693">
            <a:off x="4609043" y="1037951"/>
            <a:ext cx="3939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нутренняя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643182"/>
            <a:ext cx="3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взаимодействуют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3834" y="185736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06" y="4000504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3786191"/>
            <a:ext cx="2940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совершить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4286256"/>
            <a:ext cx="1991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индейцы…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2640" y="4684390"/>
            <a:ext cx="3414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503068">
            <a:off x="5871751" y="5255402"/>
            <a:ext cx="3084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9" idx="3"/>
            <a:endCxn id="26" idx="1"/>
          </p:cNvCxnSpPr>
          <p:nvPr/>
        </p:nvCxnSpPr>
        <p:spPr>
          <a:xfrm flipV="1">
            <a:off x="1181005" y="4150016"/>
            <a:ext cx="747789" cy="31215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14414" y="4572008"/>
            <a:ext cx="714380" cy="54736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4572000" y="164305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3929058" y="1044250"/>
            <a:ext cx="614354" cy="2286016"/>
          </a:xfrm>
          <a:prstGeom prst="rightBrace">
            <a:avLst>
              <a:gd name="adj1" fmla="val 24856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3300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572264" y="0"/>
            <a:ext cx="1000342" cy="1261306"/>
            <a:chOff x="9757" y="3181"/>
            <a:chExt cx="596" cy="65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6" y="3470"/>
              <a:ext cx="4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81"/>
              <a:ext cx="595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928794" y="3857628"/>
            <a:ext cx="1689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30000" dirty="0" smtClean="0">
                <a:latin typeface="Times New Roman" pitchFamily="18" charset="0"/>
                <a:cs typeface="Times New Roman" pitchFamily="18" charset="0"/>
              </a:rPr>
              <a:t>потереть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4857760"/>
            <a:ext cx="1815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3200" b="1" cap="all" baseline="-25000" dirty="0" smtClean="0">
                <a:latin typeface="Times New Roman" pitchFamily="18" charset="0"/>
                <a:cs typeface="Times New Roman" pitchFamily="18" charset="0"/>
              </a:rPr>
              <a:t>батарее</a:t>
            </a:r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u="sng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 rot="19971737">
            <a:off x="4309212" y="2639806"/>
            <a:ext cx="2005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 rot="20098633">
            <a:off x="5408543" y="2782009"/>
            <a:ext cx="2799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 rot="20133962">
            <a:off x="6838840" y="2882569"/>
            <a:ext cx="22909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43578"/>
            <a:ext cx="3276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Теплопроводность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43240" y="5857892"/>
            <a:ext cx="2412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Конвекция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57884" y="6068817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2357422" y="5572140"/>
            <a:ext cx="2143140" cy="28575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4643438" y="5857892"/>
            <a:ext cx="57150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287968" y="5572140"/>
            <a:ext cx="1212858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2071670" y="118754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…останавливаются…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143900" y="-71462"/>
            <a:ext cx="76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5786446" y="185736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37964" y="4262158"/>
            <a:ext cx="168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Гильза…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643702" y="4714884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6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20" grpId="0"/>
      <p:bldP spid="20" grpId="1"/>
      <p:bldP spid="9220" grpId="0" animBg="1"/>
      <p:bldP spid="26" grpId="0"/>
      <p:bldP spid="27" grpId="0"/>
      <p:bldP spid="28" grpId="0"/>
      <p:bldP spid="29" grpId="0"/>
      <p:bldP spid="30" grpId="0"/>
      <p:bldP spid="31" grpId="0"/>
      <p:bldP spid="35" grpId="0"/>
      <p:bldP spid="36" grpId="0"/>
      <p:bldP spid="47" grpId="0"/>
      <p:bldP spid="47" grpId="1"/>
      <p:bldP spid="49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6992" t="76172" r="19140" b="15172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1167075" y="1928802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428596" y="2160085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0229" y="2452232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1857356" y="1730254"/>
            <a:ext cx="373891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=23·10</a:t>
            </a:r>
            <a:r>
              <a:rPr lang="ru-RU" sz="5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2786050" y="2714620"/>
            <a:ext cx="200026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qm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4857752" y="2714620"/>
            <a:ext cx="321471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=46·10</a:t>
            </a:r>
            <a:r>
              <a:rPr lang="ru-RU" sz="5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429000"/>
            <a:ext cx="3500430" cy="34163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ТЕЛЛОТА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СГОРАНИЯ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ТОПЛИВА (МДж/кг)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каменный уголь .... 30   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природные газ ....... 44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спирт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 27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керосин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45    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дрова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Бензин …..46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5596272" y="1714488"/>
            <a:ext cx="254762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=23·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4374532" y="3905702"/>
            <a:ext cx="3197864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40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23·М</a:t>
            </a:r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5400" b="0" i="0" u="sng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3636053" y="4136985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57686" y="4649940"/>
            <a:ext cx="2714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92 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7072330" y="4143380"/>
            <a:ext cx="1857388" cy="8297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0,25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2500298" y="484276"/>
            <a:ext cx="2000264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23·10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143768" y="5143512"/>
            <a:ext cx="1857388" cy="8297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25%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2" grpId="0"/>
      <p:bldP spid="13" grpId="0"/>
      <p:bldP spid="14" grpId="0"/>
      <p:bldP spid="15" grpId="0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 l="17578" t="19043" r="19140" b="72900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167075" y="1428736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428596" y="1660019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0229" y="1952166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3000364" y="1643050"/>
            <a:ext cx="3429024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мощность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71406" y="2571744"/>
            <a:ext cx="1934682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qm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2000232" y="2571744"/>
            <a:ext cx="4214842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=46·10</a:t>
            </a:r>
            <a:r>
              <a:rPr lang="ru-RU" sz="5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·24кг=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2428860" y="1142984"/>
            <a:ext cx="185738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0,25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14348" y="3357562"/>
            <a:ext cx="2000264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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6000760" y="2571744"/>
            <a:ext cx="2571768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1104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МДж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2496834" y="3381702"/>
            <a:ext cx="371477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0,25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·1104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МДж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7803556" y="1333934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715141" y="1565217"/>
            <a:ext cx="1278632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81306" y="1794300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6143636" y="3429000"/>
            <a:ext cx="2571768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276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МДж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565292" y="4183080"/>
            <a:ext cx="2149452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276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МДж </a:t>
            </a:r>
            <a:endParaRPr kumimoji="0" lang="ru-RU" sz="5400" b="0" i="0" u="sng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39941" y="4414363"/>
            <a:ext cx="1278632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43042" y="4643446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3·3600c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4214810" y="4643446"/>
            <a:ext cx="228601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кВт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40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0" y="5643578"/>
            <a:ext cx="9144000" cy="71438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 мощность данного двигателя </a:t>
            </a:r>
            <a:r>
              <a:rPr kumimoji="0" lang="en-US" sz="36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кВт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36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 animBg="1"/>
      <p:bldP spid="9" grpId="0" animBg="1"/>
      <p:bldP spid="10" grpId="0" animBg="1"/>
      <p:bldP spid="11" grpId="0"/>
      <p:bldP spid="14" grpId="0" animBg="1"/>
      <p:bldP spid="16" grpId="0" animBg="1"/>
      <p:bldP spid="17" grpId="0"/>
      <p:bldP spid="18" grpId="0"/>
      <p:bldP spid="19" grpId="0"/>
      <p:bldP spid="20" grpId="0" animBg="1"/>
      <p:bldP spid="21" grpId="0"/>
      <p:bldP spid="22" grpId="0"/>
      <p:bldP spid="23" grpId="0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27100" r="19140" b="62646"/>
          <a:stretch>
            <a:fillRect/>
          </a:stretch>
        </p:blipFill>
        <p:spPr bwMode="auto">
          <a:xfrm>
            <a:off x="0" y="-24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167075" y="1428736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428596" y="1660019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0229" y="1952166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785919" y="1643050"/>
            <a:ext cx="571504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2302830" y="1405372"/>
            <a:ext cx="983286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Nt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38686" y="1944568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qm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000364" y="1500174"/>
            <a:ext cx="571504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3564574" y="1389606"/>
            <a:ext cx="3222004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36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кВт  3600с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1928802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46000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кДж/кг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7072331" y="1500174"/>
            <a:ext cx="642942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7715272" y="1500174"/>
            <a:ext cx="857256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0,2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0" y="3071810"/>
            <a:ext cx="8001024" cy="71438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 КПД данного двигателя 20%.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36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3428992" y="4888254"/>
            <a:ext cx="3357586" cy="642942"/>
          </a:xfrm>
          <a:prstGeom prst="roundRect">
            <a:avLst/>
          </a:prstGeom>
          <a:solidFill>
            <a:srgbClr val="92D050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571868" y="3755696"/>
            <a:ext cx="2928958" cy="642942"/>
          </a:xfrm>
          <a:prstGeom prst="roundRect">
            <a:avLst/>
          </a:prstGeom>
          <a:solidFill>
            <a:srgbClr val="66CCFF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572000" y="178592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2268" y="142852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928670"/>
            <a:ext cx="2555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состоят из…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714488"/>
            <a:ext cx="4472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708693">
            <a:off x="4609043" y="1037951"/>
            <a:ext cx="3939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нутренняя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643182"/>
            <a:ext cx="3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взаимодействуют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3834" y="185736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06" y="4000504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3786191"/>
            <a:ext cx="2940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совершить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4286256"/>
            <a:ext cx="1991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индейцы…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2640" y="4684390"/>
            <a:ext cx="3414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503068">
            <a:off x="5871751" y="5255402"/>
            <a:ext cx="3084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9" idx="3"/>
            <a:endCxn id="26" idx="1"/>
          </p:cNvCxnSpPr>
          <p:nvPr/>
        </p:nvCxnSpPr>
        <p:spPr>
          <a:xfrm flipV="1">
            <a:off x="1181005" y="4150016"/>
            <a:ext cx="747789" cy="31215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14414" y="4572008"/>
            <a:ext cx="714380" cy="54736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4572000" y="164305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3929058" y="1044250"/>
            <a:ext cx="614354" cy="2286016"/>
          </a:xfrm>
          <a:prstGeom prst="rightBrace">
            <a:avLst>
              <a:gd name="adj1" fmla="val 24856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3300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572264" y="0"/>
            <a:ext cx="1000342" cy="1261306"/>
            <a:chOff x="9757" y="3181"/>
            <a:chExt cx="596" cy="65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6" y="3470"/>
              <a:ext cx="4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81"/>
              <a:ext cx="595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928794" y="3857628"/>
            <a:ext cx="1689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30000" dirty="0" smtClean="0">
                <a:latin typeface="Times New Roman" pitchFamily="18" charset="0"/>
                <a:cs typeface="Times New Roman" pitchFamily="18" charset="0"/>
              </a:rPr>
              <a:t>потереть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4857760"/>
            <a:ext cx="1815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3200" b="1" cap="all" baseline="-25000" dirty="0" smtClean="0">
                <a:latin typeface="Times New Roman" pitchFamily="18" charset="0"/>
                <a:cs typeface="Times New Roman" pitchFamily="18" charset="0"/>
              </a:rPr>
              <a:t>батарее</a:t>
            </a:r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u="sng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 rot="19971737">
            <a:off x="4309212" y="2639806"/>
            <a:ext cx="2005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 rot="20098633">
            <a:off x="5408543" y="2782009"/>
            <a:ext cx="2799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 rot="20133962">
            <a:off x="6838840" y="2882569"/>
            <a:ext cx="22909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43578"/>
            <a:ext cx="3276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Теплопроводность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43240" y="5857892"/>
            <a:ext cx="2412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Конвекция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57884" y="6068817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2357422" y="5572140"/>
            <a:ext cx="2143140" cy="28575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4643438" y="5857892"/>
            <a:ext cx="57150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287968" y="5572140"/>
            <a:ext cx="1212858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2071670" y="118754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…останавливаются…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143900" y="-71462"/>
            <a:ext cx="76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5786446" y="185736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37964" y="4262158"/>
            <a:ext cx="168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Гильза…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643702" y="4714884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7" cstate="print"/>
          <a:srcRect l="17578" t="17578" r="19727" b="61914"/>
          <a:stretch>
            <a:fillRect/>
          </a:stretch>
        </p:blipFill>
        <p:spPr bwMode="auto">
          <a:xfrm>
            <a:off x="0" y="928670"/>
            <a:ext cx="91440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8" cstate="print"/>
          <a:srcRect l="16601" t="44141" r="42969" b="49999"/>
          <a:stretch>
            <a:fillRect/>
          </a:stretch>
        </p:blipFill>
        <p:spPr bwMode="auto">
          <a:xfrm>
            <a:off x="-1" y="-24"/>
            <a:ext cx="914400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37" grpId="0"/>
      <p:bldP spid="37" grpId="1"/>
      <p:bldP spid="9217" grpId="0"/>
      <p:bldP spid="9218" grpId="0"/>
      <p:bldP spid="6" grpId="0"/>
      <p:bldP spid="9219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20" grpId="0"/>
      <p:bldP spid="20" grpId="1"/>
      <p:bldP spid="9220" grpId="0" animBg="1"/>
      <p:bldP spid="26" grpId="0"/>
      <p:bldP spid="27" grpId="0"/>
      <p:bldP spid="28" grpId="0"/>
      <p:bldP spid="29" grpId="0"/>
      <p:bldP spid="30" grpId="0"/>
      <p:bldP spid="31" grpId="0"/>
      <p:bldP spid="35" grpId="0"/>
      <p:bldP spid="36" grpId="0"/>
      <p:bldP spid="45" grpId="0"/>
      <p:bldP spid="46" grpId="0"/>
      <p:bldP spid="47" grpId="0"/>
      <p:bldP spid="47" grpId="1"/>
      <p:bldP spid="49" grpId="0"/>
      <p:bldP spid="51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7995</TotalTime>
  <Words>6961</Words>
  <Application>Microsoft Office PowerPoint</Application>
  <PresentationFormat>Экран (4:3)</PresentationFormat>
  <Paragraphs>903</Paragraphs>
  <Slides>51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3" baseType="lpstr">
      <vt:lpstr>Трек</vt:lpstr>
      <vt:lpstr>Формула</vt:lpstr>
      <vt:lpstr>Слайд 1</vt:lpstr>
      <vt:lpstr>Слайд 2</vt:lpstr>
      <vt:lpstr>Домашнее задание.</vt:lpstr>
      <vt:lpstr>Проверим 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Домашнее задание.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986</cp:revision>
  <dcterms:created xsi:type="dcterms:W3CDTF">2009-11-04T14:29:22Z</dcterms:created>
  <dcterms:modified xsi:type="dcterms:W3CDTF">2021-07-04T11:42:52Z</dcterms:modified>
</cp:coreProperties>
</file>