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53"/>
  </p:notesMasterIdLst>
  <p:sldIdLst>
    <p:sldId id="396" r:id="rId2"/>
    <p:sldId id="395" r:id="rId3"/>
    <p:sldId id="377" r:id="rId4"/>
    <p:sldId id="394" r:id="rId5"/>
    <p:sldId id="398" r:id="rId6"/>
    <p:sldId id="399" r:id="rId7"/>
    <p:sldId id="400" r:id="rId8"/>
    <p:sldId id="401" r:id="rId9"/>
    <p:sldId id="402" r:id="rId10"/>
    <p:sldId id="403" r:id="rId11"/>
    <p:sldId id="316" r:id="rId12"/>
    <p:sldId id="415" r:id="rId13"/>
    <p:sldId id="405" r:id="rId14"/>
    <p:sldId id="406" r:id="rId15"/>
    <p:sldId id="404" r:id="rId16"/>
    <p:sldId id="358" r:id="rId17"/>
    <p:sldId id="372" r:id="rId18"/>
    <p:sldId id="373" r:id="rId19"/>
    <p:sldId id="378" r:id="rId20"/>
    <p:sldId id="379" r:id="rId21"/>
    <p:sldId id="374" r:id="rId22"/>
    <p:sldId id="414" r:id="rId23"/>
    <p:sldId id="368" r:id="rId24"/>
    <p:sldId id="359" r:id="rId25"/>
    <p:sldId id="376" r:id="rId26"/>
    <p:sldId id="375" r:id="rId27"/>
    <p:sldId id="369" r:id="rId28"/>
    <p:sldId id="383" r:id="rId29"/>
    <p:sldId id="412" r:id="rId30"/>
    <p:sldId id="397" r:id="rId31"/>
    <p:sldId id="384" r:id="rId32"/>
    <p:sldId id="413" r:id="rId33"/>
    <p:sldId id="371" r:id="rId34"/>
    <p:sldId id="408" r:id="rId35"/>
    <p:sldId id="410" r:id="rId36"/>
    <p:sldId id="411" r:id="rId37"/>
    <p:sldId id="390" r:id="rId38"/>
    <p:sldId id="393" r:id="rId39"/>
    <p:sldId id="392" r:id="rId40"/>
    <p:sldId id="391" r:id="rId41"/>
    <p:sldId id="311" r:id="rId42"/>
    <p:sldId id="370" r:id="rId43"/>
    <p:sldId id="360" r:id="rId44"/>
    <p:sldId id="380" r:id="rId45"/>
    <p:sldId id="381" r:id="rId46"/>
    <p:sldId id="361" r:id="rId47"/>
    <p:sldId id="362" r:id="rId48"/>
    <p:sldId id="356" r:id="rId49"/>
    <p:sldId id="382" r:id="rId50"/>
    <p:sldId id="363" r:id="rId51"/>
    <p:sldId id="407" r:id="rId5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14AC"/>
    <a:srgbClr val="365D21"/>
    <a:srgbClr val="006600"/>
    <a:srgbClr val="000099"/>
    <a:srgbClr val="0033CC"/>
    <a:srgbClr val="66CCFF"/>
    <a:srgbClr val="003300"/>
    <a:srgbClr val="220FB1"/>
    <a:srgbClr val="000000"/>
    <a:srgbClr val="2706E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77" d="100"/>
          <a:sy n="77" d="100"/>
        </p:scale>
        <p:origin x="-2328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9" d="100"/>
        <a:sy n="79" d="100"/>
      </p:scale>
      <p:origin x="0" y="66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04.07.2021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11127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6.wav"/><Relationship Id="rId7" Type="http://schemas.openxmlformats.org/officeDocument/2006/relationships/audio" Target="../media/audio1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image" Target="../media/image17.jpeg"/><Relationship Id="rId5" Type="http://schemas.openxmlformats.org/officeDocument/2006/relationships/audio" Target="../media/audio10.wav"/><Relationship Id="rId10" Type="http://schemas.openxmlformats.org/officeDocument/2006/relationships/hyperlink" Target="file:///G:\&#1059;&#1056;&#1054;&#1050;&#1048;\&#1072;&#1085;&#1080;&#1084;&#1072;&#1096;&#1082;&#1080;%2025,03,14\7%20&#1082;&#1083;%20&#1087;&#1088;&#1077;&#1079;%20!\&#1090;&#1077;&#1084;&#1099;%207%20&#1082;&#1083;\7&#1082;&#1083;%20&#1088;&#1072;&#1079;&#1076;&#1077;&#1083;%204\&#1088;&#1072;&#1073;&#1086;&#1095;&#1080;&#1081;%20&#1089;&#1090;&#1086;&#1083;.pptx" TargetMode="External"/><Relationship Id="rId4" Type="http://schemas.openxmlformats.org/officeDocument/2006/relationships/audio" Target="../media/audio9.wav"/><Relationship Id="rId9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11.wav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audio1.wav"/><Relationship Id="rId7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7.wav"/><Relationship Id="rId4" Type="http://schemas.openxmlformats.org/officeDocument/2006/relationships/audio" Target="../media/audio1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11.wav"/><Relationship Id="rId4" Type="http://schemas.openxmlformats.org/officeDocument/2006/relationships/audio" Target="../media/audio5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8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audio" Target="../media/audio8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9.wav"/><Relationship Id="rId4" Type="http://schemas.openxmlformats.org/officeDocument/2006/relationships/audio" Target="../media/audio6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image" Target="../media/image21.png"/><Relationship Id="rId3" Type="http://schemas.openxmlformats.org/officeDocument/2006/relationships/audio" Target="../media/audio6.wav"/><Relationship Id="rId7" Type="http://schemas.openxmlformats.org/officeDocument/2006/relationships/audio" Target="../media/audio11.wav"/><Relationship Id="rId12" Type="http://schemas.openxmlformats.org/officeDocument/2006/relationships/image" Target="../media/image20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openxmlformats.org/officeDocument/2006/relationships/audio" Target="../media/audio12.wav"/><Relationship Id="rId5" Type="http://schemas.openxmlformats.org/officeDocument/2006/relationships/audio" Target="../media/audio2.wav"/><Relationship Id="rId15" Type="http://schemas.openxmlformats.org/officeDocument/2006/relationships/image" Target="../media/image23.png"/><Relationship Id="rId10" Type="http://schemas.openxmlformats.org/officeDocument/2006/relationships/audio" Target="../media/audio5.wav"/><Relationship Id="rId4" Type="http://schemas.openxmlformats.org/officeDocument/2006/relationships/audio" Target="../media/audio1.wav"/><Relationship Id="rId9" Type="http://schemas.openxmlformats.org/officeDocument/2006/relationships/audio" Target="../media/audio10.wav"/><Relationship Id="rId1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6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6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4" Type="http://schemas.openxmlformats.org/officeDocument/2006/relationships/audio" Target="../media/audio10.wav"/><Relationship Id="rId9" Type="http://schemas.openxmlformats.org/officeDocument/2006/relationships/audio" Target="../media/audio9.wav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4.wav"/><Relationship Id="rId4" Type="http://schemas.openxmlformats.org/officeDocument/2006/relationships/audio" Target="../media/audio6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6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image" Target="../media/image27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image" Target="../media/image27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image" Target="../media/image27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image" Target="../media/image27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audio" Target="../media/audio4.wav"/><Relationship Id="rId7" Type="http://schemas.openxmlformats.org/officeDocument/2006/relationships/image" Target="../media/image2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audio" Target="../media/audio4.wav"/><Relationship Id="rId5" Type="http://schemas.openxmlformats.org/officeDocument/2006/relationships/audio" Target="../media/audio1.wav"/><Relationship Id="rId4" Type="http://schemas.openxmlformats.org/officeDocument/2006/relationships/audio" Target="../media/audio7.wav"/><Relationship Id="rId9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audio" Target="../media/audio6.wav"/><Relationship Id="rId7" Type="http://schemas.openxmlformats.org/officeDocument/2006/relationships/audio" Target="../media/audio7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audio" Target="../media/audio2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audio" Target="../media/audio8.wav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2.wav"/><Relationship Id="rId10" Type="http://schemas.openxmlformats.org/officeDocument/2006/relationships/image" Target="../media/image33.jpeg"/><Relationship Id="rId4" Type="http://schemas.openxmlformats.org/officeDocument/2006/relationships/audio" Target="../media/audio6.wav"/><Relationship Id="rId9" Type="http://schemas.openxmlformats.org/officeDocument/2006/relationships/audio" Target="../media/audio11.wav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6.wav"/><Relationship Id="rId7" Type="http://schemas.openxmlformats.org/officeDocument/2006/relationships/audio" Target="../media/audio5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audio" Target="../media/audio4.wav"/><Relationship Id="rId9" Type="http://schemas.openxmlformats.org/officeDocument/2006/relationships/image" Target="../media/image3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6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5.wav"/><Relationship Id="rId4" Type="http://schemas.openxmlformats.org/officeDocument/2006/relationships/audio" Target="../media/audio8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6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6.wav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6.wav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4.wav"/><Relationship Id="rId4" Type="http://schemas.openxmlformats.org/officeDocument/2006/relationships/audio" Target="../media/audio6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" y="428604"/>
          <a:ext cx="9144000" cy="4693920"/>
        </p:xfrm>
        <a:graphic>
          <a:graphicData uri="http://schemas.openxmlformats.org/drawingml/2006/table">
            <a:tbl>
              <a:tblPr/>
              <a:tblGrid>
                <a:gridCol w="540203"/>
                <a:gridCol w="8603797"/>
              </a:tblGrid>
              <a:tr h="2103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 cap="all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800" b="1" dirty="0">
                        <a:latin typeface="Times New Roman"/>
                        <a:ea typeface="Times New Roman"/>
                      </a:endParaRPr>
                    </a:p>
                  </a:txBody>
                  <a:tcPr marL="43249" marR="4324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i="1" dirty="0">
                          <a:latin typeface="Times New Roman"/>
                          <a:ea typeface="Times New Roman"/>
                        </a:rPr>
                        <a:t>Объяснение Д/З (гр.№6) и консультация по теме 5.</a:t>
                      </a:r>
                      <a:endParaRPr lang="ru-RU" sz="2800" b="1" dirty="0">
                        <a:latin typeface="Times New Roman"/>
                        <a:ea typeface="Times New Roman"/>
                      </a:endParaRPr>
                    </a:p>
                  </a:txBody>
                  <a:tcPr marL="43249" marR="4324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15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 u="sng" cap="all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800" b="1">
                        <a:latin typeface="Times New Roman"/>
                        <a:ea typeface="Times New Roman"/>
                      </a:endParaRPr>
                    </a:p>
                  </a:txBody>
                  <a:tcPr marL="43249" marR="4324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i="1" dirty="0">
                          <a:latin typeface="Times New Roman"/>
                          <a:ea typeface="Times New Roman"/>
                        </a:rPr>
                        <a:t>Процесс усвоения </a:t>
                      </a:r>
                      <a:endParaRPr lang="ru-RU" sz="2800" b="1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65125" algn="l"/>
                        </a:tabLst>
                      </a:pPr>
                      <a:r>
                        <a:rPr lang="ru-RU" sz="3200" b="1" i="1" dirty="0" err="1">
                          <a:latin typeface="Times New Roman"/>
                          <a:ea typeface="Times New Roman"/>
                        </a:rPr>
                        <a:t>аудиализация</a:t>
                      </a:r>
                      <a:r>
                        <a:rPr lang="ru-RU" sz="3200" b="1" i="1" dirty="0">
                          <a:latin typeface="Times New Roman"/>
                          <a:ea typeface="Times New Roman"/>
                        </a:rPr>
                        <a:t>  -  </a:t>
                      </a:r>
                      <a:endParaRPr lang="ru-RU" sz="2800" b="1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831215" algn="l"/>
                        </a:tabLst>
                      </a:pPr>
                      <a:r>
                        <a:rPr lang="ru-RU" sz="3200" b="1" i="0" dirty="0">
                          <a:latin typeface="Times New Roman"/>
                          <a:ea typeface="Times New Roman"/>
                        </a:rPr>
                        <a:t>тепловые двигатели и их КПД, использование и вред;</a:t>
                      </a:r>
                      <a:endParaRPr lang="ru-RU" sz="2800" b="1" i="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921385" algn="l"/>
                        </a:tabLst>
                      </a:pPr>
                      <a:r>
                        <a:rPr lang="ru-RU" sz="3200" b="1" i="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основы работы ДВС и турбины. </a:t>
                      </a:r>
                      <a:endParaRPr lang="ru-RU" sz="2800" b="1" i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102235" algn="ctr">
                        <a:spcAft>
                          <a:spcPts val="0"/>
                        </a:spcAft>
                      </a:pPr>
                      <a:endParaRPr lang="ru-RU" sz="2800" b="1" dirty="0">
                        <a:latin typeface="Times New Roman"/>
                        <a:ea typeface="Times New Roman"/>
                      </a:endParaRPr>
                    </a:p>
                  </a:txBody>
                  <a:tcPr marL="43249" marR="4324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cap="all" dirty="0" err="1">
                          <a:latin typeface="Times New Roman"/>
                        </a:rPr>
                        <a:t>д.з</a:t>
                      </a:r>
                      <a:endParaRPr lang="ru-RU" sz="2800" b="1" cap="all" dirty="0">
                        <a:latin typeface="Times New Roman"/>
                      </a:endParaRPr>
                    </a:p>
                  </a:txBody>
                  <a:tcPr marL="43249" marR="4324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800" b="1" dirty="0">
                        <a:latin typeface="Times New Roman"/>
                        <a:ea typeface="Times New Roman"/>
                      </a:endParaRPr>
                    </a:p>
                  </a:txBody>
                  <a:tcPr marL="43249" marR="43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7578" t="17578" r="19727" b="61914"/>
          <a:stretch>
            <a:fillRect/>
          </a:stretch>
        </p:blipFill>
        <p:spPr bwMode="auto">
          <a:xfrm>
            <a:off x="0" y="928670"/>
            <a:ext cx="914400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16601" t="44141" r="42969" b="49999"/>
          <a:stretch>
            <a:fillRect/>
          </a:stretch>
        </p:blipFill>
        <p:spPr bwMode="auto">
          <a:xfrm>
            <a:off x="-1" y="-24"/>
            <a:ext cx="914400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214282" y="1357298"/>
            <a:ext cx="8358246" cy="85725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Обобщение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33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786454"/>
            <a:ext cx="914400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стр.11,12,13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0"/>
            <a:ext cx="40187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Темы №1-5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20917420">
            <a:off x="1524770" y="2744493"/>
            <a:ext cx="6988190" cy="166984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тепловые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>
            <a:off x="285720" y="2428868"/>
            <a:ext cx="3214710" cy="85725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теме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WordArt 4"/>
          <p:cNvSpPr>
            <a:spLocks noChangeArrowheads="1" noChangeShapeType="1" noTextEdit="1"/>
          </p:cNvSpPr>
          <p:nvPr/>
        </p:nvSpPr>
        <p:spPr bwMode="gray">
          <a:xfrm>
            <a:off x="4000496" y="4357694"/>
            <a:ext cx="4732222" cy="104190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явления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00958" y="6396359"/>
            <a:ext cx="1643042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стр.14</a:t>
            </a:r>
            <a:endParaRPr lang="ru-RU" sz="2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377" name="Rectangle 1"/>
          <p:cNvSpPr>
            <a:spLocks noChangeArrowheads="1"/>
          </p:cNvSpPr>
          <p:nvPr/>
        </p:nvSpPr>
        <p:spPr bwMode="auto">
          <a:xfrm>
            <a:off x="0" y="-24"/>
            <a:ext cx="91440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вопросы к зачету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№1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«Тепловые явления»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Внутренняя энергия. . . . . . . . . . . . . . . . . . . . . . . . . . . . . . . . . . . . . . . . . . . . . . . . . . 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Холодное тело отличается от горячего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 . . . . . . . . . . . . . . . . . . . . . . . . . . . . . . . . . . . . . . . . . . . . . . . . . . . . . . . . . . . . . . . . . . . . . . . . . . . . . 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2.Виды теплопередачи . . . . . . . . . . . . . . . . . . . . . . . . . . . . . . . . . . . . . . . . . . . . . . . . . . . 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Способы изменения внутренней энергии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 . . . . . . . . . . . . . . . . . . . . . . . . . . . . . . . . . . . . . . . . . . . . . . . . . . . . . . . . . . . . . . . . . . . . . . . . . . . . . . . . . . . . . .     . . . . . . . . . . . . . 3. В термосе горячее не остывает, а холодное не нагревается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т.к.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 . . . . . . . . . . . . . . 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Влажное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холоднее т.к.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 . . . . . . . . . . . . . . . . . . . . . . . . . . . . . . . . . . . . . . . . . . . . . . . . . . . . . . . . . . . . . . 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по графику описать процессы. 5.</a:t>
            </a: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Записать   формулы   соответствующих  процессов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11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5     6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4                       7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2     3                                       8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1                                                                 9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10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При плавлении температура не растет т.к. . . . . . . . . . . . . . . . . . . . . 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 конденсации температура не падает т.к.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 . . . . . . . . . . . . . . . . . . . . . . . . . . . . . . . . . . . . . . . . . . . . . . . . . . . . . . . . . . . . . . . . . . . . . . . . . . 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Теплоёмкость свинца 140Дж/кг </a:t>
            </a:r>
            <a:r>
              <a:rPr kumimoji="0" lang="ru-RU" sz="11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зачит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 . . . . . . . . . . . . . . . . . . . . . . . . . . . . . . . . . 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удельная теплота плавления льда 3400 Дж/кг,</a:t>
            </a: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значит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 . . . . . . . . . . . . . . . . . . . . . . . . . . . . . . . . . . . . . . . . . . . . . . . . . . . . . . . . . . . . 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Движение молекул твердого тела отличается от движения молекул жидкости тем, что  . . . 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 . . . . . . . . . . . . . . . . . . . . . . . . . . . . . . . . . . . . . . . . . . . . . . . . . . . . . . . . . . . . . . . . . . . . . . . . 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Движение молекул твердого тела от движения молекул газа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тем, что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 . . . . . . . . . . . . . . . . . . . . . . . . . . . . . . . . . . . . . . . . . . . . . . . . . . . . . . 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З-н сохранения энергии:  . . . . . . . . . . . . . . . . . . . . . . . . . . . . . . . . . . . . . . . . . . . . . . . . . . . . . . . . 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 теплоты -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 . . . . . . . . . . . . . . . . . . . . . . . . . . . . . . . . . . . . . . . . . . . . . . . . . . . . . . . . . . . . . . . . . . . . . . . . . . . . . . . . . . . . . . . . . . . . . . . . 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Ускорить испарение можно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 . . . . . . . . . . . . . . . . . . . . . . . . . . . . . . . . . . . . . . . . . . 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Кипение и его условия.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 . . . . . . . . . . . . . . . . . . . . . . . . . . . . . . . . . . . . . . . . . . . . . . . . . . . . . . . . . . . . . . . . . . . . . . . . . . . . . . . . . . . . . . . . . . . . . . . . . . . . . . . . . . . . . . . . . . . . . . . . . . . . 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 Принцип действия теплового двигателя.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 . . . . . . . . . . . . . . . . . . . . . . . . . . . . . . . . . . . . . . . . . . . . . . . . 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ДВС.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 . . . . . . . . . . . . . . . . . . . . . . . . . . . . . . . . . . . . . . . . . . . . . . . . . . . . . . . . . . . . . . . . . . . . . . . . . . . . . . . . . . . . . . . . . . . . . . . . . . . . . . . . . . . . . . . . . . . . . . . . . . 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 Для нагревания 200г воды  от 20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70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необходимо  . . .. . . . . . . . . . . . . .  . 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 . . . . . . . . . . . . . . . . . . . . . . . . . . . . . . . . . . . . . . . . . . . . . . . . . . . . . . . . . . . . . . . . . . . 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охлаждении 500гр. воды от 50</a:t>
            </a:r>
            <a:r>
              <a:rPr kumimoji="0" lang="ru-RU" sz="14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40</a:t>
            </a:r>
            <a:r>
              <a:rPr kumimoji="0" lang="ru-RU" sz="14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выделят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 . . . . . . . . . . . . . . . . . . . . . . . . . . . . . . . . . . . . . . . . . . . . . . . . . . . . . . . . . . . . . . . 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описать процессы: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«Лед бросили в кипяток» .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 . . . . . . . . . . . . . . . . . . . . . . . . . . .. . . . . . . . . . . . . . . . . . . . . . . . . . . . . . . . . . . 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Расплавленное тело бросили в холодную воду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 . . . . . . . . . . . . . . . . . . . . . . . . . . . . . . . . . . . . . . . . . . . . . . . . . . . . . . . . . . . . . . . . . . . . . . . . . . . . . . . . . . . . . . .. . . . . . . . . . . . . . . . . . . . . . . . . . . . . . . . . . . . . . . . . . . . . . . . . . . . . . . . . . . . . . . . 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363" y="1537245"/>
            <a:ext cx="3235919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1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1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1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13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13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13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13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13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013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013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013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013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013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0137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10137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10137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0137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10137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10137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10137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10137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10137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10137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10137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10137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101377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000"/>
                                        <p:tgtEl>
                                          <p:spTgt spid="101377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1000"/>
                                        <p:tgtEl>
                                          <p:spTgt spid="101377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101377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9" cstate="print"/>
          <a:srcRect l="5000" t="15017" r="73294" b="2266"/>
          <a:stretch>
            <a:fillRect/>
          </a:stretch>
        </p:blipFill>
        <p:spPr bwMode="auto">
          <a:xfrm>
            <a:off x="677458" y="3198"/>
            <a:ext cx="1857388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hlinkClick r:id="rId10" action="ppaction://hlinkpres?slideindex=1&amp;slidetitle="/>
          </p:cNvPr>
          <p:cNvSpPr txBox="1"/>
          <p:nvPr/>
        </p:nvSpPr>
        <p:spPr>
          <a:xfrm>
            <a:off x="2500298" y="6396359"/>
            <a:ext cx="3929090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БНП  мех анимация №14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9" cstate="print"/>
          <a:srcRect l="27541" t="15017" r="49918" b="2266"/>
          <a:stretch>
            <a:fillRect/>
          </a:stretch>
        </p:blipFill>
        <p:spPr bwMode="auto">
          <a:xfrm>
            <a:off x="2571736" y="0"/>
            <a:ext cx="1928826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9" cstate="print"/>
          <a:srcRect l="50917" t="15017" r="4000" b="2266"/>
          <a:stretch>
            <a:fillRect/>
          </a:stretch>
        </p:blipFill>
        <p:spPr bwMode="auto">
          <a:xfrm>
            <a:off x="4527858" y="0"/>
            <a:ext cx="3857652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50"/>
          <p:cNvSpPr txBox="1"/>
          <p:nvPr/>
        </p:nvSpPr>
        <p:spPr>
          <a:xfrm>
            <a:off x="13648" y="4970142"/>
            <a:ext cx="8929718" cy="646331"/>
          </a:xfrm>
          <a:prstGeom prst="rect">
            <a:avLst/>
          </a:prstGeom>
          <a:blipFill dpi="0" rotWithShape="1">
            <a:blip r:embed="rId11" cstate="print">
              <a:alphaModFix amt="84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– процесс изменения  </a:t>
            </a:r>
            <a:r>
              <a:rPr lang="ru-RU" sz="3600" b="1" u="sng" cap="all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энергии</a:t>
            </a:r>
            <a:r>
              <a:rPr lang="ru-RU" sz="3600" b="1" cap="all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6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0" y="0"/>
            <a:ext cx="8791035" cy="5847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sz="3200" b="1" u="sng" cap="all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энергия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- способность совершать 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РАБОТУ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43736" y="4286256"/>
            <a:ext cx="2000264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Е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57752" y="862947"/>
            <a:ext cx="3929090" cy="857256"/>
          </a:xfrm>
          <a:prstGeom prst="roundRect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7858148" y="1000108"/>
            <a:ext cx="7745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786314" y="785794"/>
            <a:ext cx="14287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6000760" y="1000108"/>
            <a:ext cx="18165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500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500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500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uild="p" animBg="1" advAuto="0"/>
      <p:bldP spid="50" grpId="0" build="p" animBg="1" advAuto="0"/>
      <p:bldP spid="41" grpId="0" animBg="1"/>
      <p:bldP spid="11" grpId="0" animBg="1"/>
      <p:bldP spid="11" grpId="1" animBg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1"/>
            <a:ext cx="9144000" cy="6864350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(Дж) 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энергия 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скалярная физическая величина, показывающая, какую работу может совершить тело или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систеа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тел.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Энергетическое определение работы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– процесс и мера  изменения энергии.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кинетическая энергия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энергия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движущегося тела.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потенциальная энергия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энергия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взаимодействия системы тел или различных частей одного тела.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Энергия тела, поднятого над землей,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энергия взаимодействия тела и планеты.          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П=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mgh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Энергия упруго деформированного тела,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энергия взаимодействия частей одного и того же тела.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Закон сохранения энергии: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энергия в природе не исчезает, и не возникает из ничего, а лишь переходит из одного вида энергии в другой.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214546" y="1071546"/>
          <a:ext cx="3157539" cy="504826"/>
        </p:xfrm>
        <a:graphic>
          <a:graphicData uri="http://schemas.openxmlformats.org/presentationml/2006/ole">
            <p:oleObj spid="_x0000_s51202" name="Формула" r:id="rId3" imgW="1803400" imgH="228600" progId="Equation.3">
              <p:embed/>
            </p:oleObj>
          </a:graphicData>
        </a:graphic>
      </p:graphicFrame>
      <p:grpSp>
        <p:nvGrpSpPr>
          <p:cNvPr id="2" name="Группа 9"/>
          <p:cNvGrpSpPr/>
          <p:nvPr/>
        </p:nvGrpSpPr>
        <p:grpSpPr>
          <a:xfrm>
            <a:off x="6786578" y="1214422"/>
            <a:ext cx="1726582" cy="1084064"/>
            <a:chOff x="3059732" y="2559250"/>
            <a:chExt cx="3024536" cy="1739500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059732" y="2559250"/>
              <a:ext cx="1714512" cy="1739500"/>
              <a:chOff x="9757" y="3167"/>
              <a:chExt cx="681" cy="707"/>
            </a:xfr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grpSpPr>
          <p:sp>
            <p:nvSpPr>
              <p:cNvPr id="7" name="Text Box 8"/>
              <p:cNvSpPr txBox="1">
                <a:spLocks noChangeArrowheads="1"/>
              </p:cNvSpPr>
              <p:nvPr/>
            </p:nvSpPr>
            <p:spPr bwMode="auto">
              <a:xfrm>
                <a:off x="9757" y="3506"/>
                <a:ext cx="680" cy="36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Text Box 9"/>
              <p:cNvSpPr txBox="1">
                <a:spLocks noChangeArrowheads="1"/>
              </p:cNvSpPr>
              <p:nvPr/>
            </p:nvSpPr>
            <p:spPr bwMode="auto">
              <a:xfrm>
                <a:off x="9758" y="3167"/>
                <a:ext cx="680" cy="4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lvl="0">
                  <a:spcAft>
                    <a:spcPts val="1000"/>
                  </a:spcAft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mv</a:t>
                </a:r>
                <a:r>
                  <a:rPr kumimoji="0" lang="en-US" sz="3200" b="1" i="0" u="none" strike="noStrike" cap="none" normalizeH="0" baseline="30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9757" y="3460"/>
                <a:ext cx="530" cy="0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" name="Text Box 15"/>
            <p:cNvSpPr txBox="1">
              <a:spLocks noChangeArrowheads="1"/>
            </p:cNvSpPr>
            <p:nvPr/>
          </p:nvSpPr>
          <p:spPr bwMode="auto">
            <a:xfrm>
              <a:off x="4369756" y="2860773"/>
              <a:ext cx="1714512" cy="708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К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2986076" y="4572008"/>
          <a:ext cx="2514618" cy="1143008"/>
        </p:xfrm>
        <a:graphic>
          <a:graphicData uri="http://schemas.openxmlformats.org/presentationml/2006/ole">
            <p:oleObj spid="_x0000_s51203" name="Формула" r:id="rId4" imgW="939392" imgH="444307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-142900"/>
            <a:ext cx="9144000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Самолёт разгоняется и  взлетает.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R="0" lvl="0" indent="-342900" algn="ctr" defTabSz="914400" rtl="0" eaLnBrk="1" fontAlgn="base" latinLnBrk="0" hangingPunct="1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(Выберите правильное высказывание)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58631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Потенциальная энергия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уменьшается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кинетическая энергия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увеличивается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внутренняя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изменяется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457200" marR="0" lvl="0" indent="-457200" algn="l" defTabSz="914400" rtl="0" eaLnBrk="0" fontAlgn="base" latinLnBrk="0" hangingPunct="0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Потенциальная энергия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увеличивается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кинетическая энергия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увеличивается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внутренняя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изменяется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457200" marR="0" lvl="0" indent="-457200" algn="l" defTabSz="914400" rtl="0" eaLnBrk="0" fontAlgn="base" latinLnBrk="0" hangingPunct="0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Потенциальная энергия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уменьшается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кинетическая энергия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увеличивается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внутренняя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увеличивается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457200" marR="0" lvl="0" indent="-457200" algn="l" defTabSz="914400" rtl="0" eaLnBrk="0" fontAlgn="base" latinLnBrk="0" hangingPunct="0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Потенциальная энергия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изменяется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кинетическая энергия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изменяется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внутренняя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изменяется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457200" marR="0" lvl="0" indent="-457200" algn="l" defTabSz="914400" rtl="0" eaLnBrk="0" fontAlgn="base" latinLnBrk="0" hangingPunct="0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Потенциальная энергия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уменьшается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кинетическая энергия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уменьшается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внутренняя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изменяется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00332" y="6334780"/>
            <a:ext cx="6143668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Самолёт приземляется  разгоняясь.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643042" y="6334804"/>
            <a:ext cx="6143668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Самолёт приземляется и тормозит.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14348" y="6334780"/>
            <a:ext cx="6143668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Самолёт  разгоняется и взлетает.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6334780"/>
            <a:ext cx="8501090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Самолёт приземляется  разгоняясь и нагреваясь.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572264" y="3063877"/>
            <a:ext cx="2571768" cy="86518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Mg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643734" y="4000504"/>
            <a:ext cx="1785918" cy="1739500"/>
            <a:chOff x="9757" y="3167"/>
            <a:chExt cx="681" cy="707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9757" y="3506"/>
              <a:ext cx="680" cy="3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n-US" sz="4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9758" y="3167"/>
              <a:ext cx="680" cy="4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kumimoji="0" lang="en-US" sz="48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9757" y="3460"/>
              <a:ext cx="530" cy="0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7929586" y="4302027"/>
            <a:ext cx="1214446" cy="70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211744" y="5772806"/>
            <a:ext cx="3929090" cy="857256"/>
          </a:xfrm>
          <a:prstGeom prst="roundRect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8283578" y="5844244"/>
            <a:ext cx="7745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5211744" y="5629930"/>
            <a:ext cx="14287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6426190" y="5844244"/>
            <a:ext cx="18165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18131E-6 L -0.2585 -0.80759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0" y="-40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18131E-6 L -0.13369 -0.0837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-4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18131E-6 L 0.08594 -0.6396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0" y="-32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18131E-6 L 0.03524 -0.47179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" y="-23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  <p:bldP spid="4" grpId="0" animBg="1"/>
      <p:bldP spid="6" grpId="0" animBg="1"/>
      <p:bldP spid="6" grpId="1" animBg="1"/>
      <p:bldP spid="10" grpId="0" animBg="1"/>
      <p:bldP spid="10" grpId="1" animBg="1"/>
      <p:bldP spid="7" grpId="0" animBg="1"/>
      <p:bldP spid="7" grpId="1" animBg="1"/>
      <p:bldP spid="9" grpId="0" animBg="1"/>
      <p:bldP spid="9" grpId="1" animBg="1"/>
      <p:bldP spid="11" grpId="0" animBg="1"/>
      <p:bldP spid="16" grpId="0"/>
      <p:bldP spid="17" grpId="0" animBg="1"/>
      <p:bldP spid="17" grpId="1" animBg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22325" y="710445"/>
            <a:ext cx="677841" cy="2371729"/>
            <a:chOff x="10944" y="4752"/>
            <a:chExt cx="288" cy="432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10944" y="4950"/>
              <a:ext cx="288" cy="234"/>
            </a:xfrm>
            <a:prstGeom prst="rect">
              <a:avLst/>
            </a:prstGeom>
            <a:blipFill>
              <a:blip r:embed="rId8" cstate="print">
                <a:lum bright="-44000" contrast="36000"/>
              </a:blip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6" name="Line 4"/>
            <p:cNvSpPr>
              <a:spLocks noChangeShapeType="1"/>
            </p:cNvSpPr>
            <p:nvPr/>
          </p:nvSpPr>
          <p:spPr bwMode="auto">
            <a:xfrm>
              <a:off x="10944" y="4752"/>
              <a:ext cx="0" cy="43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7" name="Line 5"/>
            <p:cNvSpPr>
              <a:spLocks noChangeShapeType="1"/>
            </p:cNvSpPr>
            <p:nvPr/>
          </p:nvSpPr>
          <p:spPr bwMode="auto">
            <a:xfrm>
              <a:off x="11232" y="4752"/>
              <a:ext cx="0" cy="43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8" name="Line 6"/>
            <p:cNvSpPr>
              <a:spLocks noChangeShapeType="1"/>
            </p:cNvSpPr>
            <p:nvPr/>
          </p:nvSpPr>
          <p:spPr bwMode="auto">
            <a:xfrm>
              <a:off x="10944" y="5184"/>
              <a:ext cx="2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285720" y="3095822"/>
            <a:ext cx="1928826" cy="21431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 flipH="1" flipV="1">
            <a:off x="1392215" y="2106603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500298" y="3285330"/>
            <a:ext cx="4357718" cy="72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428860" y="428604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858016" y="3000372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214546" y="2753021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241842" y="1796376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2748895" y="2108833"/>
            <a:ext cx="860128" cy="78581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786050" y="2054832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571868" y="2065282"/>
            <a:ext cx="71438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 flipH="1" flipV="1">
            <a:off x="4177655" y="1463019"/>
            <a:ext cx="717252" cy="5000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3"/>
          <p:cNvSpPr>
            <a:spLocks noChangeArrowheads="1"/>
          </p:cNvSpPr>
          <p:nvPr/>
        </p:nvSpPr>
        <p:spPr bwMode="auto">
          <a:xfrm>
            <a:off x="821469" y="1785926"/>
            <a:ext cx="677841" cy="1285884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Группа 37"/>
          <p:cNvGrpSpPr/>
          <p:nvPr/>
        </p:nvGrpSpPr>
        <p:grpSpPr>
          <a:xfrm>
            <a:off x="1017352" y="-285776"/>
            <a:ext cx="485017" cy="2972119"/>
            <a:chOff x="1017352" y="64397"/>
            <a:chExt cx="485017" cy="2972119"/>
          </a:xfrm>
        </p:grpSpPr>
        <p:grpSp>
          <p:nvGrpSpPr>
            <p:cNvPr id="4" name="Группа 34"/>
            <p:cNvGrpSpPr/>
            <p:nvPr/>
          </p:nvGrpSpPr>
          <p:grpSpPr>
            <a:xfrm>
              <a:off x="1017352" y="64397"/>
              <a:ext cx="485017" cy="2972119"/>
              <a:chOff x="1030978" y="64397"/>
              <a:chExt cx="485017" cy="2972119"/>
            </a:xfrm>
          </p:grpSpPr>
          <p:sp>
            <p:nvSpPr>
              <p:cNvPr id="3080" name="AutoShape 8"/>
              <p:cNvSpPr>
                <a:spLocks noChangeArrowheads="1"/>
              </p:cNvSpPr>
              <p:nvPr/>
            </p:nvSpPr>
            <p:spPr bwMode="auto">
              <a:xfrm rot="856414">
                <a:off x="1348735" y="64397"/>
                <a:ext cx="167260" cy="2891524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1" name="Rectangle 9"/>
              <p:cNvSpPr>
                <a:spLocks noChangeArrowheads="1"/>
              </p:cNvSpPr>
              <p:nvPr/>
            </p:nvSpPr>
            <p:spPr bwMode="auto">
              <a:xfrm rot="856414">
                <a:off x="1030978" y="2664749"/>
                <a:ext cx="83630" cy="37176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" name="Group 11"/>
            <p:cNvGrpSpPr>
              <a:grpSpLocks/>
            </p:cNvGrpSpPr>
            <p:nvPr/>
          </p:nvGrpSpPr>
          <p:grpSpPr bwMode="auto">
            <a:xfrm rot="856414">
              <a:off x="1294012" y="1459564"/>
              <a:ext cx="83630" cy="1487070"/>
              <a:chOff x="3456" y="2448"/>
              <a:chExt cx="144" cy="864"/>
            </a:xfrm>
          </p:grpSpPr>
          <p:sp>
            <p:nvSpPr>
              <p:cNvPr id="3084" name="Line 12"/>
              <p:cNvSpPr>
                <a:spLocks noChangeShapeType="1"/>
              </p:cNvSpPr>
              <p:nvPr/>
            </p:nvSpPr>
            <p:spPr bwMode="auto">
              <a:xfrm>
                <a:off x="3456" y="244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5" name="Line 13"/>
              <p:cNvSpPr>
                <a:spLocks noChangeShapeType="1"/>
              </p:cNvSpPr>
              <p:nvPr/>
            </p:nvSpPr>
            <p:spPr bwMode="auto">
              <a:xfrm>
                <a:off x="3456" y="2620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6" name="Line 14"/>
              <p:cNvSpPr>
                <a:spLocks noChangeShapeType="1"/>
              </p:cNvSpPr>
              <p:nvPr/>
            </p:nvSpPr>
            <p:spPr bwMode="auto">
              <a:xfrm>
                <a:off x="3456" y="2736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7" name="Line 15"/>
              <p:cNvSpPr>
                <a:spLocks noChangeShapeType="1"/>
              </p:cNvSpPr>
              <p:nvPr/>
            </p:nvSpPr>
            <p:spPr bwMode="auto">
              <a:xfrm>
                <a:off x="3456" y="2880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8" name="Line 16"/>
              <p:cNvSpPr>
                <a:spLocks noChangeShapeType="1"/>
              </p:cNvSpPr>
              <p:nvPr/>
            </p:nvSpPr>
            <p:spPr bwMode="auto">
              <a:xfrm>
                <a:off x="3456" y="3024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9" name="Line 17"/>
              <p:cNvSpPr>
                <a:spLocks noChangeShapeType="1"/>
              </p:cNvSpPr>
              <p:nvPr/>
            </p:nvSpPr>
            <p:spPr bwMode="auto">
              <a:xfrm>
                <a:off x="3456" y="316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0" name="Line 18"/>
              <p:cNvSpPr>
                <a:spLocks noChangeShapeType="1"/>
              </p:cNvSpPr>
              <p:nvPr/>
            </p:nvSpPr>
            <p:spPr bwMode="auto">
              <a:xfrm>
                <a:off x="3456" y="3312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3082" name="Line 10"/>
          <p:cNvSpPr>
            <a:spLocks noChangeShapeType="1"/>
          </p:cNvSpPr>
          <p:nvPr/>
        </p:nvSpPr>
        <p:spPr bwMode="auto">
          <a:xfrm rot="856414">
            <a:off x="1298891" y="639387"/>
            <a:ext cx="45719" cy="173926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rot="5400000" flipH="1" flipV="1">
            <a:off x="1314635" y="238302"/>
            <a:ext cx="642942" cy="214314"/>
          </a:xfrm>
          <a:prstGeom prst="line">
            <a:avLst/>
          </a:prstGeom>
          <a:ln w="57150">
            <a:solidFill>
              <a:srgbClr val="FF0000"/>
            </a:solidFill>
          </a:ln>
          <a:scene3d>
            <a:camera prst="orthographicFront">
              <a:rot lat="0" lon="0" rev="18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16200000" flipV="1">
            <a:off x="4714876" y="1428736"/>
            <a:ext cx="714380" cy="571504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5357818" y="2070090"/>
            <a:ext cx="714380" cy="1588"/>
          </a:xfrm>
          <a:prstGeom prst="line">
            <a:avLst/>
          </a:prstGeom>
          <a:ln w="76200">
            <a:solidFill>
              <a:srgbClr val="365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16200000" flipV="1">
            <a:off x="6072198" y="2071678"/>
            <a:ext cx="857256" cy="857256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2786050" y="2500306"/>
            <a:ext cx="7505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lang="ru-RU" sz="40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3219930" y="2500306"/>
            <a:ext cx="10663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</a:t>
            </a:r>
            <a:r>
              <a:rPr lang="ru-RU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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3568670" y="1956098"/>
            <a:ext cx="10663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</a:t>
            </a:r>
            <a:r>
              <a:rPr lang="ru-RU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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352302" y="1081996"/>
            <a:ext cx="7505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lang="ru-RU" sz="40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auto">
          <a:xfrm>
            <a:off x="3791434" y="1081996"/>
            <a:ext cx="10663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</a:t>
            </a:r>
            <a:r>
              <a:rPr lang="ru-RU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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066814" y="1000108"/>
            <a:ext cx="8451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lang="ru-RU" sz="4000" b="1" cap="all" baseline="-25000" dirty="0" smtClean="0">
                <a:solidFill>
                  <a:srgbClr val="000099"/>
                </a:solidFill>
                <a:sym typeface="Symbol"/>
              </a:rPr>
              <a:t>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5642201" y="1068157"/>
            <a:ext cx="930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</a:t>
            </a:r>
            <a:r>
              <a:rPr lang="ru-RU" sz="3600" b="1" cap="all" baseline="-25000" dirty="0" smtClean="0">
                <a:solidFill>
                  <a:srgbClr val="000099"/>
                </a:solidFill>
                <a:sym typeface="Symbol"/>
              </a:rPr>
              <a:t> 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643702" y="2173610"/>
            <a:ext cx="8451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lang="ru-RU" sz="4000" b="1" cap="all" baseline="-25000" dirty="0" smtClean="0">
                <a:solidFill>
                  <a:srgbClr val="000099"/>
                </a:solidFill>
                <a:sym typeface="Symbol"/>
              </a:rPr>
              <a:t>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7219089" y="2214554"/>
            <a:ext cx="930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</a:t>
            </a:r>
            <a:r>
              <a:rPr lang="ru-RU" sz="3600" b="1" cap="all" baseline="-25000" dirty="0" smtClean="0">
                <a:solidFill>
                  <a:srgbClr val="000099"/>
                </a:solidFill>
                <a:sym typeface="Symbol"/>
              </a:rPr>
              <a:t> 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6" name="Rectangle 3"/>
          <p:cNvSpPr>
            <a:spLocks noChangeArrowheads="1"/>
          </p:cNvSpPr>
          <p:nvPr/>
        </p:nvSpPr>
        <p:spPr bwMode="auto">
          <a:xfrm>
            <a:off x="5357818" y="2143116"/>
            <a:ext cx="930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</a:t>
            </a:r>
            <a:r>
              <a:rPr lang="ru-RU" sz="3600" b="1" cap="all" baseline="-25000" dirty="0" smtClean="0">
                <a:solidFill>
                  <a:srgbClr val="000099"/>
                </a:solidFill>
                <a:sym typeface="Symbol"/>
              </a:rPr>
              <a:t> 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0" y="3257038"/>
            <a:ext cx="9144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При замерзании воды в холодильнике…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1.Кенетическая энергия движения молекул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увеличивается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их потенциальная энергия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не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изменяется.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r"/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Кинетическая энергия движения молекул </a:t>
            </a:r>
            <a:r>
              <a:rPr lang="ru-RU" sz="2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уменьшается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их потенциальная энергия</a:t>
            </a:r>
            <a:r>
              <a:rPr lang="ru-RU" sz="2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не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изменяется.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Кинетическая энергия движения молекул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увеличивается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их потенциальная энергия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увеличивается.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Кинетическая энергия движения молекул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не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изменяется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их потенциальная энергия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уменьшается.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 Кинетическая энергия движения молекул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увеличивается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их потенциальная энергия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уменьшается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3"/>
          <p:cNvSpPr>
            <a:spLocks noChangeArrowheads="1"/>
          </p:cNvSpPr>
          <p:nvPr/>
        </p:nvSpPr>
        <p:spPr bwMode="auto">
          <a:xfrm>
            <a:off x="8613085" y="3143248"/>
            <a:ext cx="5309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9" name="Rectangle 1"/>
          <p:cNvSpPr>
            <a:spLocks noChangeArrowheads="1"/>
          </p:cNvSpPr>
          <p:nvPr/>
        </p:nvSpPr>
        <p:spPr bwMode="auto">
          <a:xfrm>
            <a:off x="4286248" y="0"/>
            <a:ext cx="207170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плавление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1"/>
          <p:cNvSpPr>
            <a:spLocks noChangeArrowheads="1"/>
          </p:cNvSpPr>
          <p:nvPr/>
        </p:nvSpPr>
        <p:spPr bwMode="auto">
          <a:xfrm>
            <a:off x="1857356" y="0"/>
            <a:ext cx="250033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Нагревание Т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1"/>
          <p:cNvSpPr>
            <a:spLocks noChangeArrowheads="1"/>
          </p:cNvSpPr>
          <p:nvPr/>
        </p:nvSpPr>
        <p:spPr bwMode="auto">
          <a:xfrm>
            <a:off x="5143504" y="500042"/>
            <a:ext cx="2714644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Охлаждение  Ж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1"/>
          <p:cNvSpPr>
            <a:spLocks noChangeArrowheads="1"/>
          </p:cNvSpPr>
          <p:nvPr/>
        </p:nvSpPr>
        <p:spPr bwMode="auto">
          <a:xfrm>
            <a:off x="6500826" y="1541118"/>
            <a:ext cx="2643174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Охлаждение Т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1"/>
          <p:cNvSpPr>
            <a:spLocks noChangeArrowheads="1"/>
          </p:cNvSpPr>
          <p:nvPr/>
        </p:nvSpPr>
        <p:spPr bwMode="auto">
          <a:xfrm>
            <a:off x="2285984" y="540986"/>
            <a:ext cx="257176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Нагревание Ж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6643702" y="1000108"/>
            <a:ext cx="250029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отвердевание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-32" y="3714752"/>
            <a:ext cx="9144000" cy="6429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0" y="4347487"/>
            <a:ext cx="9144000" cy="6429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0" y="6215058"/>
            <a:ext cx="9144000" cy="6429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0" y="5572140"/>
            <a:ext cx="9144000" cy="64294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7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0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3" dur="3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4" dur="8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5" dur="8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8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8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8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8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2" dur="8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3" dur="8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8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8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3" dur="80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4" dur="80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80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9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4" dur="80"/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5" dur="80"/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80"/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2" dur="8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3" dur="8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8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8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3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4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47" grpId="0" animBg="1"/>
      <p:bldP spid="47" grpId="1" animBg="1"/>
      <p:bldP spid="3082" grpId="0" animBg="1"/>
      <p:bldP spid="3082" grpId="1" animBg="1"/>
      <p:bldP spid="41" grpId="0"/>
      <p:bldP spid="42" grpId="1"/>
      <p:bldP spid="44" grpId="0"/>
      <p:bldP spid="46" grpId="0"/>
      <p:bldP spid="49" grpId="0"/>
      <p:bldP spid="50" grpId="0"/>
      <p:bldP spid="53" grpId="0"/>
      <p:bldP spid="54" grpId="0"/>
      <p:bldP spid="55" grpId="0"/>
      <p:bldP spid="56" grpId="0"/>
      <p:bldP spid="56" grpId="1"/>
      <p:bldP spid="57" grpId="0" uiExpand="1" build="p"/>
      <p:bldP spid="58" grpId="0"/>
      <p:bldP spid="58" grpId="1"/>
      <p:bldP spid="59" grpId="0" animBg="1"/>
      <p:bldP spid="60" grpId="0" animBg="1"/>
      <p:bldP spid="61" grpId="0" animBg="1"/>
      <p:bldP spid="62" grpId="0" animBg="1"/>
      <p:bldP spid="63" grpId="0" animBg="1"/>
      <p:bldP spid="63" grpId="1" animBg="1"/>
      <p:bldP spid="24" grpId="0" animBg="1"/>
      <p:bldP spid="24" grpId="1" animBg="1"/>
      <p:bldP spid="84" grpId="0" animBg="1"/>
      <p:bldP spid="85" grpId="0" animBg="1"/>
      <p:bldP spid="86" grpId="0" animBg="1"/>
      <p:bldP spid="8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При нагревании ложки, стоящей в стакане с чаем, ложка получает энергию в основном за счёт…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500174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 нагревании мальчика, сидящего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рядом с костром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он получает энергию за счёт…</a:t>
            </a:r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071810"/>
            <a:ext cx="91440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нагревании воды в котелке, висящем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 костром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котелок и вода получают энергию за счёт…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0628" y="928670"/>
            <a:ext cx="3604641" cy="52322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теплопроводности 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2428868"/>
            <a:ext cx="2646878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и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злучения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3857628"/>
            <a:ext cx="5724965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конвекции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излучения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4857760"/>
            <a:ext cx="9144000" cy="20159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теплопроводности и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конвекции.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теплопроводности и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конвекции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излучения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теплопроводности    </a:t>
            </a:r>
          </a:p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конвекции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излучения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</a:p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конвекции.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6" grpId="0" build="p"/>
      <p:bldP spid="3074" grpId="0" build="p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4. Влажное полотенце холоднее сухого, потому что…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1.вода в нем холодная.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при </a:t>
            </a:r>
            <a:r>
              <a:rPr lang="ru-RU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вылетании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из жидкости  молекулы забирают температуру.    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окружающая среда теплее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от воды почти всегда холоднее    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5.при испарении из жидкости вылетают самые быстрые молекулы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85720" y="4970704"/>
            <a:ext cx="421484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нагреть…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подуть…                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блюдце…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масло… вода… духи…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42844" y="4487299"/>
            <a:ext cx="4094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САМЫЕ БЫСТРЫЕ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00298" y="5072074"/>
            <a:ext cx="31053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уносят энергию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428736"/>
            <a:ext cx="885828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Влажное полотенце высохнет быстрее, если…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вода в нем холодная, в ветреную погоду, его свернуть, его намочили в масле 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вода в нем тёплая, в ветреную погоду, его развернуть, его намочили в воде.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вода в нем тёплая, в безветренную погоду, его развернуть, его намочили в спирте.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вода в нем тёплая,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ветреную погоду,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его развернуть, его намочили в спирте.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вода в нем тёплая, в ветреную погоду, его свернуть, его намочили в масле.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0749981">
            <a:off x="4081502" y="906833"/>
            <a:ext cx="4572000" cy="64633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при испарении из жидкости вылетают самые быстрые молекулы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20868900">
            <a:off x="4445833" y="4317464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вода в нем тёплая, </a:t>
            </a: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ветреную погоду,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его развернуть, его намочили в спирте. </a:t>
            </a: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0" y="-48623"/>
            <a:ext cx="9180512" cy="6858000"/>
            <a:chOff x="0" y="-48623"/>
            <a:chExt cx="9180512" cy="6858000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36512" y="-48623"/>
              <a:ext cx="9144000" cy="6858000"/>
              <a:chOff x="-4422017" y="-38004"/>
              <a:chExt cx="9144000" cy="6858000"/>
            </a:xfrm>
          </p:grpSpPr>
          <p:grpSp>
            <p:nvGrpSpPr>
              <p:cNvPr id="22" name="Группа 21"/>
              <p:cNvGrpSpPr/>
              <p:nvPr/>
            </p:nvGrpSpPr>
            <p:grpSpPr>
              <a:xfrm>
                <a:off x="-4422017" y="-38004"/>
                <a:ext cx="9144000" cy="6858000"/>
                <a:chOff x="0" y="0"/>
                <a:chExt cx="9144000" cy="6858000"/>
              </a:xfrm>
            </p:grpSpPr>
            <p:sp>
              <p:nvSpPr>
                <p:cNvPr id="28" name="Прямоугольник 27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65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lvl="0" algn="ctr">
                    <a:spcAft>
                      <a:spcPts val="1000"/>
                    </a:spcAft>
                  </a:pPr>
                  <a:r>
                    <a:rPr lang="ru-RU" sz="6600" b="1" dirty="0" smtClean="0">
                      <a:solidFill>
                        <a:srgbClr val="66CCFF"/>
                      </a:solidFill>
                      <a:latin typeface="Times New Roman" pitchFamily="18" charset="0"/>
                      <a:cs typeface="Times New Roman" pitchFamily="18" charset="0"/>
                    </a:rPr>
                    <a:t>П</a:t>
                  </a:r>
                  <a:r>
                    <a:rPr lang="en-US" sz="66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r>
                    <a:rPr lang="en-US" sz="6600" b="1" baseline="-25000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lang="en-US" sz="6600" b="1" dirty="0" err="1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mgh</a:t>
                  </a:r>
                  <a:endParaRPr lang="ru-RU" sz="6600" b="1" baseline="-25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>
                    <a:spcAft>
                      <a:spcPts val="1000"/>
                    </a:spcAft>
                  </a:pPr>
                  <a:r>
                    <a:rPr lang="en-US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       </a:t>
                  </a:r>
                  <a:endParaRPr lang="ru-RU" sz="8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r>
                    <a:rPr lang="ru-RU" sz="88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0" y="0"/>
                  <a:ext cx="9144000" cy="830997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4800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Хочешь уважать себя, не жалей!!</a:t>
                  </a:r>
                  <a:endParaRPr lang="ru-RU" sz="48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3" name="Group 7"/>
              <p:cNvGrpSpPr>
                <a:grpSpLocks/>
              </p:cNvGrpSpPr>
              <p:nvPr/>
            </p:nvGrpSpPr>
            <p:grpSpPr bwMode="auto">
              <a:xfrm>
                <a:off x="1495629" y="2348879"/>
                <a:ext cx="1389921" cy="1591876"/>
                <a:chOff x="9757" y="3167"/>
                <a:chExt cx="530" cy="647"/>
              </a:xfr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p:grpSpPr>
            <p:sp>
              <p:nvSpPr>
                <p:cNvPr id="25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9757" y="3506"/>
                  <a:ext cx="404" cy="3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kumimoji="0" lang="en-US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6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9758" y="3167"/>
                  <a:ext cx="529" cy="33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mv</a:t>
                  </a:r>
                  <a:r>
                    <a:rPr kumimoji="0" lang="en-US" sz="44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7" name="Line 10"/>
                <p:cNvSpPr>
                  <a:spLocks noChangeShapeType="1"/>
                </p:cNvSpPr>
                <p:nvPr/>
              </p:nvSpPr>
              <p:spPr bwMode="auto">
                <a:xfrm>
                  <a:off x="9757" y="3460"/>
                  <a:ext cx="530" cy="0"/>
                </a:xfrm>
                <a:prstGeom prst="line">
                  <a:avLst/>
                </a:pr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4" name="Text Box 15"/>
              <p:cNvSpPr txBox="1">
                <a:spLocks noChangeArrowheads="1"/>
              </p:cNvSpPr>
              <p:nvPr/>
            </p:nvSpPr>
            <p:spPr bwMode="auto">
              <a:xfrm>
                <a:off x="2781490" y="2650403"/>
                <a:ext cx="1214446" cy="70802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000" b="1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К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2" name="Скругленный прямоугольник 11"/>
            <p:cNvSpPr/>
            <p:nvPr/>
          </p:nvSpPr>
          <p:spPr>
            <a:xfrm>
              <a:off x="2771800" y="4888254"/>
              <a:ext cx="3357586" cy="642942"/>
            </a:xfrm>
            <a:prstGeom prst="roundRect">
              <a:avLst/>
            </a:prstGeom>
            <a:solidFill>
              <a:srgbClr val="92D050">
                <a:alpha val="5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785448" y="4684390"/>
              <a:ext cx="309065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b="1" cap="all" baseline="-25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Теплопередача</a:t>
              </a:r>
              <a:r>
                <a:rPr lang="ru-RU" sz="3600" b="1" cap="all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0" y="5643578"/>
              <a:ext cx="2839303" cy="461665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>
              <a:spAutoFit/>
            </a:bodyPr>
            <a:lstStyle/>
            <a:p>
              <a:r>
                <a:rPr lang="ru-RU" sz="2400" b="1" u="sng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Теплопроводность</a:t>
              </a:r>
              <a:r>
                <a:rPr lang="ru-RU" sz="24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774551" y="6063058"/>
              <a:ext cx="2167132" cy="584775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>
              <a:spAutoFit/>
            </a:bodyPr>
            <a:lstStyle/>
            <a:p>
              <a:r>
                <a:rPr lang="ru-RU" sz="3200" u="sng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Конвекция</a:t>
              </a:r>
              <a:r>
                <a:rPr lang="ru-RU" sz="32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641491" y="6144887"/>
              <a:ext cx="2278188" cy="584775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>
              <a:spAutoFit/>
            </a:bodyPr>
            <a:lstStyle/>
            <a:p>
              <a:r>
                <a:rPr lang="ru-RU" sz="3200" b="1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Излучение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 rot="10800000" flipV="1">
              <a:off x="2357422" y="5572140"/>
              <a:ext cx="2143140" cy="285752"/>
            </a:xfrm>
            <a:prstGeom prst="straightConnector1">
              <a:avLst/>
            </a:prstGeom>
            <a:ln w="57150">
              <a:solidFill>
                <a:srgbClr val="00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 rot="5400000">
              <a:off x="4643438" y="5857892"/>
              <a:ext cx="571504" cy="1588"/>
            </a:xfrm>
            <a:prstGeom prst="straightConnector1">
              <a:avLst/>
            </a:prstGeom>
            <a:ln w="571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>
              <a:off x="5287968" y="5572140"/>
              <a:ext cx="1212858" cy="71438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Прямоугольник 19"/>
            <p:cNvSpPr/>
            <p:nvPr/>
          </p:nvSpPr>
          <p:spPr>
            <a:xfrm rot="20503068">
              <a:off x="6192272" y="5288888"/>
              <a:ext cx="2719975" cy="523220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кол-во теплоты</a:t>
              </a:r>
              <a:endParaRPr lang="ru-RU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883923" y="4653136"/>
              <a:ext cx="686406" cy="707886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>
              <a:spAutoFit/>
            </a:bodyPr>
            <a:lstStyle/>
            <a:p>
              <a:r>
                <a:rPr lang="ru-RU" sz="3200" b="1" cap="all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4000" b="1" cap="all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endParaRPr lang="ru-RU" sz="3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008B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9160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4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008B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9160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4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4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20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4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008B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9160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4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4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20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4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008B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9160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4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4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8299 -0.1509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00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7" grpId="0"/>
      <p:bldP spid="7" grpId="1"/>
      <p:bldP spid="8" grpId="0"/>
      <p:bldP spid="8" grpId="1"/>
      <p:bldP spid="2049" grpId="0"/>
      <p:bldP spid="4" grpId="0" animBg="1"/>
      <p:bldP spid="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3000364" y="1071546"/>
            <a:ext cx="4000528" cy="500066"/>
          </a:xfrm>
          <a:prstGeom prst="roundRect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214282" y="642919"/>
            <a:ext cx="2351822" cy="1397046"/>
          </a:xfrm>
          <a:prstGeom prst="rect">
            <a:avLst/>
          </a:prstGeom>
          <a:solidFill>
            <a:srgbClr val="66CCFF">
              <a:alpha val="42000"/>
            </a:srgbClr>
          </a:solidFill>
          <a:ln w="28575">
            <a:solidFill>
              <a:srgbClr val="66CCFF">
                <a:alpha val="5000"/>
              </a:srgb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 rot="16200000">
            <a:off x="-88928" y="1303318"/>
            <a:ext cx="2011350" cy="5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испарение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 rot="5400000">
            <a:off x="651645" y="1729588"/>
            <a:ext cx="2405056" cy="4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конденсация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V="1">
            <a:off x="642910" y="857232"/>
            <a:ext cx="71438" cy="157479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2143108" y="857233"/>
            <a:ext cx="51462" cy="159537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25421" y="630235"/>
            <a:ext cx="2345271" cy="2655890"/>
            <a:chOff x="1291" y="1716"/>
            <a:chExt cx="991" cy="1440"/>
          </a:xfrm>
        </p:grpSpPr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>
              <a:off x="1291" y="1728"/>
              <a:ext cx="0" cy="142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5" name="Line 11"/>
            <p:cNvSpPr>
              <a:spLocks noChangeShapeType="1"/>
            </p:cNvSpPr>
            <p:nvPr/>
          </p:nvSpPr>
          <p:spPr bwMode="auto">
            <a:xfrm>
              <a:off x="2282" y="1716"/>
              <a:ext cx="0" cy="142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14282" y="2031955"/>
            <a:ext cx="2351822" cy="1254170"/>
          </a:xfrm>
          <a:prstGeom prst="rect">
            <a:avLst/>
          </a:prstGeom>
          <a:solidFill>
            <a:srgbClr val="000099">
              <a:alpha val="42000"/>
            </a:srgbClr>
          </a:solidFill>
          <a:ln w="28575">
            <a:solidFill>
              <a:srgbClr val="0000FF">
                <a:alpha val="5000"/>
              </a:srgb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142976" y="5234659"/>
            <a:ext cx="538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488" y="357166"/>
            <a:ext cx="35929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открытой поверхности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000232" y="3500438"/>
            <a:ext cx="421484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нагреть…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подуть…                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блюдце…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масло… вода… духи…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2"/>
          <p:cNvSpPr>
            <a:spLocks noChangeArrowheads="1"/>
          </p:cNvSpPr>
          <p:nvPr/>
        </p:nvSpPr>
        <p:spPr bwMode="auto">
          <a:xfrm>
            <a:off x="3000364" y="1058275"/>
            <a:ext cx="4094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САМЫЕ БЫСТРЫЕ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643438" y="2214554"/>
            <a:ext cx="329930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влажный…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купания…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холодильник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5786446" y="1571612"/>
            <a:ext cx="31053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уносят энергию</a:t>
            </a:r>
          </a:p>
        </p:txBody>
      </p:sp>
    </p:spTree>
    <p:extLst>
      <p:ext uri="{BB962C8B-B14F-4D97-AF65-F5344CB8AC3E}">
        <p14:creationId xmlns:p14="http://schemas.microsoft.com/office/powerpoint/2010/main" xmlns="" val="27859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4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9160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1008B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4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4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4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9160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1008B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4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4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4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9160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1008B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4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4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4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008B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9160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4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4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40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008B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9160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40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40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400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008B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9160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400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400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400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008B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9160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400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400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0" grpId="0" animBg="1"/>
      <p:bldP spid="1029" grpId="0"/>
      <p:bldP spid="1030" grpId="0"/>
      <p:bldP spid="1031" grpId="0" animBg="1"/>
      <p:bldP spid="1032" grpId="0" animBg="1"/>
      <p:bldP spid="1036" grpId="0" animBg="1"/>
      <p:bldP spid="72" grpId="0"/>
      <p:bldP spid="1025" grpId="0"/>
      <p:bldP spid="1026" grpId="0" build="p"/>
      <p:bldP spid="70" grpId="0"/>
      <p:bldP spid="70" grpId="1"/>
      <p:bldP spid="1027" grpId="0" build="p"/>
      <p:bldP spid="16" grpId="0"/>
      <p:bldP spid="1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428601"/>
          <a:ext cx="9144000" cy="6505599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8132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раздел (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)                                                                                                     Урок - 12 (зт№5)) № 12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ТЕМА:                        </a:t>
                      </a:r>
                      <a:r>
                        <a:rPr lang="ru-RU" sz="2400" b="1" cap="all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ДВС.  Турбина</a:t>
                      </a:r>
                      <a:r>
                        <a:rPr lang="ru-RU" sz="2400" b="1"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3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ЦЕЛИ:1.Закрепить знания по теме №5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              2.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95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u="sng" cap="all">
                          <a:latin typeface="Times New Roman"/>
                          <a:ea typeface="Times New Roman"/>
                        </a:rPr>
                        <a:t>Задачи: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cap="all">
                          <a:latin typeface="Times New Roman"/>
                          <a:ea typeface="Times New Roman"/>
                        </a:rPr>
                        <a:t>1) О</a:t>
                      </a:r>
                      <a:r>
                        <a:rPr lang="ru-RU" sz="2400" b="1">
                          <a:latin typeface="Times New Roman"/>
                          <a:ea typeface="Times New Roman"/>
                        </a:rPr>
                        <a:t>бобщить и систематизировать знания учащихся по теме №5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2) Организовать применение знаний в речевой и графической учебной практике.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3) Организовать применение знаний в измененных и нестандартных условиях при решении качественных задач.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i="1" u="sng" cap="all">
                          <a:latin typeface="Times New Roman"/>
                          <a:ea typeface="Times New Roman"/>
                        </a:rPr>
                        <a:t>ТИп УРОКА</a:t>
                      </a:r>
                      <a:r>
                        <a:rPr lang="ru-RU" sz="2400" b="1" i="1" cap="all">
                          <a:latin typeface="Times New Roman"/>
                          <a:ea typeface="Times New Roman"/>
                        </a:rPr>
                        <a:t>: О</a:t>
                      </a:r>
                      <a:r>
                        <a:rPr lang="ru-RU" sz="2400" b="1" i="1">
                          <a:latin typeface="Times New Roman"/>
                          <a:ea typeface="Times New Roman"/>
                        </a:rPr>
                        <a:t>тработки знаний и умений по теме.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3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i="1" u="sng" cap="all">
                          <a:latin typeface="Times New Roman"/>
                          <a:ea typeface="Times New Roman"/>
                        </a:rPr>
                        <a:t>ВИД УРО КА:  </a:t>
                      </a:r>
                      <a:r>
                        <a:rPr lang="ru-RU" sz="2400" i="1">
                          <a:latin typeface="Times New Roman"/>
                          <a:ea typeface="Times New Roman"/>
                        </a:rPr>
                        <a:t>репродуктивный в форме закрепления суждений и решения  творческих качественных и количественных задач.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3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ДЕМОНСТРАЦИИ:1.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                                     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6024" y="214290"/>
            <a:ext cx="35734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Кипение - 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981710" y="1071546"/>
            <a:ext cx="56622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парообразование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всему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КИПЕНИЯ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 таблицы )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2190">
            <a:off x="1004677" y="320717"/>
            <a:ext cx="1836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пузырки</a:t>
            </a:r>
            <a:r>
              <a:rPr lang="ru-RU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428596" y="4429132"/>
            <a:ext cx="38576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альпинист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0,5ат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70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428596" y="5000636"/>
            <a:ext cx="36433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автоклав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16ат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200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85720" y="5500702"/>
            <a:ext cx="22860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скороварка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57488" y="2857496"/>
            <a:ext cx="13516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0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 rot="1302458">
            <a:off x="1571636" y="3429000"/>
            <a:ext cx="18573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пузыре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3000364" y="3500438"/>
            <a:ext cx="9286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gh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857356" y="2857496"/>
            <a:ext cx="12747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000" b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83748" y="2826946"/>
            <a:ext cx="11616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000" b="1" baseline="-25000" dirty="0" err="1" smtClean="0">
                <a:latin typeface="Times New Roman" pitchFamily="18" charset="0"/>
                <a:cs typeface="Times New Roman" pitchFamily="18" charset="0"/>
              </a:rPr>
              <a:t>атм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3929058" y="3563502"/>
            <a:ext cx="13573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10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5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Па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00034" y="285728"/>
            <a:ext cx="1356299" cy="2783905"/>
            <a:chOff x="4745" y="2903"/>
            <a:chExt cx="534" cy="784"/>
          </a:xfrm>
        </p:grpSpPr>
        <p:sp>
          <p:nvSpPr>
            <p:cNvPr id="24" name="Line 16"/>
            <p:cNvSpPr>
              <a:spLocks noChangeShapeType="1"/>
            </p:cNvSpPr>
            <p:nvPr/>
          </p:nvSpPr>
          <p:spPr bwMode="auto">
            <a:xfrm flipH="1">
              <a:off x="5278" y="2904"/>
              <a:ext cx="1" cy="78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 flipH="1">
              <a:off x="4745" y="2903"/>
              <a:ext cx="1" cy="78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>
              <a:off x="4758" y="3685"/>
              <a:ext cx="51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500034" y="944436"/>
            <a:ext cx="1362066" cy="2102590"/>
          </a:xfrm>
          <a:prstGeom prst="rect">
            <a:avLst/>
          </a:prstGeom>
          <a:solidFill>
            <a:srgbClr val="00CC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284830" y="2783881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13326" y="2783881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2000232" y="5857892"/>
            <a:ext cx="23574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1ат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2244" y="3075008"/>
            <a:ext cx="1500198" cy="2857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287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3C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3120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052 -0.2886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6" presetClass="emph" presetSubtype="0" repeatCount="indefinite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64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052 -0.2886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300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3C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3120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300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300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300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3C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3120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300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300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300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3C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3120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300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300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169" grpId="0" build="p"/>
      <p:bldP spid="6" grpId="0"/>
      <p:bldP spid="6" grpId="1"/>
      <p:bldP spid="7175" grpId="0"/>
      <p:bldP spid="15" grpId="0"/>
      <p:bldP spid="16" grpId="0"/>
      <p:bldP spid="17" grpId="0"/>
      <p:bldP spid="7176" grpId="0"/>
      <p:bldP spid="19" grpId="0"/>
      <p:bldP spid="20" grpId="0"/>
      <p:bldP spid="21" grpId="0"/>
      <p:bldP spid="22" grpId="0"/>
      <p:bldP spid="27" grpId="0" animBg="1"/>
      <p:bldP spid="28" grpId="0" animBg="1"/>
      <p:bldP spid="28" grpId="1" animBg="1"/>
      <p:bldP spid="28" grpId="2" animBg="1"/>
      <p:bldP spid="30" grpId="0" animBg="1"/>
      <p:bldP spid="30" grpId="1" animBg="1"/>
      <p:bldP spid="30" grpId="2" animBg="1"/>
      <p:bldP spid="32" grpId="0"/>
      <p:bldP spid="32" grpId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1025" name="Group 1"/>
          <p:cNvGrpSpPr>
            <a:grpSpLocks/>
          </p:cNvGrpSpPr>
          <p:nvPr/>
        </p:nvGrpSpPr>
        <p:grpSpPr bwMode="auto">
          <a:xfrm>
            <a:off x="2212401" y="263249"/>
            <a:ext cx="5146377" cy="1810780"/>
            <a:chOff x="716" y="14299"/>
            <a:chExt cx="5450" cy="1730"/>
          </a:xfrm>
        </p:grpSpPr>
        <p:grpSp>
          <p:nvGrpSpPr>
            <p:cNvPr id="1026" name="Group 2"/>
            <p:cNvGrpSpPr>
              <a:grpSpLocks/>
            </p:cNvGrpSpPr>
            <p:nvPr/>
          </p:nvGrpSpPr>
          <p:grpSpPr bwMode="auto">
            <a:xfrm>
              <a:off x="716" y="14558"/>
              <a:ext cx="4586" cy="1471"/>
              <a:chOff x="1775" y="8733"/>
              <a:chExt cx="4586" cy="1471"/>
            </a:xfrm>
          </p:grpSpPr>
          <p:sp>
            <p:nvSpPr>
              <p:cNvPr id="1027" name="Line 3"/>
              <p:cNvSpPr>
                <a:spLocks noChangeShapeType="1"/>
              </p:cNvSpPr>
              <p:nvPr/>
            </p:nvSpPr>
            <p:spPr bwMode="auto">
              <a:xfrm>
                <a:off x="1930" y="8840"/>
                <a:ext cx="0" cy="13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b="1"/>
              </a:p>
            </p:txBody>
          </p:sp>
          <p:sp>
            <p:nvSpPr>
              <p:cNvPr id="1028" name="Line 4"/>
              <p:cNvSpPr>
                <a:spLocks noChangeShapeType="1"/>
              </p:cNvSpPr>
              <p:nvPr/>
            </p:nvSpPr>
            <p:spPr bwMode="auto">
              <a:xfrm>
                <a:off x="1775" y="10096"/>
                <a:ext cx="458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b="1"/>
              </a:p>
            </p:txBody>
          </p:sp>
          <p:grpSp>
            <p:nvGrpSpPr>
              <p:cNvPr id="1029" name="Group 5"/>
              <p:cNvGrpSpPr>
                <a:grpSpLocks/>
              </p:cNvGrpSpPr>
              <p:nvPr/>
            </p:nvGrpSpPr>
            <p:grpSpPr bwMode="auto">
              <a:xfrm>
                <a:off x="1930" y="8733"/>
                <a:ext cx="2083" cy="1363"/>
                <a:chOff x="1930" y="8732"/>
                <a:chExt cx="2083" cy="1363"/>
              </a:xfrm>
            </p:grpSpPr>
            <p:sp>
              <p:nvSpPr>
                <p:cNvPr id="1030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930" y="9636"/>
                  <a:ext cx="353" cy="459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000" b="1"/>
                </a:p>
              </p:txBody>
            </p:sp>
            <p:sp>
              <p:nvSpPr>
                <p:cNvPr id="1031" name="Line 7"/>
                <p:cNvSpPr>
                  <a:spLocks noChangeShapeType="1"/>
                </p:cNvSpPr>
                <p:nvPr/>
              </p:nvSpPr>
              <p:spPr bwMode="auto">
                <a:xfrm>
                  <a:off x="2283" y="9639"/>
                  <a:ext cx="505" cy="0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000" b="1"/>
                </a:p>
              </p:txBody>
            </p:sp>
            <p:sp>
              <p:nvSpPr>
                <p:cNvPr id="1032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2791" y="9188"/>
                  <a:ext cx="353" cy="459"/>
                </a:xfrm>
                <a:prstGeom prst="line">
                  <a:avLst/>
                </a:prstGeom>
                <a:noFill/>
                <a:ln w="57150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000" b="1"/>
                </a:p>
              </p:txBody>
            </p:sp>
            <p:sp>
              <p:nvSpPr>
                <p:cNvPr id="1033" name="Line 9"/>
                <p:cNvSpPr>
                  <a:spLocks noChangeShapeType="1"/>
                </p:cNvSpPr>
                <p:nvPr/>
              </p:nvSpPr>
              <p:spPr bwMode="auto">
                <a:xfrm>
                  <a:off x="3156" y="9207"/>
                  <a:ext cx="505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000" b="1"/>
                </a:p>
              </p:txBody>
            </p:sp>
            <p:sp>
              <p:nvSpPr>
                <p:cNvPr id="1034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3660" y="8732"/>
                  <a:ext cx="353" cy="459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000" b="1"/>
                </a:p>
              </p:txBody>
            </p:sp>
          </p:grpSp>
          <p:grpSp>
            <p:nvGrpSpPr>
              <p:cNvPr id="1035" name="Group 11"/>
              <p:cNvGrpSpPr>
                <a:grpSpLocks/>
              </p:cNvGrpSpPr>
              <p:nvPr/>
            </p:nvGrpSpPr>
            <p:grpSpPr bwMode="auto">
              <a:xfrm flipH="1">
                <a:off x="4015" y="8747"/>
                <a:ext cx="2072" cy="1373"/>
                <a:chOff x="1930" y="8722"/>
                <a:chExt cx="2072" cy="1373"/>
              </a:xfrm>
            </p:grpSpPr>
            <p:sp>
              <p:nvSpPr>
                <p:cNvPr id="1036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1930" y="9636"/>
                  <a:ext cx="353" cy="459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000" b="1"/>
                </a:p>
              </p:txBody>
            </p:sp>
            <p:sp>
              <p:nvSpPr>
                <p:cNvPr id="1037" name="Line 13"/>
                <p:cNvSpPr>
                  <a:spLocks noChangeShapeType="1"/>
                </p:cNvSpPr>
                <p:nvPr/>
              </p:nvSpPr>
              <p:spPr bwMode="auto">
                <a:xfrm>
                  <a:off x="2283" y="9639"/>
                  <a:ext cx="505" cy="0"/>
                </a:xfrm>
                <a:prstGeom prst="line">
                  <a:avLst/>
                </a:prstGeom>
                <a:noFill/>
                <a:ln w="57150">
                  <a:solidFill>
                    <a:srgbClr val="0014AC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000" b="1"/>
                </a:p>
              </p:txBody>
            </p:sp>
            <p:sp>
              <p:nvSpPr>
                <p:cNvPr id="1038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791" y="9188"/>
                  <a:ext cx="353" cy="459"/>
                </a:xfrm>
                <a:prstGeom prst="line">
                  <a:avLst/>
                </a:prstGeom>
                <a:noFill/>
                <a:ln w="57150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000" b="1"/>
                </a:p>
              </p:txBody>
            </p:sp>
            <p:sp>
              <p:nvSpPr>
                <p:cNvPr id="1039" name="Line 15"/>
                <p:cNvSpPr>
                  <a:spLocks noChangeShapeType="1"/>
                </p:cNvSpPr>
                <p:nvPr/>
              </p:nvSpPr>
              <p:spPr bwMode="auto">
                <a:xfrm>
                  <a:off x="3145" y="9197"/>
                  <a:ext cx="505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000" b="1"/>
                </a:p>
              </p:txBody>
            </p:sp>
            <p:sp>
              <p:nvSpPr>
                <p:cNvPr id="1040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3649" y="8722"/>
                  <a:ext cx="353" cy="459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000" b="1"/>
                </a:p>
              </p:txBody>
            </p:sp>
          </p:grpSp>
        </p:grpSp>
        <p:sp>
          <p:nvSpPr>
            <p:cNvPr id="1041" name="Text Box 17"/>
            <p:cNvSpPr txBox="1">
              <a:spLocks noChangeArrowheads="1"/>
            </p:cNvSpPr>
            <p:nvPr/>
          </p:nvSpPr>
          <p:spPr bwMode="auto">
            <a:xfrm>
              <a:off x="794" y="15460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2" name="Text Box 18"/>
            <p:cNvSpPr txBox="1">
              <a:spLocks noChangeArrowheads="1"/>
            </p:cNvSpPr>
            <p:nvPr/>
          </p:nvSpPr>
          <p:spPr bwMode="auto">
            <a:xfrm>
              <a:off x="1290" y="15462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3" name="Text Box 19"/>
            <p:cNvSpPr txBox="1">
              <a:spLocks noChangeArrowheads="1"/>
            </p:cNvSpPr>
            <p:nvPr/>
          </p:nvSpPr>
          <p:spPr bwMode="auto">
            <a:xfrm>
              <a:off x="1647" y="15044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4" name="Text Box 20"/>
            <p:cNvSpPr txBox="1">
              <a:spLocks noChangeArrowheads="1"/>
            </p:cNvSpPr>
            <p:nvPr/>
          </p:nvSpPr>
          <p:spPr bwMode="auto">
            <a:xfrm>
              <a:off x="2193" y="14746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5" name="Text Box 21"/>
            <p:cNvSpPr txBox="1">
              <a:spLocks noChangeArrowheads="1"/>
            </p:cNvSpPr>
            <p:nvPr/>
          </p:nvSpPr>
          <p:spPr bwMode="auto">
            <a:xfrm>
              <a:off x="2534" y="14572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6" name="Text Box 22"/>
            <p:cNvSpPr txBox="1">
              <a:spLocks noChangeArrowheads="1"/>
            </p:cNvSpPr>
            <p:nvPr/>
          </p:nvSpPr>
          <p:spPr bwMode="auto">
            <a:xfrm>
              <a:off x="3157" y="14577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7" name="Text Box 23"/>
            <p:cNvSpPr txBox="1">
              <a:spLocks noChangeArrowheads="1"/>
            </p:cNvSpPr>
            <p:nvPr/>
          </p:nvSpPr>
          <p:spPr bwMode="auto">
            <a:xfrm>
              <a:off x="3460" y="14766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8" name="Text Box 24"/>
            <p:cNvSpPr txBox="1">
              <a:spLocks noChangeArrowheads="1"/>
            </p:cNvSpPr>
            <p:nvPr/>
          </p:nvSpPr>
          <p:spPr bwMode="auto">
            <a:xfrm>
              <a:off x="3990" y="15052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8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9" name="Text Box 25"/>
            <p:cNvSpPr txBox="1">
              <a:spLocks noChangeArrowheads="1"/>
            </p:cNvSpPr>
            <p:nvPr/>
          </p:nvSpPr>
          <p:spPr bwMode="auto">
            <a:xfrm>
              <a:off x="4217" y="15462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9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0" name="Text Box 26"/>
            <p:cNvSpPr txBox="1">
              <a:spLocks noChangeArrowheads="1"/>
            </p:cNvSpPr>
            <p:nvPr/>
          </p:nvSpPr>
          <p:spPr bwMode="auto">
            <a:xfrm>
              <a:off x="4822" y="15530"/>
              <a:ext cx="436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10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1" name="Text Box 27"/>
            <p:cNvSpPr txBox="1">
              <a:spLocks noChangeArrowheads="1"/>
            </p:cNvSpPr>
            <p:nvPr/>
          </p:nvSpPr>
          <p:spPr bwMode="auto">
            <a:xfrm>
              <a:off x="5276" y="15530"/>
              <a:ext cx="890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,с</a:t>
              </a:r>
              <a:endPara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2" name="Text Box 28"/>
            <p:cNvSpPr txBox="1">
              <a:spLocks noChangeArrowheads="1"/>
            </p:cNvSpPr>
            <p:nvPr/>
          </p:nvSpPr>
          <p:spPr bwMode="auto">
            <a:xfrm>
              <a:off x="870" y="14299"/>
              <a:ext cx="540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53" name="Text Box 29"/>
          <p:cNvSpPr txBox="1">
            <a:spLocks noChangeArrowheads="1"/>
          </p:cNvSpPr>
          <p:nvPr/>
        </p:nvSpPr>
        <p:spPr bwMode="auto">
          <a:xfrm>
            <a:off x="0" y="2071678"/>
            <a:ext cx="9144000" cy="125572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5. Какими номерами  обозначены участки графика, описывающие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нагревание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твёрдого тела и конденсации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?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1.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(№1 и №9)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2.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(№3 и №7)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3.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(№1 и №7)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4.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(№4 и №8)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5.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(№1 и №6)</a:t>
            </a:r>
          </a:p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6. Формулы процессов.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32" y="-24"/>
            <a:ext cx="27146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1.Нагревание твёрдого</a:t>
            </a:r>
          </a:p>
          <a:p>
            <a:r>
              <a:rPr lang="ru-RU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 Плавление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3. Нагревание жидкого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Парообразование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Нагревание газа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29356" y="142852"/>
            <a:ext cx="27146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6. Охлаждение газа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конденсация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8. охлаждение жидкого</a:t>
            </a:r>
          </a:p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9. отвердевание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10. Охлаждение  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твёрдого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2347652">
            <a:off x="4383903" y="578862"/>
            <a:ext cx="233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выделение энергии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19533546">
            <a:off x="2091219" y="42116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Поглощение энергии</a:t>
            </a:r>
            <a:endParaRPr lang="ru-RU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643306" y="3643314"/>
            <a:ext cx="16257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40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5720" y="3500438"/>
            <a:ext cx="2714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1.Нагревание твёрдого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3. Нагревание жидкого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Нагревание газа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29322" y="3500438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6. Охлаждение газа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8. охлаждение жидкого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10. Охлаждение  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твёрдого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3050902" y="4648810"/>
            <a:ext cx="12089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Q=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029402" y="4675345"/>
            <a:ext cx="9671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 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2664440" y="3664580"/>
            <a:ext cx="12089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Q=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5720" y="4824723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Парообразование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29256" y="4857760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конденсация</a:t>
            </a:r>
          </a:p>
        </p:txBody>
      </p:sp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3050902" y="5434628"/>
            <a:ext cx="15728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Q=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339984" y="5413728"/>
            <a:ext cx="11897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 </a:t>
            </a:r>
            <a:r>
              <a:rPr lang="en-US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2910" y="5715016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 Плавление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715008" y="5715016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9. отвердевание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36288" y="-17240"/>
            <a:ext cx="9174961" cy="6902624"/>
            <a:chOff x="-6266332" y="-2551424"/>
            <a:chExt cx="9174961" cy="6902624"/>
          </a:xfrm>
        </p:grpSpPr>
        <p:grpSp>
          <p:nvGrpSpPr>
            <p:cNvPr id="48" name="Группа 47"/>
            <p:cNvGrpSpPr/>
            <p:nvPr/>
          </p:nvGrpSpPr>
          <p:grpSpPr>
            <a:xfrm>
              <a:off x="-6266332" y="-2551424"/>
              <a:ext cx="9174961" cy="6902624"/>
              <a:chOff x="-4423033" y="-38004"/>
              <a:chExt cx="9174961" cy="6902624"/>
            </a:xfrm>
          </p:grpSpPr>
          <p:grpSp>
            <p:nvGrpSpPr>
              <p:cNvPr id="49" name="Группа 48"/>
              <p:cNvGrpSpPr/>
              <p:nvPr/>
            </p:nvGrpSpPr>
            <p:grpSpPr>
              <a:xfrm>
                <a:off x="-4423033" y="-38004"/>
                <a:ext cx="9174961" cy="6902624"/>
                <a:chOff x="-1016" y="0"/>
                <a:chExt cx="9174961" cy="6902624"/>
              </a:xfrm>
            </p:grpSpPr>
            <p:sp>
              <p:nvSpPr>
                <p:cNvPr id="55" name="Прямоугольник 54"/>
                <p:cNvSpPr/>
                <p:nvPr/>
              </p:nvSpPr>
              <p:spPr>
                <a:xfrm>
                  <a:off x="-1016" y="0"/>
                  <a:ext cx="9144000" cy="6858000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65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lvl="0" algn="ctr">
                    <a:spcAft>
                      <a:spcPts val="1000"/>
                    </a:spcAft>
                  </a:pPr>
                  <a:r>
                    <a:rPr lang="ru-RU" sz="7200" b="1" dirty="0" smtClean="0">
                      <a:solidFill>
                        <a:srgbClr val="66CCFF"/>
                      </a:solidFill>
                      <a:latin typeface="Times New Roman" pitchFamily="18" charset="0"/>
                      <a:cs typeface="Times New Roman" pitchFamily="18" charset="0"/>
                    </a:rPr>
                    <a:t>П</a:t>
                  </a:r>
                  <a:r>
                    <a:rPr lang="en-US" sz="72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r>
                    <a:rPr lang="en-US" sz="7200" b="1" baseline="-25000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lang="en-US" sz="7200" b="1" dirty="0" err="1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mgh</a:t>
                  </a:r>
                  <a:endParaRPr lang="ru-RU" sz="7200" b="1" baseline="-25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>
                    <a:spcAft>
                      <a:spcPts val="1000"/>
                    </a:spcAft>
                  </a:pPr>
                  <a:r>
                    <a:rPr lang="en-US" sz="72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       </a:t>
                  </a: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r>
                    <a:rPr lang="ru-RU" sz="96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29945" y="6071627"/>
                  <a:ext cx="9144000" cy="830997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4800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Хочешь уважать себя, не жалей!!</a:t>
                  </a:r>
                  <a:endParaRPr lang="ru-RU" sz="48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50" name="Group 7"/>
              <p:cNvGrpSpPr>
                <a:grpSpLocks/>
              </p:cNvGrpSpPr>
              <p:nvPr/>
            </p:nvGrpSpPr>
            <p:grpSpPr bwMode="auto">
              <a:xfrm>
                <a:off x="1495601" y="1347493"/>
                <a:ext cx="1890815" cy="1722276"/>
                <a:chOff x="9757" y="2760"/>
                <a:chExt cx="721" cy="700"/>
              </a:xfr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p:grpSpPr>
            <p:sp>
              <p:nvSpPr>
                <p:cNvPr id="5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9948" y="3099"/>
                  <a:ext cx="404" cy="3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kumimoji="0" lang="en-US" sz="4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9949" y="2760"/>
                  <a:ext cx="529" cy="33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4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mv</a:t>
                  </a:r>
                  <a:r>
                    <a:rPr kumimoji="0" lang="en-US" sz="48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4" name="Line 10"/>
                <p:cNvSpPr>
                  <a:spLocks noChangeShapeType="1"/>
                </p:cNvSpPr>
                <p:nvPr/>
              </p:nvSpPr>
              <p:spPr bwMode="auto">
                <a:xfrm>
                  <a:off x="9757" y="3460"/>
                  <a:ext cx="530" cy="0"/>
                </a:xfrm>
                <a:prstGeom prst="line">
                  <a:avLst/>
                </a:pr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51" name="Text Box 15"/>
              <p:cNvSpPr txBox="1">
                <a:spLocks noChangeArrowheads="1"/>
              </p:cNvSpPr>
              <p:nvPr/>
            </p:nvSpPr>
            <p:spPr bwMode="auto">
              <a:xfrm>
                <a:off x="3291513" y="1650657"/>
                <a:ext cx="1214446" cy="70802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400" b="1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К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8" name="Прямоугольник 57"/>
            <p:cNvSpPr/>
            <p:nvPr/>
          </p:nvSpPr>
          <p:spPr>
            <a:xfrm>
              <a:off x="-2370014" y="692696"/>
              <a:ext cx="1625766" cy="70788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40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ru-RU" sz="40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ru-RU" sz="40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40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Rectangle 1"/>
            <p:cNvSpPr>
              <a:spLocks noChangeArrowheads="1"/>
            </p:cNvSpPr>
            <p:nvPr/>
          </p:nvSpPr>
          <p:spPr bwMode="auto">
            <a:xfrm>
              <a:off x="-2962418" y="1698192"/>
              <a:ext cx="1208985" cy="70788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Q= </a:t>
              </a:r>
              <a:endPara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-1983918" y="1724727"/>
              <a:ext cx="967124" cy="6463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sym typeface="Symbol" pitchFamily="18" charset="2"/>
                </a:rPr>
                <a:t> </a:t>
              </a:r>
              <a:r>
                <a:rPr lang="en-US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endParaRPr lang="ru-RU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Rectangle 1"/>
            <p:cNvSpPr>
              <a:spLocks noChangeArrowheads="1"/>
            </p:cNvSpPr>
            <p:nvPr/>
          </p:nvSpPr>
          <p:spPr bwMode="auto">
            <a:xfrm>
              <a:off x="-3348880" y="713962"/>
              <a:ext cx="1208985" cy="70788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Q= </a:t>
              </a:r>
              <a:endPara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62" name="Rectangle 1"/>
            <p:cNvSpPr>
              <a:spLocks noChangeArrowheads="1"/>
            </p:cNvSpPr>
            <p:nvPr/>
          </p:nvSpPr>
          <p:spPr bwMode="auto">
            <a:xfrm>
              <a:off x="-2962418" y="2484010"/>
              <a:ext cx="1572867" cy="92333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Q= </a:t>
              </a:r>
              <a:endPara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-1673336" y="2463110"/>
              <a:ext cx="1189749" cy="83099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ru-RU" sz="4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sym typeface="Symbol" pitchFamily="18" charset="2"/>
                </a:rPr>
                <a:t> </a:t>
              </a:r>
              <a:r>
                <a:rPr lang="en-US" sz="48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endParaRPr lang="ru-RU" sz="4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60"/>
                            </p:stCondLst>
                            <p:childTnLst>
                              <p:par>
                                <p:cTn id="9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8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8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8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8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8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8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2" dur="8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3" dur="8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8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9" dur="8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0" dur="8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8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6" dur="8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7" dur="8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8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3" dur="8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4" dur="8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8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60"/>
                            </p:stCondLst>
                            <p:childTnLst>
                              <p:par>
                                <p:cTn id="15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9" dur="8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0" dur="8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8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7" dur="8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8" dur="8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8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4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5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2" dur="8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3" dur="8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8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9" dur="8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0" dur="8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8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22361 0.63241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0" y="31600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7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0.21598 0.61968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31000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3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" grpId="0" animBg="1"/>
      <p:bldP spid="32" grpId="0" build="p"/>
      <p:bldP spid="33" grpId="0" uiExpand="1" build="p"/>
      <p:bldP spid="34" grpId="0"/>
      <p:bldP spid="34" grpId="1"/>
      <p:bldP spid="34" grpId="2"/>
      <p:bldP spid="35" grpId="0"/>
      <p:bldP spid="35" grpId="1"/>
      <p:bldP spid="35" grpId="2"/>
      <p:bldP spid="36" grpId="0"/>
      <p:bldP spid="37" grpId="0" build="p"/>
      <p:bldP spid="38" grpId="0" uiExpand="1" build="p"/>
      <p:bldP spid="39" grpId="0"/>
      <p:bldP spid="40" grpId="0"/>
      <p:bldP spid="41" grpId="0"/>
      <p:bldP spid="42" grpId="0" build="p"/>
      <p:bldP spid="43" grpId="0" build="p"/>
      <p:bldP spid="44" grpId="0"/>
      <p:bldP spid="45" grpId="0"/>
      <p:bldP spid="46" grpId="0" build="p"/>
      <p:bldP spid="7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ine 3"/>
          <p:cNvSpPr>
            <a:spLocks noChangeShapeType="1"/>
          </p:cNvSpPr>
          <p:nvPr/>
        </p:nvSpPr>
        <p:spPr bwMode="auto">
          <a:xfrm>
            <a:off x="538550" y="1056513"/>
            <a:ext cx="0" cy="287255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 b="1"/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>
            <a:off x="286617" y="3760588"/>
            <a:ext cx="745395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 b="1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01166" y="831503"/>
            <a:ext cx="3423033" cy="2954687"/>
            <a:chOff x="1907" y="8732"/>
            <a:chExt cx="2106" cy="1403"/>
          </a:xfrm>
        </p:grpSpPr>
        <p:sp>
          <p:nvSpPr>
            <p:cNvPr id="25" name="Line 6"/>
            <p:cNvSpPr>
              <a:spLocks noChangeShapeType="1"/>
            </p:cNvSpPr>
            <p:nvPr/>
          </p:nvSpPr>
          <p:spPr bwMode="auto">
            <a:xfrm flipV="1">
              <a:off x="1907" y="9636"/>
              <a:ext cx="376" cy="4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 b="1"/>
            </a:p>
          </p:txBody>
        </p:sp>
        <p:sp>
          <p:nvSpPr>
            <p:cNvPr id="26" name="Line 7"/>
            <p:cNvSpPr>
              <a:spLocks noChangeShapeType="1"/>
            </p:cNvSpPr>
            <p:nvPr/>
          </p:nvSpPr>
          <p:spPr bwMode="auto">
            <a:xfrm>
              <a:off x="2283" y="9639"/>
              <a:ext cx="50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 b="1"/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 flipV="1">
              <a:off x="2791" y="9188"/>
              <a:ext cx="353" cy="459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 b="1"/>
            </a:p>
          </p:txBody>
        </p:sp>
        <p:sp>
          <p:nvSpPr>
            <p:cNvPr id="28" name="Line 9"/>
            <p:cNvSpPr>
              <a:spLocks noChangeShapeType="1"/>
            </p:cNvSpPr>
            <p:nvPr/>
          </p:nvSpPr>
          <p:spPr bwMode="auto">
            <a:xfrm>
              <a:off x="3156" y="9207"/>
              <a:ext cx="50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 b="1"/>
            </a:p>
          </p:txBody>
        </p:sp>
        <p:sp>
          <p:nvSpPr>
            <p:cNvPr id="29" name="Line 10"/>
            <p:cNvSpPr>
              <a:spLocks noChangeShapeType="1"/>
            </p:cNvSpPr>
            <p:nvPr/>
          </p:nvSpPr>
          <p:spPr bwMode="auto">
            <a:xfrm flipV="1">
              <a:off x="3660" y="8732"/>
              <a:ext cx="353" cy="45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 b="1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 flipH="1">
            <a:off x="3927450" y="860657"/>
            <a:ext cx="3341764" cy="2853600"/>
            <a:chOff x="1946" y="8722"/>
            <a:chExt cx="2056" cy="1355"/>
          </a:xfrm>
        </p:grpSpPr>
        <p:sp>
          <p:nvSpPr>
            <p:cNvPr id="20" name="Line 12"/>
            <p:cNvSpPr>
              <a:spLocks noChangeShapeType="1"/>
            </p:cNvSpPr>
            <p:nvPr/>
          </p:nvSpPr>
          <p:spPr bwMode="auto">
            <a:xfrm flipV="1">
              <a:off x="1946" y="9618"/>
              <a:ext cx="353" cy="45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 b="1"/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2303" y="9620"/>
              <a:ext cx="505" cy="0"/>
            </a:xfrm>
            <a:prstGeom prst="line">
              <a:avLst/>
            </a:prstGeom>
            <a:noFill/>
            <a:ln w="57150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 b="1"/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 flipV="1">
              <a:off x="2795" y="9179"/>
              <a:ext cx="353" cy="459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 b="1"/>
            </a:p>
          </p:txBody>
        </p:sp>
        <p:sp>
          <p:nvSpPr>
            <p:cNvPr id="23" name="Line 15"/>
            <p:cNvSpPr>
              <a:spLocks noChangeShapeType="1"/>
            </p:cNvSpPr>
            <p:nvPr/>
          </p:nvSpPr>
          <p:spPr bwMode="auto">
            <a:xfrm>
              <a:off x="3145" y="9188"/>
              <a:ext cx="50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 b="1"/>
            </a:p>
          </p:txBody>
        </p:sp>
        <p:sp>
          <p:nvSpPr>
            <p:cNvPr id="24" name="Line 16"/>
            <p:cNvSpPr>
              <a:spLocks noChangeShapeType="1"/>
            </p:cNvSpPr>
            <p:nvPr/>
          </p:nvSpPr>
          <p:spPr bwMode="auto">
            <a:xfrm flipV="1">
              <a:off x="3649" y="8722"/>
              <a:ext cx="353" cy="45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 b="1"/>
            </a:p>
          </p:txBody>
        </p:sp>
      </p:grpSp>
      <p:sp>
        <p:nvSpPr>
          <p:cNvPr id="4" name="Text Box 17"/>
          <p:cNvSpPr txBox="1">
            <a:spLocks noChangeArrowheads="1"/>
          </p:cNvSpPr>
          <p:nvPr/>
        </p:nvSpPr>
        <p:spPr bwMode="auto">
          <a:xfrm rot="18088963">
            <a:off x="119724" y="3034268"/>
            <a:ext cx="1191983" cy="357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нагревание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 rot="17984293">
            <a:off x="1700149" y="2128655"/>
            <a:ext cx="1286752" cy="28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нагревание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7412248" y="3286124"/>
            <a:ext cx="945966" cy="54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,мин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215101" y="856471"/>
            <a:ext cx="464856" cy="57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3430087" y="2214347"/>
            <a:ext cx="1071120" cy="100033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Кол-во теплоты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1572287" y="3071959"/>
            <a:ext cx="1428702" cy="64232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Нагревание</a:t>
            </a:r>
          </a:p>
          <a:p>
            <a:pPr>
              <a:spcAft>
                <a:spcPts val="0"/>
              </a:spcAft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l-G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="1" dirty="0" err="1" smtClean="0"/>
              <a:t>º</a:t>
            </a:r>
            <a:r>
              <a:rPr lang="ru-RU" b="1" dirty="0" smtClean="0"/>
              <a:t> 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 rot="3512056">
            <a:off x="3633468" y="1362696"/>
            <a:ext cx="1151970" cy="28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охлаждение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 rot="18062275">
            <a:off x="3106537" y="1336807"/>
            <a:ext cx="1111956" cy="28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нагревание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 rot="3512056">
            <a:off x="4923262" y="2233909"/>
            <a:ext cx="1286752" cy="28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охлаждение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19"/>
          <p:cNvSpPr txBox="1">
            <a:spLocks noChangeArrowheads="1"/>
          </p:cNvSpPr>
          <p:nvPr/>
        </p:nvSpPr>
        <p:spPr bwMode="auto">
          <a:xfrm rot="3512056">
            <a:off x="6253363" y="3204402"/>
            <a:ext cx="1356249" cy="28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охлаждение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1164318" y="2701307"/>
            <a:ext cx="837067" cy="35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1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l-GR" sz="1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600" b="1" dirty="0" smtClean="0">
                <a:solidFill>
                  <a:srgbClr val="0014AC"/>
                </a:solidFill>
              </a:rPr>
              <a:t> </a:t>
            </a:r>
            <a:endParaRPr lang="en-US" sz="1600" b="1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5876271" y="2720261"/>
            <a:ext cx="837067" cy="35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1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l-GR" sz="1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600" b="1" dirty="0" smtClean="0">
                <a:solidFill>
                  <a:srgbClr val="0014AC"/>
                </a:solidFill>
              </a:rPr>
              <a:t> </a:t>
            </a:r>
            <a:endParaRPr lang="en-US" sz="1600" b="1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19"/>
          <p:cNvSpPr txBox="1">
            <a:spLocks noChangeArrowheads="1"/>
          </p:cNvSpPr>
          <p:nvPr/>
        </p:nvSpPr>
        <p:spPr bwMode="auto">
          <a:xfrm>
            <a:off x="2571890" y="1806266"/>
            <a:ext cx="837067" cy="2864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=L</a:t>
            </a:r>
            <a:r>
              <a:rPr lang="en-US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endParaRPr lang="en-US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19"/>
          <p:cNvSpPr txBox="1">
            <a:spLocks noChangeArrowheads="1"/>
          </p:cNvSpPr>
          <p:nvPr/>
        </p:nvSpPr>
        <p:spPr bwMode="auto">
          <a:xfrm>
            <a:off x="4468699" y="1856810"/>
            <a:ext cx="837067" cy="2864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=L</a:t>
            </a:r>
            <a:r>
              <a:rPr lang="en-US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endParaRPr lang="en-US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4644239" y="3071959"/>
            <a:ext cx="1428702" cy="642323"/>
          </a:xfrm>
          <a:prstGeom prst="rect">
            <a:avLst/>
          </a:prstGeom>
          <a:noFill/>
          <a:ln w="9525">
            <a:solidFill>
              <a:srgbClr val="0014A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охлаждение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l-G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="1" dirty="0" err="1" smtClean="0"/>
              <a:t>º</a:t>
            </a:r>
            <a:r>
              <a:rPr lang="ru-RU" b="1" dirty="0" smtClean="0"/>
              <a:t> 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 Box 28"/>
          <p:cNvSpPr txBox="1">
            <a:spLocks noChangeArrowheads="1"/>
          </p:cNvSpPr>
          <p:nvPr/>
        </p:nvSpPr>
        <p:spPr bwMode="auto">
          <a:xfrm>
            <a:off x="571057" y="1572503"/>
            <a:ext cx="1142636" cy="35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кипения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 Box 28"/>
          <p:cNvSpPr txBox="1">
            <a:spLocks noChangeArrowheads="1"/>
          </p:cNvSpPr>
          <p:nvPr/>
        </p:nvSpPr>
        <p:spPr bwMode="auto">
          <a:xfrm>
            <a:off x="214283" y="2428868"/>
            <a:ext cx="857256" cy="35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плавл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86944" y="2481492"/>
            <a:ext cx="10001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14AC"/>
                </a:solidFill>
                <a:latin typeface="+mn-lt"/>
              </a:rPr>
              <a:t>2.</a:t>
            </a:r>
            <a:r>
              <a:rPr lang="ru-RU" sz="1100" b="1" dirty="0" smtClean="0">
                <a:latin typeface="+mn-lt"/>
              </a:rPr>
              <a:t>плавление</a:t>
            </a:r>
            <a:endParaRPr lang="ru-RU" sz="1100" b="1" dirty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86446" y="2500306"/>
            <a:ext cx="12144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14AC"/>
                </a:solidFill>
                <a:latin typeface="+mn-lt"/>
              </a:rPr>
              <a:t>9.</a:t>
            </a:r>
            <a:r>
              <a:rPr lang="ru-RU" sz="1100" b="1" dirty="0" smtClean="0">
                <a:latin typeface="+mn-lt"/>
              </a:rPr>
              <a:t>отвердевание</a:t>
            </a:r>
            <a:endParaRPr lang="ru-RU" sz="1100" b="1" dirty="0"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28860" y="1571612"/>
            <a:ext cx="10001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C00000"/>
                </a:solidFill>
                <a:latin typeface="+mn-lt"/>
              </a:rPr>
              <a:t>4.</a:t>
            </a:r>
            <a:r>
              <a:rPr lang="ru-RU" sz="1100" b="1" dirty="0" smtClean="0">
                <a:latin typeface="+mn-lt"/>
              </a:rPr>
              <a:t>испарение</a:t>
            </a:r>
            <a:endParaRPr lang="ru-RU" sz="1100" b="1" dirty="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00562" y="1571612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C00000"/>
                </a:solidFill>
                <a:latin typeface="+mn-lt"/>
              </a:rPr>
              <a:t>7.</a:t>
            </a:r>
            <a:r>
              <a:rPr lang="ru-RU" sz="1100" b="1" dirty="0" smtClean="0">
                <a:latin typeface="+mn-lt"/>
              </a:rPr>
              <a:t>конденсация</a:t>
            </a:r>
            <a:endParaRPr lang="ru-RU" sz="1100" b="1" dirty="0">
              <a:latin typeface="+mn-lt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500034" y="1836042"/>
            <a:ext cx="478634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558316" y="2740932"/>
            <a:ext cx="619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608011" y="4218643"/>
            <a:ext cx="677841" cy="2371729"/>
            <a:chOff x="10944" y="4752"/>
            <a:chExt cx="288" cy="432"/>
          </a:xfrm>
        </p:grpSpPr>
        <p:sp>
          <p:nvSpPr>
            <p:cNvPr id="112" name="Rectangle 3"/>
            <p:cNvSpPr>
              <a:spLocks noChangeArrowheads="1"/>
            </p:cNvSpPr>
            <p:nvPr/>
          </p:nvSpPr>
          <p:spPr bwMode="auto">
            <a:xfrm>
              <a:off x="10944" y="4950"/>
              <a:ext cx="288" cy="234"/>
            </a:xfrm>
            <a:prstGeom prst="rect">
              <a:avLst/>
            </a:prstGeom>
            <a:blipFill>
              <a:blip r:embed="rId12" cstate="print">
                <a:lum bright="-44000" contrast="36000"/>
              </a:blip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" name="Line 4"/>
            <p:cNvSpPr>
              <a:spLocks noChangeShapeType="1"/>
            </p:cNvSpPr>
            <p:nvPr/>
          </p:nvSpPr>
          <p:spPr bwMode="auto">
            <a:xfrm>
              <a:off x="10944" y="4752"/>
              <a:ext cx="0" cy="43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" name="Line 5"/>
            <p:cNvSpPr>
              <a:spLocks noChangeShapeType="1"/>
            </p:cNvSpPr>
            <p:nvPr/>
          </p:nvSpPr>
          <p:spPr bwMode="auto">
            <a:xfrm>
              <a:off x="11232" y="4752"/>
              <a:ext cx="0" cy="43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" name="Line 6"/>
            <p:cNvSpPr>
              <a:spLocks noChangeShapeType="1"/>
            </p:cNvSpPr>
            <p:nvPr/>
          </p:nvSpPr>
          <p:spPr bwMode="auto">
            <a:xfrm>
              <a:off x="10944" y="5184"/>
              <a:ext cx="2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16" name="Прямоугольник 115"/>
          <p:cNvSpPr/>
          <p:nvPr/>
        </p:nvSpPr>
        <p:spPr>
          <a:xfrm>
            <a:off x="71406" y="6576097"/>
            <a:ext cx="1928826" cy="21431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Rectangle 3"/>
          <p:cNvSpPr>
            <a:spLocks noChangeArrowheads="1"/>
          </p:cNvSpPr>
          <p:nvPr/>
        </p:nvSpPr>
        <p:spPr bwMode="auto">
          <a:xfrm>
            <a:off x="607155" y="5214950"/>
            <a:ext cx="677841" cy="1285884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" name="Группа 37"/>
          <p:cNvGrpSpPr/>
          <p:nvPr/>
        </p:nvGrpSpPr>
        <p:grpSpPr>
          <a:xfrm>
            <a:off x="785786" y="3357562"/>
            <a:ext cx="502269" cy="3112841"/>
            <a:chOff x="1000100" y="547468"/>
            <a:chExt cx="502269" cy="3112841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1000100" y="547468"/>
              <a:ext cx="502269" cy="3112841"/>
              <a:chOff x="1013726" y="547468"/>
              <a:chExt cx="502269" cy="3112841"/>
            </a:xfrm>
          </p:grpSpPr>
          <p:sp>
            <p:nvSpPr>
              <p:cNvPr id="128" name="AutoShape 8"/>
              <p:cNvSpPr>
                <a:spLocks noChangeArrowheads="1"/>
              </p:cNvSpPr>
              <p:nvPr/>
            </p:nvSpPr>
            <p:spPr bwMode="auto">
              <a:xfrm rot="856414">
                <a:off x="1348735" y="547468"/>
                <a:ext cx="167260" cy="2891524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" name="Rectangle 9"/>
              <p:cNvSpPr>
                <a:spLocks noChangeArrowheads="1"/>
              </p:cNvSpPr>
              <p:nvPr/>
            </p:nvSpPr>
            <p:spPr bwMode="auto">
              <a:xfrm rot="856414">
                <a:off x="1013726" y="3288542"/>
                <a:ext cx="83630" cy="37176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9" name="Group 11"/>
            <p:cNvGrpSpPr>
              <a:grpSpLocks/>
            </p:cNvGrpSpPr>
            <p:nvPr/>
          </p:nvGrpSpPr>
          <p:grpSpPr bwMode="auto">
            <a:xfrm rot="856414">
              <a:off x="2515435" y="-2598420"/>
              <a:ext cx="83630" cy="864"/>
              <a:chOff x="3456" y="2448"/>
              <a:chExt cx="144" cy="864"/>
            </a:xfrm>
          </p:grpSpPr>
          <p:sp>
            <p:nvSpPr>
              <p:cNvPr id="121" name="Line 12"/>
              <p:cNvSpPr>
                <a:spLocks noChangeShapeType="1"/>
              </p:cNvSpPr>
              <p:nvPr/>
            </p:nvSpPr>
            <p:spPr bwMode="auto">
              <a:xfrm>
                <a:off x="3456" y="244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Line 13"/>
              <p:cNvSpPr>
                <a:spLocks noChangeShapeType="1"/>
              </p:cNvSpPr>
              <p:nvPr/>
            </p:nvSpPr>
            <p:spPr bwMode="auto">
              <a:xfrm>
                <a:off x="3456" y="2620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" name="Line 14"/>
              <p:cNvSpPr>
                <a:spLocks noChangeShapeType="1"/>
              </p:cNvSpPr>
              <p:nvPr/>
            </p:nvSpPr>
            <p:spPr bwMode="auto">
              <a:xfrm>
                <a:off x="3456" y="2736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Line 15"/>
              <p:cNvSpPr>
                <a:spLocks noChangeShapeType="1"/>
              </p:cNvSpPr>
              <p:nvPr/>
            </p:nvSpPr>
            <p:spPr bwMode="auto">
              <a:xfrm>
                <a:off x="3456" y="2880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" name="Line 16"/>
              <p:cNvSpPr>
                <a:spLocks noChangeShapeType="1"/>
              </p:cNvSpPr>
              <p:nvPr/>
            </p:nvSpPr>
            <p:spPr bwMode="auto">
              <a:xfrm>
                <a:off x="3456" y="3024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" name="Line 17"/>
              <p:cNvSpPr>
                <a:spLocks noChangeShapeType="1"/>
              </p:cNvSpPr>
              <p:nvPr/>
            </p:nvSpPr>
            <p:spPr bwMode="auto">
              <a:xfrm>
                <a:off x="3456" y="316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" name="Line 18"/>
              <p:cNvSpPr>
                <a:spLocks noChangeShapeType="1"/>
              </p:cNvSpPr>
              <p:nvPr/>
            </p:nvSpPr>
            <p:spPr bwMode="auto">
              <a:xfrm>
                <a:off x="3456" y="3312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30" name="Line 10"/>
          <p:cNvSpPr>
            <a:spLocks noChangeShapeType="1"/>
          </p:cNvSpPr>
          <p:nvPr/>
        </p:nvSpPr>
        <p:spPr bwMode="auto">
          <a:xfrm rot="856414">
            <a:off x="1084577" y="4384806"/>
            <a:ext cx="45719" cy="173926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rot="5400000" flipH="1" flipV="1">
            <a:off x="1100321" y="3983721"/>
            <a:ext cx="642942" cy="214314"/>
          </a:xfrm>
          <a:prstGeom prst="line">
            <a:avLst/>
          </a:prstGeom>
          <a:ln w="57150">
            <a:solidFill>
              <a:srgbClr val="FF0000"/>
            </a:solidFill>
          </a:ln>
          <a:scene3d>
            <a:camera prst="orthographicFront">
              <a:rot lat="0" lon="0" rev="18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Rectangle 3"/>
          <p:cNvSpPr>
            <a:spLocks noChangeArrowheads="1"/>
          </p:cNvSpPr>
          <p:nvPr/>
        </p:nvSpPr>
        <p:spPr bwMode="auto">
          <a:xfrm>
            <a:off x="3121989" y="5087332"/>
            <a:ext cx="677841" cy="1643074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" name="Группа 172"/>
          <p:cNvGrpSpPr/>
          <p:nvPr/>
        </p:nvGrpSpPr>
        <p:grpSpPr>
          <a:xfrm>
            <a:off x="3108341" y="3214686"/>
            <a:ext cx="677841" cy="3429025"/>
            <a:chOff x="857224" y="642918"/>
            <a:chExt cx="677841" cy="3429025"/>
          </a:xfrm>
        </p:grpSpPr>
        <p:sp>
          <p:nvSpPr>
            <p:cNvPr id="174" name="Line 4"/>
            <p:cNvSpPr>
              <a:spLocks noChangeShapeType="1"/>
            </p:cNvSpPr>
            <p:nvPr/>
          </p:nvSpPr>
          <p:spPr bwMode="auto">
            <a:xfrm>
              <a:off x="857224" y="642918"/>
              <a:ext cx="0" cy="3429024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" name="Line 5"/>
            <p:cNvSpPr>
              <a:spLocks noChangeShapeType="1"/>
            </p:cNvSpPr>
            <p:nvPr/>
          </p:nvSpPr>
          <p:spPr bwMode="auto">
            <a:xfrm>
              <a:off x="1535065" y="642919"/>
              <a:ext cx="0" cy="3429024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6" name="Line 6"/>
            <p:cNvSpPr>
              <a:spLocks noChangeShapeType="1"/>
            </p:cNvSpPr>
            <p:nvPr/>
          </p:nvSpPr>
          <p:spPr bwMode="auto">
            <a:xfrm>
              <a:off x="857224" y="4071943"/>
              <a:ext cx="677841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77" name="Прямоугольник 176"/>
          <p:cNvSpPr/>
          <p:nvPr/>
        </p:nvSpPr>
        <p:spPr>
          <a:xfrm>
            <a:off x="2500298" y="6643710"/>
            <a:ext cx="1928826" cy="21431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8" name="Прямая соединительная линия 177"/>
          <p:cNvCxnSpPr/>
          <p:nvPr/>
        </p:nvCxnSpPr>
        <p:spPr>
          <a:xfrm>
            <a:off x="3000364" y="3213098"/>
            <a:ext cx="857256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Овал 178"/>
          <p:cNvSpPr/>
          <p:nvPr/>
        </p:nvSpPr>
        <p:spPr>
          <a:xfrm>
            <a:off x="3571868" y="6444654"/>
            <a:ext cx="143898" cy="1428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Овал 179"/>
          <p:cNvSpPr/>
          <p:nvPr/>
        </p:nvSpPr>
        <p:spPr>
          <a:xfrm>
            <a:off x="3286116" y="6587530"/>
            <a:ext cx="71438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Rectangle 3"/>
          <p:cNvSpPr>
            <a:spLocks noChangeArrowheads="1"/>
          </p:cNvSpPr>
          <p:nvPr/>
        </p:nvSpPr>
        <p:spPr bwMode="auto">
          <a:xfrm rot="5400000">
            <a:off x="1758923" y="4545015"/>
            <a:ext cx="3357588" cy="69693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3600000" scaled="0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1" name="Группа 37"/>
          <p:cNvGrpSpPr/>
          <p:nvPr/>
        </p:nvGrpSpPr>
        <p:grpSpPr>
          <a:xfrm rot="21023929">
            <a:off x="3126603" y="3480023"/>
            <a:ext cx="491013" cy="2919170"/>
            <a:chOff x="1011356" y="547468"/>
            <a:chExt cx="491013" cy="3071369"/>
          </a:xfrm>
        </p:grpSpPr>
        <p:grpSp>
          <p:nvGrpSpPr>
            <p:cNvPr id="12" name="Группа 34"/>
            <p:cNvGrpSpPr/>
            <p:nvPr/>
          </p:nvGrpSpPr>
          <p:grpSpPr>
            <a:xfrm>
              <a:off x="1011356" y="547468"/>
              <a:ext cx="491013" cy="3071369"/>
              <a:chOff x="1024982" y="547468"/>
              <a:chExt cx="491013" cy="3071369"/>
            </a:xfrm>
          </p:grpSpPr>
          <p:sp>
            <p:nvSpPr>
              <p:cNvPr id="192" name="AutoShape 8"/>
              <p:cNvSpPr>
                <a:spLocks noChangeArrowheads="1"/>
              </p:cNvSpPr>
              <p:nvPr/>
            </p:nvSpPr>
            <p:spPr bwMode="auto">
              <a:xfrm rot="856414">
                <a:off x="1348735" y="547468"/>
                <a:ext cx="167260" cy="2891524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3" name="Rectangle 9"/>
              <p:cNvSpPr>
                <a:spLocks noChangeArrowheads="1"/>
              </p:cNvSpPr>
              <p:nvPr/>
            </p:nvSpPr>
            <p:spPr bwMode="auto">
              <a:xfrm rot="856414">
                <a:off x="1024982" y="3247070"/>
                <a:ext cx="83630" cy="37176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3" name="Group 11"/>
            <p:cNvGrpSpPr>
              <a:grpSpLocks/>
            </p:cNvGrpSpPr>
            <p:nvPr/>
          </p:nvGrpSpPr>
          <p:grpSpPr bwMode="auto">
            <a:xfrm rot="856414">
              <a:off x="2515435" y="-2598420"/>
              <a:ext cx="83630" cy="864"/>
              <a:chOff x="3456" y="2448"/>
              <a:chExt cx="144" cy="864"/>
            </a:xfrm>
          </p:grpSpPr>
          <p:sp>
            <p:nvSpPr>
              <p:cNvPr id="185" name="Line 12"/>
              <p:cNvSpPr>
                <a:spLocks noChangeShapeType="1"/>
              </p:cNvSpPr>
              <p:nvPr/>
            </p:nvSpPr>
            <p:spPr bwMode="auto">
              <a:xfrm>
                <a:off x="3456" y="244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6" name="Line 13"/>
              <p:cNvSpPr>
                <a:spLocks noChangeShapeType="1"/>
              </p:cNvSpPr>
              <p:nvPr/>
            </p:nvSpPr>
            <p:spPr bwMode="auto">
              <a:xfrm>
                <a:off x="3456" y="2620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7" name="Line 14"/>
              <p:cNvSpPr>
                <a:spLocks noChangeShapeType="1"/>
              </p:cNvSpPr>
              <p:nvPr/>
            </p:nvSpPr>
            <p:spPr bwMode="auto">
              <a:xfrm>
                <a:off x="3456" y="2736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8" name="Line 15"/>
              <p:cNvSpPr>
                <a:spLocks noChangeShapeType="1"/>
              </p:cNvSpPr>
              <p:nvPr/>
            </p:nvSpPr>
            <p:spPr bwMode="auto">
              <a:xfrm>
                <a:off x="3456" y="2880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9" name="Line 16"/>
              <p:cNvSpPr>
                <a:spLocks noChangeShapeType="1"/>
              </p:cNvSpPr>
              <p:nvPr/>
            </p:nvSpPr>
            <p:spPr bwMode="auto">
              <a:xfrm>
                <a:off x="3456" y="3024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0" name="Line 17"/>
              <p:cNvSpPr>
                <a:spLocks noChangeShapeType="1"/>
              </p:cNvSpPr>
              <p:nvPr/>
            </p:nvSpPr>
            <p:spPr bwMode="auto">
              <a:xfrm>
                <a:off x="3456" y="316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1" name="Line 18"/>
              <p:cNvSpPr>
                <a:spLocks noChangeShapeType="1"/>
              </p:cNvSpPr>
              <p:nvPr/>
            </p:nvSpPr>
            <p:spPr bwMode="auto">
              <a:xfrm>
                <a:off x="3456" y="3312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194" name="Прямая соединительная линия 193"/>
          <p:cNvCxnSpPr/>
          <p:nvPr/>
        </p:nvCxnSpPr>
        <p:spPr>
          <a:xfrm rot="5400000" flipH="1" flipV="1">
            <a:off x="3277062" y="4062888"/>
            <a:ext cx="642942" cy="89546"/>
          </a:xfrm>
          <a:prstGeom prst="line">
            <a:avLst/>
          </a:prstGeom>
          <a:ln w="57150">
            <a:solidFill>
              <a:srgbClr val="FF0000"/>
            </a:solidFill>
          </a:ln>
          <a:scene3d>
            <a:camera prst="orthographicFront">
              <a:rot lat="0" lon="0" rev="18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Line 10"/>
          <p:cNvSpPr>
            <a:spLocks noChangeShapeType="1"/>
          </p:cNvSpPr>
          <p:nvPr/>
        </p:nvSpPr>
        <p:spPr bwMode="auto">
          <a:xfrm rot="856414">
            <a:off x="3318789" y="4460250"/>
            <a:ext cx="337867" cy="167249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6" name="Рисунок 195"/>
          <p:cNvPicPr/>
          <p:nvPr/>
        </p:nvPicPr>
        <p:blipFill>
          <a:blip r:embed="rId13">
            <a:lum bright="-20000" contrast="30000"/>
          </a:blip>
          <a:srcRect l="24987" t="8847" r="25487" b="65352"/>
          <a:stretch>
            <a:fillRect/>
          </a:stretch>
        </p:blipFill>
        <p:spPr bwMode="auto">
          <a:xfrm>
            <a:off x="500034" y="0"/>
            <a:ext cx="266674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" name="Рисунок 196"/>
          <p:cNvPicPr/>
          <p:nvPr/>
        </p:nvPicPr>
        <p:blipFill>
          <a:blip r:embed="rId14">
            <a:lum bright="-20000" contrast="30000"/>
          </a:blip>
          <a:srcRect l="24301" t="8359" r="26001" b="61114"/>
          <a:stretch>
            <a:fillRect/>
          </a:stretch>
        </p:blipFill>
        <p:spPr bwMode="auto">
          <a:xfrm>
            <a:off x="6490189" y="1000852"/>
            <a:ext cx="2653811" cy="1570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" name="Рисунок 198"/>
          <p:cNvPicPr/>
          <p:nvPr/>
        </p:nvPicPr>
        <p:blipFill>
          <a:blip r:embed="rId14">
            <a:lum bright="-20000" contrast="30000"/>
          </a:blip>
          <a:srcRect l="24301" t="43662" r="26001" b="27169"/>
          <a:stretch>
            <a:fillRect/>
          </a:stretch>
        </p:blipFill>
        <p:spPr bwMode="auto">
          <a:xfrm>
            <a:off x="6498336" y="4429132"/>
            <a:ext cx="264566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" name="Рисунок 199"/>
          <p:cNvPicPr/>
          <p:nvPr/>
        </p:nvPicPr>
        <p:blipFill>
          <a:blip r:embed="rId13">
            <a:lum bright="-20000" contrast="30000"/>
          </a:blip>
          <a:srcRect l="24987" t="43355" r="25487" b="35528"/>
          <a:stretch>
            <a:fillRect/>
          </a:stretch>
        </p:blipFill>
        <p:spPr bwMode="auto">
          <a:xfrm>
            <a:off x="3883483" y="4214818"/>
            <a:ext cx="2617343" cy="122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1" name="Text Box 19"/>
          <p:cNvSpPr txBox="1">
            <a:spLocks noChangeArrowheads="1"/>
          </p:cNvSpPr>
          <p:nvPr/>
        </p:nvSpPr>
        <p:spPr bwMode="auto">
          <a:xfrm>
            <a:off x="4643438" y="4000504"/>
            <a:ext cx="837067" cy="2864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=L</a:t>
            </a:r>
            <a:r>
              <a:rPr lang="en-US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endParaRPr lang="en-US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2" name="Text Box 19"/>
          <p:cNvSpPr txBox="1">
            <a:spLocks noChangeArrowheads="1"/>
          </p:cNvSpPr>
          <p:nvPr/>
        </p:nvSpPr>
        <p:spPr bwMode="auto">
          <a:xfrm>
            <a:off x="8143900" y="4071942"/>
            <a:ext cx="837067" cy="358016"/>
          </a:xfrm>
          <a:prstGeom prst="rect">
            <a:avLst/>
          </a:prstGeom>
          <a:noFill/>
          <a:ln w="9525">
            <a:solidFill>
              <a:srgbClr val="0014A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1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l-GR" sz="1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600" b="1" dirty="0" smtClean="0">
                <a:solidFill>
                  <a:srgbClr val="0014AC"/>
                </a:solidFill>
              </a:rPr>
              <a:t> </a:t>
            </a:r>
            <a:endParaRPr lang="en-US" sz="1600" b="1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3" name="Рисунок 202"/>
          <p:cNvPicPr/>
          <p:nvPr/>
        </p:nvPicPr>
        <p:blipFill>
          <a:blip r:embed="rId15">
            <a:lum bright="-20000" contrast="60000"/>
          </a:blip>
          <a:srcRect l="9285" t="10417" r="10715" b="26785"/>
          <a:stretch>
            <a:fillRect/>
          </a:stretch>
        </p:blipFill>
        <p:spPr bwMode="auto">
          <a:xfrm>
            <a:off x="2651760" y="-24"/>
            <a:ext cx="3840480" cy="240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" name="Text Box 19"/>
          <p:cNvSpPr txBox="1">
            <a:spLocks noChangeArrowheads="1"/>
          </p:cNvSpPr>
          <p:nvPr/>
        </p:nvSpPr>
        <p:spPr bwMode="auto">
          <a:xfrm>
            <a:off x="4572000" y="285729"/>
            <a:ext cx="1143008" cy="357190"/>
          </a:xfrm>
          <a:prstGeom prst="rect">
            <a:avLst/>
          </a:prstGeom>
          <a:solidFill>
            <a:schemeClr val="bg2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l-G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="1" dirty="0" err="1" smtClean="0"/>
              <a:t>º</a:t>
            </a:r>
            <a:r>
              <a:rPr lang="ru-RU" b="1" dirty="0" smtClean="0"/>
              <a:t> 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3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64" presetClass="path" presetSubtype="0" repeatCount="5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2 -1.48148E-6 L 0.00659 -0.28866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6" presetClass="emph" presetSubtype="0" repeatCount="5000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1000" fill="hold"/>
                                        <p:tgtEl>
                                          <p:spTgt spid="1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3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0"/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53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4" presetClass="path" presetSubtype="0" repeatCount="5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052 -0.28866 " pathEditMode="relative" rAng="0" ptsTypes="AA">
                                      <p:cBhvr>
                                        <p:cTn id="119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6" presetClass="emph" presetSubtype="0" repeatCount="5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1000" fill="hold"/>
                                        <p:tgtEl>
                                          <p:spTgt spid="1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1" presetClass="exit" presetSubtype="0" fill="hold" grpId="3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5" dur="3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9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2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153" dur="20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2000"/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6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0" dur="3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2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1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6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35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4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7" presetID="35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9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1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5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6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2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9" dur="10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2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10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1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3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500"/>
                            </p:stCondLst>
                            <p:childTnLst>
                              <p:par>
                                <p:cTn id="3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4" grpId="0"/>
      <p:bldP spid="4" grpId="1"/>
      <p:bldP spid="6" grpId="0"/>
      <p:bldP spid="6" grpId="1"/>
      <p:bldP spid="6" grpId="2"/>
      <p:bldP spid="14" grpId="0"/>
      <p:bldP spid="15" grpId="0"/>
      <p:bldP spid="30" grpId="0" animBg="1"/>
      <p:bldP spid="31" grpId="0" animBg="1"/>
      <p:bldP spid="32" grpId="0"/>
      <p:bldP spid="32" grpId="1"/>
      <p:bldP spid="33" grpId="0"/>
      <p:bldP spid="33" grpId="1"/>
      <p:bldP spid="34" grpId="0"/>
      <p:bldP spid="34" grpId="1"/>
      <p:bldP spid="34" grpId="2"/>
      <p:bldP spid="35" grpId="0"/>
      <p:bldP spid="35" grpId="1"/>
      <p:bldP spid="40" grpId="0"/>
      <p:bldP spid="40" grpId="1"/>
      <p:bldP spid="41" grpId="0"/>
      <p:bldP spid="41" grpId="1"/>
      <p:bldP spid="42" grpId="0" animBg="1"/>
      <p:bldP spid="43" grpId="0" animBg="1"/>
      <p:bldP spid="44" grpId="0" animBg="1"/>
      <p:bldP spid="56" grpId="0"/>
      <p:bldP spid="57" grpId="0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116" grpId="0" animBg="1"/>
      <p:bldP spid="116" grpId="1" animBg="1"/>
      <p:bldP spid="117" grpId="0" animBg="1"/>
      <p:bldP spid="117" grpId="1" animBg="1"/>
      <p:bldP spid="130" grpId="0" animBg="1"/>
      <p:bldP spid="130" grpId="1" animBg="1"/>
      <p:bldP spid="172" grpId="0" animBg="1"/>
      <p:bldP spid="177" grpId="0" animBg="1"/>
      <p:bldP spid="177" grpId="1" animBg="1"/>
      <p:bldP spid="179" grpId="0" animBg="1"/>
      <p:bldP spid="179" grpId="1" animBg="1"/>
      <p:bldP spid="179" grpId="2" animBg="1"/>
      <p:bldP spid="179" grpId="3" animBg="1"/>
      <p:bldP spid="180" grpId="0" animBg="1"/>
      <p:bldP spid="180" grpId="1" animBg="1"/>
      <p:bldP spid="180" grpId="2" animBg="1"/>
      <p:bldP spid="180" grpId="3" animBg="1"/>
      <p:bldP spid="181" grpId="0" build="p" animBg="1"/>
      <p:bldP spid="181" grpId="1" build="allAtOnce" animBg="1"/>
      <p:bldP spid="195" grpId="0" animBg="1"/>
      <p:bldP spid="195" grpId="1" animBg="1"/>
      <p:bldP spid="201" grpId="0" animBg="1"/>
      <p:bldP spid="202" grpId="0" animBg="1"/>
      <p:bldP spid="20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206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Теплоёмкость свинца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140Дж/(кг 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–  это означает…</a:t>
            </a:r>
          </a:p>
          <a:p>
            <a:pPr marL="342900" marR="0" lvl="0" indent="-34290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 140 кг свинца можно нагреть на один градус 1 Джоулем;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</a:p>
          <a:p>
            <a:pPr marL="342900" marR="0" lvl="0" indent="-34290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Один кг свинца можно нагреть на  140 градусов  1 Джоулем тепла.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кг свинца можно нагреть на один градус, затратив  140 Джоулей тепла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140 кг свинца можно нагреть на один градус, затратив 140 Джоулей тепла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</a:p>
          <a:p>
            <a:pPr marL="342900" marR="0" lvl="0" indent="-34290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5.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140 кг свинца можно нагреть на 140 градусов, затратив  140 Джоулей тепла</a:t>
            </a:r>
            <a:endParaRPr kumimoji="0" lang="ru-RU" sz="4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2214554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Удельная теплота парообразования воды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2,3  МДж/кг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означает….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2,3 млн. джоулей выделится при конденсации 1 кг воды.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23 млн. джоулей выделится при конденсации 10 кг пара;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1млн. джоулей выделится при конденсации 2,3 кг воды;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0,23 млн. джоулей выделится при конденсации  100 г воды;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2,3 млн. джоулей выделится при конденсации  1 кг пара, взятого при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0" y="1071546"/>
            <a:ext cx="8143900" cy="35719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42876" y="3140968"/>
            <a:ext cx="8786842" cy="71666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7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7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7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4722 L -0.004 0.19976 " pathEditMode="relative" rAng="0" ptsTypes="AA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 build="p"/>
      <p:bldP spid="7170" grpId="0" build="p"/>
      <p:bldP spid="24" grpId="0" animBg="1"/>
      <p:bldP spid="25" grpId="0" animBg="1"/>
      <p:bldP spid="2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285720" y="3429000"/>
            <a:ext cx="2209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449892" y="3402741"/>
            <a:ext cx="11221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7" name="Group 2"/>
          <p:cNvGrpSpPr>
            <a:grpSpLocks/>
          </p:cNvGrpSpPr>
          <p:nvPr/>
        </p:nvGrpSpPr>
        <p:grpSpPr bwMode="auto">
          <a:xfrm>
            <a:off x="3164413" y="954910"/>
            <a:ext cx="691963" cy="2371729"/>
            <a:chOff x="10944" y="4752"/>
            <a:chExt cx="294" cy="432"/>
          </a:xfrm>
        </p:grpSpPr>
        <p:sp>
          <p:nvSpPr>
            <p:cNvPr id="90" name="Rectangle 3"/>
            <p:cNvSpPr>
              <a:spLocks noChangeArrowheads="1"/>
            </p:cNvSpPr>
            <p:nvPr/>
          </p:nvSpPr>
          <p:spPr bwMode="auto">
            <a:xfrm>
              <a:off x="10950" y="4950"/>
              <a:ext cx="288" cy="23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Line 4"/>
            <p:cNvSpPr>
              <a:spLocks noChangeShapeType="1"/>
            </p:cNvSpPr>
            <p:nvPr/>
          </p:nvSpPr>
          <p:spPr bwMode="auto">
            <a:xfrm>
              <a:off x="10944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Line 5"/>
            <p:cNvSpPr>
              <a:spLocks noChangeShapeType="1"/>
            </p:cNvSpPr>
            <p:nvPr/>
          </p:nvSpPr>
          <p:spPr bwMode="auto">
            <a:xfrm>
              <a:off x="11232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Line 6"/>
            <p:cNvSpPr>
              <a:spLocks noChangeShapeType="1"/>
            </p:cNvSpPr>
            <p:nvPr/>
          </p:nvSpPr>
          <p:spPr bwMode="auto">
            <a:xfrm>
              <a:off x="10944" y="5184"/>
              <a:ext cx="288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03" name="Прямая со стрелкой 102"/>
          <p:cNvCxnSpPr/>
          <p:nvPr/>
        </p:nvCxnSpPr>
        <p:spPr>
          <a:xfrm rot="5400000" flipH="1" flipV="1">
            <a:off x="3321835" y="1535099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4643438" y="2214554"/>
            <a:ext cx="4357718" cy="72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4214810" y="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7914176" y="2214554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4235710" y="1997697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044638" y="867682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 rot="16200000" flipV="1">
            <a:off x="4679157" y="1107265"/>
            <a:ext cx="928694" cy="857256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Группа 34"/>
          <p:cNvGrpSpPr/>
          <p:nvPr/>
        </p:nvGrpSpPr>
        <p:grpSpPr>
          <a:xfrm>
            <a:off x="3400209" y="71414"/>
            <a:ext cx="502269" cy="3112841"/>
            <a:chOff x="1013726" y="547468"/>
            <a:chExt cx="502269" cy="3112841"/>
          </a:xfrm>
        </p:grpSpPr>
        <p:sp>
          <p:nvSpPr>
            <p:cNvPr id="128" name="AutoShape 8"/>
            <p:cNvSpPr>
              <a:spLocks noChangeArrowheads="1"/>
            </p:cNvSpPr>
            <p:nvPr/>
          </p:nvSpPr>
          <p:spPr bwMode="auto">
            <a:xfrm rot="856414">
              <a:off x="1348735" y="547468"/>
              <a:ext cx="167260" cy="28915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Rectangle 9"/>
            <p:cNvSpPr>
              <a:spLocks noChangeArrowheads="1"/>
            </p:cNvSpPr>
            <p:nvPr/>
          </p:nvSpPr>
          <p:spPr bwMode="auto">
            <a:xfrm rot="856414">
              <a:off x="1013726" y="3288542"/>
              <a:ext cx="83630" cy="37176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0" name="Line 10"/>
          <p:cNvSpPr>
            <a:spLocks noChangeShapeType="1"/>
          </p:cNvSpPr>
          <p:nvPr/>
        </p:nvSpPr>
        <p:spPr bwMode="auto">
          <a:xfrm rot="856414">
            <a:off x="3683282" y="1129089"/>
            <a:ext cx="45719" cy="173926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7" name="Прямоугольник 176"/>
          <p:cNvSpPr/>
          <p:nvPr/>
        </p:nvSpPr>
        <p:spPr>
          <a:xfrm>
            <a:off x="2285984" y="3357562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4143372" y="1681451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37" name="Прямая соединительная линия 136"/>
          <p:cNvCxnSpPr/>
          <p:nvPr/>
        </p:nvCxnSpPr>
        <p:spPr>
          <a:xfrm>
            <a:off x="4701228" y="1986592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0" y="4000504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Сколько тепла выделят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500гр.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воды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остывая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60 до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40С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 введите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кДж.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4714876" y="1071546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4222450" y="3375835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4200</a:t>
            </a:r>
            <a:r>
              <a:rPr lang="ru-RU" sz="2800" b="1" dirty="0" smtClean="0"/>
              <a:t>•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ru-RU" sz="2400" b="1" dirty="0" smtClean="0">
                <a:solidFill>
                  <a:srgbClr val="0014AC"/>
                </a:solidFill>
              </a:rPr>
              <a:t>•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000892" y="3429000"/>
            <a:ext cx="2143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42000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215074" y="4344423"/>
            <a:ext cx="10715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42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70" grpId="0"/>
      <p:bldP spid="177" grpId="0"/>
      <p:bldP spid="53" grpId="0"/>
      <p:bldP spid="56" grpId="0"/>
      <p:bldP spid="57" grpId="0"/>
      <p:bldP spid="60" grpId="0"/>
      <p:bldP spid="60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285720" y="3357562"/>
            <a:ext cx="18838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449892" y="3357562"/>
            <a:ext cx="11221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64413" y="954910"/>
            <a:ext cx="691963" cy="2371729"/>
            <a:chOff x="10944" y="4752"/>
            <a:chExt cx="294" cy="432"/>
          </a:xfrm>
        </p:grpSpPr>
        <p:sp>
          <p:nvSpPr>
            <p:cNvPr id="90" name="Rectangle 3"/>
            <p:cNvSpPr>
              <a:spLocks noChangeArrowheads="1"/>
            </p:cNvSpPr>
            <p:nvPr/>
          </p:nvSpPr>
          <p:spPr bwMode="auto">
            <a:xfrm>
              <a:off x="10950" y="4950"/>
              <a:ext cx="288" cy="23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Line 4"/>
            <p:cNvSpPr>
              <a:spLocks noChangeShapeType="1"/>
            </p:cNvSpPr>
            <p:nvPr/>
          </p:nvSpPr>
          <p:spPr bwMode="auto">
            <a:xfrm>
              <a:off x="10944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Line 5"/>
            <p:cNvSpPr>
              <a:spLocks noChangeShapeType="1"/>
            </p:cNvSpPr>
            <p:nvPr/>
          </p:nvSpPr>
          <p:spPr bwMode="auto">
            <a:xfrm>
              <a:off x="11232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Line 6"/>
            <p:cNvSpPr>
              <a:spLocks noChangeShapeType="1"/>
            </p:cNvSpPr>
            <p:nvPr/>
          </p:nvSpPr>
          <p:spPr bwMode="auto">
            <a:xfrm>
              <a:off x="10944" y="5184"/>
              <a:ext cx="288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03" name="Прямая со стрелкой 102"/>
          <p:cNvCxnSpPr/>
          <p:nvPr/>
        </p:nvCxnSpPr>
        <p:spPr>
          <a:xfrm rot="5400000" flipH="1" flipV="1">
            <a:off x="3321835" y="1535099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4643438" y="2214554"/>
            <a:ext cx="4357718" cy="72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4214810" y="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7914176" y="2214554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4235710" y="1997697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044638" y="867682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 rot="5400000" flipH="1" flipV="1">
            <a:off x="4654071" y="1132351"/>
            <a:ext cx="928694" cy="785818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34"/>
          <p:cNvGrpSpPr/>
          <p:nvPr/>
        </p:nvGrpSpPr>
        <p:grpSpPr>
          <a:xfrm>
            <a:off x="3400209" y="71414"/>
            <a:ext cx="502269" cy="3112841"/>
            <a:chOff x="1013726" y="547468"/>
            <a:chExt cx="502269" cy="3112841"/>
          </a:xfrm>
        </p:grpSpPr>
        <p:sp>
          <p:nvSpPr>
            <p:cNvPr id="128" name="AutoShape 8"/>
            <p:cNvSpPr>
              <a:spLocks noChangeArrowheads="1"/>
            </p:cNvSpPr>
            <p:nvPr/>
          </p:nvSpPr>
          <p:spPr bwMode="auto">
            <a:xfrm rot="856414">
              <a:off x="1348735" y="547468"/>
              <a:ext cx="167260" cy="28915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Rectangle 9"/>
            <p:cNvSpPr>
              <a:spLocks noChangeArrowheads="1"/>
            </p:cNvSpPr>
            <p:nvPr/>
          </p:nvSpPr>
          <p:spPr bwMode="auto">
            <a:xfrm rot="856414">
              <a:off x="1013726" y="3288542"/>
              <a:ext cx="83630" cy="37176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0" name="Line 10"/>
          <p:cNvSpPr>
            <a:spLocks noChangeShapeType="1"/>
          </p:cNvSpPr>
          <p:nvPr/>
        </p:nvSpPr>
        <p:spPr bwMode="auto">
          <a:xfrm rot="856414">
            <a:off x="3683282" y="1129089"/>
            <a:ext cx="45719" cy="173926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7" name="Прямоугольник 176"/>
          <p:cNvSpPr/>
          <p:nvPr/>
        </p:nvSpPr>
        <p:spPr>
          <a:xfrm>
            <a:off x="2285984" y="3286124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4143372" y="1681451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0099"/>
              </a:solidFill>
            </a:endParaRPr>
          </a:p>
        </p:txBody>
      </p:sp>
      <p:cxnSp>
        <p:nvCxnSpPr>
          <p:cNvPr id="137" name="Прямая соединительная линия 136"/>
          <p:cNvCxnSpPr/>
          <p:nvPr/>
        </p:nvCxnSpPr>
        <p:spPr>
          <a:xfrm>
            <a:off x="4701228" y="1986592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4714876" y="1071546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4222450" y="3304397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4200</a:t>
            </a:r>
            <a:r>
              <a:rPr lang="ru-RU" sz="2800" b="1" dirty="0" smtClean="0"/>
              <a:t>•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ru-RU" sz="2400" b="1" dirty="0" smtClean="0">
                <a:solidFill>
                  <a:srgbClr val="0014AC"/>
                </a:solidFill>
              </a:rPr>
              <a:t>•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858016" y="3429000"/>
            <a:ext cx="2000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21000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0" y="3857628"/>
            <a:ext cx="8866081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Какое кол-во теплоты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получили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воды при нагревании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70С?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 введите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кДж.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357950" y="4572008"/>
            <a:ext cx="10715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=21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70" grpId="0"/>
      <p:bldP spid="177" grpId="0"/>
      <p:bldP spid="56" grpId="0"/>
      <p:bldP spid="57" grpId="0"/>
      <p:bldP spid="29" grpId="0" build="p"/>
      <p:bldP spid="60" grpId="0"/>
      <p:bldP spid="60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Oval 40"/>
          <p:cNvSpPr>
            <a:spLocks noChangeArrowheads="1"/>
          </p:cNvSpPr>
          <p:nvPr/>
        </p:nvSpPr>
        <p:spPr bwMode="auto">
          <a:xfrm>
            <a:off x="401488" y="2113481"/>
            <a:ext cx="2971821" cy="2720139"/>
          </a:xfrm>
          <a:prstGeom prst="ellipse">
            <a:avLst/>
          </a:prstGeom>
          <a:solidFill>
            <a:srgbClr val="FFC000">
              <a:alpha val="54000"/>
            </a:srgbClr>
          </a:solidFill>
          <a:ln w="571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2" name="Группа 50"/>
          <p:cNvGrpSpPr/>
          <p:nvPr/>
        </p:nvGrpSpPr>
        <p:grpSpPr>
          <a:xfrm>
            <a:off x="-142908" y="118712"/>
            <a:ext cx="3743351" cy="1633343"/>
            <a:chOff x="428596" y="642918"/>
            <a:chExt cx="3743351" cy="1633343"/>
          </a:xfrm>
        </p:grpSpPr>
        <p:grpSp>
          <p:nvGrpSpPr>
            <p:cNvPr id="3" name="Группа 46"/>
            <p:cNvGrpSpPr/>
            <p:nvPr/>
          </p:nvGrpSpPr>
          <p:grpSpPr>
            <a:xfrm>
              <a:off x="787254" y="642918"/>
              <a:ext cx="2971821" cy="906713"/>
              <a:chOff x="787254" y="642918"/>
              <a:chExt cx="2971821" cy="906713"/>
            </a:xfrm>
          </p:grpSpPr>
          <p:sp>
            <p:nvSpPr>
              <p:cNvPr id="3080" name="Line 8"/>
              <p:cNvSpPr>
                <a:spLocks noChangeShapeType="1"/>
              </p:cNvSpPr>
              <p:nvPr/>
            </p:nvSpPr>
            <p:spPr bwMode="auto">
              <a:xfrm>
                <a:off x="787254" y="1549631"/>
                <a:ext cx="185739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1" name="Line 9"/>
              <p:cNvSpPr>
                <a:spLocks noChangeShapeType="1"/>
              </p:cNvSpPr>
              <p:nvPr/>
            </p:nvSpPr>
            <p:spPr bwMode="auto">
              <a:xfrm>
                <a:off x="3573336" y="1549631"/>
                <a:ext cx="185739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3" name="Line 11"/>
              <p:cNvSpPr>
                <a:spLocks noChangeShapeType="1"/>
              </p:cNvSpPr>
              <p:nvPr/>
            </p:nvSpPr>
            <p:spPr bwMode="auto">
              <a:xfrm>
                <a:off x="1158731" y="1549631"/>
                <a:ext cx="185739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4" name="Line 12"/>
              <p:cNvSpPr>
                <a:spLocks noChangeShapeType="1"/>
              </p:cNvSpPr>
              <p:nvPr/>
            </p:nvSpPr>
            <p:spPr bwMode="auto">
              <a:xfrm>
                <a:off x="3201858" y="1549631"/>
                <a:ext cx="185739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4" name="Group 21"/>
              <p:cNvGrpSpPr>
                <a:grpSpLocks/>
              </p:cNvGrpSpPr>
              <p:nvPr/>
            </p:nvGrpSpPr>
            <p:grpSpPr bwMode="auto">
              <a:xfrm>
                <a:off x="787254" y="642918"/>
                <a:ext cx="2971821" cy="906713"/>
                <a:chOff x="4320" y="2448"/>
                <a:chExt cx="2304" cy="720"/>
              </a:xfrm>
            </p:grpSpPr>
            <p:sp>
              <p:nvSpPr>
                <p:cNvPr id="3094" name="Line 22"/>
                <p:cNvSpPr>
                  <a:spLocks noChangeShapeType="1"/>
                </p:cNvSpPr>
                <p:nvPr/>
              </p:nvSpPr>
              <p:spPr bwMode="auto">
                <a:xfrm>
                  <a:off x="4320" y="2448"/>
                  <a:ext cx="0" cy="720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95" name="Line 23"/>
                <p:cNvSpPr>
                  <a:spLocks noChangeShapeType="1"/>
                </p:cNvSpPr>
                <p:nvPr/>
              </p:nvSpPr>
              <p:spPr bwMode="auto">
                <a:xfrm>
                  <a:off x="6624" y="2448"/>
                  <a:ext cx="0" cy="720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96" name="Line 24"/>
                <p:cNvSpPr>
                  <a:spLocks noChangeShapeType="1"/>
                </p:cNvSpPr>
                <p:nvPr/>
              </p:nvSpPr>
              <p:spPr bwMode="auto">
                <a:xfrm>
                  <a:off x="4320" y="2448"/>
                  <a:ext cx="2304" cy="0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428596" y="1549631"/>
              <a:ext cx="742955" cy="726630"/>
              <a:chOff x="4032" y="3167"/>
              <a:chExt cx="576" cy="577"/>
            </a:xfrm>
          </p:grpSpPr>
          <p:sp>
            <p:nvSpPr>
              <p:cNvPr id="3098" name="Arc 26"/>
              <p:cNvSpPr>
                <a:spLocks/>
              </p:cNvSpPr>
              <p:nvPr/>
            </p:nvSpPr>
            <p:spPr bwMode="auto">
              <a:xfrm flipV="1">
                <a:off x="4032" y="3167"/>
                <a:ext cx="432" cy="423"/>
              </a:xfrm>
              <a:custGeom>
                <a:avLst/>
                <a:gdLst>
                  <a:gd name="G0" fmla="+- 0 0 0"/>
                  <a:gd name="G1" fmla="+- 21150 0 0"/>
                  <a:gd name="G2" fmla="+- 21600 0 0"/>
                  <a:gd name="T0" fmla="*/ 4388 w 21600"/>
                  <a:gd name="T1" fmla="*/ 0 h 21150"/>
                  <a:gd name="T2" fmla="*/ 21600 w 21600"/>
                  <a:gd name="T3" fmla="*/ 21150 h 21150"/>
                  <a:gd name="T4" fmla="*/ 0 w 21600"/>
                  <a:gd name="T5" fmla="*/ 21150 h 21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150" fill="none" extrusionOk="0">
                    <a:moveTo>
                      <a:pt x="4387" y="0"/>
                    </a:moveTo>
                    <a:cubicBezTo>
                      <a:pt x="14412" y="2080"/>
                      <a:pt x="21600" y="10911"/>
                      <a:pt x="21600" y="21150"/>
                    </a:cubicBezTo>
                  </a:path>
                  <a:path w="21600" h="21150" stroke="0" extrusionOk="0">
                    <a:moveTo>
                      <a:pt x="4387" y="0"/>
                    </a:moveTo>
                    <a:cubicBezTo>
                      <a:pt x="14412" y="2080"/>
                      <a:pt x="21600" y="10911"/>
                      <a:pt x="21600" y="21150"/>
                    </a:cubicBezTo>
                    <a:lnTo>
                      <a:pt x="0" y="21150"/>
                    </a:lnTo>
                    <a:close/>
                  </a:path>
                </a:pathLst>
              </a:custGeom>
              <a:noFill/>
              <a:ln w="57150">
                <a:solidFill>
                  <a:srgbClr val="220FB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9" name="Arc 27"/>
              <p:cNvSpPr>
                <a:spLocks/>
              </p:cNvSpPr>
              <p:nvPr/>
            </p:nvSpPr>
            <p:spPr bwMode="auto">
              <a:xfrm flipV="1">
                <a:off x="4169" y="3168"/>
                <a:ext cx="439" cy="576"/>
              </a:xfrm>
              <a:custGeom>
                <a:avLst/>
                <a:gdLst>
                  <a:gd name="G0" fmla="+- 357 0 0"/>
                  <a:gd name="G1" fmla="+- 21600 0 0"/>
                  <a:gd name="G2" fmla="+- 21600 0 0"/>
                  <a:gd name="T0" fmla="*/ 0 w 21957"/>
                  <a:gd name="T1" fmla="*/ 3 h 21600"/>
                  <a:gd name="T2" fmla="*/ 21957 w 21957"/>
                  <a:gd name="T3" fmla="*/ 21600 h 21600"/>
                  <a:gd name="T4" fmla="*/ 357 w 2195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957" h="21600" fill="none" extrusionOk="0">
                    <a:moveTo>
                      <a:pt x="-1" y="2"/>
                    </a:moveTo>
                    <a:cubicBezTo>
                      <a:pt x="118" y="0"/>
                      <a:pt x="237" y="-1"/>
                      <a:pt x="357" y="0"/>
                    </a:cubicBezTo>
                    <a:cubicBezTo>
                      <a:pt x="12286" y="0"/>
                      <a:pt x="21957" y="9670"/>
                      <a:pt x="21957" y="21600"/>
                    </a:cubicBezTo>
                  </a:path>
                  <a:path w="21957" h="21600" stroke="0" extrusionOk="0">
                    <a:moveTo>
                      <a:pt x="-1" y="2"/>
                    </a:moveTo>
                    <a:cubicBezTo>
                      <a:pt x="118" y="0"/>
                      <a:pt x="237" y="-1"/>
                      <a:pt x="357" y="0"/>
                    </a:cubicBezTo>
                    <a:cubicBezTo>
                      <a:pt x="12286" y="0"/>
                      <a:pt x="21957" y="9670"/>
                      <a:pt x="21957" y="21600"/>
                    </a:cubicBezTo>
                    <a:lnTo>
                      <a:pt x="357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220FB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Group 28"/>
            <p:cNvGrpSpPr>
              <a:grpSpLocks/>
            </p:cNvGrpSpPr>
            <p:nvPr/>
          </p:nvGrpSpPr>
          <p:grpSpPr bwMode="auto">
            <a:xfrm flipH="1">
              <a:off x="3428992" y="1549631"/>
              <a:ext cx="742955" cy="726630"/>
              <a:chOff x="4032" y="3167"/>
              <a:chExt cx="576" cy="577"/>
            </a:xfrm>
          </p:grpSpPr>
          <p:sp>
            <p:nvSpPr>
              <p:cNvPr id="3101" name="Arc 29"/>
              <p:cNvSpPr>
                <a:spLocks/>
              </p:cNvSpPr>
              <p:nvPr/>
            </p:nvSpPr>
            <p:spPr bwMode="auto">
              <a:xfrm flipV="1">
                <a:off x="4032" y="3167"/>
                <a:ext cx="432" cy="423"/>
              </a:xfrm>
              <a:custGeom>
                <a:avLst/>
                <a:gdLst>
                  <a:gd name="G0" fmla="+- 0 0 0"/>
                  <a:gd name="G1" fmla="+- 21150 0 0"/>
                  <a:gd name="G2" fmla="+- 21600 0 0"/>
                  <a:gd name="T0" fmla="*/ 4388 w 21600"/>
                  <a:gd name="T1" fmla="*/ 0 h 21150"/>
                  <a:gd name="T2" fmla="*/ 21600 w 21600"/>
                  <a:gd name="T3" fmla="*/ 21150 h 21150"/>
                  <a:gd name="T4" fmla="*/ 0 w 21600"/>
                  <a:gd name="T5" fmla="*/ 21150 h 21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150" fill="none" extrusionOk="0">
                    <a:moveTo>
                      <a:pt x="4387" y="0"/>
                    </a:moveTo>
                    <a:cubicBezTo>
                      <a:pt x="14412" y="2080"/>
                      <a:pt x="21600" y="10911"/>
                      <a:pt x="21600" y="21150"/>
                    </a:cubicBezTo>
                  </a:path>
                  <a:path w="21600" h="21150" stroke="0" extrusionOk="0">
                    <a:moveTo>
                      <a:pt x="4387" y="0"/>
                    </a:moveTo>
                    <a:cubicBezTo>
                      <a:pt x="14412" y="2080"/>
                      <a:pt x="21600" y="10911"/>
                      <a:pt x="21600" y="21150"/>
                    </a:cubicBezTo>
                    <a:lnTo>
                      <a:pt x="0" y="21150"/>
                    </a:lnTo>
                    <a:close/>
                  </a:path>
                </a:pathLst>
              </a:cu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2" name="Arc 30"/>
              <p:cNvSpPr>
                <a:spLocks/>
              </p:cNvSpPr>
              <p:nvPr/>
            </p:nvSpPr>
            <p:spPr bwMode="auto">
              <a:xfrm flipV="1">
                <a:off x="4169" y="3168"/>
                <a:ext cx="439" cy="576"/>
              </a:xfrm>
              <a:custGeom>
                <a:avLst/>
                <a:gdLst>
                  <a:gd name="G0" fmla="+- 357 0 0"/>
                  <a:gd name="G1" fmla="+- 21600 0 0"/>
                  <a:gd name="G2" fmla="+- 21600 0 0"/>
                  <a:gd name="T0" fmla="*/ 0 w 21957"/>
                  <a:gd name="T1" fmla="*/ 3 h 21600"/>
                  <a:gd name="T2" fmla="*/ 21957 w 21957"/>
                  <a:gd name="T3" fmla="*/ 21600 h 21600"/>
                  <a:gd name="T4" fmla="*/ 357 w 2195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957" h="21600" fill="none" extrusionOk="0">
                    <a:moveTo>
                      <a:pt x="-1" y="2"/>
                    </a:moveTo>
                    <a:cubicBezTo>
                      <a:pt x="118" y="0"/>
                      <a:pt x="237" y="-1"/>
                      <a:pt x="357" y="0"/>
                    </a:cubicBezTo>
                    <a:cubicBezTo>
                      <a:pt x="12286" y="0"/>
                      <a:pt x="21957" y="9670"/>
                      <a:pt x="21957" y="21600"/>
                    </a:cubicBezTo>
                  </a:path>
                  <a:path w="21957" h="21600" stroke="0" extrusionOk="0">
                    <a:moveTo>
                      <a:pt x="-1" y="2"/>
                    </a:moveTo>
                    <a:cubicBezTo>
                      <a:pt x="118" y="0"/>
                      <a:pt x="237" y="-1"/>
                      <a:pt x="357" y="0"/>
                    </a:cubicBezTo>
                    <a:cubicBezTo>
                      <a:pt x="12286" y="0"/>
                      <a:pt x="21957" y="9670"/>
                      <a:pt x="21957" y="21600"/>
                    </a:cubicBezTo>
                    <a:lnTo>
                      <a:pt x="357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772966" y="547340"/>
            <a:ext cx="1857388" cy="1764000"/>
            <a:chOff x="1344470" y="1071546"/>
            <a:chExt cx="1857388" cy="1764000"/>
          </a:xfrm>
        </p:grpSpPr>
        <p:sp>
          <p:nvSpPr>
            <p:cNvPr id="3103" name="Line 31"/>
            <p:cNvSpPr>
              <a:spLocks noChangeShapeType="1"/>
            </p:cNvSpPr>
            <p:nvPr/>
          </p:nvSpPr>
          <p:spPr bwMode="auto">
            <a:xfrm>
              <a:off x="1344470" y="1071546"/>
              <a:ext cx="0" cy="176400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4" name="Line 32"/>
            <p:cNvSpPr>
              <a:spLocks noChangeShapeType="1"/>
            </p:cNvSpPr>
            <p:nvPr/>
          </p:nvSpPr>
          <p:spPr bwMode="auto">
            <a:xfrm>
              <a:off x="3201858" y="1071546"/>
              <a:ext cx="0" cy="172800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107" name="Oval 35"/>
          <p:cNvSpPr>
            <a:spLocks noChangeArrowheads="1"/>
          </p:cNvSpPr>
          <p:nvPr/>
        </p:nvSpPr>
        <p:spPr bwMode="auto">
          <a:xfrm>
            <a:off x="1428728" y="3038496"/>
            <a:ext cx="668660" cy="634699"/>
          </a:xfrm>
          <a:prstGeom prst="ellipse">
            <a:avLst/>
          </a:prstGeom>
          <a:solidFill>
            <a:schemeClr val="bg2">
              <a:lumMod val="25000"/>
            </a:schemeClr>
          </a:solidFill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08" name="Oval 36"/>
          <p:cNvSpPr>
            <a:spLocks noChangeArrowheads="1"/>
          </p:cNvSpPr>
          <p:nvPr/>
        </p:nvSpPr>
        <p:spPr bwMode="auto">
          <a:xfrm>
            <a:off x="142844" y="2657509"/>
            <a:ext cx="1337319" cy="1269398"/>
          </a:xfrm>
          <a:prstGeom prst="ellipse">
            <a:avLst/>
          </a:prstGeom>
          <a:solidFill>
            <a:schemeClr val="bg2"/>
          </a:solidFill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09" name="Oval 37"/>
          <p:cNvSpPr>
            <a:spLocks noChangeArrowheads="1"/>
          </p:cNvSpPr>
          <p:nvPr/>
        </p:nvSpPr>
        <p:spPr bwMode="auto">
          <a:xfrm>
            <a:off x="2097388" y="2662661"/>
            <a:ext cx="1337319" cy="1269398"/>
          </a:xfrm>
          <a:prstGeom prst="ellipse">
            <a:avLst/>
          </a:prstGeom>
          <a:solidFill>
            <a:schemeClr val="bg2"/>
          </a:solidFill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Группа 45"/>
          <p:cNvGrpSpPr/>
          <p:nvPr/>
        </p:nvGrpSpPr>
        <p:grpSpPr>
          <a:xfrm>
            <a:off x="1114401" y="1175236"/>
            <a:ext cx="664125" cy="2223409"/>
            <a:chOff x="1715948" y="1699442"/>
            <a:chExt cx="664125" cy="2223409"/>
          </a:xfrm>
        </p:grpSpPr>
        <p:sp>
          <p:nvSpPr>
            <p:cNvPr id="3075" name="Oval 3"/>
            <p:cNvSpPr>
              <a:spLocks noChangeArrowheads="1"/>
            </p:cNvSpPr>
            <p:nvPr/>
          </p:nvSpPr>
          <p:spPr bwMode="auto">
            <a:xfrm>
              <a:off x="1715948" y="3000372"/>
              <a:ext cx="185739" cy="181343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0" name="Line 38"/>
            <p:cNvSpPr>
              <a:spLocks noChangeShapeType="1"/>
            </p:cNvSpPr>
            <p:nvPr/>
          </p:nvSpPr>
          <p:spPr bwMode="auto">
            <a:xfrm rot="393898" flipH="1">
              <a:off x="1870154" y="1699442"/>
              <a:ext cx="371478" cy="145074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1" name="Line 39"/>
            <p:cNvSpPr>
              <a:spLocks noChangeShapeType="1"/>
            </p:cNvSpPr>
            <p:nvPr/>
          </p:nvSpPr>
          <p:spPr bwMode="auto">
            <a:xfrm rot="29399">
              <a:off x="1736436" y="3016138"/>
              <a:ext cx="643637" cy="90671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113" name="AutoShape 41"/>
          <p:cNvSpPr>
            <a:spLocks noChangeArrowheads="1"/>
          </p:cNvSpPr>
          <p:nvPr/>
        </p:nvSpPr>
        <p:spPr bwMode="auto">
          <a:xfrm>
            <a:off x="1515921" y="71414"/>
            <a:ext cx="371478" cy="362685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3643306" y="642918"/>
            <a:ext cx="44617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РАБОЧИЙ  ХОД !!!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419924" y="3201536"/>
            <a:ext cx="742955" cy="181343"/>
          </a:xfrm>
          <a:prstGeom prst="ellipse">
            <a:avLst/>
          </a:prstGeom>
          <a:solidFill>
            <a:srgbClr val="FFC000"/>
          </a:solidFill>
          <a:ln w="57150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Oval 6"/>
          <p:cNvSpPr>
            <a:spLocks noChangeArrowheads="1"/>
          </p:cNvSpPr>
          <p:nvPr/>
        </p:nvSpPr>
        <p:spPr bwMode="auto">
          <a:xfrm rot="10800000">
            <a:off x="2420149" y="3199338"/>
            <a:ext cx="725370" cy="185739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401488" y="754643"/>
            <a:ext cx="180000" cy="2356314"/>
            <a:chOff x="6912" y="2810"/>
            <a:chExt cx="288" cy="2085"/>
          </a:xfrm>
          <a:solidFill>
            <a:srgbClr val="0033CC"/>
          </a:solidFill>
        </p:grpSpPr>
        <p:sp>
          <p:nvSpPr>
            <p:cNvPr id="3090" name="AutoShape 18"/>
            <p:cNvSpPr>
              <a:spLocks noChangeArrowheads="1"/>
            </p:cNvSpPr>
            <p:nvPr/>
          </p:nvSpPr>
          <p:spPr bwMode="auto">
            <a:xfrm>
              <a:off x="6912" y="2810"/>
              <a:ext cx="288" cy="288"/>
            </a:xfrm>
            <a:prstGeom prst="flowChartMerge">
              <a:avLst/>
            </a:prstGeom>
            <a:grpFill/>
            <a:ln w="57150">
              <a:solidFill>
                <a:srgbClr val="220FB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1" name="Line 19"/>
            <p:cNvSpPr>
              <a:spLocks noChangeShapeType="1"/>
            </p:cNvSpPr>
            <p:nvPr/>
          </p:nvSpPr>
          <p:spPr bwMode="auto">
            <a:xfrm>
              <a:off x="7081" y="3111"/>
              <a:ext cx="0" cy="1784"/>
            </a:xfrm>
            <a:prstGeom prst="line">
              <a:avLst/>
            </a:prstGeom>
            <a:grpFill/>
            <a:ln w="57150">
              <a:solidFill>
                <a:srgbClr val="220FB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2831859" y="815886"/>
            <a:ext cx="185739" cy="2304000"/>
            <a:chOff x="6912" y="2880"/>
            <a:chExt cx="288" cy="2016"/>
          </a:xfrm>
          <a:solidFill>
            <a:srgbClr val="FF0000"/>
          </a:solidFill>
        </p:grpSpPr>
        <p:sp>
          <p:nvSpPr>
            <p:cNvPr id="3087" name="AutoShape 15"/>
            <p:cNvSpPr>
              <a:spLocks noChangeArrowheads="1"/>
            </p:cNvSpPr>
            <p:nvPr/>
          </p:nvSpPr>
          <p:spPr bwMode="auto">
            <a:xfrm>
              <a:off x="6912" y="2880"/>
              <a:ext cx="288" cy="288"/>
            </a:xfrm>
            <a:prstGeom prst="flowChartMerge">
              <a:avLst/>
            </a:prstGeom>
            <a:grpFill/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8" name="Line 16"/>
            <p:cNvSpPr>
              <a:spLocks noChangeShapeType="1"/>
            </p:cNvSpPr>
            <p:nvPr/>
          </p:nvSpPr>
          <p:spPr bwMode="auto">
            <a:xfrm>
              <a:off x="7056" y="3168"/>
              <a:ext cx="0" cy="1728"/>
            </a:xfrm>
            <a:prstGeom prst="line">
              <a:avLst/>
            </a:prstGeom>
            <a:grp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8" name="Rectangle 1"/>
          <p:cNvSpPr>
            <a:spLocks noChangeArrowheads="1"/>
          </p:cNvSpPr>
          <p:nvPr/>
        </p:nvSpPr>
        <p:spPr bwMode="auto">
          <a:xfrm>
            <a:off x="3643306" y="0"/>
            <a:ext cx="44617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Всасывание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1"/>
          <p:cNvSpPr>
            <a:spLocks noChangeArrowheads="1"/>
          </p:cNvSpPr>
          <p:nvPr/>
        </p:nvSpPr>
        <p:spPr bwMode="auto">
          <a:xfrm>
            <a:off x="3643306" y="357166"/>
            <a:ext cx="44617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Сжатие…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ИСКРА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3643306" y="1028626"/>
            <a:ext cx="24615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4.Выхлоп…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779376" y="618778"/>
            <a:ext cx="1857388" cy="362685"/>
          </a:xfrm>
          <a:prstGeom prst="rect">
            <a:avLst/>
          </a:prstGeom>
          <a:solidFill>
            <a:srgbClr val="99CC00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0" y="523782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eriod" startAt="9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Принцип действия теплового двигателя состоит в ... 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процессе нагревания тел;    </a:t>
            </a:r>
            <a:r>
              <a:rPr lang="ru-RU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 преобразовании кинетической энергии в тепловую; </a:t>
            </a:r>
          </a:p>
          <a:p>
            <a:pPr marL="342900" indent="-3429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преобразовании кинетической энергии во внутреннюю; </a:t>
            </a:r>
          </a:p>
          <a:p>
            <a:pPr marL="342900" indent="-342900"/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4. преобразовании внутренней энергии в кинетическую энергию тел;  </a:t>
            </a:r>
          </a:p>
          <a:p>
            <a:pPr marL="342900" indent="-3429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преобразовании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внутренней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энергии в тепловую.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71438" y="4814840"/>
            <a:ext cx="89297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Такты двигателя внутреннего сгорания следуют друг за другом так: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2"/>
          <p:cNvSpPr>
            <a:spLocks noChangeArrowheads="1"/>
          </p:cNvSpPr>
          <p:nvPr/>
        </p:nvSpPr>
        <p:spPr bwMode="auto">
          <a:xfrm>
            <a:off x="6143636" y="2643182"/>
            <a:ext cx="13391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пылевое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2"/>
          <p:cNvSpPr>
            <a:spLocks noChangeArrowheads="1"/>
          </p:cNvSpPr>
          <p:nvPr/>
        </p:nvSpPr>
        <p:spPr bwMode="auto">
          <a:xfrm>
            <a:off x="6143636" y="2214554"/>
            <a:ext cx="16289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тепловое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6072198" y="2928934"/>
            <a:ext cx="2270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токсичн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газы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2"/>
          <p:cNvSpPr>
            <a:spLocks noChangeArrowheads="1"/>
          </p:cNvSpPr>
          <p:nvPr/>
        </p:nvSpPr>
        <p:spPr bwMode="auto">
          <a:xfrm>
            <a:off x="6215074" y="3429000"/>
            <a:ext cx="2571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электромагнитное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0" y="6072206"/>
            <a:ext cx="7429520" cy="35719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96296E-6 L -0.00104 0.116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1574 L -0.00209 -0.06828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500"/>
                            </p:stCondLst>
                            <p:childTnLst>
                              <p:par>
                                <p:cTn id="8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9 -0.05764 L 0.00329 0.01574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500"/>
                            </p:stCondLst>
                            <p:childTnLst>
                              <p:par>
                                <p:cTn id="87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11689 L 0.00052 0.00254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0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7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9500"/>
                            </p:stCondLst>
                            <p:childTnLst>
                              <p:par>
                                <p:cTn id="9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2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0231 L -0.00018 0.10625 " pathEditMode="relative" rAng="0" ptsTypes="AA">
                                      <p:cBhvr>
                                        <p:cTn id="103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0" dur="2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4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6500"/>
                            </p:stCondLst>
                            <p:childTnLst>
                              <p:par>
                                <p:cTn id="11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1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7 L 1.94444E-6 -0.06042 " pathEditMode="relative" rAng="0" ptsTypes="AA">
                                      <p:cBhvr>
                                        <p:cTn id="1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7500"/>
                            </p:stCondLst>
                            <p:childTnLst>
                              <p:par>
                                <p:cTn id="121" presetID="64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11689 L -0.00122 0.00254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9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6" dur="4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D01A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7" dur="4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4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" grpId="0" animBg="1"/>
      <p:bldP spid="3112" grpId="1" animBg="1"/>
      <p:bldP spid="3107" grpId="0" animBg="1"/>
      <p:bldP spid="3108" grpId="0" animBg="1"/>
      <p:bldP spid="3109" grpId="0" animBg="1"/>
      <p:bldP spid="3113" grpId="0" animBg="1"/>
      <p:bldP spid="3113" grpId="1" animBg="1"/>
      <p:bldP spid="44" grpId="0"/>
      <p:bldP spid="3077" grpId="0" animBg="1"/>
      <p:bldP spid="3077" grpId="1" animBg="1"/>
      <p:bldP spid="3077" grpId="2" animBg="1"/>
      <p:bldP spid="3078" grpId="0" animBg="1"/>
      <p:bldP spid="3078" grpId="1" animBg="1"/>
      <p:bldP spid="48" grpId="0"/>
      <p:bldP spid="49" grpId="0"/>
      <p:bldP spid="50" grpId="0"/>
      <p:bldP spid="3105" grpId="0" animBg="1"/>
      <p:bldP spid="3105" grpId="1" animBg="1"/>
      <p:bldP spid="3105" grpId="2" animBg="1"/>
      <p:bldP spid="3105" grpId="3" animBg="1"/>
      <p:bldP spid="3105" grpId="4" animBg="1"/>
      <p:bldP spid="45" grpId="0"/>
      <p:bldP spid="41985" grpId="0"/>
      <p:bldP spid="46" grpId="0"/>
      <p:bldP spid="47" grpId="0"/>
      <p:bldP spid="51" grpId="0"/>
      <p:bldP spid="52" grpId="0"/>
      <p:bldP spid="6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0" y="357166"/>
            <a:ext cx="9001156" cy="2357454"/>
            <a:chOff x="747" y="10184"/>
            <a:chExt cx="8820" cy="1440"/>
          </a:xfrm>
        </p:grpSpPr>
        <p:grpSp>
          <p:nvGrpSpPr>
            <p:cNvPr id="6149" name="Group 5"/>
            <p:cNvGrpSpPr>
              <a:grpSpLocks/>
            </p:cNvGrpSpPr>
            <p:nvPr/>
          </p:nvGrpSpPr>
          <p:grpSpPr bwMode="auto">
            <a:xfrm>
              <a:off x="747" y="10184"/>
              <a:ext cx="1620" cy="1440"/>
              <a:chOff x="747" y="10077"/>
              <a:chExt cx="1620" cy="1440"/>
            </a:xfrm>
          </p:grpSpPr>
          <p:grpSp>
            <p:nvGrpSpPr>
              <p:cNvPr id="6150" name="Group 6"/>
              <p:cNvGrpSpPr>
                <a:grpSpLocks/>
              </p:cNvGrpSpPr>
              <p:nvPr/>
            </p:nvGrpSpPr>
            <p:grpSpPr bwMode="auto">
              <a:xfrm>
                <a:off x="747" y="10077"/>
                <a:ext cx="1620" cy="1440"/>
                <a:chOff x="1287" y="10004"/>
                <a:chExt cx="1620" cy="1440"/>
              </a:xfrm>
            </p:grpSpPr>
            <p:sp>
              <p:nvSpPr>
                <p:cNvPr id="6151" name="Line 7"/>
                <p:cNvSpPr>
                  <a:spLocks noChangeShapeType="1"/>
                </p:cNvSpPr>
                <p:nvPr/>
              </p:nvSpPr>
              <p:spPr bwMode="auto">
                <a:xfrm>
                  <a:off x="1467" y="10004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 type="triangle" w="med" len="med"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152" name="Line 8"/>
                <p:cNvSpPr>
                  <a:spLocks noChangeShapeType="1"/>
                </p:cNvSpPr>
                <p:nvPr/>
              </p:nvSpPr>
              <p:spPr bwMode="auto">
                <a:xfrm>
                  <a:off x="1287" y="11264"/>
                  <a:ext cx="1620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6153" name="Line 9"/>
              <p:cNvSpPr>
                <a:spLocks noChangeShapeType="1"/>
              </p:cNvSpPr>
              <p:nvPr/>
            </p:nvSpPr>
            <p:spPr bwMode="auto">
              <a:xfrm>
                <a:off x="927" y="11337"/>
                <a:ext cx="5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54" name="Line 10"/>
              <p:cNvSpPr>
                <a:spLocks noChangeShapeType="1"/>
              </p:cNvSpPr>
              <p:nvPr/>
            </p:nvSpPr>
            <p:spPr bwMode="auto">
              <a:xfrm>
                <a:off x="1827" y="10412"/>
                <a:ext cx="5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55" name="Line 11"/>
              <p:cNvSpPr>
                <a:spLocks noChangeShapeType="1"/>
              </p:cNvSpPr>
              <p:nvPr/>
            </p:nvSpPr>
            <p:spPr bwMode="auto">
              <a:xfrm flipH="1">
                <a:off x="1467" y="10420"/>
                <a:ext cx="360" cy="90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156" name="Group 12"/>
            <p:cNvGrpSpPr>
              <a:grpSpLocks/>
            </p:cNvGrpSpPr>
            <p:nvPr/>
          </p:nvGrpSpPr>
          <p:grpSpPr bwMode="auto">
            <a:xfrm>
              <a:off x="2547" y="10184"/>
              <a:ext cx="1620" cy="1440"/>
              <a:chOff x="2547" y="10077"/>
              <a:chExt cx="1620" cy="1440"/>
            </a:xfrm>
          </p:grpSpPr>
          <p:grpSp>
            <p:nvGrpSpPr>
              <p:cNvPr id="6157" name="Group 13"/>
              <p:cNvGrpSpPr>
                <a:grpSpLocks/>
              </p:cNvGrpSpPr>
              <p:nvPr/>
            </p:nvGrpSpPr>
            <p:grpSpPr bwMode="auto">
              <a:xfrm>
                <a:off x="2547" y="10077"/>
                <a:ext cx="1620" cy="1440"/>
                <a:chOff x="1287" y="10004"/>
                <a:chExt cx="1620" cy="1440"/>
              </a:xfrm>
            </p:grpSpPr>
            <p:sp>
              <p:nvSpPr>
                <p:cNvPr id="6158" name="Line 14"/>
                <p:cNvSpPr>
                  <a:spLocks noChangeShapeType="1"/>
                </p:cNvSpPr>
                <p:nvPr/>
              </p:nvSpPr>
              <p:spPr bwMode="auto">
                <a:xfrm>
                  <a:off x="1467" y="10004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 type="triangle" w="med" len="med"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159" name="Line 15"/>
                <p:cNvSpPr>
                  <a:spLocks noChangeShapeType="1"/>
                </p:cNvSpPr>
                <p:nvPr/>
              </p:nvSpPr>
              <p:spPr bwMode="auto">
                <a:xfrm>
                  <a:off x="1287" y="11264"/>
                  <a:ext cx="1620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6160" name="Line 16"/>
              <p:cNvSpPr>
                <a:spLocks noChangeShapeType="1"/>
              </p:cNvSpPr>
              <p:nvPr/>
            </p:nvSpPr>
            <p:spPr bwMode="auto">
              <a:xfrm>
                <a:off x="2727" y="11344"/>
                <a:ext cx="540" cy="0"/>
              </a:xfrm>
              <a:prstGeom prst="line">
                <a:avLst/>
              </a:prstGeom>
              <a:noFill/>
              <a:ln w="57150">
                <a:solidFill>
                  <a:srgbClr val="0014A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61" name="Line 17"/>
              <p:cNvSpPr>
                <a:spLocks noChangeShapeType="1"/>
              </p:cNvSpPr>
              <p:nvPr/>
            </p:nvSpPr>
            <p:spPr bwMode="auto">
              <a:xfrm flipH="1">
                <a:off x="3267" y="10904"/>
                <a:ext cx="360" cy="436"/>
              </a:xfrm>
              <a:prstGeom prst="line">
                <a:avLst/>
              </a:prstGeom>
              <a:noFill/>
              <a:ln w="57150">
                <a:solidFill>
                  <a:srgbClr val="0014A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62" name="Line 18"/>
              <p:cNvSpPr>
                <a:spLocks noChangeShapeType="1"/>
              </p:cNvSpPr>
              <p:nvPr/>
            </p:nvSpPr>
            <p:spPr bwMode="auto">
              <a:xfrm flipH="1" flipV="1">
                <a:off x="2727" y="10440"/>
                <a:ext cx="900" cy="464"/>
              </a:xfrm>
              <a:prstGeom prst="line">
                <a:avLst/>
              </a:prstGeom>
              <a:noFill/>
              <a:ln w="57150">
                <a:solidFill>
                  <a:srgbClr val="0014A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163" name="Group 19"/>
            <p:cNvGrpSpPr>
              <a:grpSpLocks/>
            </p:cNvGrpSpPr>
            <p:nvPr/>
          </p:nvGrpSpPr>
          <p:grpSpPr bwMode="auto">
            <a:xfrm>
              <a:off x="4347" y="10184"/>
              <a:ext cx="1620" cy="1440"/>
              <a:chOff x="4347" y="10077"/>
              <a:chExt cx="1620" cy="1440"/>
            </a:xfrm>
          </p:grpSpPr>
          <p:grpSp>
            <p:nvGrpSpPr>
              <p:cNvPr id="6164" name="Group 20"/>
              <p:cNvGrpSpPr>
                <a:grpSpLocks/>
              </p:cNvGrpSpPr>
              <p:nvPr/>
            </p:nvGrpSpPr>
            <p:grpSpPr bwMode="auto">
              <a:xfrm>
                <a:off x="4347" y="10077"/>
                <a:ext cx="1620" cy="1440"/>
                <a:chOff x="1287" y="10004"/>
                <a:chExt cx="1620" cy="1440"/>
              </a:xfrm>
            </p:grpSpPr>
            <p:sp>
              <p:nvSpPr>
                <p:cNvPr id="6165" name="Line 21"/>
                <p:cNvSpPr>
                  <a:spLocks noChangeShapeType="1"/>
                </p:cNvSpPr>
                <p:nvPr/>
              </p:nvSpPr>
              <p:spPr bwMode="auto">
                <a:xfrm>
                  <a:off x="1467" y="10004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 type="triangle" w="med" len="med"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166" name="Line 22"/>
                <p:cNvSpPr>
                  <a:spLocks noChangeShapeType="1"/>
                </p:cNvSpPr>
                <p:nvPr/>
              </p:nvSpPr>
              <p:spPr bwMode="auto">
                <a:xfrm>
                  <a:off x="1287" y="11264"/>
                  <a:ext cx="1620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6167" name="Line 23"/>
              <p:cNvSpPr>
                <a:spLocks noChangeShapeType="1"/>
              </p:cNvSpPr>
              <p:nvPr/>
            </p:nvSpPr>
            <p:spPr bwMode="auto">
              <a:xfrm>
                <a:off x="4527" y="10364"/>
                <a:ext cx="5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68" name="Line 24"/>
              <p:cNvSpPr>
                <a:spLocks noChangeShapeType="1"/>
              </p:cNvSpPr>
              <p:nvPr/>
            </p:nvSpPr>
            <p:spPr bwMode="auto">
              <a:xfrm>
                <a:off x="4527" y="11336"/>
                <a:ext cx="5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69" name="Line 25"/>
              <p:cNvSpPr>
                <a:spLocks noChangeShapeType="1"/>
              </p:cNvSpPr>
              <p:nvPr/>
            </p:nvSpPr>
            <p:spPr bwMode="auto">
              <a:xfrm flipH="1">
                <a:off x="5067" y="10904"/>
                <a:ext cx="360" cy="43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70" name="Line 26"/>
              <p:cNvSpPr>
                <a:spLocks noChangeShapeType="1"/>
              </p:cNvSpPr>
              <p:nvPr/>
            </p:nvSpPr>
            <p:spPr bwMode="auto">
              <a:xfrm flipH="1" flipV="1">
                <a:off x="5067" y="10364"/>
                <a:ext cx="360" cy="5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171" name="Group 27"/>
            <p:cNvGrpSpPr>
              <a:grpSpLocks/>
            </p:cNvGrpSpPr>
            <p:nvPr/>
          </p:nvGrpSpPr>
          <p:grpSpPr bwMode="auto">
            <a:xfrm>
              <a:off x="6147" y="10184"/>
              <a:ext cx="1620" cy="1440"/>
              <a:chOff x="6147" y="10077"/>
              <a:chExt cx="1620" cy="1440"/>
            </a:xfrm>
          </p:grpSpPr>
          <p:grpSp>
            <p:nvGrpSpPr>
              <p:cNvPr id="6172" name="Group 28"/>
              <p:cNvGrpSpPr>
                <a:grpSpLocks/>
              </p:cNvGrpSpPr>
              <p:nvPr/>
            </p:nvGrpSpPr>
            <p:grpSpPr bwMode="auto">
              <a:xfrm>
                <a:off x="6147" y="10077"/>
                <a:ext cx="1620" cy="1440"/>
                <a:chOff x="1287" y="10004"/>
                <a:chExt cx="1620" cy="1440"/>
              </a:xfrm>
            </p:grpSpPr>
            <p:sp>
              <p:nvSpPr>
                <p:cNvPr id="6173" name="Line 29"/>
                <p:cNvSpPr>
                  <a:spLocks noChangeShapeType="1"/>
                </p:cNvSpPr>
                <p:nvPr/>
              </p:nvSpPr>
              <p:spPr bwMode="auto">
                <a:xfrm>
                  <a:off x="1467" y="10004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 type="triangle" w="med" len="med"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174" name="Line 30"/>
                <p:cNvSpPr>
                  <a:spLocks noChangeShapeType="1"/>
                </p:cNvSpPr>
                <p:nvPr/>
              </p:nvSpPr>
              <p:spPr bwMode="auto">
                <a:xfrm>
                  <a:off x="1287" y="11264"/>
                  <a:ext cx="1620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6175" name="Line 31"/>
              <p:cNvSpPr>
                <a:spLocks noChangeShapeType="1"/>
              </p:cNvSpPr>
              <p:nvPr/>
            </p:nvSpPr>
            <p:spPr bwMode="auto">
              <a:xfrm flipH="1">
                <a:off x="6327" y="10904"/>
                <a:ext cx="900" cy="26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76" name="Line 32"/>
              <p:cNvSpPr>
                <a:spLocks noChangeShapeType="1"/>
              </p:cNvSpPr>
              <p:nvPr/>
            </p:nvSpPr>
            <p:spPr bwMode="auto">
              <a:xfrm>
                <a:off x="6327" y="10364"/>
                <a:ext cx="540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77" name="Line 33"/>
              <p:cNvSpPr>
                <a:spLocks noChangeShapeType="1"/>
              </p:cNvSpPr>
              <p:nvPr/>
            </p:nvSpPr>
            <p:spPr bwMode="auto">
              <a:xfrm flipH="1" flipV="1">
                <a:off x="6867" y="10364"/>
                <a:ext cx="360" cy="54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178" name="Group 34"/>
            <p:cNvGrpSpPr>
              <a:grpSpLocks/>
            </p:cNvGrpSpPr>
            <p:nvPr/>
          </p:nvGrpSpPr>
          <p:grpSpPr bwMode="auto">
            <a:xfrm>
              <a:off x="7947" y="10184"/>
              <a:ext cx="1620" cy="1440"/>
              <a:chOff x="7947" y="10077"/>
              <a:chExt cx="1620" cy="1440"/>
            </a:xfrm>
          </p:grpSpPr>
          <p:grpSp>
            <p:nvGrpSpPr>
              <p:cNvPr id="6179" name="Group 35"/>
              <p:cNvGrpSpPr>
                <a:grpSpLocks/>
              </p:cNvGrpSpPr>
              <p:nvPr/>
            </p:nvGrpSpPr>
            <p:grpSpPr bwMode="auto">
              <a:xfrm>
                <a:off x="7947" y="10077"/>
                <a:ext cx="1620" cy="1440"/>
                <a:chOff x="1287" y="10004"/>
                <a:chExt cx="1620" cy="1440"/>
              </a:xfrm>
            </p:grpSpPr>
            <p:sp>
              <p:nvSpPr>
                <p:cNvPr id="6180" name="Line 36"/>
                <p:cNvSpPr>
                  <a:spLocks noChangeShapeType="1"/>
                </p:cNvSpPr>
                <p:nvPr/>
              </p:nvSpPr>
              <p:spPr bwMode="auto">
                <a:xfrm>
                  <a:off x="1467" y="10004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 type="triangle" w="med" len="med"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181" name="Line 37"/>
                <p:cNvSpPr>
                  <a:spLocks noChangeShapeType="1"/>
                </p:cNvSpPr>
                <p:nvPr/>
              </p:nvSpPr>
              <p:spPr bwMode="auto">
                <a:xfrm>
                  <a:off x="1287" y="11264"/>
                  <a:ext cx="1620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6182" name="Line 38"/>
              <p:cNvSpPr>
                <a:spLocks noChangeShapeType="1"/>
              </p:cNvSpPr>
              <p:nvPr/>
            </p:nvSpPr>
            <p:spPr bwMode="auto">
              <a:xfrm flipH="1" flipV="1">
                <a:off x="8127" y="10364"/>
                <a:ext cx="900" cy="54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83" name="Line 39"/>
              <p:cNvSpPr>
                <a:spLocks noChangeShapeType="1"/>
              </p:cNvSpPr>
              <p:nvPr/>
            </p:nvSpPr>
            <p:spPr bwMode="auto">
              <a:xfrm flipH="1">
                <a:off x="8127" y="10904"/>
                <a:ext cx="900" cy="26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6184" name="Text Box 40"/>
            <p:cNvSpPr txBox="1">
              <a:spLocks noChangeArrowheads="1"/>
            </p:cNvSpPr>
            <p:nvPr/>
          </p:nvSpPr>
          <p:spPr bwMode="auto">
            <a:xfrm>
              <a:off x="1107" y="10544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85" name="Text Box 41"/>
            <p:cNvSpPr txBox="1">
              <a:spLocks noChangeArrowheads="1"/>
            </p:cNvSpPr>
            <p:nvPr/>
          </p:nvSpPr>
          <p:spPr bwMode="auto">
            <a:xfrm>
              <a:off x="3447" y="10544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86" name="Text Box 42"/>
            <p:cNvSpPr txBox="1">
              <a:spLocks noChangeArrowheads="1"/>
            </p:cNvSpPr>
            <p:nvPr/>
          </p:nvSpPr>
          <p:spPr bwMode="auto">
            <a:xfrm>
              <a:off x="4707" y="10544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87" name="Text Box 43"/>
            <p:cNvSpPr txBox="1">
              <a:spLocks noChangeArrowheads="1"/>
            </p:cNvSpPr>
            <p:nvPr/>
          </p:nvSpPr>
          <p:spPr bwMode="auto">
            <a:xfrm>
              <a:off x="6327" y="10544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ru-RU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88" name="Text Box 44"/>
            <p:cNvSpPr txBox="1">
              <a:spLocks noChangeArrowheads="1"/>
            </p:cNvSpPr>
            <p:nvPr/>
          </p:nvSpPr>
          <p:spPr bwMode="auto">
            <a:xfrm>
              <a:off x="8127" y="10724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ru-RU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189" name="Rectangle 45"/>
          <p:cNvSpPr>
            <a:spLocks noChangeArrowheads="1"/>
          </p:cNvSpPr>
          <p:nvPr/>
        </p:nvSpPr>
        <p:spPr bwMode="auto">
          <a:xfrm>
            <a:off x="0" y="2857496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Опишите графически тепловые процессы следующих ситуациях: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«Лед  в кастрюле поставили  на газовую плиту».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90" name="Rectangle 46"/>
          <p:cNvSpPr>
            <a:spLocks noChangeArrowheads="1"/>
          </p:cNvSpPr>
          <p:nvPr/>
        </p:nvSpPr>
        <p:spPr bwMode="auto">
          <a:xfrm>
            <a:off x="500034" y="4000504"/>
            <a:ext cx="55006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 «Лед бросили в кипяток».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91" name="Rectangle 47"/>
          <p:cNvSpPr>
            <a:spLocks noChangeArrowheads="1"/>
          </p:cNvSpPr>
          <p:nvPr/>
        </p:nvSpPr>
        <p:spPr bwMode="auto">
          <a:xfrm>
            <a:off x="142844" y="4786322"/>
            <a:ext cx="72866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 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Расплавленное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олово бросили в воду».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92" name="Rectangle 48"/>
          <p:cNvSpPr>
            <a:spLocks noChangeArrowheads="1"/>
          </p:cNvSpPr>
          <p:nvPr/>
        </p:nvSpPr>
        <p:spPr bwMode="auto">
          <a:xfrm>
            <a:off x="0" y="5429264"/>
            <a:ext cx="80724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 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Лед при 0 градусов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бросили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расплавленное олово,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взятое при температуре плавления».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5" name="Прямая со стрелкой 64"/>
          <p:cNvCxnSpPr/>
          <p:nvPr/>
        </p:nvCxnSpPr>
        <p:spPr>
          <a:xfrm rot="16200000" flipV="1">
            <a:off x="250001" y="2750339"/>
            <a:ext cx="1928826" cy="28575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rot="16200000" flipV="1">
            <a:off x="1428728" y="2786058"/>
            <a:ext cx="2643206" cy="35719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rot="16200000" flipV="1">
            <a:off x="4643438" y="2714620"/>
            <a:ext cx="3714776" cy="100013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rot="5400000" flipH="1" flipV="1">
            <a:off x="1643042" y="2928934"/>
            <a:ext cx="4286280" cy="142876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9" grpId="0" build="p"/>
      <p:bldP spid="6190" grpId="0"/>
      <p:bldP spid="6191" grpId="0"/>
      <p:bldP spid="619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142852"/>
            <a:ext cx="9144000" cy="20002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11.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рисунке1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представлен график зависимости пути,  пройденного велосипедистом,    от времени.  Определите по этому графику путь, пройденный велосипедистом за интервал времени    от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2с до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 4 с.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занесите в  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с точностью до целых.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2928910"/>
            <a:ext cx="5641101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2095776"/>
            <a:ext cx="9001156" cy="11052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11.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 графику, представленному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на рисунке 1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определите скорость движения велосипедиста в момент времени .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 3 с.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занесите в  м/с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точностью до целых.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14314" y="4714884"/>
            <a:ext cx="114297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14282" y="3929066"/>
            <a:ext cx="1142976" cy="428628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25"/>
          <p:cNvSpPr txBox="1">
            <a:spLocks noChangeArrowheads="1"/>
          </p:cNvSpPr>
          <p:nvPr/>
        </p:nvSpPr>
        <p:spPr bwMode="auto">
          <a:xfrm>
            <a:off x="428596" y="4143380"/>
            <a:ext cx="82234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6м</a:t>
            </a:r>
            <a:endParaRPr lang="ru-RU" sz="4000" dirty="0">
              <a:solidFill>
                <a:srgbClr val="0014AC"/>
              </a:solidFill>
            </a:endParaRPr>
          </a:p>
        </p:txBody>
      </p:sp>
      <p:sp>
        <p:nvSpPr>
          <p:cNvPr id="13" name="TextBox 25"/>
          <p:cNvSpPr txBox="1">
            <a:spLocks noChangeArrowheads="1"/>
          </p:cNvSpPr>
          <p:nvPr/>
        </p:nvSpPr>
        <p:spPr bwMode="auto">
          <a:xfrm>
            <a:off x="6286512" y="4357694"/>
            <a:ext cx="217966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 3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endParaRPr lang="ru-RU" sz="4400" dirty="0">
              <a:solidFill>
                <a:srgbClr val="0014A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1"/>
          <p:cNvPicPr>
            <a:picLocks noChangeAspect="1" noChangeArrowheads="1"/>
          </p:cNvPicPr>
          <p:nvPr/>
        </p:nvPicPr>
        <p:blipFill>
          <a:blip r:embed="rId7" cstate="print">
            <a:lum bright="-20000" contrast="40000"/>
          </a:blip>
          <a:srcRect l="9828" t="22136" r="48619" b="44255"/>
          <a:stretch>
            <a:fillRect/>
          </a:stretch>
        </p:blipFill>
        <p:spPr bwMode="auto">
          <a:xfrm>
            <a:off x="0" y="0"/>
            <a:ext cx="6500826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1"/>
          <p:cNvPicPr>
            <a:picLocks noChangeAspect="1" noChangeArrowheads="1"/>
          </p:cNvPicPr>
          <p:nvPr/>
        </p:nvPicPr>
        <p:blipFill>
          <a:blip r:embed="rId7" cstate="print">
            <a:lum bright="-20000" contrast="40000"/>
          </a:blip>
          <a:srcRect l="51381" t="22136" r="26854" b="44255"/>
          <a:stretch>
            <a:fillRect/>
          </a:stretch>
        </p:blipFill>
        <p:spPr bwMode="auto">
          <a:xfrm>
            <a:off x="3099230" y="1428736"/>
            <a:ext cx="604477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857691" y="214290"/>
            <a:ext cx="14446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7691" y="714356"/>
            <a:ext cx="1643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площади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4898148" y="3514210"/>
            <a:ext cx="1715306" cy="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429124" y="3357562"/>
            <a:ext cx="64294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92661" y="2714620"/>
            <a:ext cx="642942" cy="1643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500562" y="364331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3504" y="321468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6314" y="2071678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130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94879" y="6887"/>
            <a:ext cx="488950" cy="3159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85786" y="857232"/>
            <a:ext cx="6500858" cy="250033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Зачёт по темам 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№1-5//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8окт</a:t>
            </a:r>
          </a:p>
          <a:p>
            <a:pPr algn="ctr">
              <a:lnSpc>
                <a:spcPts val="4000"/>
              </a:lnSpc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 баллов</a:t>
            </a:r>
          </a:p>
          <a:p>
            <a:pPr algn="ctr">
              <a:lnSpc>
                <a:spcPts val="4000"/>
              </a:lnSpc>
            </a:pP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 13 октября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Гр6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ts val="4000"/>
              </a:lnSpc>
            </a:pP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130*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129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128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127</a:t>
            </a:r>
            <a:r>
              <a:rPr lang="ru-RU" sz="36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126</a:t>
            </a:r>
            <a:r>
              <a:rPr lang="ru-RU" sz="36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4000"/>
              </a:lnSpc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4000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1119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1143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1144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1145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1146</a:t>
            </a:r>
            <a:endParaRPr lang="en-U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500"/>
                            </p:stCondLst>
                            <p:childTnLst>
                              <p:par>
                                <p:cTn id="90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" y="0"/>
          <a:ext cx="9144000" cy="6827203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3074089">
                <a:tc>
                  <a:txBody>
                    <a:bodyPr/>
                    <a:lstStyle/>
                    <a:p>
                      <a:pPr indent="19050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. Внутренняя энергия.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Чем холодное тело отличается от горячего?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  <a:p>
                      <a:pPr indent="190500" algn="just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2.Виды теплопередачи.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Способы изменения внутренней энергии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  <a:p>
                      <a:pPr indent="19050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3. Почему в термосе горячее не остывает, а холодное не нагревается? </a:t>
                      </a:r>
                      <a:endParaRPr lang="ru-RU" sz="1600" b="1" dirty="0" smtClean="0">
                        <a:latin typeface="Times New Roman"/>
                        <a:ea typeface="Times New Roman"/>
                      </a:endParaRPr>
                    </a:p>
                    <a:p>
                      <a:pPr indent="19050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Почему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влажное холоднее?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  <a:p>
                      <a:pPr indent="190500" algn="just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4. по графику описать процессы. (четные,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нечетные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  <a:p>
                      <a:pPr indent="190500" algn="just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      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t</a:t>
                      </a:r>
                      <a:r>
                        <a:rPr lang="ru-RU" sz="1600" b="1" baseline="30000" dirty="0"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                            5      6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  <a:p>
                      <a:pPr indent="190500" algn="just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                              4                    7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  <a:p>
                      <a:pPr indent="190500" algn="just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              2     3                                       8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  <a:p>
                      <a:pPr indent="190500" algn="just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      1                                                              9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  <a:p>
                      <a:pPr indent="190500" algn="just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                                                                               10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  <a:p>
                      <a:pPr indent="190500" algn="just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                                                                                      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Q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  <a:p>
                      <a:pPr indent="190500" algn="just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5.</a:t>
                      </a:r>
                      <a:r>
                        <a:rPr lang="ru-RU" sz="1600" b="1" i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 Записать   формулы   соответствующих  процессов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  <a:p>
                      <a:pPr indent="190500" algn="just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6. Почему  при  плавлении  температура   не растет?  </a:t>
                      </a:r>
                      <a:endParaRPr lang="ru-RU" sz="1600" b="1" dirty="0" smtClean="0">
                        <a:latin typeface="Times New Roman"/>
                        <a:ea typeface="Times New Roman"/>
                      </a:endParaRPr>
                    </a:p>
                    <a:p>
                      <a:pPr indent="190500" algn="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Почему 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при  конденсации   температура  не  падает ? 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  <a:p>
                      <a:pPr indent="190500" algn="just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7. Теплоёмкость свинца 140Дж/кг </a:t>
                      </a:r>
                      <a:r>
                        <a:rPr lang="ru-RU" sz="1600" b="1" baseline="30000" dirty="0"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С, </a:t>
                      </a:r>
                      <a:endParaRPr lang="ru-RU" sz="1600" b="1" dirty="0" smtClean="0">
                        <a:latin typeface="Times New Roman"/>
                        <a:ea typeface="Times New Roman"/>
                      </a:endParaRPr>
                    </a:p>
                    <a:p>
                      <a:pPr indent="190500" algn="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удельная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теплота плавления льда2,3 МДж/кг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 – </a:t>
                      </a:r>
                      <a:r>
                        <a:rPr lang="ru-RU" sz="1600" b="1" i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что означают эти числа?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  <a:p>
                      <a:pPr indent="190500" algn="just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8. Чем отличается движение молекул  твердого тела от движения молекул жидкости?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  <a:p>
                      <a:pPr indent="190500" algn="just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Чем отличается движение молекул  твердого тела от движения молекул газа?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  <a:p>
                      <a:pPr indent="190500" algn="just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9. 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</a:rPr>
                        <a:t>З-н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 сохранения энергии.  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                               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Количество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теплоты.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  <a:p>
                      <a:pPr indent="190500" algn="just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10. Как ускорить испарение? 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                            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Кипение и его условия.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  <a:p>
                      <a:pPr indent="190500" algn="just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11. Принцип действия теплового двигателя.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   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Работа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ДВС.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  <a:p>
                      <a:pPr indent="190500" algn="just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12. Какое кол-во теплоты получили 200г воды при нагревании от 20</a:t>
                      </a:r>
                      <a:r>
                        <a:rPr lang="ru-RU" sz="1600" b="1" baseline="30000" dirty="0"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 до 70</a:t>
                      </a:r>
                      <a:r>
                        <a:rPr lang="ru-RU" sz="1600" b="1" baseline="30000" dirty="0"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С?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  <a:p>
                      <a:pPr indent="190500" algn="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Сколько тепла выделят 500гр. воды остывая от 50</a:t>
                      </a:r>
                      <a:r>
                        <a:rPr lang="ru-RU" sz="1600" b="1" baseline="30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до 40</a:t>
                      </a:r>
                      <a:r>
                        <a:rPr lang="ru-RU" sz="1600" b="1" baseline="30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С?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  <a:p>
                      <a:pPr indent="190500" algn="just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13. Лед бросили в кипяток. (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Расплавленное тело бросили в холодную воду.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) – </a:t>
                      </a:r>
                      <a:r>
                        <a:rPr lang="ru-RU" sz="1600" b="1" i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описать процессы.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43249" marR="4324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3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dirty="0" err="1">
                          <a:latin typeface="Times New Roman"/>
                          <a:ea typeface="Times New Roman"/>
                        </a:rPr>
                        <a:t>гр.№</a:t>
                      </a:r>
                      <a:r>
                        <a:rPr lang="ru-RU" sz="1600" b="1" i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i="1" dirty="0" smtClean="0">
                          <a:latin typeface="Times New Roman"/>
                          <a:ea typeface="Times New Roman"/>
                        </a:rPr>
                        <a:t>5 </a:t>
                      </a:r>
                      <a:r>
                        <a:rPr lang="ru-RU" sz="1600" b="1" i="1" dirty="0">
                          <a:latin typeface="Times New Roman"/>
                          <a:ea typeface="Times New Roman"/>
                        </a:rPr>
                        <a:t>(тетради для КР)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43249" marR="43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14282" y="1357298"/>
            <a:ext cx="4572032" cy="1362078"/>
            <a:chOff x="1775" y="8733"/>
            <a:chExt cx="4586" cy="1471"/>
          </a:xfrm>
        </p:grpSpPr>
        <p:sp>
          <p:nvSpPr>
            <p:cNvPr id="26639" name="Line 15"/>
            <p:cNvSpPr>
              <a:spLocks noChangeShapeType="1"/>
            </p:cNvSpPr>
            <p:nvPr/>
          </p:nvSpPr>
          <p:spPr bwMode="auto">
            <a:xfrm>
              <a:off x="1930" y="8840"/>
              <a:ext cx="0" cy="13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38" name="Line 14"/>
            <p:cNvSpPr>
              <a:spLocks noChangeShapeType="1"/>
            </p:cNvSpPr>
            <p:nvPr/>
          </p:nvSpPr>
          <p:spPr bwMode="auto">
            <a:xfrm>
              <a:off x="1775" y="10096"/>
              <a:ext cx="458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1930" y="8733"/>
              <a:ext cx="2083" cy="1363"/>
              <a:chOff x="1930" y="8732"/>
              <a:chExt cx="2083" cy="1363"/>
            </a:xfrm>
          </p:grpSpPr>
          <p:sp>
            <p:nvSpPr>
              <p:cNvPr id="26637" name="Line 13"/>
              <p:cNvSpPr>
                <a:spLocks noChangeShapeType="1"/>
              </p:cNvSpPr>
              <p:nvPr/>
            </p:nvSpPr>
            <p:spPr bwMode="auto">
              <a:xfrm flipV="1">
                <a:off x="1930" y="9636"/>
                <a:ext cx="353" cy="459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36" name="Line 12"/>
              <p:cNvSpPr>
                <a:spLocks noChangeShapeType="1"/>
              </p:cNvSpPr>
              <p:nvPr/>
            </p:nvSpPr>
            <p:spPr bwMode="auto">
              <a:xfrm>
                <a:off x="2283" y="9639"/>
                <a:ext cx="505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35" name="Line 11"/>
              <p:cNvSpPr>
                <a:spLocks noChangeShapeType="1"/>
              </p:cNvSpPr>
              <p:nvPr/>
            </p:nvSpPr>
            <p:spPr bwMode="auto">
              <a:xfrm flipV="1">
                <a:off x="2791" y="9188"/>
                <a:ext cx="353" cy="459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34" name="Line 10"/>
              <p:cNvSpPr>
                <a:spLocks noChangeShapeType="1"/>
              </p:cNvSpPr>
              <p:nvPr/>
            </p:nvSpPr>
            <p:spPr bwMode="auto">
              <a:xfrm>
                <a:off x="3156" y="9207"/>
                <a:ext cx="505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33" name="Line 9"/>
              <p:cNvSpPr>
                <a:spLocks noChangeShapeType="1"/>
              </p:cNvSpPr>
              <p:nvPr/>
            </p:nvSpPr>
            <p:spPr bwMode="auto">
              <a:xfrm flipV="1">
                <a:off x="3660" y="8732"/>
                <a:ext cx="353" cy="459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" name="Group 2"/>
            <p:cNvGrpSpPr>
              <a:grpSpLocks/>
            </p:cNvGrpSpPr>
            <p:nvPr/>
          </p:nvGrpSpPr>
          <p:grpSpPr bwMode="auto">
            <a:xfrm flipH="1">
              <a:off x="4004" y="8757"/>
              <a:ext cx="2083" cy="1363"/>
              <a:chOff x="1930" y="8732"/>
              <a:chExt cx="2083" cy="1363"/>
            </a:xfrm>
          </p:grpSpPr>
          <p:sp>
            <p:nvSpPr>
              <p:cNvPr id="26631" name="Line 7"/>
              <p:cNvSpPr>
                <a:spLocks noChangeShapeType="1"/>
              </p:cNvSpPr>
              <p:nvPr/>
            </p:nvSpPr>
            <p:spPr bwMode="auto">
              <a:xfrm flipV="1">
                <a:off x="1930" y="9636"/>
                <a:ext cx="353" cy="45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30" name="Line 6"/>
              <p:cNvSpPr>
                <a:spLocks noChangeShapeType="1"/>
              </p:cNvSpPr>
              <p:nvPr/>
            </p:nvSpPr>
            <p:spPr bwMode="auto">
              <a:xfrm>
                <a:off x="2283" y="9639"/>
                <a:ext cx="505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29" name="Line 5"/>
              <p:cNvSpPr>
                <a:spLocks noChangeShapeType="1"/>
              </p:cNvSpPr>
              <p:nvPr/>
            </p:nvSpPr>
            <p:spPr bwMode="auto">
              <a:xfrm flipV="1">
                <a:off x="2791" y="9188"/>
                <a:ext cx="353" cy="45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28" name="Line 4"/>
              <p:cNvSpPr>
                <a:spLocks noChangeShapeType="1"/>
              </p:cNvSpPr>
              <p:nvPr/>
            </p:nvSpPr>
            <p:spPr bwMode="auto">
              <a:xfrm>
                <a:off x="3156" y="9207"/>
                <a:ext cx="505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27" name="Line 3"/>
              <p:cNvSpPr>
                <a:spLocks noChangeShapeType="1"/>
              </p:cNvSpPr>
              <p:nvPr/>
            </p:nvSpPr>
            <p:spPr bwMode="auto">
              <a:xfrm flipV="1">
                <a:off x="3660" y="8732"/>
                <a:ext cx="353" cy="45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214282" y="285728"/>
            <a:ext cx="4000528" cy="38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sym typeface="Symbol" pitchFamily="18" charset="2"/>
              </a:rPr>
              <a:t>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    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sym typeface="Symbol" pitchFamily="18" charset="2"/>
              </a:rPr>
              <a:t>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    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sym typeface="Symbol" pitchFamily="18" charset="2"/>
              </a:rPr>
              <a:t>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    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sym typeface="Symbol" pitchFamily="18" charset="2"/>
              </a:rPr>
              <a:t>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    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sym typeface="Symbol" pitchFamily="18" charset="2"/>
              </a:rPr>
              <a:t>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8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13 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18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191072" y="1170280"/>
            <a:ext cx="500066" cy="4286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67541" y="1375147"/>
            <a:ext cx="226137" cy="1825572"/>
            <a:chOff x="10385" y="6371"/>
            <a:chExt cx="291" cy="1664"/>
          </a:xfrm>
        </p:grpSpPr>
        <p:sp>
          <p:nvSpPr>
            <p:cNvPr id="1028" name="Line 4"/>
            <p:cNvSpPr>
              <a:spLocks noChangeShapeType="1"/>
            </p:cNvSpPr>
            <p:nvPr/>
          </p:nvSpPr>
          <p:spPr bwMode="auto">
            <a:xfrm>
              <a:off x="10385" y="6371"/>
              <a:ext cx="26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29" name="Line 5"/>
            <p:cNvSpPr>
              <a:spLocks noChangeShapeType="1"/>
            </p:cNvSpPr>
            <p:nvPr/>
          </p:nvSpPr>
          <p:spPr bwMode="auto">
            <a:xfrm>
              <a:off x="10400" y="6921"/>
              <a:ext cx="26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30" name="Line 6"/>
            <p:cNvSpPr>
              <a:spLocks noChangeShapeType="1"/>
            </p:cNvSpPr>
            <p:nvPr/>
          </p:nvSpPr>
          <p:spPr bwMode="auto">
            <a:xfrm>
              <a:off x="10400" y="7486"/>
              <a:ext cx="26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31" name="Line 7"/>
            <p:cNvSpPr>
              <a:spLocks noChangeShapeType="1"/>
            </p:cNvSpPr>
            <p:nvPr/>
          </p:nvSpPr>
          <p:spPr bwMode="auto">
            <a:xfrm>
              <a:off x="10415" y="8035"/>
              <a:ext cx="26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285720" y="772840"/>
            <a:ext cx="3178353" cy="0"/>
          </a:xfrm>
          <a:prstGeom prst="line">
            <a:avLst/>
          </a:prstGeom>
          <a:noFill/>
          <a:ln w="38100">
            <a:solidFill>
              <a:srgbClr val="365D2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1071372" y="499662"/>
            <a:ext cx="0" cy="346244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700749" y="1375147"/>
            <a:ext cx="257143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>
            <a:off x="712405" y="1980745"/>
            <a:ext cx="257143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auto">
          <a:xfrm>
            <a:off x="724062" y="2588937"/>
            <a:ext cx="257143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795555" y="3191942"/>
            <a:ext cx="257143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 rot="5400000">
            <a:off x="-929926" y="2093952"/>
            <a:ext cx="2757009" cy="1165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 rot="5400000">
            <a:off x="332090" y="2144419"/>
            <a:ext cx="2757009" cy="1165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auto">
          <a:xfrm rot="5400000">
            <a:off x="963098" y="2144419"/>
            <a:ext cx="2757009" cy="1165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5400000">
            <a:off x="1584581" y="2127962"/>
            <a:ext cx="2757009" cy="1165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auto">
          <a:xfrm>
            <a:off x="1117276" y="1377341"/>
            <a:ext cx="1905458" cy="181460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auto">
          <a:xfrm>
            <a:off x="474612" y="772840"/>
            <a:ext cx="655875" cy="623152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auto">
          <a:xfrm>
            <a:off x="1129710" y="1393798"/>
            <a:ext cx="606918" cy="1799242"/>
          </a:xfrm>
          <a:prstGeom prst="line">
            <a:avLst/>
          </a:prstGeom>
          <a:noFill/>
          <a:ln w="6032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053" name="Line 29"/>
          <p:cNvSpPr>
            <a:spLocks noChangeShapeType="1"/>
          </p:cNvSpPr>
          <p:nvPr/>
        </p:nvSpPr>
        <p:spPr bwMode="auto">
          <a:xfrm>
            <a:off x="5084700" y="1610121"/>
            <a:ext cx="3273514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5" name="Line 31"/>
          <p:cNvSpPr>
            <a:spLocks noChangeShapeType="1"/>
          </p:cNvSpPr>
          <p:nvPr/>
        </p:nvSpPr>
        <p:spPr bwMode="auto">
          <a:xfrm>
            <a:off x="5094566" y="1071546"/>
            <a:ext cx="0" cy="1838335"/>
          </a:xfrm>
          <a:prstGeom prst="line">
            <a:avLst/>
          </a:prstGeom>
          <a:noFill/>
          <a:ln w="38100">
            <a:solidFill>
              <a:srgbClr val="1C3111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6" name="Line 32"/>
          <p:cNvSpPr>
            <a:spLocks noChangeShapeType="1"/>
          </p:cNvSpPr>
          <p:nvPr/>
        </p:nvSpPr>
        <p:spPr bwMode="auto">
          <a:xfrm>
            <a:off x="4857784" y="2769133"/>
            <a:ext cx="338598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7" name="Text Box 33"/>
          <p:cNvSpPr txBox="1">
            <a:spLocks noChangeArrowheads="1"/>
          </p:cNvSpPr>
          <p:nvPr/>
        </p:nvSpPr>
        <p:spPr bwMode="auto">
          <a:xfrm>
            <a:off x="5107691" y="1623047"/>
            <a:ext cx="2478320" cy="1141778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72066" y="642918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, (м/с)</a:t>
            </a:r>
            <a:endParaRPr lang="ru-RU" sz="2000" dirty="0">
              <a:solidFill>
                <a:srgbClr val="1C31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72132" y="214290"/>
            <a:ext cx="2571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u="sng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график</a:t>
            </a:r>
            <a:r>
              <a:rPr lang="ru-RU" sz="32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32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u="sng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скорости</a:t>
            </a:r>
            <a:endParaRPr lang="ru-RU" sz="3200" b="1" dirty="0">
              <a:solidFill>
                <a:srgbClr val="1C31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3357554" y="5214950"/>
            <a:ext cx="435771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143900" y="257174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57554" y="350043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(м/с)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786710" y="4929198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Line 29"/>
          <p:cNvSpPr>
            <a:spLocks noChangeShapeType="1"/>
          </p:cNvSpPr>
          <p:nvPr/>
        </p:nvSpPr>
        <p:spPr bwMode="auto">
          <a:xfrm flipV="1">
            <a:off x="3607493" y="4143380"/>
            <a:ext cx="678755" cy="107157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5" name="Прямая со стрелкой 44"/>
          <p:cNvCxnSpPr/>
          <p:nvPr/>
        </p:nvCxnSpPr>
        <p:spPr>
          <a:xfrm rot="5400000" flipH="1" flipV="1">
            <a:off x="2143108" y="4929198"/>
            <a:ext cx="2928958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Line 29"/>
          <p:cNvSpPr>
            <a:spLocks noChangeShapeType="1"/>
          </p:cNvSpPr>
          <p:nvPr/>
        </p:nvSpPr>
        <p:spPr bwMode="auto">
          <a:xfrm>
            <a:off x="5203067" y="4141411"/>
            <a:ext cx="940569" cy="1787920"/>
          </a:xfrm>
          <a:prstGeom prst="line">
            <a:avLst/>
          </a:prstGeom>
          <a:noFill/>
          <a:ln w="57150">
            <a:solidFill>
              <a:srgbClr val="0014AC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4286248" y="4143380"/>
            <a:ext cx="928694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6155699" y="5917455"/>
            <a:ext cx="928694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5400000">
            <a:off x="3214678" y="4857760"/>
            <a:ext cx="2143140" cy="1588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>
            <a:off x="4144166" y="4856966"/>
            <a:ext cx="2143140" cy="1588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5400000">
            <a:off x="4703607" y="4856966"/>
            <a:ext cx="2143140" cy="1588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5400000">
            <a:off x="5072860" y="4856966"/>
            <a:ext cx="2143140" cy="1588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>
            <a:off x="6001554" y="4868841"/>
            <a:ext cx="2143140" cy="1588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357554" y="5143512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036121" y="5143888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976878" y="5143512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548006" y="5131825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072386" y="5131825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739454" y="5143700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285852" y="3357562"/>
            <a:ext cx="1313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быстрее</a:t>
            </a:r>
            <a:endParaRPr lang="ru-RU" sz="2400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1857356" y="857232"/>
            <a:ext cx="2857520" cy="1605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график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движения</a:t>
            </a:r>
            <a:endParaRPr lang="ru-RU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61782" y="285728"/>
            <a:ext cx="40382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b="1" dirty="0" smtClean="0">
                <a:solidFill>
                  <a:srgbClr val="1C3111"/>
                </a:solidFill>
                <a:latin typeface="Calibri" pitchFamily="34" charset="0"/>
              </a:rPr>
              <a:t>-</a:t>
            </a:r>
            <a:r>
              <a:rPr lang="en-US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5    </a:t>
            </a:r>
            <a:r>
              <a:rPr lang="ru-RU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      0      </a:t>
            </a:r>
            <a:r>
              <a:rPr lang="ru-RU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5       </a:t>
            </a:r>
            <a:r>
              <a:rPr lang="ru-RU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0       </a:t>
            </a:r>
            <a:r>
              <a:rPr lang="ru-RU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5        </a:t>
            </a:r>
            <a:r>
              <a:rPr lang="en-US" sz="28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ru-RU" sz="28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(с)</a:t>
            </a:r>
            <a:endParaRPr lang="ru-RU" b="1" dirty="0" smtClean="0">
              <a:solidFill>
                <a:srgbClr val="1C31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28596" y="3714752"/>
            <a:ext cx="830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(м)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204757" y="1176322"/>
            <a:ext cx="500066" cy="428628"/>
          </a:xfrm>
          <a:prstGeom prst="ellipse">
            <a:avLst/>
          </a:prstGeom>
          <a:solidFill>
            <a:srgbClr val="0014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3000364" y="2857496"/>
            <a:ext cx="1051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(м/с)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662721" y="3038773"/>
            <a:ext cx="1051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3 (м/с)</a:t>
            </a:r>
            <a:endParaRPr lang="ru-RU" sz="2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667188" y="132167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>
              <a:solidFill>
                <a:srgbClr val="1C31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500958" y="2786058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357818" y="1643050"/>
            <a:ext cx="14446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5357818" y="2143116"/>
            <a:ext cx="1643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площади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 rot="1093922">
            <a:off x="6840865" y="1886090"/>
            <a:ext cx="714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15м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3130722" y="3957584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Line 29"/>
          <p:cNvSpPr>
            <a:spLocks noChangeShapeType="1"/>
          </p:cNvSpPr>
          <p:nvPr/>
        </p:nvSpPr>
        <p:spPr bwMode="auto">
          <a:xfrm>
            <a:off x="3667056" y="4143380"/>
            <a:ext cx="3273514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 rot="18137198">
            <a:off x="3034980" y="4398177"/>
            <a:ext cx="1249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разгон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4143372" y="3610277"/>
            <a:ext cx="2235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Равномерно 3с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3643306" y="5500702"/>
            <a:ext cx="18981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Тормозил 2с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6069632" y="4500570"/>
            <a:ext cx="30743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разгон </a:t>
            </a:r>
            <a:r>
              <a:rPr lang="ru-RU" sz="24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против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5072066" y="6072206"/>
            <a:ext cx="3829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равномерно </a:t>
            </a:r>
            <a:r>
              <a:rPr lang="ru-RU" sz="24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против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3с</a:t>
            </a:r>
          </a:p>
        </p:txBody>
      </p:sp>
      <p:sp>
        <p:nvSpPr>
          <p:cNvPr id="91" name="Прямоугольник 90"/>
          <p:cNvSpPr/>
          <p:nvPr/>
        </p:nvSpPr>
        <p:spPr>
          <a:xfrm rot="18059806">
            <a:off x="3703857" y="4683979"/>
            <a:ext cx="615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10м</a:t>
            </a:r>
            <a:endParaRPr lang="ru-RU" sz="2000" dirty="0">
              <a:solidFill>
                <a:srgbClr val="1C31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4429124" y="4357694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30м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 rot="3533558">
            <a:off x="5132618" y="4683979"/>
            <a:ext cx="615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10м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 rot="3533558">
            <a:off x="5701225" y="5255572"/>
            <a:ext cx="7649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-2,5м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6286512" y="5429264"/>
            <a:ext cx="700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-15м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4071934" y="3143248"/>
            <a:ext cx="28761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10+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30+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10-2,5-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15=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6782191" y="3119498"/>
            <a:ext cx="933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32,5м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0" y="0"/>
            <a:ext cx="674993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11.</a:t>
            </a:r>
            <a:endParaRPr lang="ru-RU" sz="3200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642910" y="0"/>
            <a:ext cx="3892027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Путь по графику скорости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7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9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10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4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10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500"/>
                            </p:stCondLst>
                            <p:childTnLst>
                              <p:par>
                                <p:cTn id="20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000"/>
                            </p:stCondLst>
                            <p:childTnLst>
                              <p:par>
                                <p:cTn id="2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500"/>
                            </p:stCondLst>
                            <p:childTnLst>
                              <p:par>
                                <p:cTn id="2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000"/>
                            </p:stCondLst>
                            <p:childTnLst>
                              <p:par>
                                <p:cTn id="2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000"/>
                            </p:stCondLst>
                            <p:childTnLst>
                              <p:par>
                                <p:cTn id="2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000"/>
                            </p:stCondLst>
                            <p:childTnLst>
                              <p:par>
                                <p:cTn id="2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500"/>
                            </p:stCondLst>
                            <p:childTnLst>
                              <p:par>
                                <p:cTn id="2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4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500"/>
                            </p:stCondLst>
                            <p:childTnLst>
                              <p:par>
                                <p:cTn id="2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0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000"/>
                            </p:stCondLst>
                            <p:childTnLst>
                              <p:par>
                                <p:cTn id="3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0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6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9" dur="3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73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7" dur="2000" fill="hold"/>
                                        <p:tgtEl>
                                          <p:spTgt spid="97"/>
                                        </p:tgtEl>
                                      </p:cBhvr>
                                      <p:by x="100000" y="4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6" grpId="0"/>
      <p:bldP spid="51" grpId="0" animBg="1"/>
      <p:bldP spid="51" grpId="1" animBg="1"/>
      <p:bldP spid="1038" grpId="0" animBg="1"/>
      <p:bldP spid="1039" grpId="0" animBg="1"/>
      <p:bldP spid="1040" grpId="0" animBg="1"/>
      <p:bldP spid="1041" grpId="0" animBg="1"/>
      <p:bldP spid="1042" grpId="0" animBg="1"/>
      <p:bldP spid="1043" grpId="0" animBg="1"/>
      <p:bldP spid="1044" grpId="0" animBg="1"/>
      <p:bldP spid="1045" grpId="0" animBg="1"/>
      <p:bldP spid="1046" grpId="0" animBg="1"/>
      <p:bldP spid="1047" grpId="0" animBg="1"/>
      <p:bldP spid="1049" grpId="0" animBg="1"/>
      <p:bldP spid="1050" grpId="0" animBg="1"/>
      <p:bldP spid="1051" grpId="0" animBg="1"/>
      <p:bldP spid="1053" grpId="0" animBg="1"/>
      <p:bldP spid="1055" grpId="0" animBg="1"/>
      <p:bldP spid="1056" grpId="0" animBg="1"/>
      <p:bldP spid="1057" grpId="0" animBg="1"/>
      <p:bldP spid="34" grpId="0"/>
      <p:bldP spid="35" grpId="0"/>
      <p:bldP spid="38" grpId="0"/>
      <p:bldP spid="41" grpId="0"/>
      <p:bldP spid="42" grpId="0"/>
      <p:bldP spid="43" grpId="0" animBg="1"/>
      <p:bldP spid="46" grpId="0" animBg="1"/>
      <p:bldP spid="57" grpId="0"/>
      <p:bldP spid="58" grpId="0"/>
      <p:bldP spid="59" grpId="0"/>
      <p:bldP spid="60" grpId="0"/>
      <p:bldP spid="61" grpId="0"/>
      <p:bldP spid="62" grpId="0"/>
      <p:bldP spid="72" grpId="0"/>
      <p:bldP spid="73" grpId="0"/>
      <p:bldP spid="74" grpId="0"/>
      <p:bldP spid="75" grpId="0"/>
      <p:bldP spid="76" grpId="0" animBg="1"/>
      <p:bldP spid="76" grpId="1" animBg="1"/>
      <p:bldP spid="76" grpId="2" animBg="1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 animBg="1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7" grpId="0"/>
      <p:bldP spid="97" grpId="1"/>
      <p:bldP spid="97" grpId="2"/>
      <p:bldP spid="98" grpId="0"/>
      <p:bldP spid="98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Рисунок 1"/>
          <p:cNvPicPr>
            <a:picLocks noChangeAspect="1" noChangeArrowheads="1"/>
          </p:cNvPicPr>
          <p:nvPr/>
        </p:nvPicPr>
        <p:blipFill>
          <a:blip r:embed="rId5" cstate="print">
            <a:lum bright="-20000" contrast="40000"/>
          </a:blip>
          <a:srcRect l="6387" t="20502" r="26340" b="10645"/>
          <a:stretch>
            <a:fillRect/>
          </a:stretch>
        </p:blipFill>
        <p:spPr bwMode="auto">
          <a:xfrm>
            <a:off x="-32" y="-24"/>
            <a:ext cx="9144032" cy="332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 стрелкой 2"/>
          <p:cNvCxnSpPr/>
          <p:nvPr/>
        </p:nvCxnSpPr>
        <p:spPr>
          <a:xfrm rot="5400000" flipH="1" flipV="1">
            <a:off x="3321835" y="4678371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>
            <a:off x="4643438" y="5357826"/>
            <a:ext cx="4357718" cy="72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7914176" y="5357826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35710" y="5140969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44638" y="4010954"/>
            <a:ext cx="731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115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4572000" y="4357694"/>
            <a:ext cx="928694" cy="642942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333720" y="4196384"/>
            <a:ext cx="785818" cy="184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714876" y="4214818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143372" y="4824723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701228" y="5129864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4857752" y="3143248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439712" y="6887"/>
            <a:ext cx="488950" cy="3159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0" y="6542088"/>
            <a:ext cx="1142976" cy="31591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Стр.13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7" cstate="print">
            <a:lum bright="-20000" contrast="40000"/>
          </a:blip>
          <a:srcRect l="25304" t="30736" r="9972" b="38103"/>
          <a:stretch>
            <a:fillRect/>
          </a:stretch>
        </p:blipFill>
        <p:spPr bwMode="auto">
          <a:xfrm>
            <a:off x="-32" y="-24"/>
            <a:ext cx="62151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8068" y="214290"/>
            <a:ext cx="392113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13</a:t>
            </a:r>
            <a:endParaRPr kumimoji="0" 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14480" y="2786058"/>
            <a:ext cx="7429552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затем 10 минут из 40 шло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отвердевание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т.е. отвердело  1/4 часть  1кг.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45640" y="3375352"/>
            <a:ext cx="1122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00338" y="3301785"/>
            <a:ext cx="207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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0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,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25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льда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3269278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3357562"/>
            <a:ext cx="7858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 =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4876" y="3348037"/>
            <a:ext cx="2428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ru-RU" sz="2400" b="1" dirty="0" smtClean="0"/>
              <a:t>•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ru-RU" sz="2000" b="1" dirty="0" smtClean="0">
                <a:solidFill>
                  <a:srgbClr val="0014AC"/>
                </a:solidFill>
              </a:rPr>
              <a:t>•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43702" y="3343275"/>
            <a:ext cx="2500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340000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4348" y="3857628"/>
            <a:ext cx="3357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84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Дж+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85000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Дж=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9058" y="3857628"/>
            <a:ext cx="1785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169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кДж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3929058" y="1285860"/>
            <a:ext cx="428628" cy="285752"/>
          </a:xfrm>
          <a:prstGeom prst="line">
            <a:avLst/>
          </a:prstGeom>
          <a:ln w="38100">
            <a:solidFill>
              <a:srgbClr val="001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286248" y="1641462"/>
            <a:ext cx="28575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0" y="2357430"/>
            <a:ext cx="4500562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Первые 10 минут вода охладилась на 20°,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429124" y="285728"/>
            <a:ext cx="857256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169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0" y="6542088"/>
            <a:ext cx="1142976" cy="31591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Стр.13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1" grpId="0" animBg="1"/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7" cstate="print">
            <a:lum bright="-20000" contrast="40000"/>
          </a:blip>
          <a:srcRect l="25304" t="30736" r="9972" b="38103"/>
          <a:stretch>
            <a:fillRect/>
          </a:stretch>
        </p:blipFill>
        <p:spPr bwMode="auto">
          <a:xfrm>
            <a:off x="-32" y="-24"/>
            <a:ext cx="62151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8068" y="214290"/>
            <a:ext cx="392113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13</a:t>
            </a:r>
            <a:endParaRPr kumimoji="0" 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14480" y="2786058"/>
            <a:ext cx="7429552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затем 20 минут из 40 шло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отвердевание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т.е. отвердело  1/2 часть  1кг.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45640" y="3375352"/>
            <a:ext cx="1122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00338" y="3301785"/>
            <a:ext cx="207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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0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,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5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льда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3269278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3357562"/>
            <a:ext cx="7858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 =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4876" y="3348037"/>
            <a:ext cx="2428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ru-RU" sz="2400" b="1" dirty="0" smtClean="0"/>
              <a:t>•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ru-RU" sz="2000" b="1" dirty="0" smtClean="0">
                <a:solidFill>
                  <a:srgbClr val="0014AC"/>
                </a:solidFill>
              </a:rPr>
              <a:t>•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43702" y="3343275"/>
            <a:ext cx="2500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340000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,5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4348" y="3857628"/>
            <a:ext cx="33575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84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Дж+170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Дж=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9058" y="3857628"/>
            <a:ext cx="2000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  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кДж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3929058" y="1285860"/>
            <a:ext cx="428628" cy="285752"/>
          </a:xfrm>
          <a:prstGeom prst="line">
            <a:avLst/>
          </a:prstGeom>
          <a:ln w="38100">
            <a:solidFill>
              <a:srgbClr val="001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286248" y="1641462"/>
            <a:ext cx="64294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429124" y="285728"/>
            <a:ext cx="857256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071670" y="2024624"/>
            <a:ext cx="1214446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30минут?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0" y="2357430"/>
            <a:ext cx="4500562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Первые 10 минут вода охладилась на 20°, 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0" y="6542088"/>
            <a:ext cx="1142976" cy="31591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Стр.13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2" grpId="0" animBg="1"/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7" cstate="print">
            <a:lum bright="-20000" contrast="40000"/>
          </a:blip>
          <a:srcRect l="25304" t="30736" r="9972" b="38103"/>
          <a:stretch>
            <a:fillRect/>
          </a:stretch>
        </p:blipFill>
        <p:spPr bwMode="auto">
          <a:xfrm>
            <a:off x="-32" y="-24"/>
            <a:ext cx="62151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8068" y="214290"/>
            <a:ext cx="392113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13</a:t>
            </a:r>
            <a:endParaRPr kumimoji="0" 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14480" y="2786058"/>
            <a:ext cx="7429552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затем 30 минут из 40 шло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отвердевание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т.е. отвердело  3/4 часть  1кг.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45640" y="3375352"/>
            <a:ext cx="1122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00338" y="3301785"/>
            <a:ext cx="207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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0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,7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5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льда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3269278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3357562"/>
            <a:ext cx="7858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 =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4876" y="3348037"/>
            <a:ext cx="2428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ru-RU" sz="2400" b="1" dirty="0" smtClean="0"/>
              <a:t>•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ru-RU" sz="2000" b="1" dirty="0" smtClean="0">
                <a:solidFill>
                  <a:srgbClr val="0014AC"/>
                </a:solidFill>
              </a:rPr>
              <a:t>•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43702" y="3343275"/>
            <a:ext cx="2500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340000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,75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4348" y="3857628"/>
            <a:ext cx="3357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84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Дж+          </a:t>
            </a:r>
            <a:r>
              <a:rPr lang="ru-RU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Дж=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9058" y="3857628"/>
            <a:ext cx="2000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   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кДж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3929058" y="1285860"/>
            <a:ext cx="428628" cy="285752"/>
          </a:xfrm>
          <a:prstGeom prst="line">
            <a:avLst/>
          </a:prstGeom>
          <a:ln w="38100">
            <a:solidFill>
              <a:srgbClr val="001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257370" y="1646275"/>
            <a:ext cx="92869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429124" y="285728"/>
            <a:ext cx="857256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071670" y="2024624"/>
            <a:ext cx="1214446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0минут?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0" y="2357430"/>
            <a:ext cx="4500562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Первые 10 минут вода охладилась на 20°, 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0" y="6542088"/>
            <a:ext cx="1142976" cy="31591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Стр.13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2" grpId="0" animBg="1"/>
      <p:bldP spid="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7" cstate="print">
            <a:lum bright="-20000" contrast="40000"/>
          </a:blip>
          <a:srcRect l="25304" t="30736" r="9972" b="38103"/>
          <a:stretch>
            <a:fillRect/>
          </a:stretch>
        </p:blipFill>
        <p:spPr bwMode="auto">
          <a:xfrm>
            <a:off x="-32" y="-24"/>
            <a:ext cx="62151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8068" y="214290"/>
            <a:ext cx="392113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13</a:t>
            </a:r>
            <a:endParaRPr kumimoji="0" 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14480" y="2786058"/>
            <a:ext cx="7143800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затем 40 минут из 40 шло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отвердевание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т.е. отвердело  весь  1кг.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45640" y="3375352"/>
            <a:ext cx="1122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00338" y="3301785"/>
            <a:ext cx="207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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льда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3269278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3357562"/>
            <a:ext cx="7858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 =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4876" y="3348037"/>
            <a:ext cx="2428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ru-RU" sz="2400" b="1" dirty="0" smtClean="0"/>
              <a:t>•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ru-RU" sz="2000" b="1" dirty="0" smtClean="0">
                <a:solidFill>
                  <a:srgbClr val="0014AC"/>
                </a:solidFill>
              </a:rPr>
              <a:t>•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43702" y="3343275"/>
            <a:ext cx="2500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340000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•1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4348" y="3857628"/>
            <a:ext cx="3357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84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Дж+          </a:t>
            </a:r>
            <a:r>
              <a:rPr lang="ru-RU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Дж=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9058" y="3857628"/>
            <a:ext cx="2000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   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кДж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3929058" y="1285860"/>
            <a:ext cx="428628" cy="285752"/>
          </a:xfrm>
          <a:prstGeom prst="line">
            <a:avLst/>
          </a:prstGeom>
          <a:ln w="38100">
            <a:solidFill>
              <a:srgbClr val="001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257370" y="1646275"/>
            <a:ext cx="92869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429124" y="285728"/>
            <a:ext cx="857256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071670" y="2024624"/>
            <a:ext cx="1214446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50минут?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0" y="2357430"/>
            <a:ext cx="4500562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Первые 10 минут вода охладилась на 20°, 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0" y="6542088"/>
            <a:ext cx="1142976" cy="31591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Стр.13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2" grpId="0" animBg="1"/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4" cstate="print">
            <a:lum bright="-20000" contrast="40000"/>
          </a:blip>
          <a:srcRect l="5881" t="21633" r="24310" b="7791"/>
          <a:stretch>
            <a:fillRect/>
          </a:stretch>
        </p:blipFill>
        <p:spPr bwMode="auto">
          <a:xfrm>
            <a:off x="357158" y="476672"/>
            <a:ext cx="6429420" cy="43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57158" y="285728"/>
            <a:ext cx="642942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14</a:t>
            </a: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857488" y="1571612"/>
            <a:ext cx="1214446" cy="4286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857488" y="2071678"/>
            <a:ext cx="1214446" cy="4286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714612" y="2500306"/>
            <a:ext cx="1143008" cy="6429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714480" y="4429132"/>
            <a:ext cx="428628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214678" y="4429132"/>
            <a:ext cx="428628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500562" y="4452945"/>
            <a:ext cx="428628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11.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Пять шариков опущены в воду. На какие шарики действует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наименьшая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выталкивающая сила?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Рис. 11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-71470" y="3929066"/>
            <a:ext cx="635795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11</a:t>
            </a: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Два тела погружаются в воду, как показано на рисунке. Какой динамометр покажет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большую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силу?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Рис. 11.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.2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.У всех одинакова,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3373460"/>
            <a:ext cx="2928926" cy="348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428736"/>
            <a:ext cx="3714776" cy="2604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4357686" y="1571612"/>
            <a:ext cx="391773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en-US" sz="36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ПОГР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174508" y="3000372"/>
            <a:ext cx="785818" cy="7143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8001024" y="1928802"/>
            <a:ext cx="500066" cy="142876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858148" y="5000636"/>
            <a:ext cx="785818" cy="7143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214942" y="6542088"/>
            <a:ext cx="1142976" cy="31591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Стр.13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/>
      <p:bldP spid="7" grpId="0" animBg="1"/>
      <p:bldP spid="7" grpId="1" animBg="1"/>
      <p:bldP spid="8" grpId="0" animBg="1"/>
      <p:bldP spid="9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-24"/>
            <a:ext cx="9358346" cy="49244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какой формуле вычисляется гидростатическое давление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0" y="785794"/>
            <a:ext cx="9358346" cy="8925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какой формуле вычисляется вес тела при равномерном движении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33993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2071678"/>
            <a:ext cx="9144000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какой формуле вычисляется сила давления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0" y="3214686"/>
            <a:ext cx="9144000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Формула, ОПРЕДЕЛЯЮЩАЯ  ДАВЛЕНИЕ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0" y="4191664"/>
            <a:ext cx="9144000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какой формуле вычисляется выталкивающая сила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5000628" y="5302765"/>
            <a:ext cx="2470106" cy="76944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ρ</a:t>
            </a:r>
            <a:r>
              <a:rPr kumimoji="0" lang="en-US" sz="4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gh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-32" y="6088583"/>
            <a:ext cx="2284062" cy="76944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mg 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929454" y="6072206"/>
            <a:ext cx="2214578" cy="76944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pS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5"/>
          <p:cNvGrpSpPr/>
          <p:nvPr/>
        </p:nvGrpSpPr>
        <p:grpSpPr>
          <a:xfrm>
            <a:off x="1505834" y="4957869"/>
            <a:ext cx="2208910" cy="1257213"/>
            <a:chOff x="6545689" y="4043346"/>
            <a:chExt cx="1885182" cy="1257213"/>
          </a:xfrm>
          <a:solidFill>
            <a:schemeClr val="bg1"/>
          </a:solidFill>
        </p:grpSpPr>
        <p:graphicFrame>
          <p:nvGraphicFramePr>
            <p:cNvPr id="1031" name="Object 7"/>
            <p:cNvGraphicFramePr>
              <a:graphicFrameLocks noChangeAspect="1"/>
            </p:cNvGraphicFramePr>
            <p:nvPr/>
          </p:nvGraphicFramePr>
          <p:xfrm>
            <a:off x="6959012" y="4043346"/>
            <a:ext cx="1471859" cy="1257213"/>
          </p:xfrm>
          <a:graphic>
            <a:graphicData uri="http://schemas.openxmlformats.org/presentationml/2006/ole">
              <p:oleObj spid="_x0000_s4098" name="Формула" r:id="rId9" imgW="457002" imgH="393529" progId="Equation.3">
                <p:embed/>
              </p:oleObj>
            </a:graphicData>
          </a:graphic>
        </p:graphicFrame>
        <p:sp>
          <p:nvSpPr>
            <p:cNvPr id="15" name="Прямоугольник 14"/>
            <p:cNvSpPr/>
            <p:nvPr/>
          </p:nvSpPr>
          <p:spPr>
            <a:xfrm>
              <a:off x="6545689" y="4391264"/>
              <a:ext cx="485940" cy="70788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sz="4000" b="1" dirty="0" smtClean="0">
                  <a:solidFill>
                    <a:srgbClr val="8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2.</a:t>
              </a:r>
              <a:endParaRPr lang="ru-RU" sz="4000" b="1" dirty="0"/>
            </a:p>
          </p:txBody>
        </p:sp>
      </p:grp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390532" y="6150138"/>
            <a:ext cx="253879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ρgV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-0.43385 -0.77014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0" y="-38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 L 0.28854 -0.76921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-38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57691 -0.53518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00" y="-26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-0.41823 -0.58843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0" y="-29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60833 -0.3041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00" y="-15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22049 -0.27384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-13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  <p:bldP spid="19" grpId="0" animBg="1"/>
      <p:bldP spid="20" grpId="0" animBg="1"/>
      <p:bldP spid="1033" grpId="0" animBg="1"/>
      <p:bldP spid="4" grpId="0" animBg="1"/>
      <p:bldP spid="14" grpId="0" animBg="1"/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1472" y="857232"/>
            <a:ext cx="7215238" cy="250033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 теме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№5 </a:t>
            </a:r>
          </a:p>
          <a:p>
            <a:pPr algn="ctr"/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  гр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933,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932,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931,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929,713 </a:t>
            </a:r>
            <a:endParaRPr lang="ru-RU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06" y="-24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8662" y="142852"/>
            <a:ext cx="7572356" cy="563563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Проверим Домашнее задание.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500"/>
                            </p:stCondLst>
                            <p:childTnLst>
                              <p:par>
                                <p:cTn id="91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500"/>
                            </p:stCondLst>
                            <p:childTnLst>
                              <p:par>
                                <p:cTn id="9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  какой  формуле  вычисляется  механическая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мощность?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71470" y="857232"/>
            <a:ext cx="282481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=Fs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2. 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F =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ρgV</a:t>
            </a:r>
            <a:r>
              <a:rPr kumimoji="0" lang="ru-RU" sz="40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4.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gh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F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pS</a:t>
            </a:r>
            <a:endParaRPr lang="ru-RU" sz="4000" dirty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666723" y="1428736"/>
          <a:ext cx="1285884" cy="857256"/>
        </p:xfrm>
        <a:graphic>
          <a:graphicData uri="http://schemas.openxmlformats.org/presentationml/2006/ole">
            <p:oleObj spid="_x0000_s3074" name="Формула" r:id="rId8" imgW="469696" imgH="393529" progId="Equation.3">
              <p:embed/>
            </p:oleObj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6143644"/>
            <a:ext cx="7000892" cy="57150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Работа-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перемещение под действием силы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4500570"/>
            <a:ext cx="7143768" cy="57150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Мощность- скорость выполнения работы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5072074"/>
            <a:ext cx="7000892" cy="57150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Выталкивающая сила Архимеда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5643578"/>
            <a:ext cx="9144000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потенциальная энергия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тела,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поднятого над Землёй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3929066"/>
            <a:ext cx="5286380" cy="57150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кинетическая энергия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тела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000232" y="3357562"/>
            <a:ext cx="3000396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Сила давления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repeatCount="1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1667 L 0.2132 -0.76921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0" y="-37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repeatCount="1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5" presetClass="emph" presetSubtype="0" repeatCount="1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0.22848 -0.41713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0" y="-20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1 -0.02477 L 0.26077 -0.42084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0" y="-19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repeatCount="1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6 0 L 0.24323 -0.41759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0" y="-20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repeatCount="1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C 0.02917 -0.10486 0.0967 -0.21597 0.1908 -0.30185 C 0.28507 -0.38773 0.38681 -0.43125 0.47066 -0.42963 C 0.44149 -0.32523 0.37379 -0.21319 0.28004 -0.12778 C 0.18594 -0.04213 0.08351 0.00139 -5.55556E-7 -1.85185E-6 Z " pathEditMode="relative" rAng="-2062365" ptsTypes="fffff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00" y="-21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21962 -0.42894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-21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3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build="allAtOnce" animBg="1"/>
      <p:bldP spid="9" grpId="1" build="allAtOnce" animBg="1"/>
      <p:bldP spid="10" grpId="0" animBg="1"/>
      <p:bldP spid="10" grpId="1" animBg="1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43042" y="857232"/>
            <a:ext cx="5643602" cy="250033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Зачёт по темам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№1-5</a:t>
            </a:r>
          </a:p>
          <a:p>
            <a:pPr algn="ctr">
              <a:lnSpc>
                <a:spcPts val="4000"/>
              </a:lnSpc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 баллов</a:t>
            </a:r>
          </a:p>
          <a:p>
            <a:pPr algn="ctr">
              <a:lnSpc>
                <a:spcPts val="4000"/>
              </a:lnSpc>
            </a:pP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гр5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ts val="4000"/>
              </a:lnSpc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1119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1143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1144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1145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1146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500"/>
                            </p:stCondLst>
                            <p:childTnLst>
                              <p:par>
                                <p:cTn id="95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0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57950" y="6396359"/>
            <a:ext cx="278605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4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стр.14</a:t>
            </a:r>
            <a:endParaRPr lang="ru-RU" sz="2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377" name="Rectangle 1"/>
          <p:cNvSpPr>
            <a:spLocks noChangeArrowheads="1"/>
          </p:cNvSpPr>
          <p:nvPr/>
        </p:nvSpPr>
        <p:spPr bwMode="auto">
          <a:xfrm>
            <a:off x="0" y="-24"/>
            <a:ext cx="91440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вопросы к зачету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№1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«Тепловые явления»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Внутренняя энергия. . . . . . . . . . . . . . . . . . . . . . . . . . . . . . . . . . . . . . . . . . . . . . . . . . 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Холодное тело отличается от горячего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 . . . . . . . . . . . . . . . . . . . . . . . . . . . . . . . . . . . . . . . . . . . . . . . . . . . . . . . . . . . . . . . . . . . . . . . . . . . . . 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2.Виды теплопередачи . . . . . . . . . . . . . . . . . . . . . . . . . . . . . . . . . . . . . . . . . . . . . . . . . . . 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Способы изменения внутренней энергии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 . . . . . . . . . . . . . . . . . . . . . . . . . . . . . . . . . . . . . . . . . . . . . . . . . . . . . . . . . . . . . . . . . . . . . . . . . . . . . . . . . . . . . .     . . . . . . . . . . . . . 3. В термосе горячее не остывает, а холодное не нагревается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т.к.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 . . . . . . . . . . . . . . 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Влажное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холоднее т.к.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 . . . . . . . . . . . . . . . . . . . . . . . . . . . . . . . . . . . . . . . . . . . . . . . . . . . . . . . . . . . . . . 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по графику описать процессы. 5.</a:t>
            </a: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Записать   формулы   соответствующих  процессов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11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5     6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4                       7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2     3                                       8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1                                                                 9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10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При плавлении температура не растет т.к. . . . . . . . . . . . . . . . . . . . . 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 конденсации температура не падает т.к.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 . . . . . . . . . . . . . . . . . . . . . . . . . . . . . . . . . . . . . . . . . . . . . . . . . . . . . . . . . . . . . . . . . . . . . . . . . . 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Теплоёмкость свинца 140Дж/кг </a:t>
            </a:r>
            <a:r>
              <a:rPr kumimoji="0" lang="ru-RU" sz="11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зачит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 . . . . . . . . . . . . . . . . . . . . . . . . . . . . . . . . . 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удельная теплота плавления льда 3400 Дж/кг,</a:t>
            </a: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значит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 . . . . . . . . . . . . . . . . . . . . . . . . . . . . . . . . . . . . . . . . . . . . . . . . . . . . . . . . . . . . 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Движение молекул твердого тела отличается от движения молекул жидкости тем, что  . . . 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 . . . . . . . . . . . . . . . . . . . . . . . . . . . . . . . . . . . . . . . . . . . . . . . . . . . . . . . . . . . . . . . . . . . . . . . . 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Движение молекул твердого тела от движения молекул газа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тем, что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 . . . . . . . . . . . . . . . . . . . . . . . . . . . . . . . . . . . . . . . . . . . . . . . . . . . . . . 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З-н сохранения энергии:  . . . . . . . . . . . . . . . . . . . . . . . . . . . . . . . . . . . . . . . . . . . . . . . . . . . . . . . . 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 теплоты -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 . . . . . . . . . . . . . . . . . . . . . . . . . . . . . . . . . . . . . . . . . . . . . . . . . . . . . . . . . . . . . . . . . . . . . . . . . . . . . . . . . . . . . . . . . . . . . . . . 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Ускорить испарение можно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 . . . . . . . . . . . . . . . . . . . . . . . . . . . . . . . . . . . . . . . . . . 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Кипение и его условия.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 . . . . . . . . . . . . . . . . . . . . . . . . . . . . . . . . . . . . . . . . . . . . . . . . . . . . . . . . . . . . . . . . . . . . . . . . . . . . . . . . . . . . . . . . . . . . . . . . . . . . . . . . . . . . . . . . . . . . . . . . . . . . 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 Принцип действия теплового двигателя.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 . . . . . . . . . . . . . . . . . . . . . . . . . . . . . . . . . . . . . . . . . . . . . . . . 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ДВС.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 . . . . . . . . . . . . . . . . . . . . . . . . . . . . . . . . . . . . . . . . . . . . . . . . . . . . . . . . . . . . . . . . . . . . . . . . . . . . . . . . . . . . . . . . . . . . . . . . . . . . . . . . . . . . . . . . . . . . . . . . . . 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 Для нагревания 200г воды  от 20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70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необходимо  . . .. . . . . . . . . . . . . .  . 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 . . . . . . . . . . . . . . . . . . . . . . . . . . . . . . . . . . . . . . . . . . . . . . . . . . . . . . . . . . . . . . . . . . . 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охлаждении 500гр. воды от 50</a:t>
            </a:r>
            <a:r>
              <a:rPr kumimoji="0" lang="ru-RU" sz="14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40</a:t>
            </a:r>
            <a:r>
              <a:rPr kumimoji="0" lang="ru-RU" sz="14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выделят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 . . . . . . . . . . . . . . . . . . . . . . . . . . . . . . . . . . . . . . . . . . . . . . . . . . . . . . . . . . . . . . . 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описать процессы: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«Лед бросили в кипяток» .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 . . . . . . . . . . . . . . . . . . . . . . . . . . .. . . . . . . . . . . . . . . . . . . . . . . . . . . . . . . . . . . 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Расплавленное тело бросили в холодную воду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 . . . . . . . . . . . . . . . . . . . . . . . . . . . . . . . . . . . . . . . . . . . . . . . . . . . . . . . . . . . . . . . . . . . . . . . . . . . . . . . . . . . . . . .. . . . . . . . . . . . . . . . . . . . . . . . . . . . . . . . . . . . . . . . . . . . . . . . . . . . . . . . . . . . . . . . 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363" y="1537245"/>
            <a:ext cx="3235919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1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1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1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13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13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13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13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13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013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013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013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013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013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0137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10137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10137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0137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10137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10137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10137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10137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10137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10137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10137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10137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101377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000"/>
                                        <p:tgtEl>
                                          <p:spTgt spid="101377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1000"/>
                                        <p:tgtEl>
                                          <p:spTgt spid="101377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101377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7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3000364" y="1071546"/>
            <a:ext cx="4000528" cy="500066"/>
          </a:xfrm>
          <a:prstGeom prst="roundRect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214282" y="642919"/>
            <a:ext cx="2351822" cy="1397046"/>
          </a:xfrm>
          <a:prstGeom prst="rect">
            <a:avLst/>
          </a:prstGeom>
          <a:solidFill>
            <a:srgbClr val="66CCFF">
              <a:alpha val="42000"/>
            </a:srgbClr>
          </a:solidFill>
          <a:ln w="28575">
            <a:solidFill>
              <a:srgbClr val="66CCFF">
                <a:alpha val="5000"/>
              </a:srgb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 rot="16200000">
            <a:off x="-88928" y="1303318"/>
            <a:ext cx="2011350" cy="5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испарение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 rot="5400000">
            <a:off x="651645" y="1729588"/>
            <a:ext cx="2405056" cy="4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конденсация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V="1">
            <a:off x="642910" y="857232"/>
            <a:ext cx="71438" cy="157479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2143108" y="857233"/>
            <a:ext cx="51462" cy="159537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25421" y="630235"/>
            <a:ext cx="2345271" cy="2655890"/>
            <a:chOff x="1291" y="1716"/>
            <a:chExt cx="991" cy="1440"/>
          </a:xfrm>
        </p:grpSpPr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>
              <a:off x="1291" y="1728"/>
              <a:ext cx="0" cy="142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5" name="Line 11"/>
            <p:cNvSpPr>
              <a:spLocks noChangeShapeType="1"/>
            </p:cNvSpPr>
            <p:nvPr/>
          </p:nvSpPr>
          <p:spPr bwMode="auto">
            <a:xfrm>
              <a:off x="2282" y="1716"/>
              <a:ext cx="0" cy="142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14282" y="2031955"/>
            <a:ext cx="2351822" cy="1254170"/>
          </a:xfrm>
          <a:prstGeom prst="rect">
            <a:avLst/>
          </a:prstGeom>
          <a:solidFill>
            <a:srgbClr val="000099">
              <a:alpha val="42000"/>
            </a:srgbClr>
          </a:solidFill>
          <a:ln w="28575">
            <a:solidFill>
              <a:srgbClr val="0000FF">
                <a:alpha val="5000"/>
              </a:srgb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142976" y="5234659"/>
            <a:ext cx="538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488" y="357166"/>
            <a:ext cx="35929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открытой поверхности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000232" y="3500438"/>
            <a:ext cx="421484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нагреть…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подуть…                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блюдце…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масло… вода… духи…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2"/>
          <p:cNvSpPr>
            <a:spLocks noChangeArrowheads="1"/>
          </p:cNvSpPr>
          <p:nvPr/>
        </p:nvSpPr>
        <p:spPr bwMode="auto">
          <a:xfrm>
            <a:off x="3000364" y="1058275"/>
            <a:ext cx="4094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САМЫЕ БЫСТРЫЕ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643438" y="2214554"/>
            <a:ext cx="329930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влажный…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купания…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холодильник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5786446" y="1571612"/>
            <a:ext cx="31053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уносят энергию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4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9160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1008B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4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4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4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9160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1008B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4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4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4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9160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1008B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4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4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4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008B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9160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4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4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40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008B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9160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40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40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400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008B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9160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400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400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400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008B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9160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400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400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0" grpId="0" animBg="1"/>
      <p:bldP spid="1029" grpId="0"/>
      <p:bldP spid="1030" grpId="0"/>
      <p:bldP spid="1031" grpId="0" animBg="1"/>
      <p:bldP spid="1032" grpId="0" animBg="1"/>
      <p:bldP spid="1036" grpId="0" animBg="1"/>
      <p:bldP spid="72" grpId="0"/>
      <p:bldP spid="1025" grpId="0"/>
      <p:bldP spid="1026" grpId="0" build="p"/>
      <p:bldP spid="70" grpId="0"/>
      <p:bldP spid="70" grpId="1"/>
      <p:bldP spid="1027" grpId="0" build="p"/>
      <p:bldP spid="16" grpId="0"/>
      <p:bldP spid="16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lum bright="-10000" contrast="40000"/>
          </a:blip>
          <a:srcRect l="2381" r="2381"/>
          <a:stretch>
            <a:fillRect/>
          </a:stretch>
        </p:blipFill>
        <p:spPr bwMode="auto">
          <a:xfrm>
            <a:off x="142844" y="2718005"/>
            <a:ext cx="5715040" cy="41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Скругленный прямоугольник 47"/>
          <p:cNvSpPr/>
          <p:nvPr/>
        </p:nvSpPr>
        <p:spPr>
          <a:xfrm>
            <a:off x="71406" y="1714488"/>
            <a:ext cx="3571868" cy="1071570"/>
          </a:xfrm>
          <a:prstGeom prst="roundRect">
            <a:avLst/>
          </a:prstGeom>
          <a:solidFill>
            <a:srgbClr val="66CCFF">
              <a:alpha val="7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072198" y="4432492"/>
            <a:ext cx="3071834" cy="2428892"/>
          </a:xfrm>
          <a:prstGeom prst="roundRect">
            <a:avLst/>
          </a:prstGeom>
          <a:solidFill>
            <a:schemeClr val="accent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71472" y="-142900"/>
            <a:ext cx="41692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ВЛАЖНОСТЬ =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71472" y="262574"/>
            <a:ext cx="48517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 пара в воздухе…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4282" y="1214422"/>
            <a:ext cx="4256614" cy="43928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относительная…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71472" y="642918"/>
            <a:ext cx="37610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абсолютная…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 </a:t>
            </a:r>
            <a:r>
              <a:rPr kumimoji="0" lang="ru-RU" sz="3200" b="1" i="0" u="sng" strike="noStrike" cap="none" normalizeH="0" baseline="-3000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698" y="1848990"/>
            <a:ext cx="10855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91064" y="1857364"/>
            <a:ext cx="6046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50"/>
          <p:cNvGrpSpPr/>
          <p:nvPr/>
        </p:nvGrpSpPr>
        <p:grpSpPr>
          <a:xfrm>
            <a:off x="928662" y="1571612"/>
            <a:ext cx="857256" cy="1071570"/>
            <a:chOff x="928662" y="2000240"/>
            <a:chExt cx="857256" cy="107157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28662" y="2000240"/>
              <a:ext cx="857256" cy="1071570"/>
              <a:chOff x="7293" y="2004"/>
              <a:chExt cx="657" cy="796"/>
            </a:xfrm>
          </p:grpSpPr>
          <p:sp>
            <p:nvSpPr>
              <p:cNvPr id="5126" name="Text Box 6"/>
              <p:cNvSpPr txBox="1">
                <a:spLocks noChangeArrowheads="1"/>
              </p:cNvSpPr>
              <p:nvPr/>
            </p:nvSpPr>
            <p:spPr bwMode="auto">
              <a:xfrm>
                <a:off x="7304" y="2004"/>
                <a:ext cx="530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n</a:t>
                </a:r>
                <a:r>
                  <a:rPr kumimoji="0" lang="en-US" sz="40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1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127" name="Text Box 7"/>
              <p:cNvSpPr txBox="1">
                <a:spLocks noChangeArrowheads="1"/>
              </p:cNvSpPr>
              <p:nvPr/>
            </p:nvSpPr>
            <p:spPr bwMode="auto">
              <a:xfrm>
                <a:off x="7293" y="2350"/>
                <a:ext cx="657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n</a:t>
                </a:r>
                <a:r>
                  <a:rPr kumimoji="0" lang="ru-RU" sz="40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н</a:t>
                </a:r>
                <a:r>
                  <a:rPr kumimoji="0" lang="en-US" sz="40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1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cxnSp>
          <p:nvCxnSpPr>
            <p:cNvPr id="20" name="Прямая соединительная линия 19"/>
            <p:cNvCxnSpPr/>
            <p:nvPr/>
          </p:nvCxnSpPr>
          <p:spPr>
            <a:xfrm>
              <a:off x="1024240" y="2649676"/>
              <a:ext cx="357190" cy="1588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52"/>
          <p:cNvGrpSpPr/>
          <p:nvPr/>
        </p:nvGrpSpPr>
        <p:grpSpPr>
          <a:xfrm>
            <a:off x="2811172" y="1618910"/>
            <a:ext cx="903572" cy="1068212"/>
            <a:chOff x="2811172" y="2047538"/>
            <a:chExt cx="903572" cy="1068212"/>
          </a:xfrm>
        </p:grpSpPr>
        <p:grpSp>
          <p:nvGrpSpPr>
            <p:cNvPr id="8" name="Group 2"/>
            <p:cNvGrpSpPr>
              <a:grpSpLocks/>
            </p:cNvGrpSpPr>
            <p:nvPr/>
          </p:nvGrpSpPr>
          <p:grpSpPr bwMode="auto">
            <a:xfrm>
              <a:off x="2811172" y="2047538"/>
              <a:ext cx="903572" cy="1068212"/>
              <a:chOff x="7293" y="2004"/>
              <a:chExt cx="657" cy="796"/>
            </a:xfrm>
          </p:grpSpPr>
          <p:sp>
            <p:nvSpPr>
              <p:cNvPr id="5123" name="Text Box 3"/>
              <p:cNvSpPr txBox="1">
                <a:spLocks noChangeArrowheads="1"/>
              </p:cNvSpPr>
              <p:nvPr/>
            </p:nvSpPr>
            <p:spPr bwMode="auto">
              <a:xfrm>
                <a:off x="7304" y="2004"/>
                <a:ext cx="530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p</a:t>
                </a:r>
                <a:r>
                  <a:rPr kumimoji="0" lang="ru-RU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 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124" name="Text Box 4"/>
              <p:cNvSpPr txBox="1">
                <a:spLocks noChangeArrowheads="1"/>
              </p:cNvSpPr>
              <p:nvPr/>
            </p:nvSpPr>
            <p:spPr bwMode="auto">
              <a:xfrm>
                <a:off x="7293" y="2350"/>
                <a:ext cx="657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p</a:t>
                </a:r>
                <a:r>
                  <a:rPr kumimoji="0" lang="ru-RU" sz="32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н</a:t>
                </a:r>
                <a:r>
                  <a:rPr kumimoji="0" lang="en-US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cxnSp>
          <p:nvCxnSpPr>
            <p:cNvPr id="21" name="Прямая соединительная линия 20"/>
            <p:cNvCxnSpPr/>
            <p:nvPr/>
          </p:nvCxnSpPr>
          <p:spPr>
            <a:xfrm>
              <a:off x="2857488" y="2682106"/>
              <a:ext cx="357190" cy="1588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Прямоугольник 23"/>
          <p:cNvSpPr/>
          <p:nvPr/>
        </p:nvSpPr>
        <p:spPr>
          <a:xfrm>
            <a:off x="4214810" y="1986969"/>
            <a:ext cx="45720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=100%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(насыщенный)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6572296" y="2529954"/>
            <a:ext cx="2428860" cy="89255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гигрометр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РОСЫ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        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6786578" y="3571876"/>
            <a:ext cx="21431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Таблицы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246442" y="1841598"/>
            <a:ext cx="6046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51"/>
          <p:cNvGrpSpPr/>
          <p:nvPr/>
        </p:nvGrpSpPr>
        <p:grpSpPr>
          <a:xfrm>
            <a:off x="1785819" y="1587674"/>
            <a:ext cx="715156" cy="1198384"/>
            <a:chOff x="1880415" y="2860855"/>
            <a:chExt cx="715156" cy="1198384"/>
          </a:xfrm>
          <a:solidFill>
            <a:schemeClr val="bg2"/>
          </a:solidFill>
        </p:grpSpPr>
        <p:grpSp>
          <p:nvGrpSpPr>
            <p:cNvPr id="10" name="Group 2"/>
            <p:cNvGrpSpPr>
              <a:grpSpLocks/>
            </p:cNvGrpSpPr>
            <p:nvPr/>
          </p:nvGrpSpPr>
          <p:grpSpPr bwMode="auto">
            <a:xfrm>
              <a:off x="1880415" y="2860855"/>
              <a:ext cx="715156" cy="1198384"/>
              <a:chOff x="7270" y="2004"/>
              <a:chExt cx="520" cy="893"/>
            </a:xfrm>
            <a:grpFill/>
          </p:grpSpPr>
          <p:sp>
            <p:nvSpPr>
              <p:cNvPr id="33" name="Text Box 3"/>
              <p:cNvSpPr txBox="1">
                <a:spLocks noChangeArrowheads="1"/>
              </p:cNvSpPr>
              <p:nvPr/>
            </p:nvSpPr>
            <p:spPr bwMode="auto">
              <a:xfrm>
                <a:off x="7356" y="2004"/>
                <a:ext cx="434" cy="4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32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</a:t>
                </a:r>
                <a:r>
                  <a:rPr kumimoji="0" lang="ru-RU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4" name="Text Box 4"/>
              <p:cNvSpPr txBox="1">
                <a:spLocks noChangeArrowheads="1"/>
              </p:cNvSpPr>
              <p:nvPr/>
            </p:nvSpPr>
            <p:spPr bwMode="auto">
              <a:xfrm>
                <a:off x="7270" y="2447"/>
                <a:ext cx="519" cy="4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lnSpc>
                    <a:spcPts val="2500"/>
                  </a:lnSpc>
                </a:pPr>
                <a:r>
                  <a:rPr lang="en-US" sz="32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</a:t>
                </a:r>
                <a:r>
                  <a:rPr kumimoji="0" lang="ru-RU" sz="32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н</a:t>
                </a:r>
                <a:r>
                  <a:rPr kumimoji="0" lang="en-US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cxnSp>
          <p:nvCxnSpPr>
            <p:cNvPr id="30" name="Прямая соединительная линия 29"/>
            <p:cNvCxnSpPr/>
            <p:nvPr/>
          </p:nvCxnSpPr>
          <p:spPr>
            <a:xfrm>
              <a:off x="2000232" y="3498850"/>
              <a:ext cx="540000" cy="1588"/>
            </a:xfrm>
            <a:prstGeom prst="line">
              <a:avLst/>
            </a:prstGeom>
            <a:grpFill/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Прямоугольник 36"/>
          <p:cNvSpPr/>
          <p:nvPr/>
        </p:nvSpPr>
        <p:spPr>
          <a:xfrm>
            <a:off x="6612170" y="5392718"/>
            <a:ext cx="15231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</a:rPr>
              <a:t>н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0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9,4</a:t>
            </a:r>
            <a:endParaRPr lang="ru-RU" sz="3200" dirty="0"/>
          </a:p>
        </p:txBody>
      </p:sp>
      <p:sp>
        <p:nvSpPr>
          <p:cNvPr id="38" name="Rectangle 9"/>
          <p:cNvSpPr>
            <a:spLocks noChangeArrowheads="1"/>
          </p:cNvSpPr>
          <p:nvPr/>
        </p:nvSpPr>
        <p:spPr bwMode="auto">
          <a:xfrm>
            <a:off x="6500826" y="4432492"/>
            <a:ext cx="20002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н20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=17,3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215074" y="4935282"/>
            <a:ext cx="29289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Если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ru-RU" sz="2800" b="1" baseline="-300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РОСЫ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=10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lang="ru-RU" sz="28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112104" y="6084490"/>
            <a:ext cx="12570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sz="40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53"/>
          <p:cNvGrpSpPr/>
          <p:nvPr/>
        </p:nvGrpSpPr>
        <p:grpSpPr>
          <a:xfrm>
            <a:off x="7065238" y="5963554"/>
            <a:ext cx="1292976" cy="1037346"/>
            <a:chOff x="6422296" y="5531566"/>
            <a:chExt cx="1292976" cy="1037346"/>
          </a:xfrm>
        </p:grpSpPr>
        <p:grpSp>
          <p:nvGrpSpPr>
            <p:cNvPr id="12" name="Group 2"/>
            <p:cNvGrpSpPr>
              <a:grpSpLocks/>
            </p:cNvGrpSpPr>
            <p:nvPr/>
          </p:nvGrpSpPr>
          <p:grpSpPr bwMode="auto">
            <a:xfrm>
              <a:off x="6422296" y="5531566"/>
              <a:ext cx="1292976" cy="1037346"/>
              <a:chOff x="7132" y="2027"/>
              <a:chExt cx="877" cy="773"/>
            </a:xfrm>
          </p:grpSpPr>
          <p:sp>
            <p:nvSpPr>
              <p:cNvPr id="42" name="Text Box 3"/>
              <p:cNvSpPr txBox="1">
                <a:spLocks noChangeArrowheads="1"/>
              </p:cNvSpPr>
              <p:nvPr/>
            </p:nvSpPr>
            <p:spPr bwMode="auto">
              <a:xfrm>
                <a:off x="7241" y="2027"/>
                <a:ext cx="768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8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28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9,4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3" name="Text Box 4"/>
              <p:cNvSpPr txBox="1">
                <a:spLocks noChangeArrowheads="1"/>
              </p:cNvSpPr>
              <p:nvPr/>
            </p:nvSpPr>
            <p:spPr bwMode="auto">
              <a:xfrm>
                <a:off x="7132" y="2350"/>
                <a:ext cx="727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8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28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17,3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cxnSp>
          <p:nvCxnSpPr>
            <p:cNvPr id="44" name="Прямая соединительная линия 43"/>
            <p:cNvCxnSpPr/>
            <p:nvPr/>
          </p:nvCxnSpPr>
          <p:spPr>
            <a:xfrm>
              <a:off x="6715140" y="6000768"/>
              <a:ext cx="357190" cy="1588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Прямоугольник 44"/>
          <p:cNvSpPr/>
          <p:nvPr/>
        </p:nvSpPr>
        <p:spPr>
          <a:xfrm>
            <a:off x="7736538" y="6092326"/>
            <a:ext cx="6046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215338" y="6179522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0,54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4191652" y="642918"/>
            <a:ext cx="1258678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</a:t>
            </a:r>
            <a:r>
              <a:rPr kumimoji="0" lang="ru-RU" sz="3200" b="1" i="0" u="sng" strike="noStrike" cap="none" normalizeH="0" baseline="-3000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20461588">
            <a:off x="3519352" y="1119685"/>
            <a:ext cx="5432693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…далеко 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ли до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насыщения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   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Прямая со стрелкой 51"/>
          <p:cNvCxnSpPr/>
          <p:nvPr/>
        </p:nvCxnSpPr>
        <p:spPr>
          <a:xfrm>
            <a:off x="-82103" y="5622312"/>
            <a:ext cx="3357554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Скругленный прямоугольник 52"/>
          <p:cNvSpPr/>
          <p:nvPr/>
        </p:nvSpPr>
        <p:spPr>
          <a:xfrm>
            <a:off x="5058440" y="5479436"/>
            <a:ext cx="642942" cy="2857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4" name="Прямая со стрелкой 53"/>
          <p:cNvCxnSpPr/>
          <p:nvPr/>
        </p:nvCxnSpPr>
        <p:spPr>
          <a:xfrm>
            <a:off x="-71470" y="6642122"/>
            <a:ext cx="571472" cy="1588"/>
          </a:xfrm>
          <a:prstGeom prst="straightConnector1">
            <a:avLst/>
          </a:prstGeom>
          <a:ln w="571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Скругленный прямоугольник 56"/>
          <p:cNvSpPr/>
          <p:nvPr/>
        </p:nvSpPr>
        <p:spPr>
          <a:xfrm>
            <a:off x="2193280" y="6540349"/>
            <a:ext cx="642942" cy="285752"/>
          </a:xfrm>
          <a:prstGeom prst="round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19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3C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3120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3C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53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0" dur="1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0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7" grpId="0" animBg="1"/>
      <p:bldP spid="5121" grpId="0"/>
      <p:bldP spid="5" grpId="0"/>
      <p:bldP spid="6" grpId="0" animBg="1"/>
      <p:bldP spid="6" grpId="1" animBg="1"/>
      <p:bldP spid="7" grpId="0"/>
      <p:bldP spid="14" grpId="0"/>
      <p:bldP spid="15" grpId="0"/>
      <p:bldP spid="24" grpId="0"/>
      <p:bldP spid="26" grpId="0" animBg="1"/>
      <p:bldP spid="26" grpId="1" animBg="1"/>
      <p:bldP spid="29" grpId="0"/>
      <p:bldP spid="29" grpId="1"/>
      <p:bldP spid="29" grpId="2"/>
      <p:bldP spid="31" grpId="0"/>
      <p:bldP spid="37" grpId="0"/>
      <p:bldP spid="38" grpId="0"/>
      <p:bldP spid="39" grpId="0"/>
      <p:bldP spid="40" grpId="0"/>
      <p:bldP spid="45" grpId="0"/>
      <p:bldP spid="46" grpId="0"/>
      <p:bldP spid="46" grpId="1"/>
      <p:bldP spid="50" grpId="0" animBg="1"/>
      <p:bldP spid="23" grpId="0" animBg="1"/>
      <p:bldP spid="23" grpId="1" animBg="1"/>
      <p:bldP spid="23" grpId="2" animBg="1"/>
      <p:bldP spid="23" grpId="3" animBg="1"/>
      <p:bldP spid="53" grpId="0" animBg="1"/>
      <p:bldP spid="5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-32" y="6150114"/>
            <a:ext cx="5500694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А9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МКТ,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термодинамика</a:t>
            </a:r>
          </a:p>
        </p:txBody>
      </p:sp>
      <p:grpSp>
        <p:nvGrpSpPr>
          <p:cNvPr id="2" name="Группа 37"/>
          <p:cNvGrpSpPr/>
          <p:nvPr/>
        </p:nvGrpSpPr>
        <p:grpSpPr>
          <a:xfrm>
            <a:off x="986452" y="357175"/>
            <a:ext cx="515917" cy="3357577"/>
            <a:chOff x="986452" y="547468"/>
            <a:chExt cx="515917" cy="3112840"/>
          </a:xfrm>
        </p:grpSpPr>
        <p:grpSp>
          <p:nvGrpSpPr>
            <p:cNvPr id="3" name="Группа 34"/>
            <p:cNvGrpSpPr/>
            <p:nvPr/>
          </p:nvGrpSpPr>
          <p:grpSpPr>
            <a:xfrm>
              <a:off x="986452" y="547468"/>
              <a:ext cx="515917" cy="3112840"/>
              <a:chOff x="1000078" y="547468"/>
              <a:chExt cx="515917" cy="3112840"/>
            </a:xfrm>
          </p:grpSpPr>
          <p:sp>
            <p:nvSpPr>
              <p:cNvPr id="29" name="AutoShape 8"/>
              <p:cNvSpPr>
                <a:spLocks noChangeArrowheads="1"/>
              </p:cNvSpPr>
              <p:nvPr/>
            </p:nvSpPr>
            <p:spPr bwMode="auto">
              <a:xfrm rot="856414">
                <a:off x="1348735" y="547468"/>
                <a:ext cx="167260" cy="2891524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 rot="856414">
                <a:off x="1000078" y="3288540"/>
                <a:ext cx="83630" cy="3717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 rot="856414">
              <a:off x="1265760" y="1394368"/>
              <a:ext cx="112665" cy="1574189"/>
              <a:chOff x="3399" y="4152221"/>
              <a:chExt cx="194" cy="1574189"/>
            </a:xfrm>
          </p:grpSpPr>
          <p:sp>
            <p:nvSpPr>
              <p:cNvPr id="22" name="Line 12"/>
              <p:cNvSpPr>
                <a:spLocks noChangeShapeType="1"/>
              </p:cNvSpPr>
              <p:nvPr/>
            </p:nvSpPr>
            <p:spPr bwMode="auto">
              <a:xfrm>
                <a:off x="3449" y="4696247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>
                <a:off x="3423" y="4152221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3405" y="5726410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>
                <a:off x="3447" y="4422297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3403" y="5453356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Line 17"/>
              <p:cNvSpPr>
                <a:spLocks noChangeShapeType="1"/>
              </p:cNvSpPr>
              <p:nvPr/>
            </p:nvSpPr>
            <p:spPr bwMode="auto">
              <a:xfrm>
                <a:off x="3401" y="5180291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Line 18"/>
              <p:cNvSpPr>
                <a:spLocks noChangeShapeType="1"/>
              </p:cNvSpPr>
              <p:nvPr/>
            </p:nvSpPr>
            <p:spPr bwMode="auto">
              <a:xfrm>
                <a:off x="3399" y="4907229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 rot="840000">
            <a:off x="1271595" y="1629155"/>
            <a:ext cx="45719" cy="173926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5340000" flipH="1" flipV="1">
            <a:off x="1273691" y="1228070"/>
            <a:ext cx="642942" cy="214314"/>
          </a:xfrm>
          <a:prstGeom prst="line">
            <a:avLst/>
          </a:prstGeom>
          <a:ln w="76200">
            <a:solidFill>
              <a:srgbClr val="FF0000"/>
            </a:solidFill>
          </a:ln>
          <a:scene3d>
            <a:camera prst="orthographicFront">
              <a:rot lat="0" lon="0" rev="18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-32" y="0"/>
            <a:ext cx="542928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Гигрометр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психрометрически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71472" y="285728"/>
            <a:ext cx="10001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>
            <a:lum contrast="30000"/>
          </a:blip>
          <a:srcRect/>
          <a:stretch>
            <a:fillRect/>
          </a:stretch>
        </p:blipFill>
        <p:spPr bwMode="auto">
          <a:xfrm>
            <a:off x="4143372" y="0"/>
            <a:ext cx="48577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0" name="Прямая со стрелкой 49"/>
          <p:cNvCxnSpPr/>
          <p:nvPr/>
        </p:nvCxnSpPr>
        <p:spPr>
          <a:xfrm>
            <a:off x="2679720" y="5774579"/>
            <a:ext cx="1857388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Облако 52"/>
          <p:cNvSpPr/>
          <p:nvPr/>
        </p:nvSpPr>
        <p:spPr>
          <a:xfrm>
            <a:off x="0" y="3357562"/>
            <a:ext cx="1928826" cy="1000132"/>
          </a:xfrm>
          <a:prstGeom prst="cloud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214282" y="1142984"/>
            <a:ext cx="10001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40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285720" y="4071942"/>
            <a:ext cx="12858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262290" y="4071942"/>
            <a:ext cx="10001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40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2071670" y="4071942"/>
            <a:ext cx="12858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 5</a:t>
            </a:r>
            <a:r>
              <a:rPr lang="ru-RU" sz="40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cxnSp>
        <p:nvCxnSpPr>
          <p:cNvPr id="58" name="Прямая со стрелкой 57"/>
          <p:cNvCxnSpPr/>
          <p:nvPr/>
        </p:nvCxnSpPr>
        <p:spPr>
          <a:xfrm rot="5400000">
            <a:off x="4466464" y="3310740"/>
            <a:ext cx="4714908" cy="1588"/>
          </a:xfrm>
          <a:prstGeom prst="straightConnector1">
            <a:avLst/>
          </a:prstGeom>
          <a:ln w="5715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5643570" y="4572008"/>
            <a:ext cx="135732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63%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0" y="5423883"/>
            <a:ext cx="12858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881538" y="5435758"/>
            <a:ext cx="10001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40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1643042" y="5430377"/>
            <a:ext cx="15716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 10</a:t>
            </a:r>
            <a:r>
              <a:rPr lang="ru-RU" sz="40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7715272" y="5929330"/>
            <a:ext cx="135732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33%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786050" y="1031732"/>
            <a:ext cx="3357586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Влажность меньше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Испарение быстрее</a:t>
            </a:r>
          </a:p>
          <a:p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Мокрое холоднее</a:t>
            </a:r>
          </a:p>
          <a:p>
            <a:r>
              <a:rPr lang="ru-RU" sz="24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Разность т-тур больше</a:t>
            </a:r>
            <a:endParaRPr lang="ru-RU" sz="2400" b="1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428728" y="4649940"/>
            <a:ext cx="2214578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если же</a:t>
            </a:r>
            <a:r>
              <a:rPr lang="en-US" sz="4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xmlns="" val="35586547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2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2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2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6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63 -3.7037E-7 L 0.17118 -0.00532 " pathEditMode="relative" rAng="0" ptsTypes="AA">
                                      <p:cBhvr>
                                        <p:cTn id="1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-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396 -0.00208 L 0.4099 -0.00208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3" dur="400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4" dur="400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400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00"/>
                            </p:stCondLst>
                            <p:childTnLst>
                              <p:par>
                                <p:cTn id="15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9" dur="3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0" dur="3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3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6" dur="3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7" dur="3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3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3" dur="3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4" dur="3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3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0" dur="300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1" dur="300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300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6" dur="2000" fill="hold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88" dur="2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90" dur="200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92" dur="2000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94" dur="2000" fill="hold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4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5" grpId="0" build="allAtOnce" animBg="1"/>
      <p:bldP spid="47" grpId="0"/>
      <p:bldP spid="53" grpId="0" animBg="1"/>
      <p:bldP spid="54" grpId="0"/>
      <p:bldP spid="54" grpId="1"/>
      <p:bldP spid="55" grpId="0"/>
      <p:bldP spid="56" grpId="0"/>
      <p:bldP spid="57" grpId="0"/>
      <p:bldP spid="60" grpId="0" animBg="1"/>
      <p:bldP spid="60" grpId="1" animBg="1"/>
      <p:bldP spid="61" grpId="0"/>
      <p:bldP spid="62" grpId="0"/>
      <p:bldP spid="63" grpId="0"/>
      <p:bldP spid="64" grpId="0" animBg="1"/>
      <p:bldP spid="64" grpId="1" animBg="1"/>
      <p:bldP spid="65" grpId="0" build="p" animBg="1"/>
      <p:bldP spid="65" grpId="1" build="allAtOnce" animBg="1"/>
      <p:bldP spid="33" grpId="0" build="allAtOnce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6024" y="214290"/>
            <a:ext cx="35734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Кипение - 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981710" y="1071546"/>
            <a:ext cx="56622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парообразование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всему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КИПЕНИЯ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 таблицы )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2190">
            <a:off x="1004677" y="320717"/>
            <a:ext cx="1836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пузырки</a:t>
            </a:r>
            <a:r>
              <a:rPr lang="ru-RU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428596" y="4429132"/>
            <a:ext cx="38576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альпинист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0,5ат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70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428596" y="5000636"/>
            <a:ext cx="36433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автоклав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16ат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200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85720" y="5500702"/>
            <a:ext cx="22860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скороварка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57488" y="2857496"/>
            <a:ext cx="13516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0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 rot="1302458">
            <a:off x="1571636" y="3429000"/>
            <a:ext cx="18573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пузыре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3000364" y="3500438"/>
            <a:ext cx="9286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gh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857356" y="2857496"/>
            <a:ext cx="12747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000" b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83748" y="2826946"/>
            <a:ext cx="11616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000" b="1" baseline="-25000" dirty="0" err="1" smtClean="0">
                <a:latin typeface="Times New Roman" pitchFamily="18" charset="0"/>
                <a:cs typeface="Times New Roman" pitchFamily="18" charset="0"/>
              </a:rPr>
              <a:t>атм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3929058" y="3563502"/>
            <a:ext cx="13573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10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5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Па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00034" y="285728"/>
            <a:ext cx="1356299" cy="2783905"/>
            <a:chOff x="4745" y="2903"/>
            <a:chExt cx="534" cy="784"/>
          </a:xfrm>
        </p:grpSpPr>
        <p:sp>
          <p:nvSpPr>
            <p:cNvPr id="24" name="Line 16"/>
            <p:cNvSpPr>
              <a:spLocks noChangeShapeType="1"/>
            </p:cNvSpPr>
            <p:nvPr/>
          </p:nvSpPr>
          <p:spPr bwMode="auto">
            <a:xfrm flipH="1">
              <a:off x="5278" y="2904"/>
              <a:ext cx="1" cy="78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 flipH="1">
              <a:off x="4745" y="2903"/>
              <a:ext cx="1" cy="78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>
              <a:off x="4758" y="3685"/>
              <a:ext cx="51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500034" y="944436"/>
            <a:ext cx="1362066" cy="2102590"/>
          </a:xfrm>
          <a:prstGeom prst="rect">
            <a:avLst/>
          </a:prstGeom>
          <a:solidFill>
            <a:srgbClr val="00CC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284830" y="2783881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13326" y="2783881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2000232" y="5857892"/>
            <a:ext cx="23574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1ат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2244" y="3075008"/>
            <a:ext cx="1500198" cy="2857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3C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3120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052 -0.2886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6" presetClass="emph" presetSubtype="0" repeatCount="indefinite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64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052 -0.2886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300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3C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3120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300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300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300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3C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3120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300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300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300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3C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3120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300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300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169" grpId="0" build="p"/>
      <p:bldP spid="6" grpId="0"/>
      <p:bldP spid="6" grpId="1"/>
      <p:bldP spid="7175" grpId="0"/>
      <p:bldP spid="15" grpId="0"/>
      <p:bldP spid="16" grpId="0"/>
      <p:bldP spid="17" grpId="0"/>
      <p:bldP spid="7176" grpId="0"/>
      <p:bldP spid="19" grpId="0"/>
      <p:bldP spid="20" grpId="0"/>
      <p:bldP spid="21" grpId="0"/>
      <p:bldP spid="22" grpId="0"/>
      <p:bldP spid="27" grpId="0" animBg="1"/>
      <p:bldP spid="28" grpId="0" animBg="1"/>
      <p:bldP spid="28" grpId="1" animBg="1"/>
      <p:bldP spid="28" grpId="2" animBg="1"/>
      <p:bldP spid="30" grpId="0" animBg="1"/>
      <p:bldP spid="30" grpId="1" animBg="1"/>
      <p:bldP spid="30" grpId="2" animBg="1"/>
      <p:bldP spid="32" grpId="0"/>
      <p:bldP spid="32" grpId="1"/>
      <p:bldP spid="2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857224" y="2428868"/>
            <a:ext cx="677841" cy="1643074"/>
          </a:xfrm>
          <a:prstGeom prst="rect">
            <a:avLst/>
          </a:prstGeom>
          <a:solidFill>
            <a:srgbClr val="0014A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835973" y="2428868"/>
            <a:ext cx="677841" cy="1643074"/>
          </a:xfrm>
          <a:prstGeom prst="rect">
            <a:avLst/>
          </a:prstGeom>
          <a:solidFill>
            <a:srgbClr val="0014A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7" name="Группа 66"/>
          <p:cNvGrpSpPr/>
          <p:nvPr/>
        </p:nvGrpSpPr>
        <p:grpSpPr>
          <a:xfrm>
            <a:off x="857224" y="642918"/>
            <a:ext cx="677841" cy="3429025"/>
            <a:chOff x="857224" y="642918"/>
            <a:chExt cx="677841" cy="3429025"/>
          </a:xfrm>
        </p:grpSpPr>
        <p:sp>
          <p:nvSpPr>
            <p:cNvPr id="3076" name="Line 4"/>
            <p:cNvSpPr>
              <a:spLocks noChangeShapeType="1"/>
            </p:cNvSpPr>
            <p:nvPr/>
          </p:nvSpPr>
          <p:spPr bwMode="auto">
            <a:xfrm>
              <a:off x="857224" y="642918"/>
              <a:ext cx="0" cy="3429024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7" name="Line 5"/>
            <p:cNvSpPr>
              <a:spLocks noChangeShapeType="1"/>
            </p:cNvSpPr>
            <p:nvPr/>
          </p:nvSpPr>
          <p:spPr bwMode="auto">
            <a:xfrm>
              <a:off x="1535065" y="642919"/>
              <a:ext cx="0" cy="3429024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8" name="Line 6"/>
            <p:cNvSpPr>
              <a:spLocks noChangeShapeType="1"/>
            </p:cNvSpPr>
            <p:nvPr/>
          </p:nvSpPr>
          <p:spPr bwMode="auto">
            <a:xfrm>
              <a:off x="857224" y="4071943"/>
              <a:ext cx="677841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0"/>
            <a:ext cx="25717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кипение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4282" y="4071942"/>
            <a:ext cx="1928826" cy="21431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857620" y="0"/>
            <a:ext cx="25002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конденсация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 flipH="1" flipV="1">
            <a:off x="1392215" y="2106603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500298" y="3285330"/>
            <a:ext cx="4357718" cy="72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428860" y="428604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072198" y="3286124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214546" y="2753021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119010" y="1796376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2748895" y="2108833"/>
            <a:ext cx="860128" cy="785818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786050" y="2054832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571868" y="2065282"/>
            <a:ext cx="71438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 flipH="1" flipV="1">
            <a:off x="4177655" y="1465891"/>
            <a:ext cx="717252" cy="500066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16200000" flipV="1">
            <a:off x="4714876" y="1428736"/>
            <a:ext cx="714380" cy="571504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5357818" y="2071678"/>
            <a:ext cx="71438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16200000" flipV="1">
            <a:off x="6072198" y="2071678"/>
            <a:ext cx="857256" cy="857256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2786050" y="2500306"/>
            <a:ext cx="7505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lang="ru-RU" sz="40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3219930" y="2500306"/>
            <a:ext cx="10663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</a:t>
            </a:r>
            <a:r>
              <a:rPr lang="ru-RU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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3500430" y="1956098"/>
            <a:ext cx="10663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</a:t>
            </a:r>
            <a:r>
              <a:rPr lang="ru-RU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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352302" y="1081996"/>
            <a:ext cx="7505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lang="ru-RU" sz="40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auto">
          <a:xfrm>
            <a:off x="3786182" y="1081996"/>
            <a:ext cx="10663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</a:t>
            </a:r>
            <a:r>
              <a:rPr lang="ru-RU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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066814" y="1000108"/>
            <a:ext cx="8451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lang="ru-RU" sz="4000" b="1" cap="all" baseline="-25000" dirty="0" smtClean="0">
                <a:solidFill>
                  <a:srgbClr val="000099"/>
                </a:solidFill>
                <a:sym typeface="Symbol"/>
              </a:rPr>
              <a:t>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5642201" y="1068157"/>
            <a:ext cx="930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</a:t>
            </a:r>
            <a:r>
              <a:rPr lang="ru-RU" sz="3600" b="1" cap="all" baseline="-25000" dirty="0" smtClean="0">
                <a:solidFill>
                  <a:srgbClr val="000099"/>
                </a:solidFill>
                <a:sym typeface="Symbol"/>
              </a:rPr>
              <a:t> 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643702" y="2173610"/>
            <a:ext cx="8451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lang="ru-RU" sz="4000" b="1" cap="all" baseline="-25000" dirty="0" smtClean="0">
                <a:solidFill>
                  <a:srgbClr val="000099"/>
                </a:solidFill>
                <a:sym typeface="Symbol"/>
              </a:rPr>
              <a:t>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7219089" y="2214554"/>
            <a:ext cx="930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</a:t>
            </a:r>
            <a:r>
              <a:rPr lang="ru-RU" sz="3600" b="1" cap="all" baseline="-25000" dirty="0" smtClean="0">
                <a:solidFill>
                  <a:srgbClr val="000099"/>
                </a:solidFill>
                <a:sym typeface="Symbol"/>
              </a:rPr>
              <a:t> 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6" name="Rectangle 3"/>
          <p:cNvSpPr>
            <a:spLocks noChangeArrowheads="1"/>
          </p:cNvSpPr>
          <p:nvPr/>
        </p:nvSpPr>
        <p:spPr bwMode="auto">
          <a:xfrm>
            <a:off x="5356449" y="2000240"/>
            <a:ext cx="930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</a:t>
            </a:r>
            <a:r>
              <a:rPr lang="ru-RU" sz="3600" b="1" cap="all" baseline="-25000" dirty="0" smtClean="0">
                <a:solidFill>
                  <a:srgbClr val="000099"/>
                </a:solidFill>
                <a:sym typeface="Symbol"/>
              </a:rPr>
              <a:t> 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755292" y="641330"/>
            <a:ext cx="857256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2108565" y="1000108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2786050" y="2071678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2786050" y="1357298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Овал 56"/>
          <p:cNvSpPr/>
          <p:nvPr/>
        </p:nvSpPr>
        <p:spPr>
          <a:xfrm>
            <a:off x="1285852" y="3857628"/>
            <a:ext cx="143898" cy="1428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1000100" y="3883347"/>
            <a:ext cx="71438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auto">
          <a:xfrm rot="5400000">
            <a:off x="-502365" y="2027839"/>
            <a:ext cx="3357588" cy="69693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3600000" scaled="0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Группа 37"/>
          <p:cNvGrpSpPr/>
          <p:nvPr/>
        </p:nvGrpSpPr>
        <p:grpSpPr>
          <a:xfrm rot="21023929">
            <a:off x="840587" y="765355"/>
            <a:ext cx="491013" cy="2919170"/>
            <a:chOff x="1011356" y="547468"/>
            <a:chExt cx="491013" cy="3071369"/>
          </a:xfrm>
        </p:grpSpPr>
        <p:grpSp>
          <p:nvGrpSpPr>
            <p:cNvPr id="4" name="Группа 34"/>
            <p:cNvGrpSpPr/>
            <p:nvPr/>
          </p:nvGrpSpPr>
          <p:grpSpPr>
            <a:xfrm>
              <a:off x="1011356" y="547468"/>
              <a:ext cx="491013" cy="3071369"/>
              <a:chOff x="1024982" y="547468"/>
              <a:chExt cx="491013" cy="3071369"/>
            </a:xfrm>
          </p:grpSpPr>
          <p:sp>
            <p:nvSpPr>
              <p:cNvPr id="3080" name="AutoShape 8"/>
              <p:cNvSpPr>
                <a:spLocks noChangeArrowheads="1"/>
              </p:cNvSpPr>
              <p:nvPr/>
            </p:nvSpPr>
            <p:spPr bwMode="auto">
              <a:xfrm rot="856414">
                <a:off x="1348735" y="547468"/>
                <a:ext cx="167260" cy="2891524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1" name="Rectangle 9"/>
              <p:cNvSpPr>
                <a:spLocks noChangeArrowheads="1"/>
              </p:cNvSpPr>
              <p:nvPr/>
            </p:nvSpPr>
            <p:spPr bwMode="auto">
              <a:xfrm rot="856414">
                <a:off x="1024982" y="3247070"/>
                <a:ext cx="83630" cy="37176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" name="Group 11"/>
            <p:cNvGrpSpPr>
              <a:grpSpLocks/>
            </p:cNvGrpSpPr>
            <p:nvPr/>
          </p:nvGrpSpPr>
          <p:grpSpPr bwMode="auto">
            <a:xfrm rot="856414">
              <a:off x="1294012" y="1459564"/>
              <a:ext cx="83630" cy="1487070"/>
              <a:chOff x="3456" y="2448"/>
              <a:chExt cx="144" cy="864"/>
            </a:xfrm>
          </p:grpSpPr>
          <p:sp>
            <p:nvSpPr>
              <p:cNvPr id="3084" name="Line 12"/>
              <p:cNvSpPr>
                <a:spLocks noChangeShapeType="1"/>
              </p:cNvSpPr>
              <p:nvPr/>
            </p:nvSpPr>
            <p:spPr bwMode="auto">
              <a:xfrm>
                <a:off x="3456" y="244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5" name="Line 13"/>
              <p:cNvSpPr>
                <a:spLocks noChangeShapeType="1"/>
              </p:cNvSpPr>
              <p:nvPr/>
            </p:nvSpPr>
            <p:spPr bwMode="auto">
              <a:xfrm>
                <a:off x="3456" y="2620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6" name="Line 14"/>
              <p:cNvSpPr>
                <a:spLocks noChangeShapeType="1"/>
              </p:cNvSpPr>
              <p:nvPr/>
            </p:nvSpPr>
            <p:spPr bwMode="auto">
              <a:xfrm>
                <a:off x="3456" y="2736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7" name="Line 15"/>
              <p:cNvSpPr>
                <a:spLocks noChangeShapeType="1"/>
              </p:cNvSpPr>
              <p:nvPr/>
            </p:nvSpPr>
            <p:spPr bwMode="auto">
              <a:xfrm>
                <a:off x="3456" y="2880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8" name="Line 16"/>
              <p:cNvSpPr>
                <a:spLocks noChangeShapeType="1"/>
              </p:cNvSpPr>
              <p:nvPr/>
            </p:nvSpPr>
            <p:spPr bwMode="auto">
              <a:xfrm>
                <a:off x="3456" y="3024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9" name="Line 17"/>
              <p:cNvSpPr>
                <a:spLocks noChangeShapeType="1"/>
              </p:cNvSpPr>
              <p:nvPr/>
            </p:nvSpPr>
            <p:spPr bwMode="auto">
              <a:xfrm>
                <a:off x="3456" y="316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0" name="Line 18"/>
              <p:cNvSpPr>
                <a:spLocks noChangeShapeType="1"/>
              </p:cNvSpPr>
              <p:nvPr/>
            </p:nvSpPr>
            <p:spPr bwMode="auto">
              <a:xfrm>
                <a:off x="3456" y="3312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43" name="Прямая соединительная линия 42"/>
          <p:cNvCxnSpPr/>
          <p:nvPr/>
        </p:nvCxnSpPr>
        <p:spPr>
          <a:xfrm rot="5400000" flipH="1" flipV="1">
            <a:off x="991046" y="1276806"/>
            <a:ext cx="642942" cy="89546"/>
          </a:xfrm>
          <a:prstGeom prst="line">
            <a:avLst/>
          </a:prstGeom>
          <a:ln w="57150">
            <a:solidFill>
              <a:srgbClr val="FF0000"/>
            </a:solidFill>
          </a:ln>
          <a:scene3d>
            <a:camera prst="orthographicFront">
              <a:rot lat="0" lon="0" rev="18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2" name="Line 10"/>
          <p:cNvSpPr>
            <a:spLocks noChangeShapeType="1"/>
          </p:cNvSpPr>
          <p:nvPr/>
        </p:nvSpPr>
        <p:spPr bwMode="auto">
          <a:xfrm rot="856414">
            <a:off x="1032773" y="1658886"/>
            <a:ext cx="337867" cy="167249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4" presetClass="path" presetSubtype="0" repeatCount="5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052 -0.2886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6" presetClass="emph" presetSubtype="0" repeatCount="5000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3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4" presetClass="path" presetSubtype="0" repeatCount="5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052 -0.28866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6" presetClass="emph" presetSubtype="0" repeatCount="5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1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xit" presetSubtype="0" fill="hold" grpId="3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3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4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1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142" dur="2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20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3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4" dur="3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3075" grpId="0" animBg="1"/>
      <p:bldP spid="3075" grpId="1" animBg="1"/>
      <p:bldP spid="3073" grpId="0"/>
      <p:bldP spid="23" grpId="0" animBg="1"/>
      <p:bldP spid="23" grpId="1" animBg="1"/>
      <p:bldP spid="24" grpId="0"/>
      <p:bldP spid="41" grpId="0"/>
      <p:bldP spid="42" grpId="0"/>
      <p:bldP spid="44" grpId="0"/>
      <p:bldP spid="46" grpId="0"/>
      <p:bldP spid="49" grpId="0"/>
      <p:bldP spid="50" grpId="0"/>
      <p:bldP spid="53" grpId="0"/>
      <p:bldP spid="54" grpId="0"/>
      <p:bldP spid="55" grpId="0"/>
      <p:bldP spid="56" grpId="0"/>
      <p:bldP spid="57" grpId="0" animBg="1"/>
      <p:bldP spid="57" grpId="1" animBg="1"/>
      <p:bldP spid="57" grpId="2" animBg="1"/>
      <p:bldP spid="57" grpId="3" animBg="1"/>
      <p:bldP spid="58" grpId="0" animBg="1"/>
      <p:bldP spid="58" grpId="1" animBg="1"/>
      <p:bldP spid="58" grpId="2" animBg="1"/>
      <p:bldP spid="58" grpId="3" animBg="1"/>
      <p:bldP spid="47" grpId="0" build="p" animBg="1"/>
      <p:bldP spid="47" grpId="1" uiExpand="1" build="allAtOnce" animBg="1"/>
      <p:bldP spid="3082" grpId="0" animBg="1"/>
      <p:bldP spid="3082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643042" y="0"/>
            <a:ext cx="698659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 ТЕПЛОТА парообразования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sym typeface="Symbol" pitchFamily="18" charset="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06" y="857232"/>
            <a:ext cx="12570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кг -  </a:t>
            </a:r>
            <a:endParaRPr lang="ru-RU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785794"/>
            <a:ext cx="16964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Дж –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14612" y="785794"/>
            <a:ext cx="29854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удельная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58424" y="1428736"/>
            <a:ext cx="26775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2,3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714612" y="1428736"/>
            <a:ext cx="1409361" cy="995133"/>
            <a:chOff x="2469887" y="5355195"/>
            <a:chExt cx="1180684" cy="995133"/>
          </a:xfrm>
        </p:grpSpPr>
        <p:sp>
          <p:nvSpPr>
            <p:cNvPr id="12" name="Rectangle 1"/>
            <p:cNvSpPr>
              <a:spLocks noChangeArrowheads="1"/>
            </p:cNvSpPr>
            <p:nvPr/>
          </p:nvSpPr>
          <p:spPr bwMode="auto">
            <a:xfrm>
              <a:off x="2469887" y="5355195"/>
              <a:ext cx="118068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Дж 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853864" y="5827108"/>
              <a:ext cx="5401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кг </a:t>
              </a:r>
              <a:endParaRPr lang="ru-RU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2643174" y="5857892"/>
              <a:ext cx="957619" cy="37982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316742" y="1418286"/>
            <a:ext cx="29618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спирт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0,85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7000892" y="1428736"/>
            <a:ext cx="1409361" cy="995133"/>
            <a:chOff x="2469887" y="5355195"/>
            <a:chExt cx="1180684" cy="995133"/>
          </a:xfrm>
        </p:grpSpPr>
        <p:sp>
          <p:nvSpPr>
            <p:cNvPr id="17" name="Rectangle 1"/>
            <p:cNvSpPr>
              <a:spLocks noChangeArrowheads="1"/>
            </p:cNvSpPr>
            <p:nvPr/>
          </p:nvSpPr>
          <p:spPr bwMode="auto">
            <a:xfrm>
              <a:off x="2469887" y="5355195"/>
              <a:ext cx="118068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Дж 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853864" y="5827108"/>
              <a:ext cx="5401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кг </a:t>
              </a:r>
              <a:endParaRPr lang="ru-RU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2643174" y="5857892"/>
              <a:ext cx="957619" cy="37982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Прямоугольник 19"/>
          <p:cNvSpPr/>
          <p:nvPr/>
        </p:nvSpPr>
        <p:spPr>
          <a:xfrm>
            <a:off x="401332" y="2398374"/>
            <a:ext cx="16225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кг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802764" y="2360628"/>
            <a:ext cx="1965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Дж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357554" y="3071810"/>
            <a:ext cx="2306916" cy="928694"/>
          </a:xfrm>
          <a:prstGeom prst="roundRect">
            <a:avLst/>
          </a:prstGeom>
          <a:solidFill>
            <a:schemeClr val="accent1">
              <a:alpha val="73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3050902" y="3071810"/>
            <a:ext cx="15728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Q=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000232" y="3143248"/>
            <a:ext cx="13564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339984" y="3050910"/>
            <a:ext cx="12279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 </a:t>
            </a:r>
            <a:r>
              <a:rPr lang="en-US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53718" y="4412286"/>
            <a:ext cx="13737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1783155" y="4071942"/>
            <a:ext cx="10743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916901" y="4643446"/>
            <a:ext cx="8691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Двойные круглые скобки 28"/>
          <p:cNvSpPr/>
          <p:nvPr/>
        </p:nvSpPr>
        <p:spPr>
          <a:xfrm>
            <a:off x="2904110" y="4357694"/>
            <a:ext cx="1357322" cy="928694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2948252" y="4275806"/>
            <a:ext cx="1132041" cy="996557"/>
            <a:chOff x="2527594" y="5293640"/>
            <a:chExt cx="1132041" cy="996557"/>
          </a:xfrm>
        </p:grpSpPr>
        <p:sp>
          <p:nvSpPr>
            <p:cNvPr id="31" name="Rectangle 1"/>
            <p:cNvSpPr>
              <a:spLocks noChangeArrowheads="1"/>
            </p:cNvSpPr>
            <p:nvPr/>
          </p:nvSpPr>
          <p:spPr bwMode="auto">
            <a:xfrm>
              <a:off x="2527594" y="5293640"/>
              <a:ext cx="113204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Дж 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2817275" y="5705422"/>
              <a:ext cx="71045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кг </a:t>
              </a:r>
              <a:endPara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2643174" y="5857892"/>
              <a:ext cx="957619" cy="37982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Прямая соединительная линия 33"/>
          <p:cNvCxnSpPr/>
          <p:nvPr/>
        </p:nvCxnSpPr>
        <p:spPr>
          <a:xfrm flipV="1">
            <a:off x="1915146" y="4833426"/>
            <a:ext cx="957619" cy="37982"/>
          </a:xfrm>
          <a:prstGeom prst="line">
            <a:avLst/>
          </a:prstGeom>
          <a:ln w="38100">
            <a:solidFill>
              <a:schemeClr val="tx1"/>
            </a:solidFill>
          </a:ln>
          <a:scene3d>
            <a:camera prst="orthographicFront">
              <a:rot lat="0" lon="0" rev="2148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1704A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"/>
                            </p:stCondLst>
                            <p:childTnLst>
                              <p:par>
                                <p:cTn id="2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0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0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0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  <p:bldP spid="4" grpId="0"/>
      <p:bldP spid="7" grpId="0"/>
      <p:bldP spid="7" grpId="1"/>
      <p:bldP spid="8" grpId="0"/>
      <p:bldP spid="9" grpId="0"/>
      <p:bldP spid="15" grpId="0"/>
      <p:bldP spid="20" grpId="0"/>
      <p:bldP spid="21" grpId="0"/>
      <p:bldP spid="21" grpId="1"/>
      <p:bldP spid="22" grpId="0" animBg="1"/>
      <p:bldP spid="22" grpId="1" animBg="1"/>
      <p:bldP spid="22" grpId="2" animBg="1"/>
      <p:bldP spid="23" grpId="0"/>
      <p:bldP spid="23" grpId="1"/>
      <p:bldP spid="23" grpId="2"/>
      <p:bldP spid="24" grpId="0"/>
      <p:bldP spid="25" grpId="0"/>
      <p:bldP spid="25" grpId="1"/>
      <p:bldP spid="25" grpId="2"/>
      <p:bldP spid="26" grpId="0"/>
      <p:bldP spid="27" grpId="0"/>
      <p:bldP spid="28" grpId="0"/>
      <p:bldP spid="2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Скругленный прямоугольник 97"/>
          <p:cNvSpPr/>
          <p:nvPr/>
        </p:nvSpPr>
        <p:spPr>
          <a:xfrm>
            <a:off x="4214778" y="3493944"/>
            <a:ext cx="4929222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0644" y="-24"/>
            <a:ext cx="2501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алюм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=200г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0" y="840386"/>
            <a:ext cx="2214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600</a:t>
            </a: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-10450" y="381264"/>
            <a:ext cx="2000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алюм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=880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44"/>
          <p:cNvGrpSpPr/>
          <p:nvPr/>
        </p:nvGrpSpPr>
        <p:grpSpPr>
          <a:xfrm>
            <a:off x="1714480" y="299376"/>
            <a:ext cx="957619" cy="735544"/>
            <a:chOff x="2643174" y="5443768"/>
            <a:chExt cx="957619" cy="735544"/>
          </a:xfrm>
        </p:grpSpPr>
        <p:sp>
          <p:nvSpPr>
            <p:cNvPr id="46" name="Rectangle 1"/>
            <p:cNvSpPr>
              <a:spLocks noChangeArrowheads="1"/>
            </p:cNvSpPr>
            <p:nvPr/>
          </p:nvSpPr>
          <p:spPr bwMode="auto">
            <a:xfrm>
              <a:off x="2650426" y="5443768"/>
              <a:ext cx="81144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Дж </a:t>
              </a: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656822" y="5779202"/>
              <a:ext cx="7841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кг </a:t>
              </a:r>
              <a:r>
                <a:rPr lang="ru-RU" sz="20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2643174" y="5857892"/>
              <a:ext cx="957619" cy="37982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Прямоугольник 55"/>
          <p:cNvSpPr/>
          <p:nvPr/>
        </p:nvSpPr>
        <p:spPr>
          <a:xfrm>
            <a:off x="-52188" y="2489856"/>
            <a:ext cx="23582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529363" y="3481141"/>
            <a:ext cx="45432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 rot="1708239">
            <a:off x="4854468" y="2585511"/>
            <a:ext cx="1420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З.С.Э.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rot="5400000" flipH="1" flipV="1">
            <a:off x="1679555" y="1535099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985983" y="3000372"/>
            <a:ext cx="3158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Алюминием,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водой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 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паром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-150128" y="4143380"/>
            <a:ext cx="215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Q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1"/>
          <p:cNvSpPr>
            <a:spLocks noChangeArrowheads="1"/>
          </p:cNvSpPr>
          <p:nvPr/>
        </p:nvSpPr>
        <p:spPr bwMode="auto">
          <a:xfrm>
            <a:off x="428596" y="4143380"/>
            <a:ext cx="562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477352" y="4027800"/>
            <a:ext cx="1285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853302" y="4147522"/>
            <a:ext cx="1122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508110" y="4000504"/>
            <a:ext cx="1000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286676" y="4045023"/>
            <a:ext cx="9286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0" y="4857760"/>
            <a:ext cx="6062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Q </a:t>
            </a:r>
            <a:endParaRPr lang="ru-RU" sz="1200" b="1" dirty="0"/>
          </a:p>
        </p:txBody>
      </p:sp>
      <p:sp>
        <p:nvSpPr>
          <p:cNvPr id="83" name="Rectangle 1"/>
          <p:cNvSpPr>
            <a:spLocks noChangeArrowheads="1"/>
          </p:cNvSpPr>
          <p:nvPr/>
        </p:nvSpPr>
        <p:spPr bwMode="auto">
          <a:xfrm>
            <a:off x="500034" y="5558869"/>
            <a:ext cx="418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928662" y="5582868"/>
            <a:ext cx="1674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226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800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4143372" y="4116084"/>
            <a:ext cx="418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endParaRPr lang="ru-RU" sz="1600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6572264" y="5072074"/>
            <a:ext cx="2500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880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0,2кг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•100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-68272" y="5500702"/>
            <a:ext cx="659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Q </a:t>
            </a:r>
            <a:endParaRPr lang="ru-RU" sz="1400" b="1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826730" y="4711495"/>
            <a:ext cx="271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ru-RU" sz="2800" b="1" dirty="0" smtClean="0"/>
              <a:t>•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0,6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ru-RU" sz="2400" b="1" dirty="0" smtClean="0">
                <a:solidFill>
                  <a:srgbClr val="0014AC"/>
                </a:solidFill>
              </a:rPr>
              <a:t>•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1"/>
          <p:cNvSpPr>
            <a:spLocks noChangeArrowheads="1"/>
          </p:cNvSpPr>
          <p:nvPr/>
        </p:nvSpPr>
        <p:spPr bwMode="auto">
          <a:xfrm>
            <a:off x="500034" y="4786322"/>
            <a:ext cx="5212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4" name="Rectangle 1"/>
          <p:cNvSpPr>
            <a:spLocks noChangeArrowheads="1"/>
          </p:cNvSpPr>
          <p:nvPr/>
        </p:nvSpPr>
        <p:spPr bwMode="auto">
          <a:xfrm>
            <a:off x="6011695" y="5429264"/>
            <a:ext cx="11320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Дж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164413" y="954910"/>
            <a:ext cx="691963" cy="2371729"/>
            <a:chOff x="10944" y="4752"/>
            <a:chExt cx="294" cy="432"/>
          </a:xfrm>
        </p:grpSpPr>
        <p:sp>
          <p:nvSpPr>
            <p:cNvPr id="90" name="Rectangle 3"/>
            <p:cNvSpPr>
              <a:spLocks noChangeArrowheads="1"/>
            </p:cNvSpPr>
            <p:nvPr/>
          </p:nvSpPr>
          <p:spPr bwMode="auto">
            <a:xfrm>
              <a:off x="10950" y="4950"/>
              <a:ext cx="288" cy="23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Line 4"/>
            <p:cNvSpPr>
              <a:spLocks noChangeShapeType="1"/>
            </p:cNvSpPr>
            <p:nvPr/>
          </p:nvSpPr>
          <p:spPr bwMode="auto">
            <a:xfrm>
              <a:off x="10944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Line 5"/>
            <p:cNvSpPr>
              <a:spLocks noChangeShapeType="1"/>
            </p:cNvSpPr>
            <p:nvPr/>
          </p:nvSpPr>
          <p:spPr bwMode="auto">
            <a:xfrm>
              <a:off x="11232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Line 6"/>
            <p:cNvSpPr>
              <a:spLocks noChangeShapeType="1"/>
            </p:cNvSpPr>
            <p:nvPr/>
          </p:nvSpPr>
          <p:spPr bwMode="auto">
            <a:xfrm>
              <a:off x="10944" y="5184"/>
              <a:ext cx="288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03" name="Прямая со стрелкой 102"/>
          <p:cNvCxnSpPr/>
          <p:nvPr/>
        </p:nvCxnSpPr>
        <p:spPr>
          <a:xfrm rot="5400000" flipH="1" flipV="1">
            <a:off x="3321835" y="1535099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4643438" y="2214554"/>
            <a:ext cx="4357718" cy="72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4214810" y="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7914176" y="2214554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4235710" y="1997697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044638" y="867682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 rot="5400000" flipH="1" flipV="1">
            <a:off x="4572000" y="1214422"/>
            <a:ext cx="928694" cy="642942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4714876" y="428604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3"/>
          <p:cNvSpPr>
            <a:spLocks noChangeArrowheads="1"/>
          </p:cNvSpPr>
          <p:nvPr/>
        </p:nvSpPr>
        <p:spPr bwMode="auto">
          <a:xfrm>
            <a:off x="3155176" y="928670"/>
            <a:ext cx="677841" cy="2343806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3600000" scaled="0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5333720" y="1053112"/>
            <a:ext cx="785818" cy="184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 rot="5400000" flipH="1" flipV="1">
            <a:off x="6070762" y="515126"/>
            <a:ext cx="645814" cy="500066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Прямоугольник 116"/>
          <p:cNvSpPr/>
          <p:nvPr/>
        </p:nvSpPr>
        <p:spPr>
          <a:xfrm>
            <a:off x="4054382" y="214290"/>
            <a:ext cx="731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grpSp>
        <p:nvGrpSpPr>
          <p:cNvPr id="4" name="Группа 34"/>
          <p:cNvGrpSpPr/>
          <p:nvPr/>
        </p:nvGrpSpPr>
        <p:grpSpPr>
          <a:xfrm>
            <a:off x="3400209" y="71414"/>
            <a:ext cx="502269" cy="3112841"/>
            <a:chOff x="1013726" y="547468"/>
            <a:chExt cx="502269" cy="3112841"/>
          </a:xfrm>
        </p:grpSpPr>
        <p:sp>
          <p:nvSpPr>
            <p:cNvPr id="128" name="AutoShape 8"/>
            <p:cNvSpPr>
              <a:spLocks noChangeArrowheads="1"/>
            </p:cNvSpPr>
            <p:nvPr/>
          </p:nvSpPr>
          <p:spPr bwMode="auto">
            <a:xfrm rot="856414">
              <a:off x="1348735" y="547468"/>
              <a:ext cx="167260" cy="28915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Rectangle 9"/>
            <p:cNvSpPr>
              <a:spLocks noChangeArrowheads="1"/>
            </p:cNvSpPr>
            <p:nvPr/>
          </p:nvSpPr>
          <p:spPr bwMode="auto">
            <a:xfrm rot="856414">
              <a:off x="1013726" y="3288542"/>
              <a:ext cx="83630" cy="37176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" name="Группа 133"/>
          <p:cNvGrpSpPr/>
          <p:nvPr/>
        </p:nvGrpSpPr>
        <p:grpSpPr>
          <a:xfrm>
            <a:off x="71406" y="1434100"/>
            <a:ext cx="1237839" cy="637578"/>
            <a:chOff x="71406" y="1967203"/>
            <a:chExt cx="1237839" cy="63757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71406" y="1967203"/>
              <a:ext cx="123783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=10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200" b="1" dirty="0">
                <a:solidFill>
                  <a:srgbClr val="000099"/>
                </a:solidFill>
              </a:endParaRPr>
            </a:p>
          </p:txBody>
        </p:sp>
        <p:sp>
          <p:nvSpPr>
            <p:cNvPr id="133" name="Прямоугольник 132"/>
            <p:cNvSpPr/>
            <p:nvPr/>
          </p:nvSpPr>
          <p:spPr>
            <a:xfrm>
              <a:off x="214282" y="2143116"/>
              <a:ext cx="3626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err="1" smtClean="0">
                  <a:latin typeface="Times New Roman" pitchFamily="18" charset="0"/>
                  <a:cs typeface="Times New Roman" pitchFamily="18" charset="0"/>
                </a:rPr>
                <a:t>н</a:t>
              </a:r>
              <a:endParaRPr lang="ru-RU" sz="2000" b="1" dirty="0"/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-32" y="200024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Выкипела и …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Line 10"/>
          <p:cNvSpPr>
            <a:spLocks noChangeShapeType="1"/>
          </p:cNvSpPr>
          <p:nvPr/>
        </p:nvSpPr>
        <p:spPr bwMode="auto">
          <a:xfrm rot="856414">
            <a:off x="3683282" y="1129089"/>
            <a:ext cx="45719" cy="173926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rot="5400000" flipH="1" flipV="1">
            <a:off x="3701096" y="728004"/>
            <a:ext cx="642942" cy="214314"/>
          </a:xfrm>
          <a:prstGeom prst="line">
            <a:avLst/>
          </a:prstGeom>
          <a:ln w="57150">
            <a:solidFill>
              <a:srgbClr val="FF0000"/>
            </a:solidFill>
          </a:ln>
          <a:scene3d>
            <a:camera prst="orthographicFront">
              <a:rot lat="0" lon="0" rev="18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3143240" y="3357562"/>
            <a:ext cx="688956" cy="785818"/>
            <a:chOff x="2880" y="6480"/>
            <a:chExt cx="166" cy="549"/>
          </a:xfrm>
        </p:grpSpPr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2880" y="6480"/>
              <a:ext cx="166" cy="549"/>
              <a:chOff x="2880" y="6480"/>
              <a:chExt cx="166" cy="549"/>
            </a:xfrm>
          </p:grpSpPr>
          <p:sp>
            <p:nvSpPr>
              <p:cNvPr id="163" name="Rectangle 11"/>
              <p:cNvSpPr>
                <a:spLocks noChangeArrowheads="1"/>
              </p:cNvSpPr>
              <p:nvPr/>
            </p:nvSpPr>
            <p:spPr bwMode="auto">
              <a:xfrm>
                <a:off x="2880" y="6741"/>
                <a:ext cx="144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" name="Freeform 12"/>
              <p:cNvSpPr>
                <a:spLocks/>
              </p:cNvSpPr>
              <p:nvPr/>
            </p:nvSpPr>
            <p:spPr bwMode="auto">
              <a:xfrm>
                <a:off x="2960" y="6480"/>
                <a:ext cx="86" cy="251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5" y="215"/>
                  </a:cxn>
                  <a:cxn ang="0">
                    <a:pos x="79" y="172"/>
                  </a:cxn>
                  <a:cxn ang="0">
                    <a:pos x="86" y="151"/>
                  </a:cxn>
                  <a:cxn ang="0">
                    <a:pos x="43" y="0"/>
                  </a:cxn>
                </a:cxnLst>
                <a:rect l="0" t="0" r="r" b="b"/>
                <a:pathLst>
                  <a:path w="86" h="251">
                    <a:moveTo>
                      <a:pt x="0" y="251"/>
                    </a:moveTo>
                    <a:cubicBezTo>
                      <a:pt x="30" y="244"/>
                      <a:pt x="43" y="236"/>
                      <a:pt x="65" y="215"/>
                    </a:cubicBezTo>
                    <a:cubicBezTo>
                      <a:pt x="70" y="201"/>
                      <a:pt x="74" y="186"/>
                      <a:pt x="79" y="172"/>
                    </a:cubicBezTo>
                    <a:cubicBezTo>
                      <a:pt x="81" y="165"/>
                      <a:pt x="86" y="151"/>
                      <a:pt x="86" y="151"/>
                    </a:cubicBezTo>
                    <a:cubicBezTo>
                      <a:pt x="80" y="95"/>
                      <a:pt x="84" y="41"/>
                      <a:pt x="43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62" name="Freeform 13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5" name="Прямоугольник 164"/>
          <p:cNvSpPr/>
          <p:nvPr/>
        </p:nvSpPr>
        <p:spPr>
          <a:xfrm>
            <a:off x="3158134" y="3846198"/>
            <a:ext cx="571504" cy="28575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Прямоугольник 166"/>
          <p:cNvSpPr/>
          <p:nvPr/>
        </p:nvSpPr>
        <p:spPr>
          <a:xfrm>
            <a:off x="3160072" y="3828740"/>
            <a:ext cx="566102" cy="24161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Rectangle 1"/>
          <p:cNvSpPr>
            <a:spLocks noChangeArrowheads="1"/>
          </p:cNvSpPr>
          <p:nvPr/>
        </p:nvSpPr>
        <p:spPr bwMode="auto">
          <a:xfrm>
            <a:off x="56902" y="3085267"/>
            <a:ext cx="14275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54"/>
          <p:cNvGrpSpPr/>
          <p:nvPr/>
        </p:nvGrpSpPr>
        <p:grpSpPr>
          <a:xfrm>
            <a:off x="1327836" y="2928934"/>
            <a:ext cx="1615308" cy="872023"/>
            <a:chOff x="1237454" y="4995752"/>
            <a:chExt cx="1984163" cy="872023"/>
          </a:xfrm>
        </p:grpSpPr>
        <p:sp>
          <p:nvSpPr>
            <p:cNvPr id="171" name="Прямоугольник 170"/>
            <p:cNvSpPr/>
            <p:nvPr/>
          </p:nvSpPr>
          <p:spPr>
            <a:xfrm>
              <a:off x="1237454" y="5281504"/>
              <a:ext cx="7781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2,3</a:t>
              </a:r>
              <a:endParaRPr lang="ru-RU" sz="1100" b="1" dirty="0"/>
            </a:p>
          </p:txBody>
        </p:sp>
        <p:grpSp>
          <p:nvGrpSpPr>
            <p:cNvPr id="10" name="Группа 50"/>
            <p:cNvGrpSpPr/>
            <p:nvPr/>
          </p:nvGrpSpPr>
          <p:grpSpPr>
            <a:xfrm>
              <a:off x="1868487" y="4995752"/>
              <a:ext cx="1353130" cy="872023"/>
              <a:chOff x="2469886" y="5355195"/>
              <a:chExt cx="1133576" cy="872023"/>
            </a:xfrm>
          </p:grpSpPr>
          <p:sp>
            <p:nvSpPr>
              <p:cNvPr id="173" name="Rectangle 1"/>
              <p:cNvSpPr>
                <a:spLocks noChangeArrowheads="1"/>
              </p:cNvSpPr>
              <p:nvPr/>
            </p:nvSpPr>
            <p:spPr bwMode="auto">
              <a:xfrm>
                <a:off x="2469886" y="5355195"/>
                <a:ext cx="113357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/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М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Дж </a:t>
                </a:r>
                <a:endPara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74" name="Прямоугольник 173"/>
              <p:cNvSpPr/>
              <p:nvPr/>
            </p:nvSpPr>
            <p:spPr>
              <a:xfrm>
                <a:off x="2853861" y="5827108"/>
                <a:ext cx="5281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кг </a:t>
                </a:r>
                <a:endParaRPr lang="ru-RU" sz="20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75" name="Прямая соединительная линия 174"/>
              <p:cNvCxnSpPr/>
              <p:nvPr/>
            </p:nvCxnSpPr>
            <p:spPr>
              <a:xfrm flipV="1">
                <a:off x="2643174" y="5860145"/>
                <a:ext cx="663569" cy="35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scene3d>
                <a:camera prst="orthographicFront">
                  <a:rot lat="0" lon="0" rev="2148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6" name="Прямоугольник 175"/>
          <p:cNvSpPr/>
          <p:nvPr/>
        </p:nvSpPr>
        <p:spPr>
          <a:xfrm>
            <a:off x="2690546" y="4068553"/>
            <a:ext cx="1667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785818" y="4041448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Прямоугольник 177"/>
          <p:cNvSpPr/>
          <p:nvPr/>
        </p:nvSpPr>
        <p:spPr>
          <a:xfrm>
            <a:off x="5548922" y="4112886"/>
            <a:ext cx="1272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3071802" y="4711495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23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0,6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кг+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1" name="Прямоугольник 180"/>
          <p:cNvSpPr/>
          <p:nvPr/>
        </p:nvSpPr>
        <p:spPr>
          <a:xfrm>
            <a:off x="5759150" y="4786322"/>
            <a:ext cx="2442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1100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0,6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2402420" y="5610164"/>
            <a:ext cx="17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138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" name="Прямоугольник 183"/>
          <p:cNvSpPr/>
          <p:nvPr/>
        </p:nvSpPr>
        <p:spPr>
          <a:xfrm>
            <a:off x="3956354" y="5572140"/>
            <a:ext cx="16157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600 +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5" name="Прямоугольник 184"/>
          <p:cNvSpPr/>
          <p:nvPr/>
        </p:nvSpPr>
        <p:spPr>
          <a:xfrm>
            <a:off x="5143504" y="5572140"/>
            <a:ext cx="1129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0" y="6143644"/>
            <a:ext cx="659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Q </a:t>
            </a:r>
            <a:endParaRPr lang="ru-RU" sz="1400" b="1" dirty="0"/>
          </a:p>
        </p:txBody>
      </p:sp>
      <p:sp>
        <p:nvSpPr>
          <p:cNvPr id="188" name="Rectangle 1"/>
          <p:cNvSpPr>
            <a:spLocks noChangeArrowheads="1"/>
          </p:cNvSpPr>
          <p:nvPr/>
        </p:nvSpPr>
        <p:spPr bwMode="auto">
          <a:xfrm>
            <a:off x="642910" y="6130373"/>
            <a:ext cx="418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1214414" y="6143644"/>
            <a:ext cx="1357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389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4714876" y="1071546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Прямоугольник 119"/>
          <p:cNvSpPr/>
          <p:nvPr/>
        </p:nvSpPr>
        <p:spPr>
          <a:xfrm>
            <a:off x="6426190" y="387660"/>
            <a:ext cx="2000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=1100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44"/>
          <p:cNvGrpSpPr/>
          <p:nvPr/>
        </p:nvGrpSpPr>
        <p:grpSpPr>
          <a:xfrm>
            <a:off x="8227357" y="343518"/>
            <a:ext cx="957619" cy="735544"/>
            <a:chOff x="2643174" y="5443768"/>
            <a:chExt cx="957619" cy="735544"/>
          </a:xfrm>
        </p:grpSpPr>
        <p:sp>
          <p:nvSpPr>
            <p:cNvPr id="122" name="Rectangle 1"/>
            <p:cNvSpPr>
              <a:spLocks noChangeArrowheads="1"/>
            </p:cNvSpPr>
            <p:nvPr/>
          </p:nvSpPr>
          <p:spPr bwMode="auto">
            <a:xfrm>
              <a:off x="2650426" y="5443768"/>
              <a:ext cx="81144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Дж </a:t>
              </a: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3" name="Прямоугольник 122"/>
            <p:cNvSpPr/>
            <p:nvPr/>
          </p:nvSpPr>
          <p:spPr>
            <a:xfrm>
              <a:off x="2656822" y="5779202"/>
              <a:ext cx="7841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кг </a:t>
              </a:r>
              <a:r>
                <a:rPr lang="ru-RU" sz="20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4" name="Прямая соединительная линия 123"/>
            <p:cNvCxnSpPr/>
            <p:nvPr/>
          </p:nvCxnSpPr>
          <p:spPr>
            <a:xfrm flipV="1">
              <a:off x="2643174" y="5857892"/>
              <a:ext cx="957619" cy="37982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Прямоугольник 126"/>
          <p:cNvSpPr/>
          <p:nvPr/>
        </p:nvSpPr>
        <p:spPr>
          <a:xfrm>
            <a:off x="4143372" y="1681451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37" name="Прямая соединительная линия 136"/>
          <p:cNvCxnSpPr/>
          <p:nvPr/>
        </p:nvCxnSpPr>
        <p:spPr>
          <a:xfrm>
            <a:off x="4701228" y="1986592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>
            <a:off x="3071802" y="913434"/>
            <a:ext cx="857256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Овал 138"/>
          <p:cNvSpPr/>
          <p:nvPr/>
        </p:nvSpPr>
        <p:spPr>
          <a:xfrm>
            <a:off x="3570846" y="3187390"/>
            <a:ext cx="143898" cy="1428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Овал 139"/>
          <p:cNvSpPr/>
          <p:nvPr/>
        </p:nvSpPr>
        <p:spPr>
          <a:xfrm>
            <a:off x="3285094" y="3213109"/>
            <a:ext cx="71438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Rectangle 1"/>
          <p:cNvSpPr>
            <a:spLocks noChangeArrowheads="1"/>
          </p:cNvSpPr>
          <p:nvPr/>
        </p:nvSpPr>
        <p:spPr bwMode="auto">
          <a:xfrm>
            <a:off x="2428860" y="6072206"/>
            <a:ext cx="11320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Дж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3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4" presetClass="path" presetSubtype="0" repeatCount="3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052 -0.28866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6" presetClass="emph" presetSubtype="0" repeatCount="3000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1000" fill="hold"/>
                                        <p:tgtEl>
                                          <p:spTgt spid="1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3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4" presetClass="path" presetSubtype="0" repeatCount="3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052 -0.28866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6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1000" fill="hold"/>
                                        <p:tgtEl>
                                          <p:spTgt spid="1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xit" presetSubtype="0" fill="hold" grpId="3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3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3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500"/>
                            </p:stCondLst>
                            <p:childTnLst>
                              <p:par>
                                <p:cTn id="1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3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8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000"/>
                            </p:stCondLst>
                            <p:childTnLst>
                              <p:par>
                                <p:cTn id="2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000"/>
                            </p:stCondLst>
                            <p:childTnLst>
                              <p:par>
                                <p:cTn id="2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000"/>
                            </p:stCondLst>
                            <p:childTnLst>
                              <p:par>
                                <p:cTn id="2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0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1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7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6" dur="2000" fill="hold"/>
                                        <p:tgtEl>
                                          <p:spTgt spid="18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0" dur="2000" fill="hold"/>
                                        <p:tgtEl>
                                          <p:spTgt spid="18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2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3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42" grpId="0"/>
      <p:bldP spid="43" grpId="0"/>
      <p:bldP spid="44" grpId="0"/>
      <p:bldP spid="56" grpId="0"/>
      <p:bldP spid="58" grpId="0"/>
      <p:bldP spid="59" grpId="0"/>
      <p:bldP spid="65" grpId="0"/>
      <p:bldP spid="66" grpId="0"/>
      <p:bldP spid="68" grpId="0"/>
      <p:bldP spid="69" grpId="0"/>
      <p:bldP spid="70" grpId="0"/>
      <p:bldP spid="79" grpId="0"/>
      <p:bldP spid="80" grpId="0"/>
      <p:bldP spid="81" grpId="0"/>
      <p:bldP spid="83" grpId="0"/>
      <p:bldP spid="84" grpId="0"/>
      <p:bldP spid="85" grpId="0"/>
      <p:bldP spid="86" grpId="0"/>
      <p:bldP spid="87" grpId="0"/>
      <p:bldP spid="91" grpId="0"/>
      <p:bldP spid="92" grpId="0"/>
      <p:bldP spid="94" grpId="0"/>
      <p:bldP spid="111" grpId="0" animBg="1"/>
      <p:bldP spid="135" grpId="0"/>
      <p:bldP spid="165" grpId="0" animBg="1"/>
      <p:bldP spid="167" grpId="0" animBg="1"/>
      <p:bldP spid="169" grpId="0"/>
      <p:bldP spid="176" grpId="0"/>
      <p:bldP spid="177" grpId="0"/>
      <p:bldP spid="178" grpId="0"/>
      <p:bldP spid="180" grpId="0"/>
      <p:bldP spid="181" grpId="0"/>
      <p:bldP spid="183" grpId="0"/>
      <p:bldP spid="184" grpId="0"/>
      <p:bldP spid="185" grpId="0"/>
      <p:bldP spid="186" grpId="0"/>
      <p:bldP spid="186" grpId="1"/>
      <p:bldP spid="188" grpId="0"/>
      <p:bldP spid="189" grpId="0"/>
      <p:bldP spid="189" grpId="1"/>
      <p:bldP spid="120" grpId="0"/>
      <p:bldP spid="139" grpId="0" animBg="1"/>
      <p:bldP spid="139" grpId="1" animBg="1"/>
      <p:bldP spid="139" grpId="2" animBg="1"/>
      <p:bldP spid="139" grpId="3" animBg="1"/>
      <p:bldP spid="140" grpId="0" animBg="1"/>
      <p:bldP spid="140" grpId="1" animBg="1"/>
      <p:bldP spid="140" grpId="2" animBg="1"/>
      <p:bldP spid="140" grpId="3" animBg="1"/>
      <p:bldP spid="1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 l="16992" t="37354" r="19140" b="46533"/>
          <a:stretch>
            <a:fillRect/>
          </a:stretch>
        </p:blipFill>
        <p:spPr bwMode="auto">
          <a:xfrm>
            <a:off x="-1" y="0"/>
            <a:ext cx="9202535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167075" y="1928802"/>
            <a:ext cx="588350" cy="70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sng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428596" y="2160085"/>
            <a:ext cx="928695" cy="82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0229" y="2452232"/>
            <a:ext cx="8835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1928794" y="2071678"/>
            <a:ext cx="264320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=1/5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5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5400" b="0" i="0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5231788" y="1905438"/>
            <a:ext cx="1769104" cy="70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40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0,2</a:t>
            </a:r>
            <a:r>
              <a:rPr lang="en-US" sz="5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5400" b="1" u="sng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5400" b="0" i="0" u="sng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4493309" y="2136721"/>
            <a:ext cx="928695" cy="82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31499" y="2643182"/>
            <a:ext cx="8835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6929454" y="2214554"/>
            <a:ext cx="1643074" cy="82974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20%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1016946" y="3762826"/>
            <a:ext cx="588350" cy="70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sng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278467" y="3994109"/>
            <a:ext cx="928695" cy="82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00100" y="4286256"/>
            <a:ext cx="8835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1714480" y="3929066"/>
            <a:ext cx="264320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=1/4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5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5400" b="0" i="0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4857752" y="3857628"/>
            <a:ext cx="2000264" cy="70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40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0,25</a:t>
            </a:r>
            <a:r>
              <a:rPr lang="en-US" sz="5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5400" b="1" u="sng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5400" b="0" i="0" u="sng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4087741" y="4278103"/>
            <a:ext cx="928695" cy="82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57463" y="4595372"/>
            <a:ext cx="8835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7143768" y="4143380"/>
            <a:ext cx="1643074" cy="82974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25%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Скругленный прямоугольник 97"/>
          <p:cNvSpPr/>
          <p:nvPr/>
        </p:nvSpPr>
        <p:spPr>
          <a:xfrm>
            <a:off x="4214778" y="3643314"/>
            <a:ext cx="4929222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0644" y="-24"/>
            <a:ext cx="2501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алюм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=200г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0" y="840386"/>
            <a:ext cx="2214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600</a:t>
            </a: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-10450" y="381264"/>
            <a:ext cx="2000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алюм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=880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44"/>
          <p:cNvGrpSpPr/>
          <p:nvPr/>
        </p:nvGrpSpPr>
        <p:grpSpPr>
          <a:xfrm>
            <a:off x="1714480" y="299376"/>
            <a:ext cx="957619" cy="735544"/>
            <a:chOff x="2643174" y="5443768"/>
            <a:chExt cx="957619" cy="735544"/>
          </a:xfrm>
        </p:grpSpPr>
        <p:sp>
          <p:nvSpPr>
            <p:cNvPr id="46" name="Rectangle 1"/>
            <p:cNvSpPr>
              <a:spLocks noChangeArrowheads="1"/>
            </p:cNvSpPr>
            <p:nvPr/>
          </p:nvSpPr>
          <p:spPr bwMode="auto">
            <a:xfrm>
              <a:off x="2650426" y="5443768"/>
              <a:ext cx="81144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Дж </a:t>
              </a: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656822" y="5779202"/>
              <a:ext cx="7841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кг </a:t>
              </a:r>
              <a:r>
                <a:rPr lang="ru-RU" sz="20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2643174" y="5857892"/>
              <a:ext cx="957619" cy="37982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Прямоугольник 48"/>
          <p:cNvSpPr/>
          <p:nvPr/>
        </p:nvSpPr>
        <p:spPr>
          <a:xfrm>
            <a:off x="-71470" y="1357298"/>
            <a:ext cx="1928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бензин</a:t>
            </a:r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54"/>
          <p:cNvGrpSpPr/>
          <p:nvPr/>
        </p:nvGrpSpPr>
        <p:grpSpPr>
          <a:xfrm>
            <a:off x="1456493" y="1214422"/>
            <a:ext cx="1400995" cy="872023"/>
            <a:chOff x="1500707" y="4995752"/>
            <a:chExt cx="1720911" cy="872023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1500707" y="5256271"/>
              <a:ext cx="66790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46</a:t>
              </a:r>
              <a:endParaRPr lang="ru-RU" sz="1100" b="1" dirty="0"/>
            </a:p>
          </p:txBody>
        </p:sp>
        <p:grpSp>
          <p:nvGrpSpPr>
            <p:cNvPr id="4" name="Группа 50"/>
            <p:cNvGrpSpPr/>
            <p:nvPr/>
          </p:nvGrpSpPr>
          <p:grpSpPr>
            <a:xfrm>
              <a:off x="1868487" y="4995752"/>
              <a:ext cx="1353131" cy="872023"/>
              <a:chOff x="2469886" y="5355195"/>
              <a:chExt cx="1133577" cy="872023"/>
            </a:xfrm>
          </p:grpSpPr>
          <p:sp>
            <p:nvSpPr>
              <p:cNvPr id="52" name="Rectangle 1"/>
              <p:cNvSpPr>
                <a:spLocks noChangeArrowheads="1"/>
              </p:cNvSpPr>
              <p:nvPr/>
            </p:nvSpPr>
            <p:spPr bwMode="auto">
              <a:xfrm>
                <a:off x="2469886" y="5355195"/>
                <a:ext cx="1133577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/>
                <a:r>
                  <a:rPr kumimoji="0" lang="ru-RU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М</a:t>
                </a:r>
                <a:r>
                  <a:rPr kumimoji="0" lang="ru-RU" sz="240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Дж </a:t>
                </a:r>
                <a:endParaRPr kumimoji="0" lang="ru-RU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2853863" y="5827108"/>
                <a:ext cx="49354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кг </a:t>
                </a:r>
                <a:endParaRPr lang="ru-RU" sz="20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4" name="Прямая соединительная линия 53"/>
              <p:cNvCxnSpPr/>
              <p:nvPr/>
            </p:nvCxnSpPr>
            <p:spPr>
              <a:xfrm flipV="1">
                <a:off x="2643174" y="5860145"/>
                <a:ext cx="663569" cy="35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scene3d>
                <a:camera prst="orthographicFront">
                  <a:rot lat="0" lon="0" rev="2148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Прямоугольник 55"/>
          <p:cNvSpPr/>
          <p:nvPr/>
        </p:nvSpPr>
        <p:spPr>
          <a:xfrm>
            <a:off x="-52188" y="2489856"/>
            <a:ext cx="23582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бензина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529363" y="3630511"/>
            <a:ext cx="45432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 rot="1708239">
            <a:off x="4854468" y="2799825"/>
            <a:ext cx="1420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З.С.Э.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rot="5400000" flipH="1" flipV="1">
            <a:off x="1679555" y="1535099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714876" y="3500438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бензином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985983" y="3149742"/>
            <a:ext cx="3158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Алюминием,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водой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 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паром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-150128" y="4143380"/>
            <a:ext cx="215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бенз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1"/>
          <p:cNvSpPr>
            <a:spLocks noChangeArrowheads="1"/>
          </p:cNvSpPr>
          <p:nvPr/>
        </p:nvSpPr>
        <p:spPr bwMode="auto">
          <a:xfrm>
            <a:off x="1187118" y="4201170"/>
            <a:ext cx="562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214942" y="4143380"/>
            <a:ext cx="1285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639120" y="4263102"/>
            <a:ext cx="1122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7245700" y="4116084"/>
            <a:ext cx="1000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8024266" y="4160603"/>
            <a:ext cx="9286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-32" y="4786322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46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endParaRPr lang="ru-RU" sz="1050" b="1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1244908" y="4674317"/>
            <a:ext cx="13573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бенз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1"/>
          <p:cNvSpPr>
            <a:spLocks noChangeArrowheads="1"/>
          </p:cNvSpPr>
          <p:nvPr/>
        </p:nvSpPr>
        <p:spPr bwMode="auto">
          <a:xfrm>
            <a:off x="2149504" y="5612707"/>
            <a:ext cx="418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2383862" y="5654306"/>
            <a:ext cx="1674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226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800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4929190" y="4228466"/>
            <a:ext cx="418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endParaRPr lang="ru-RU" sz="1600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6572264" y="5072074"/>
            <a:ext cx="2500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880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0,2кг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•100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-68272" y="568018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46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endParaRPr lang="ru-RU" sz="1050" b="1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1061088" y="5585788"/>
            <a:ext cx="1428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бенз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2643174" y="4670742"/>
            <a:ext cx="271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ru-RU" sz="2800" b="1" dirty="0" smtClean="0"/>
              <a:t>•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0,6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ru-RU" sz="2400" b="1" dirty="0" smtClean="0">
                <a:solidFill>
                  <a:srgbClr val="0014AC"/>
                </a:solidFill>
              </a:rPr>
              <a:t>•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1"/>
          <p:cNvSpPr>
            <a:spLocks noChangeArrowheads="1"/>
          </p:cNvSpPr>
          <p:nvPr/>
        </p:nvSpPr>
        <p:spPr bwMode="auto">
          <a:xfrm>
            <a:off x="2234590" y="4725143"/>
            <a:ext cx="5212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4" name="Rectangle 1"/>
          <p:cNvSpPr>
            <a:spLocks noChangeArrowheads="1"/>
          </p:cNvSpPr>
          <p:nvPr/>
        </p:nvSpPr>
        <p:spPr bwMode="auto">
          <a:xfrm>
            <a:off x="8011959" y="5500702"/>
            <a:ext cx="11320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Дж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429256" y="6102700"/>
            <a:ext cx="19288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бенз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1"/>
          <p:cNvSpPr>
            <a:spLocks noChangeArrowheads="1"/>
          </p:cNvSpPr>
          <p:nvPr/>
        </p:nvSpPr>
        <p:spPr bwMode="auto">
          <a:xfrm>
            <a:off x="6636898" y="6160021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7048232" y="6218633"/>
            <a:ext cx="16671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8,5</a:t>
            </a:r>
            <a:r>
              <a:rPr lang="ru-RU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3164413" y="954910"/>
            <a:ext cx="691963" cy="2371729"/>
            <a:chOff x="10944" y="4752"/>
            <a:chExt cx="294" cy="432"/>
          </a:xfrm>
        </p:grpSpPr>
        <p:sp>
          <p:nvSpPr>
            <p:cNvPr id="90" name="Rectangle 3"/>
            <p:cNvSpPr>
              <a:spLocks noChangeArrowheads="1"/>
            </p:cNvSpPr>
            <p:nvPr/>
          </p:nvSpPr>
          <p:spPr bwMode="auto">
            <a:xfrm>
              <a:off x="10950" y="4950"/>
              <a:ext cx="288" cy="23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Line 4"/>
            <p:cNvSpPr>
              <a:spLocks noChangeShapeType="1"/>
            </p:cNvSpPr>
            <p:nvPr/>
          </p:nvSpPr>
          <p:spPr bwMode="auto">
            <a:xfrm>
              <a:off x="10944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Line 5"/>
            <p:cNvSpPr>
              <a:spLocks noChangeShapeType="1"/>
            </p:cNvSpPr>
            <p:nvPr/>
          </p:nvSpPr>
          <p:spPr bwMode="auto">
            <a:xfrm>
              <a:off x="11232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Line 6"/>
            <p:cNvSpPr>
              <a:spLocks noChangeShapeType="1"/>
            </p:cNvSpPr>
            <p:nvPr/>
          </p:nvSpPr>
          <p:spPr bwMode="auto">
            <a:xfrm>
              <a:off x="10944" y="5184"/>
              <a:ext cx="288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03" name="Прямая со стрелкой 102"/>
          <p:cNvCxnSpPr/>
          <p:nvPr/>
        </p:nvCxnSpPr>
        <p:spPr>
          <a:xfrm rot="5400000" flipH="1" flipV="1">
            <a:off x="3321835" y="1535099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4643438" y="2214554"/>
            <a:ext cx="4357718" cy="72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4214810" y="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7914176" y="2214554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4235710" y="1997697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044638" y="867682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 rot="5400000" flipH="1" flipV="1">
            <a:off x="4572000" y="1214422"/>
            <a:ext cx="928694" cy="642942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4714876" y="428604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3"/>
          <p:cNvSpPr>
            <a:spLocks noChangeArrowheads="1"/>
          </p:cNvSpPr>
          <p:nvPr/>
        </p:nvSpPr>
        <p:spPr bwMode="auto">
          <a:xfrm>
            <a:off x="3155176" y="928670"/>
            <a:ext cx="677841" cy="2343806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3600000" scaled="0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5333720" y="1053112"/>
            <a:ext cx="785818" cy="184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 rot="5400000" flipH="1" flipV="1">
            <a:off x="6070762" y="515126"/>
            <a:ext cx="645814" cy="500066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Прямоугольник 116"/>
          <p:cNvSpPr/>
          <p:nvPr/>
        </p:nvSpPr>
        <p:spPr>
          <a:xfrm>
            <a:off x="4054382" y="214290"/>
            <a:ext cx="731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grpSp>
        <p:nvGrpSpPr>
          <p:cNvPr id="7" name="Группа 34"/>
          <p:cNvGrpSpPr/>
          <p:nvPr/>
        </p:nvGrpSpPr>
        <p:grpSpPr>
          <a:xfrm>
            <a:off x="3400209" y="71414"/>
            <a:ext cx="502269" cy="3112841"/>
            <a:chOff x="1013726" y="547468"/>
            <a:chExt cx="502269" cy="3112841"/>
          </a:xfrm>
        </p:grpSpPr>
        <p:sp>
          <p:nvSpPr>
            <p:cNvPr id="128" name="AutoShape 8"/>
            <p:cNvSpPr>
              <a:spLocks noChangeArrowheads="1"/>
            </p:cNvSpPr>
            <p:nvPr/>
          </p:nvSpPr>
          <p:spPr bwMode="auto">
            <a:xfrm rot="856414">
              <a:off x="1348735" y="547468"/>
              <a:ext cx="167260" cy="28915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Rectangle 9"/>
            <p:cNvSpPr>
              <a:spLocks noChangeArrowheads="1"/>
            </p:cNvSpPr>
            <p:nvPr/>
          </p:nvSpPr>
          <p:spPr bwMode="auto">
            <a:xfrm rot="856414">
              <a:off x="1013726" y="3288542"/>
              <a:ext cx="83630" cy="37176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" name="Группа 133"/>
          <p:cNvGrpSpPr/>
          <p:nvPr/>
        </p:nvGrpSpPr>
        <p:grpSpPr>
          <a:xfrm>
            <a:off x="71406" y="1967203"/>
            <a:ext cx="1237839" cy="637578"/>
            <a:chOff x="71406" y="1967203"/>
            <a:chExt cx="1237839" cy="63757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71406" y="1967203"/>
              <a:ext cx="123783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=10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200" b="1" dirty="0">
                <a:solidFill>
                  <a:srgbClr val="000099"/>
                </a:solidFill>
              </a:endParaRPr>
            </a:p>
          </p:txBody>
        </p:sp>
        <p:sp>
          <p:nvSpPr>
            <p:cNvPr id="133" name="Прямоугольник 132"/>
            <p:cNvSpPr/>
            <p:nvPr/>
          </p:nvSpPr>
          <p:spPr>
            <a:xfrm>
              <a:off x="214282" y="2143116"/>
              <a:ext cx="3626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err="1" smtClean="0">
                  <a:latin typeface="Times New Roman" pitchFamily="18" charset="0"/>
                  <a:cs typeface="Times New Roman" pitchFamily="18" charset="0"/>
                </a:rPr>
                <a:t>н</a:t>
              </a:r>
              <a:endParaRPr lang="ru-RU" sz="2000" b="1" dirty="0"/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285720" y="2360628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Выкипела и …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Line 10"/>
          <p:cNvSpPr>
            <a:spLocks noChangeShapeType="1"/>
          </p:cNvSpPr>
          <p:nvPr/>
        </p:nvSpPr>
        <p:spPr bwMode="auto">
          <a:xfrm rot="856414">
            <a:off x="3683282" y="1129089"/>
            <a:ext cx="45719" cy="173926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rot="5400000" flipH="1" flipV="1">
            <a:off x="3701096" y="728004"/>
            <a:ext cx="642942" cy="214314"/>
          </a:xfrm>
          <a:prstGeom prst="line">
            <a:avLst/>
          </a:prstGeom>
          <a:ln w="57150">
            <a:solidFill>
              <a:srgbClr val="FF0000"/>
            </a:solidFill>
          </a:ln>
          <a:scene3d>
            <a:camera prst="orthographicFront">
              <a:rot lat="0" lon="0" rev="18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3143240" y="3357562"/>
            <a:ext cx="688956" cy="785818"/>
            <a:chOff x="2880" y="6480"/>
            <a:chExt cx="166" cy="549"/>
          </a:xfrm>
        </p:grpSpPr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2880" y="6480"/>
              <a:ext cx="166" cy="549"/>
              <a:chOff x="2880" y="6480"/>
              <a:chExt cx="166" cy="549"/>
            </a:xfrm>
          </p:grpSpPr>
          <p:sp>
            <p:nvSpPr>
              <p:cNvPr id="163" name="Rectangle 11"/>
              <p:cNvSpPr>
                <a:spLocks noChangeArrowheads="1"/>
              </p:cNvSpPr>
              <p:nvPr/>
            </p:nvSpPr>
            <p:spPr bwMode="auto">
              <a:xfrm>
                <a:off x="2880" y="6741"/>
                <a:ext cx="144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" name="Freeform 12"/>
              <p:cNvSpPr>
                <a:spLocks/>
              </p:cNvSpPr>
              <p:nvPr/>
            </p:nvSpPr>
            <p:spPr bwMode="auto">
              <a:xfrm>
                <a:off x="2960" y="6480"/>
                <a:ext cx="86" cy="251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5" y="215"/>
                  </a:cxn>
                  <a:cxn ang="0">
                    <a:pos x="79" y="172"/>
                  </a:cxn>
                  <a:cxn ang="0">
                    <a:pos x="86" y="151"/>
                  </a:cxn>
                  <a:cxn ang="0">
                    <a:pos x="43" y="0"/>
                  </a:cxn>
                </a:cxnLst>
                <a:rect l="0" t="0" r="r" b="b"/>
                <a:pathLst>
                  <a:path w="86" h="251">
                    <a:moveTo>
                      <a:pt x="0" y="251"/>
                    </a:moveTo>
                    <a:cubicBezTo>
                      <a:pt x="30" y="244"/>
                      <a:pt x="43" y="236"/>
                      <a:pt x="65" y="215"/>
                    </a:cubicBezTo>
                    <a:cubicBezTo>
                      <a:pt x="70" y="201"/>
                      <a:pt x="74" y="186"/>
                      <a:pt x="79" y="172"/>
                    </a:cubicBezTo>
                    <a:cubicBezTo>
                      <a:pt x="81" y="165"/>
                      <a:pt x="86" y="151"/>
                      <a:pt x="86" y="151"/>
                    </a:cubicBezTo>
                    <a:cubicBezTo>
                      <a:pt x="80" y="95"/>
                      <a:pt x="84" y="41"/>
                      <a:pt x="43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62" name="Freeform 13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5" name="Прямоугольник 164"/>
          <p:cNvSpPr/>
          <p:nvPr/>
        </p:nvSpPr>
        <p:spPr>
          <a:xfrm>
            <a:off x="3158134" y="3846198"/>
            <a:ext cx="571504" cy="28575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Прямоугольник 166"/>
          <p:cNvSpPr/>
          <p:nvPr/>
        </p:nvSpPr>
        <p:spPr>
          <a:xfrm>
            <a:off x="3160072" y="3828740"/>
            <a:ext cx="566102" cy="24161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Rectangle 1"/>
          <p:cNvSpPr>
            <a:spLocks noChangeArrowheads="1"/>
          </p:cNvSpPr>
          <p:nvPr/>
        </p:nvSpPr>
        <p:spPr bwMode="auto">
          <a:xfrm>
            <a:off x="56902" y="3085267"/>
            <a:ext cx="14275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54"/>
          <p:cNvGrpSpPr/>
          <p:nvPr/>
        </p:nvGrpSpPr>
        <p:grpSpPr>
          <a:xfrm>
            <a:off x="1327836" y="2928934"/>
            <a:ext cx="1615308" cy="872023"/>
            <a:chOff x="1237454" y="4995752"/>
            <a:chExt cx="1984163" cy="872023"/>
          </a:xfrm>
        </p:grpSpPr>
        <p:sp>
          <p:nvSpPr>
            <p:cNvPr id="171" name="Прямоугольник 170"/>
            <p:cNvSpPr/>
            <p:nvPr/>
          </p:nvSpPr>
          <p:spPr>
            <a:xfrm>
              <a:off x="1237454" y="5281504"/>
              <a:ext cx="7781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2,3</a:t>
              </a:r>
              <a:endParaRPr lang="ru-RU" sz="1100" b="1" dirty="0"/>
            </a:p>
          </p:txBody>
        </p:sp>
        <p:grpSp>
          <p:nvGrpSpPr>
            <p:cNvPr id="12" name="Группа 50"/>
            <p:cNvGrpSpPr/>
            <p:nvPr/>
          </p:nvGrpSpPr>
          <p:grpSpPr>
            <a:xfrm>
              <a:off x="1868487" y="4995752"/>
              <a:ext cx="1353130" cy="872023"/>
              <a:chOff x="2469886" y="5355195"/>
              <a:chExt cx="1133576" cy="872023"/>
            </a:xfrm>
          </p:grpSpPr>
          <p:sp>
            <p:nvSpPr>
              <p:cNvPr id="173" name="Rectangle 1"/>
              <p:cNvSpPr>
                <a:spLocks noChangeArrowheads="1"/>
              </p:cNvSpPr>
              <p:nvPr/>
            </p:nvSpPr>
            <p:spPr bwMode="auto">
              <a:xfrm>
                <a:off x="2469886" y="5355195"/>
                <a:ext cx="113357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/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М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Дж </a:t>
                </a:r>
                <a:endPara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74" name="Прямоугольник 173"/>
              <p:cNvSpPr/>
              <p:nvPr/>
            </p:nvSpPr>
            <p:spPr>
              <a:xfrm>
                <a:off x="2853861" y="5827108"/>
                <a:ext cx="5281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кг </a:t>
                </a:r>
                <a:endParaRPr lang="ru-RU" sz="20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75" name="Прямая соединительная линия 174"/>
              <p:cNvCxnSpPr/>
              <p:nvPr/>
            </p:nvCxnSpPr>
            <p:spPr>
              <a:xfrm flipV="1">
                <a:off x="2643174" y="5860145"/>
                <a:ext cx="663569" cy="35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scene3d>
                <a:camera prst="orthographicFront">
                  <a:rot lat="0" lon="0" rev="2148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6" name="Прямоугольник 175"/>
          <p:cNvSpPr/>
          <p:nvPr/>
        </p:nvSpPr>
        <p:spPr>
          <a:xfrm>
            <a:off x="3537320" y="4184133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1523408" y="4157028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Прямоугольник 177"/>
          <p:cNvSpPr/>
          <p:nvPr/>
        </p:nvSpPr>
        <p:spPr>
          <a:xfrm>
            <a:off x="6286512" y="4228466"/>
            <a:ext cx="1272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4888246" y="4670742"/>
            <a:ext cx="3214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23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0,6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кг+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1" name="Прямоугольник 180"/>
          <p:cNvSpPr/>
          <p:nvPr/>
        </p:nvSpPr>
        <p:spPr>
          <a:xfrm>
            <a:off x="3994100" y="5157160"/>
            <a:ext cx="2660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+1100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0,6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3857620" y="5681602"/>
            <a:ext cx="17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138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" name="Прямоугольник 183"/>
          <p:cNvSpPr/>
          <p:nvPr/>
        </p:nvSpPr>
        <p:spPr>
          <a:xfrm>
            <a:off x="5786446" y="5643578"/>
            <a:ext cx="16157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600 +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5" name="Прямоугольник 184"/>
          <p:cNvSpPr/>
          <p:nvPr/>
        </p:nvSpPr>
        <p:spPr>
          <a:xfrm>
            <a:off x="7143768" y="5643578"/>
            <a:ext cx="1129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0" y="614364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46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endParaRPr lang="ru-RU" sz="1050" b="1" dirty="0"/>
          </a:p>
        </p:txBody>
      </p:sp>
      <p:sp>
        <p:nvSpPr>
          <p:cNvPr id="187" name="Прямоугольник 186"/>
          <p:cNvSpPr/>
          <p:nvPr/>
        </p:nvSpPr>
        <p:spPr>
          <a:xfrm>
            <a:off x="1129328" y="6055360"/>
            <a:ext cx="1428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бенз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8" name="Rectangle 1"/>
          <p:cNvSpPr>
            <a:spLocks noChangeArrowheads="1"/>
          </p:cNvSpPr>
          <p:nvPr/>
        </p:nvSpPr>
        <p:spPr bwMode="auto">
          <a:xfrm>
            <a:off x="2387916" y="6072206"/>
            <a:ext cx="418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2714612" y="6143644"/>
            <a:ext cx="1643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389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4714876" y="1071546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Прямоугольник 119"/>
          <p:cNvSpPr/>
          <p:nvPr/>
        </p:nvSpPr>
        <p:spPr>
          <a:xfrm>
            <a:off x="6426190" y="387660"/>
            <a:ext cx="2000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=1100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44"/>
          <p:cNvGrpSpPr/>
          <p:nvPr/>
        </p:nvGrpSpPr>
        <p:grpSpPr>
          <a:xfrm>
            <a:off x="8227357" y="343518"/>
            <a:ext cx="957619" cy="735544"/>
            <a:chOff x="2643174" y="5443768"/>
            <a:chExt cx="957619" cy="735544"/>
          </a:xfrm>
        </p:grpSpPr>
        <p:sp>
          <p:nvSpPr>
            <p:cNvPr id="122" name="Rectangle 1"/>
            <p:cNvSpPr>
              <a:spLocks noChangeArrowheads="1"/>
            </p:cNvSpPr>
            <p:nvPr/>
          </p:nvSpPr>
          <p:spPr bwMode="auto">
            <a:xfrm>
              <a:off x="2650426" y="5443768"/>
              <a:ext cx="81144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Дж </a:t>
              </a: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3" name="Прямоугольник 122"/>
            <p:cNvSpPr/>
            <p:nvPr/>
          </p:nvSpPr>
          <p:spPr>
            <a:xfrm>
              <a:off x="2656822" y="5779202"/>
              <a:ext cx="7841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кг </a:t>
              </a:r>
              <a:r>
                <a:rPr lang="ru-RU" sz="20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4" name="Прямая соединительная линия 123"/>
            <p:cNvCxnSpPr/>
            <p:nvPr/>
          </p:nvCxnSpPr>
          <p:spPr>
            <a:xfrm flipV="1">
              <a:off x="2643174" y="5857892"/>
              <a:ext cx="957619" cy="37982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Прямоугольник 126"/>
          <p:cNvSpPr/>
          <p:nvPr/>
        </p:nvSpPr>
        <p:spPr>
          <a:xfrm>
            <a:off x="4143372" y="1681451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37" name="Прямая соединительная линия 136"/>
          <p:cNvCxnSpPr/>
          <p:nvPr/>
        </p:nvCxnSpPr>
        <p:spPr>
          <a:xfrm>
            <a:off x="4701228" y="1986592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>
            <a:off x="3071802" y="913434"/>
            <a:ext cx="857256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Овал 138"/>
          <p:cNvSpPr/>
          <p:nvPr/>
        </p:nvSpPr>
        <p:spPr>
          <a:xfrm>
            <a:off x="3570846" y="3187390"/>
            <a:ext cx="143898" cy="1428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Овал 139"/>
          <p:cNvSpPr/>
          <p:nvPr/>
        </p:nvSpPr>
        <p:spPr>
          <a:xfrm>
            <a:off x="3285094" y="3213109"/>
            <a:ext cx="71438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3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4" presetClass="path" presetSubtype="0" repeatCount="3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052 -0.28866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6" presetClass="emph" presetSubtype="0" repeatCount="3000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1000" fill="hold"/>
                                        <p:tgtEl>
                                          <p:spTgt spid="1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3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4" presetClass="path" presetSubtype="0" repeatCount="3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052 -0.28866 " pathEditMode="relative" rAng="0" ptsTypes="AA">
                                      <p:cBhvr>
                                        <p:cTn id="10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6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9" dur="1000" fill="hold"/>
                                        <p:tgtEl>
                                          <p:spTgt spid="1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" presetClass="exit" presetSubtype="0" fill="hold" grpId="3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3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3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7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500"/>
                            </p:stCondLst>
                            <p:childTnLst>
                              <p:par>
                                <p:cTn id="18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8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3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00"/>
                            </p:stCondLst>
                            <p:childTnLst>
                              <p:par>
                                <p:cTn id="25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1000"/>
                            </p:stCondLst>
                            <p:childTnLst>
                              <p:par>
                                <p:cTn id="2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4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1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7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3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4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2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3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8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9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5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000"/>
                            </p:stCondLst>
                            <p:childTnLst>
                              <p:par>
                                <p:cTn id="3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1" dur="2000" fill="hold"/>
                                        <p:tgtEl>
                                          <p:spTgt spid="18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5" dur="2000" fill="hold"/>
                                        <p:tgtEl>
                                          <p:spTgt spid="18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42" grpId="0"/>
      <p:bldP spid="43" grpId="0"/>
      <p:bldP spid="44" grpId="0"/>
      <p:bldP spid="49" grpId="0"/>
      <p:bldP spid="56" grpId="0"/>
      <p:bldP spid="58" grpId="0"/>
      <p:bldP spid="59" grpId="0"/>
      <p:bldP spid="64" grpId="0"/>
      <p:bldP spid="65" grpId="0"/>
      <p:bldP spid="66" grpId="0"/>
      <p:bldP spid="68" grpId="0"/>
      <p:bldP spid="69" grpId="0"/>
      <p:bldP spid="70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91" grpId="0"/>
      <p:bldP spid="92" grpId="0"/>
      <p:bldP spid="94" grpId="0"/>
      <p:bldP spid="95" grpId="0"/>
      <p:bldP spid="96" grpId="0"/>
      <p:bldP spid="97" grpId="0"/>
      <p:bldP spid="111" grpId="0" animBg="1"/>
      <p:bldP spid="135" grpId="0"/>
      <p:bldP spid="165" grpId="0" animBg="1"/>
      <p:bldP spid="167" grpId="0" animBg="1"/>
      <p:bldP spid="169" grpId="0"/>
      <p:bldP spid="176" grpId="0"/>
      <p:bldP spid="177" grpId="0"/>
      <p:bldP spid="178" grpId="0"/>
      <p:bldP spid="180" grpId="0"/>
      <p:bldP spid="181" grpId="0"/>
      <p:bldP spid="183" grpId="0"/>
      <p:bldP spid="184" grpId="0"/>
      <p:bldP spid="185" grpId="0"/>
      <p:bldP spid="186" grpId="0"/>
      <p:bldP spid="186" grpId="1"/>
      <p:bldP spid="187" grpId="0"/>
      <p:bldP spid="188" grpId="0"/>
      <p:bldP spid="189" grpId="0"/>
      <p:bldP spid="189" grpId="1"/>
      <p:bldP spid="120" grpId="0"/>
      <p:bldP spid="139" grpId="0" animBg="1"/>
      <p:bldP spid="139" grpId="1" animBg="1"/>
      <p:bldP spid="139" grpId="2" animBg="1"/>
      <p:bldP spid="139" grpId="3" animBg="1"/>
      <p:bldP spid="140" grpId="0" animBg="1"/>
      <p:bldP spid="140" grpId="1" animBg="1"/>
      <p:bldP spid="140" grpId="2" animBg="1"/>
      <p:bldP spid="140" grpId="3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Скругленный прямоугольник 51"/>
          <p:cNvSpPr/>
          <p:nvPr/>
        </p:nvSpPr>
        <p:spPr>
          <a:xfrm>
            <a:off x="3428992" y="4888254"/>
            <a:ext cx="3357586" cy="642942"/>
          </a:xfrm>
          <a:prstGeom prst="roundRect">
            <a:avLst/>
          </a:prstGeom>
          <a:solidFill>
            <a:srgbClr val="92D05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571868" y="3755696"/>
            <a:ext cx="2928958" cy="642942"/>
          </a:xfrm>
          <a:prstGeom prst="roundRect">
            <a:avLst/>
          </a:prstGeom>
          <a:solidFill>
            <a:srgbClr val="66CCFF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572000" y="1785926"/>
            <a:ext cx="3929090" cy="857256"/>
          </a:xfrm>
          <a:prstGeom prst="roundRect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7422268" y="142852"/>
            <a:ext cx="11047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42844" y="928670"/>
            <a:ext cx="25551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состоят из…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1714488"/>
            <a:ext cx="44725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2.К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МОЛЕКУЛ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определяет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 rot="708693">
            <a:off x="4609043" y="1037951"/>
            <a:ext cx="39393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нутренняя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2643182"/>
            <a:ext cx="39295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взаимодействуют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643834" y="1857364"/>
            <a:ext cx="7745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06" y="4000504"/>
            <a:ext cx="11095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868" y="3786191"/>
            <a:ext cx="29402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cap="all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совершить</a:t>
            </a:r>
            <a:r>
              <a:rPr lang="ru-RU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all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cap="all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86578" y="4286256"/>
            <a:ext cx="1991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индейцы…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42640" y="4684390"/>
            <a:ext cx="34140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Теплопередача</a:t>
            </a:r>
            <a:r>
              <a:rPr lang="ru-RU" sz="4000" b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0503068">
            <a:off x="5871751" y="5255402"/>
            <a:ext cx="30847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кол-во теплоты</a:t>
            </a:r>
            <a:endParaRPr lang="ru-RU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>
            <a:stCxn id="9" idx="3"/>
            <a:endCxn id="26" idx="1"/>
          </p:cNvCxnSpPr>
          <p:nvPr/>
        </p:nvCxnSpPr>
        <p:spPr>
          <a:xfrm flipV="1">
            <a:off x="1181005" y="4150016"/>
            <a:ext cx="747789" cy="31215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214414" y="4572008"/>
            <a:ext cx="714380" cy="547362"/>
          </a:xfrm>
          <a:prstGeom prst="straightConnector1">
            <a:avLst/>
          </a:prstGeom>
          <a:ln w="5715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4572000" y="1643050"/>
            <a:ext cx="14287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AutoShape 4"/>
          <p:cNvSpPr>
            <a:spLocks/>
          </p:cNvSpPr>
          <p:nvPr/>
        </p:nvSpPr>
        <p:spPr bwMode="auto">
          <a:xfrm>
            <a:off x="3929058" y="1044250"/>
            <a:ext cx="614354" cy="2286016"/>
          </a:xfrm>
          <a:prstGeom prst="rightBrace">
            <a:avLst>
              <a:gd name="adj1" fmla="val 24856"/>
              <a:gd name="adj2" fmla="val 50000"/>
            </a:avLst>
          </a:prstGeom>
          <a:noFill/>
          <a:ln w="38100">
            <a:solidFill>
              <a:srgbClr val="0033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003300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572264" y="0"/>
            <a:ext cx="1000342" cy="1261306"/>
            <a:chOff x="9757" y="3181"/>
            <a:chExt cx="596" cy="657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9806" y="3470"/>
              <a:ext cx="468" cy="3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9758" y="3181"/>
              <a:ext cx="595" cy="26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kumimoji="0" lang="en-US" sz="32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Line 10"/>
            <p:cNvSpPr>
              <a:spLocks noChangeShapeType="1"/>
            </p:cNvSpPr>
            <p:nvPr/>
          </p:nvSpPr>
          <p:spPr bwMode="auto">
            <a:xfrm>
              <a:off x="9757" y="3460"/>
              <a:ext cx="530" cy="0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1928794" y="3857628"/>
            <a:ext cx="16898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baseline="30000" dirty="0" smtClean="0">
                <a:latin typeface="Times New Roman" pitchFamily="18" charset="0"/>
                <a:cs typeface="Times New Roman" pitchFamily="18" charset="0"/>
              </a:rPr>
              <a:t>потереть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43042" y="4857760"/>
            <a:ext cx="1815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baseline="-25000" dirty="0" smtClean="0">
                <a:latin typeface="Times New Roman" pitchFamily="18" charset="0"/>
                <a:cs typeface="Times New Roman" pitchFamily="18" charset="0"/>
              </a:rPr>
              <a:t>к  </a:t>
            </a:r>
            <a:r>
              <a:rPr lang="ru-RU" sz="3200" b="1" cap="all" baseline="-25000" dirty="0" smtClean="0">
                <a:latin typeface="Times New Roman" pitchFamily="18" charset="0"/>
                <a:cs typeface="Times New Roman" pitchFamily="18" charset="0"/>
              </a:rPr>
              <a:t>батарее</a:t>
            </a:r>
            <a:r>
              <a:rPr lang="ru-RU" sz="2800" b="1" cap="all" baseline="-25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u="sng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 rot="19971737">
            <a:off x="4309212" y="2639806"/>
            <a:ext cx="20057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движения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 rot="20098633">
            <a:off x="5408543" y="2782009"/>
            <a:ext cx="27992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взаимодействия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 rot="20133962">
            <a:off x="6838840" y="2882569"/>
            <a:ext cx="22909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молекул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0" y="5643578"/>
            <a:ext cx="3276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Теплопроводность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143240" y="5857892"/>
            <a:ext cx="24127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Конвекция</a:t>
            </a:r>
            <a:r>
              <a:rPr lang="ru-RU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857884" y="6068817"/>
            <a:ext cx="25378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Излучение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rot="10800000" flipV="1">
            <a:off x="2357422" y="5572140"/>
            <a:ext cx="2143140" cy="285752"/>
          </a:xfrm>
          <a:prstGeom prst="straightConnector1">
            <a:avLst/>
          </a:prstGeom>
          <a:ln w="5715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5400000">
            <a:off x="4643438" y="5857892"/>
            <a:ext cx="571504" cy="1588"/>
          </a:xfrm>
          <a:prstGeom prst="straightConnector1">
            <a:avLst/>
          </a:prstGeom>
          <a:ln w="571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5287968" y="5572140"/>
            <a:ext cx="1212858" cy="7143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2071670" y="118754"/>
            <a:ext cx="42795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…останавливаются…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143900" y="-71462"/>
            <a:ext cx="7617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auto">
          <a:xfrm>
            <a:off x="5786446" y="1857364"/>
            <a:ext cx="18165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137964" y="4262158"/>
            <a:ext cx="1681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Гильза…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643702" y="4714884"/>
            <a:ext cx="7393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endParaRPr lang="ru-RU" sz="3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3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8C4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3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3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4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8C4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4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4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4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8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6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0" grpId="0" animBg="1"/>
      <p:bldP spid="50" grpId="1" animBg="1"/>
      <p:bldP spid="48" grpId="0" animBg="1"/>
      <p:bldP spid="48" grpId="1" animBg="1"/>
      <p:bldP spid="6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2" grpId="0"/>
      <p:bldP spid="12" grpId="1"/>
      <p:bldP spid="13" grpId="0"/>
      <p:bldP spid="20" grpId="0"/>
      <p:bldP spid="20" grpId="1"/>
      <p:bldP spid="9220" grpId="0" animBg="1"/>
      <p:bldP spid="26" grpId="0"/>
      <p:bldP spid="27" grpId="0"/>
      <p:bldP spid="28" grpId="0"/>
      <p:bldP spid="29" grpId="0"/>
      <p:bldP spid="30" grpId="0"/>
      <p:bldP spid="31" grpId="0"/>
      <p:bldP spid="35" grpId="0"/>
      <p:bldP spid="36" grpId="0"/>
      <p:bldP spid="47" grpId="0"/>
      <p:bldP spid="47" grpId="1"/>
      <p:bldP spid="49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 l="16992" t="76172" r="19140" b="15172"/>
          <a:stretch>
            <a:fillRect/>
          </a:stretch>
        </p:blipFill>
        <p:spPr bwMode="auto">
          <a:xfrm>
            <a:off x="0" y="0"/>
            <a:ext cx="914400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167075" y="1928802"/>
            <a:ext cx="588350" cy="70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sng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428596" y="2160085"/>
            <a:ext cx="928695" cy="82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0229" y="2452232"/>
            <a:ext cx="8835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1857356" y="1730254"/>
            <a:ext cx="373891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=23·10</a:t>
            </a:r>
            <a:r>
              <a:rPr lang="ru-RU" sz="54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Дж</a:t>
            </a:r>
            <a:endParaRPr kumimoji="0" lang="ru-RU" sz="54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2786050" y="2714620"/>
            <a:ext cx="200026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strike="noStrike" cap="none" normalizeH="0" baseline="0" dirty="0" err="1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qm</a:t>
            </a:r>
            <a:endParaRPr kumimoji="0" lang="ru-RU" sz="54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4857752" y="2714620"/>
            <a:ext cx="321471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=46·10</a:t>
            </a:r>
            <a:r>
              <a:rPr lang="ru-RU" sz="5400" b="1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·2</a:t>
            </a:r>
            <a:endParaRPr kumimoji="0" lang="ru-RU" sz="54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429000"/>
            <a:ext cx="3500430" cy="34163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УДЕЛЬНАЯ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ТЕЛЛОТА 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СГОРАНИЯ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ТОПЛИВА (МДж/кг)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каменный уголь .... 30   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природные газ ....... 44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спирт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............ 27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керосин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.............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45    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дрова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....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Бензин …..46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5596272" y="1714488"/>
            <a:ext cx="254762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=23·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Дж</a:t>
            </a:r>
            <a:endParaRPr kumimoji="0" lang="ru-RU" sz="54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4374532" y="3905702"/>
            <a:ext cx="3197864" cy="70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40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23·М</a:t>
            </a:r>
            <a:r>
              <a:rPr lang="ru-RU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Дж</a:t>
            </a:r>
            <a:endParaRPr kumimoji="0" lang="ru-RU" sz="5400" b="0" i="0" u="sng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3636053" y="4136985"/>
            <a:ext cx="928695" cy="82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57686" y="4649940"/>
            <a:ext cx="2714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92  </a:t>
            </a:r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Дж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7072330" y="4143380"/>
            <a:ext cx="1857388" cy="82974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0,25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2500298" y="484276"/>
            <a:ext cx="2000264" cy="57150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23·10</a:t>
            </a:r>
            <a:r>
              <a:rPr lang="ru-RU" sz="36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Дж</a:t>
            </a:r>
            <a:endParaRPr kumimoji="0" lang="ru-RU" sz="36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7143768" y="5143512"/>
            <a:ext cx="1857388" cy="82974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25%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 l="17578" t="19043" r="19140" b="72900"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1167075" y="1428736"/>
            <a:ext cx="588350" cy="70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sng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428596" y="1660019"/>
            <a:ext cx="928695" cy="82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50229" y="1952166"/>
            <a:ext cx="8835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3000364" y="1643050"/>
            <a:ext cx="3429024" cy="70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мощность</a:t>
            </a:r>
            <a:endParaRPr kumimoji="0" lang="ru-RU" sz="54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71406" y="2571744"/>
            <a:ext cx="1934682" cy="85725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strike="noStrike" cap="none" normalizeH="0" baseline="0" dirty="0" err="1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qm</a:t>
            </a:r>
            <a:endParaRPr kumimoji="0" lang="ru-RU" sz="54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2000232" y="2571744"/>
            <a:ext cx="4214842" cy="85725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=46·10</a:t>
            </a:r>
            <a:r>
              <a:rPr lang="ru-RU" sz="5400" b="1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·24кг=</a:t>
            </a:r>
            <a:endParaRPr kumimoji="0" lang="ru-RU" sz="54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2428860" y="1142984"/>
            <a:ext cx="1857388" cy="64294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0,25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714348" y="3357562"/>
            <a:ext cx="2000264" cy="70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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4000" b="0" i="0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6000760" y="2571744"/>
            <a:ext cx="2571768" cy="85725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1104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МДж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2496834" y="3381702"/>
            <a:ext cx="3714776" cy="85725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0,25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·1104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МДж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7803556" y="1333934"/>
            <a:ext cx="588350" cy="70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sng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6715141" y="1565217"/>
            <a:ext cx="1278632" cy="82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881306" y="1794300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6143636" y="3429000"/>
            <a:ext cx="2571768" cy="85725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276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МДж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565292" y="4183080"/>
            <a:ext cx="2149452" cy="70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276</a:t>
            </a: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МДж </a:t>
            </a:r>
            <a:endParaRPr kumimoji="0" lang="ru-RU" sz="5400" b="0" i="0" u="sng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539941" y="4414363"/>
            <a:ext cx="1278632" cy="82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43042" y="4643446"/>
            <a:ext cx="19511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3·3600c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4214810" y="4643446"/>
            <a:ext cx="2286016" cy="85725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25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кВт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4000" b="1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0" y="5643578"/>
            <a:ext cx="9144000" cy="71438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ru-RU" sz="360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kumimoji="0" lang="ru-RU" sz="36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: мощность данного двигателя </a:t>
            </a:r>
            <a:r>
              <a:rPr kumimoji="0" lang="en-US" sz="36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25</a:t>
            </a:r>
            <a:r>
              <a:rPr kumimoji="0" lang="ru-RU" sz="36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en-US" sz="36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ru-RU" sz="36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кВт</a:t>
            </a:r>
            <a:r>
              <a:rPr kumimoji="0" lang="ru-RU" sz="360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3600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 animBg="1"/>
      <p:bldP spid="9" grpId="0" animBg="1"/>
      <p:bldP spid="10" grpId="0" animBg="1"/>
      <p:bldP spid="11" grpId="0"/>
      <p:bldP spid="14" grpId="0" animBg="1"/>
      <p:bldP spid="16" grpId="0" animBg="1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l="17578" t="27100" r="19140" b="62646"/>
          <a:stretch>
            <a:fillRect/>
          </a:stretch>
        </p:blipFill>
        <p:spPr bwMode="auto">
          <a:xfrm>
            <a:off x="0" y="-24"/>
            <a:ext cx="914400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1167075" y="1428736"/>
            <a:ext cx="588350" cy="70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sng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428596" y="1660019"/>
            <a:ext cx="928695" cy="82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50229" y="1952166"/>
            <a:ext cx="8835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1785919" y="1643050"/>
            <a:ext cx="571504" cy="82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2302830" y="1405372"/>
            <a:ext cx="983286" cy="70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sng" strike="noStrike" cap="none" normalizeH="0" baseline="0" dirty="0" err="1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Nt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38686" y="1944568"/>
            <a:ext cx="898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qm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3000364" y="1500174"/>
            <a:ext cx="571504" cy="82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3564574" y="1389606"/>
            <a:ext cx="3222004" cy="70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sng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36</a:t>
            </a: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кВт  3600с 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28992" y="1928802"/>
            <a:ext cx="3786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46000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кДж/кг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7072331" y="1500174"/>
            <a:ext cx="642942" cy="82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7715272" y="1500174"/>
            <a:ext cx="857256" cy="82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0,2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0" y="3071810"/>
            <a:ext cx="8001024" cy="71438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: КПД данного двигателя 20%.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3600" b="1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Скругленный прямоугольник 51"/>
          <p:cNvSpPr/>
          <p:nvPr/>
        </p:nvSpPr>
        <p:spPr>
          <a:xfrm>
            <a:off x="3428992" y="4888254"/>
            <a:ext cx="3357586" cy="642942"/>
          </a:xfrm>
          <a:prstGeom prst="roundRect">
            <a:avLst/>
          </a:prstGeom>
          <a:solidFill>
            <a:srgbClr val="92D05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571868" y="3755696"/>
            <a:ext cx="2928958" cy="642942"/>
          </a:xfrm>
          <a:prstGeom prst="roundRect">
            <a:avLst/>
          </a:prstGeom>
          <a:solidFill>
            <a:srgbClr val="66CCFF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572000" y="1785926"/>
            <a:ext cx="3929090" cy="857256"/>
          </a:xfrm>
          <a:prstGeom prst="roundRect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7422268" y="142852"/>
            <a:ext cx="11047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42844" y="928670"/>
            <a:ext cx="25551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состоят из…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1714488"/>
            <a:ext cx="44725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2.К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МОЛЕКУЛ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определяет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 rot="708693">
            <a:off x="4609043" y="1037951"/>
            <a:ext cx="39393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нутренняя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2643182"/>
            <a:ext cx="39295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взаимодействуют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643834" y="1857364"/>
            <a:ext cx="7745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06" y="4000504"/>
            <a:ext cx="11095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868" y="3786191"/>
            <a:ext cx="29402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cap="all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совершить</a:t>
            </a:r>
            <a:r>
              <a:rPr lang="ru-RU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all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cap="all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86578" y="4286256"/>
            <a:ext cx="1991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индейцы…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42640" y="4684390"/>
            <a:ext cx="34140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Теплопередача</a:t>
            </a:r>
            <a:r>
              <a:rPr lang="ru-RU" sz="4000" b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0503068">
            <a:off x="5871751" y="5255402"/>
            <a:ext cx="30847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кол-во теплоты</a:t>
            </a:r>
            <a:endParaRPr lang="ru-RU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>
            <a:stCxn id="9" idx="3"/>
            <a:endCxn id="26" idx="1"/>
          </p:cNvCxnSpPr>
          <p:nvPr/>
        </p:nvCxnSpPr>
        <p:spPr>
          <a:xfrm flipV="1">
            <a:off x="1181005" y="4150016"/>
            <a:ext cx="747789" cy="31215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214414" y="4572008"/>
            <a:ext cx="714380" cy="547362"/>
          </a:xfrm>
          <a:prstGeom prst="straightConnector1">
            <a:avLst/>
          </a:prstGeom>
          <a:ln w="5715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4572000" y="1643050"/>
            <a:ext cx="14287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AutoShape 4"/>
          <p:cNvSpPr>
            <a:spLocks/>
          </p:cNvSpPr>
          <p:nvPr/>
        </p:nvSpPr>
        <p:spPr bwMode="auto">
          <a:xfrm>
            <a:off x="3929058" y="1044250"/>
            <a:ext cx="614354" cy="2286016"/>
          </a:xfrm>
          <a:prstGeom prst="rightBrace">
            <a:avLst>
              <a:gd name="adj1" fmla="val 24856"/>
              <a:gd name="adj2" fmla="val 50000"/>
            </a:avLst>
          </a:prstGeom>
          <a:noFill/>
          <a:ln w="38100">
            <a:solidFill>
              <a:srgbClr val="0033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003300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572264" y="0"/>
            <a:ext cx="1000342" cy="1261306"/>
            <a:chOff x="9757" y="3181"/>
            <a:chExt cx="596" cy="657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9806" y="3470"/>
              <a:ext cx="468" cy="3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9758" y="3181"/>
              <a:ext cx="595" cy="26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kumimoji="0" lang="en-US" sz="32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Line 10"/>
            <p:cNvSpPr>
              <a:spLocks noChangeShapeType="1"/>
            </p:cNvSpPr>
            <p:nvPr/>
          </p:nvSpPr>
          <p:spPr bwMode="auto">
            <a:xfrm>
              <a:off x="9757" y="3460"/>
              <a:ext cx="530" cy="0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1928794" y="3857628"/>
            <a:ext cx="16898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baseline="30000" dirty="0" smtClean="0">
                <a:latin typeface="Times New Roman" pitchFamily="18" charset="0"/>
                <a:cs typeface="Times New Roman" pitchFamily="18" charset="0"/>
              </a:rPr>
              <a:t>потереть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43042" y="4857760"/>
            <a:ext cx="1815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baseline="-25000" dirty="0" smtClean="0">
                <a:latin typeface="Times New Roman" pitchFamily="18" charset="0"/>
                <a:cs typeface="Times New Roman" pitchFamily="18" charset="0"/>
              </a:rPr>
              <a:t>к  </a:t>
            </a:r>
            <a:r>
              <a:rPr lang="ru-RU" sz="3200" b="1" cap="all" baseline="-25000" dirty="0" smtClean="0">
                <a:latin typeface="Times New Roman" pitchFamily="18" charset="0"/>
                <a:cs typeface="Times New Roman" pitchFamily="18" charset="0"/>
              </a:rPr>
              <a:t>батарее</a:t>
            </a:r>
            <a:r>
              <a:rPr lang="ru-RU" sz="2800" b="1" cap="all" baseline="-25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u="sng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 rot="19971737">
            <a:off x="4309212" y="2639806"/>
            <a:ext cx="20057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движения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 rot="20098633">
            <a:off x="5408543" y="2782009"/>
            <a:ext cx="27992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взаимодействия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 rot="20133962">
            <a:off x="6838840" y="2882569"/>
            <a:ext cx="22909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молекул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0" y="5643578"/>
            <a:ext cx="3276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Теплопроводность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143240" y="5857892"/>
            <a:ext cx="24127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Конвекция</a:t>
            </a:r>
            <a:r>
              <a:rPr lang="ru-RU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857884" y="6068817"/>
            <a:ext cx="25378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Излучение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rot="10800000" flipV="1">
            <a:off x="2357422" y="5572140"/>
            <a:ext cx="2143140" cy="285752"/>
          </a:xfrm>
          <a:prstGeom prst="straightConnector1">
            <a:avLst/>
          </a:prstGeom>
          <a:ln w="5715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5400000">
            <a:off x="4643438" y="5857892"/>
            <a:ext cx="571504" cy="1588"/>
          </a:xfrm>
          <a:prstGeom prst="straightConnector1">
            <a:avLst/>
          </a:prstGeom>
          <a:ln w="571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5287968" y="5572140"/>
            <a:ext cx="1212858" cy="7143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2071670" y="118754"/>
            <a:ext cx="42795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…останавливаются…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143900" y="-71462"/>
            <a:ext cx="7617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auto">
          <a:xfrm>
            <a:off x="5786446" y="1857364"/>
            <a:ext cx="18165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137964" y="4262158"/>
            <a:ext cx="1681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Гильза…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643702" y="4714884"/>
            <a:ext cx="7393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endParaRPr lang="ru-RU" sz="3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7" cstate="print"/>
          <a:srcRect l="17578" t="17578" r="19727" b="61914"/>
          <a:stretch>
            <a:fillRect/>
          </a:stretch>
        </p:blipFill>
        <p:spPr bwMode="auto">
          <a:xfrm>
            <a:off x="0" y="928670"/>
            <a:ext cx="914400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8" cstate="print"/>
          <a:srcRect l="16601" t="44141" r="42969" b="49999"/>
          <a:stretch>
            <a:fillRect/>
          </a:stretch>
        </p:blipFill>
        <p:spPr bwMode="auto">
          <a:xfrm>
            <a:off x="-1" y="-24"/>
            <a:ext cx="914400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300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1108C4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300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300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4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8C4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4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4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3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8C4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3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3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3" dur="3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8C4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4" dur="3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3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2" dur="4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8C4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3" dur="4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4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"/>
                            </p:stCondLst>
                            <p:childTnLst>
                              <p:par>
                                <p:cTn id="1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8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2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0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0" grpId="0" animBg="1"/>
      <p:bldP spid="50" grpId="1" animBg="1"/>
      <p:bldP spid="48" grpId="0" animBg="1"/>
      <p:bldP spid="48" grpId="1" animBg="1"/>
      <p:bldP spid="37" grpId="0"/>
      <p:bldP spid="37" grpId="1"/>
      <p:bldP spid="9217" grpId="0"/>
      <p:bldP spid="9218" grpId="0"/>
      <p:bldP spid="6" grpId="0"/>
      <p:bldP spid="9219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2" grpId="0"/>
      <p:bldP spid="12" grpId="1"/>
      <p:bldP spid="13" grpId="0"/>
      <p:bldP spid="20" grpId="0"/>
      <p:bldP spid="20" grpId="1"/>
      <p:bldP spid="9220" grpId="0" animBg="1"/>
      <p:bldP spid="26" grpId="0"/>
      <p:bldP spid="27" grpId="0"/>
      <p:bldP spid="28" grpId="0"/>
      <p:bldP spid="29" grpId="0"/>
      <p:bldP spid="30" grpId="0"/>
      <p:bldP spid="31" grpId="0"/>
      <p:bldP spid="35" grpId="0"/>
      <p:bldP spid="36" grpId="0"/>
      <p:bldP spid="45" grpId="0"/>
      <p:bldP spid="46" grpId="0"/>
      <p:bldP spid="47" grpId="0"/>
      <p:bldP spid="47" grpId="1"/>
      <p:bldP spid="49" grpId="0"/>
      <p:bldP spid="5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7995</TotalTime>
  <Words>6961</Words>
  <Application>Microsoft Office PowerPoint</Application>
  <PresentationFormat>Экран (4:3)</PresentationFormat>
  <Paragraphs>903</Paragraphs>
  <Slides>51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3" baseType="lpstr">
      <vt:lpstr>Трек</vt:lpstr>
      <vt:lpstr>Формула</vt:lpstr>
      <vt:lpstr>Слайд 1</vt:lpstr>
      <vt:lpstr>Слайд 2</vt:lpstr>
      <vt:lpstr>Домашнее задание.</vt:lpstr>
      <vt:lpstr>Проверим Домашнее задание.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Домашнее задание.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Knt</cp:lastModifiedBy>
  <cp:revision>986</cp:revision>
  <dcterms:created xsi:type="dcterms:W3CDTF">2009-11-04T14:29:22Z</dcterms:created>
  <dcterms:modified xsi:type="dcterms:W3CDTF">2021-07-04T11:42:52Z</dcterms:modified>
</cp:coreProperties>
</file>