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ms-powerpoint.presentation.macroEnabled.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51" r:id="rId1"/>
  </p:sldMasterIdLst>
  <p:notesMasterIdLst>
    <p:notesMasterId r:id="rId20"/>
  </p:notesMasterIdLst>
  <p:sldIdLst>
    <p:sldId id="493" r:id="rId2"/>
    <p:sldId id="494" r:id="rId3"/>
    <p:sldId id="495" r:id="rId4"/>
    <p:sldId id="496" r:id="rId5"/>
    <p:sldId id="497" r:id="rId6"/>
    <p:sldId id="498" r:id="rId7"/>
    <p:sldId id="499" r:id="rId8"/>
    <p:sldId id="500" r:id="rId9"/>
    <p:sldId id="501" r:id="rId10"/>
    <p:sldId id="505" r:id="rId11"/>
    <p:sldId id="503" r:id="rId12"/>
    <p:sldId id="506" r:id="rId13"/>
    <p:sldId id="507" r:id="rId14"/>
    <p:sldId id="504" r:id="rId15"/>
    <p:sldId id="502" r:id="rId16"/>
    <p:sldId id="508" r:id="rId17"/>
    <p:sldId id="509" r:id="rId18"/>
    <p:sldId id="510"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CC"/>
    <a:srgbClr val="33CCFF"/>
    <a:srgbClr val="006600"/>
    <a:srgbClr val="0014AC"/>
    <a:srgbClr val="FF9900"/>
    <a:srgbClr val="365D21"/>
    <a:srgbClr val="0066FF"/>
    <a:srgbClr val="FFFF00"/>
    <a:srgbClr val="FFFFFF"/>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9" d="100"/>
          <a:sy n="59" d="100"/>
        </p:scale>
        <p:origin x="-912" y="-768"/>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76E3A03-BB73-4ED6-99C4-4CFD2A94209F}" type="datetimeFigureOut">
              <a:rPr lang="ru-RU"/>
              <a:pPr>
                <a:defRPr/>
              </a:pPr>
              <a:t>29.08.2017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DA3820B-7150-4465-9329-879E122C3E88}" type="slidenum">
              <a:rPr lang="ru-RU"/>
              <a:pPr>
                <a:defRPr/>
              </a:pPr>
              <a:t>‹#›</a:t>
            </a:fld>
            <a:endParaRPr lang="ru-RU"/>
          </a:p>
        </p:txBody>
      </p:sp>
    </p:spTree>
    <p:extLst>
      <p:ext uri="{BB962C8B-B14F-4D97-AF65-F5344CB8AC3E}">
        <p14:creationId xmlns:p14="http://schemas.microsoft.com/office/powerpoint/2010/main" xmlns="" val="2233951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5296998B-470D-40EF-A191-BD62BA73A04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484D8782-41D5-4251-85C2-531FFE3C844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8C874C7-9393-40C1-A385-7AF3418EC42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1AD63DA3-EFB4-4EDF-8F87-C68D53915E5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43DB4824-2863-4106-B7A6-92F782BD502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794008A9-4259-4C93-99C2-59390327363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A8E2D8F1-AE7D-4559-9F5C-0762D2F1D86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2476B807-3976-45DB-8AE9-7E0057AB827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C6BC2D45-DCC5-40D6-8543-A23820867A5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B05DC91E-F650-4703-95E6-2CB7DCA586E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13D6F8FC-428F-40A9-A415-F1D3D6AE180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alpha val="0"/>
          </a:schemeClr>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2EAED02A-B3E0-45D7-94C6-41158E69FE53}"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1" r:id="rId4"/>
    <p:sldLayoutId id="2147483817" r:id="rId5"/>
    <p:sldLayoutId id="2147483812" r:id="rId6"/>
    <p:sldLayoutId id="2147483818" r:id="rId7"/>
    <p:sldLayoutId id="2147483819" r:id="rId8"/>
    <p:sldLayoutId id="2147483820" r:id="rId9"/>
    <p:sldLayoutId id="2147483813" r:id="rId10"/>
    <p:sldLayoutId id="2147483821"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6.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audio" Target="../media/audio4.wav"/><Relationship Id="rId4" Type="http://schemas.openxmlformats.org/officeDocument/2006/relationships/audio" Target="../media/audio7.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6.wav"/><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audio" Target="../media/audio4.wav"/></Relationships>
</file>

<file path=ppt/slides/_rels/slide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7.wav"/><Relationship Id="rId4" Type="http://schemas.openxmlformats.org/officeDocument/2006/relationships/audio" Target="../media/audio6.wav"/></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7.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WordArt 4"/>
          <p:cNvSpPr>
            <a:spLocks noChangeArrowheads="1" noChangeShapeType="1" noTextEdit="1"/>
          </p:cNvSpPr>
          <p:nvPr/>
        </p:nvSpPr>
        <p:spPr bwMode="gray">
          <a:xfrm>
            <a:off x="0" y="714356"/>
            <a:ext cx="8929718" cy="1428760"/>
          </a:xfrm>
          <a:prstGeom prst="rect">
            <a:avLst/>
          </a:prstGeom>
          <a:solidFill>
            <a:srgbClr val="FFFF00"/>
          </a:solidFill>
        </p:spPr>
        <p:txBody>
          <a:bodyPr wrap="none" fromWordArt="1">
            <a:prstTxWarp prst="textDeflate">
              <a:avLst>
                <a:gd name="adj" fmla="val 0"/>
              </a:avLst>
            </a:prstTxWarp>
          </a:bodyPr>
          <a:lstStyle/>
          <a:p>
            <a:r>
              <a:rPr lang="en-US" sz="6600" b="1" cap="small" dirty="0" smtClean="0">
                <a:latin typeface="Times New Roman" pitchFamily="18" charset="0"/>
                <a:cs typeface="Times New Roman" pitchFamily="18" charset="0"/>
              </a:rPr>
              <a:t>V</a:t>
            </a:r>
            <a:r>
              <a:rPr lang="ru-RU" sz="6600" b="1" cap="small" dirty="0" smtClean="0">
                <a:latin typeface="Times New Roman" pitchFamily="18" charset="0"/>
                <a:cs typeface="Times New Roman" pitchFamily="18" charset="0"/>
              </a:rPr>
              <a:t>.Солнце и звёзды</a:t>
            </a:r>
          </a:p>
        </p:txBody>
      </p:sp>
      <p:sp>
        <p:nvSpPr>
          <p:cNvPr id="7" name="Прямоугольник 6"/>
          <p:cNvSpPr/>
          <p:nvPr/>
        </p:nvSpPr>
        <p:spPr>
          <a:xfrm>
            <a:off x="4572000" y="6273225"/>
            <a:ext cx="4572000" cy="584775"/>
          </a:xfrm>
          <a:prstGeom prst="rect">
            <a:avLst/>
          </a:prstGeom>
          <a:noFill/>
        </p:spPr>
        <p:txBody>
          <a:bodyPr wrap="square">
            <a:spAutoFit/>
          </a:bodyPr>
          <a:lstStyle/>
          <a:p>
            <a:pPr algn="ctr">
              <a:defRPr/>
            </a:pPr>
            <a:r>
              <a:rPr lang="ru-RU"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астрономия </a:t>
            </a:r>
            <a:r>
              <a:rPr lang="ru-RU"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от физика</a:t>
            </a:r>
          </a:p>
        </p:txBody>
      </p:sp>
      <p:sp>
        <p:nvSpPr>
          <p:cNvPr id="8" name="Прямоугольник 7"/>
          <p:cNvSpPr/>
          <p:nvPr/>
        </p:nvSpPr>
        <p:spPr>
          <a:xfrm>
            <a:off x="0" y="0"/>
            <a:ext cx="2928926" cy="646331"/>
          </a:xfrm>
          <a:prstGeom prst="rect">
            <a:avLst/>
          </a:prstGeom>
          <a:noFill/>
        </p:spPr>
        <p:txBody>
          <a:bodyPr wrap="square">
            <a:spAutoFit/>
          </a:bodyPr>
          <a:lstStyle/>
          <a:p>
            <a:pPr>
              <a:defRPr/>
            </a:pPr>
            <a:r>
              <a:rPr lang="ru-RU"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Астрономия </a:t>
            </a:r>
            <a:endParaRPr lang="ru-RU"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1" name="Прямоугольник 10"/>
          <p:cNvSpPr/>
          <p:nvPr/>
        </p:nvSpPr>
        <p:spPr>
          <a:xfrm>
            <a:off x="4371201" y="0"/>
            <a:ext cx="4772799" cy="923330"/>
          </a:xfrm>
          <a:prstGeom prst="rect">
            <a:avLst/>
          </a:prstGeom>
          <a:solidFill>
            <a:srgbClr val="FFCCCC"/>
          </a:solidFill>
        </p:spPr>
        <p:txBody>
          <a:bodyPr wrap="square">
            <a:spAutoFit/>
          </a:bodyPr>
          <a:lstStyle/>
          <a:p>
            <a:pPr algn="ctr">
              <a:defRPr/>
            </a:pPr>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Тема</a:t>
            </a:r>
            <a:r>
              <a:rPr lang="ru-RU" sz="5400" b="1" dirty="0" smtClean="0">
                <a:ln w="17780" cmpd="sng">
                  <a:solidFill>
                    <a:srgbClr val="FFFFFF"/>
                  </a:solidFill>
                  <a:prstDash val="solid"/>
                  <a:miter lim="800000"/>
                </a:ln>
                <a:solidFill>
                  <a:srgbClr val="C00000"/>
                </a:solidFill>
                <a:effectLst>
                  <a:outerShdw blurRad="50800" algn="tl" rotWithShape="0">
                    <a:srgbClr val="000000"/>
                  </a:outerShdw>
                </a:effectLst>
                <a:latin typeface="Times New Roman" pitchFamily="18" charset="0"/>
                <a:cs typeface="Times New Roman" pitchFamily="18" charset="0"/>
              </a:rPr>
              <a:t>№11</a:t>
            </a:r>
            <a:r>
              <a:rPr lang="ru-RU" sz="5400" b="1" dirty="0" smtClean="0">
                <a:latin typeface="Times New Roman" pitchFamily="18" charset="0"/>
                <a:cs typeface="Times New Roman" pitchFamily="18" charset="0"/>
              </a:rPr>
              <a:t>§23</a:t>
            </a:r>
            <a:endPar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12" name="WordArt 4"/>
          <p:cNvSpPr>
            <a:spLocks noChangeArrowheads="1" noChangeShapeType="1" noTextEdit="1"/>
          </p:cNvSpPr>
          <p:nvPr/>
        </p:nvSpPr>
        <p:spPr bwMode="gray">
          <a:xfrm rot="20665506">
            <a:off x="57534" y="2164776"/>
            <a:ext cx="8358246" cy="1571636"/>
          </a:xfrm>
          <a:prstGeom prst="rect">
            <a:avLst/>
          </a:prstGeom>
          <a:solidFill>
            <a:schemeClr val="accent3">
              <a:lumMod val="20000"/>
              <a:lumOff val="80000"/>
            </a:schemeClr>
          </a:solidFill>
        </p:spPr>
        <p:txBody>
          <a:bodyPr wrap="none" fromWordArt="1">
            <a:prstTxWarp prst="textDeflate">
              <a:avLst>
                <a:gd name="adj" fmla="val 0"/>
              </a:avLst>
            </a:prstTxWarp>
          </a:bodyPr>
          <a:lstStyle/>
          <a:p>
            <a:r>
              <a:rPr lang="ru-RU" sz="6000" b="1" kern="10" dirty="0" smtClean="0">
                <a:ln w="28575">
                  <a:solidFill>
                    <a:schemeClr val="bg1"/>
                  </a:solidFill>
                  <a:round/>
                  <a:headEnd/>
                  <a:tailEnd/>
                </a:ln>
                <a:solidFill>
                  <a:srgbClr val="0014AC"/>
                </a:solidFill>
                <a:effectLst>
                  <a:outerShdw dist="38100" dir="18900000" algn="bl" rotWithShape="0">
                    <a:srgbClr val="000000">
                      <a:alpha val="39998"/>
                    </a:srgbClr>
                  </a:outerShdw>
                </a:effectLst>
                <a:latin typeface="Times New Roman" pitchFamily="18" charset="0"/>
                <a:cs typeface="Times New Roman" pitchFamily="18" charset="0"/>
              </a:rPr>
              <a:t>Массы и </a:t>
            </a:r>
            <a:r>
              <a:rPr lang="ru-RU" sz="6000" b="1" kern="10" dirty="0" smtClean="0">
                <a:ln w="28575">
                  <a:solidFill>
                    <a:schemeClr val="bg1"/>
                  </a:solidFill>
                  <a:round/>
                  <a:headEnd/>
                  <a:tailEnd/>
                </a:ln>
                <a:solidFill>
                  <a:srgbClr val="0014AC"/>
                </a:solidFill>
                <a:effectLst>
                  <a:outerShdw dist="38100" dir="18900000" algn="bl" rotWithShape="0">
                    <a:srgbClr val="000000">
                      <a:alpha val="39998"/>
                    </a:srgbClr>
                  </a:outerShdw>
                </a:effectLst>
                <a:latin typeface="Times New Roman" pitchFamily="18" charset="0"/>
                <a:cs typeface="Times New Roman" pitchFamily="18" charset="0"/>
              </a:rPr>
              <a:t>размеры </a:t>
            </a:r>
            <a:r>
              <a:rPr lang="ru-RU" sz="6000" b="1" kern="10" dirty="0" smtClean="0">
                <a:ln w="28575">
                  <a:solidFill>
                    <a:schemeClr val="bg1"/>
                  </a:solidFill>
                  <a:round/>
                  <a:headEnd/>
                  <a:tailEnd/>
                </a:ln>
                <a:solidFill>
                  <a:srgbClr val="FF0000"/>
                </a:solidFill>
                <a:effectLst>
                  <a:outerShdw dist="38100" dir="18900000" algn="bl" rotWithShape="0">
                    <a:srgbClr val="000000">
                      <a:alpha val="39998"/>
                    </a:srgbClr>
                  </a:outerShdw>
                </a:effectLst>
                <a:latin typeface="Times New Roman" pitchFamily="18" charset="0"/>
                <a:cs typeface="Times New Roman" pitchFamily="18" charset="0"/>
              </a:rPr>
              <a:t>звёзд</a:t>
            </a:r>
            <a:endParaRPr lang="ru-RU" sz="6000" b="1" kern="10" dirty="0">
              <a:ln w="28575">
                <a:solidFill>
                  <a:schemeClr val="bg1"/>
                </a:solidFill>
                <a:round/>
                <a:headEnd/>
                <a:tailEnd/>
              </a:ln>
              <a:solidFill>
                <a:srgbClr val="0014AC"/>
              </a:solidFill>
              <a:effectLst>
                <a:outerShdw dist="38100" dir="18900000" algn="bl" rotWithShape="0">
                  <a:srgbClr val="000000">
                    <a:alpha val="39998"/>
                  </a:srgbClr>
                </a:outerShdw>
              </a:effectLst>
              <a:latin typeface="Times New Roman" pitchFamily="18" charset="0"/>
              <a:cs typeface="Times New Roman" pitchFamily="18" charset="0"/>
            </a:endParaRPr>
          </a:p>
        </p:txBody>
      </p:sp>
      <p:sp>
        <p:nvSpPr>
          <p:cNvPr id="14" name="WordArt 4"/>
          <p:cNvSpPr>
            <a:spLocks noChangeArrowheads="1" noChangeShapeType="1" noTextEdit="1"/>
          </p:cNvSpPr>
          <p:nvPr/>
        </p:nvSpPr>
        <p:spPr bwMode="gray">
          <a:xfrm rot="20665506">
            <a:off x="570311" y="3879972"/>
            <a:ext cx="8473326" cy="1906394"/>
          </a:xfrm>
          <a:prstGeom prst="rect">
            <a:avLst/>
          </a:prstGeom>
          <a:solidFill>
            <a:schemeClr val="accent3">
              <a:lumMod val="20000"/>
              <a:lumOff val="80000"/>
            </a:schemeClr>
          </a:solidFill>
        </p:spPr>
        <p:txBody>
          <a:bodyPr wrap="none" fromWordArt="1">
            <a:prstTxWarp prst="textDeflate">
              <a:avLst>
                <a:gd name="adj" fmla="val 0"/>
              </a:avLst>
            </a:prstTxWarp>
          </a:bodyPr>
          <a:lstStyle/>
          <a:p>
            <a:r>
              <a:rPr lang="ru-RU" sz="6000" b="1" kern="10" dirty="0" smtClean="0">
                <a:ln w="28575">
                  <a:solidFill>
                    <a:schemeClr val="bg1"/>
                  </a:solidFill>
                  <a:round/>
                  <a:headEnd/>
                  <a:tailEnd/>
                </a:ln>
                <a:solidFill>
                  <a:srgbClr val="FF0000"/>
                </a:solidFill>
                <a:effectLst>
                  <a:outerShdw dist="38100" dir="18900000" algn="bl" rotWithShape="0">
                    <a:srgbClr val="000000">
                      <a:alpha val="39998"/>
                    </a:srgbClr>
                  </a:outerShdw>
                </a:effectLst>
                <a:latin typeface="Times New Roman" pitchFamily="18" charset="0"/>
                <a:cs typeface="Times New Roman" pitchFamily="18" charset="0"/>
              </a:rPr>
              <a:t>Двойные и переменные</a:t>
            </a:r>
            <a:endParaRPr lang="ru-RU" sz="6000" b="1" kern="10" dirty="0">
              <a:ln w="28575">
                <a:solidFill>
                  <a:schemeClr val="bg1"/>
                </a:solidFill>
                <a:round/>
                <a:headEnd/>
                <a:tailEnd/>
              </a:ln>
              <a:solidFill>
                <a:srgbClr val="FF0000"/>
              </a:solidFill>
              <a:effectLst>
                <a:outerShdw dist="38100" dir="18900000" algn="bl" rotWithShape="0">
                  <a:srgbClr val="000000">
                    <a:alpha val="39998"/>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3" name="push.wav"/>
                                        </p:tgtEl>
                                      </p:cMediaNode>
                                    </p:audio>
                                  </p:sub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2000"/>
                                        <p:tgtEl>
                                          <p:spTgt spid="14"/>
                                        </p:tgtEl>
                                      </p:cBhvr>
                                    </p:animEffect>
                                  </p:childTnLst>
                                  <p:subTnLst>
                                    <p:audio>
                                      <p:cMediaNode>
                                        <p:cTn display="0" masterRel="sameClick">
                                          <p:stCondLst>
                                            <p:cond evt="begin" delay="0">
                                              <p:tn val="14"/>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0"/>
            <a:ext cx="9144000" cy="1569660"/>
          </a:xfrm>
          <a:prstGeom prst="rect">
            <a:avLst/>
          </a:prstGeom>
          <a:noFill/>
        </p:spPr>
        <p:txBody>
          <a:bodyPr wrap="square" rtlCol="0">
            <a:spAutoFit/>
          </a:bodyPr>
          <a:lstStyle/>
          <a:p>
            <a:r>
              <a:rPr lang="ru-RU" sz="2400" b="1" dirty="0" smtClean="0">
                <a:latin typeface="Times New Roman" pitchFamily="18" charset="0"/>
                <a:cs typeface="Times New Roman" pitchFamily="18" charset="0"/>
              </a:rPr>
              <a:t>1. Период обращения двойной звезды 100 лет. Большая полуось видимой орбиты </a:t>
            </a:r>
            <a:r>
              <a:rPr lang="ru-RU" sz="2400" b="1" i="1" dirty="0" err="1" smtClean="0">
                <a:latin typeface="Times New Roman" pitchFamily="18" charset="0"/>
                <a:cs typeface="Times New Roman" pitchFamily="18" charset="0"/>
              </a:rPr>
              <a:t>a</a:t>
            </a:r>
            <a:r>
              <a:rPr lang="ru-RU" sz="2400" b="1" dirty="0" smtClean="0">
                <a:latin typeface="Times New Roman" pitchFamily="18" charset="0"/>
                <a:cs typeface="Times New Roman" pitchFamily="18" charset="0"/>
              </a:rPr>
              <a:t> = 2,0'', а параллакс </a:t>
            </a:r>
            <a:r>
              <a:rPr lang="ru-RU" sz="2400" b="1" i="1" dirty="0" err="1" smtClean="0">
                <a:latin typeface="Times New Roman" pitchFamily="18" charset="0"/>
                <a:cs typeface="Times New Roman" pitchFamily="18" charset="0"/>
              </a:rPr>
              <a:t>p</a:t>
            </a:r>
            <a:r>
              <a:rPr lang="ru-RU" sz="2400" b="1" dirty="0" smtClean="0">
                <a:latin typeface="Times New Roman" pitchFamily="18" charset="0"/>
                <a:cs typeface="Times New Roman" pitchFamily="18" charset="0"/>
              </a:rPr>
              <a:t> = 0,05''. Определите сумму масс и массы звёзд в отдельности, если они отстоят от центра масс на расстояниях, относящихся как 1 : 4.</a:t>
            </a:r>
            <a:endParaRPr lang="ru-RU" sz="2400" b="1" dirty="0">
              <a:latin typeface="Times New Roman" pitchFamily="18" charset="0"/>
              <a:cs typeface="Times New Roman" pitchFamily="18" charset="0"/>
            </a:endParaRPr>
          </a:p>
        </p:txBody>
      </p:sp>
      <p:pic>
        <p:nvPicPr>
          <p:cNvPr id="33794" name="Picture 2"/>
          <p:cNvPicPr>
            <a:picLocks noChangeAspect="1" noChangeArrowheads="1"/>
          </p:cNvPicPr>
          <p:nvPr/>
        </p:nvPicPr>
        <p:blipFill>
          <a:blip r:embed="rId3">
            <a:lum bright="-20000" contrast="30000"/>
          </a:blip>
          <a:srcRect l="7617" t="10986" r="35547" b="47265"/>
          <a:stretch>
            <a:fillRect/>
          </a:stretch>
        </p:blipFill>
        <p:spPr bwMode="auto">
          <a:xfrm>
            <a:off x="-32" y="1500174"/>
            <a:ext cx="6929486" cy="4071966"/>
          </a:xfrm>
          <a:prstGeom prst="rect">
            <a:avLst/>
          </a:prstGeom>
          <a:noFill/>
          <a:ln w="9525">
            <a:noFill/>
            <a:miter lim="800000"/>
            <a:headEnd/>
            <a:tailEnd/>
          </a:ln>
          <a:effectLst/>
        </p:spPr>
      </p:pic>
      <p:pic>
        <p:nvPicPr>
          <p:cNvPr id="4" name="Picture 2"/>
          <p:cNvPicPr>
            <a:picLocks noChangeAspect="1" noChangeArrowheads="1"/>
          </p:cNvPicPr>
          <p:nvPr/>
        </p:nvPicPr>
        <p:blipFill>
          <a:blip r:embed="rId3">
            <a:lum bright="-20000" contrast="30000"/>
          </a:blip>
          <a:srcRect l="8203" t="55664" r="42578" b="15771"/>
          <a:stretch>
            <a:fillRect/>
          </a:stretch>
        </p:blipFill>
        <p:spPr bwMode="auto">
          <a:xfrm>
            <a:off x="2285984" y="4071942"/>
            <a:ext cx="6000760" cy="2786082"/>
          </a:xfrm>
          <a:prstGeom prst="rect">
            <a:avLst/>
          </a:prstGeom>
          <a:noFill/>
          <a:ln w="9525">
            <a:noFill/>
            <a:miter lim="800000"/>
            <a:headEnd/>
            <a:tailEnd/>
          </a:ln>
          <a:effectLst/>
        </p:spPr>
      </p:pic>
    </p:spTree>
    <p:extLst>
      <p:ext uri="{BB962C8B-B14F-4D97-AF65-F5344CB8AC3E}">
        <p14:creationId xmlns:p14="http://schemas.microsoft.com/office/powerpoint/2010/main" xmlns="" val="34778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wipe(up)">
                                      <p:cBhvr>
                                        <p:cTn id="12" dur="3000"/>
                                        <p:tgtEl>
                                          <p:spTgt spid="337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noFill/>
        </p:spPr>
        <p:txBody>
          <a:bodyPr wrap="square" rtlCol="0">
            <a:spAutoFit/>
          </a:bodyPr>
          <a:lstStyle/>
          <a:p>
            <a:r>
              <a:rPr lang="ru-RU" sz="2800" dirty="0" smtClean="0">
                <a:latin typeface="Times New Roman" pitchFamily="18" charset="0"/>
                <a:cs typeface="Times New Roman" pitchFamily="18" charset="0"/>
              </a:rPr>
              <a:t>2. Во сколько раз Арктур больше Солнца, если светимость Арктура равна 100, а температура 4500 К?</a:t>
            </a:r>
            <a:endParaRPr lang="ru-RU" sz="2800" dirty="0">
              <a:latin typeface="Times New Roman" pitchFamily="18" charset="0"/>
              <a:cs typeface="Times New Roman" pitchFamily="18" charset="0"/>
            </a:endParaRPr>
          </a:p>
        </p:txBody>
      </p:sp>
      <p:pic>
        <p:nvPicPr>
          <p:cNvPr id="34818" name="Picture 2"/>
          <p:cNvPicPr>
            <a:picLocks noChangeAspect="1" noChangeArrowheads="1"/>
          </p:cNvPicPr>
          <p:nvPr/>
        </p:nvPicPr>
        <p:blipFill>
          <a:blip r:embed="rId4">
            <a:lum bright="-20000" contrast="30000"/>
          </a:blip>
          <a:srcRect l="9375" t="18310" r="42578" b="45801"/>
          <a:stretch>
            <a:fillRect/>
          </a:stretch>
        </p:blipFill>
        <p:spPr bwMode="auto">
          <a:xfrm>
            <a:off x="-1" y="1000108"/>
            <a:ext cx="7053409" cy="4214842"/>
          </a:xfrm>
          <a:prstGeom prst="rect">
            <a:avLst/>
          </a:prstGeom>
          <a:noFill/>
          <a:ln w="9525">
            <a:noFill/>
            <a:miter lim="800000"/>
            <a:headEnd/>
            <a:tailEnd/>
          </a:ln>
          <a:effectLst/>
        </p:spPr>
      </p:pic>
      <p:sp>
        <p:nvSpPr>
          <p:cNvPr id="4" name="TextBox 3"/>
          <p:cNvSpPr txBox="1"/>
          <p:nvPr/>
        </p:nvSpPr>
        <p:spPr>
          <a:xfrm>
            <a:off x="2428860" y="2546331"/>
            <a:ext cx="6500858" cy="954107"/>
          </a:xfrm>
          <a:prstGeom prst="rect">
            <a:avLst/>
          </a:prstGeom>
          <a:solidFill>
            <a:schemeClr val="bg2"/>
          </a:solidFill>
        </p:spPr>
        <p:txBody>
          <a:bodyPr wrap="square" rtlCol="0">
            <a:spAutoFit/>
          </a:bodyPr>
          <a:lstStyle/>
          <a:p>
            <a:r>
              <a:rPr lang="ru-RU" sz="2800" b="1" i="1" dirty="0" smtClean="0">
                <a:latin typeface="Times New Roman" pitchFamily="18" charset="0"/>
                <a:cs typeface="Times New Roman" pitchFamily="18" charset="0"/>
              </a:rPr>
              <a:t>Ответ</a:t>
            </a:r>
            <a:r>
              <a:rPr lang="ru-RU" sz="2800" b="1"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радиус Арктура больше радиуса Солнца в 18 раз.</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4778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wipe(up)">
                                      <p:cBhvr>
                                        <p:cTn id="12" dur="2000"/>
                                        <p:tgtEl>
                                          <p:spTgt spid="34818"/>
                                        </p:tgtEl>
                                      </p:cBhvr>
                                    </p:animEffect>
                                  </p:childTnLst>
                                  <p:subTnLst>
                                    <p:audio>
                                      <p:cMediaNode>
                                        <p:cTn display="0" masterRel="sameClick">
                                          <p:stCondLst>
                                            <p:cond evt="begin" delay="0">
                                              <p:tn val="10"/>
                                            </p:cond>
                                          </p:stCondLst>
                                          <p:endCondLst>
                                            <p:cond evt="onStopAudio" delay="0">
                                              <p:tgtEl>
                                                <p:sldTgt/>
                                              </p:tgtEl>
                                            </p:cond>
                                          </p:endCondLst>
                                        </p:cTn>
                                        <p:tgtEl>
                                          <p:sndTgt r:embed="rId3" name="wind.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30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2"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4"/>
          <p:cNvSpPr>
            <a:spLocks noChangeArrowheads="1" noChangeShapeType="1" noTextEdit="1"/>
          </p:cNvSpPr>
          <p:nvPr/>
        </p:nvSpPr>
        <p:spPr bwMode="gray">
          <a:xfrm>
            <a:off x="0" y="714356"/>
            <a:ext cx="8929718" cy="1428760"/>
          </a:xfrm>
          <a:prstGeom prst="rect">
            <a:avLst/>
          </a:prstGeom>
          <a:solidFill>
            <a:srgbClr val="FFFF00"/>
          </a:solidFill>
        </p:spPr>
        <p:txBody>
          <a:bodyPr wrap="none" fromWordArt="1">
            <a:prstTxWarp prst="textDeflate">
              <a:avLst>
                <a:gd name="adj" fmla="val 0"/>
              </a:avLst>
            </a:prstTxWarp>
          </a:bodyPr>
          <a:lstStyle/>
          <a:p>
            <a:r>
              <a:rPr lang="en-US" sz="6600" b="1" cap="small" dirty="0" smtClean="0">
                <a:latin typeface="Times New Roman" pitchFamily="18" charset="0"/>
                <a:cs typeface="Times New Roman" pitchFamily="18" charset="0"/>
              </a:rPr>
              <a:t>V</a:t>
            </a:r>
            <a:r>
              <a:rPr lang="ru-RU" sz="6600" b="1" cap="small" dirty="0" smtClean="0">
                <a:latin typeface="Times New Roman" pitchFamily="18" charset="0"/>
                <a:cs typeface="Times New Roman" pitchFamily="18" charset="0"/>
              </a:rPr>
              <a:t>.Солнце и звёзды</a:t>
            </a:r>
          </a:p>
        </p:txBody>
      </p:sp>
      <p:sp>
        <p:nvSpPr>
          <p:cNvPr id="7" name="Прямоугольник 6"/>
          <p:cNvSpPr/>
          <p:nvPr/>
        </p:nvSpPr>
        <p:spPr>
          <a:xfrm>
            <a:off x="4572000" y="6273225"/>
            <a:ext cx="4572000" cy="584775"/>
          </a:xfrm>
          <a:prstGeom prst="rect">
            <a:avLst/>
          </a:prstGeom>
          <a:noFill/>
        </p:spPr>
        <p:txBody>
          <a:bodyPr wrap="square">
            <a:spAutoFit/>
          </a:bodyPr>
          <a:lstStyle/>
          <a:p>
            <a:pPr algn="ctr">
              <a:defRPr/>
            </a:pPr>
            <a:r>
              <a:rPr lang="ru-RU"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астрономия </a:t>
            </a:r>
            <a:r>
              <a:rPr lang="ru-RU"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от физика</a:t>
            </a:r>
          </a:p>
        </p:txBody>
      </p:sp>
      <p:sp>
        <p:nvSpPr>
          <p:cNvPr id="8" name="Прямоугольник 7"/>
          <p:cNvSpPr/>
          <p:nvPr/>
        </p:nvSpPr>
        <p:spPr>
          <a:xfrm>
            <a:off x="0" y="0"/>
            <a:ext cx="2928926" cy="646331"/>
          </a:xfrm>
          <a:prstGeom prst="rect">
            <a:avLst/>
          </a:prstGeom>
          <a:noFill/>
        </p:spPr>
        <p:txBody>
          <a:bodyPr wrap="square">
            <a:spAutoFit/>
          </a:bodyPr>
          <a:lstStyle/>
          <a:p>
            <a:pPr>
              <a:defRPr/>
            </a:pPr>
            <a:r>
              <a:rPr lang="ru-RU"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Астрономия </a:t>
            </a:r>
            <a:endParaRPr lang="ru-RU"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1" name="Прямоугольник 10"/>
          <p:cNvSpPr/>
          <p:nvPr/>
        </p:nvSpPr>
        <p:spPr>
          <a:xfrm>
            <a:off x="4371201" y="0"/>
            <a:ext cx="4772799" cy="923330"/>
          </a:xfrm>
          <a:prstGeom prst="rect">
            <a:avLst/>
          </a:prstGeom>
          <a:solidFill>
            <a:srgbClr val="FFCCCC"/>
          </a:solidFill>
        </p:spPr>
        <p:txBody>
          <a:bodyPr wrap="square">
            <a:spAutoFit/>
          </a:bodyPr>
          <a:lstStyle/>
          <a:p>
            <a:pPr algn="ctr">
              <a:defRPr/>
            </a:pPr>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Тема</a:t>
            </a:r>
            <a:r>
              <a:rPr lang="ru-RU" sz="5400" b="1" dirty="0" smtClean="0">
                <a:ln w="17780" cmpd="sng">
                  <a:solidFill>
                    <a:srgbClr val="FFFFFF"/>
                  </a:solidFill>
                  <a:prstDash val="solid"/>
                  <a:miter lim="800000"/>
                </a:ln>
                <a:solidFill>
                  <a:srgbClr val="C00000"/>
                </a:solidFill>
                <a:effectLst>
                  <a:outerShdw blurRad="50800" algn="tl" rotWithShape="0">
                    <a:srgbClr val="000000"/>
                  </a:outerShdw>
                </a:effectLst>
                <a:latin typeface="Times New Roman" pitchFamily="18" charset="0"/>
                <a:cs typeface="Times New Roman" pitchFamily="18" charset="0"/>
              </a:rPr>
              <a:t>№11</a:t>
            </a:r>
            <a:r>
              <a:rPr lang="ru-RU" sz="5400" b="1" dirty="0" smtClean="0">
                <a:latin typeface="Times New Roman" pitchFamily="18" charset="0"/>
                <a:cs typeface="Times New Roman" pitchFamily="18" charset="0"/>
              </a:rPr>
              <a:t>§24</a:t>
            </a:r>
            <a:endPar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12" name="WordArt 4"/>
          <p:cNvSpPr>
            <a:spLocks noChangeArrowheads="1" noChangeShapeType="1" noTextEdit="1"/>
          </p:cNvSpPr>
          <p:nvPr/>
        </p:nvSpPr>
        <p:spPr bwMode="gray">
          <a:xfrm rot="20665506">
            <a:off x="57534" y="2164776"/>
            <a:ext cx="8358246" cy="1571636"/>
          </a:xfrm>
          <a:prstGeom prst="rect">
            <a:avLst/>
          </a:prstGeom>
          <a:solidFill>
            <a:schemeClr val="accent3">
              <a:lumMod val="20000"/>
              <a:lumOff val="80000"/>
            </a:schemeClr>
          </a:solidFill>
        </p:spPr>
        <p:txBody>
          <a:bodyPr wrap="none" fromWordArt="1">
            <a:prstTxWarp prst="textDeflate">
              <a:avLst>
                <a:gd name="adj" fmla="val 0"/>
              </a:avLst>
            </a:prstTxWarp>
          </a:bodyPr>
          <a:lstStyle/>
          <a:p>
            <a:r>
              <a:rPr lang="ru-RU" sz="6000" b="1" kern="10" dirty="0" smtClean="0">
                <a:ln w="28575">
                  <a:solidFill>
                    <a:schemeClr val="bg1"/>
                  </a:solidFill>
                  <a:round/>
                  <a:headEnd/>
                  <a:tailEnd/>
                </a:ln>
                <a:solidFill>
                  <a:srgbClr val="0014AC"/>
                </a:solidFill>
                <a:effectLst>
                  <a:outerShdw dist="38100" dir="18900000" algn="bl" rotWithShape="0">
                    <a:srgbClr val="000000">
                      <a:alpha val="39998"/>
                    </a:srgbClr>
                  </a:outerShdw>
                </a:effectLst>
                <a:latin typeface="Times New Roman" pitchFamily="18" charset="0"/>
                <a:cs typeface="Times New Roman" pitchFamily="18" charset="0"/>
              </a:rPr>
              <a:t>переменные</a:t>
            </a:r>
            <a:endParaRPr lang="ru-RU" sz="6000" b="1" kern="10" dirty="0">
              <a:ln w="28575">
                <a:solidFill>
                  <a:schemeClr val="bg1"/>
                </a:solidFill>
                <a:round/>
                <a:headEnd/>
                <a:tailEnd/>
              </a:ln>
              <a:solidFill>
                <a:srgbClr val="0014AC"/>
              </a:solidFill>
              <a:effectLst>
                <a:outerShdw dist="38100" dir="18900000" algn="bl" rotWithShape="0">
                  <a:srgbClr val="000000">
                    <a:alpha val="39998"/>
                  </a:srgbClr>
                </a:outerShdw>
              </a:effectLst>
              <a:latin typeface="Times New Roman" pitchFamily="18" charset="0"/>
              <a:cs typeface="Times New Roman" pitchFamily="18" charset="0"/>
            </a:endParaRPr>
          </a:p>
        </p:txBody>
      </p:sp>
      <p:sp>
        <p:nvSpPr>
          <p:cNvPr id="14" name="WordArt 4"/>
          <p:cNvSpPr>
            <a:spLocks noChangeArrowheads="1" noChangeShapeType="1" noTextEdit="1"/>
          </p:cNvSpPr>
          <p:nvPr/>
        </p:nvSpPr>
        <p:spPr bwMode="gray">
          <a:xfrm rot="20665506">
            <a:off x="570311" y="3879972"/>
            <a:ext cx="8473326" cy="1906394"/>
          </a:xfrm>
          <a:prstGeom prst="rect">
            <a:avLst/>
          </a:prstGeom>
          <a:solidFill>
            <a:schemeClr val="accent3">
              <a:lumMod val="20000"/>
              <a:lumOff val="80000"/>
            </a:schemeClr>
          </a:solidFill>
        </p:spPr>
        <p:txBody>
          <a:bodyPr wrap="none" fromWordArt="1">
            <a:prstTxWarp prst="textDeflate">
              <a:avLst>
                <a:gd name="adj" fmla="val 0"/>
              </a:avLst>
            </a:prstTxWarp>
          </a:bodyPr>
          <a:lstStyle/>
          <a:p>
            <a:r>
              <a:rPr lang="ru-RU" sz="6000" b="1" kern="10" dirty="0" smtClean="0">
                <a:ln w="28575">
                  <a:solidFill>
                    <a:schemeClr val="bg1"/>
                  </a:solidFill>
                  <a:round/>
                  <a:headEnd/>
                  <a:tailEnd/>
                </a:ln>
                <a:solidFill>
                  <a:srgbClr val="FF0000"/>
                </a:solidFill>
                <a:effectLst>
                  <a:outerShdw dist="38100" dir="18900000" algn="bl" rotWithShape="0">
                    <a:srgbClr val="000000">
                      <a:alpha val="39998"/>
                    </a:srgbClr>
                  </a:outerShdw>
                </a:effectLst>
                <a:latin typeface="Times New Roman" pitchFamily="18" charset="0"/>
                <a:cs typeface="Times New Roman" pitchFamily="18" charset="0"/>
              </a:rPr>
              <a:t>нестандартные</a:t>
            </a:r>
            <a:endParaRPr lang="ru-RU" sz="6000" b="1" kern="10" dirty="0">
              <a:ln w="28575">
                <a:solidFill>
                  <a:schemeClr val="bg1"/>
                </a:solidFill>
                <a:round/>
                <a:headEnd/>
                <a:tailEnd/>
              </a:ln>
              <a:solidFill>
                <a:srgbClr val="FF0000"/>
              </a:solidFill>
              <a:effectLst>
                <a:outerShdw dist="38100" dir="18900000" algn="bl" rotWithShape="0">
                  <a:srgbClr val="000000">
                    <a:alpha val="39998"/>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3" name="push.wav"/>
                                        </p:tgtEl>
                                      </p:cMediaNode>
                                    </p:audio>
                                  </p:sub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2000"/>
                                        <p:tgtEl>
                                          <p:spTgt spid="14"/>
                                        </p:tgtEl>
                                      </p:cBhvr>
                                    </p:animEffect>
                                  </p:childTnLst>
                                  <p:subTnLst>
                                    <p:audio>
                                      <p:cMediaNode>
                                        <p:cTn display="0" masterRel="sameClick">
                                          <p:stCondLst>
                                            <p:cond evt="begin" delay="0">
                                              <p:tn val="14"/>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7" cstate="print">
            <a:lum bright="-10000" contrast="30000"/>
          </a:blip>
          <a:srcRect l="53743" t="61930" r="30843" b="34014"/>
          <a:stretch>
            <a:fillRect/>
          </a:stretch>
        </p:blipFill>
        <p:spPr bwMode="auto">
          <a:xfrm>
            <a:off x="0" y="0"/>
            <a:ext cx="6786578" cy="1071546"/>
          </a:xfrm>
          <a:prstGeom prst="rect">
            <a:avLst/>
          </a:prstGeom>
          <a:noFill/>
          <a:ln w="76200">
            <a:solidFill>
              <a:srgbClr val="FF0000"/>
            </a:solidFill>
            <a:miter lim="800000"/>
            <a:headEnd/>
            <a:tailEnd/>
          </a:ln>
          <a:effectLst/>
        </p:spPr>
      </p:pic>
      <p:sp>
        <p:nvSpPr>
          <p:cNvPr id="4" name="Прямоугольник 3"/>
          <p:cNvSpPr/>
          <p:nvPr/>
        </p:nvSpPr>
        <p:spPr>
          <a:xfrm>
            <a:off x="7000892" y="5990198"/>
            <a:ext cx="2143108" cy="867802"/>
          </a:xfrm>
          <a:prstGeom prst="rect">
            <a:avLst/>
          </a:prstGeom>
          <a:solidFill>
            <a:schemeClr val="bg2"/>
          </a:solidFill>
        </p:spPr>
        <p:txBody>
          <a:bodyPr wrap="square">
            <a:spAutoFit/>
          </a:bodyPr>
          <a:lstStyle/>
          <a:p>
            <a:pPr algn="ctr">
              <a:lnSpc>
                <a:spcPts val="6000"/>
              </a:lnSpc>
              <a:spcBef>
                <a:spcPts val="600"/>
              </a:spcBef>
            </a:pPr>
            <a:r>
              <a:rPr lang="ru-RU" sz="6600" b="1" dirty="0" smtClean="0">
                <a:solidFill>
                  <a:srgbClr val="FF0000"/>
                </a:solidFill>
                <a:latin typeface="Times New Roman" pitchFamily="18" charset="0"/>
                <a:cs typeface="Times New Roman" pitchFamily="18" charset="0"/>
              </a:rPr>
              <a:t>§ 24</a:t>
            </a:r>
          </a:p>
        </p:txBody>
      </p:sp>
      <p:pic>
        <p:nvPicPr>
          <p:cNvPr id="6" name="Picture 2"/>
          <p:cNvPicPr>
            <a:picLocks noChangeAspect="1" noChangeArrowheads="1"/>
          </p:cNvPicPr>
          <p:nvPr/>
        </p:nvPicPr>
        <p:blipFill>
          <a:blip r:embed="rId7" cstate="print">
            <a:lum contrast="30000"/>
          </a:blip>
          <a:srcRect l="56177" t="66257" r="31492" b="28875"/>
          <a:stretch>
            <a:fillRect/>
          </a:stretch>
        </p:blipFill>
        <p:spPr bwMode="auto">
          <a:xfrm>
            <a:off x="857224" y="1142984"/>
            <a:ext cx="5429288" cy="1285884"/>
          </a:xfrm>
          <a:prstGeom prst="rect">
            <a:avLst/>
          </a:prstGeom>
          <a:noFill/>
          <a:ln w="76200">
            <a:solidFill>
              <a:srgbClr val="0014AC"/>
            </a:solidFill>
            <a:miter lim="800000"/>
            <a:headEnd/>
            <a:tailEnd/>
          </a:ln>
          <a:effectLst/>
        </p:spPr>
      </p:pic>
      <p:pic>
        <p:nvPicPr>
          <p:cNvPr id="7" name="Picture 2"/>
          <p:cNvPicPr>
            <a:picLocks noChangeAspect="1" noChangeArrowheads="1"/>
          </p:cNvPicPr>
          <p:nvPr/>
        </p:nvPicPr>
        <p:blipFill>
          <a:blip r:embed="rId7" cstate="print">
            <a:lum bright="-10000" contrast="30000"/>
          </a:blip>
          <a:srcRect l="54392" t="71395" r="26138" b="24819"/>
          <a:stretch>
            <a:fillRect/>
          </a:stretch>
        </p:blipFill>
        <p:spPr bwMode="auto">
          <a:xfrm>
            <a:off x="71406" y="2571744"/>
            <a:ext cx="8572560" cy="1000132"/>
          </a:xfrm>
          <a:prstGeom prst="rect">
            <a:avLst/>
          </a:prstGeom>
          <a:noFill/>
          <a:ln w="76200">
            <a:solidFill>
              <a:srgbClr val="C00000"/>
            </a:solidFill>
            <a:miter lim="800000"/>
            <a:headEnd/>
            <a:tailEnd/>
          </a:ln>
          <a:effectLst/>
        </p:spPr>
      </p:pic>
      <p:pic>
        <p:nvPicPr>
          <p:cNvPr id="8" name="Picture 2"/>
          <p:cNvPicPr>
            <a:picLocks noChangeAspect="1" noChangeArrowheads="1"/>
          </p:cNvPicPr>
          <p:nvPr/>
        </p:nvPicPr>
        <p:blipFill>
          <a:blip r:embed="rId7" cstate="print">
            <a:lum bright="10000" contrast="20000"/>
          </a:blip>
          <a:srcRect l="68508" t="64635" r="27111" b="28875"/>
          <a:stretch>
            <a:fillRect/>
          </a:stretch>
        </p:blipFill>
        <p:spPr bwMode="auto">
          <a:xfrm>
            <a:off x="6500826" y="857232"/>
            <a:ext cx="1928826" cy="1714512"/>
          </a:xfrm>
          <a:prstGeom prst="rect">
            <a:avLst/>
          </a:prstGeom>
          <a:noFill/>
          <a:ln w="76200">
            <a:solidFill>
              <a:srgbClr val="0014AC"/>
            </a:solidFill>
            <a:miter lim="800000"/>
            <a:headEnd/>
            <a:tailEnd/>
          </a:ln>
          <a:effectLst/>
        </p:spPr>
      </p:pic>
      <p:pic>
        <p:nvPicPr>
          <p:cNvPr id="9" name="Picture 2"/>
          <p:cNvPicPr>
            <a:picLocks noChangeAspect="1" noChangeArrowheads="1"/>
          </p:cNvPicPr>
          <p:nvPr/>
        </p:nvPicPr>
        <p:blipFill>
          <a:blip r:embed="rId7" cstate="print">
            <a:lum bright="-10000" contrast="30000"/>
          </a:blip>
          <a:srcRect l="55690" t="75451" r="32466" b="21574"/>
          <a:stretch>
            <a:fillRect/>
          </a:stretch>
        </p:blipFill>
        <p:spPr bwMode="auto">
          <a:xfrm>
            <a:off x="2214546" y="3571876"/>
            <a:ext cx="5214974" cy="785818"/>
          </a:xfrm>
          <a:prstGeom prst="rect">
            <a:avLst/>
          </a:prstGeom>
          <a:noFill/>
          <a:ln w="76200">
            <a:solidFill>
              <a:srgbClr val="C00000"/>
            </a:solidFill>
            <a:miter lim="800000"/>
            <a:headEnd/>
            <a:tailEnd/>
          </a:ln>
          <a:effectLst/>
        </p:spPr>
      </p:pic>
      <p:pic>
        <p:nvPicPr>
          <p:cNvPr id="10" name="Picture 2"/>
          <p:cNvPicPr>
            <a:picLocks noChangeAspect="1" noChangeArrowheads="1"/>
          </p:cNvPicPr>
          <p:nvPr/>
        </p:nvPicPr>
        <p:blipFill>
          <a:blip r:embed="rId7" cstate="print">
            <a:duotone>
              <a:prstClr val="black"/>
              <a:schemeClr val="accent1">
                <a:tint val="45000"/>
                <a:satMod val="400000"/>
              </a:schemeClr>
            </a:duotone>
            <a:lum bright="-10000" contrast="30000"/>
          </a:blip>
          <a:srcRect l="55528" t="78696" r="26138" b="18600"/>
          <a:stretch>
            <a:fillRect/>
          </a:stretch>
        </p:blipFill>
        <p:spPr bwMode="auto">
          <a:xfrm>
            <a:off x="-32" y="4500570"/>
            <a:ext cx="8072494" cy="714380"/>
          </a:xfrm>
          <a:prstGeom prst="rect">
            <a:avLst/>
          </a:prstGeom>
          <a:noFill/>
          <a:ln w="76200">
            <a:solidFill>
              <a:srgbClr val="FF9900"/>
            </a:solidFill>
            <a:miter lim="800000"/>
            <a:headEnd/>
            <a:tailEnd/>
          </a:ln>
          <a:effectLst/>
        </p:spPr>
      </p:pic>
      <p:pic>
        <p:nvPicPr>
          <p:cNvPr id="11" name="Picture 2"/>
          <p:cNvPicPr>
            <a:picLocks noChangeAspect="1" noChangeArrowheads="1"/>
          </p:cNvPicPr>
          <p:nvPr/>
        </p:nvPicPr>
        <p:blipFill>
          <a:blip r:embed="rId7" cstate="print">
            <a:duotone>
              <a:prstClr val="black"/>
              <a:srgbClr val="D9C3A5">
                <a:tint val="50000"/>
                <a:satMod val="180000"/>
              </a:srgbClr>
            </a:duotone>
            <a:lum bright="-10000" contrast="30000"/>
          </a:blip>
          <a:srcRect l="55690" t="81130" r="32790" b="13461"/>
          <a:stretch>
            <a:fillRect/>
          </a:stretch>
        </p:blipFill>
        <p:spPr bwMode="auto">
          <a:xfrm>
            <a:off x="0" y="5429240"/>
            <a:ext cx="5072098" cy="1428760"/>
          </a:xfrm>
          <a:prstGeom prst="rect">
            <a:avLst/>
          </a:prstGeom>
          <a:noFill/>
          <a:ln w="76200">
            <a:solidFill>
              <a:srgbClr val="7030A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20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2" name="wind.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2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wind.wav"/>
                                        </p:tgtEl>
                                      </p:cMediaNode>
                                    </p:audio>
                                  </p:sub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3" name="drumroll.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2000"/>
                                        <p:tgtEl>
                                          <p:spTgt spid="7"/>
                                        </p:tgtEl>
                                      </p:cBhvr>
                                    </p:animEffect>
                                  </p:childTnLst>
                                  <p:subTnLst>
                                    <p:audio>
                                      <p:cMediaNode>
                                        <p:cTn display="0" masterRel="sameClick">
                                          <p:stCondLst>
                                            <p:cond evt="begin" delay="0">
                                              <p:tn val="29"/>
                                            </p:cond>
                                          </p:stCondLst>
                                          <p:endCondLst>
                                            <p:cond evt="onStopAudio" delay="0">
                                              <p:tgtEl>
                                                <p:sldTgt/>
                                              </p:tgtEl>
                                            </p:cond>
                                          </p:endCondLst>
                                        </p:cTn>
                                        <p:tgtEl>
                                          <p:sndTgt r:embed="rId2" name="wind.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2000"/>
                                        <p:tgtEl>
                                          <p:spTgt spid="9"/>
                                        </p:tgtEl>
                                      </p:cBhvr>
                                    </p:animEffect>
                                  </p:childTnLst>
                                  <p:subTnLst>
                                    <p:audio>
                                      <p:cMediaNode>
                                        <p:cTn display="0" masterRel="sameClick">
                                          <p:stCondLst>
                                            <p:cond evt="begin" delay="0">
                                              <p:tn val="34"/>
                                            </p:cond>
                                          </p:stCondLst>
                                          <p:endCondLst>
                                            <p:cond evt="onStopAudio" delay="0">
                                              <p:tgtEl>
                                                <p:sldTgt/>
                                              </p:tgtEl>
                                            </p:cond>
                                          </p:endCondLst>
                                        </p:cTn>
                                        <p:tgtEl>
                                          <p:sndTgt r:embed="rId4" name="push.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2000"/>
                                        <p:tgtEl>
                                          <p:spTgt spid="10"/>
                                        </p:tgtEl>
                                      </p:cBhvr>
                                    </p:animEffect>
                                  </p:childTnLst>
                                  <p:subTnLst>
                                    <p:audio>
                                      <p:cMediaNode>
                                        <p:cTn display="0" masterRel="sameClick">
                                          <p:stCondLst>
                                            <p:cond evt="begin" delay="0">
                                              <p:tn val="39"/>
                                            </p:cond>
                                          </p:stCondLst>
                                          <p:endCondLst>
                                            <p:cond evt="onStopAudio" delay="0">
                                              <p:tgtEl>
                                                <p:sldTgt/>
                                              </p:tgtEl>
                                            </p:cond>
                                          </p:endCondLst>
                                        </p:cTn>
                                        <p:tgtEl>
                                          <p:sndTgt r:embed="rId5" name="applause.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2000"/>
                                        <p:tgtEl>
                                          <p:spTgt spid="11"/>
                                        </p:tgtEl>
                                      </p:cBhvr>
                                    </p:animEffect>
                                  </p:childTnLst>
                                  <p:subTnLst>
                                    <p:audio>
                                      <p:cMediaNode>
                                        <p:cTn display="0" masterRel="sameClick">
                                          <p:stCondLst>
                                            <p:cond evt="begin" delay="0">
                                              <p:tn val="44"/>
                                            </p:cond>
                                          </p:stCondLst>
                                          <p:endCondLst>
                                            <p:cond evt="onStopAudio" delay="0">
                                              <p:tgtEl>
                                                <p:sldTgt/>
                                              </p:tgtEl>
                                            </p:cond>
                                          </p:endCondLst>
                                        </p:cTn>
                                        <p:tgtEl>
                                          <p:sndTgt r:embed="rId2" name="wind.wav"/>
                                        </p:tgtEl>
                                      </p:cMediaNode>
                                    </p:audio>
                                  </p:subTnLst>
                                </p:cTn>
                              </p:par>
                            </p:childTnLst>
                          </p:cTn>
                        </p:par>
                      </p:childTnLst>
                    </p:cTn>
                  </p:par>
                  <p:par>
                    <p:cTn id="47" fill="hold">
                      <p:stCondLst>
                        <p:cond delay="indefinite"/>
                      </p:stCondLst>
                      <p:childTnLst>
                        <p:par>
                          <p:cTn id="48" fill="hold">
                            <p:stCondLst>
                              <p:cond delay="0"/>
                            </p:stCondLst>
                            <p:childTnLst>
                              <p:par>
                                <p:cTn id="49" presetID="26" presetClass="emph" presetSubtype="0" repeatCount="3000" fill="hold" nodeType="click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par>
                                <p:cTn id="52" presetID="26" presetClass="emph" presetSubtype="0" repeatCount="3000" fill="hold" nodeType="withEffect">
                                  <p:stCondLst>
                                    <p:cond delay="0"/>
                                  </p:stCondLst>
                                  <p:childTnLst>
                                    <p:animEffect transition="out" filter="fade">
                                      <p:cBhvr>
                                        <p:cTn id="53" dur="500" tmFilter="0, 0; .2, .5; .8, .5; 1, 0"/>
                                        <p:tgtEl>
                                          <p:spTgt spid="7"/>
                                        </p:tgtEl>
                                      </p:cBhvr>
                                    </p:animEffect>
                                    <p:animScale>
                                      <p:cBhvr>
                                        <p:cTn id="54" dur="250" autoRev="1" fill="hold"/>
                                        <p:tgtEl>
                                          <p:spTgt spid="7"/>
                                        </p:tgtEl>
                                      </p:cBhvr>
                                      <p:by x="105000" y="105000"/>
                                    </p:animScale>
                                  </p:childTnLst>
                                  <p:subTnLst>
                                    <p:audio>
                                      <p:cMediaNode>
                                        <p:cTn display="0" masterRel="sameClick">
                                          <p:stCondLst>
                                            <p:cond evt="begin" delay="0">
                                              <p:tn val="52"/>
                                            </p:cond>
                                          </p:stCondLst>
                                          <p:endCondLst>
                                            <p:cond evt="onStopAudio" delay="0">
                                              <p:tgtEl>
                                                <p:sldTgt/>
                                              </p:tgtEl>
                                            </p:cond>
                                          </p:endCondLst>
                                        </p:cTn>
                                        <p:tgtEl>
                                          <p:sndTgt r:embed="rId6"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lum bright="-20000" contrast="30000"/>
          </a:blip>
          <a:srcRect l="9375" t="10986" r="69531" b="36279"/>
          <a:stretch>
            <a:fillRect/>
          </a:stretch>
        </p:blipFill>
        <p:spPr bwMode="auto">
          <a:xfrm>
            <a:off x="0" y="0"/>
            <a:ext cx="3286116" cy="6572232"/>
          </a:xfrm>
          <a:prstGeom prst="rect">
            <a:avLst/>
          </a:prstGeom>
          <a:noFill/>
          <a:ln w="9525">
            <a:noFill/>
            <a:miter lim="800000"/>
            <a:headEnd/>
            <a:tailEnd/>
          </a:ln>
          <a:effectLst/>
        </p:spPr>
      </p:pic>
      <p:sp>
        <p:nvSpPr>
          <p:cNvPr id="3" name="TextBox 2"/>
          <p:cNvSpPr txBox="1"/>
          <p:nvPr/>
        </p:nvSpPr>
        <p:spPr>
          <a:xfrm>
            <a:off x="3357554" y="0"/>
            <a:ext cx="5786446" cy="6309420"/>
          </a:xfrm>
          <a:prstGeom prst="rect">
            <a:avLst/>
          </a:prstGeom>
          <a:noFill/>
        </p:spPr>
        <p:txBody>
          <a:bodyPr wrap="square" rtlCol="0">
            <a:spAutoFit/>
          </a:bodyPr>
          <a:lstStyle/>
          <a:p>
            <a:r>
              <a:rPr lang="ru-RU" sz="3200" b="1" u="sng" dirty="0" smtClean="0">
                <a:solidFill>
                  <a:srgbClr val="FF0000"/>
                </a:solidFill>
                <a:latin typeface="Times New Roman" pitchFamily="18" charset="0"/>
                <a:cs typeface="Times New Roman" pitchFamily="18" charset="0"/>
              </a:rPr>
              <a:t>Цефеиды </a:t>
            </a:r>
            <a:r>
              <a:rPr lang="ru-RU" sz="2800" b="1" dirty="0" smtClean="0">
                <a:latin typeface="Times New Roman" pitchFamily="18" charset="0"/>
                <a:cs typeface="Times New Roman" pitchFamily="18" charset="0"/>
              </a:rPr>
              <a:t>— это звёзды-сверхгиганты, они обладают высокой светимостью. Так, например, светимость цефеиды с периодом 50 суток в 10 тыс. раз больше, чем у Солнца. Они заметны даже в других галактиках, поэтому цефеиды, которые можно использовать для определения таких больших расстояний, когда годичный параллакс невозможно измерить, часто называют </a:t>
            </a:r>
            <a:r>
              <a:rPr lang="ru-RU" sz="3200" b="1" dirty="0" smtClean="0">
                <a:solidFill>
                  <a:srgbClr val="FF0000"/>
                </a:solidFill>
                <a:latin typeface="Times New Roman" pitchFamily="18" charset="0"/>
                <a:cs typeface="Times New Roman" pitchFamily="18" charset="0"/>
              </a:rPr>
              <a:t>«маяками Вселенной».</a:t>
            </a:r>
            <a:endParaRPr lang="ru-RU"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4778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0-#ppt_w/2"/>
                                          </p:val>
                                        </p:tav>
                                        <p:tav tm="100000">
                                          <p:val>
                                            <p:strVal val="#ppt_x"/>
                                          </p:val>
                                        </p:tav>
                                      </p:tavLst>
                                    </p:anim>
                                    <p:anim calcmode="lin" valueType="num">
                                      <p:cBhvr additive="base">
                                        <p:cTn id="13" dur="500" fill="hold"/>
                                        <p:tgtEl>
                                          <p:spTgt spid="10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lum bright="-10000" contrast="30000"/>
          </a:blip>
          <a:srcRect l="8789" t="12451" r="60742" b="42139"/>
          <a:stretch>
            <a:fillRect/>
          </a:stretch>
        </p:blipFill>
        <p:spPr bwMode="auto">
          <a:xfrm>
            <a:off x="0" y="0"/>
            <a:ext cx="3714744" cy="4429156"/>
          </a:xfrm>
          <a:prstGeom prst="rect">
            <a:avLst/>
          </a:prstGeom>
          <a:noFill/>
          <a:ln w="9525">
            <a:noFill/>
            <a:miter lim="800000"/>
            <a:headEnd/>
            <a:tailEnd/>
          </a:ln>
          <a:effectLst/>
        </p:spPr>
      </p:pic>
      <p:pic>
        <p:nvPicPr>
          <p:cNvPr id="3" name="Picture 2"/>
          <p:cNvPicPr>
            <a:picLocks noChangeAspect="1" noChangeArrowheads="1"/>
          </p:cNvPicPr>
          <p:nvPr/>
        </p:nvPicPr>
        <p:blipFill>
          <a:blip r:embed="rId6">
            <a:lum bright="-10000" contrast="30000"/>
          </a:blip>
          <a:srcRect l="44531" t="15381" r="12695" b="42139"/>
          <a:stretch>
            <a:fillRect/>
          </a:stretch>
        </p:blipFill>
        <p:spPr bwMode="auto">
          <a:xfrm>
            <a:off x="3929058" y="-24"/>
            <a:ext cx="5214974" cy="4143404"/>
          </a:xfrm>
          <a:prstGeom prst="rect">
            <a:avLst/>
          </a:prstGeom>
          <a:noFill/>
          <a:ln w="9525">
            <a:noFill/>
            <a:miter lim="800000"/>
            <a:headEnd/>
            <a:tailEnd/>
          </a:ln>
          <a:effectLst/>
        </p:spPr>
      </p:pic>
      <p:sp>
        <p:nvSpPr>
          <p:cNvPr id="4" name="TextBox 3"/>
          <p:cNvSpPr txBox="1"/>
          <p:nvPr/>
        </p:nvSpPr>
        <p:spPr>
          <a:xfrm>
            <a:off x="0" y="4357694"/>
            <a:ext cx="3929058" cy="646331"/>
          </a:xfrm>
          <a:prstGeom prst="rect">
            <a:avLst/>
          </a:prstGeom>
          <a:noFill/>
        </p:spPr>
        <p:txBody>
          <a:bodyPr wrap="square" rtlCol="0">
            <a:spAutoFit/>
          </a:bodyPr>
          <a:lstStyle/>
          <a:p>
            <a:r>
              <a:rPr lang="ru-RU" b="1" dirty="0" smtClean="0">
                <a:latin typeface="Times New Roman" pitchFamily="18" charset="0"/>
                <a:cs typeface="Times New Roman" pitchFamily="18" charset="0"/>
              </a:rPr>
              <a:t>Рис. 5.25. Зависимость</a:t>
            </a:r>
          </a:p>
          <a:p>
            <a:r>
              <a:rPr lang="ru-RU" b="1" dirty="0" smtClean="0">
                <a:latin typeface="Times New Roman" pitchFamily="18" charset="0"/>
                <a:cs typeface="Times New Roman" pitchFamily="18" charset="0"/>
              </a:rPr>
              <a:t> «период — светимость» цефеид</a:t>
            </a:r>
            <a:endParaRPr lang="ru-RU" b="1" dirty="0">
              <a:latin typeface="Times New Roman" pitchFamily="18" charset="0"/>
              <a:cs typeface="Times New Roman" pitchFamily="18" charset="0"/>
            </a:endParaRPr>
          </a:p>
        </p:txBody>
      </p:sp>
      <p:sp>
        <p:nvSpPr>
          <p:cNvPr id="5" name="TextBox 4"/>
          <p:cNvSpPr txBox="1"/>
          <p:nvPr/>
        </p:nvSpPr>
        <p:spPr>
          <a:xfrm>
            <a:off x="4643438" y="4214818"/>
            <a:ext cx="4500562" cy="646331"/>
          </a:xfrm>
          <a:prstGeom prst="rect">
            <a:avLst/>
          </a:prstGeom>
          <a:noFill/>
        </p:spPr>
        <p:txBody>
          <a:bodyPr wrap="square" rtlCol="0">
            <a:spAutoFit/>
          </a:bodyPr>
          <a:lstStyle/>
          <a:p>
            <a:r>
              <a:rPr lang="ru-RU" b="1" dirty="0" smtClean="0">
                <a:latin typeface="Times New Roman" pitchFamily="18" charset="0"/>
                <a:cs typeface="Times New Roman" pitchFamily="18" charset="0"/>
              </a:rPr>
              <a:t>Рис. 5.26. Кривые блеска неправильных переменных звёзд</a:t>
            </a:r>
            <a:endParaRPr lang="ru-RU" b="1" dirty="0">
              <a:latin typeface="Times New Roman" pitchFamily="18" charset="0"/>
              <a:cs typeface="Times New Roman" pitchFamily="18" charset="0"/>
            </a:endParaRPr>
          </a:p>
        </p:txBody>
      </p:sp>
      <p:sp>
        <p:nvSpPr>
          <p:cNvPr id="6" name="TextBox 5"/>
          <p:cNvSpPr txBox="1"/>
          <p:nvPr/>
        </p:nvSpPr>
        <p:spPr>
          <a:xfrm>
            <a:off x="0" y="5429264"/>
            <a:ext cx="8572528" cy="830997"/>
          </a:xfrm>
          <a:prstGeom prst="rect">
            <a:avLst/>
          </a:prstGeom>
          <a:solidFill>
            <a:schemeClr val="bg2"/>
          </a:solidFill>
          <a:ln>
            <a:solidFill>
              <a:srgbClr val="C00000"/>
            </a:solidFill>
          </a:ln>
        </p:spPr>
        <p:txBody>
          <a:bodyPr wrap="square" rtlCol="0">
            <a:spAutoFit/>
          </a:bodyPr>
          <a:lstStyle/>
          <a:p>
            <a:r>
              <a:rPr lang="ru-RU" sz="2000" b="1" dirty="0" smtClean="0">
                <a:latin typeface="Times New Roman" pitchFamily="18" charset="0"/>
                <a:cs typeface="Times New Roman" pitchFamily="18" charset="0"/>
              </a:rPr>
              <a:t>Звёзды, пульсация которых происходит с периодом большим, чем у цефеид, называются </a:t>
            </a:r>
            <a:r>
              <a:rPr lang="ru-RU" sz="2800" b="1" dirty="0" smtClean="0">
                <a:solidFill>
                  <a:srgbClr val="FF0000"/>
                </a:solidFill>
                <a:latin typeface="Times New Roman" pitchFamily="18" charset="0"/>
                <a:cs typeface="Times New Roman" pitchFamily="18" charset="0"/>
              </a:rPr>
              <a:t>долгопериодическими.</a:t>
            </a:r>
            <a:endParaRPr lang="ru-RU"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4778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2000"/>
                                        <p:tgtEl>
                                          <p:spTgt spid="2050"/>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wind.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2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2" name="push.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2000"/>
                                        <p:tgtEl>
                                          <p:spTgt spid="5"/>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2000"/>
                                        <p:tgtEl>
                                          <p:spTgt spid="6"/>
                                        </p:tgtEl>
                                      </p:cBhvr>
                                    </p:animEffect>
                                  </p:childTnLst>
                                  <p:subTnLst>
                                    <p:audio>
                                      <p:cMediaNode>
                                        <p:cTn display="0" masterRel="sameClick">
                                          <p:stCondLst>
                                            <p:cond evt="begin" delay="0">
                                              <p:tn val="25"/>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0"/>
            <a:ext cx="9144000" cy="4062651"/>
          </a:xfrm>
          <a:prstGeom prst="rect">
            <a:avLst/>
          </a:prstGeom>
          <a:noFill/>
        </p:spPr>
        <p:txBody>
          <a:bodyPr wrap="square" rtlCol="0">
            <a:spAutoFit/>
          </a:bodyPr>
          <a:lstStyle/>
          <a:p>
            <a:r>
              <a:rPr lang="ru-RU" sz="1600" dirty="0" smtClean="0">
                <a:latin typeface="Times New Roman" pitchFamily="18" charset="0"/>
                <a:cs typeface="Times New Roman" pitchFamily="18" charset="0"/>
              </a:rPr>
              <a:t>Начиная с глубокой древности, в исторических летописях разных народов неоднократно отмечены случаи появления звёзд, видимых невооружённым глазом на том месте, где их прежде не было. Особенно удивительными были эти «новые» звёзды, когда они становились столь яркими, что могли наблюдаться даже днём. Затем их свет постепенно, в течение нескольких месяцев ослабевал настолько, что звезду уже нельзя было видеть невооружённым глазом. </a:t>
            </a:r>
            <a:r>
              <a:rPr lang="ru-RU" sz="2400" b="1" dirty="0" smtClean="0">
                <a:latin typeface="Times New Roman" pitchFamily="18" charset="0"/>
                <a:cs typeface="Times New Roman" pitchFamily="18" charset="0"/>
              </a:rPr>
              <a:t>Например, в китайских и японских хрониках сохранились сведения о «звезде-гостье», которая вспыхнула в созвездии Тельца в 1054 г. и в течение трёх недель была видна днём, а через год совершенно «исчезла». В 1572 г. учитель Кеплера Тихо Браге наблюдал в созвездии Кассиопеи новую звезду, которая была ярче Венеры. В 1604 г. уже сам Кеплер наблюдал новую звезду в созвездии Змееносца.</a:t>
            </a:r>
            <a:endParaRPr lang="ru-RU"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4">
            <a:lum bright="-20000" contrast="40000"/>
          </a:blip>
          <a:srcRect l="9375" t="13183" r="12695" b="34082"/>
          <a:stretch>
            <a:fillRect/>
          </a:stretch>
        </p:blipFill>
        <p:spPr bwMode="auto">
          <a:xfrm>
            <a:off x="3286116" y="3686815"/>
            <a:ext cx="5857884" cy="3171185"/>
          </a:xfrm>
          <a:prstGeom prst="rect">
            <a:avLst/>
          </a:prstGeom>
          <a:noFill/>
          <a:ln w="9525">
            <a:noFill/>
            <a:miter lim="800000"/>
            <a:headEnd/>
            <a:tailEnd/>
          </a:ln>
          <a:effectLst/>
        </p:spPr>
      </p:pic>
    </p:spTree>
    <p:extLst>
      <p:ext uri="{BB962C8B-B14F-4D97-AF65-F5344CB8AC3E}">
        <p14:creationId xmlns:p14="http://schemas.microsoft.com/office/powerpoint/2010/main" xmlns="" val="34778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left)">
                                      <p:cBhvr>
                                        <p:cTn id="12" dur="3000"/>
                                        <p:tgtEl>
                                          <p:spTgt spid="3074"/>
                                        </p:tgtEl>
                                      </p:cBhvr>
                                    </p:animEffect>
                                  </p:childTnLst>
                                  <p:subTnLst>
                                    <p:audio>
                                      <p:cMediaNode>
                                        <p:cTn display="0" masterRel="sameClick">
                                          <p:stCondLst>
                                            <p:cond evt="begin" delay="0">
                                              <p:tn val="10"/>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1164158"/>
            <a:ext cx="9144000" cy="5693866"/>
          </a:xfrm>
          <a:prstGeom prst="rect">
            <a:avLst/>
          </a:prstGeom>
          <a:noFill/>
        </p:spPr>
        <p:txBody>
          <a:bodyPr wrap="square" rtlCol="0">
            <a:spAutoFit/>
          </a:bodyPr>
          <a:lstStyle/>
          <a:p>
            <a:r>
              <a:rPr lang="ru-RU" sz="2000" dirty="0" smtClean="0">
                <a:latin typeface="Times New Roman" pitchFamily="18" charset="0"/>
                <a:cs typeface="Times New Roman" pitchFamily="18" charset="0"/>
              </a:rPr>
              <a:t>Сразу же после открытия пульсаров было высказано предположение о том, что они являются быстровращающимися </a:t>
            </a:r>
            <a:r>
              <a:rPr lang="ru-RU" sz="2000" b="1" i="1" dirty="0" smtClean="0">
                <a:latin typeface="Times New Roman" pitchFamily="18" charset="0"/>
                <a:cs typeface="Times New Roman" pitchFamily="18" charset="0"/>
              </a:rPr>
              <a:t>нейтронными звёздами</a:t>
            </a:r>
            <a:r>
              <a:rPr lang="ru-RU" sz="2000" dirty="0" smtClean="0">
                <a:latin typeface="Times New Roman" pitchFamily="18" charset="0"/>
                <a:cs typeface="Times New Roman" pitchFamily="18" charset="0"/>
              </a:rPr>
              <a:t>. Излучение пульсара, которое испускается в узком конусе, наблюдатель видит лишь в том случае, когда при вращении звезды этот конус направлен на него подобно свету маяка. Вещество пульсаров состоит из нейтронов, образовавшихся при соединении протонов с электронами, тесно прижатых друг к другу гравитационными силами. Диаметры таких нейтронных звёзд всего 20—30 км, а плотность близка к ядерной и может превышать 10</a:t>
            </a:r>
            <a:r>
              <a:rPr lang="ru-RU" sz="2000" baseline="30000" dirty="0" smtClean="0">
                <a:latin typeface="Times New Roman" pitchFamily="18" charset="0"/>
                <a:cs typeface="Times New Roman" pitchFamily="18" charset="0"/>
              </a:rPr>
              <a:t>18</a:t>
            </a:r>
            <a:r>
              <a:rPr lang="ru-RU" sz="2000" dirty="0" smtClean="0">
                <a:latin typeface="Times New Roman" pitchFamily="18" charset="0"/>
                <a:cs typeface="Times New Roman" pitchFamily="18" charset="0"/>
              </a:rPr>
              <a:t> кг/м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 Таким образом, нейтронные звёзды являются одним из тех объектов во Вселенной, которые предоставляют учёным возможность изучать поведение вещества в условиях, пока недостижимых в земных лабораториях.</a:t>
            </a:r>
          </a:p>
          <a:p>
            <a:r>
              <a:rPr lang="ru-RU" sz="2400" b="1" dirty="0" smtClean="0">
                <a:latin typeface="Times New Roman" pitchFamily="18" charset="0"/>
                <a:cs typeface="Times New Roman" pitchFamily="18" charset="0"/>
              </a:rPr>
              <a:t>Исследования показали, что пульсары являются остатками сверхновых звёзд. Один из пульсаров был обнаружен в </a:t>
            </a:r>
            <a:r>
              <a:rPr lang="ru-RU" sz="2400" b="1" dirty="0" err="1" smtClean="0">
                <a:latin typeface="Times New Roman" pitchFamily="18" charset="0"/>
                <a:cs typeface="Times New Roman" pitchFamily="18" charset="0"/>
              </a:rPr>
              <a:t>Крабовидной</a:t>
            </a:r>
            <a:r>
              <a:rPr lang="ru-RU" sz="2400" b="1" dirty="0" smtClean="0">
                <a:latin typeface="Times New Roman" pitchFamily="18" charset="0"/>
                <a:cs typeface="Times New Roman" pitchFamily="18" charset="0"/>
              </a:rPr>
              <a:t> туманности, которая наблюдается на месте вспышки сверхновой 1054 г. Его излучение в оптическом, радио- и рентгеновском диапазонах излучения меняется с периодом, равным 0,033 с (рис. 5.28).</a:t>
            </a:r>
            <a:endParaRPr lang="ru-RU" sz="2400" b="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4"/>
          <a:srcRect l="32227" t="31494" r="32031" b="22363"/>
          <a:stretch>
            <a:fillRect/>
          </a:stretch>
        </p:blipFill>
        <p:spPr bwMode="auto">
          <a:xfrm>
            <a:off x="6072166" y="0"/>
            <a:ext cx="3071834" cy="3172550"/>
          </a:xfrm>
          <a:prstGeom prst="rect">
            <a:avLst/>
          </a:prstGeom>
          <a:noFill/>
          <a:ln w="9525">
            <a:noFill/>
            <a:miter lim="800000"/>
            <a:headEnd/>
            <a:tailEnd/>
          </a:ln>
          <a:effectLst/>
        </p:spPr>
      </p:pic>
    </p:spTree>
    <p:extLst>
      <p:ext uri="{BB962C8B-B14F-4D97-AF65-F5344CB8AC3E}">
        <p14:creationId xmlns:p14="http://schemas.microsoft.com/office/powerpoint/2010/main" xmlns="" val="34778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1+#ppt_w/2"/>
                                          </p:val>
                                        </p:tav>
                                        <p:tav tm="100000">
                                          <p:val>
                                            <p:strVal val="#ppt_x"/>
                                          </p:val>
                                        </p:tav>
                                      </p:tavLst>
                                    </p:anim>
                                    <p:anim calcmode="lin" valueType="num">
                                      <p:cBhvr additive="base">
                                        <p:cTn id="13" dur="500" fill="hold"/>
                                        <p:tgtEl>
                                          <p:spTgt spid="40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214290"/>
            <a:ext cx="9144000" cy="5509200"/>
          </a:xfrm>
          <a:prstGeom prst="rect">
            <a:avLst/>
          </a:prstGeom>
          <a:noFill/>
        </p:spPr>
        <p:txBody>
          <a:bodyPr wrap="square" rtlCol="0">
            <a:spAutoFit/>
          </a:bodyPr>
          <a:lstStyle/>
          <a:p>
            <a:r>
              <a:rPr lang="ru-RU" sz="3200" dirty="0" smtClean="0">
                <a:latin typeface="Times New Roman" pitchFamily="18" charset="0"/>
                <a:cs typeface="Times New Roman" pitchFamily="18" charset="0"/>
              </a:rPr>
              <a:t>Вопросы </a:t>
            </a:r>
          </a:p>
          <a:p>
            <a:r>
              <a:rPr lang="ru-RU" sz="3200" b="1" dirty="0" smtClean="0">
                <a:latin typeface="Times New Roman" pitchFamily="18" charset="0"/>
                <a:cs typeface="Times New Roman" pitchFamily="18" charset="0"/>
              </a:rPr>
              <a:t>1.</a:t>
            </a:r>
            <a:r>
              <a:rPr lang="ru-RU" sz="3200" dirty="0" smtClean="0">
                <a:latin typeface="Times New Roman" pitchFamily="18" charset="0"/>
                <a:cs typeface="Times New Roman" pitchFamily="18" charset="0"/>
              </a:rPr>
              <a:t> Перечислите известные вам типы переменных звёзд. </a:t>
            </a:r>
          </a:p>
          <a:p>
            <a:r>
              <a:rPr lang="ru-RU" sz="3200" b="1" dirty="0" smtClean="0">
                <a:latin typeface="Times New Roman" pitchFamily="18" charset="0"/>
                <a:cs typeface="Times New Roman" pitchFamily="18" charset="0"/>
              </a:rPr>
              <a:t>2.</a:t>
            </a:r>
            <a:r>
              <a:rPr lang="ru-RU" sz="3200" dirty="0" smtClean="0">
                <a:latin typeface="Times New Roman" pitchFamily="18" charset="0"/>
                <a:cs typeface="Times New Roman" pitchFamily="18" charset="0"/>
              </a:rPr>
              <a:t> Перечислите возможные конечные стадии эволюции звёзд. </a:t>
            </a:r>
          </a:p>
          <a:p>
            <a:r>
              <a:rPr lang="ru-RU" sz="3200" b="1" dirty="0" smtClean="0">
                <a:latin typeface="Times New Roman" pitchFamily="18" charset="0"/>
                <a:cs typeface="Times New Roman" pitchFamily="18" charset="0"/>
              </a:rPr>
              <a:t>3.</a:t>
            </a:r>
            <a:r>
              <a:rPr lang="ru-RU" sz="3200" dirty="0" smtClean="0">
                <a:latin typeface="Times New Roman" pitchFamily="18" charset="0"/>
                <a:cs typeface="Times New Roman" pitchFamily="18" charset="0"/>
              </a:rPr>
              <a:t> В чём причина изменения блеска цефеид?</a:t>
            </a:r>
          </a:p>
          <a:p>
            <a:r>
              <a:rPr lang="ru-RU" sz="3200"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4.</a:t>
            </a:r>
            <a:r>
              <a:rPr lang="ru-RU" sz="3200" dirty="0" smtClean="0">
                <a:latin typeface="Times New Roman" pitchFamily="18" charset="0"/>
                <a:cs typeface="Times New Roman" pitchFamily="18" charset="0"/>
              </a:rPr>
              <a:t> Почему цефеиды называют «маяками Вселенной»?</a:t>
            </a:r>
          </a:p>
          <a:p>
            <a:r>
              <a:rPr lang="ru-RU" sz="3200"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5.</a:t>
            </a:r>
            <a:r>
              <a:rPr lang="ru-RU" sz="3200" dirty="0" smtClean="0">
                <a:latin typeface="Times New Roman" pitchFamily="18" charset="0"/>
                <a:cs typeface="Times New Roman" pitchFamily="18" charset="0"/>
              </a:rPr>
              <a:t> Что такое пульсары? </a:t>
            </a:r>
          </a:p>
          <a:p>
            <a:r>
              <a:rPr lang="ru-RU" sz="3200" b="1" dirty="0" smtClean="0">
                <a:latin typeface="Times New Roman" pitchFamily="18" charset="0"/>
                <a:cs typeface="Times New Roman" pitchFamily="18" charset="0"/>
              </a:rPr>
              <a:t>6.</a:t>
            </a:r>
            <a:r>
              <a:rPr lang="ru-RU" sz="3200" dirty="0" smtClean="0">
                <a:latin typeface="Times New Roman" pitchFamily="18" charset="0"/>
                <a:cs typeface="Times New Roman" pitchFamily="18" charset="0"/>
              </a:rPr>
              <a:t> Может ли Солнце вспыхнуть, как новая или сверхновая звезда? Почему?</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34778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000"/>
                                        <p:tgtEl>
                                          <p:spTgt spid="2">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drumroll.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1000"/>
                                        <p:tgtEl>
                                          <p:spTgt spid="2">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1000"/>
                                        <p:tgtEl>
                                          <p:spTgt spid="2">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drumroll.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1000"/>
                                        <p:tgtEl>
                                          <p:spTgt spid="2">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drumroll.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1000"/>
                                        <p:tgtEl>
                                          <p:spTgt spid="2">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drumroll.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1000"/>
                                        <p:tgtEl>
                                          <p:spTgt spid="2">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32" y="-17814"/>
            <a:ext cx="3429024" cy="1446550"/>
          </a:xfrm>
          <a:prstGeom prst="rect">
            <a:avLst/>
          </a:prstGeom>
          <a:solidFill>
            <a:schemeClr val="bg2"/>
          </a:solidFill>
        </p:spPr>
        <p:txBody>
          <a:bodyPr wrap="square" rtlCol="0">
            <a:spAutoFit/>
          </a:bodyPr>
          <a:lstStyle/>
          <a:p>
            <a:pPr algn="just"/>
            <a:r>
              <a:rPr lang="ru-RU" sz="4400" b="1" dirty="0" smtClean="0">
                <a:solidFill>
                  <a:srgbClr val="FF0000"/>
                </a:solidFill>
                <a:latin typeface="Times New Roman" pitchFamily="18" charset="0"/>
                <a:cs typeface="Times New Roman" pitchFamily="18" charset="0"/>
              </a:rPr>
              <a:t>Третий </a:t>
            </a:r>
          </a:p>
          <a:p>
            <a:pPr algn="just"/>
            <a:r>
              <a:rPr lang="ru-RU" sz="4400" b="1" dirty="0" err="1" smtClean="0">
                <a:solidFill>
                  <a:srgbClr val="006600"/>
                </a:solidFill>
                <a:latin typeface="Times New Roman" pitchFamily="18" charset="0"/>
                <a:cs typeface="Times New Roman" pitchFamily="18" charset="0"/>
              </a:rPr>
              <a:t>з-н</a:t>
            </a:r>
            <a:r>
              <a:rPr lang="ru-RU" sz="4400" b="1" dirty="0" smtClean="0">
                <a:solidFill>
                  <a:srgbClr val="006600"/>
                </a:solidFill>
                <a:latin typeface="Times New Roman" pitchFamily="18" charset="0"/>
                <a:cs typeface="Times New Roman" pitchFamily="18" charset="0"/>
              </a:rPr>
              <a:t> Кеплера</a:t>
            </a:r>
            <a:endParaRPr lang="ru-RU" sz="4400" b="1" dirty="0">
              <a:solidFill>
                <a:srgbClr val="006600"/>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5" cstate="print"/>
          <a:srcRect l="56045" t="34270" r="33411" b="56179"/>
          <a:stretch>
            <a:fillRect/>
          </a:stretch>
        </p:blipFill>
        <p:spPr bwMode="auto">
          <a:xfrm>
            <a:off x="3083338" y="-1"/>
            <a:ext cx="3571900" cy="1941269"/>
          </a:xfrm>
          <a:prstGeom prst="rect">
            <a:avLst/>
          </a:prstGeom>
          <a:noFill/>
          <a:ln w="9525">
            <a:noFill/>
            <a:miter lim="800000"/>
            <a:headEnd/>
            <a:tailEnd/>
          </a:ln>
          <a:effectLst/>
        </p:spPr>
      </p:pic>
      <p:grpSp>
        <p:nvGrpSpPr>
          <p:cNvPr id="5" name="Группа 12"/>
          <p:cNvGrpSpPr/>
          <p:nvPr/>
        </p:nvGrpSpPr>
        <p:grpSpPr>
          <a:xfrm>
            <a:off x="-1245984" y="1809361"/>
            <a:ext cx="8841808" cy="6763175"/>
            <a:chOff x="-1245984" y="1809361"/>
            <a:chExt cx="8841808" cy="6763175"/>
          </a:xfrm>
          <a:solidFill>
            <a:schemeClr val="bg1"/>
          </a:solidFill>
        </p:grpSpPr>
        <p:grpSp>
          <p:nvGrpSpPr>
            <p:cNvPr id="8" name="Группа 4"/>
            <p:cNvGrpSpPr/>
            <p:nvPr/>
          </p:nvGrpSpPr>
          <p:grpSpPr>
            <a:xfrm>
              <a:off x="-1245984" y="1809361"/>
              <a:ext cx="8841808" cy="6763175"/>
              <a:chOff x="-1093130" y="1428736"/>
              <a:chExt cx="7458112" cy="6763175"/>
            </a:xfrm>
            <a:grpFill/>
          </p:grpSpPr>
          <p:pic>
            <p:nvPicPr>
              <p:cNvPr id="2" name="Picture 2"/>
              <p:cNvPicPr>
                <a:picLocks noChangeAspect="1" noChangeArrowheads="1"/>
              </p:cNvPicPr>
              <p:nvPr/>
            </p:nvPicPr>
            <p:blipFill>
              <a:blip r:embed="rId5" cstate="print"/>
              <a:srcRect l="61776" t="51902" r="25882" b="15039"/>
              <a:stretch>
                <a:fillRect/>
              </a:stretch>
            </p:blipFill>
            <p:spPr bwMode="auto">
              <a:xfrm rot="18250385">
                <a:off x="315644" y="2142573"/>
                <a:ext cx="4640564" cy="7458112"/>
              </a:xfrm>
              <a:prstGeom prst="rect">
                <a:avLst/>
              </a:prstGeom>
              <a:grpFill/>
              <a:ln w="9525">
                <a:solidFill>
                  <a:schemeClr val="bg1">
                    <a:lumMod val="85000"/>
                  </a:schemeClr>
                </a:solidFill>
                <a:miter lim="800000"/>
                <a:headEnd/>
                <a:tailEnd/>
              </a:ln>
              <a:effectLst/>
            </p:spPr>
          </p:pic>
          <p:sp>
            <p:nvSpPr>
              <p:cNvPr id="4" name="Равнобедренный треугольник 3"/>
              <p:cNvSpPr/>
              <p:nvPr/>
            </p:nvSpPr>
            <p:spPr bwMode="auto">
              <a:xfrm>
                <a:off x="319383" y="1428736"/>
                <a:ext cx="3434725" cy="1857388"/>
              </a:xfrm>
              <a:prstGeom prst="triangle">
                <a:avLst>
                  <a:gd name="adj" fmla="val 32793"/>
                </a:avLst>
              </a:prstGeom>
              <a:grpFill/>
              <a:ln w="38100">
                <a:solidFill>
                  <a:schemeClr val="bg1">
                    <a:lumMod val="85000"/>
                  </a:schemeClr>
                </a:solidFill>
                <a:round/>
                <a:headEnd/>
                <a:tailEnd type="triangle" w="med" len="med"/>
              </a:ln>
            </p:spPr>
            <p:txBody>
              <a:bodyPr vert="horz" wrap="square" lIns="91440" tIns="45720" rIns="91440" bIns="45720" numCol="1" rtlCol="0" anchor="t" anchorCtr="0" compatLnSpc="1">
                <a:prstTxWarp prst="textNoShape">
                  <a:avLst/>
                </a:prstTxWarp>
              </a:bodyPr>
              <a:lstStyle/>
              <a:p>
                <a:pPr algn="ctr"/>
                <a:endParaRPr lang="ru-RU"/>
              </a:p>
            </p:txBody>
          </p:sp>
        </p:grpSp>
        <p:sp>
          <p:nvSpPr>
            <p:cNvPr id="12" name="Прямоугольник 11"/>
            <p:cNvSpPr/>
            <p:nvPr/>
          </p:nvSpPr>
          <p:spPr bwMode="auto">
            <a:xfrm>
              <a:off x="-1071570" y="3714752"/>
              <a:ext cx="1214414" cy="1500198"/>
            </a:xfrm>
            <a:prstGeom prst="rect">
              <a:avLst/>
            </a:prstGeom>
            <a:grpFill/>
            <a:ln w="38100">
              <a:solidFill>
                <a:schemeClr val="bg1">
                  <a:lumMod val="85000"/>
                </a:schemeClr>
              </a:solidFill>
              <a:round/>
              <a:headEnd/>
              <a:tailEnd type="triangle" w="med" len="med"/>
            </a:ln>
          </p:spPr>
          <p:txBody>
            <a:bodyPr vert="horz" wrap="square" lIns="91440" tIns="45720" rIns="91440" bIns="45720" numCol="1" rtlCol="0" anchor="t" anchorCtr="0" compatLnSpc="1">
              <a:prstTxWarp prst="textNoShape">
                <a:avLst/>
              </a:prstTxWarp>
            </a:bodyPr>
            <a:lstStyle/>
            <a:p>
              <a:pPr algn="ctr"/>
              <a:endParaRPr lang="ru-RU"/>
            </a:p>
          </p:txBody>
        </p:sp>
      </p:grpSp>
      <p:sp>
        <p:nvSpPr>
          <p:cNvPr id="11" name="Прямоугольник 10"/>
          <p:cNvSpPr/>
          <p:nvPr/>
        </p:nvSpPr>
        <p:spPr bwMode="auto">
          <a:xfrm>
            <a:off x="0" y="5286412"/>
            <a:ext cx="9144000" cy="1643050"/>
          </a:xfrm>
          <a:prstGeom prst="rect">
            <a:avLst/>
          </a:prstGeom>
          <a:solidFill>
            <a:schemeClr val="bg1"/>
          </a:solidFill>
          <a:ln w="38100">
            <a:solidFill>
              <a:schemeClr val="bg1">
                <a:lumMod val="75000"/>
              </a:schemeClr>
            </a:solidFill>
            <a:round/>
            <a:headEnd/>
            <a:tailEnd type="triangle" w="med" len="med"/>
          </a:ln>
        </p:spPr>
        <p:txBody>
          <a:bodyPr vert="horz" wrap="square" lIns="91440" tIns="45720" rIns="91440" bIns="45720" numCol="1" rtlCol="0" anchor="t" anchorCtr="0" compatLnSpc="1">
            <a:prstTxWarp prst="textNoShape">
              <a:avLst/>
            </a:prstTxWarp>
          </a:bodyPr>
          <a:lstStyle/>
          <a:p>
            <a:pPr algn="ctr"/>
            <a:endParaRPr lang="ru-RU"/>
          </a:p>
        </p:txBody>
      </p:sp>
      <p:sp>
        <p:nvSpPr>
          <p:cNvPr id="14" name="Прямоугольник 13"/>
          <p:cNvSpPr/>
          <p:nvPr/>
        </p:nvSpPr>
        <p:spPr>
          <a:xfrm>
            <a:off x="4214810" y="3786190"/>
            <a:ext cx="500066" cy="605294"/>
          </a:xfrm>
          <a:prstGeom prst="rect">
            <a:avLst/>
          </a:prstGeom>
          <a:solidFill>
            <a:schemeClr val="bg1">
              <a:lumMod val="85000"/>
            </a:schemeClr>
          </a:solidFill>
        </p:spPr>
        <p:txBody>
          <a:bodyPr wrap="square">
            <a:spAutoFit/>
          </a:bodyPr>
          <a:lstStyle/>
          <a:p>
            <a:pPr algn="ctr">
              <a:lnSpc>
                <a:spcPts val="4000"/>
              </a:lnSpc>
              <a:spcBef>
                <a:spcPts val="600"/>
              </a:spcBef>
            </a:pPr>
            <a:r>
              <a:rPr lang="ru-RU" sz="2800" b="1" dirty="0" smtClean="0">
                <a:solidFill>
                  <a:srgbClr val="FF0000"/>
                </a:solidFill>
                <a:latin typeface="Times New Roman" pitchFamily="18" charset="0"/>
                <a:cs typeface="Times New Roman" pitchFamily="18" charset="0"/>
              </a:rPr>
              <a:t>3</a:t>
            </a:r>
          </a:p>
        </p:txBody>
      </p:sp>
      <p:sp>
        <p:nvSpPr>
          <p:cNvPr id="15" name="Скругленный прямоугольник 14"/>
          <p:cNvSpPr/>
          <p:nvPr/>
        </p:nvSpPr>
        <p:spPr bwMode="auto">
          <a:xfrm>
            <a:off x="142844" y="3643314"/>
            <a:ext cx="4714908" cy="1643074"/>
          </a:xfrm>
          <a:prstGeom prst="roundRect">
            <a:avLst/>
          </a:prstGeom>
          <a:noFill/>
          <a:ln w="76200">
            <a:solidFill>
              <a:srgbClr val="FF0000"/>
            </a:solidFill>
            <a:round/>
            <a:headEnd/>
            <a:tailEnd type="triangle" w="med" len="med"/>
          </a:ln>
        </p:spPr>
        <p:txBody>
          <a:bodyPr vert="horz" wrap="square" lIns="91440" tIns="45720" rIns="91440" bIns="45720" numCol="1" rtlCol="0" anchor="t" anchorCtr="0" compatLnSpc="1">
            <a:prstTxWarp prst="textNoShape">
              <a:avLst/>
            </a:prstTxWarp>
          </a:bodyPr>
          <a:lstStyle/>
          <a:p>
            <a:pPr algn="ctr"/>
            <a:endParaRPr lang="ru-RU"/>
          </a:p>
        </p:txBody>
      </p:sp>
      <p:grpSp>
        <p:nvGrpSpPr>
          <p:cNvPr id="17" name="Группа 16"/>
          <p:cNvGrpSpPr/>
          <p:nvPr/>
        </p:nvGrpSpPr>
        <p:grpSpPr>
          <a:xfrm>
            <a:off x="-72940" y="1816508"/>
            <a:ext cx="5216444" cy="1826806"/>
            <a:chOff x="-144378" y="1857364"/>
            <a:chExt cx="5216444" cy="1826806"/>
          </a:xfrm>
        </p:grpSpPr>
        <p:pic>
          <p:nvPicPr>
            <p:cNvPr id="3" name="Picture 2"/>
            <p:cNvPicPr>
              <a:picLocks noChangeAspect="1" noChangeArrowheads="1"/>
            </p:cNvPicPr>
            <p:nvPr/>
          </p:nvPicPr>
          <p:blipFill>
            <a:blip r:embed="rId5" cstate="print"/>
            <a:srcRect l="57156" t="43820" r="27028" b="46629"/>
            <a:stretch>
              <a:fillRect/>
            </a:stretch>
          </p:blipFill>
          <p:spPr bwMode="auto">
            <a:xfrm>
              <a:off x="-32" y="1857364"/>
              <a:ext cx="4929222" cy="1785950"/>
            </a:xfrm>
            <a:prstGeom prst="rect">
              <a:avLst/>
            </a:prstGeom>
            <a:noFill/>
            <a:ln w="9525">
              <a:noFill/>
              <a:miter lim="800000"/>
              <a:headEnd/>
              <a:tailEnd/>
            </a:ln>
            <a:effectLst/>
          </p:spPr>
        </p:pic>
        <p:sp>
          <p:nvSpPr>
            <p:cNvPr id="13" name="Прямоугольник 12"/>
            <p:cNvSpPr/>
            <p:nvPr/>
          </p:nvSpPr>
          <p:spPr bwMode="auto">
            <a:xfrm>
              <a:off x="4143372" y="2405556"/>
              <a:ext cx="928694" cy="1214446"/>
            </a:xfrm>
            <a:prstGeom prst="rect">
              <a:avLst/>
            </a:prstGeom>
            <a:solidFill>
              <a:schemeClr val="bg1"/>
            </a:solidFill>
            <a:ln w="38100">
              <a:solidFill>
                <a:schemeClr val="bg1"/>
              </a:solidFill>
              <a:round/>
              <a:headEnd/>
              <a:tailEnd type="triangle" w="med" len="med"/>
            </a:ln>
          </p:spPr>
          <p:txBody>
            <a:bodyPr vert="horz" wrap="square" lIns="91440" tIns="45720" rIns="91440" bIns="45720" numCol="1" rtlCol="0" anchor="t" anchorCtr="0" compatLnSpc="1">
              <a:prstTxWarp prst="textNoShape">
                <a:avLst/>
              </a:prstTxWarp>
            </a:bodyPr>
            <a:lstStyle/>
            <a:p>
              <a:pPr algn="ctr"/>
              <a:endParaRPr lang="ru-RU"/>
            </a:p>
          </p:txBody>
        </p:sp>
        <p:sp>
          <p:nvSpPr>
            <p:cNvPr id="16" name="Прямоугольник 15"/>
            <p:cNvSpPr/>
            <p:nvPr/>
          </p:nvSpPr>
          <p:spPr bwMode="auto">
            <a:xfrm>
              <a:off x="-144378" y="2398286"/>
              <a:ext cx="928694" cy="1285884"/>
            </a:xfrm>
            <a:prstGeom prst="rect">
              <a:avLst/>
            </a:prstGeom>
            <a:solidFill>
              <a:schemeClr val="bg1"/>
            </a:solidFill>
            <a:ln w="38100">
              <a:solidFill>
                <a:schemeClr val="bg1"/>
              </a:solidFill>
              <a:round/>
              <a:headEnd/>
              <a:tailEnd type="triangle" w="med" len="med"/>
            </a:ln>
          </p:spPr>
          <p:txBody>
            <a:bodyPr vert="horz" wrap="square" lIns="91440" tIns="45720" rIns="91440" bIns="45720" numCol="1" rtlCol="0" anchor="t" anchorCtr="0" compatLnSpc="1">
              <a:prstTxWarp prst="textNoShape">
                <a:avLst/>
              </a:prstTxWarp>
            </a:bodyPr>
            <a:lstStyle/>
            <a:p>
              <a:pPr algn="ctr"/>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push.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2000"/>
                                        <p:tgtEl>
                                          <p:spTgt spid="5"/>
                                        </p:tgtEl>
                                      </p:cBhvr>
                                    </p:animEffect>
                                  </p:childTnLst>
                                  <p:subTnLst>
                                    <p:audio>
                                      <p:cMediaNode>
                                        <p:cTn display="0" masterRel="sameClick">
                                          <p:stCondLst>
                                            <p:cond evt="begin" delay="0">
                                              <p:tn val="21"/>
                                            </p:cond>
                                          </p:stCondLst>
                                          <p:endCondLst>
                                            <p:cond evt="onStopAudio" delay="0">
                                              <p:tgtEl>
                                                <p:sldTgt/>
                                              </p:tgtEl>
                                            </p:cond>
                                          </p:endCondLst>
                                        </p:cTn>
                                        <p:tgtEl>
                                          <p:sndTgt r:embed="rId2" name="wind.wav"/>
                                        </p:tgtEl>
                                      </p:cMediaNode>
                                    </p:audio>
                                  </p:subTnLst>
                                </p:cTn>
                              </p:par>
                            </p:childTnLst>
                          </p:cTn>
                        </p:par>
                        <p:par>
                          <p:cTn id="24" fill="hold">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1" nodeType="clickEffect">
                                  <p:stCondLst>
                                    <p:cond delay="0"/>
                                  </p:stCondLst>
                                  <p:childTnLst>
                                    <p:animEffect transition="out" filter="wipe(left)">
                                      <p:cBhvr>
                                        <p:cTn id="36" dur="2000"/>
                                        <p:tgtEl>
                                          <p:spTgt spid="11"/>
                                        </p:tgtEl>
                                      </p:cBhvr>
                                    </p:animEffect>
                                    <p:set>
                                      <p:cBhvr>
                                        <p:cTn id="37" dur="1" fill="hold">
                                          <p:stCondLst>
                                            <p:cond delay="1999"/>
                                          </p:stCondLst>
                                        </p:cTn>
                                        <p:tgtEl>
                                          <p:spTgt spid="11"/>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push.wav"/>
                                        </p:tgtEl>
                                      </p:cMediaNode>
                                    </p:audio>
                                  </p:subTnLst>
                                </p:cTn>
                              </p:par>
                            </p:childTnLst>
                          </p:cTn>
                        </p:par>
                      </p:childTnLst>
                    </p:cTn>
                  </p:par>
                  <p:par>
                    <p:cTn id="38" fill="hold">
                      <p:stCondLst>
                        <p:cond delay="indefinite"/>
                      </p:stCondLst>
                      <p:childTnLst>
                        <p:par>
                          <p:cTn id="39" fill="hold">
                            <p:stCondLst>
                              <p:cond delay="0"/>
                            </p:stCondLst>
                            <p:childTnLst>
                              <p:par>
                                <p:cTn id="40" presetID="21" presetClass="entr" presetSubtype="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heel(2)">
                                      <p:cBhvr>
                                        <p:cTn id="42" dur="2000"/>
                                        <p:tgtEl>
                                          <p:spTgt spid="15"/>
                                        </p:tgtEl>
                                      </p:cBhvr>
                                    </p:animEffect>
                                  </p:childTnLst>
                                  <p:subTnLst>
                                    <p:audio>
                                      <p:cMediaNode>
                                        <p:cTn display="0" masterRel="sameClick">
                                          <p:stCondLst>
                                            <p:cond evt="begin" delay="0">
                                              <p:tn val="4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1" grpId="1"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0" y="0"/>
            <a:ext cx="9144000" cy="7171194"/>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Несмотря на многочисленность двойных звёзд, достаточно надёжно определены орбиты лишь примерно для сотни из них. При известном расстоянии до этих систем использование третьего закона Кеплера позволяет определить их массу. Сравнивая движение спутника звезды с движением Земли вокруг Солнца, можно написать:</a:t>
            </a:r>
          </a:p>
          <a:p>
            <a:endParaRPr lang="ru-RU" sz="2000" b="1" dirty="0" smtClean="0">
              <a:latin typeface="Times New Roman" pitchFamily="18" charset="0"/>
              <a:cs typeface="Times New Roman" pitchFamily="18" charset="0"/>
            </a:endParaRPr>
          </a:p>
          <a:p>
            <a:endParaRPr lang="ru-RU" sz="2000" b="1" dirty="0" smtClean="0">
              <a:latin typeface="Times New Roman" pitchFamily="18" charset="0"/>
              <a:cs typeface="Times New Roman" pitchFamily="18" charset="0"/>
            </a:endParaRPr>
          </a:p>
          <a:p>
            <a:endParaRPr lang="ru-RU" sz="2000" b="1"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где </a:t>
            </a:r>
            <a:r>
              <a:rPr lang="ru-RU" sz="2000" b="1" i="1" dirty="0" smtClean="0">
                <a:latin typeface="Times New Roman" pitchFamily="18" charset="0"/>
                <a:cs typeface="Times New Roman" pitchFamily="18" charset="0"/>
              </a:rPr>
              <a:t>m</a:t>
            </a:r>
            <a:r>
              <a:rPr lang="ru-RU" sz="2000" b="1" baseline="-25000" dirty="0" smtClean="0">
                <a:latin typeface="Times New Roman" pitchFamily="18" charset="0"/>
                <a:cs typeface="Times New Roman" pitchFamily="18" charset="0"/>
              </a:rPr>
              <a:t>1</a:t>
            </a:r>
            <a:r>
              <a:rPr lang="ru-RU" sz="2000" b="1" dirty="0" smtClean="0">
                <a:latin typeface="Times New Roman" pitchFamily="18" charset="0"/>
                <a:cs typeface="Times New Roman" pitchFamily="18" charset="0"/>
              </a:rPr>
              <a:t> и </a:t>
            </a:r>
            <a:r>
              <a:rPr lang="ru-RU" sz="2000" b="1" i="1" dirty="0" smtClean="0">
                <a:latin typeface="Times New Roman" pitchFamily="18" charset="0"/>
                <a:cs typeface="Times New Roman" pitchFamily="18" charset="0"/>
              </a:rPr>
              <a:t>m</a:t>
            </a:r>
            <a:r>
              <a:rPr lang="ru-RU" sz="2000" b="1" baseline="-25000" dirty="0" smtClean="0">
                <a:latin typeface="Times New Roman" pitchFamily="18" charset="0"/>
                <a:cs typeface="Times New Roman" pitchFamily="18" charset="0"/>
              </a:rPr>
              <a:t>2</a:t>
            </a:r>
            <a:r>
              <a:rPr lang="ru-RU" sz="2000" b="1" dirty="0" smtClean="0">
                <a:latin typeface="Times New Roman" pitchFamily="18" charset="0"/>
                <a:cs typeface="Times New Roman" pitchFamily="18" charset="0"/>
              </a:rPr>
              <a:t> — массы компонентов звёздной пары; </a:t>
            </a:r>
            <a:r>
              <a:rPr lang="ru-RU" sz="2000" b="1" i="1" dirty="0" smtClean="0">
                <a:latin typeface="Times New Roman" pitchFamily="18" charset="0"/>
                <a:cs typeface="Times New Roman" pitchFamily="18" charset="0"/>
              </a:rPr>
              <a:t>M</a:t>
            </a:r>
            <a:r>
              <a:rPr lang="ru-RU" sz="2000" b="1" baseline="-25000" dirty="0" smtClean="0">
                <a:latin typeface="Times New Roman" pitchFamily="18" charset="0"/>
                <a:cs typeface="Times New Roman" pitchFamily="18" charset="0"/>
              </a:rPr>
              <a:t>1</a:t>
            </a:r>
            <a:r>
              <a:rPr lang="ru-RU" sz="2000" b="1" dirty="0" smtClean="0">
                <a:latin typeface="Times New Roman" pitchFamily="18" charset="0"/>
                <a:cs typeface="Times New Roman" pitchFamily="18" charset="0"/>
              </a:rPr>
              <a:t> и </a:t>
            </a:r>
            <a:r>
              <a:rPr lang="ru-RU" sz="2000" b="1" i="1" dirty="0" smtClean="0">
                <a:latin typeface="Times New Roman" pitchFamily="18" charset="0"/>
                <a:cs typeface="Times New Roman" pitchFamily="18" charset="0"/>
              </a:rPr>
              <a:t>M</a:t>
            </a:r>
            <a:r>
              <a:rPr lang="ru-RU" sz="2000" b="1" baseline="-25000" dirty="0" smtClean="0">
                <a:latin typeface="Times New Roman" pitchFamily="18" charset="0"/>
                <a:cs typeface="Times New Roman" pitchFamily="18" charset="0"/>
              </a:rPr>
              <a:t>2</a:t>
            </a:r>
            <a:r>
              <a:rPr lang="ru-RU" sz="2000" b="1" dirty="0" smtClean="0">
                <a:latin typeface="Times New Roman" pitchFamily="18" charset="0"/>
                <a:cs typeface="Times New Roman" pitchFamily="18" charset="0"/>
              </a:rPr>
              <a:t> — массы Солнца и Земли; </a:t>
            </a:r>
            <a:r>
              <a:rPr lang="ru-RU" sz="2000" b="1" i="1" dirty="0" smtClean="0">
                <a:latin typeface="Times New Roman" pitchFamily="18" charset="0"/>
                <a:cs typeface="Times New Roman" pitchFamily="18" charset="0"/>
              </a:rPr>
              <a:t>T</a:t>
            </a:r>
            <a:r>
              <a:rPr lang="ru-RU" sz="2000" b="1" baseline="-25000" dirty="0" smtClean="0">
                <a:latin typeface="Times New Roman" pitchFamily="18" charset="0"/>
                <a:cs typeface="Times New Roman" pitchFamily="18" charset="0"/>
              </a:rPr>
              <a:t>1</a:t>
            </a:r>
            <a:r>
              <a:rPr lang="ru-RU" sz="2000" b="1" dirty="0" smtClean="0">
                <a:latin typeface="Times New Roman" pitchFamily="18" charset="0"/>
                <a:cs typeface="Times New Roman" pitchFamily="18" charset="0"/>
              </a:rPr>
              <a:t> — период обращения звёзд; </a:t>
            </a:r>
            <a:r>
              <a:rPr lang="ru-RU" sz="2000" b="1" i="1" dirty="0" smtClean="0">
                <a:latin typeface="Times New Roman" pitchFamily="18" charset="0"/>
                <a:cs typeface="Times New Roman" pitchFamily="18" charset="0"/>
              </a:rPr>
              <a:t>T</a:t>
            </a:r>
            <a:r>
              <a:rPr lang="ru-RU" sz="2000" b="1" baseline="-25000" dirty="0" smtClean="0">
                <a:latin typeface="Times New Roman" pitchFamily="18" charset="0"/>
                <a:cs typeface="Times New Roman" pitchFamily="18" charset="0"/>
              </a:rPr>
              <a:t>2</a:t>
            </a:r>
            <a:r>
              <a:rPr lang="ru-RU" sz="2000" b="1" dirty="0" smtClean="0">
                <a:latin typeface="Times New Roman" pitchFamily="18" charset="0"/>
                <a:cs typeface="Times New Roman" pitchFamily="18" charset="0"/>
              </a:rPr>
              <a:t> — период обращения Земли; </a:t>
            </a:r>
            <a:r>
              <a:rPr lang="ru-RU" sz="2000" b="1" i="1" dirty="0" smtClean="0">
                <a:latin typeface="Times New Roman" pitchFamily="18" charset="0"/>
                <a:cs typeface="Times New Roman" pitchFamily="18" charset="0"/>
              </a:rPr>
              <a:t>A</a:t>
            </a:r>
            <a:r>
              <a:rPr lang="ru-RU" sz="2000" b="1" dirty="0" smtClean="0">
                <a:latin typeface="Times New Roman" pitchFamily="18" charset="0"/>
                <a:cs typeface="Times New Roman" pitchFamily="18" charset="0"/>
              </a:rPr>
              <a:t> — большая полуось орбиты двойной звезды; </a:t>
            </a:r>
            <a:r>
              <a:rPr lang="ru-RU" sz="2000" b="1" i="1" dirty="0" err="1" smtClean="0">
                <a:latin typeface="Times New Roman" pitchFamily="18" charset="0"/>
                <a:cs typeface="Times New Roman" pitchFamily="18" charset="0"/>
              </a:rPr>
              <a:t>a</a:t>
            </a:r>
            <a:r>
              <a:rPr lang="ru-RU" sz="2000" b="1" dirty="0" smtClean="0">
                <a:latin typeface="Times New Roman" pitchFamily="18" charset="0"/>
                <a:cs typeface="Times New Roman" pitchFamily="18" charset="0"/>
              </a:rPr>
              <a:t> — большая полуось земной орбиты. Приняв период обращения Земли и величину большой полуоси её орбиты равными 1 и пренебрегая массой Земли по сравнению с массой Солнца, получим, что в массах Солнца:</a:t>
            </a:r>
          </a:p>
          <a:p>
            <a:endParaRPr lang="ru-RU" sz="2000" b="1" dirty="0" smtClean="0">
              <a:latin typeface="Times New Roman" pitchFamily="18" charset="0"/>
              <a:cs typeface="Times New Roman" pitchFamily="18" charset="0"/>
            </a:endParaRPr>
          </a:p>
          <a:p>
            <a:endParaRPr lang="ru-RU" sz="2000" b="1"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Чтобы определить массу каждой звезды, надо изучить движение каждой из них и вычислить их расстояния </a:t>
            </a:r>
            <a:r>
              <a:rPr lang="ru-RU" sz="2000" b="1" i="1" dirty="0" smtClean="0">
                <a:latin typeface="Times New Roman" pitchFamily="18" charset="0"/>
                <a:cs typeface="Times New Roman" pitchFamily="18" charset="0"/>
              </a:rPr>
              <a:t>A</a:t>
            </a:r>
            <a:r>
              <a:rPr lang="ru-RU" sz="2000" b="1" baseline="-25000" dirty="0" smtClean="0">
                <a:latin typeface="Times New Roman" pitchFamily="18" charset="0"/>
                <a:cs typeface="Times New Roman" pitchFamily="18" charset="0"/>
              </a:rPr>
              <a:t>1</a:t>
            </a:r>
            <a:r>
              <a:rPr lang="ru-RU" sz="2000" b="1" dirty="0" smtClean="0">
                <a:latin typeface="Times New Roman" pitchFamily="18" charset="0"/>
                <a:cs typeface="Times New Roman" pitchFamily="18" charset="0"/>
              </a:rPr>
              <a:t> и </a:t>
            </a:r>
            <a:r>
              <a:rPr lang="ru-RU" sz="2000" b="1" i="1" dirty="0" smtClean="0">
                <a:latin typeface="Times New Roman" pitchFamily="18" charset="0"/>
                <a:cs typeface="Times New Roman" pitchFamily="18" charset="0"/>
              </a:rPr>
              <a:t>A</a:t>
            </a:r>
            <a:r>
              <a:rPr lang="ru-RU" sz="2000" b="1" baseline="-25000" dirty="0" smtClean="0">
                <a:latin typeface="Times New Roman" pitchFamily="18" charset="0"/>
                <a:cs typeface="Times New Roman" pitchFamily="18" charset="0"/>
              </a:rPr>
              <a:t>2</a:t>
            </a:r>
            <a:r>
              <a:rPr lang="ru-RU" sz="2000" b="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A</a:t>
            </a:r>
            <a:r>
              <a:rPr lang="ru-RU" sz="2000" b="1" dirty="0" smtClean="0">
                <a:latin typeface="Times New Roman" pitchFamily="18" charset="0"/>
                <a:cs typeface="Times New Roman" pitchFamily="18" charset="0"/>
              </a:rPr>
              <a:t> = </a:t>
            </a:r>
            <a:r>
              <a:rPr lang="ru-RU" sz="2000" b="1" i="1" dirty="0" smtClean="0">
                <a:latin typeface="Times New Roman" pitchFamily="18" charset="0"/>
                <a:cs typeface="Times New Roman" pitchFamily="18" charset="0"/>
              </a:rPr>
              <a:t>A</a:t>
            </a:r>
            <a:r>
              <a:rPr lang="ru-RU" sz="2000" b="1" baseline="-25000" dirty="0" smtClean="0">
                <a:latin typeface="Times New Roman" pitchFamily="18" charset="0"/>
                <a:cs typeface="Times New Roman" pitchFamily="18" charset="0"/>
              </a:rPr>
              <a:t>1</a:t>
            </a:r>
            <a:r>
              <a:rPr lang="ru-RU" sz="2000" b="1" dirty="0" smtClean="0">
                <a:latin typeface="Times New Roman" pitchFamily="18" charset="0"/>
                <a:cs typeface="Times New Roman" pitchFamily="18" charset="0"/>
              </a:rPr>
              <a:t> + </a:t>
            </a:r>
            <a:r>
              <a:rPr lang="ru-RU" sz="2000" b="1" i="1" dirty="0" smtClean="0">
                <a:latin typeface="Times New Roman" pitchFamily="18" charset="0"/>
                <a:cs typeface="Times New Roman" pitchFamily="18" charset="0"/>
              </a:rPr>
              <a:t>A</a:t>
            </a:r>
            <a:r>
              <a:rPr lang="ru-RU" sz="2000" b="1" baseline="-25000" dirty="0" smtClean="0">
                <a:latin typeface="Times New Roman" pitchFamily="18" charset="0"/>
                <a:cs typeface="Times New Roman" pitchFamily="18" charset="0"/>
              </a:rPr>
              <a:t>2</a:t>
            </a:r>
            <a:r>
              <a:rPr lang="ru-RU" sz="2000" b="1" dirty="0" smtClean="0">
                <a:latin typeface="Times New Roman" pitchFamily="18" charset="0"/>
                <a:cs typeface="Times New Roman" pitchFamily="18" charset="0"/>
              </a:rPr>
              <a:t>) от общего центра масс. Тогда мы получим второе уравнение:</a:t>
            </a:r>
          </a:p>
          <a:p>
            <a:endParaRPr lang="ru-RU" sz="2000" b="1" dirty="0" smtClean="0">
              <a:latin typeface="Times New Roman" pitchFamily="18" charset="0"/>
              <a:cs typeface="Times New Roman" pitchFamily="18" charset="0"/>
            </a:endParaRPr>
          </a:p>
          <a:p>
            <a:endParaRPr lang="ru-RU" sz="2000" b="1"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Решая систему двух уравнений, можно вычислить массу каждой звезды.</a:t>
            </a:r>
          </a:p>
          <a:p>
            <a:endParaRPr lang="ru-RU" sz="2000" b="1"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4">
            <a:lum bright="-20000" contrast="30000"/>
          </a:blip>
          <a:srcRect l="37711" t="19043" r="40234" b="74065"/>
          <a:stretch>
            <a:fillRect/>
          </a:stretch>
        </p:blipFill>
        <p:spPr bwMode="auto">
          <a:xfrm>
            <a:off x="5072066" y="1357298"/>
            <a:ext cx="4000496" cy="1000109"/>
          </a:xfrm>
          <a:prstGeom prst="rect">
            <a:avLst/>
          </a:prstGeom>
          <a:noFill/>
          <a:ln w="28575">
            <a:solidFill>
              <a:srgbClr val="C00000"/>
            </a:solidFill>
            <a:miter lim="800000"/>
            <a:headEnd/>
            <a:tailEnd/>
          </a:ln>
          <a:effectLst/>
        </p:spPr>
      </p:pic>
      <p:pic>
        <p:nvPicPr>
          <p:cNvPr id="7" name="Picture 2"/>
          <p:cNvPicPr>
            <a:picLocks noChangeAspect="1" noChangeArrowheads="1"/>
          </p:cNvPicPr>
          <p:nvPr/>
        </p:nvPicPr>
        <p:blipFill>
          <a:blip r:embed="rId4">
            <a:lum bright="-20000" contrast="30000"/>
          </a:blip>
          <a:srcRect l="40468" t="44642" r="44172" b="48958"/>
          <a:stretch>
            <a:fillRect/>
          </a:stretch>
        </p:blipFill>
        <p:spPr bwMode="auto">
          <a:xfrm>
            <a:off x="6357918" y="4000528"/>
            <a:ext cx="2786082" cy="928670"/>
          </a:xfrm>
          <a:prstGeom prst="rect">
            <a:avLst/>
          </a:prstGeom>
          <a:noFill/>
          <a:ln w="9525">
            <a:solidFill>
              <a:srgbClr val="C00000"/>
            </a:solidFill>
            <a:miter lim="800000"/>
            <a:headEnd/>
            <a:tailEnd/>
          </a:ln>
          <a:effectLst/>
        </p:spPr>
      </p:pic>
      <p:pic>
        <p:nvPicPr>
          <p:cNvPr id="8" name="Picture 2"/>
          <p:cNvPicPr>
            <a:picLocks noChangeAspect="1" noChangeArrowheads="1"/>
          </p:cNvPicPr>
          <p:nvPr/>
        </p:nvPicPr>
        <p:blipFill>
          <a:blip r:embed="rId4">
            <a:lum bright="-20000" contrast="30000"/>
          </a:blip>
          <a:srcRect l="41256" t="59411" r="44566" b="35174"/>
          <a:stretch>
            <a:fillRect/>
          </a:stretch>
        </p:blipFill>
        <p:spPr bwMode="auto">
          <a:xfrm>
            <a:off x="6500826" y="5572140"/>
            <a:ext cx="2571768" cy="785818"/>
          </a:xfrm>
          <a:prstGeom prst="rect">
            <a:avLst/>
          </a:prstGeom>
          <a:noFill/>
          <a:ln w="9525">
            <a:solidFill>
              <a:srgbClr val="C00000"/>
            </a:solidFill>
            <a:miter lim="800000"/>
            <a:headEnd/>
            <a:tailEnd/>
          </a:ln>
          <a:effectLst/>
        </p:spPr>
      </p:pic>
    </p:spTree>
    <p:extLst>
      <p:ext uri="{BB962C8B-B14F-4D97-AF65-F5344CB8AC3E}">
        <p14:creationId xmlns:p14="http://schemas.microsoft.com/office/powerpoint/2010/main" xmlns="" val="34778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2000"/>
                                        <p:tgtEl>
                                          <p:spTgt spid="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explode.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wipe(up)">
                                      <p:cBhvr>
                                        <p:cTn id="18" dur="2000"/>
                                        <p:tgtEl>
                                          <p:spTgt spid="5">
                                            <p:txEl>
                                              <p:pRg st="4" end="4"/>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push.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explode.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wipe(up)">
                                      <p:cBhvr>
                                        <p:cTn id="29" dur="2000"/>
                                        <p:tgtEl>
                                          <p:spTgt spid="5">
                                            <p:txEl>
                                              <p:pRg st="7" end="7"/>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push.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explode.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wipe(up)">
                                      <p:cBhvr>
                                        <p:cTn id="40" dur="2000"/>
                                        <p:tgtEl>
                                          <p:spTgt spid="5">
                                            <p:txEl>
                                              <p:pRg st="10" end="10"/>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2"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8" cstate="print">
            <a:lum bright="-10000" contrast="30000"/>
          </a:blip>
          <a:srcRect l="33421" t="31250" r="51398" b="63126"/>
          <a:stretch>
            <a:fillRect/>
          </a:stretch>
        </p:blipFill>
        <p:spPr bwMode="auto">
          <a:xfrm>
            <a:off x="2000232" y="0"/>
            <a:ext cx="4357718" cy="785794"/>
          </a:xfrm>
          <a:prstGeom prst="rect">
            <a:avLst/>
          </a:prstGeom>
          <a:noFill/>
          <a:ln w="76200">
            <a:solidFill>
              <a:srgbClr val="FF0000"/>
            </a:solidFill>
            <a:miter lim="800000"/>
            <a:headEnd/>
            <a:tailEnd/>
          </a:ln>
          <a:effectLst/>
        </p:spPr>
      </p:pic>
      <p:sp>
        <p:nvSpPr>
          <p:cNvPr id="4" name="Прямоугольник 3"/>
          <p:cNvSpPr/>
          <p:nvPr/>
        </p:nvSpPr>
        <p:spPr>
          <a:xfrm>
            <a:off x="0" y="0"/>
            <a:ext cx="1714480" cy="861774"/>
          </a:xfrm>
          <a:prstGeom prst="rect">
            <a:avLst/>
          </a:prstGeom>
          <a:solidFill>
            <a:schemeClr val="bg2"/>
          </a:solidFill>
        </p:spPr>
        <p:txBody>
          <a:bodyPr wrap="square">
            <a:spAutoFit/>
          </a:bodyPr>
          <a:lstStyle/>
          <a:p>
            <a:pPr algn="ctr">
              <a:lnSpc>
                <a:spcPts val="6500"/>
              </a:lnSpc>
              <a:spcBef>
                <a:spcPts val="600"/>
              </a:spcBef>
            </a:pPr>
            <a:r>
              <a:rPr lang="ru-RU" sz="4800" b="1" dirty="0" smtClean="0">
                <a:solidFill>
                  <a:srgbClr val="FF0000"/>
                </a:solidFill>
                <a:latin typeface="Times New Roman" pitchFamily="18" charset="0"/>
                <a:cs typeface="Times New Roman" pitchFamily="18" charset="0"/>
              </a:rPr>
              <a:t>§ 24</a:t>
            </a:r>
          </a:p>
        </p:txBody>
      </p:sp>
      <p:pic>
        <p:nvPicPr>
          <p:cNvPr id="5" name="Picture 2"/>
          <p:cNvPicPr>
            <a:picLocks noChangeAspect="1" noChangeArrowheads="1"/>
          </p:cNvPicPr>
          <p:nvPr/>
        </p:nvPicPr>
        <p:blipFill>
          <a:blip r:embed="rId8" cstate="print"/>
          <a:srcRect l="32176" t="41216" r="58118" b="56228"/>
          <a:stretch>
            <a:fillRect/>
          </a:stretch>
        </p:blipFill>
        <p:spPr bwMode="auto">
          <a:xfrm>
            <a:off x="6286512" y="928670"/>
            <a:ext cx="2786082" cy="357190"/>
          </a:xfrm>
          <a:prstGeom prst="rect">
            <a:avLst/>
          </a:prstGeom>
          <a:noFill/>
          <a:ln w="76200">
            <a:solidFill>
              <a:srgbClr val="7030A0"/>
            </a:solidFill>
            <a:miter lim="800000"/>
            <a:headEnd/>
            <a:tailEnd/>
          </a:ln>
          <a:effectLst/>
        </p:spPr>
      </p:pic>
      <p:pic>
        <p:nvPicPr>
          <p:cNvPr id="6" name="Picture 2"/>
          <p:cNvPicPr>
            <a:picLocks noChangeAspect="1" noChangeArrowheads="1"/>
          </p:cNvPicPr>
          <p:nvPr/>
        </p:nvPicPr>
        <p:blipFill>
          <a:blip r:embed="rId8" cstate="print">
            <a:lum bright="-10000" contrast="30000"/>
          </a:blip>
          <a:srcRect l="34416" t="36363" r="51149" b="59547"/>
          <a:stretch>
            <a:fillRect/>
          </a:stretch>
        </p:blipFill>
        <p:spPr bwMode="auto">
          <a:xfrm>
            <a:off x="2071670" y="857232"/>
            <a:ext cx="4143404" cy="571480"/>
          </a:xfrm>
          <a:prstGeom prst="rect">
            <a:avLst/>
          </a:prstGeom>
          <a:noFill/>
          <a:ln w="76200">
            <a:solidFill>
              <a:srgbClr val="7030A0"/>
            </a:solidFill>
            <a:miter lim="800000"/>
            <a:headEnd/>
            <a:tailEnd/>
          </a:ln>
          <a:effectLst/>
        </p:spPr>
      </p:pic>
      <p:pic>
        <p:nvPicPr>
          <p:cNvPr id="7" name="Picture 2"/>
          <p:cNvPicPr>
            <a:picLocks noChangeAspect="1" noChangeArrowheads="1"/>
          </p:cNvPicPr>
          <p:nvPr/>
        </p:nvPicPr>
        <p:blipFill>
          <a:blip r:embed="rId8" cstate="print">
            <a:lum bright="-10000" contrast="30000"/>
          </a:blip>
          <a:srcRect l="26701" t="43009" r="62597" b="39868"/>
          <a:stretch>
            <a:fillRect/>
          </a:stretch>
        </p:blipFill>
        <p:spPr bwMode="auto">
          <a:xfrm>
            <a:off x="0" y="1536472"/>
            <a:ext cx="4357686" cy="3749916"/>
          </a:xfrm>
          <a:prstGeom prst="rect">
            <a:avLst/>
          </a:prstGeom>
          <a:noFill/>
          <a:ln w="76200">
            <a:solidFill>
              <a:srgbClr val="7030A0"/>
            </a:solidFill>
            <a:miter lim="800000"/>
            <a:headEnd/>
            <a:tailEnd/>
          </a:ln>
          <a:effectLst/>
        </p:spPr>
      </p:pic>
      <p:pic>
        <p:nvPicPr>
          <p:cNvPr id="8" name="Picture 2"/>
          <p:cNvPicPr>
            <a:picLocks noChangeAspect="1" noChangeArrowheads="1"/>
          </p:cNvPicPr>
          <p:nvPr/>
        </p:nvPicPr>
        <p:blipFill>
          <a:blip r:embed="rId8" cstate="print"/>
          <a:srcRect l="42131" t="43009" r="49523" b="52799"/>
          <a:stretch>
            <a:fillRect/>
          </a:stretch>
        </p:blipFill>
        <p:spPr bwMode="auto">
          <a:xfrm>
            <a:off x="5143504" y="1500173"/>
            <a:ext cx="4000496" cy="646337"/>
          </a:xfrm>
          <a:prstGeom prst="rect">
            <a:avLst/>
          </a:prstGeom>
          <a:noFill/>
          <a:ln w="76200">
            <a:solidFill>
              <a:srgbClr val="FFFF00"/>
            </a:solidFill>
            <a:miter lim="800000"/>
            <a:headEnd/>
            <a:tailEnd/>
          </a:ln>
          <a:effectLst/>
        </p:spPr>
      </p:pic>
      <p:pic>
        <p:nvPicPr>
          <p:cNvPr id="10" name="Picture 2"/>
          <p:cNvPicPr>
            <a:picLocks noChangeAspect="1" noChangeArrowheads="1"/>
          </p:cNvPicPr>
          <p:nvPr/>
        </p:nvPicPr>
        <p:blipFill>
          <a:blip r:embed="rId8" cstate="print">
            <a:lum bright="-10000" contrast="30000"/>
          </a:blip>
          <a:srcRect l="28194" t="58858" r="64837" b="32199"/>
          <a:stretch>
            <a:fillRect/>
          </a:stretch>
        </p:blipFill>
        <p:spPr bwMode="auto">
          <a:xfrm>
            <a:off x="1214414" y="5143512"/>
            <a:ext cx="2000264" cy="1249586"/>
          </a:xfrm>
          <a:prstGeom prst="rect">
            <a:avLst/>
          </a:prstGeom>
          <a:noFill/>
          <a:ln w="76200">
            <a:solidFill>
              <a:srgbClr val="7030A0"/>
            </a:solidFill>
            <a:miter lim="800000"/>
            <a:headEnd/>
            <a:tailEnd/>
          </a:ln>
          <a:effectLst/>
        </p:spPr>
      </p:pic>
      <p:pic>
        <p:nvPicPr>
          <p:cNvPr id="12" name="Picture 2"/>
          <p:cNvPicPr>
            <a:picLocks noChangeAspect="1" noChangeArrowheads="1"/>
          </p:cNvPicPr>
          <p:nvPr/>
        </p:nvPicPr>
        <p:blipFill>
          <a:blip r:embed="rId8" cstate="print">
            <a:lum bright="-10000" contrast="30000"/>
          </a:blip>
          <a:srcRect l="44371" t="47862" r="46918" b="35777"/>
          <a:stretch>
            <a:fillRect/>
          </a:stretch>
        </p:blipFill>
        <p:spPr bwMode="auto">
          <a:xfrm>
            <a:off x="5143504" y="2143116"/>
            <a:ext cx="4000496" cy="2643206"/>
          </a:xfrm>
          <a:prstGeom prst="rect">
            <a:avLst/>
          </a:prstGeom>
          <a:noFill/>
          <a:ln w="76200">
            <a:solidFill>
              <a:srgbClr val="7030A0"/>
            </a:solidFill>
            <a:miter lim="800000"/>
            <a:headEnd/>
            <a:tailEnd/>
          </a:ln>
          <a:effectLst/>
        </p:spPr>
      </p:pic>
      <p:pic>
        <p:nvPicPr>
          <p:cNvPr id="13" name="Picture 2"/>
          <p:cNvPicPr>
            <a:picLocks noChangeAspect="1" noChangeArrowheads="1"/>
          </p:cNvPicPr>
          <p:nvPr/>
        </p:nvPicPr>
        <p:blipFill>
          <a:blip r:embed="rId8" cstate="print"/>
          <a:srcRect l="45367" t="63711" r="48909" b="27598"/>
          <a:stretch>
            <a:fillRect/>
          </a:stretch>
        </p:blipFill>
        <p:spPr bwMode="auto">
          <a:xfrm>
            <a:off x="7500926" y="4714884"/>
            <a:ext cx="1643074" cy="1214446"/>
          </a:xfrm>
          <a:prstGeom prst="rect">
            <a:avLst/>
          </a:prstGeom>
          <a:noFill/>
          <a:ln w="76200">
            <a:solidFill>
              <a:srgbClr val="FFFF00"/>
            </a:solidFill>
            <a:miter lim="800000"/>
            <a:headEnd/>
            <a:tailEnd/>
          </a:ln>
          <a:effectLst/>
        </p:spPr>
      </p:pic>
      <p:pic>
        <p:nvPicPr>
          <p:cNvPr id="14" name="Picture 2"/>
          <p:cNvPicPr>
            <a:picLocks noChangeAspect="1" noChangeArrowheads="1"/>
          </p:cNvPicPr>
          <p:nvPr/>
        </p:nvPicPr>
        <p:blipFill>
          <a:blip r:embed="rId8" cstate="print">
            <a:lum bright="-10000" contrast="30000"/>
          </a:blip>
          <a:srcRect l="32674" t="69595" r="54135" b="20440"/>
          <a:stretch>
            <a:fillRect/>
          </a:stretch>
        </p:blipFill>
        <p:spPr bwMode="auto">
          <a:xfrm>
            <a:off x="6500826" y="6072206"/>
            <a:ext cx="2643174" cy="972068"/>
          </a:xfrm>
          <a:prstGeom prst="rect">
            <a:avLst/>
          </a:prstGeom>
          <a:noFill/>
          <a:ln w="76200">
            <a:solidFill>
              <a:srgbClr val="365D21"/>
            </a:solidFill>
            <a:miter lim="800000"/>
            <a:headEnd/>
            <a:tailEnd/>
          </a:ln>
          <a:effectLst/>
        </p:spPr>
      </p:pic>
      <p:pic>
        <p:nvPicPr>
          <p:cNvPr id="11" name="Picture 2"/>
          <p:cNvPicPr>
            <a:picLocks noChangeAspect="1" noChangeArrowheads="1"/>
          </p:cNvPicPr>
          <p:nvPr/>
        </p:nvPicPr>
        <p:blipFill>
          <a:blip r:embed="rId8" cstate="print">
            <a:lum bright="-10000" contrast="30000"/>
          </a:blip>
          <a:srcRect l="37403" t="46077" r="55629" b="30916"/>
          <a:stretch>
            <a:fillRect/>
          </a:stretch>
        </p:blipFill>
        <p:spPr bwMode="auto">
          <a:xfrm>
            <a:off x="2786050" y="2214554"/>
            <a:ext cx="3571900" cy="4707254"/>
          </a:xfrm>
          <a:prstGeom prst="rect">
            <a:avLst/>
          </a:prstGeom>
          <a:noFill/>
          <a:ln w="12700">
            <a:solidFill>
              <a:srgbClr val="FF0000"/>
            </a:solidFill>
            <a:miter lim="800000"/>
            <a:headEnd/>
            <a:tailEnd/>
          </a:ln>
          <a:effectLst/>
        </p:spPr>
      </p:pic>
      <p:sp>
        <p:nvSpPr>
          <p:cNvPr id="9" name="Скругленный прямоугольник 8"/>
          <p:cNvSpPr/>
          <p:nvPr/>
        </p:nvSpPr>
        <p:spPr bwMode="auto">
          <a:xfrm>
            <a:off x="2786050" y="2214554"/>
            <a:ext cx="3571900" cy="4643446"/>
          </a:xfrm>
          <a:prstGeom prst="roundRect">
            <a:avLst/>
          </a:prstGeom>
          <a:noFill/>
          <a:ln w="76200">
            <a:solidFill>
              <a:srgbClr val="0000FF"/>
            </a:solidFill>
            <a:round/>
            <a:headEnd/>
            <a:tailEnd type="triangle" w="med" len="med"/>
          </a:ln>
        </p:spPr>
        <p:txBody>
          <a:bodyPr vert="horz" wrap="square" lIns="91440" tIns="45720" rIns="91440" bIns="45720" numCol="1" rtlCol="0" anchor="t" anchorCtr="0" compatLnSpc="1">
            <a:prstTxWarp prst="textNoShape">
              <a:avLst/>
            </a:prstTxWarp>
          </a:bodyP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ipe(left)">
                                      <p:cBhvr>
                                        <p:cTn id="14" dur="2000"/>
                                        <p:tgtEl>
                                          <p:spTgt spid="3074"/>
                                        </p:tgtEl>
                                      </p:cBhvr>
                                    </p:animEffect>
                                  </p:childTnLst>
                                  <p:subTnLst>
                                    <p:audio>
                                      <p:cMediaNode>
                                        <p:cTn display="0" masterRel="sameClick">
                                          <p:stCondLst>
                                            <p:cond evt="begin" delay="0">
                                              <p:tn val="12"/>
                                            </p:cond>
                                          </p:stCondLst>
                                          <p:endCondLst>
                                            <p:cond evt="onStopAudio" delay="0">
                                              <p:tgtEl>
                                                <p:sldTgt/>
                                              </p:tgtEl>
                                            </p:cond>
                                          </p:endCondLst>
                                        </p:cTn>
                                        <p:tgtEl>
                                          <p:sndTgt r:embed="rId2" name="push.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2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3" name="wind.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2000"/>
                                        <p:tgtEl>
                                          <p:spTgt spid="5"/>
                                        </p:tgtEl>
                                      </p:cBhvr>
                                    </p:animEffect>
                                  </p:childTnLst>
                                  <p:subTnLst>
                                    <p:audio>
                                      <p:cMediaNode>
                                        <p:cTn display="0" masterRel="sameClick">
                                          <p:stCondLst>
                                            <p:cond evt="begin" delay="0">
                                              <p:tn val="22"/>
                                            </p:cond>
                                          </p:stCondLst>
                                          <p:endCondLst>
                                            <p:cond evt="onStopAudio" delay="0">
                                              <p:tgtEl>
                                                <p:sldTgt/>
                                              </p:tgtEl>
                                            </p:cond>
                                          </p:endCondLst>
                                        </p:cTn>
                                        <p:tgtEl>
                                          <p:sndTgt r:embed="rId3" name="wind.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2000"/>
                                        <p:tgtEl>
                                          <p:spTgt spid="7"/>
                                        </p:tgtEl>
                                      </p:cBhvr>
                                    </p:animEffect>
                                  </p:childTnLst>
                                  <p:subTnLst>
                                    <p:audio>
                                      <p:cMediaNode>
                                        <p:cTn display="0" masterRel="sameClick">
                                          <p:stCondLst>
                                            <p:cond evt="begin" delay="0">
                                              <p:tn val="27"/>
                                            </p:cond>
                                          </p:stCondLst>
                                          <p:endCondLst>
                                            <p:cond evt="onStopAudio" delay="0">
                                              <p:tgtEl>
                                                <p:sldTgt/>
                                              </p:tgtEl>
                                            </p:cond>
                                          </p:endCondLst>
                                        </p:cTn>
                                        <p:tgtEl>
                                          <p:sndTgt r:embed="rId4" name="voltage.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voltage.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20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5" name="chimes.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2000"/>
                                        <p:tgtEl>
                                          <p:spTgt spid="12"/>
                                        </p:tgtEl>
                                      </p:cBhvr>
                                    </p:animEffect>
                                  </p:childTnLst>
                                  <p:subTnLst>
                                    <p:audio>
                                      <p:cMediaNode>
                                        <p:cTn display="0" masterRel="sameClick">
                                          <p:stCondLst>
                                            <p:cond evt="begin" delay="0">
                                              <p:tn val="43"/>
                                            </p:cond>
                                          </p:stCondLst>
                                          <p:endCondLst>
                                            <p:cond evt="onStopAudio" delay="0">
                                              <p:tgtEl>
                                                <p:sldTgt/>
                                              </p:tgtEl>
                                            </p:cond>
                                          </p:endCondLst>
                                        </p:cTn>
                                        <p:tgtEl>
                                          <p:sndTgt r:embed="rId5" name="chimes.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5" name="chimes.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up)">
                                      <p:cBhvr>
                                        <p:cTn id="56" dur="2000"/>
                                        <p:tgtEl>
                                          <p:spTgt spid="11"/>
                                        </p:tgtEl>
                                      </p:cBhvr>
                                    </p:animEffect>
                                  </p:childTnLst>
                                  <p:subTnLst>
                                    <p:audio>
                                      <p:cMediaNode>
                                        <p:cTn display="0" masterRel="sameClick">
                                          <p:stCondLst>
                                            <p:cond evt="begin" delay="0">
                                              <p:tn val="54"/>
                                            </p:cond>
                                          </p:stCondLst>
                                          <p:endCondLst>
                                            <p:cond evt="onStopAudio" delay="0">
                                              <p:tgtEl>
                                                <p:sldTgt/>
                                              </p:tgtEl>
                                            </p:cond>
                                          </p:endCondLst>
                                        </p:cTn>
                                        <p:tgtEl>
                                          <p:sndTgt r:embed="rId6" name="drumroll.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2000"/>
                                        <p:tgtEl>
                                          <p:spTgt spid="14"/>
                                        </p:tgtEl>
                                      </p:cBhvr>
                                    </p:animEffect>
                                  </p:childTnLst>
                                  <p:subTnLst>
                                    <p:audio>
                                      <p:cMediaNode>
                                        <p:cTn display="0" masterRel="sameClick">
                                          <p:stCondLst>
                                            <p:cond evt="begin" delay="0">
                                              <p:tn val="59"/>
                                            </p:cond>
                                          </p:stCondLst>
                                          <p:endCondLst>
                                            <p:cond evt="onStopAudio" delay="0">
                                              <p:tgtEl>
                                                <p:sldTgt/>
                                              </p:tgtEl>
                                            </p:cond>
                                          </p:endCondLst>
                                        </p:cTn>
                                        <p:tgtEl>
                                          <p:sndTgt r:embed="rId3" name="wind.wav"/>
                                        </p:tgtEl>
                                      </p:cMediaNode>
                                    </p:audio>
                                  </p:subTnLst>
                                </p:cTn>
                              </p:par>
                            </p:childTnLst>
                          </p:cTn>
                        </p:par>
                      </p:childTnLst>
                    </p:cTn>
                  </p:par>
                  <p:par>
                    <p:cTn id="62" fill="hold">
                      <p:stCondLst>
                        <p:cond delay="indefinite"/>
                      </p:stCondLst>
                      <p:childTnLst>
                        <p:par>
                          <p:cTn id="63" fill="hold">
                            <p:stCondLst>
                              <p:cond delay="0"/>
                            </p:stCondLst>
                            <p:childTnLst>
                              <p:par>
                                <p:cTn id="64" presetID="21" presetClass="entr" presetSubtype="2"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heel(2)">
                                      <p:cBhvr>
                                        <p:cTn id="66" dur="1000"/>
                                        <p:tgtEl>
                                          <p:spTgt spid="9"/>
                                        </p:tgtEl>
                                      </p:cBhvr>
                                    </p:animEffect>
                                  </p:childTnLst>
                                  <p:subTnLst>
                                    <p:audio>
                                      <p:cMediaNode>
                                        <p:cTn display="0" masterRel="sameClick">
                                          <p:stCondLst>
                                            <p:cond evt="begin" delay="0">
                                              <p:tn val="64"/>
                                            </p:cond>
                                          </p:stCondLst>
                                          <p:endCondLst>
                                            <p:cond evt="onStopAudio" delay="0">
                                              <p:tgtEl>
                                                <p:sldTgt/>
                                              </p:tgtEl>
                                            </p:cond>
                                          </p:endCondLst>
                                        </p:cTn>
                                        <p:tgtEl>
                                          <p:sndTgt r:embed="rId7" name="applause.wav"/>
                                        </p:tgtEl>
                                      </p:cMediaNode>
                                    </p:audio>
                                  </p:subTnLst>
                                </p:cTn>
                              </p:par>
                              <p:par>
                                <p:cTn id="67" presetID="26" presetClass="emph" presetSubtype="0" repeatCount="5000" fill="hold" nodeType="withEffect">
                                  <p:stCondLst>
                                    <p:cond delay="0"/>
                                  </p:stCondLst>
                                  <p:childTnLst>
                                    <p:animEffect transition="out" filter="fade">
                                      <p:cBhvr>
                                        <p:cTn id="68" dur="500" tmFilter="0, 0; .2, .5; .8, .5; 1, 0"/>
                                        <p:tgtEl>
                                          <p:spTgt spid="3074"/>
                                        </p:tgtEl>
                                      </p:cBhvr>
                                    </p:animEffect>
                                    <p:animScale>
                                      <p:cBhvr>
                                        <p:cTn id="69" dur="250" autoRev="1" fill="hold"/>
                                        <p:tgtEl>
                                          <p:spTgt spid="307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lum bright="10000" contrast="40000"/>
          </a:blip>
          <a:srcRect l="11133" t="24902" r="51953" b="13574"/>
          <a:stretch>
            <a:fillRect/>
          </a:stretch>
        </p:blipFill>
        <p:spPr bwMode="auto">
          <a:xfrm>
            <a:off x="0" y="0"/>
            <a:ext cx="4500594" cy="6000792"/>
          </a:xfrm>
          <a:prstGeom prst="rect">
            <a:avLst/>
          </a:prstGeom>
          <a:noFill/>
          <a:ln w="9525">
            <a:noFill/>
            <a:miter lim="800000"/>
            <a:headEnd/>
            <a:tailEnd/>
          </a:ln>
          <a:effectLst/>
        </p:spPr>
      </p:pic>
      <p:pic>
        <p:nvPicPr>
          <p:cNvPr id="3" name="Picture 1"/>
          <p:cNvPicPr>
            <a:picLocks noChangeAspect="1" noChangeArrowheads="1"/>
          </p:cNvPicPr>
          <p:nvPr/>
        </p:nvPicPr>
        <p:blipFill>
          <a:blip r:embed="rId3">
            <a:lum bright="10000" contrast="40000"/>
          </a:blip>
          <a:srcRect l="51563" t="24902" r="10351" b="13574"/>
          <a:stretch>
            <a:fillRect/>
          </a:stretch>
        </p:blipFill>
        <p:spPr bwMode="auto">
          <a:xfrm>
            <a:off x="4500530" y="0"/>
            <a:ext cx="4643470" cy="6000792"/>
          </a:xfrm>
          <a:prstGeom prst="rect">
            <a:avLst/>
          </a:prstGeom>
          <a:noFill/>
          <a:ln w="9525">
            <a:noFill/>
            <a:miter lim="800000"/>
            <a:headEnd/>
            <a:tailEnd/>
          </a:ln>
          <a:effectLst/>
        </p:spPr>
      </p:pic>
      <p:sp>
        <p:nvSpPr>
          <p:cNvPr id="4" name="TextBox 3"/>
          <p:cNvSpPr txBox="1"/>
          <p:nvPr/>
        </p:nvSpPr>
        <p:spPr>
          <a:xfrm>
            <a:off x="1142976" y="5929330"/>
            <a:ext cx="8001024" cy="461665"/>
          </a:xfrm>
          <a:prstGeom prst="rect">
            <a:avLst/>
          </a:prstGeom>
          <a:noFill/>
        </p:spPr>
        <p:txBody>
          <a:bodyPr wrap="square" rtlCol="0">
            <a:spAutoFit/>
          </a:bodyPr>
          <a:lstStyle/>
          <a:p>
            <a:r>
              <a:rPr lang="ru-RU" sz="2400" b="1" dirty="0" smtClean="0">
                <a:solidFill>
                  <a:srgbClr val="FF0000"/>
                </a:solidFill>
                <a:latin typeface="Times New Roman" pitchFamily="18" charset="0"/>
                <a:cs typeface="Times New Roman" pitchFamily="18" charset="0"/>
              </a:rPr>
              <a:t>Рис. 5.16. </a:t>
            </a:r>
            <a:r>
              <a:rPr lang="ru-RU" sz="2400" b="1" dirty="0" smtClean="0">
                <a:latin typeface="Times New Roman" pitchFamily="18" charset="0"/>
                <a:cs typeface="Times New Roman" pitchFamily="18" charset="0"/>
              </a:rPr>
              <a:t>Раздвоение линий в спектре двойной звезды</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4778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wheel(2)">
                                      <p:cBhvr>
                                        <p:cTn id="7" dur="1000"/>
                                        <p:tgtEl>
                                          <p:spTgt spid="409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2)">
                                      <p:cBhvr>
                                        <p:cTn id="12"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2000"/>
                                        <p:tgtEl>
                                          <p:spTgt spid="4">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4">
            <a:lum bright="20000" contrast="40000"/>
          </a:blip>
          <a:srcRect l="12305" t="30762" r="55469" b="20898"/>
          <a:stretch>
            <a:fillRect/>
          </a:stretch>
        </p:blipFill>
        <p:spPr bwMode="auto">
          <a:xfrm>
            <a:off x="0" y="0"/>
            <a:ext cx="3929058" cy="4714908"/>
          </a:xfrm>
          <a:prstGeom prst="rect">
            <a:avLst/>
          </a:prstGeom>
          <a:noFill/>
          <a:ln w="9525">
            <a:noFill/>
            <a:miter lim="800000"/>
            <a:headEnd/>
            <a:tailEnd/>
          </a:ln>
          <a:effectLst/>
        </p:spPr>
      </p:pic>
      <p:pic>
        <p:nvPicPr>
          <p:cNvPr id="7" name="Picture 3"/>
          <p:cNvPicPr>
            <a:picLocks noChangeAspect="1" noChangeArrowheads="1"/>
          </p:cNvPicPr>
          <p:nvPr/>
        </p:nvPicPr>
        <p:blipFill>
          <a:blip r:embed="rId4">
            <a:lum bright="20000" contrast="40000"/>
          </a:blip>
          <a:srcRect l="48047" t="30762" r="10937" b="20898"/>
          <a:stretch>
            <a:fillRect/>
          </a:stretch>
        </p:blipFill>
        <p:spPr bwMode="auto">
          <a:xfrm>
            <a:off x="4143340" y="0"/>
            <a:ext cx="5000660" cy="4714908"/>
          </a:xfrm>
          <a:prstGeom prst="rect">
            <a:avLst/>
          </a:prstGeom>
          <a:noFill/>
          <a:ln w="9525">
            <a:noFill/>
            <a:miter lim="800000"/>
            <a:headEnd/>
            <a:tailEnd/>
          </a:ln>
          <a:effectLst/>
        </p:spPr>
      </p:pic>
      <p:sp>
        <p:nvSpPr>
          <p:cNvPr id="8" name="TextBox 7"/>
          <p:cNvSpPr txBox="1"/>
          <p:nvPr/>
        </p:nvSpPr>
        <p:spPr>
          <a:xfrm>
            <a:off x="0" y="5072074"/>
            <a:ext cx="9144000" cy="1077218"/>
          </a:xfrm>
          <a:prstGeom prst="rect">
            <a:avLst/>
          </a:prstGeom>
          <a:solidFill>
            <a:schemeClr val="bg2"/>
          </a:solidFill>
        </p:spPr>
        <p:txBody>
          <a:bodyPr wrap="square" rtlCol="0">
            <a:spAutoFit/>
          </a:bodyPr>
          <a:lstStyle/>
          <a:p>
            <a:r>
              <a:rPr lang="ru-RU" sz="2800" b="1" dirty="0" smtClean="0">
                <a:solidFill>
                  <a:srgbClr val="FF0000"/>
                </a:solidFill>
                <a:latin typeface="Times New Roman" pitchFamily="18" charset="0"/>
                <a:cs typeface="Times New Roman" pitchFamily="18" charset="0"/>
              </a:rPr>
              <a:t>Рис. 5.17. </a:t>
            </a:r>
            <a:r>
              <a:rPr lang="ru-RU" sz="3200" b="1" dirty="0" smtClean="0">
                <a:latin typeface="Times New Roman" pitchFamily="18" charset="0"/>
                <a:cs typeface="Times New Roman" pitchFamily="18" charset="0"/>
              </a:rPr>
              <a:t>Схема затмений и кривая блеска </a:t>
            </a:r>
            <a:r>
              <a:rPr lang="ru-RU" sz="3200" b="1" dirty="0" err="1" smtClean="0">
                <a:latin typeface="Times New Roman" pitchFamily="18" charset="0"/>
                <a:cs typeface="Times New Roman" pitchFamily="18" charset="0"/>
              </a:rPr>
              <a:t>Алголя</a:t>
            </a:r>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4778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wheel(4)">
                                      <p:cBhvr>
                                        <p:cTn id="7" dur="2000"/>
                                        <p:tgtEl>
                                          <p:spTgt spid="30723"/>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20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2" name="wind.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0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4"/>
          <a:srcRect l="8789" t="21240" r="13867" b="23828"/>
          <a:stretch>
            <a:fillRect/>
          </a:stretch>
        </p:blipFill>
        <p:spPr bwMode="auto">
          <a:xfrm>
            <a:off x="0" y="0"/>
            <a:ext cx="8286776" cy="4708395"/>
          </a:xfrm>
          <a:prstGeom prst="rect">
            <a:avLst/>
          </a:prstGeom>
          <a:noFill/>
          <a:ln w="9525">
            <a:noFill/>
            <a:miter lim="800000"/>
            <a:headEnd/>
            <a:tailEnd/>
          </a:ln>
          <a:effectLst/>
        </p:spPr>
      </p:pic>
      <p:sp>
        <p:nvSpPr>
          <p:cNvPr id="3" name="TextBox 2"/>
          <p:cNvSpPr txBox="1"/>
          <p:nvPr/>
        </p:nvSpPr>
        <p:spPr>
          <a:xfrm>
            <a:off x="0" y="4786322"/>
            <a:ext cx="9144000" cy="954107"/>
          </a:xfrm>
          <a:prstGeom prst="rect">
            <a:avLst/>
          </a:prstGeom>
          <a:solidFill>
            <a:schemeClr val="bg2"/>
          </a:solidFill>
        </p:spPr>
        <p:txBody>
          <a:bodyPr wrap="square" rtlCol="0">
            <a:spAutoFit/>
          </a:bodyPr>
          <a:lstStyle/>
          <a:p>
            <a:r>
              <a:rPr lang="ru-RU" sz="2800" b="1" dirty="0" smtClean="0">
                <a:solidFill>
                  <a:srgbClr val="FF0000"/>
                </a:solidFill>
                <a:latin typeface="Times New Roman" pitchFamily="18" charset="0"/>
                <a:cs typeface="Times New Roman" pitchFamily="18" charset="0"/>
              </a:rPr>
              <a:t>Рис. 5.18. </a:t>
            </a:r>
            <a:r>
              <a:rPr lang="ru-RU" sz="2800" b="1" dirty="0" smtClean="0">
                <a:latin typeface="Times New Roman" pitchFamily="18" charset="0"/>
                <a:cs typeface="Times New Roman" pitchFamily="18" charset="0"/>
              </a:rPr>
              <a:t>Кривая блеска несферической двойной звезды</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4778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left)">
                                      <p:cBhvr>
                                        <p:cTn id="7" dur="3000"/>
                                        <p:tgtEl>
                                          <p:spTgt spid="31746"/>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2000"/>
                                        <p:tgtEl>
                                          <p:spTgt spid="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l="8203" t="18310" r="12695" b="12109"/>
          <a:stretch>
            <a:fillRect/>
          </a:stretch>
        </p:blipFill>
        <p:spPr bwMode="auto">
          <a:xfrm>
            <a:off x="0" y="0"/>
            <a:ext cx="9144000" cy="6434667"/>
          </a:xfrm>
          <a:prstGeom prst="rect">
            <a:avLst/>
          </a:prstGeom>
          <a:noFill/>
          <a:ln w="9525">
            <a:noFill/>
            <a:miter lim="800000"/>
            <a:headEnd/>
            <a:tailEnd/>
          </a:ln>
          <a:effectLst/>
        </p:spPr>
      </p:pic>
      <p:sp>
        <p:nvSpPr>
          <p:cNvPr id="3" name="TextBox 2"/>
          <p:cNvSpPr txBox="1"/>
          <p:nvPr/>
        </p:nvSpPr>
        <p:spPr>
          <a:xfrm>
            <a:off x="3643306" y="5929330"/>
            <a:ext cx="5500694" cy="954107"/>
          </a:xfrm>
          <a:prstGeom prst="rect">
            <a:avLst/>
          </a:prstGeom>
          <a:solidFill>
            <a:schemeClr val="bg2"/>
          </a:solidFill>
        </p:spPr>
        <p:txBody>
          <a:bodyPr wrap="square" rtlCol="0">
            <a:spAutoFit/>
          </a:bodyPr>
          <a:lstStyle/>
          <a:p>
            <a:r>
              <a:rPr lang="ru-RU" sz="2800" dirty="0" smtClean="0">
                <a:latin typeface="Times New Roman" pitchFamily="18" charset="0"/>
                <a:cs typeface="Times New Roman" pitchFamily="18" charset="0"/>
              </a:rPr>
              <a:t>Рис. 5.22. Внутреннее строение звёзд различных классов</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477844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9144000" cy="6555641"/>
          </a:xfrm>
          <a:prstGeom prst="rect">
            <a:avLst/>
          </a:prstGeom>
          <a:solidFill>
            <a:schemeClr val="bg2"/>
          </a:solidFill>
        </p:spPr>
        <p:txBody>
          <a:bodyPr wrap="square" rtlCol="0">
            <a:spAutoFit/>
          </a:bodyPr>
          <a:lstStyle/>
          <a:p>
            <a:r>
              <a:rPr lang="ru-RU" sz="2800" b="1" u="sng" dirty="0" smtClean="0">
                <a:solidFill>
                  <a:srgbClr val="FF0000"/>
                </a:solidFill>
                <a:latin typeface="Times New Roman" pitchFamily="18" charset="0"/>
                <a:cs typeface="Times New Roman" pitchFamily="18" charset="0"/>
              </a:rPr>
              <a:t>Вопросы </a:t>
            </a:r>
            <a:r>
              <a:rPr lang="ru-RU" sz="2800" b="1" dirty="0" smtClean="0">
                <a:latin typeface="Times New Roman" pitchFamily="18" charset="0"/>
                <a:cs typeface="Times New Roman" pitchFamily="18" charset="0"/>
              </a:rPr>
              <a:t>1.</a:t>
            </a:r>
            <a:r>
              <a:rPr lang="ru-RU" sz="2800" dirty="0" smtClean="0">
                <a:latin typeface="Times New Roman" pitchFamily="18" charset="0"/>
                <a:cs typeface="Times New Roman" pitchFamily="18" charset="0"/>
              </a:rPr>
              <a:t> Чем объясняется изменение яркости некоторых двойных звёзд? </a:t>
            </a:r>
          </a:p>
          <a:p>
            <a:r>
              <a:rPr lang="ru-RU" sz="2800" b="1" dirty="0" smtClean="0">
                <a:latin typeface="Times New Roman" pitchFamily="18" charset="0"/>
                <a:cs typeface="Times New Roman" pitchFamily="18" charset="0"/>
              </a:rPr>
              <a:t>2.</a:t>
            </a:r>
            <a:r>
              <a:rPr lang="ru-RU" sz="2800" dirty="0" smtClean="0">
                <a:latin typeface="Times New Roman" pitchFamily="18" charset="0"/>
                <a:cs typeface="Times New Roman" pitchFamily="18" charset="0"/>
              </a:rPr>
              <a:t> Во сколько раз отличаются размеры и плотности звёзд-сверхгигантов и карликов?</a:t>
            </a:r>
          </a:p>
          <a:p>
            <a:r>
              <a:rPr lang="ru-RU" sz="2800" b="1" dirty="0" smtClean="0">
                <a:latin typeface="Times New Roman" pitchFamily="18" charset="0"/>
                <a:cs typeface="Times New Roman" pitchFamily="18" charset="0"/>
              </a:rPr>
              <a:t>3.</a:t>
            </a:r>
            <a:r>
              <a:rPr lang="ru-RU" sz="2800" dirty="0" smtClean="0">
                <a:latin typeface="Times New Roman" pitchFamily="18" charset="0"/>
                <a:cs typeface="Times New Roman" pitchFamily="18" charset="0"/>
              </a:rPr>
              <a:t> Каковы размеры самых маленьких звёзд?</a:t>
            </a:r>
          </a:p>
          <a:p>
            <a:r>
              <a:rPr lang="ru-RU" sz="2800" b="1" u="sng" dirty="0" smtClean="0">
                <a:solidFill>
                  <a:srgbClr val="FF0000"/>
                </a:solidFill>
                <a:latin typeface="Times New Roman" pitchFamily="18" charset="0"/>
                <a:cs typeface="Times New Roman" pitchFamily="18" charset="0"/>
              </a:rPr>
              <a:t>Упражнение 19</a:t>
            </a:r>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1.</a:t>
            </a:r>
            <a:r>
              <a:rPr lang="ru-RU" sz="2800" dirty="0" smtClean="0">
                <a:latin typeface="Times New Roman" pitchFamily="18" charset="0"/>
                <a:cs typeface="Times New Roman" pitchFamily="18" charset="0"/>
              </a:rPr>
              <a:t> Определите сумму масс двойной звезды Капелла, если большая полуось её орбиты равна 0,85 а. е., а период обращения 0,285 года.</a:t>
            </a:r>
          </a:p>
          <a:p>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2.</a:t>
            </a:r>
            <a:r>
              <a:rPr lang="ru-RU" sz="2800" dirty="0" smtClean="0">
                <a:latin typeface="Times New Roman" pitchFamily="18" charset="0"/>
                <a:cs typeface="Times New Roman" pitchFamily="18" charset="0"/>
              </a:rPr>
              <a:t> Во сколько раз светимость Ригеля больше светимости Солнца, если его параллакс равен 0,003’, а видимая звёздная величина 0,34? </a:t>
            </a:r>
          </a:p>
          <a:p>
            <a:r>
              <a:rPr lang="ru-RU" sz="2800" b="1" dirty="0" smtClean="0">
                <a:latin typeface="Times New Roman" pitchFamily="18" charset="0"/>
                <a:cs typeface="Times New Roman" pitchFamily="18" charset="0"/>
              </a:rPr>
              <a:t>3.</a:t>
            </a:r>
            <a:r>
              <a:rPr lang="ru-RU" sz="2800" dirty="0" smtClean="0">
                <a:latin typeface="Times New Roman" pitchFamily="18" charset="0"/>
                <a:cs typeface="Times New Roman" pitchFamily="18" charset="0"/>
              </a:rPr>
              <a:t> Какова средняя плотность красного сверхгиганта, если его диаметр в 300 раз больше солнечного, а масса в 30 раз больше массы Солнца?</a:t>
            </a:r>
          </a:p>
          <a:p>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4778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0"/>
                                        <p:tgtEl>
                                          <p:spTgt spid="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2000"/>
                                        <p:tgtEl>
                                          <p:spTgt spid="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2000"/>
                                        <p:tgtEl>
                                          <p:spTgt spid="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2000"/>
                                        <p:tgtEl>
                                          <p:spTgt spid="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bg/>
                                          </p:spTgt>
                                        </p:tgtEl>
                                        <p:attrNameLst>
                                          <p:attrName>style.visibility</p:attrName>
                                        </p:attrNameLst>
                                      </p:cBhvr>
                                      <p:to>
                                        <p:strVal val="visible"/>
                                      </p:to>
                                    </p:set>
                                    <p:animEffect transition="in" filter="wipe(down)">
                                      <p:cBhvr>
                                        <p:cTn id="37" dur="500"/>
                                        <p:tgtEl>
                                          <p:spTgt spid="3">
                                            <p:bg/>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wipe(down)">
                                      <p:cBhvr>
                                        <p:cTn id="40" dur="500"/>
                                        <p:tgtEl>
                                          <p:spTgt spid="3">
                                            <p:txEl>
                                              <p:pRg st="0" end="0"/>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00"/>
                                        <p:tgtEl>
                                          <p:spTgt spid="3">
                                            <p:txEl>
                                              <p:pRg st="1" end="1"/>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wipe(down)">
                                      <p:cBhvr>
                                        <p:cTn id="46" dur="500"/>
                                        <p:tgtEl>
                                          <p:spTgt spid="3">
                                            <p:txEl>
                                              <p:pRg st="2" end="2"/>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wipe(down)">
                                      <p:cBhvr>
                                        <p:cTn id="49" dur="500"/>
                                        <p:tgtEl>
                                          <p:spTgt spid="3">
                                            <p:txEl>
                                              <p:pRg st="3" end="3"/>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wipe(down)">
                                      <p:cBhvr>
                                        <p:cTn id="52" dur="500"/>
                                        <p:tgtEl>
                                          <p:spTgt spid="3">
                                            <p:txEl>
                                              <p:pRg st="4" end="4"/>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wipe(down)">
                                      <p:cBhvr>
                                        <p:cTn id="5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bwMode="auto">
        <a:noFill/>
        <a:ln w="38100">
          <a:solidFill>
            <a:srgbClr val="0000FF"/>
          </a:solidFill>
          <a:round/>
          <a:headEnd/>
          <a:tailEnd type="triangle" w="med" len="me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5927</TotalTime>
  <Words>228</Words>
  <Application>Microsoft Office PowerPoint</Application>
  <PresentationFormat>Экран (4:3)</PresentationFormat>
  <Paragraphs>56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к уроку по теме «Величины, характеризующие колебательное движение»</dc:title>
  <dc:creator>Admin</dc:creator>
  <cp:lastModifiedBy>User</cp:lastModifiedBy>
  <cp:revision>612</cp:revision>
  <dcterms:created xsi:type="dcterms:W3CDTF">2009-11-04T14:29:22Z</dcterms:created>
  <dcterms:modified xsi:type="dcterms:W3CDTF">2017-08-29T16:22:59Z</dcterms:modified>
</cp:coreProperties>
</file>