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50"/>
  </p:notesMasterIdLst>
  <p:sldIdLst>
    <p:sldId id="339" r:id="rId2"/>
    <p:sldId id="314" r:id="rId3"/>
    <p:sldId id="347" r:id="rId4"/>
    <p:sldId id="348" r:id="rId5"/>
    <p:sldId id="349" r:id="rId6"/>
    <p:sldId id="350" r:id="rId7"/>
    <p:sldId id="354" r:id="rId8"/>
    <p:sldId id="352" r:id="rId9"/>
    <p:sldId id="353" r:id="rId10"/>
    <p:sldId id="323" r:id="rId11"/>
    <p:sldId id="355" r:id="rId12"/>
    <p:sldId id="357" r:id="rId13"/>
    <p:sldId id="359" r:id="rId14"/>
    <p:sldId id="358" r:id="rId15"/>
    <p:sldId id="360" r:id="rId16"/>
    <p:sldId id="311" r:id="rId17"/>
    <p:sldId id="313" r:id="rId18"/>
    <p:sldId id="307" r:id="rId19"/>
    <p:sldId id="312" r:id="rId20"/>
    <p:sldId id="320" r:id="rId21"/>
    <p:sldId id="315" r:id="rId22"/>
    <p:sldId id="317" r:id="rId23"/>
    <p:sldId id="345" r:id="rId24"/>
    <p:sldId id="308" r:id="rId25"/>
    <p:sldId id="319" r:id="rId26"/>
    <p:sldId id="344" r:id="rId27"/>
    <p:sldId id="341" r:id="rId28"/>
    <p:sldId id="309" r:id="rId29"/>
    <p:sldId id="326" r:id="rId30"/>
    <p:sldId id="321" r:id="rId31"/>
    <p:sldId id="327" r:id="rId32"/>
    <p:sldId id="328" r:id="rId33"/>
    <p:sldId id="340" r:id="rId34"/>
    <p:sldId id="342" r:id="rId35"/>
    <p:sldId id="343" r:id="rId36"/>
    <p:sldId id="316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25" r:id="rId48"/>
    <p:sldId id="356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220FB1"/>
    <a:srgbClr val="66FFFF"/>
    <a:srgbClr val="66FF99"/>
    <a:srgbClr val="1502A0"/>
    <a:srgbClr val="FF00FF"/>
    <a:srgbClr val="FFCCCC"/>
    <a:srgbClr val="365D21"/>
    <a:srgbClr val="0033CC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1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6105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openxmlformats.org/officeDocument/2006/relationships/image" Target="../media/image4.jpeg"/><Relationship Id="rId4" Type="http://schemas.openxmlformats.org/officeDocument/2006/relationships/audio" Target="../media/audio7.wav"/><Relationship Id="rId9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8.wav"/><Relationship Id="rId7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5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8.wav"/><Relationship Id="rId9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12" Type="http://schemas.openxmlformats.org/officeDocument/2006/relationships/image" Target="../media/image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audio" Target="../media/audio7.wav"/><Relationship Id="rId10" Type="http://schemas.openxmlformats.org/officeDocument/2006/relationships/audio" Target="../media/audio11.wav"/><Relationship Id="rId4" Type="http://schemas.openxmlformats.org/officeDocument/2006/relationships/audio" Target="../media/audio5.wav"/><Relationship Id="rId9" Type="http://schemas.openxmlformats.org/officeDocument/2006/relationships/audio" Target="../media/audio9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8.wav"/><Relationship Id="rId7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9.wav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9.wav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6.wav"/><Relationship Id="rId10" Type="http://schemas.openxmlformats.org/officeDocument/2006/relationships/image" Target="../media/image10.png"/><Relationship Id="rId4" Type="http://schemas.openxmlformats.org/officeDocument/2006/relationships/audio" Target="../media/audio7.wav"/><Relationship Id="rId9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12" Type="http://schemas.openxmlformats.org/officeDocument/2006/relationships/image" Target="../media/image1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12.jpeg"/><Relationship Id="rId5" Type="http://schemas.openxmlformats.org/officeDocument/2006/relationships/audio" Target="../media/audio4.wav"/><Relationship Id="rId10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20.jpeg"/><Relationship Id="rId5" Type="http://schemas.openxmlformats.org/officeDocument/2006/relationships/audio" Target="../media/audio5.wav"/><Relationship Id="rId10" Type="http://schemas.openxmlformats.org/officeDocument/2006/relationships/image" Target="../media/image19.jpeg"/><Relationship Id="rId4" Type="http://schemas.openxmlformats.org/officeDocument/2006/relationships/audio" Target="../media/audio11.wav"/><Relationship Id="rId9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1.wav"/><Relationship Id="rId10" Type="http://schemas.openxmlformats.org/officeDocument/2006/relationships/image" Target="../media/image5.jpeg"/><Relationship Id="rId4" Type="http://schemas.openxmlformats.org/officeDocument/2006/relationships/audio" Target="../media/audio4.wav"/><Relationship Id="rId9" Type="http://schemas.openxmlformats.org/officeDocument/2006/relationships/audio" Target="../media/audio6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7.wav"/><Relationship Id="rId9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5.wav"/><Relationship Id="rId7" Type="http://schemas.openxmlformats.org/officeDocument/2006/relationships/audio" Target="../media/audio1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audio" Target="../media/audio9.wav"/><Relationship Id="rId4" Type="http://schemas.openxmlformats.org/officeDocument/2006/relationships/audio" Target="../media/audio7.wav"/><Relationship Id="rId9" Type="http://schemas.openxmlformats.org/officeDocument/2006/relationships/audio" Target="../media/audio6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10" Type="http://schemas.openxmlformats.org/officeDocument/2006/relationships/oleObject" Target="../embeddings/oleObject1.bin"/><Relationship Id="rId4" Type="http://schemas.openxmlformats.org/officeDocument/2006/relationships/audio" Target="../media/audio7.wav"/><Relationship Id="rId9" Type="http://schemas.openxmlformats.org/officeDocument/2006/relationships/audio" Target="../media/audio3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5.wav"/><Relationship Id="rId7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857224" y="2000240"/>
            <a:ext cx="7000924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газовые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6273225"/>
            <a:ext cx="5143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стр.16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968562">
            <a:off x="1254488" y="615520"/>
            <a:ext cx="52607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РЗ по теме №3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357290" y="4000504"/>
            <a:ext cx="6988190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законы</a:t>
            </a:r>
            <a:r>
              <a:rPr lang="ru-RU" sz="60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795713" y="962025"/>
            <a:ext cx="15255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32" y="2357430"/>
            <a:ext cx="2500298" cy="4143404"/>
          </a:xfrm>
          <a:prstGeom prst="rect">
            <a:avLst/>
          </a:prstGeom>
          <a:solidFill>
            <a:srgbClr val="00B0F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5614" y="2102172"/>
            <a:ext cx="714380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5786" y="6072206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2714612" y="4131881"/>
            <a:ext cx="2928958" cy="1297383"/>
            <a:chOff x="4429124" y="1572364"/>
            <a:chExt cx="2928958" cy="1297383"/>
          </a:xfrm>
        </p:grpSpPr>
        <p:sp>
          <p:nvSpPr>
            <p:cNvPr id="11" name="TextBox 10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RT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13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292130" y="559726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.V</a:t>
            </a:r>
            <a:r>
              <a:rPr lang="en-US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.T</a:t>
            </a:r>
            <a:r>
              <a:rPr lang="en-US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 m</a:t>
            </a:r>
            <a:r>
              <a:rPr lang="en-US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3071810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643174" y="2060179"/>
            <a:ext cx="2928958" cy="1297383"/>
            <a:chOff x="4429124" y="1572364"/>
            <a:chExt cx="2928958" cy="1297383"/>
          </a:xfrm>
        </p:grpSpPr>
        <p:sp>
          <p:nvSpPr>
            <p:cNvPr id="25" name="TextBox 24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85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5715008" y="2571744"/>
            <a:ext cx="235745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4612" y="5643578"/>
            <a:ext cx="578644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+1000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0" y="41482"/>
            <a:ext cx="93583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в3-з2.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Объем пузырька газа, всплывающего на поверхность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дна озера,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увеличился в 2 раза.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Определить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глубину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озера. Температура воздуха на поверхности озера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27 °С,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на его дне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17 °С.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Атмосферное давление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нормальное.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4576700" y="3214306"/>
            <a:ext cx="1089029" cy="1143388"/>
            <a:chOff x="9757" y="3167"/>
            <a:chExt cx="681" cy="745"/>
          </a:xfrm>
        </p:grpSpPr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9766" y="3510"/>
              <a:ext cx="5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Group 11"/>
          <p:cNvGrpSpPr>
            <a:grpSpLocks/>
          </p:cNvGrpSpPr>
          <p:nvPr/>
        </p:nvGrpSpPr>
        <p:grpSpPr bwMode="auto">
          <a:xfrm>
            <a:off x="5821641" y="3143248"/>
            <a:ext cx="1112514" cy="1214446"/>
            <a:chOff x="9757" y="3167"/>
            <a:chExt cx="681" cy="662"/>
          </a:xfrm>
        </p:grpSpPr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>
              <a:off x="9757" y="3495"/>
              <a:ext cx="5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352068" y="3480394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43151" y="3416858"/>
            <a:ext cx="167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81732" y="6072206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>
            <a:off x="107125" y="4393413"/>
            <a:ext cx="4071966" cy="1588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643042" y="4000504"/>
            <a:ext cx="47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000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rot="16200000" flipH="1">
            <a:off x="5715008" y="3000372"/>
            <a:ext cx="500066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 flipH="1" flipV="1">
            <a:off x="2750331" y="3821909"/>
            <a:ext cx="2214578" cy="17145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6200000" flipH="1">
            <a:off x="3857620" y="857232"/>
            <a:ext cx="2571768" cy="25717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2285984" y="1643050"/>
            <a:ext cx="2500330" cy="235745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6143636" y="1643050"/>
            <a:ext cx="2643206" cy="192882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715140" y="6334804"/>
            <a:ext cx="24288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Кр,ср-1,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Стр49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1.3136E-6 L -0.0026 -0.5663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9" grpId="2" animBg="1"/>
      <p:bldP spid="23" grpId="0"/>
      <p:bldP spid="30" grpId="0" animBg="1"/>
      <p:bldP spid="31" grpId="0" animBg="1"/>
      <p:bldP spid="32" grpId="0"/>
      <p:bldP spid="46" grpId="0"/>
      <p:bldP spid="47" grpId="0"/>
      <p:bldP spid="36" grpId="0" animBg="1"/>
      <p:bldP spid="36" grpId="1" animBg="1"/>
      <p:bldP spid="36" grpId="2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В№4. зад1.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стр.22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Газ в сосуде находится под давлением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температуре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127 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Определить давление газа после того, как половина массы газ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выпущена из сосуда, а температура понижена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50 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71736" y="2751405"/>
            <a:ext cx="2928958" cy="1297383"/>
            <a:chOff x="4429124" y="1572364"/>
            <a:chExt cx="2928958" cy="1297383"/>
          </a:xfrm>
        </p:grpSpPr>
        <p:sp>
          <p:nvSpPr>
            <p:cNvPr id="6" name="TextBox 5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RT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8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5429256" y="2660543"/>
            <a:ext cx="2857520" cy="1297383"/>
            <a:chOff x="4429124" y="1572364"/>
            <a:chExt cx="2857520" cy="1297383"/>
          </a:xfrm>
        </p:grpSpPr>
        <p:sp>
          <p:nvSpPr>
            <p:cNvPr id="12" name="TextBox 11"/>
            <p:cNvSpPr txBox="1"/>
            <p:nvPr/>
          </p:nvSpPr>
          <p:spPr>
            <a:xfrm>
              <a:off x="4429124" y="2000240"/>
              <a:ext cx="2857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RT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Группа 16"/>
            <p:cNvGrpSpPr/>
            <p:nvPr/>
          </p:nvGrpSpPr>
          <p:grpSpPr>
            <a:xfrm>
              <a:off x="5214942" y="1572364"/>
              <a:ext cx="1422855" cy="1297383"/>
              <a:chOff x="6703265" y="1702989"/>
              <a:chExt cx="1422855" cy="1297383"/>
            </a:xfrm>
          </p:grpSpPr>
          <p:sp>
            <p:nvSpPr>
              <p:cNvPr id="14" name="Text Box 22"/>
              <p:cNvSpPr txBox="1">
                <a:spLocks noChangeArrowheads="1"/>
              </p:cNvSpPr>
              <p:nvPr/>
            </p:nvSpPr>
            <p:spPr bwMode="auto">
              <a:xfrm>
                <a:off x="6713284" y="2364984"/>
                <a:ext cx="1412836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 Box 23"/>
              <p:cNvSpPr txBox="1">
                <a:spLocks noChangeArrowheads="1"/>
              </p:cNvSpPr>
              <p:nvPr/>
            </p:nvSpPr>
            <p:spPr bwMode="auto">
              <a:xfrm>
                <a:off x="6703265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>
                <a:off x="6846141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2714612" y="2453998"/>
            <a:ext cx="235745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6446" y="2453998"/>
            <a:ext cx="292895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Вар4. зад2. стр.22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Открытую стеклянную трубку длиной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наполовину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погружают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ртуть.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Затем трубку закрывают пальцем и вынимают. При этом в трубке остался столбик ртути высотой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см.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Чему равно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атмосферное давление?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214942" y="0"/>
            <a:ext cx="392905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86182" y="500042"/>
            <a:ext cx="5357818" cy="1357322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Группа 146"/>
          <p:cNvGrpSpPr/>
          <p:nvPr/>
        </p:nvGrpSpPr>
        <p:grpSpPr>
          <a:xfrm rot="10800000">
            <a:off x="1142976" y="0"/>
            <a:ext cx="285752" cy="3214710"/>
            <a:chOff x="3000364" y="785794"/>
            <a:chExt cx="214314" cy="5674096"/>
          </a:xfrm>
          <a:solidFill>
            <a:schemeClr val="bg1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3000364" y="785794"/>
              <a:ext cx="214314" cy="564360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00034" y="1643050"/>
            <a:ext cx="1857388" cy="1643074"/>
          </a:xfrm>
          <a:prstGeom prst="rect">
            <a:avLst/>
          </a:prstGeom>
          <a:solidFill>
            <a:schemeClr val="tx1">
              <a:lumMod val="95000"/>
              <a:lumOff val="5000"/>
              <a:alpha val="7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1428728" y="31532"/>
            <a:ext cx="285752" cy="154008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9113871">
            <a:off x="1609738" y="245265"/>
            <a:ext cx="9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1428728" y="1643050"/>
            <a:ext cx="428628" cy="1571636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14480" y="2620028"/>
            <a:ext cx="88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/2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57166"/>
            <a:ext cx="121441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pSp>
        <p:nvGrpSpPr>
          <p:cNvPr id="4" name="Группа 146"/>
          <p:cNvGrpSpPr/>
          <p:nvPr/>
        </p:nvGrpSpPr>
        <p:grpSpPr>
          <a:xfrm>
            <a:off x="3508202" y="71414"/>
            <a:ext cx="285752" cy="3929090"/>
            <a:chOff x="3000364" y="785794"/>
            <a:chExt cx="214314" cy="5674096"/>
          </a:xfrm>
          <a:solidFill>
            <a:schemeClr val="bg1"/>
          </a:solidFill>
        </p:grpSpPr>
        <p:sp>
          <p:nvSpPr>
            <p:cNvPr id="16" name="Прямоугольник 15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авая фигурная скобка 18"/>
          <p:cNvSpPr/>
          <p:nvPr/>
        </p:nvSpPr>
        <p:spPr>
          <a:xfrm flipH="1">
            <a:off x="3143240" y="71414"/>
            <a:ext cx="285752" cy="321471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21351298">
            <a:off x="2597626" y="1449859"/>
            <a:ext cx="601153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9099" y="819402"/>
            <a:ext cx="4966305" cy="60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0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3038" y="3317656"/>
            <a:ext cx="324000" cy="571504"/>
          </a:xfrm>
          <a:prstGeom prst="rect">
            <a:avLst/>
          </a:prstGeom>
          <a:solidFill>
            <a:schemeClr val="tx1">
              <a:lumMod val="95000"/>
              <a:lumOff val="5000"/>
              <a:alpha val="7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929058" y="40545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74508" y="31532"/>
            <a:ext cx="325658" cy="1611518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544572" y="71414"/>
            <a:ext cx="241610" cy="3214710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929190" y="1344027"/>
            <a:ext cx="223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m,T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57488" y="3214686"/>
            <a:ext cx="47169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28670"/>
            <a:ext cx="278608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-32" y="3797845"/>
            <a:ext cx="2928958" cy="1297383"/>
            <a:chOff x="4429124" y="1572364"/>
            <a:chExt cx="2928958" cy="1297383"/>
          </a:xfrm>
        </p:grpSpPr>
        <p:sp>
          <p:nvSpPr>
            <p:cNvPr id="48" name="TextBox 47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RT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9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52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7" name="Группа 56"/>
          <p:cNvGrpSpPr/>
          <p:nvPr/>
        </p:nvGrpSpPr>
        <p:grpSpPr>
          <a:xfrm>
            <a:off x="4429124" y="2063909"/>
            <a:ext cx="2857520" cy="1297383"/>
            <a:chOff x="4429124" y="1572364"/>
            <a:chExt cx="2857520" cy="1297383"/>
          </a:xfrm>
        </p:grpSpPr>
        <p:sp>
          <p:nvSpPr>
            <p:cNvPr id="67" name="TextBox 66"/>
            <p:cNvSpPr txBox="1"/>
            <p:nvPr/>
          </p:nvSpPr>
          <p:spPr>
            <a:xfrm>
              <a:off x="4429124" y="2000240"/>
              <a:ext cx="2857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RT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8" name="Группа 16"/>
            <p:cNvGrpSpPr/>
            <p:nvPr/>
          </p:nvGrpSpPr>
          <p:grpSpPr>
            <a:xfrm>
              <a:off x="5214942" y="1572364"/>
              <a:ext cx="1422855" cy="1297383"/>
              <a:chOff x="6703265" y="1702989"/>
              <a:chExt cx="1422855" cy="1297383"/>
            </a:xfrm>
          </p:grpSpPr>
          <p:sp>
            <p:nvSpPr>
              <p:cNvPr id="71" name="Text Box 22"/>
              <p:cNvSpPr txBox="1">
                <a:spLocks noChangeArrowheads="1"/>
              </p:cNvSpPr>
              <p:nvPr/>
            </p:nvSpPr>
            <p:spPr bwMode="auto">
              <a:xfrm>
                <a:off x="6713284" y="2364984"/>
                <a:ext cx="1412836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 Box 23"/>
              <p:cNvSpPr txBox="1">
                <a:spLocks noChangeArrowheads="1"/>
              </p:cNvSpPr>
              <p:nvPr/>
            </p:nvSpPr>
            <p:spPr bwMode="auto">
              <a:xfrm>
                <a:off x="6703265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Line 24"/>
              <p:cNvSpPr>
                <a:spLocks noChangeShapeType="1"/>
              </p:cNvSpPr>
              <p:nvPr/>
            </p:nvSpPr>
            <p:spPr bwMode="auto">
              <a:xfrm>
                <a:off x="6846141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142844" y="3500438"/>
            <a:ext cx="235745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86314" y="1857364"/>
            <a:ext cx="292895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039143" y="0"/>
            <a:ext cx="3104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Вар4. зад2. стр.22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9" grpId="0" animBg="1"/>
      <p:bldP spid="20" grpId="0" animBg="1"/>
      <p:bldP spid="22" grpId="0"/>
      <p:bldP spid="29" grpId="0" animBg="1"/>
      <p:bldP spid="31" grpId="0"/>
      <p:bldP spid="45" grpId="0" animBg="1"/>
      <p:bldP spid="46" grpId="0" animBg="1"/>
      <p:bldP spid="44" grpId="0"/>
      <p:bldP spid="50" grpId="0" animBg="1"/>
      <p:bldP spid="14" grpId="0" animBg="1"/>
      <p:bldP spid="76" grpId="0" animBg="1"/>
      <p:bldP spid="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214942" y="0"/>
            <a:ext cx="392905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86182" y="500042"/>
            <a:ext cx="5357818" cy="1357322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Группа 146"/>
          <p:cNvGrpSpPr/>
          <p:nvPr/>
        </p:nvGrpSpPr>
        <p:grpSpPr>
          <a:xfrm rot="10800000">
            <a:off x="1142976" y="0"/>
            <a:ext cx="285752" cy="3214710"/>
            <a:chOff x="3000364" y="785794"/>
            <a:chExt cx="214314" cy="5674096"/>
          </a:xfrm>
          <a:solidFill>
            <a:schemeClr val="bg1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3000364" y="785794"/>
              <a:ext cx="214314" cy="564360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00034" y="1643050"/>
            <a:ext cx="1857388" cy="1643074"/>
          </a:xfrm>
          <a:prstGeom prst="rect">
            <a:avLst/>
          </a:prstGeom>
          <a:solidFill>
            <a:schemeClr val="tx1">
              <a:lumMod val="95000"/>
              <a:lumOff val="5000"/>
              <a:alpha val="7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1428728" y="31532"/>
            <a:ext cx="285752" cy="154008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9113871">
            <a:off x="1609738" y="245265"/>
            <a:ext cx="9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1428728" y="1643050"/>
            <a:ext cx="428628" cy="1571636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14480" y="2620028"/>
            <a:ext cx="88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/2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57166"/>
            <a:ext cx="121441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pSp>
        <p:nvGrpSpPr>
          <p:cNvPr id="4" name="Группа 146"/>
          <p:cNvGrpSpPr/>
          <p:nvPr/>
        </p:nvGrpSpPr>
        <p:grpSpPr>
          <a:xfrm>
            <a:off x="3508202" y="71414"/>
            <a:ext cx="285752" cy="3929090"/>
            <a:chOff x="3000364" y="785794"/>
            <a:chExt cx="214314" cy="5674096"/>
          </a:xfrm>
          <a:solidFill>
            <a:schemeClr val="bg1"/>
          </a:solidFill>
        </p:grpSpPr>
        <p:sp>
          <p:nvSpPr>
            <p:cNvPr id="16" name="Прямоугольник 15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авая фигурная скобка 18"/>
          <p:cNvSpPr/>
          <p:nvPr/>
        </p:nvSpPr>
        <p:spPr>
          <a:xfrm flipH="1">
            <a:off x="3143240" y="71414"/>
            <a:ext cx="285752" cy="321471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21351298">
            <a:off x="2597626" y="1449859"/>
            <a:ext cx="601153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9099" y="819402"/>
            <a:ext cx="4966305" cy="60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0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3038" y="3317656"/>
            <a:ext cx="324000" cy="571504"/>
          </a:xfrm>
          <a:prstGeom prst="rect">
            <a:avLst/>
          </a:prstGeom>
          <a:solidFill>
            <a:schemeClr val="tx1">
              <a:lumMod val="95000"/>
              <a:lumOff val="5000"/>
              <a:alpha val="7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929058" y="40545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286380" y="2046280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4357686" y="714356"/>
            <a:ext cx="2214578" cy="14287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174508" y="31532"/>
            <a:ext cx="325658" cy="1611518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544572" y="71414"/>
            <a:ext cx="241610" cy="3214710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929190" y="1344027"/>
            <a:ext cx="223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m,T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57488" y="3214686"/>
            <a:ext cx="47169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86380" y="42860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(0.6-x)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2500298" y="1285860"/>
            <a:ext cx="2357454" cy="7858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2571736" y="3991178"/>
            <a:ext cx="214314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=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1071538" y="4546610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29520" y="3987233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(0.6-x)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49297" y="2588121"/>
            <a:ext cx="3823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00562" y="3857628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127474" y="4104456"/>
            <a:ext cx="19854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556630" y="4049766"/>
            <a:ext cx="19854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-32" y="4429132"/>
            <a:ext cx="1285884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b="1" baseline="-25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28728" y="4500570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28670"/>
            <a:ext cx="278608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0" y="5000636"/>
            <a:ext cx="530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-1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81600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20000=0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2" y="5572140"/>
            <a:ext cx="405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-1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816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200=0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6211669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=1,21м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357422" y="6211669"/>
            <a:ext cx="20002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=0,121м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7222 -0.4213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2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9" grpId="0" animBg="1"/>
      <p:bldP spid="20" grpId="0" animBg="1"/>
      <p:bldP spid="22" grpId="0"/>
      <p:bldP spid="29" grpId="0" animBg="1"/>
      <p:bldP spid="31" grpId="0"/>
      <p:bldP spid="37" grpId="0"/>
      <p:bldP spid="45" grpId="0" animBg="1"/>
      <p:bldP spid="46" grpId="0" animBg="1"/>
      <p:bldP spid="44" grpId="0"/>
      <p:bldP spid="50" grpId="0" animBg="1"/>
      <p:bldP spid="51" grpId="0"/>
      <p:bldP spid="58" grpId="0"/>
      <p:bldP spid="59" grpId="0"/>
      <p:bldP spid="60" grpId="0"/>
      <p:bldP spid="61" grpId="0"/>
      <p:bldP spid="62" grpId="0"/>
      <p:bldP spid="63" grpId="0" animBg="1"/>
      <p:bldP spid="64" grpId="0" animBg="1"/>
      <p:bldP spid="65" grpId="0"/>
      <p:bldP spid="66" grpId="0"/>
      <p:bldP spid="14" grpId="0" animBg="1"/>
      <p:bldP spid="69" grpId="0"/>
      <p:bldP spid="70" grpId="0"/>
      <p:bldP spid="72" grpId="0"/>
      <p:bldP spid="73" grpId="0" animBg="1"/>
      <p:bldP spid="73" grpId="1" animBg="1"/>
      <p:bldP spid="73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473450" y="852488"/>
            <a:ext cx="13350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241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Стальной баллон наполнен азотом при температуре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Давление  азота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МПа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Найти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азота при этих условиях.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32" y="1285860"/>
            <a:ext cx="2928958" cy="1297383"/>
            <a:chOff x="4429124" y="1572364"/>
            <a:chExt cx="2928958" cy="1297383"/>
          </a:xfrm>
        </p:grpSpPr>
        <p:sp>
          <p:nvSpPr>
            <p:cNvPr id="8" name="TextBox 7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10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643174" y="1714488"/>
            <a:ext cx="542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Разделим  обе части на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-71470" y="2345931"/>
            <a:ext cx="2928958" cy="1297383"/>
            <a:chOff x="4429124" y="1572364"/>
            <a:chExt cx="2928958" cy="1297383"/>
          </a:xfrm>
        </p:grpSpPr>
        <p:sp>
          <p:nvSpPr>
            <p:cNvPr id="21" name="TextBox 20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23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ρ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929058" y="2571744"/>
            <a:ext cx="12858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990577" y="2143116"/>
            <a:ext cx="2510349" cy="1245369"/>
            <a:chOff x="4214810" y="1624378"/>
            <a:chExt cx="2510349" cy="1245369"/>
          </a:xfrm>
        </p:grpSpPr>
        <p:sp>
          <p:nvSpPr>
            <p:cNvPr id="27" name="TextBox 26"/>
            <p:cNvSpPr txBox="1"/>
            <p:nvPr/>
          </p:nvSpPr>
          <p:spPr>
            <a:xfrm>
              <a:off x="4429124" y="2273473"/>
              <a:ext cx="100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" name="Группа 16"/>
            <p:cNvGrpSpPr/>
            <p:nvPr/>
          </p:nvGrpSpPr>
          <p:grpSpPr>
            <a:xfrm>
              <a:off x="4214810" y="1624378"/>
              <a:ext cx="2510349" cy="1245369"/>
              <a:chOff x="5703133" y="1755003"/>
              <a:chExt cx="2510349" cy="1245369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703133" y="1755003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3500430" y="4183895"/>
            <a:ext cx="12858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4500562" y="3826705"/>
            <a:ext cx="3071834" cy="1388245"/>
            <a:chOff x="4214810" y="1481502"/>
            <a:chExt cx="3071834" cy="1388245"/>
          </a:xfrm>
        </p:grpSpPr>
        <p:sp>
          <p:nvSpPr>
            <p:cNvPr id="34" name="TextBox 33"/>
            <p:cNvSpPr txBox="1"/>
            <p:nvPr/>
          </p:nvSpPr>
          <p:spPr>
            <a:xfrm>
              <a:off x="4429124" y="2273473"/>
              <a:ext cx="2143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8,31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285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5" name="Группа 16"/>
            <p:cNvGrpSpPr/>
            <p:nvPr/>
          </p:nvGrpSpPr>
          <p:grpSpPr>
            <a:xfrm>
              <a:off x="4214810" y="1481502"/>
              <a:ext cx="3071834" cy="1388245"/>
              <a:chOff x="5703133" y="1612127"/>
              <a:chExt cx="3071834" cy="1388245"/>
            </a:xfrm>
          </p:grpSpPr>
          <p:sp>
            <p:nvSpPr>
              <p:cNvPr id="36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 Box 23"/>
              <p:cNvSpPr txBox="1">
                <a:spLocks noChangeArrowheads="1"/>
              </p:cNvSpPr>
              <p:nvPr/>
            </p:nvSpPr>
            <p:spPr bwMode="auto">
              <a:xfrm>
                <a:off x="5703133" y="1612127"/>
                <a:ext cx="3071834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28·10</a:t>
                </a:r>
                <a:r>
                  <a:rPr lang="ru-RU" sz="3200" b="1" baseline="30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-3</a:t>
                </a:r>
                <a:r>
                  <a:rPr lang="ru-RU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15</a:t>
                </a:r>
                <a:r>
                  <a:rPr lang="ru-RU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·10</a:t>
                </a:r>
                <a:r>
                  <a:rPr lang="ru-RU" sz="3200" b="1" baseline="30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Line 24"/>
              <p:cNvSpPr>
                <a:spLocks noChangeShapeType="1"/>
              </p:cNvSpPr>
              <p:nvPr/>
            </p:nvSpPr>
            <p:spPr bwMode="auto">
              <a:xfrm flipV="1">
                <a:off x="5917447" y="2300212"/>
                <a:ext cx="1857388" cy="4571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scene3d>
                <a:camera prst="orthographicFront">
                  <a:rot lat="300000" lon="1200001" rev="0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6469294" y="4167520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6858016" y="4214818"/>
            <a:ext cx="200026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177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13" grpId="0"/>
      <p:bldP spid="26" grpId="0"/>
      <p:bldP spid="32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0" y="0"/>
            <a:ext cx="2357454" cy="675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500"/>
              </a:lnSpc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ts val="15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терм.</a:t>
            </a:r>
          </a:p>
          <a:p>
            <a:pPr lvl="0" algn="ctr">
              <a:lnSpc>
                <a:spcPts val="1500"/>
              </a:lnSpc>
              <a:spcAft>
                <a:spcPts val="0"/>
              </a:spcAft>
            </a:pP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Бойля-Мариот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2714580" y="0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/ЛР1/ «ИЗУЧЕНИЕ ИЗОТЕРМИЧЕСКОГО ПРОЦЕССА».</a:t>
            </a:r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51284" y="2357430"/>
            <a:ext cx="785818" cy="4000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Прямая со стрелкой 113"/>
          <p:cNvCxnSpPr/>
          <p:nvPr/>
        </p:nvCxnSpPr>
        <p:spPr>
          <a:xfrm rot="16200000" flipH="1">
            <a:off x="-821570" y="3536157"/>
            <a:ext cx="5572164" cy="71438"/>
          </a:xfrm>
          <a:prstGeom prst="straightConnector1">
            <a:avLst/>
          </a:prstGeom>
          <a:ln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317252" y="114298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491792" y="135729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8" name="Прямая со стрелкой 117"/>
          <p:cNvCxnSpPr/>
          <p:nvPr/>
        </p:nvCxnSpPr>
        <p:spPr>
          <a:xfrm rot="16200000" flipH="1">
            <a:off x="-2107454" y="3321843"/>
            <a:ext cx="5000660" cy="7143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71934" y="249716"/>
            <a:ext cx="1736870" cy="1165719"/>
            <a:chOff x="946" y="6432"/>
            <a:chExt cx="1283" cy="724"/>
          </a:xfrm>
        </p:grpSpPr>
        <p:sp>
          <p:nvSpPr>
            <p:cNvPr id="125" name="Text Box 6"/>
            <p:cNvSpPr txBox="1">
              <a:spLocks noChangeArrowheads="1"/>
            </p:cNvSpPr>
            <p:nvPr/>
          </p:nvSpPr>
          <p:spPr bwMode="auto">
            <a:xfrm>
              <a:off x="1359" y="659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46" y="6432"/>
              <a:ext cx="1283" cy="724"/>
              <a:chOff x="900" y="5666"/>
              <a:chExt cx="1283" cy="724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900" y="5666"/>
                <a:ext cx="677" cy="724"/>
                <a:chOff x="9735" y="3238"/>
                <a:chExt cx="782" cy="591"/>
              </a:xfrm>
            </p:grpSpPr>
            <p:sp>
              <p:nvSpPr>
                <p:cNvPr id="13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836" y="3461"/>
                  <a:ext cx="681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829" y="3238"/>
                  <a:ext cx="566" cy="2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" name="Line 11"/>
                <p:cNvSpPr>
                  <a:spLocks noChangeShapeType="1"/>
                </p:cNvSpPr>
                <p:nvPr/>
              </p:nvSpPr>
              <p:spPr bwMode="auto">
                <a:xfrm>
                  <a:off x="9735" y="3509"/>
                  <a:ext cx="53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631" y="5712"/>
                <a:ext cx="552" cy="538"/>
                <a:chOff x="9800" y="3258"/>
                <a:chExt cx="580" cy="421"/>
              </a:xfrm>
            </p:grpSpPr>
            <p:sp>
              <p:nvSpPr>
                <p:cNvPr id="1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9875" y="3457"/>
                  <a:ext cx="492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862" y="3258"/>
                  <a:ext cx="518" cy="2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" name="Line 15"/>
                <p:cNvSpPr>
                  <a:spLocks noChangeShapeType="1"/>
                </p:cNvSpPr>
                <p:nvPr/>
              </p:nvSpPr>
              <p:spPr bwMode="auto">
                <a:xfrm>
                  <a:off x="9800" y="3489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48" name="TextBox 147"/>
          <p:cNvSpPr txBox="1"/>
          <p:nvPr/>
        </p:nvSpPr>
        <p:spPr>
          <a:xfrm>
            <a:off x="3357554" y="1428736"/>
            <a:ext cx="5786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=730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мм.рт.ст.=13600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0,7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786182" y="185736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0,5м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357554" y="2928934"/>
            <a:ext cx="578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82816" y="3429000"/>
            <a:ext cx="714380" cy="2928958"/>
          </a:xfrm>
          <a:prstGeom prst="rect">
            <a:avLst/>
          </a:prstGeom>
          <a:solidFill>
            <a:srgbClr val="66CCFF">
              <a:alpha val="51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0" name="Прямая со стрелкой 119"/>
          <p:cNvCxnSpPr/>
          <p:nvPr/>
        </p:nvCxnSpPr>
        <p:spPr>
          <a:xfrm rot="5400000">
            <a:off x="-338544" y="4629004"/>
            <a:ext cx="2428892" cy="1588"/>
          </a:xfrm>
          <a:prstGeom prst="straightConnector1">
            <a:avLst/>
          </a:prstGeom>
          <a:ln w="38100">
            <a:solidFill>
              <a:srgbClr val="365D2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57824" y="4000504"/>
            <a:ext cx="51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786182" y="350043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0,493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46"/>
          <p:cNvGrpSpPr/>
          <p:nvPr/>
        </p:nvGrpSpPr>
        <p:grpSpPr>
          <a:xfrm>
            <a:off x="2143108" y="714356"/>
            <a:ext cx="214314" cy="5674096"/>
            <a:chOff x="3000364" y="785794"/>
            <a:chExt cx="214314" cy="5674096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blipFill>
              <a:blip r:embed="rId7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2" name="Прямоугольник 111"/>
          <p:cNvSpPr/>
          <p:nvPr/>
        </p:nvSpPr>
        <p:spPr>
          <a:xfrm>
            <a:off x="1024240" y="5778080"/>
            <a:ext cx="214314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214678" y="4214818"/>
            <a:ext cx="1223796" cy="1299357"/>
            <a:chOff x="946" y="6354"/>
            <a:chExt cx="904" cy="807"/>
          </a:xfrm>
        </p:grpSpPr>
        <p:sp>
          <p:nvSpPr>
            <p:cNvPr id="153" name="Text Box 6"/>
            <p:cNvSpPr txBox="1">
              <a:spLocks noChangeArrowheads="1"/>
            </p:cNvSpPr>
            <p:nvPr/>
          </p:nvSpPr>
          <p:spPr bwMode="auto">
            <a:xfrm>
              <a:off x="1359" y="659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946" y="6354"/>
              <a:ext cx="677" cy="807"/>
              <a:chOff x="9735" y="3171"/>
              <a:chExt cx="782" cy="658"/>
            </a:xfrm>
          </p:grpSpPr>
          <p:sp>
            <p:nvSpPr>
              <p:cNvPr id="160" name="Text Box 9"/>
              <p:cNvSpPr txBox="1">
                <a:spLocks noChangeArrowheads="1"/>
              </p:cNvSpPr>
              <p:nvPr/>
            </p:nvSpPr>
            <p:spPr bwMode="auto">
              <a:xfrm>
                <a:off x="9836" y="3461"/>
                <a:ext cx="681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" name="Text Box 10"/>
              <p:cNvSpPr txBox="1">
                <a:spLocks noChangeArrowheads="1"/>
              </p:cNvSpPr>
              <p:nvPr/>
            </p:nvSpPr>
            <p:spPr bwMode="auto">
              <a:xfrm>
                <a:off x="9829" y="3171"/>
                <a:ext cx="566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" name="Line 11"/>
              <p:cNvSpPr>
                <a:spLocks noChangeShapeType="1"/>
              </p:cNvSpPr>
              <p:nvPr/>
            </p:nvSpPr>
            <p:spPr bwMode="auto">
              <a:xfrm>
                <a:off x="9735" y="3509"/>
                <a:ext cx="5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6127870" y="4302022"/>
            <a:ext cx="1225149" cy="1117415"/>
            <a:chOff x="1677" y="6403"/>
            <a:chExt cx="905" cy="694"/>
          </a:xfrm>
        </p:grpSpPr>
        <p:sp>
          <p:nvSpPr>
            <p:cNvPr id="165" name="Text Box 6"/>
            <p:cNvSpPr txBox="1">
              <a:spLocks noChangeArrowheads="1"/>
            </p:cNvSpPr>
            <p:nvPr/>
          </p:nvSpPr>
          <p:spPr bwMode="auto">
            <a:xfrm>
              <a:off x="2091" y="660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1677" y="6403"/>
              <a:ext cx="552" cy="615"/>
              <a:chOff x="9800" y="3198"/>
              <a:chExt cx="580" cy="481"/>
            </a:xfrm>
          </p:grpSpPr>
          <p:sp>
            <p:nvSpPr>
              <p:cNvPr id="169" name="Text Box 13"/>
              <p:cNvSpPr txBox="1">
                <a:spLocks noChangeArrowheads="1"/>
              </p:cNvSpPr>
              <p:nvPr/>
            </p:nvSpPr>
            <p:spPr bwMode="auto">
              <a:xfrm>
                <a:off x="9875" y="3457"/>
                <a:ext cx="492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0" name="Text Box 14"/>
              <p:cNvSpPr txBox="1">
                <a:spLocks noChangeArrowheads="1"/>
              </p:cNvSpPr>
              <p:nvPr/>
            </p:nvSpPr>
            <p:spPr bwMode="auto">
              <a:xfrm>
                <a:off x="9862" y="3198"/>
                <a:ext cx="518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1" name="Line 15"/>
              <p:cNvSpPr>
                <a:spLocks noChangeShapeType="1"/>
              </p:cNvSpPr>
              <p:nvPr/>
            </p:nvSpPr>
            <p:spPr bwMode="auto">
              <a:xfrm>
                <a:off x="9800" y="3489"/>
                <a:ext cx="53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44" name="Прямая соединительная линия 43"/>
          <p:cNvCxnSpPr/>
          <p:nvPr/>
        </p:nvCxnSpPr>
        <p:spPr>
          <a:xfrm>
            <a:off x="1272204" y="3415352"/>
            <a:ext cx="1370970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194370" y="5742312"/>
            <a:ext cx="1370970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310082" y="304131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251</a:t>
            </a:r>
            <a:r>
              <a:rPr lang="ru-RU" b="1" dirty="0" smtClean="0"/>
              <a:t>мм</a:t>
            </a:r>
            <a:endParaRPr lang="ru-R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357422" y="543971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49</a:t>
            </a:r>
            <a:r>
              <a:rPr lang="en-US" dirty="0" smtClean="0"/>
              <a:t>1</a:t>
            </a:r>
            <a:r>
              <a:rPr lang="ru-RU" dirty="0" smtClean="0"/>
              <a:t>мм</a:t>
            </a:r>
            <a:endParaRPr lang="ru-RU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14414" y="6344310"/>
            <a:ext cx="1370970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9895849">
            <a:off x="1414219" y="5837292"/>
            <a:ext cx="73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7мм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00958" y="242886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24см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7084514" y="4286256"/>
            <a:ext cx="1212965" cy="1117415"/>
            <a:chOff x="1686" y="6403"/>
            <a:chExt cx="896" cy="694"/>
          </a:xfrm>
        </p:grpSpPr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91" y="660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1686" y="6403"/>
              <a:ext cx="785" cy="615"/>
              <a:chOff x="9800" y="3198"/>
              <a:chExt cx="824" cy="481"/>
            </a:xfrm>
          </p:grpSpPr>
          <p:sp>
            <p:nvSpPr>
              <p:cNvPr id="56" name="Text Box 13"/>
              <p:cNvSpPr txBox="1">
                <a:spLocks noChangeArrowheads="1"/>
              </p:cNvSpPr>
              <p:nvPr/>
            </p:nvSpPr>
            <p:spPr bwMode="auto">
              <a:xfrm>
                <a:off x="9900" y="3457"/>
                <a:ext cx="724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SH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 Box 14"/>
              <p:cNvSpPr txBox="1">
                <a:spLocks noChangeArrowheads="1"/>
              </p:cNvSpPr>
              <p:nvPr/>
            </p:nvSpPr>
            <p:spPr bwMode="auto">
              <a:xfrm>
                <a:off x="9862" y="3198"/>
                <a:ext cx="714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SH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Line 15"/>
              <p:cNvSpPr>
                <a:spLocks noChangeShapeType="1"/>
              </p:cNvSpPr>
              <p:nvPr/>
            </p:nvSpPr>
            <p:spPr bwMode="auto">
              <a:xfrm>
                <a:off x="9800" y="3489"/>
                <a:ext cx="53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3286116" y="6110196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4371334" y="6099502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4017342" y="6090950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2396 0.00324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9" grpId="0" animBg="1"/>
      <p:bldP spid="116" grpId="0"/>
      <p:bldP spid="117" grpId="0"/>
      <p:bldP spid="148" grpId="0"/>
      <p:bldP spid="149" grpId="0"/>
      <p:bldP spid="150" grpId="0"/>
      <p:bldP spid="110" grpId="0" animBg="1"/>
      <p:bldP spid="122" grpId="0"/>
      <p:bldP spid="151" grpId="0"/>
      <p:bldP spid="112" grpId="0" animBg="1"/>
      <p:bldP spid="48" grpId="0"/>
      <p:bldP spid="49" grpId="0"/>
      <p:bldP spid="51" grpId="0"/>
      <p:bldP spid="52" grpId="0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473450" y="1309688"/>
            <a:ext cx="13350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676525" y="1004888"/>
            <a:ext cx="200183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-2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3-9.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//РТ. Стр.10// Под каким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давлением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нужно сжать воздух, чтобы при температуре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°С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 плотность стала равной плотности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нормальных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условиях?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357158" y="1845865"/>
            <a:ext cx="2928958" cy="1297383"/>
            <a:chOff x="4429124" y="1572364"/>
            <a:chExt cx="2928958" cy="1297383"/>
          </a:xfrm>
        </p:grpSpPr>
        <p:sp>
          <p:nvSpPr>
            <p:cNvPr id="44" name="TextBox 43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RT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5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46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3214678" y="1755003"/>
            <a:ext cx="2857520" cy="1297383"/>
            <a:chOff x="4429124" y="1572364"/>
            <a:chExt cx="2857520" cy="1297383"/>
          </a:xfrm>
        </p:grpSpPr>
        <p:sp>
          <p:nvSpPr>
            <p:cNvPr id="50" name="TextBox 49"/>
            <p:cNvSpPr txBox="1"/>
            <p:nvPr/>
          </p:nvSpPr>
          <p:spPr>
            <a:xfrm>
              <a:off x="4429124" y="2000240"/>
              <a:ext cx="2857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RT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1" name="Группа 16"/>
            <p:cNvGrpSpPr/>
            <p:nvPr/>
          </p:nvGrpSpPr>
          <p:grpSpPr>
            <a:xfrm>
              <a:off x="5214942" y="1572364"/>
              <a:ext cx="1422855" cy="1297383"/>
              <a:chOff x="6703265" y="1702989"/>
              <a:chExt cx="1422855" cy="1297383"/>
            </a:xfrm>
          </p:grpSpPr>
          <p:sp>
            <p:nvSpPr>
              <p:cNvPr id="52" name="Text Box 22"/>
              <p:cNvSpPr txBox="1">
                <a:spLocks noChangeArrowheads="1"/>
              </p:cNvSpPr>
              <p:nvPr/>
            </p:nvSpPr>
            <p:spPr bwMode="auto">
              <a:xfrm>
                <a:off x="6713284" y="2364984"/>
                <a:ext cx="1412836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 Box 23"/>
              <p:cNvSpPr txBox="1">
                <a:spLocks noChangeArrowheads="1"/>
              </p:cNvSpPr>
              <p:nvPr/>
            </p:nvSpPr>
            <p:spPr bwMode="auto">
              <a:xfrm>
                <a:off x="6703265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24"/>
              <p:cNvSpPr>
                <a:spLocks noChangeShapeType="1"/>
              </p:cNvSpPr>
              <p:nvPr/>
            </p:nvSpPr>
            <p:spPr bwMode="auto">
              <a:xfrm>
                <a:off x="6846141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04263" y="3274625"/>
            <a:ext cx="12858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275833" y="3112325"/>
            <a:ext cx="2720103" cy="1245369"/>
            <a:chOff x="4214810" y="1624378"/>
            <a:chExt cx="2510349" cy="1245369"/>
          </a:xfrm>
        </p:grpSpPr>
        <p:sp>
          <p:nvSpPr>
            <p:cNvPr id="22" name="TextBox 21"/>
            <p:cNvSpPr txBox="1"/>
            <p:nvPr/>
          </p:nvSpPr>
          <p:spPr>
            <a:xfrm>
              <a:off x="4270757" y="2273473"/>
              <a:ext cx="100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" name="Группа 16"/>
            <p:cNvGrpSpPr/>
            <p:nvPr/>
          </p:nvGrpSpPr>
          <p:grpSpPr>
            <a:xfrm>
              <a:off x="4214810" y="1624378"/>
              <a:ext cx="2510349" cy="1245369"/>
              <a:chOff x="5703133" y="1755003"/>
              <a:chExt cx="2510349" cy="1245369"/>
            </a:xfrm>
          </p:grpSpPr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 Box 23"/>
              <p:cNvSpPr txBox="1">
                <a:spLocks noChangeArrowheads="1"/>
              </p:cNvSpPr>
              <p:nvPr/>
            </p:nvSpPr>
            <p:spPr bwMode="auto">
              <a:xfrm>
                <a:off x="5703133" y="1755003"/>
                <a:ext cx="1066583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143240" y="3203187"/>
            <a:ext cx="12858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214810" y="3040887"/>
            <a:ext cx="2805462" cy="1245369"/>
            <a:chOff x="4214810" y="1624378"/>
            <a:chExt cx="2510349" cy="1245369"/>
          </a:xfrm>
        </p:grpSpPr>
        <p:sp>
          <p:nvSpPr>
            <p:cNvPr id="30" name="TextBox 29"/>
            <p:cNvSpPr txBox="1"/>
            <p:nvPr/>
          </p:nvSpPr>
          <p:spPr>
            <a:xfrm>
              <a:off x="4429124" y="2273473"/>
              <a:ext cx="100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1" name="Группа 16"/>
            <p:cNvGrpSpPr/>
            <p:nvPr/>
          </p:nvGrpSpPr>
          <p:grpSpPr>
            <a:xfrm>
              <a:off x="4214810" y="1624378"/>
              <a:ext cx="2510349" cy="1245369"/>
              <a:chOff x="5703133" y="1755003"/>
              <a:chExt cx="2510349" cy="1245369"/>
            </a:xfrm>
          </p:grpSpPr>
          <p:sp>
            <p:nvSpPr>
              <p:cNvPr id="32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23"/>
              <p:cNvSpPr txBox="1">
                <a:spLocks noChangeArrowheads="1"/>
              </p:cNvSpPr>
              <p:nvPr/>
            </p:nvSpPr>
            <p:spPr bwMode="auto">
              <a:xfrm>
                <a:off x="5703133" y="1755003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6818915" y="1556364"/>
            <a:ext cx="235742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18915" y="2202695"/>
            <a:ext cx="235742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273К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732" y="2854107"/>
            <a:ext cx="350036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29·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кг/моль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71406" y="4286256"/>
            <a:ext cx="12858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910155" y="4227358"/>
            <a:ext cx="111602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998522" y="4424089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условию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4286248" y="4041019"/>
            <a:ext cx="2510349" cy="1245369"/>
            <a:chOff x="4214810" y="1624378"/>
            <a:chExt cx="2510349" cy="1245369"/>
          </a:xfrm>
        </p:grpSpPr>
        <p:sp>
          <p:nvSpPr>
            <p:cNvPr id="42" name="TextBox 41"/>
            <p:cNvSpPr txBox="1"/>
            <p:nvPr/>
          </p:nvSpPr>
          <p:spPr>
            <a:xfrm>
              <a:off x="4429124" y="2273473"/>
              <a:ext cx="100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5" name="Группа 16"/>
            <p:cNvGrpSpPr/>
            <p:nvPr/>
          </p:nvGrpSpPr>
          <p:grpSpPr>
            <a:xfrm>
              <a:off x="4214810" y="1624378"/>
              <a:ext cx="2510349" cy="1245369"/>
              <a:chOff x="5703133" y="1755003"/>
              <a:chExt cx="2510349" cy="1245369"/>
            </a:xfrm>
          </p:grpSpPr>
          <p:sp>
            <p:nvSpPr>
              <p:cNvPr id="56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 Box 23"/>
              <p:cNvSpPr txBox="1">
                <a:spLocks noChangeArrowheads="1"/>
              </p:cNvSpPr>
              <p:nvPr/>
            </p:nvSpPr>
            <p:spPr bwMode="auto">
              <a:xfrm>
                <a:off x="5703133" y="1755003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9" name="Группа 58"/>
          <p:cNvGrpSpPr/>
          <p:nvPr/>
        </p:nvGrpSpPr>
        <p:grpSpPr>
          <a:xfrm>
            <a:off x="5715008" y="4041019"/>
            <a:ext cx="2510349" cy="1245369"/>
            <a:chOff x="4214810" y="1624378"/>
            <a:chExt cx="2510349" cy="1245369"/>
          </a:xfrm>
        </p:grpSpPr>
        <p:sp>
          <p:nvSpPr>
            <p:cNvPr id="60" name="TextBox 59"/>
            <p:cNvSpPr txBox="1"/>
            <p:nvPr/>
          </p:nvSpPr>
          <p:spPr>
            <a:xfrm>
              <a:off x="4429124" y="2273473"/>
              <a:ext cx="100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1" name="Группа 16"/>
            <p:cNvGrpSpPr/>
            <p:nvPr/>
          </p:nvGrpSpPr>
          <p:grpSpPr>
            <a:xfrm>
              <a:off x="4214810" y="1624378"/>
              <a:ext cx="2510349" cy="1245369"/>
              <a:chOff x="5703133" y="1755003"/>
              <a:chExt cx="2510349" cy="1245369"/>
            </a:xfrm>
          </p:grpSpPr>
          <p:sp>
            <p:nvSpPr>
              <p:cNvPr id="62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 Box 23"/>
              <p:cNvSpPr txBox="1">
                <a:spLocks noChangeArrowheads="1"/>
              </p:cNvSpPr>
              <p:nvPr/>
            </p:nvSpPr>
            <p:spPr bwMode="auto">
              <a:xfrm>
                <a:off x="5703133" y="1755003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5143504" y="4143380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7143769" y="4000504"/>
            <a:ext cx="2510348" cy="1245369"/>
            <a:chOff x="4214811" y="1624378"/>
            <a:chExt cx="2510348" cy="1245369"/>
          </a:xfrm>
        </p:grpSpPr>
        <p:sp>
          <p:nvSpPr>
            <p:cNvPr id="67" name="TextBox 66"/>
            <p:cNvSpPr txBox="1"/>
            <p:nvPr/>
          </p:nvSpPr>
          <p:spPr>
            <a:xfrm>
              <a:off x="4286248" y="2273473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8" name="Группа 16"/>
            <p:cNvGrpSpPr/>
            <p:nvPr/>
          </p:nvGrpSpPr>
          <p:grpSpPr>
            <a:xfrm>
              <a:off x="4214811" y="1624378"/>
              <a:ext cx="2510348" cy="1245369"/>
              <a:chOff x="5703134" y="1755003"/>
              <a:chExt cx="2510348" cy="1245369"/>
            </a:xfrm>
          </p:grpSpPr>
          <p:sp>
            <p:nvSpPr>
              <p:cNvPr id="69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 Box 23"/>
              <p:cNvSpPr txBox="1">
                <a:spLocks noChangeArrowheads="1"/>
              </p:cNvSpPr>
              <p:nvPr/>
            </p:nvSpPr>
            <p:spPr bwMode="auto">
              <a:xfrm>
                <a:off x="5703134" y="1755003"/>
                <a:ext cx="928694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7803458" y="4143380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8294168" y="3969581"/>
            <a:ext cx="2207186" cy="1245369"/>
            <a:chOff x="4214811" y="1624378"/>
            <a:chExt cx="2510348" cy="1245369"/>
          </a:xfrm>
        </p:grpSpPr>
        <p:sp>
          <p:nvSpPr>
            <p:cNvPr id="74" name="TextBox 73"/>
            <p:cNvSpPr txBox="1"/>
            <p:nvPr/>
          </p:nvSpPr>
          <p:spPr>
            <a:xfrm>
              <a:off x="4286248" y="2273473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5" name="Группа 16"/>
            <p:cNvGrpSpPr/>
            <p:nvPr/>
          </p:nvGrpSpPr>
          <p:grpSpPr>
            <a:xfrm>
              <a:off x="4214811" y="1624378"/>
              <a:ext cx="2510348" cy="1245369"/>
              <a:chOff x="5703134" y="1755003"/>
              <a:chExt cx="2510348" cy="1245369"/>
            </a:xfrm>
          </p:grpSpPr>
          <p:sp>
            <p:nvSpPr>
              <p:cNvPr id="76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 Box 23"/>
              <p:cNvSpPr txBox="1">
                <a:spLocks noChangeArrowheads="1"/>
              </p:cNvSpPr>
              <p:nvPr/>
            </p:nvSpPr>
            <p:spPr bwMode="auto">
              <a:xfrm>
                <a:off x="5703134" y="1755003"/>
                <a:ext cx="857256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-71470" y="5461854"/>
            <a:ext cx="121444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1142975" y="5247540"/>
            <a:ext cx="1071572" cy="1233870"/>
            <a:chOff x="4214809" y="1624378"/>
            <a:chExt cx="803677" cy="1233870"/>
          </a:xfrm>
        </p:grpSpPr>
        <p:sp>
          <p:nvSpPr>
            <p:cNvPr id="81" name="TextBox 80"/>
            <p:cNvSpPr txBox="1"/>
            <p:nvPr/>
          </p:nvSpPr>
          <p:spPr>
            <a:xfrm>
              <a:off x="4286248" y="2273473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2" name="Группа 16"/>
            <p:cNvGrpSpPr/>
            <p:nvPr/>
          </p:nvGrpSpPr>
          <p:grpSpPr>
            <a:xfrm>
              <a:off x="4214809" y="1624378"/>
              <a:ext cx="803677" cy="642942"/>
              <a:chOff x="5703132" y="1755003"/>
              <a:chExt cx="803677" cy="642942"/>
            </a:xfrm>
          </p:grpSpPr>
          <p:sp>
            <p:nvSpPr>
              <p:cNvPr id="84" name="Text Box 23"/>
              <p:cNvSpPr txBox="1">
                <a:spLocks noChangeArrowheads="1"/>
              </p:cNvSpPr>
              <p:nvPr/>
            </p:nvSpPr>
            <p:spPr bwMode="auto">
              <a:xfrm>
                <a:off x="5703132" y="1755003"/>
                <a:ext cx="80367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Line 24"/>
              <p:cNvSpPr>
                <a:spLocks noChangeShapeType="1"/>
              </p:cNvSpPr>
              <p:nvPr/>
            </p:nvSpPr>
            <p:spPr bwMode="auto">
              <a:xfrm>
                <a:off x="5703135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2071670" y="5481278"/>
            <a:ext cx="5715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2643175" y="5266964"/>
            <a:ext cx="1857389" cy="1233870"/>
            <a:chOff x="4214809" y="1624378"/>
            <a:chExt cx="1393038" cy="1233870"/>
          </a:xfrm>
        </p:grpSpPr>
        <p:sp>
          <p:nvSpPr>
            <p:cNvPr id="88" name="TextBox 87"/>
            <p:cNvSpPr txBox="1"/>
            <p:nvPr/>
          </p:nvSpPr>
          <p:spPr>
            <a:xfrm>
              <a:off x="4286247" y="2273473"/>
              <a:ext cx="89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273К 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9" name="Группа 16"/>
            <p:cNvGrpSpPr/>
            <p:nvPr/>
          </p:nvGrpSpPr>
          <p:grpSpPr>
            <a:xfrm>
              <a:off x="4214809" y="1624378"/>
              <a:ext cx="1393038" cy="642942"/>
              <a:chOff x="5703132" y="1755003"/>
              <a:chExt cx="1393038" cy="642942"/>
            </a:xfrm>
          </p:grpSpPr>
          <p:sp>
            <p:nvSpPr>
              <p:cNvPr id="90" name="Text Box 23"/>
              <p:cNvSpPr txBox="1">
                <a:spLocks noChangeArrowheads="1"/>
              </p:cNvSpPr>
              <p:nvPr/>
            </p:nvSpPr>
            <p:spPr bwMode="auto">
              <a:xfrm>
                <a:off x="5703132" y="1755003"/>
                <a:ext cx="1393038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373·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ru-RU" sz="3200" b="1" baseline="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5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Line 24"/>
              <p:cNvSpPr>
                <a:spLocks noChangeShapeType="1"/>
              </p:cNvSpPr>
              <p:nvPr/>
            </p:nvSpPr>
            <p:spPr bwMode="auto">
              <a:xfrm flipV="1">
                <a:off x="5703134" y="2352226"/>
                <a:ext cx="1285878" cy="4571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scene3d>
                <a:camera prst="orthographicFront">
                  <a:rot lat="20492440" lon="1263064" rev="21074086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4286248" y="5500702"/>
            <a:ext cx="5715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 Box 23"/>
          <p:cNvSpPr txBox="1">
            <a:spLocks noChangeArrowheads="1"/>
          </p:cNvSpPr>
          <p:nvPr/>
        </p:nvSpPr>
        <p:spPr bwMode="auto">
          <a:xfrm>
            <a:off x="4714876" y="5500702"/>
            <a:ext cx="278608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1,37·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00034" y="1428736"/>
            <a:ext cx="235745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571868" y="1428736"/>
            <a:ext cx="235745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72198" y="6357958"/>
            <a:ext cx="307180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Кр,ср-1,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Стр.47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65" grpId="0"/>
      <p:bldP spid="72" grpId="0"/>
      <p:bldP spid="79" grpId="0"/>
      <p:bldP spid="86" grpId="0"/>
      <p:bldP spid="92" grpId="0"/>
      <p:bldP spid="93" grpId="0"/>
      <p:bldP spid="94" grpId="0" animBg="1"/>
      <p:bldP spid="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4373547" y="2857496"/>
            <a:ext cx="4484733" cy="1500198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146"/>
          <p:cNvGrpSpPr/>
          <p:nvPr/>
        </p:nvGrpSpPr>
        <p:grpSpPr>
          <a:xfrm rot="16200000">
            <a:off x="6411529" y="-62026"/>
            <a:ext cx="250033" cy="3929090"/>
            <a:chOff x="3000364" y="785794"/>
            <a:chExt cx="214314" cy="5674096"/>
          </a:xfrm>
          <a:solidFill>
            <a:schemeClr val="bg1"/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3786182" y="4572008"/>
            <a:ext cx="5357818" cy="1500198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857760"/>
            <a:ext cx="3286116" cy="2000240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4" name="Группа 146"/>
          <p:cNvGrpSpPr/>
          <p:nvPr/>
        </p:nvGrpSpPr>
        <p:grpSpPr>
          <a:xfrm rot="10800000">
            <a:off x="1142976" y="1714488"/>
            <a:ext cx="285752" cy="3214710"/>
            <a:chOff x="3000364" y="785794"/>
            <a:chExt cx="214314" cy="5674096"/>
          </a:xfrm>
          <a:solidFill>
            <a:schemeClr val="bg1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3000364" y="785794"/>
              <a:ext cx="214314" cy="564360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74508" y="2500306"/>
            <a:ext cx="214314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1500166" y="3071810"/>
            <a:ext cx="285752" cy="18573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9113871">
            <a:off x="1634874" y="367119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flipH="1">
            <a:off x="785786" y="2500306"/>
            <a:ext cx="357190" cy="500066"/>
          </a:xfrm>
          <a:prstGeom prst="rightBrac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18621448">
            <a:off x="-50735" y="255875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0,05=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763168"/>
            <a:ext cx="3643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</a:p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6" y="5834738"/>
            <a:ext cx="301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0,1м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6"/>
          <p:cNvGrpSpPr/>
          <p:nvPr/>
        </p:nvGrpSpPr>
        <p:grpSpPr>
          <a:xfrm>
            <a:off x="3508202" y="1571612"/>
            <a:ext cx="285752" cy="3929090"/>
            <a:chOff x="3000364" y="785794"/>
            <a:chExt cx="214314" cy="5674096"/>
          </a:xfrm>
          <a:solidFill>
            <a:schemeClr val="bg1"/>
          </a:solidFill>
        </p:grpSpPr>
        <p:sp>
          <p:nvSpPr>
            <p:cNvPr id="16" name="Прямоугольник 15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 rot="16200000">
            <a:off x="6665749" y="1621003"/>
            <a:ext cx="178595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 flipH="1">
            <a:off x="3087568" y="1571612"/>
            <a:ext cx="357190" cy="221457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19113871">
            <a:off x="2535999" y="2254693"/>
            <a:ext cx="6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7620" y="4964917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3306" y="4429132"/>
            <a:ext cx="5753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авая фигурная скобка 27"/>
          <p:cNvSpPr/>
          <p:nvPr/>
        </p:nvSpPr>
        <p:spPr>
          <a:xfrm rot="16200000" flipH="1">
            <a:off x="5250661" y="1321580"/>
            <a:ext cx="571504" cy="192882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540336" y="3826096"/>
            <a:ext cx="214314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72066" y="2395831"/>
            <a:ext cx="6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4834" y="285749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73547" y="3214686"/>
            <a:ext cx="4770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0,76=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31085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узкой трубке, запаянной с одного конца, находится столбик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ртути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высотой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см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Когда трубка расположена вертикально открытым концом вверх, то длина воздушного столбика, запертого ртутью,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см.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Какова будет длина этого воздушного столбика, если трубку расположить открытым концом вниз? Горизонтально? Атмосферное давление нормальное.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3286116" y="6110196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371334" y="6099502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357818" y="6062880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017342" y="6090950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000628" y="6113150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28596" y="5214950"/>
            <a:ext cx="3000396" cy="1143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3964777" y="5464983"/>
            <a:ext cx="1357322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4429124" y="4857760"/>
            <a:ext cx="2500330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170272" y="3102304"/>
            <a:ext cx="216000" cy="18000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544572" y="1571612"/>
            <a:ext cx="216000" cy="22320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02494" y="1802772"/>
            <a:ext cx="1836000" cy="2160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566430" y="3708321"/>
            <a:ext cx="223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m,T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7363" y="6275691"/>
            <a:ext cx="223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m,T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77831" y="5373216"/>
            <a:ext cx="223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m,T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16216" y="6334780"/>
            <a:ext cx="24288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Кр,ср-1,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Стр47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30805E-7 L 0 -0.226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 animBg="1"/>
      <p:bldP spid="23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8" grpId="0" animBg="1"/>
      <p:bldP spid="19" grpId="0" animBg="1"/>
      <p:bldP spid="20" grpId="0"/>
      <p:bldP spid="21" grpId="0"/>
      <p:bldP spid="22" grpId="0"/>
      <p:bldP spid="28" grpId="0" animBg="1"/>
      <p:bldP spid="29" grpId="0" animBg="1"/>
      <p:bldP spid="30" grpId="0"/>
      <p:bldP spid="31" grpId="0"/>
      <p:bldP spid="32" grpId="0"/>
      <p:bldP spid="3" grpId="0" animBg="1"/>
      <p:bldP spid="3" grpId="1" animBg="1"/>
      <p:bldP spid="34" grpId="0"/>
      <p:bldP spid="35" grpId="0"/>
      <p:bldP spid="36" grpId="0"/>
      <p:bldP spid="37" grpId="0"/>
      <p:bldP spid="38" grpId="0"/>
      <p:bldP spid="45" grpId="0" animBg="1"/>
      <p:bldP spid="46" grpId="0" animBg="1"/>
      <p:bldP spid="47" grpId="0" animBg="1"/>
      <p:bldP spid="44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714380"/>
          </a:xfrm>
        </p:spPr>
        <p:txBody>
          <a:bodyPr/>
          <a:lstStyle/>
          <a:p>
            <a:r>
              <a:rPr lang="ru-RU" sz="2000" b="1" u="sng" cap="all" dirty="0" smtClean="0">
                <a:latin typeface="Times New Roman" pitchFamily="18" charset="0"/>
                <a:cs typeface="Times New Roman" pitchFamily="18" charset="0"/>
              </a:rPr>
              <a:t>ТЕМА: /</a:t>
            </a:r>
            <a:r>
              <a:rPr lang="ru-RU" sz="2000" b="1" u="sng" cap="all" dirty="0" err="1" smtClean="0">
                <a:latin typeface="Times New Roman" pitchFamily="18" charset="0"/>
                <a:cs typeface="Times New Roman" pitchFamily="18" charset="0"/>
              </a:rPr>
              <a:t>рз</a:t>
            </a:r>
            <a:r>
              <a:rPr lang="ru-RU" sz="2000" b="1" u="sng" cap="all" dirty="0" smtClean="0">
                <a:latin typeface="Times New Roman" pitchFamily="18" charset="0"/>
                <a:cs typeface="Times New Roman" pitchFamily="18" charset="0"/>
              </a:rPr>
              <a:t>/ Решение задач по разделу газовые законы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ЦЕЛИ: Умения учащихся решать задачи по разделу.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на Г.З.</a:t>
            </a:r>
            <a:endParaRPr lang="ru-RU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состояния газа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 описываете? Сделать эскиз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выписать все 4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параметра этих состояний!)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Для каждого состояния записать уравнение Менделеева – Клапейрона.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Произвести математические действия.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Вспомнить вопрос задачи и выразить неизвестные!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5. Полный развёрнутый  ответ.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данные и найденное выносить на рисунок!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285720" y="1785926"/>
            <a:ext cx="2024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50мм</a:t>
            </a:r>
            <a:r>
              <a:rPr lang="ru-RU" sz="3200" b="1" baseline="30000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32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795713" y="962025"/>
            <a:ext cx="15255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2357430"/>
            <a:ext cx="2428860" cy="4500570"/>
          </a:xfrm>
          <a:prstGeom prst="rect">
            <a:avLst/>
          </a:prstGeom>
          <a:solidFill>
            <a:srgbClr val="00B0F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85786" y="2285992"/>
            <a:ext cx="714380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68340" y="6072206"/>
            <a:ext cx="387684" cy="3571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786050" y="2000240"/>
            <a:ext cx="2928958" cy="1297383"/>
            <a:chOff x="4429124" y="1572364"/>
            <a:chExt cx="2928958" cy="1297383"/>
          </a:xfrm>
        </p:grpSpPr>
        <p:sp>
          <p:nvSpPr>
            <p:cNvPr id="11" name="TextBox 10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RT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13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0" y="278605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542988" y="4054920"/>
            <a:ext cx="1177051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7" y="5429264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714612" y="4214818"/>
            <a:ext cx="2928958" cy="1297383"/>
            <a:chOff x="4429124" y="1572364"/>
            <a:chExt cx="2928958" cy="1297383"/>
          </a:xfrm>
        </p:grpSpPr>
        <p:sp>
          <p:nvSpPr>
            <p:cNvPr id="25" name="TextBox 24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6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85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5715008" y="2500306"/>
            <a:ext cx="235745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endParaRPr lang="ru-RU" sz="28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43174" y="5344555"/>
            <a:ext cx="578644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+1000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145103" y="3419674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286512" y="3398506"/>
            <a:ext cx="1110880" cy="77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5857884" y="3447090"/>
            <a:ext cx="655382" cy="76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00364" y="6072206"/>
            <a:ext cx="3714776" cy="5847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10см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85786" y="2285992"/>
            <a:ext cx="714380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3143240" y="4000504"/>
            <a:ext cx="3571900" cy="8572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36" idx="1"/>
          </p:cNvCxnSpPr>
          <p:nvPr/>
        </p:nvCxnSpPr>
        <p:spPr>
          <a:xfrm>
            <a:off x="3286116" y="3062864"/>
            <a:ext cx="1858987" cy="6829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2786050" y="2357430"/>
            <a:ext cx="2571768" cy="857256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714612" y="4500570"/>
            <a:ext cx="2571768" cy="857256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 rot="5400000">
            <a:off x="5214942" y="3000372"/>
            <a:ext cx="785818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2928926" y="3786190"/>
            <a:ext cx="3571900" cy="18573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23365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Водяной паук-серебрянка строит в воде воздушный домик, перенося на лапках и брюшке пузырьки атмосферного воздуха и помещая их под купол паутины, прикрепленный концами к водным растениям.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Сколько рейсов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надо сделать пауку, чтобы на глубине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150 см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построить домик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см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каждый раз он берет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мм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воздуха под атмосферным давлением?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rot="5400000">
            <a:off x="5357818" y="4714884"/>
            <a:ext cx="2357454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2071670" y="2071678"/>
            <a:ext cx="3571900" cy="15001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285720" y="4357694"/>
            <a:ext cx="3714776" cy="1588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1643042" y="400050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6715108" y="6362164"/>
            <a:ext cx="24288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Кр,ср-1,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Стр47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041 L 0 -0.0693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416 L 0.01285 0.527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  <p:bldP spid="7" grpId="0" animBg="1"/>
      <p:bldP spid="9" grpId="0" animBg="1"/>
      <p:bldP spid="16" grpId="0"/>
      <p:bldP spid="17" grpId="0" animBg="1"/>
      <p:bldP spid="23" grpId="0"/>
      <p:bldP spid="30" grpId="0" animBg="1"/>
      <p:bldP spid="31" grpId="0" animBg="1"/>
      <p:bldP spid="36" grpId="0"/>
      <p:bldP spid="40" grpId="0"/>
      <p:bldP spid="42" grpId="0"/>
      <p:bldP spid="43" grpId="0" animBg="1"/>
      <p:bldP spid="32" grpId="0" animBg="1"/>
      <p:bldP spid="32" grpId="1" animBg="1"/>
      <p:bldP spid="32" grpId="2" animBg="1"/>
      <p:bldP spid="44" grpId="0" animBg="1"/>
      <p:bldP spid="46" grpId="0" animBg="1"/>
      <p:bldP spid="2052" grpId="0" animBg="1"/>
      <p:bldP spid="2052" grpId="1" animBg="1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24"/>
            <a:ext cx="9144000" cy="224676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Три баллона емкостью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л,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5 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2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наполнены кислородом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2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азотом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=3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углекислым газом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=0,6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одной и той  температуре. Баллоны соединяют между собой, причем образуется смесь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той же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температуры. Каково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давление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смеси?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85992"/>
            <a:ext cx="928662" cy="21431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285992"/>
            <a:ext cx="785818" cy="2143140"/>
          </a:xfrm>
          <a:prstGeom prst="rect">
            <a:avLst/>
          </a:prstGeom>
          <a:solidFill>
            <a:srgbClr val="FF00FF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285992"/>
            <a:ext cx="785818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429132"/>
            <a:ext cx="2928926" cy="144117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68735" y="2997169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.V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.T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31396" y="281514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339246" y="3018417"/>
            <a:ext cx="213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.V</a:t>
            </a:r>
            <a:r>
              <a:rPr lang="en-US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.T</a:t>
            </a:r>
            <a:r>
              <a:rPr lang="ru-RU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.m</a:t>
            </a:r>
            <a:r>
              <a:rPr lang="en-US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-6817" y="4286256"/>
            <a:ext cx="2928958" cy="1225945"/>
            <a:chOff x="4429124" y="1572364"/>
            <a:chExt cx="2928958" cy="1297383"/>
          </a:xfrm>
        </p:grpSpPr>
        <p:sp>
          <p:nvSpPr>
            <p:cNvPr id="14" name="TextBox 13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RT</a:t>
              </a:r>
              <a:r>
                <a:rPr lang="en-US" sz="32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16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3143240" y="2284751"/>
            <a:ext cx="235745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357818" y="2499065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143636" y="2284751"/>
            <a:ext cx="221457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430722" y="2848170"/>
            <a:ext cx="1087430" cy="58083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5643570" y="2904794"/>
            <a:ext cx="1110880" cy="4996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́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286380" y="2903536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429124" y="3642073"/>
            <a:ext cx="1087430" cy="5013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5713410" y="3642073"/>
            <a:ext cx="1110880" cy="5013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́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213344" y="3760792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429124" y="4429132"/>
            <a:ext cx="1087430" cy="56535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5713410" y="4435283"/>
            <a:ext cx="1110880" cy="56535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́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213344" y="4475172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714612" y="5110739"/>
            <a:ext cx="928694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3357554" y="5076984"/>
            <a:ext cx="1110880" cy="77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́+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4104062" y="5070833"/>
            <a:ext cx="1110880" cy="77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́+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4786314" y="5078225"/>
            <a:ext cx="785818" cy="77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́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82156" y="2944445"/>
            <a:ext cx="211147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858016" y="3642073"/>
            <a:ext cx="2047355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858016" y="4356453"/>
            <a:ext cx="2047355" cy="523220"/>
          </a:xfrm>
          <a:prstGeom prst="rect">
            <a:avLst/>
          </a:prstGeom>
          <a:ln>
            <a:solidFill>
              <a:srgbClr val="220FB1"/>
            </a:solidFill>
          </a:ln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2800" b="1" dirty="0" smtClean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50222" y="5072074"/>
            <a:ext cx="2093778" cy="523220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аналогично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32" y="6273225"/>
            <a:ext cx="614366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Равномерно по всему объёму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0" y="5214950"/>
            <a:ext cx="2928958" cy="1225945"/>
            <a:chOff x="4429124" y="1572364"/>
            <a:chExt cx="2928958" cy="1297383"/>
          </a:xfrm>
        </p:grpSpPr>
        <p:sp>
          <p:nvSpPr>
            <p:cNvPr id="48" name="TextBox 47"/>
            <p:cNvSpPr txBox="1"/>
            <p:nvPr/>
          </p:nvSpPr>
          <p:spPr>
            <a:xfrm>
              <a:off x="4429124" y="2000240"/>
              <a:ext cx="2928958" cy="61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RT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9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50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2643174" y="5643578"/>
            <a:ext cx="307183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закону Дальтона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rot="10800000" flipV="1">
            <a:off x="3643306" y="3357562"/>
            <a:ext cx="2214578" cy="19288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0800000" flipV="1">
            <a:off x="4286248" y="4071942"/>
            <a:ext cx="1643074" cy="1285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37" idx="3"/>
          </p:cNvCxnSpPr>
          <p:nvPr/>
        </p:nvCxnSpPr>
        <p:spPr>
          <a:xfrm flipH="1">
            <a:off x="5072066" y="4737904"/>
            <a:ext cx="712782" cy="548484"/>
          </a:xfrm>
          <a:prstGeom prst="straightConnector1">
            <a:avLst/>
          </a:prstGeom>
          <a:ln w="381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9"/>
          <p:cNvSpPr txBox="1">
            <a:spLocks noChangeArrowheads="1"/>
          </p:cNvSpPr>
          <p:nvPr/>
        </p:nvSpPr>
        <p:spPr bwMode="auto">
          <a:xfrm>
            <a:off x="5643570" y="5968260"/>
            <a:ext cx="928694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Группа 16"/>
          <p:cNvGrpSpPr/>
          <p:nvPr/>
        </p:nvGrpSpPr>
        <p:grpSpPr>
          <a:xfrm>
            <a:off x="6429388" y="5643578"/>
            <a:ext cx="2786082" cy="1139388"/>
            <a:chOff x="5831225" y="1908620"/>
            <a:chExt cx="2786082" cy="1205784"/>
          </a:xfrm>
        </p:grpSpPr>
        <p:sp>
          <p:nvSpPr>
            <p:cNvPr id="70" name="Text Box 22"/>
            <p:cNvSpPr txBox="1">
              <a:spLocks noChangeArrowheads="1"/>
            </p:cNvSpPr>
            <p:nvPr/>
          </p:nvSpPr>
          <p:spPr bwMode="auto">
            <a:xfrm>
              <a:off x="6727405" y="2479016"/>
              <a:ext cx="769894" cy="63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 Box 23"/>
            <p:cNvSpPr txBox="1">
              <a:spLocks noChangeArrowheads="1"/>
            </p:cNvSpPr>
            <p:nvPr/>
          </p:nvSpPr>
          <p:spPr bwMode="auto">
            <a:xfrm>
              <a:off x="5831225" y="1908620"/>
              <a:ext cx="2786082" cy="570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8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8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8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spcAft>
                  <a:spcPts val="1000"/>
                </a:spcAft>
              </a:pPr>
              <a:endPara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Line 24"/>
            <p:cNvSpPr>
              <a:spLocks noChangeShapeType="1"/>
            </p:cNvSpPr>
            <p:nvPr/>
          </p:nvSpPr>
          <p:spPr bwMode="auto">
            <a:xfrm>
              <a:off x="5988885" y="2546801"/>
              <a:ext cx="2376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Скругленный прямоугольник 72"/>
          <p:cNvSpPr/>
          <p:nvPr/>
        </p:nvSpPr>
        <p:spPr>
          <a:xfrm>
            <a:off x="5643570" y="5682502"/>
            <a:ext cx="3421600" cy="107157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6715140" y="0"/>
            <a:ext cx="24288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Кр,ср-1,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Стр48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4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9" grpId="0" animBg="1"/>
      <p:bldP spid="20" grpId="0" animBg="1"/>
      <p:bldP spid="21" grpId="0" animBg="1"/>
      <p:bldP spid="25" grpId="0" animBg="1"/>
      <p:bldP spid="29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3" grpId="0" animBg="1"/>
      <p:bldP spid="44" grpId="0" animBg="1"/>
      <p:bldP spid="45" grpId="0" animBg="1"/>
      <p:bldP spid="42" grpId="0" uiExpand="1" build="allAtOnce" animBg="1"/>
      <p:bldP spid="42" grpId="1" build="allAtOnce" animBg="1"/>
      <p:bldP spid="42" grpId="2" build="allAtOnce" animBg="1"/>
      <p:bldP spid="42" grpId="3" build="allAtOnce" animBg="1"/>
      <p:bldP spid="46" grpId="0" animBg="1"/>
      <p:bldP spid="53" grpId="0" animBg="1"/>
      <p:bldP spid="66" grpId="0"/>
      <p:bldP spid="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2813346" y="4000504"/>
            <a:ext cx="2571768" cy="92869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14282" y="642918"/>
            <a:ext cx="457203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атм=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100000Па= 1 атм.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285720" y="1032622"/>
            <a:ext cx="1928826" cy="2396378"/>
            <a:chOff x="285720" y="1071546"/>
            <a:chExt cx="1928826" cy="239637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285720" y="1071546"/>
              <a:ext cx="1928826" cy="2396378"/>
              <a:chOff x="531566" y="4072924"/>
              <a:chExt cx="1928826" cy="2396378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531566" y="4072924"/>
                <a:ext cx="1928826" cy="1643074"/>
              </a:xfrm>
              <a:prstGeom prst="ellipse">
                <a:avLst/>
              </a:prstGeom>
              <a:solidFill>
                <a:srgbClr val="FF0000">
                  <a:alpha val="39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1214414" y="5969236"/>
                <a:ext cx="571504" cy="50006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" name="Прямая соединительная линия 17"/>
              <p:cNvCxnSpPr>
                <a:endCxn id="16" idx="5"/>
              </p:cNvCxnSpPr>
              <p:nvPr/>
            </p:nvCxnSpPr>
            <p:spPr>
              <a:xfrm rot="5400000" flipH="1" flipV="1">
                <a:off x="1719224" y="5542070"/>
                <a:ext cx="525392" cy="3920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>
                <a:endCxn id="16" idx="3"/>
              </p:cNvCxnSpPr>
              <p:nvPr/>
            </p:nvCxnSpPr>
            <p:spPr>
              <a:xfrm rot="16200000" flipV="1">
                <a:off x="774585" y="5514827"/>
                <a:ext cx="479280" cy="4003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52"/>
            <p:cNvGrpSpPr/>
            <p:nvPr/>
          </p:nvGrpSpPr>
          <p:grpSpPr>
            <a:xfrm>
              <a:off x="1000100" y="2571744"/>
              <a:ext cx="500066" cy="546213"/>
              <a:chOff x="1285852" y="5740307"/>
              <a:chExt cx="405389" cy="260461"/>
            </a:xfrm>
          </p:grpSpPr>
          <p:sp>
            <p:nvSpPr>
              <p:cNvPr id="54" name="Freeform 12"/>
              <p:cNvSpPr>
                <a:spLocks/>
              </p:cNvSpPr>
              <p:nvPr/>
            </p:nvSpPr>
            <p:spPr bwMode="auto">
              <a:xfrm>
                <a:off x="1469181" y="5772140"/>
                <a:ext cx="222060" cy="228628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3"/>
              <p:cNvSpPr>
                <a:spLocks/>
              </p:cNvSpPr>
              <p:nvPr/>
            </p:nvSpPr>
            <p:spPr bwMode="auto">
              <a:xfrm>
                <a:off x="1285852" y="5740307"/>
                <a:ext cx="302105" cy="214965"/>
              </a:xfrm>
              <a:custGeom>
                <a:avLst/>
                <a:gdLst/>
                <a:ahLst/>
                <a:cxnLst>
                  <a:cxn ang="0">
                    <a:pos x="50" y="236"/>
                  </a:cxn>
                  <a:cxn ang="0">
                    <a:pos x="28" y="186"/>
                  </a:cxn>
                  <a:cxn ang="0">
                    <a:pos x="0" y="150"/>
                  </a:cxn>
                  <a:cxn ang="0">
                    <a:pos x="71" y="100"/>
                  </a:cxn>
                  <a:cxn ang="0">
                    <a:pos x="100" y="43"/>
                  </a:cxn>
                  <a:cxn ang="0">
                    <a:pos x="100" y="43"/>
                  </a:cxn>
                  <a:cxn ang="0">
                    <a:pos x="114" y="28"/>
                  </a:cxn>
                  <a:cxn ang="0">
                    <a:pos x="114" y="0"/>
                  </a:cxn>
                </a:cxnLst>
                <a:rect l="0" t="0" r="r" b="b"/>
                <a:pathLst>
                  <a:path w="117" h="236">
                    <a:moveTo>
                      <a:pt x="50" y="236"/>
                    </a:moveTo>
                    <a:cubicBezTo>
                      <a:pt x="42" y="220"/>
                      <a:pt x="37" y="202"/>
                      <a:pt x="28" y="186"/>
                    </a:cubicBezTo>
                    <a:cubicBezTo>
                      <a:pt x="20" y="173"/>
                      <a:pt x="8" y="163"/>
                      <a:pt x="0" y="150"/>
                    </a:cubicBezTo>
                    <a:cubicBezTo>
                      <a:pt x="11" y="95"/>
                      <a:pt x="15" y="109"/>
                      <a:pt x="71" y="100"/>
                    </a:cubicBezTo>
                    <a:lnTo>
                      <a:pt x="100" y="43"/>
                    </a:lnTo>
                    <a:cubicBezTo>
                      <a:pt x="100" y="43"/>
                      <a:pt x="100" y="43"/>
                      <a:pt x="100" y="43"/>
                    </a:cubicBezTo>
                    <a:cubicBezTo>
                      <a:pt x="105" y="38"/>
                      <a:pt x="112" y="35"/>
                      <a:pt x="114" y="28"/>
                    </a:cubicBezTo>
                    <a:cubicBezTo>
                      <a:pt x="117" y="19"/>
                      <a:pt x="114" y="9"/>
                      <a:pt x="114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9" name="Скругленный прямоугольник 48"/>
          <p:cNvSpPr/>
          <p:nvPr/>
        </p:nvSpPr>
        <p:spPr>
          <a:xfrm>
            <a:off x="2428860" y="1492194"/>
            <a:ext cx="2571768" cy="92869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122832"/>
            <a:ext cx="91440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 какой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температуры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надо нагреть воздух в  воздушном шаре, чтобы поднять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груз 2 кг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71472" y="4143380"/>
            <a:ext cx="1928826" cy="2396378"/>
            <a:chOff x="531566" y="4072924"/>
            <a:chExt cx="1928826" cy="2396378"/>
          </a:xfrm>
        </p:grpSpPr>
        <p:sp>
          <p:nvSpPr>
            <p:cNvPr id="4" name="Овал 3"/>
            <p:cNvSpPr/>
            <p:nvPr/>
          </p:nvSpPr>
          <p:spPr>
            <a:xfrm>
              <a:off x="531566" y="4072924"/>
              <a:ext cx="1928826" cy="1643074"/>
            </a:xfrm>
            <a:prstGeom prst="ellipse">
              <a:avLst/>
            </a:prstGeom>
            <a:solidFill>
              <a:schemeClr val="accent1"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14414" y="5969236"/>
              <a:ext cx="571504" cy="5000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>
              <a:endCxn id="4" idx="5"/>
            </p:cNvCxnSpPr>
            <p:nvPr/>
          </p:nvCxnSpPr>
          <p:spPr>
            <a:xfrm rot="5400000" flipH="1" flipV="1">
              <a:off x="1719224" y="5542070"/>
              <a:ext cx="525392" cy="392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endCxn id="4" idx="3"/>
            </p:cNvCxnSpPr>
            <p:nvPr/>
          </p:nvCxnSpPr>
          <p:spPr>
            <a:xfrm rot="16200000" flipV="1">
              <a:off x="774585" y="5514827"/>
              <a:ext cx="479280" cy="4003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28596" y="123117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V= 10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682" y="162534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262" y="1985736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998512" y="4293836"/>
            <a:ext cx="1143008" cy="1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1000038" y="5486260"/>
            <a:ext cx="1143008" cy="1588"/>
          </a:xfrm>
          <a:prstGeom prst="straightConnector1">
            <a:avLst/>
          </a:prstGeom>
          <a:ln w="762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28794" y="592933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000504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атм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=1 атм.</a:t>
            </a:r>
            <a:endParaRPr lang="ru-RU" sz="32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32" y="464344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V=10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2" y="5017859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300К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550070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57956" y="3272476"/>
            <a:ext cx="3214710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возд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428860" y="1195513"/>
            <a:ext cx="2857520" cy="1297383"/>
            <a:chOff x="4429124" y="1624893"/>
            <a:chExt cx="2857520" cy="1297383"/>
          </a:xfrm>
        </p:grpSpPr>
        <p:sp>
          <p:nvSpPr>
            <p:cNvPr id="37" name="TextBox 36"/>
            <p:cNvSpPr txBox="1"/>
            <p:nvPr/>
          </p:nvSpPr>
          <p:spPr>
            <a:xfrm>
              <a:off x="4429124" y="2038701"/>
              <a:ext cx="2857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Группа 16"/>
            <p:cNvGrpSpPr/>
            <p:nvPr/>
          </p:nvGrpSpPr>
          <p:grpSpPr>
            <a:xfrm>
              <a:off x="5506599" y="1624893"/>
              <a:ext cx="1218560" cy="1297383"/>
              <a:chOff x="6994922" y="1755518"/>
              <a:chExt cx="1218560" cy="1297383"/>
            </a:xfrm>
          </p:grpSpPr>
          <p:sp>
            <p:nvSpPr>
              <p:cNvPr id="39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417513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55518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2857488" y="3703253"/>
            <a:ext cx="2928958" cy="1297383"/>
            <a:chOff x="4429124" y="1572364"/>
            <a:chExt cx="2928958" cy="1297383"/>
          </a:xfrm>
        </p:grpSpPr>
        <p:sp>
          <p:nvSpPr>
            <p:cNvPr id="43" name="TextBox 42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4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2143108" y="2428868"/>
            <a:ext cx="471490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52" name="Группа 51"/>
          <p:cNvGrpSpPr/>
          <p:nvPr/>
        </p:nvGrpSpPr>
        <p:grpSpPr>
          <a:xfrm>
            <a:off x="1231260" y="5672067"/>
            <a:ext cx="500066" cy="546213"/>
            <a:chOff x="1285852" y="5740307"/>
            <a:chExt cx="405389" cy="260461"/>
          </a:xfrm>
        </p:grpSpPr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1469181" y="5772140"/>
              <a:ext cx="222060" cy="228628"/>
            </a:xfrm>
            <a:custGeom>
              <a:avLst/>
              <a:gdLst/>
              <a:ahLst/>
              <a:cxnLst>
                <a:cxn ang="0">
                  <a:pos x="0" y="251"/>
                </a:cxn>
                <a:cxn ang="0">
                  <a:pos x="65" y="215"/>
                </a:cxn>
                <a:cxn ang="0">
                  <a:pos x="79" y="172"/>
                </a:cxn>
                <a:cxn ang="0">
                  <a:pos x="86" y="151"/>
                </a:cxn>
                <a:cxn ang="0">
                  <a:pos x="43" y="0"/>
                </a:cxn>
              </a:cxnLst>
              <a:rect l="0" t="0" r="r" b="b"/>
              <a:pathLst>
                <a:path w="86" h="251">
                  <a:moveTo>
                    <a:pt x="0" y="251"/>
                  </a:moveTo>
                  <a:cubicBezTo>
                    <a:pt x="30" y="244"/>
                    <a:pt x="43" y="236"/>
                    <a:pt x="65" y="215"/>
                  </a:cubicBezTo>
                  <a:cubicBezTo>
                    <a:pt x="70" y="201"/>
                    <a:pt x="74" y="186"/>
                    <a:pt x="79" y="172"/>
                  </a:cubicBezTo>
                  <a:cubicBezTo>
                    <a:pt x="81" y="165"/>
                    <a:pt x="86" y="151"/>
                    <a:pt x="86" y="151"/>
                  </a:cubicBezTo>
                  <a:cubicBezTo>
                    <a:pt x="80" y="95"/>
                    <a:pt x="84" y="41"/>
                    <a:pt x="43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285852" y="5740307"/>
              <a:ext cx="302105" cy="214965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5929322" y="4071942"/>
            <a:ext cx="2558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/>
          </a:p>
        </p:txBody>
      </p:sp>
      <p:sp>
        <p:nvSpPr>
          <p:cNvPr id="58" name="TextBox 57"/>
          <p:cNvSpPr txBox="1"/>
          <p:nvPr/>
        </p:nvSpPr>
        <p:spPr>
          <a:xfrm>
            <a:off x="2643174" y="4929198"/>
            <a:ext cx="6715172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 нагревании из шара должен выйти воздух 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массой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груза, т.е. </a:t>
            </a:r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4071934" y="1785926"/>
            <a:ext cx="3857652" cy="26432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4429124" y="4214794"/>
            <a:ext cx="2786082" cy="2857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5400000" flipH="1" flipV="1">
            <a:off x="1821637" y="2893215"/>
            <a:ext cx="714380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4929190" y="2143116"/>
            <a:ext cx="3643338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0" grpId="0" animBg="1"/>
      <p:bldP spid="49" grpId="0" animBg="1"/>
      <p:bldP spid="3" grpId="0"/>
      <p:bldP spid="21" grpId="0"/>
      <p:bldP spid="22" grpId="0"/>
      <p:bldP spid="23" grpId="0"/>
      <p:bldP spid="29" grpId="0"/>
      <p:bldP spid="30" grpId="0"/>
      <p:bldP spid="31" grpId="0"/>
      <p:bldP spid="32" grpId="0"/>
      <p:bldP spid="33" grpId="0"/>
      <p:bldP spid="35" grpId="0"/>
      <p:bldP spid="50" grpId="0" animBg="1"/>
      <p:bldP spid="57" grpId="0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 flipH="1">
            <a:off x="814730" y="214290"/>
            <a:ext cx="0" cy="24288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571472" y="2172039"/>
            <a:ext cx="328614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rc 6"/>
          <p:cNvSpPr>
            <a:spLocks/>
          </p:cNvSpPr>
          <p:nvPr/>
        </p:nvSpPr>
        <p:spPr bwMode="auto">
          <a:xfrm rot="6365021" flipV="1">
            <a:off x="1568826" y="532491"/>
            <a:ext cx="1082244" cy="1555157"/>
          </a:xfrm>
          <a:custGeom>
            <a:avLst/>
            <a:gdLst>
              <a:gd name="G0" fmla="+- 0 0 0"/>
              <a:gd name="G1" fmla="+- 19569 0 0"/>
              <a:gd name="G2" fmla="+- 21600 0 0"/>
              <a:gd name="T0" fmla="*/ 9143 w 21600"/>
              <a:gd name="T1" fmla="*/ 0 h 23289"/>
              <a:gd name="T2" fmla="*/ 21277 w 21600"/>
              <a:gd name="T3" fmla="*/ 23289 h 23289"/>
              <a:gd name="T4" fmla="*/ 0 w 21600"/>
              <a:gd name="T5" fmla="*/ 19569 h 23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289" fill="none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</a:path>
              <a:path w="21600" h="23289" stroke="0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  <a:lnTo>
                  <a:pt x="0" y="1956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092743" y="1198341"/>
            <a:ext cx="1907621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2375999" y="799053"/>
            <a:ext cx="0" cy="138339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H="1">
            <a:off x="796223" y="3457578"/>
            <a:ext cx="0" cy="26146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500034" y="5818046"/>
            <a:ext cx="34480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H="1">
            <a:off x="5371466" y="1109947"/>
            <a:ext cx="0" cy="26146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5267334" y="3637573"/>
            <a:ext cx="344807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5654745" y="2181517"/>
            <a:ext cx="2001943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V="1">
            <a:off x="7500958" y="1712048"/>
            <a:ext cx="0" cy="14889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V="1">
            <a:off x="5378459" y="1447246"/>
            <a:ext cx="2518281" cy="2182081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flipV="1">
            <a:off x="6068420" y="1388347"/>
            <a:ext cx="1863045" cy="1653925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1027348" y="4190296"/>
            <a:ext cx="2001943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flipV="1">
            <a:off x="2544658" y="3993504"/>
            <a:ext cx="0" cy="14889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 flipV="1">
            <a:off x="785786" y="3628859"/>
            <a:ext cx="2518281" cy="2182081"/>
          </a:xfrm>
          <a:prstGeom prst="line">
            <a:avLst/>
          </a:prstGeom>
          <a:noFill/>
          <a:ln w="38100">
            <a:solidFill>
              <a:srgbClr val="0033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V="1">
            <a:off x="1475747" y="3583608"/>
            <a:ext cx="1863045" cy="1653925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 flipV="1">
            <a:off x="5459750" y="4822775"/>
            <a:ext cx="1973388" cy="170879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V="1">
            <a:off x="5446102" y="4161691"/>
            <a:ext cx="1362755" cy="2371561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 flipV="1">
            <a:off x="5433669" y="5221461"/>
            <a:ext cx="2859551" cy="1328296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6242370" y="5102417"/>
            <a:ext cx="1793862" cy="2703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flipH="1">
            <a:off x="5426045" y="4171956"/>
            <a:ext cx="0" cy="26146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5157152" y="6559722"/>
            <a:ext cx="344807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 flipH="1" flipV="1">
            <a:off x="6242370" y="5100650"/>
            <a:ext cx="357190" cy="92869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57158" y="109815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358214" y="3610277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857620" y="2071678"/>
            <a:ext cx="407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72066" y="967071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29058" y="5286388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57224" y="3214686"/>
            <a:ext cx="407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29190" y="4100518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358214" y="6029344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215338" y="5029212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429520" y="4672022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86578" y="4029080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215206" y="5853431"/>
            <a:ext cx="830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00166" y="71414"/>
            <a:ext cx="1660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изотерма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357554" y="428604"/>
            <a:ext cx="1524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Изобара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28992" y="1071546"/>
            <a:ext cx="1519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изохора.</a:t>
            </a:r>
          </a:p>
        </p:txBody>
      </p:sp>
      <p:grpSp>
        <p:nvGrpSpPr>
          <p:cNvPr id="56" name="Группа 9"/>
          <p:cNvGrpSpPr/>
          <p:nvPr/>
        </p:nvGrpSpPr>
        <p:grpSpPr>
          <a:xfrm>
            <a:off x="6072198" y="500042"/>
            <a:ext cx="2928958" cy="857256"/>
            <a:chOff x="4429124" y="1929554"/>
            <a:chExt cx="2928958" cy="857256"/>
          </a:xfrm>
        </p:grpSpPr>
        <p:sp>
          <p:nvSpPr>
            <p:cNvPr id="59" name="TextBox 58"/>
            <p:cNvSpPr txBox="1"/>
            <p:nvPr/>
          </p:nvSpPr>
          <p:spPr>
            <a:xfrm>
              <a:off x="4429124" y="1929554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0" name="Группа 16"/>
            <p:cNvGrpSpPr/>
            <p:nvPr/>
          </p:nvGrpSpPr>
          <p:grpSpPr>
            <a:xfrm>
              <a:off x="5506599" y="2000992"/>
              <a:ext cx="851351" cy="785818"/>
              <a:chOff x="6994922" y="2131617"/>
              <a:chExt cx="851351" cy="785818"/>
            </a:xfrm>
          </p:grpSpPr>
          <p:sp>
            <p:nvSpPr>
              <p:cNvPr id="61" name="Text Box 22"/>
              <p:cNvSpPr txBox="1">
                <a:spLocks noChangeArrowheads="1"/>
              </p:cNvSpPr>
              <p:nvPr/>
            </p:nvSpPr>
            <p:spPr bwMode="auto">
              <a:xfrm>
                <a:off x="7004942" y="2507860"/>
                <a:ext cx="698456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2131617"/>
                <a:ext cx="851351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1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4" name="Группа 9"/>
          <p:cNvGrpSpPr/>
          <p:nvPr/>
        </p:nvGrpSpPr>
        <p:grpSpPr>
          <a:xfrm>
            <a:off x="928662" y="2357430"/>
            <a:ext cx="2928958" cy="857256"/>
            <a:chOff x="4429124" y="1929554"/>
            <a:chExt cx="2928958" cy="857256"/>
          </a:xfrm>
        </p:grpSpPr>
        <p:sp>
          <p:nvSpPr>
            <p:cNvPr id="65" name="TextBox 64"/>
            <p:cNvSpPr txBox="1"/>
            <p:nvPr/>
          </p:nvSpPr>
          <p:spPr>
            <a:xfrm>
              <a:off x="4429124" y="1929554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6" name="Группа 16"/>
            <p:cNvGrpSpPr/>
            <p:nvPr/>
          </p:nvGrpSpPr>
          <p:grpSpPr>
            <a:xfrm>
              <a:off x="5506599" y="2000992"/>
              <a:ext cx="851351" cy="785818"/>
              <a:chOff x="6994922" y="2131617"/>
              <a:chExt cx="851351" cy="785818"/>
            </a:xfrm>
          </p:grpSpPr>
          <p:sp>
            <p:nvSpPr>
              <p:cNvPr id="67" name="Text Box 22"/>
              <p:cNvSpPr txBox="1">
                <a:spLocks noChangeArrowheads="1"/>
              </p:cNvSpPr>
              <p:nvPr/>
            </p:nvSpPr>
            <p:spPr bwMode="auto">
              <a:xfrm>
                <a:off x="7004942" y="2507860"/>
                <a:ext cx="698456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2131617"/>
                <a:ext cx="851351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1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0" name="Группа 9"/>
          <p:cNvGrpSpPr/>
          <p:nvPr/>
        </p:nvGrpSpPr>
        <p:grpSpPr>
          <a:xfrm>
            <a:off x="714348" y="6000744"/>
            <a:ext cx="2928958" cy="857256"/>
            <a:chOff x="4429124" y="1929554"/>
            <a:chExt cx="2928958" cy="857256"/>
          </a:xfrm>
        </p:grpSpPr>
        <p:sp>
          <p:nvSpPr>
            <p:cNvPr id="71" name="TextBox 70"/>
            <p:cNvSpPr txBox="1"/>
            <p:nvPr/>
          </p:nvSpPr>
          <p:spPr>
            <a:xfrm>
              <a:off x="4429124" y="1929554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2" name="Группа 16"/>
            <p:cNvGrpSpPr/>
            <p:nvPr/>
          </p:nvGrpSpPr>
          <p:grpSpPr>
            <a:xfrm>
              <a:off x="5506599" y="2000992"/>
              <a:ext cx="851351" cy="785818"/>
              <a:chOff x="6994922" y="2131617"/>
              <a:chExt cx="851351" cy="785818"/>
            </a:xfrm>
          </p:grpSpPr>
          <p:sp>
            <p:nvSpPr>
              <p:cNvPr id="73" name="Text Box 22"/>
              <p:cNvSpPr txBox="1">
                <a:spLocks noChangeArrowheads="1"/>
              </p:cNvSpPr>
              <p:nvPr/>
            </p:nvSpPr>
            <p:spPr bwMode="auto">
              <a:xfrm>
                <a:off x="7004942" y="2507860"/>
                <a:ext cx="698456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2131617"/>
                <a:ext cx="851351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1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9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30" grpId="0" animBg="1"/>
      <p:bldP spid="1031" grpId="0" animBg="1"/>
      <p:bldP spid="1032" grpId="0" animBg="1"/>
      <p:bldP spid="1034" grpId="0" animBg="1"/>
      <p:bldP spid="1035" grpId="0" animBg="1"/>
      <p:bldP spid="1037" grpId="0" animBg="1"/>
      <p:bldP spid="1038" grpId="0" animBg="1"/>
      <p:bldP spid="1040" grpId="0" animBg="1"/>
      <p:bldP spid="1041" grpId="0" animBg="1"/>
      <p:bldP spid="1043" grpId="0" animBg="1"/>
      <p:bldP spid="1044" grpId="0" animBg="1"/>
      <p:bldP spid="1046" grpId="0" animBg="1"/>
      <p:bldP spid="1047" grpId="0" animBg="1"/>
      <p:bldP spid="1049" grpId="0" animBg="1"/>
      <p:bldP spid="1050" grpId="0" animBg="1"/>
      <p:bldP spid="1053" grpId="0" animBg="1"/>
      <p:bldP spid="1056" grpId="0" animBg="1"/>
      <p:bldP spid="1059" grpId="0" animBg="1"/>
      <p:bldP spid="1061" grpId="0" animBg="1"/>
      <p:bldP spid="39" grpId="0" animBg="1"/>
      <p:bldP spid="40" grpId="0" animBg="1"/>
      <p:bldP spid="1062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2" grpId="0"/>
      <p:bldP spid="52" grpId="1"/>
      <p:bldP spid="53" grpId="0"/>
      <p:bldP spid="54" grpId="0"/>
      <p:bldP spid="54" grpId="1"/>
      <p:bldP spid="55" grpId="0"/>
      <p:bldP spid="38" grpId="0"/>
      <p:bldP spid="41" grpId="0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191700" y="3622414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429652" y="6079458"/>
            <a:ext cx="3898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5881990"/>
            <a:ext cx="4074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57356" y="4176417"/>
            <a:ext cx="78581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28728" y="5449030"/>
            <a:ext cx="78581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215206" y="4286256"/>
            <a:ext cx="92869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3,4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72264" y="5643578"/>
            <a:ext cx="100013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endParaRPr lang="ru-RU" sz="4000" dirty="0">
              <a:solidFill>
                <a:srgbClr val="0033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9262" y="4197694"/>
            <a:ext cx="100013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1,4</a:t>
            </a:r>
            <a:endParaRPr lang="ru-RU" sz="3200" dirty="0">
              <a:solidFill>
                <a:srgbClr val="003300"/>
              </a:soli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 rot="5400000">
            <a:off x="4429124" y="-424598"/>
            <a:ext cx="642942" cy="1643074"/>
            <a:chOff x="3000364" y="785794"/>
            <a:chExt cx="214314" cy="5674096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6050" y="714356"/>
            <a:ext cx="3411503" cy="2571744"/>
          </a:xfrm>
          <a:prstGeom prst="rect">
            <a:avLst/>
          </a:prstGeom>
          <a:noFill/>
        </p:spPr>
      </p:pic>
      <p:grpSp>
        <p:nvGrpSpPr>
          <p:cNvPr id="89" name="Группа 88"/>
          <p:cNvGrpSpPr/>
          <p:nvPr/>
        </p:nvGrpSpPr>
        <p:grpSpPr>
          <a:xfrm>
            <a:off x="939968" y="4000504"/>
            <a:ext cx="2700000" cy="2428892"/>
            <a:chOff x="571472" y="2824459"/>
            <a:chExt cx="2700000" cy="2428892"/>
          </a:xfrm>
        </p:grpSpPr>
        <p:sp>
          <p:nvSpPr>
            <p:cNvPr id="12" name="Line 3"/>
            <p:cNvSpPr>
              <a:spLocks noChangeShapeType="1"/>
            </p:cNvSpPr>
            <p:nvPr/>
          </p:nvSpPr>
          <p:spPr bwMode="auto">
            <a:xfrm flipH="1">
              <a:off x="814730" y="2824459"/>
              <a:ext cx="0" cy="24288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571472" y="5067960"/>
              <a:ext cx="270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5338772" y="3957642"/>
            <a:ext cx="3448070" cy="2614630"/>
            <a:chOff x="5267334" y="2538707"/>
            <a:chExt cx="3448070" cy="2614630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5371466" y="2538707"/>
              <a:ext cx="0" cy="2614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5267334" y="5066333"/>
              <a:ext cx="34480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785786" y="3571876"/>
            <a:ext cx="3561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14612" y="1915531"/>
            <a:ext cx="78581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71933" y="1415465"/>
            <a:ext cx="92869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endParaRPr lang="ru-RU" sz="3200" dirty="0">
              <a:solidFill>
                <a:srgbClr val="0033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461603" y="2722909"/>
            <a:ext cx="1928826" cy="1588"/>
          </a:xfrm>
          <a:prstGeom prst="line">
            <a:avLst/>
          </a:prstGeom>
          <a:ln w="3810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6"/>
          <p:cNvSpPr>
            <a:spLocks/>
          </p:cNvSpPr>
          <p:nvPr/>
        </p:nvSpPr>
        <p:spPr bwMode="auto">
          <a:xfrm rot="6365021" flipV="1">
            <a:off x="1568826" y="4334868"/>
            <a:ext cx="1082244" cy="1555157"/>
          </a:xfrm>
          <a:custGeom>
            <a:avLst/>
            <a:gdLst>
              <a:gd name="G0" fmla="+- 0 0 0"/>
              <a:gd name="G1" fmla="+- 19569 0 0"/>
              <a:gd name="G2" fmla="+- 21600 0 0"/>
              <a:gd name="T0" fmla="*/ 9143 w 21600"/>
              <a:gd name="T1" fmla="*/ 0 h 23289"/>
              <a:gd name="T2" fmla="*/ 21277 w 21600"/>
              <a:gd name="T3" fmla="*/ 23289 h 23289"/>
              <a:gd name="T4" fmla="*/ 0 w 21600"/>
              <a:gd name="T5" fmla="*/ 19569 h 23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289" fill="none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</a:path>
              <a:path w="21600" h="23289" stroke="0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  <a:lnTo>
                  <a:pt x="0" y="1956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rc 6"/>
          <p:cNvSpPr>
            <a:spLocks/>
          </p:cNvSpPr>
          <p:nvPr/>
        </p:nvSpPr>
        <p:spPr bwMode="auto">
          <a:xfrm rot="6365021" flipV="1">
            <a:off x="1610254" y="3592169"/>
            <a:ext cx="1082244" cy="1555157"/>
          </a:xfrm>
          <a:custGeom>
            <a:avLst/>
            <a:gdLst>
              <a:gd name="G0" fmla="+- 0 0 0"/>
              <a:gd name="G1" fmla="+- 19569 0 0"/>
              <a:gd name="G2" fmla="+- 21600 0 0"/>
              <a:gd name="T0" fmla="*/ 9143 w 21600"/>
              <a:gd name="T1" fmla="*/ 0 h 23289"/>
              <a:gd name="T2" fmla="*/ 21277 w 21600"/>
              <a:gd name="T3" fmla="*/ 23289 h 23289"/>
              <a:gd name="T4" fmla="*/ 0 w 21600"/>
              <a:gd name="T5" fmla="*/ 19569 h 23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289" fill="none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</a:path>
              <a:path w="21600" h="23289" stroke="0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  <a:lnTo>
                  <a:pt x="0" y="1956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965990" y="4503148"/>
            <a:ext cx="864000" cy="1588"/>
          </a:xfrm>
          <a:prstGeom prst="line">
            <a:avLst/>
          </a:prstGeom>
          <a:ln w="5715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350132" y="5467048"/>
            <a:ext cx="720000" cy="1588"/>
          </a:xfrm>
          <a:prstGeom prst="line">
            <a:avLst/>
          </a:prstGeom>
          <a:ln w="5715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786050" y="5176549"/>
            <a:ext cx="100013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14612" y="4591774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14414" y="3533475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dirty="0">
              <a:solidFill>
                <a:srgbClr val="FF000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5100226" y="4455663"/>
            <a:ext cx="2351713" cy="1662120"/>
          </a:xfrm>
          <a:prstGeom prst="lin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469163" y="4770556"/>
            <a:ext cx="2786083" cy="1714513"/>
          </a:xfrm>
          <a:prstGeom prst="lin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5979156" y="5536484"/>
            <a:ext cx="756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6442562" y="4773148"/>
            <a:ext cx="140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5715008" y="4429132"/>
            <a:ext cx="78581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1,4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500694" y="5286388"/>
            <a:ext cx="78581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11942" y="3701104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86578" y="5058426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57817" y="1844092"/>
            <a:ext cx="78581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29057" y="2487035"/>
            <a:ext cx="92869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1,4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857884" y="3286124"/>
            <a:ext cx="3000428" cy="584775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Меньший выше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 rot="5400000">
            <a:off x="7579648" y="1285860"/>
            <a:ext cx="642942" cy="1643074"/>
            <a:chOff x="3000364" y="785794"/>
            <a:chExt cx="214314" cy="567409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6357950" y="1813222"/>
            <a:ext cx="1066030" cy="602934"/>
            <a:chOff x="513682" y="5670874"/>
            <a:chExt cx="1066030" cy="870904"/>
          </a:xfrm>
        </p:grpSpPr>
        <p:grpSp>
          <p:nvGrpSpPr>
            <p:cNvPr id="55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6" name="Прямая соединительная линия 55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>
            <a:off x="3198462" y="91726"/>
            <a:ext cx="1066030" cy="602934"/>
            <a:chOff x="513682" y="5670874"/>
            <a:chExt cx="1066030" cy="870904"/>
          </a:xfrm>
        </p:grpSpPr>
        <p:grpSp>
          <p:nvGrpSpPr>
            <p:cNvPr id="60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1" name="Прямая соединительная линия 60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Прямоугольник 71"/>
          <p:cNvSpPr/>
          <p:nvPr/>
        </p:nvSpPr>
        <p:spPr>
          <a:xfrm>
            <a:off x="8080716" y="183797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294028" y="1858300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874598" y="1641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dirty="0">
              <a:solidFill>
                <a:srgbClr val="1502A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170800" y="16410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78" name="Group 9"/>
          <p:cNvGrpSpPr>
            <a:grpSpLocks/>
          </p:cNvGrpSpPr>
          <p:nvPr/>
        </p:nvGrpSpPr>
        <p:grpSpPr bwMode="auto">
          <a:xfrm>
            <a:off x="4898696" y="636522"/>
            <a:ext cx="428628" cy="500066"/>
            <a:chOff x="2880" y="6480"/>
            <a:chExt cx="166" cy="549"/>
          </a:xfrm>
        </p:grpSpPr>
        <p:grpSp>
          <p:nvGrpSpPr>
            <p:cNvPr id="79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81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0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87" name="Прямая со стрелкой 86"/>
          <p:cNvCxnSpPr/>
          <p:nvPr/>
        </p:nvCxnSpPr>
        <p:spPr>
          <a:xfrm>
            <a:off x="2357422" y="4605045"/>
            <a:ext cx="1000132" cy="857256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rot="5400000">
            <a:off x="6929454" y="5214950"/>
            <a:ext cx="1143008" cy="285752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Группа 85"/>
          <p:cNvGrpSpPr/>
          <p:nvPr/>
        </p:nvGrpSpPr>
        <p:grpSpPr>
          <a:xfrm rot="5400000">
            <a:off x="1221698" y="1357298"/>
            <a:ext cx="642942" cy="1643074"/>
            <a:chOff x="3000364" y="785794"/>
            <a:chExt cx="214314" cy="5674096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590660" y="1884660"/>
            <a:ext cx="1066030" cy="602934"/>
            <a:chOff x="513682" y="5670874"/>
            <a:chExt cx="1066030" cy="870904"/>
          </a:xfrm>
        </p:grpSpPr>
        <p:grpSp>
          <p:nvGrpSpPr>
            <p:cNvPr id="95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97" name="Прямоугольник 96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6" name="Прямая соединительная линия 95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Прямоугольник 98"/>
          <p:cNvSpPr/>
          <p:nvPr/>
        </p:nvSpPr>
        <p:spPr>
          <a:xfrm>
            <a:off x="1722766" y="1909413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936078" y="1929738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28662" y="1273718"/>
            <a:ext cx="192882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термический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472278" y="773652"/>
            <a:ext cx="14287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хорный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86578" y="1357298"/>
            <a:ext cx="192882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термический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Левая фигурная скобка 103"/>
          <p:cNvSpPr/>
          <p:nvPr/>
        </p:nvSpPr>
        <p:spPr>
          <a:xfrm>
            <a:off x="3286116" y="1503372"/>
            <a:ext cx="214314" cy="1541142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6715108" y="0"/>
            <a:ext cx="24288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Кр,ср-1,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Стр26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18316E-6 L -0.06753 -0.00162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00208 L 0.08333 0.000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300"/>
                            </p:stCondLst>
                            <p:childTnLst>
                              <p:par>
                                <p:cTn id="2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17206E-6 L -0.15452 0.57053 " pathEditMode="relative" rAng="0" ptsTypes="AA">
                                      <p:cBhvr>
                                        <p:cTn id="3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2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1" grpId="0" animBg="1"/>
      <p:bldP spid="18" grpId="0" animBg="1"/>
      <p:bldP spid="31" grpId="0" animBg="1"/>
      <p:bldP spid="32" grpId="0" animBg="1"/>
      <p:bldP spid="47" grpId="0" animBg="1"/>
      <p:bldP spid="45" grpId="0" animBg="1"/>
      <p:bldP spid="34" grpId="0" animBg="1"/>
      <p:bldP spid="16" grpId="0" animBg="1"/>
      <p:bldP spid="20" grpId="0" animBg="1"/>
      <p:bldP spid="20" grpId="1" animBg="1"/>
      <p:bldP spid="21" grpId="0" animBg="1"/>
      <p:bldP spid="21" grpId="1" animBg="1"/>
      <p:bldP spid="26" grpId="0" animBg="1"/>
      <p:bldP spid="27" grpId="0" animBg="1"/>
      <p:bldP spid="33" grpId="0" animBg="1"/>
      <p:bldP spid="35" grpId="0"/>
      <p:bldP spid="36" grpId="0"/>
      <p:bldP spid="46" grpId="0" animBg="1"/>
      <p:bldP spid="48" grpId="0" animBg="1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99" grpId="0"/>
      <p:bldP spid="99" grpId="1"/>
      <p:bldP spid="100" grpId="0"/>
      <p:bldP spid="100" grpId="1"/>
      <p:bldP spid="101" grpId="0" animBg="1"/>
      <p:bldP spid="102" grpId="0" animBg="1"/>
      <p:bldP spid="103" grpId="0" animBg="1"/>
      <p:bldP spid="104" grpId="0" animBg="1"/>
      <p:bldP spid="104" grpId="1" animBg="1"/>
      <p:bldP spid="104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6643702" y="357166"/>
            <a:ext cx="8572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57950" y="2285992"/>
            <a:ext cx="78581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,4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571480"/>
            <a:ext cx="69861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15998" y="1858346"/>
            <a:ext cx="84149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grpSp>
        <p:nvGrpSpPr>
          <p:cNvPr id="121" name="Группа 120"/>
          <p:cNvGrpSpPr/>
          <p:nvPr/>
        </p:nvGrpSpPr>
        <p:grpSpPr>
          <a:xfrm>
            <a:off x="2454838" y="3571876"/>
            <a:ext cx="4474616" cy="2928958"/>
            <a:chOff x="2169086" y="3214686"/>
            <a:chExt cx="4474616" cy="2928958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69086" y="3214686"/>
              <a:ext cx="4474616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5526671" y="5357826"/>
              <a:ext cx="3898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220FB1"/>
                </a:solidFill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2285984" y="3929066"/>
              <a:ext cx="785818" cy="2071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H="1">
            <a:off x="814730" y="428604"/>
            <a:ext cx="0" cy="24288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71472" y="2672105"/>
            <a:ext cx="328614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5371466" y="357166"/>
            <a:ext cx="0" cy="26146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5267334" y="2884792"/>
            <a:ext cx="344807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290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58214" y="2857496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214290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2214554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472522" y="670431"/>
            <a:ext cx="2351713" cy="1662120"/>
          </a:xfrm>
          <a:prstGeom prst="lin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57224" y="1714488"/>
            <a:ext cx="1643074" cy="928694"/>
          </a:xfrm>
          <a:prstGeom prst="lin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764874" y="1036499"/>
            <a:ext cx="140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73356" y="2158882"/>
            <a:ext cx="576000" cy="0"/>
          </a:xfrm>
          <a:prstGeom prst="line">
            <a:avLst/>
          </a:prstGeom>
          <a:ln w="57150">
            <a:solidFill>
              <a:srgbClr val="150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786182" y="3844357"/>
            <a:ext cx="1000132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50624" y="5708620"/>
            <a:ext cx="775368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57620" y="4834606"/>
            <a:ext cx="85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4.1</a:t>
            </a:r>
            <a:endParaRPr lang="ru-RU" sz="2800" dirty="0">
              <a:solidFill>
                <a:srgbClr val="1502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48568" y="4490120"/>
            <a:ext cx="78581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714356"/>
            <a:ext cx="78581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85852" y="1691334"/>
            <a:ext cx="85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4.1</a:t>
            </a:r>
            <a:endParaRPr lang="ru-RU" sz="2800" dirty="0">
              <a:solidFill>
                <a:srgbClr val="1502A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059834" y="1187982"/>
            <a:ext cx="1368000" cy="0"/>
          </a:xfrm>
          <a:prstGeom prst="line">
            <a:avLst/>
          </a:prstGeom>
          <a:ln w="5715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572132" y="2357430"/>
            <a:ext cx="1857388" cy="21266"/>
          </a:xfrm>
          <a:prstGeom prst="line">
            <a:avLst/>
          </a:prstGeom>
          <a:ln w="5715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836314" y="1762636"/>
            <a:ext cx="1188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7500958" y="1428736"/>
            <a:ext cx="78581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4848479" y="1580885"/>
            <a:ext cx="1804496" cy="785818"/>
          </a:xfrm>
          <a:prstGeom prst="line">
            <a:avLst/>
          </a:prstGeom>
          <a:ln w="38100">
            <a:solidFill>
              <a:srgbClr val="150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879150" y="1336032"/>
            <a:ext cx="85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4.1</a:t>
            </a:r>
            <a:endParaRPr lang="ru-RU" sz="2800" dirty="0">
              <a:solidFill>
                <a:srgbClr val="1502A0"/>
              </a:solidFill>
            </a:endParaRPr>
          </a:p>
        </p:txBody>
      </p:sp>
      <p:grpSp>
        <p:nvGrpSpPr>
          <p:cNvPr id="68" name="Группа 67"/>
          <p:cNvGrpSpPr/>
          <p:nvPr/>
        </p:nvGrpSpPr>
        <p:grpSpPr>
          <a:xfrm rot="5400000">
            <a:off x="4235710" y="2585392"/>
            <a:ext cx="642942" cy="1643074"/>
            <a:chOff x="3000364" y="785794"/>
            <a:chExt cx="214314" cy="567409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2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648846" y="3098170"/>
            <a:ext cx="1066030" cy="602934"/>
            <a:chOff x="513682" y="5670874"/>
            <a:chExt cx="1066030" cy="870904"/>
          </a:xfrm>
        </p:grpSpPr>
        <p:grpSp>
          <p:nvGrpSpPr>
            <p:cNvPr id="72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109" name="Прямоугольник 108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3" name="Прямая соединительная линия 72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Прямоугольник 110"/>
          <p:cNvSpPr/>
          <p:nvPr/>
        </p:nvSpPr>
        <p:spPr>
          <a:xfrm>
            <a:off x="4660284" y="318419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039406" y="317054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113" name="Group 9"/>
          <p:cNvGrpSpPr>
            <a:grpSpLocks/>
          </p:cNvGrpSpPr>
          <p:nvPr/>
        </p:nvGrpSpPr>
        <p:grpSpPr bwMode="auto">
          <a:xfrm>
            <a:off x="4725326" y="3629666"/>
            <a:ext cx="428628" cy="500066"/>
            <a:chOff x="2880" y="6480"/>
            <a:chExt cx="166" cy="549"/>
          </a:xfrm>
        </p:grpSpPr>
        <p:grpSp>
          <p:nvGrpSpPr>
            <p:cNvPr id="114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16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5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5357818" y="321468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" name="Группа 132"/>
          <p:cNvGrpSpPr/>
          <p:nvPr/>
        </p:nvGrpSpPr>
        <p:grpSpPr>
          <a:xfrm rot="5400000">
            <a:off x="7000892" y="4143380"/>
            <a:ext cx="642942" cy="1643074"/>
            <a:chOff x="3000364" y="785794"/>
            <a:chExt cx="214314" cy="5674096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2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6165134" y="4657094"/>
            <a:ext cx="1066030" cy="602934"/>
            <a:chOff x="513682" y="5670874"/>
            <a:chExt cx="1066030" cy="870904"/>
          </a:xfrm>
        </p:grpSpPr>
        <p:grpSp>
          <p:nvGrpSpPr>
            <p:cNvPr id="137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140" name="Прямоугольник 139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Прямоугольник 138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Прямоугольник 140"/>
          <p:cNvSpPr/>
          <p:nvPr/>
        </p:nvSpPr>
        <p:spPr>
          <a:xfrm>
            <a:off x="7501960" y="469549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7715272" y="4715820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429256" y="4143380"/>
            <a:ext cx="192882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термический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215074" y="54885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5" name="Группа 144"/>
          <p:cNvGrpSpPr/>
          <p:nvPr/>
        </p:nvGrpSpPr>
        <p:grpSpPr>
          <a:xfrm rot="5400000">
            <a:off x="7036296" y="5429264"/>
            <a:ext cx="642942" cy="1643074"/>
            <a:chOff x="3000364" y="785794"/>
            <a:chExt cx="214314" cy="5674096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2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5857884" y="5942042"/>
            <a:ext cx="1066030" cy="602934"/>
            <a:chOff x="513682" y="5670874"/>
            <a:chExt cx="1066030" cy="870904"/>
          </a:xfrm>
        </p:grpSpPr>
        <p:grpSp>
          <p:nvGrpSpPr>
            <p:cNvPr id="149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151" name="Прямоугольник 150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Прямоугольник 151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50" name="Прямая соединительная линия 149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Прямоугольник 152"/>
          <p:cNvSpPr/>
          <p:nvPr/>
        </p:nvSpPr>
        <p:spPr>
          <a:xfrm>
            <a:off x="7460870" y="602806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7839992" y="601441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5" name="Овал 154"/>
          <p:cNvSpPr/>
          <p:nvPr/>
        </p:nvSpPr>
        <p:spPr>
          <a:xfrm>
            <a:off x="7643834" y="5643578"/>
            <a:ext cx="785818" cy="357190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6" name="Группа 155"/>
          <p:cNvGrpSpPr/>
          <p:nvPr/>
        </p:nvGrpSpPr>
        <p:grpSpPr>
          <a:xfrm rot="5400000">
            <a:off x="1928794" y="4071942"/>
            <a:ext cx="642942" cy="1643074"/>
            <a:chOff x="3000364" y="785794"/>
            <a:chExt cx="214314" cy="5674096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2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9" name="Группа 158"/>
          <p:cNvGrpSpPr/>
          <p:nvPr/>
        </p:nvGrpSpPr>
        <p:grpSpPr>
          <a:xfrm>
            <a:off x="1345730" y="4588266"/>
            <a:ext cx="1066030" cy="602934"/>
            <a:chOff x="513682" y="5670874"/>
            <a:chExt cx="1066030" cy="870904"/>
          </a:xfrm>
        </p:grpSpPr>
        <p:grpSp>
          <p:nvGrpSpPr>
            <p:cNvPr id="160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162" name="Прямоугольник 161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Прямоугольник 162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61" name="Прямая соединительная линия 160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Прямоугольник 163"/>
          <p:cNvSpPr/>
          <p:nvPr/>
        </p:nvSpPr>
        <p:spPr>
          <a:xfrm>
            <a:off x="2374268" y="466064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dirty="0">
              <a:solidFill>
                <a:srgbClr val="1502A0"/>
              </a:solidFill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2670470" y="466064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166" name="Group 9"/>
          <p:cNvGrpSpPr>
            <a:grpSpLocks/>
          </p:cNvGrpSpPr>
          <p:nvPr/>
        </p:nvGrpSpPr>
        <p:grpSpPr bwMode="auto">
          <a:xfrm>
            <a:off x="2398366" y="5133062"/>
            <a:ext cx="428628" cy="500066"/>
            <a:chOff x="2880" y="6480"/>
            <a:chExt cx="166" cy="549"/>
          </a:xfrm>
        </p:grpSpPr>
        <p:grpSp>
          <p:nvGrpSpPr>
            <p:cNvPr id="167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69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8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1" name="TextBox 170"/>
          <p:cNvSpPr txBox="1"/>
          <p:nvPr/>
        </p:nvSpPr>
        <p:spPr>
          <a:xfrm>
            <a:off x="1500166" y="4143380"/>
            <a:ext cx="14287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хорный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13648" y="2759139"/>
            <a:ext cx="3000428" cy="584775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Меньший выше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4" name="Прямая со стрелкой 173"/>
          <p:cNvCxnSpPr/>
          <p:nvPr/>
        </p:nvCxnSpPr>
        <p:spPr>
          <a:xfrm rot="5400000">
            <a:off x="2143108" y="1428736"/>
            <a:ext cx="1071570" cy="357190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Прямоугольник 175"/>
          <p:cNvSpPr/>
          <p:nvPr/>
        </p:nvSpPr>
        <p:spPr>
          <a:xfrm>
            <a:off x="2102164" y="1344027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2500298" y="0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FF0000"/>
              </a:solidFill>
            </a:endParaRPr>
          </a:p>
        </p:txBody>
      </p:sp>
      <p:cxnSp>
        <p:nvCxnSpPr>
          <p:cNvPr id="180" name="Прямая со стрелкой 179"/>
          <p:cNvCxnSpPr/>
          <p:nvPr/>
        </p:nvCxnSpPr>
        <p:spPr>
          <a:xfrm rot="16200000" flipH="1">
            <a:off x="7036611" y="821513"/>
            <a:ext cx="857256" cy="78581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Прямоугольник 182"/>
          <p:cNvSpPr/>
          <p:nvPr/>
        </p:nvSpPr>
        <p:spPr>
          <a:xfrm>
            <a:off x="7463212" y="810269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7432718" y="2098974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85" name="Левая фигурная скобка 184"/>
          <p:cNvSpPr/>
          <p:nvPr/>
        </p:nvSpPr>
        <p:spPr>
          <a:xfrm>
            <a:off x="3571868" y="4500570"/>
            <a:ext cx="214314" cy="1673568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6715108" y="0"/>
            <a:ext cx="24288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Кр,ср-1,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Стр26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3.38575E-6 L -0.04028 -3.38575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-8.88067E-7 L -0.04826 -0.00162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fill="hold"/>
                                        <p:tgtEl>
                                          <p:spTgt spid="1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6809E-6 L 0.07673 -0.00092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20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1" calcmode="lin" valueType="num">
                                      <p:cBhvr override="childStyle">
                                        <p:cTn id="1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"/>
                            </p:stCondLst>
                            <p:childTnLst>
                              <p:par>
                                <p:cTn id="3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14061E-7 L 0.16857 -0.48774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-2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6" grpId="0" animBg="1"/>
      <p:bldP spid="15" grpId="0" animBg="1"/>
      <p:bldP spid="19" grpId="0" animBg="1"/>
      <p:bldP spid="19" grpId="1" animBg="1"/>
      <p:bldP spid="21" grpId="0" animBg="1"/>
      <p:bldP spid="24" grpId="0"/>
      <p:bldP spid="25" grpId="0" animBg="1"/>
      <p:bldP spid="26" grpId="0" animBg="1"/>
      <p:bldP spid="28" grpId="0"/>
      <p:bldP spid="38" grpId="0" animBg="1"/>
      <p:bldP spid="41" grpId="0"/>
      <p:bldP spid="111" grpId="0"/>
      <p:bldP spid="111" grpId="1"/>
      <p:bldP spid="112" grpId="0"/>
      <p:bldP spid="112" grpId="1"/>
      <p:bldP spid="118" grpId="0"/>
      <p:bldP spid="141" grpId="0"/>
      <p:bldP spid="141" grpId="1"/>
      <p:bldP spid="142" grpId="0"/>
      <p:bldP spid="142" grpId="1"/>
      <p:bldP spid="143" grpId="0" animBg="1"/>
      <p:bldP spid="144" grpId="0"/>
      <p:bldP spid="153" grpId="0"/>
      <p:bldP spid="153" grpId="1"/>
      <p:bldP spid="154" grpId="0"/>
      <p:bldP spid="154" grpId="1"/>
      <p:bldP spid="155" grpId="0" animBg="1"/>
      <p:bldP spid="164" grpId="0"/>
      <p:bldP spid="164" grpId="1"/>
      <p:bldP spid="165" grpId="0"/>
      <p:bldP spid="165" grpId="1"/>
      <p:bldP spid="171" grpId="0" animBg="1"/>
      <p:bldP spid="172" grpId="0" animBg="1"/>
      <p:bldP spid="176" grpId="0"/>
      <p:bldP spid="177" grpId="0"/>
      <p:bldP spid="183" grpId="0"/>
      <p:bldP spid="184" grpId="0"/>
      <p:bldP spid="185" grpId="0" animBg="1"/>
      <p:bldP spid="18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6643702" y="357166"/>
            <a:ext cx="8572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57950" y="2285992"/>
            <a:ext cx="78581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,4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571480"/>
            <a:ext cx="69861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15998" y="1858346"/>
            <a:ext cx="84149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H="1">
            <a:off x="814730" y="428604"/>
            <a:ext cx="0" cy="2428892"/>
          </a:xfrm>
          <a:prstGeom prst="line">
            <a:avLst/>
          </a:prstGeom>
          <a:noFill/>
          <a:ln w="9525">
            <a:solidFill>
              <a:srgbClr val="220FB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71472" y="2672105"/>
            <a:ext cx="3286148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5371466" y="357166"/>
            <a:ext cx="0" cy="261463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611560" y="5805264"/>
            <a:ext cx="3448070" cy="0"/>
          </a:xfrm>
          <a:prstGeom prst="line">
            <a:avLst/>
          </a:prstGeom>
          <a:noFill/>
          <a:ln w="9525">
            <a:solidFill>
              <a:srgbClr val="220FB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290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58214" y="2857496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214290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2214554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472522" y="670431"/>
            <a:ext cx="2351713" cy="1662120"/>
          </a:xfrm>
          <a:prstGeom prst="lin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57224" y="1714488"/>
            <a:ext cx="1643074" cy="928694"/>
          </a:xfrm>
          <a:prstGeom prst="lin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764874" y="1036499"/>
            <a:ext cx="140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73356" y="2158882"/>
            <a:ext cx="576000" cy="0"/>
          </a:xfrm>
          <a:prstGeom prst="line">
            <a:avLst/>
          </a:prstGeom>
          <a:ln w="57150">
            <a:solidFill>
              <a:srgbClr val="150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500298" y="714356"/>
            <a:ext cx="78581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85852" y="1691334"/>
            <a:ext cx="85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4.1</a:t>
            </a:r>
            <a:endParaRPr lang="ru-RU" sz="2800" dirty="0">
              <a:solidFill>
                <a:srgbClr val="1502A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059834" y="1187982"/>
            <a:ext cx="1368000" cy="0"/>
          </a:xfrm>
          <a:prstGeom prst="line">
            <a:avLst/>
          </a:prstGeom>
          <a:ln w="5715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572132" y="2357430"/>
            <a:ext cx="1857388" cy="21266"/>
          </a:xfrm>
          <a:prstGeom prst="line">
            <a:avLst/>
          </a:prstGeom>
          <a:ln w="5715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836314" y="1762636"/>
            <a:ext cx="1188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7500958" y="1428736"/>
            <a:ext cx="78581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4848479" y="1580885"/>
            <a:ext cx="1804496" cy="785818"/>
          </a:xfrm>
          <a:prstGeom prst="line">
            <a:avLst/>
          </a:prstGeom>
          <a:ln w="38100">
            <a:solidFill>
              <a:srgbClr val="150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879150" y="1336032"/>
            <a:ext cx="85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4.1</a:t>
            </a:r>
            <a:endParaRPr lang="ru-RU" sz="2800" dirty="0">
              <a:solidFill>
                <a:srgbClr val="1502A0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851920" y="5229200"/>
            <a:ext cx="407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220FB1"/>
              </a:solidFill>
            </a:endParaRPr>
          </a:p>
        </p:txBody>
      </p:sp>
      <p:cxnSp>
        <p:nvCxnSpPr>
          <p:cNvPr id="174" name="Прямая со стрелкой 173"/>
          <p:cNvCxnSpPr/>
          <p:nvPr/>
        </p:nvCxnSpPr>
        <p:spPr>
          <a:xfrm rot="5400000">
            <a:off x="2143108" y="1428736"/>
            <a:ext cx="1071570" cy="357190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Прямоугольник 175"/>
          <p:cNvSpPr/>
          <p:nvPr/>
        </p:nvSpPr>
        <p:spPr>
          <a:xfrm>
            <a:off x="2102164" y="1344027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2500298" y="0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FF0000"/>
              </a:solidFill>
            </a:endParaRPr>
          </a:p>
        </p:txBody>
      </p:sp>
      <p:cxnSp>
        <p:nvCxnSpPr>
          <p:cNvPr id="180" name="Прямая со стрелкой 179"/>
          <p:cNvCxnSpPr/>
          <p:nvPr/>
        </p:nvCxnSpPr>
        <p:spPr>
          <a:xfrm rot="16200000" flipH="1">
            <a:off x="7036611" y="821513"/>
            <a:ext cx="857256" cy="78581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Прямоугольник 182"/>
          <p:cNvSpPr/>
          <p:nvPr/>
        </p:nvSpPr>
        <p:spPr>
          <a:xfrm>
            <a:off x="7463212" y="810269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7432718" y="2098974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8" name="Line 13"/>
          <p:cNvSpPr>
            <a:spLocks noChangeShapeType="1"/>
          </p:cNvSpPr>
          <p:nvPr/>
        </p:nvSpPr>
        <p:spPr bwMode="auto">
          <a:xfrm flipH="1">
            <a:off x="827584" y="3356992"/>
            <a:ext cx="0" cy="261463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95536" y="3284984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100" name="Line 14"/>
          <p:cNvSpPr>
            <a:spLocks noChangeShapeType="1"/>
          </p:cNvSpPr>
          <p:nvPr/>
        </p:nvSpPr>
        <p:spPr bwMode="auto">
          <a:xfrm>
            <a:off x="5292080" y="2852936"/>
            <a:ext cx="344807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6" grpId="0" animBg="1"/>
      <p:bldP spid="15" grpId="0" animBg="1"/>
      <p:bldP spid="26" grpId="0" animBg="1"/>
      <p:bldP spid="28" grpId="0"/>
      <p:bldP spid="38" grpId="0" animBg="1"/>
      <p:bldP spid="41" grpId="0"/>
      <p:bldP spid="111" grpId="0"/>
      <p:bldP spid="176" grpId="0"/>
      <p:bldP spid="177" grpId="0"/>
      <p:bldP spid="183" grpId="0"/>
      <p:bldP spid="1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11" t="31244" r="6612" b="61497"/>
          <a:stretch/>
        </p:blipFill>
        <p:spPr bwMode="auto">
          <a:xfrm>
            <a:off x="24195" y="17193"/>
            <a:ext cx="9119806" cy="70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919" t="43208" r="6612" b="22850"/>
          <a:stretch/>
        </p:blipFill>
        <p:spPr bwMode="auto">
          <a:xfrm>
            <a:off x="24195" y="3024230"/>
            <a:ext cx="5431476" cy="383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11" t="38166" r="46878" b="38396"/>
          <a:stretch/>
        </p:blipFill>
        <p:spPr bwMode="auto">
          <a:xfrm>
            <a:off x="24195" y="725214"/>
            <a:ext cx="524382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2676869" y="3228742"/>
            <a:ext cx="103875" cy="3024336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779912" y="3228742"/>
            <a:ext cx="103875" cy="3024336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318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 rot="10800000">
            <a:off x="7044222" y="2238784"/>
            <a:ext cx="1599744" cy="3404794"/>
            <a:chOff x="3000364" y="785794"/>
            <a:chExt cx="214314" cy="567409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 rot="5400000">
            <a:off x="6726130" y="1362074"/>
            <a:ext cx="2209008" cy="1485076"/>
            <a:chOff x="513682" y="5707478"/>
            <a:chExt cx="1066015" cy="862126"/>
          </a:xfrm>
        </p:grpSpPr>
        <p:grpSp>
          <p:nvGrpSpPr>
            <p:cNvPr id="8" name="Группа 113"/>
            <p:cNvGrpSpPr/>
            <p:nvPr/>
          </p:nvGrpSpPr>
          <p:grpSpPr>
            <a:xfrm>
              <a:off x="520958" y="5707478"/>
              <a:ext cx="1058739" cy="862126"/>
              <a:chOff x="-130092" y="5680182"/>
              <a:chExt cx="1058739" cy="862126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642895" y="5685052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-130092" y="5680182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" name="Прямая соединительная линия 8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 flipH="1">
            <a:off x="7358082" y="4643446"/>
            <a:ext cx="35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01024" y="4643446"/>
            <a:ext cx="571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71470" y="1929506"/>
            <a:ext cx="321471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00</a:t>
            </a:r>
            <a:r>
              <a:rPr lang="ru-RU" sz="36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 кПа</a:t>
            </a:r>
          </a:p>
          <a:p>
            <a:pPr lvl="0"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 =0.2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3500"/>
              </a:lnSpc>
            </a:pP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2м/с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b="1" baseline="30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-642974" y="1785926"/>
            <a:ext cx="3133222" cy="3060000"/>
            <a:chOff x="344102" y="1571612"/>
            <a:chExt cx="2563833" cy="3060000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rot="5400000" flipH="1" flipV="1">
              <a:off x="1270043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4410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 стрелкой 47"/>
          <p:cNvCxnSpPr/>
          <p:nvPr/>
        </p:nvCxnSpPr>
        <p:spPr>
          <a:xfrm rot="5400000">
            <a:off x="7529100" y="3678243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7333668" y="2404461"/>
            <a:ext cx="1476000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22"/>
          <p:cNvGrpSpPr>
            <a:grpSpLocks/>
          </p:cNvGrpSpPr>
          <p:nvPr/>
        </p:nvGrpSpPr>
        <p:grpSpPr bwMode="auto">
          <a:xfrm>
            <a:off x="8215338" y="3571876"/>
            <a:ext cx="928694" cy="707886"/>
            <a:chOff x="5643564" y="500042"/>
            <a:chExt cx="928699" cy="707747"/>
          </a:xfrm>
        </p:grpSpPr>
        <p:sp>
          <p:nvSpPr>
            <p:cNvPr id="51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22"/>
          <p:cNvGrpSpPr>
            <a:grpSpLocks/>
          </p:cNvGrpSpPr>
          <p:nvPr/>
        </p:nvGrpSpPr>
        <p:grpSpPr bwMode="auto">
          <a:xfrm>
            <a:off x="8286776" y="1643050"/>
            <a:ext cx="790581" cy="707886"/>
            <a:chOff x="5643570" y="500042"/>
            <a:chExt cx="790586" cy="707747"/>
          </a:xfrm>
        </p:grpSpPr>
        <p:sp>
          <p:nvSpPr>
            <p:cNvPr id="54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55" name="Прямая со стрелкой 54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Содержимое 36"/>
          <p:cNvSpPr txBox="1">
            <a:spLocks/>
          </p:cNvSpPr>
          <p:nvPr/>
        </p:nvSpPr>
        <p:spPr>
          <a:xfrm>
            <a:off x="0" y="0"/>
            <a:ext cx="4357686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Поршень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00594" y="0"/>
            <a:ext cx="4786314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32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cxnSp>
        <p:nvCxnSpPr>
          <p:cNvPr id="59" name="Прямая со стрелкой 58"/>
          <p:cNvCxnSpPr/>
          <p:nvPr/>
        </p:nvCxnSpPr>
        <p:spPr>
          <a:xfrm rot="5400000">
            <a:off x="7264478" y="3592461"/>
            <a:ext cx="90000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22"/>
          <p:cNvGrpSpPr>
            <a:grpSpLocks/>
          </p:cNvGrpSpPr>
          <p:nvPr/>
        </p:nvGrpSpPr>
        <p:grpSpPr bwMode="auto">
          <a:xfrm>
            <a:off x="7072332" y="3649808"/>
            <a:ext cx="928692" cy="707886"/>
            <a:chOff x="4571986" y="500042"/>
            <a:chExt cx="928698" cy="707747"/>
          </a:xfrm>
        </p:grpSpPr>
        <p:sp>
          <p:nvSpPr>
            <p:cNvPr id="61" name="TextBox 23"/>
            <p:cNvSpPr txBox="1">
              <a:spLocks noChangeArrowheads="1"/>
            </p:cNvSpPr>
            <p:nvPr/>
          </p:nvSpPr>
          <p:spPr bwMode="auto">
            <a:xfrm>
              <a:off x="4571986" y="500042"/>
              <a:ext cx="928698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ад</a:t>
              </a:r>
              <a:endParaRPr lang="ru-RU" sz="2800" b="1" dirty="0"/>
            </a:p>
          </p:txBody>
        </p:sp>
        <p:cxnSp>
          <p:nvCxnSpPr>
            <p:cNvPr id="62" name="Прямая со стрелкой 61"/>
            <p:cNvCxnSpPr/>
            <p:nvPr/>
          </p:nvCxnSpPr>
          <p:spPr>
            <a:xfrm>
              <a:off x="4714877" y="571466"/>
              <a:ext cx="428628" cy="158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-32" y="629647"/>
            <a:ext cx="3286148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mg/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 p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3428992" y="629647"/>
            <a:ext cx="2500330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 кПа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grpSp>
        <p:nvGrpSpPr>
          <p:cNvPr id="66" name="Группа 22"/>
          <p:cNvGrpSpPr>
            <a:grpSpLocks/>
          </p:cNvGrpSpPr>
          <p:nvPr/>
        </p:nvGrpSpPr>
        <p:grpSpPr bwMode="auto">
          <a:xfrm>
            <a:off x="6210311" y="2500306"/>
            <a:ext cx="790581" cy="707886"/>
            <a:chOff x="5643570" y="500042"/>
            <a:chExt cx="790586" cy="707747"/>
          </a:xfrm>
        </p:grpSpPr>
        <p:sp>
          <p:nvSpPr>
            <p:cNvPr id="67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68" name="Прямая со стрелкой 67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noFill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Прямая со стрелкой 64"/>
          <p:cNvCxnSpPr/>
          <p:nvPr/>
        </p:nvCxnSpPr>
        <p:spPr>
          <a:xfrm rot="5400000">
            <a:off x="6337933" y="3163265"/>
            <a:ext cx="756000" cy="1587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22"/>
          <p:cNvGrpSpPr>
            <a:grpSpLocks/>
          </p:cNvGrpSpPr>
          <p:nvPr/>
        </p:nvGrpSpPr>
        <p:grpSpPr bwMode="auto">
          <a:xfrm>
            <a:off x="8159666" y="1468642"/>
            <a:ext cx="790581" cy="707886"/>
            <a:chOff x="5643570" y="500042"/>
            <a:chExt cx="790586" cy="70774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71" name="Прямая со стрелкой 70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grpFill/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-32" y="1201151"/>
            <a:ext cx="478631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73" name="TextBox 72"/>
          <p:cNvSpPr txBox="1"/>
          <p:nvPr/>
        </p:nvSpPr>
        <p:spPr>
          <a:xfrm>
            <a:off x="2428860" y="1857364"/>
            <a:ext cx="307183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mg+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74" name="TextBox 73"/>
          <p:cNvSpPr txBox="1"/>
          <p:nvPr/>
        </p:nvSpPr>
        <p:spPr>
          <a:xfrm>
            <a:off x="2428860" y="2500306"/>
            <a:ext cx="321471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m(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err="1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75" name="TextBox 74"/>
          <p:cNvSpPr txBox="1"/>
          <p:nvPr/>
        </p:nvSpPr>
        <p:spPr>
          <a:xfrm>
            <a:off x="3143240" y="3143248"/>
            <a:ext cx="250033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 кПа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grpSp>
        <p:nvGrpSpPr>
          <p:cNvPr id="76" name="Группа 75"/>
          <p:cNvGrpSpPr/>
          <p:nvPr/>
        </p:nvGrpSpPr>
        <p:grpSpPr>
          <a:xfrm>
            <a:off x="71406" y="4143380"/>
            <a:ext cx="2928958" cy="1297383"/>
            <a:chOff x="4429124" y="1572364"/>
            <a:chExt cx="2928958" cy="1297383"/>
          </a:xfrm>
        </p:grpSpPr>
        <p:sp>
          <p:nvSpPr>
            <p:cNvPr id="77" name="TextBox 76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8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79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2" name="Группа 81"/>
          <p:cNvGrpSpPr/>
          <p:nvPr/>
        </p:nvGrpSpPr>
        <p:grpSpPr>
          <a:xfrm>
            <a:off x="2786050" y="4071942"/>
            <a:ext cx="2928958" cy="1297383"/>
            <a:chOff x="4429124" y="1572364"/>
            <a:chExt cx="2928958" cy="1297383"/>
          </a:xfrm>
        </p:grpSpPr>
        <p:sp>
          <p:nvSpPr>
            <p:cNvPr id="83" name="TextBox 82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4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85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9" name="TextBox 88"/>
          <p:cNvSpPr txBox="1"/>
          <p:nvPr/>
        </p:nvSpPr>
        <p:spPr>
          <a:xfrm>
            <a:off x="0" y="5357826"/>
            <a:ext cx="16430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643042" y="5357826"/>
            <a:ext cx="121444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57488" y="5357826"/>
            <a:ext cx="13573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143372" y="5357826"/>
            <a:ext cx="85725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1406" y="6072206"/>
            <a:ext cx="207170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151482" y="6068817"/>
            <a:ext cx="170613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929058" y="6068817"/>
            <a:ext cx="235742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h=1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8,75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Поршень площадью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см2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массой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 кг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может без трения перемещаться в вертикальном цилиндрическом сосуде, обеспечивая при этом его герметичность. Сосуд с поршнем, заполненный газом, покоится на полу неподвижного лифта при атмосферном давлении </a:t>
            </a:r>
            <a:r>
              <a:rPr lang="ru-RU" sz="24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100 кПа,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этом расстояние от нижнего края поршня до дна сосуда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 см.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Каким станет расстояние, когда лифт поедет вверх с ускорением равным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м/с2?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Изменение температуры газа не учитывать.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072462" y="6211669"/>
            <a:ext cx="107153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ГДР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161E-6 L 0 -0.162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087 0.088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0347 -0.095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9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40" grpId="0"/>
      <p:bldP spid="57" grpId="0" animBg="1"/>
      <p:bldP spid="58" grpId="0" animBg="1"/>
      <p:bldP spid="58" grpId="1" animBg="1"/>
      <p:bldP spid="63" grpId="0" animBg="1"/>
      <p:bldP spid="64" grpId="0" animBg="1"/>
      <p:bldP spid="72" grpId="0" animBg="1"/>
      <p:bldP spid="72" grpId="1" animBg="1"/>
      <p:bldP spid="73" grpId="0" animBg="1"/>
      <p:bldP spid="74" grpId="0" animBg="1"/>
      <p:bldP spid="75" grpId="0" animBg="1"/>
      <p:bldP spid="89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39" grpId="0" animBg="1"/>
      <p:bldP spid="39" grpId="1" animBg="1"/>
      <p:bldP spid="39" grpId="2" animBg="1"/>
      <p:bldP spid="8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214942" y="0"/>
            <a:ext cx="392905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№524.(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Рымкевич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2012)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86182" y="500042"/>
            <a:ext cx="5357818" cy="1357322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4" name="Группа 146"/>
          <p:cNvGrpSpPr/>
          <p:nvPr/>
        </p:nvGrpSpPr>
        <p:grpSpPr>
          <a:xfrm rot="10800000">
            <a:off x="1142976" y="0"/>
            <a:ext cx="285752" cy="3214710"/>
            <a:chOff x="3000364" y="785794"/>
            <a:chExt cx="214314" cy="5674096"/>
          </a:xfrm>
          <a:solidFill>
            <a:schemeClr val="bg1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3000364" y="785794"/>
              <a:ext cx="214314" cy="564360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8596" y="2500306"/>
            <a:ext cx="1857388" cy="1643074"/>
          </a:xfrm>
          <a:prstGeom prst="rect">
            <a:avLst/>
          </a:prstGeom>
          <a:solidFill>
            <a:schemeClr val="tx1">
              <a:lumMod val="95000"/>
              <a:lumOff val="5000"/>
              <a:alpha val="7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1428728" y="31532"/>
            <a:ext cx="285752" cy="242886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9113871">
            <a:off x="1420560" y="36770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0,4=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1428728" y="2500306"/>
            <a:ext cx="357190" cy="71438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57011" y="2620028"/>
            <a:ext cx="72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57166"/>
            <a:ext cx="121441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pSp>
        <p:nvGrpSpPr>
          <p:cNvPr id="15" name="Группа 146"/>
          <p:cNvGrpSpPr/>
          <p:nvPr/>
        </p:nvGrpSpPr>
        <p:grpSpPr>
          <a:xfrm>
            <a:off x="3508202" y="71414"/>
            <a:ext cx="285752" cy="3929090"/>
            <a:chOff x="3000364" y="785794"/>
            <a:chExt cx="214314" cy="5674096"/>
          </a:xfrm>
          <a:solidFill>
            <a:schemeClr val="bg1"/>
          </a:solidFill>
        </p:grpSpPr>
        <p:sp>
          <p:nvSpPr>
            <p:cNvPr id="16" name="Прямоугольник 15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авая фигурная скобка 18"/>
          <p:cNvSpPr/>
          <p:nvPr/>
        </p:nvSpPr>
        <p:spPr>
          <a:xfrm flipH="1">
            <a:off x="3143240" y="71414"/>
            <a:ext cx="285752" cy="321471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21351298">
            <a:off x="2597626" y="1449859"/>
            <a:ext cx="601153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9099" y="819402"/>
            <a:ext cx="4966305" cy="60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0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3038" y="3317656"/>
            <a:ext cx="324000" cy="571504"/>
          </a:xfrm>
          <a:prstGeom prst="rect">
            <a:avLst/>
          </a:prstGeom>
          <a:solidFill>
            <a:schemeClr val="tx1">
              <a:lumMod val="95000"/>
              <a:lumOff val="5000"/>
              <a:alpha val="7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929058" y="40545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357686" y="1928802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786446" y="1919476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286380" y="2046280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4357686" y="714356"/>
            <a:ext cx="2214578" cy="14287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174508" y="31532"/>
            <a:ext cx="254220" cy="2468774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544572" y="71414"/>
            <a:ext cx="241610" cy="3214710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929190" y="1344027"/>
            <a:ext cx="223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m,T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57488" y="3214686"/>
            <a:ext cx="47169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86380" y="42860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(0.6-x)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rot="5400000" flipH="1" flipV="1">
            <a:off x="5429256" y="2500306"/>
            <a:ext cx="571504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2500298" y="1285860"/>
            <a:ext cx="2357454" cy="7858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2571736" y="3991178"/>
            <a:ext cx="214314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=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1071538" y="4546610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29520" y="3987233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(0.6-x)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49297" y="2588121"/>
            <a:ext cx="3823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00562" y="3857628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127474" y="4104456"/>
            <a:ext cx="19854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556630" y="4049766"/>
            <a:ext cx="19854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-32" y="4429132"/>
            <a:ext cx="1285884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b="1" baseline="-25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28728" y="4500570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28670"/>
            <a:ext cx="278608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0" y="5000636"/>
            <a:ext cx="530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-1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81600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20000=0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2" y="5572140"/>
            <a:ext cx="405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-1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816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200=0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6211669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=1,21м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357422" y="6211669"/>
            <a:ext cx="20002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=0,121м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7222 -0.4213 " pathEditMode="relative" rAng="0" ptsTypes="AA">
                                      <p:cBhvr>
                                        <p:cTn id="2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2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5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9" grpId="0" animBg="1"/>
      <p:bldP spid="20" grpId="0" animBg="1"/>
      <p:bldP spid="22" grpId="0"/>
      <p:bldP spid="29" grpId="0" animBg="1"/>
      <p:bldP spid="31" grpId="0"/>
      <p:bldP spid="34" grpId="0"/>
      <p:bldP spid="36" grpId="0"/>
      <p:bldP spid="37" grpId="0"/>
      <p:bldP spid="45" grpId="0" animBg="1"/>
      <p:bldP spid="46" grpId="0" animBg="1"/>
      <p:bldP spid="44" grpId="0"/>
      <p:bldP spid="50" grpId="0" animBg="1"/>
      <p:bldP spid="51" grpId="0"/>
      <p:bldP spid="58" grpId="0"/>
      <p:bldP spid="59" grpId="0"/>
      <p:bldP spid="60" grpId="0"/>
      <p:bldP spid="61" grpId="0"/>
      <p:bldP spid="62" grpId="0"/>
      <p:bldP spid="63" grpId="0" animBg="1"/>
      <p:bldP spid="64" grpId="0" animBg="1"/>
      <p:bldP spid="65" grpId="0"/>
      <p:bldP spid="66" grpId="0"/>
      <p:bldP spid="14" grpId="0" animBg="1"/>
      <p:bldP spid="69" grpId="0"/>
      <p:bldP spid="70" grpId="0"/>
      <p:bldP spid="72" grpId="0"/>
      <p:bldP spid="73" grpId="0" animBg="1"/>
      <p:bldP spid="73" grpId="1" animBg="1"/>
      <p:bldP spid="7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В1зад.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стр.16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баллона со сжатым водородом емкостью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вследствие неисправности вентиля вытекает газ. При температуре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манометр показал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некоторое время при температуре 17ºС  манометр показал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сколько уменьшилась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газа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баллоне?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71736" y="2751405"/>
            <a:ext cx="2928958" cy="1297383"/>
            <a:chOff x="4429124" y="1572364"/>
            <a:chExt cx="2928958" cy="1297383"/>
          </a:xfrm>
        </p:grpSpPr>
        <p:sp>
          <p:nvSpPr>
            <p:cNvPr id="6" name="TextBox 5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RT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8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5429256" y="2660543"/>
            <a:ext cx="2857520" cy="1297383"/>
            <a:chOff x="4429124" y="1572364"/>
            <a:chExt cx="2857520" cy="1297383"/>
          </a:xfrm>
        </p:grpSpPr>
        <p:sp>
          <p:nvSpPr>
            <p:cNvPr id="12" name="TextBox 11"/>
            <p:cNvSpPr txBox="1"/>
            <p:nvPr/>
          </p:nvSpPr>
          <p:spPr>
            <a:xfrm>
              <a:off x="4429124" y="2000240"/>
              <a:ext cx="2857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RT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Группа 16"/>
            <p:cNvGrpSpPr/>
            <p:nvPr/>
          </p:nvGrpSpPr>
          <p:grpSpPr>
            <a:xfrm>
              <a:off x="5214942" y="1572364"/>
              <a:ext cx="1422855" cy="1297383"/>
              <a:chOff x="6703265" y="1702989"/>
              <a:chExt cx="1422855" cy="1297383"/>
            </a:xfrm>
          </p:grpSpPr>
          <p:sp>
            <p:nvSpPr>
              <p:cNvPr id="14" name="Text Box 22"/>
              <p:cNvSpPr txBox="1">
                <a:spLocks noChangeArrowheads="1"/>
              </p:cNvSpPr>
              <p:nvPr/>
            </p:nvSpPr>
            <p:spPr bwMode="auto">
              <a:xfrm>
                <a:off x="6713284" y="2364984"/>
                <a:ext cx="1412836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 Box 23"/>
              <p:cNvSpPr txBox="1">
                <a:spLocks noChangeArrowheads="1"/>
              </p:cNvSpPr>
              <p:nvPr/>
            </p:nvSpPr>
            <p:spPr bwMode="auto">
              <a:xfrm>
                <a:off x="6703265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>
                <a:off x="6846141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2714612" y="2453998"/>
            <a:ext cx="235745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6446" y="2453998"/>
            <a:ext cx="235745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0298" y="4263102"/>
            <a:ext cx="264320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m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3357554" y="4000504"/>
            <a:ext cx="535785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 rot="5400000">
            <a:off x="1495914" y="-853029"/>
            <a:ext cx="1571637" cy="4563528"/>
            <a:chOff x="3000364" y="785795"/>
            <a:chExt cx="214314" cy="567409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000364" y="785795"/>
              <a:ext cx="214314" cy="5643602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-571536" y="709076"/>
            <a:ext cx="3666655" cy="1459169"/>
            <a:chOff x="513682" y="5665893"/>
            <a:chExt cx="1066030" cy="862236"/>
          </a:xfrm>
        </p:grpSpPr>
        <p:grpSp>
          <p:nvGrpSpPr>
            <p:cNvPr id="8" name="Группа 113"/>
            <p:cNvGrpSpPr/>
            <p:nvPr/>
          </p:nvGrpSpPr>
          <p:grpSpPr>
            <a:xfrm>
              <a:off x="520966" y="5665893"/>
              <a:ext cx="1058746" cy="862236"/>
              <a:chOff x="-130084" y="5638597"/>
              <a:chExt cx="1058746" cy="862236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642910" y="5638597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" name="Прямая соединительная линия 8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1406" y="0"/>
            <a:ext cx="599003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термический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000628" y="0"/>
            <a:ext cx="414337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№521а.(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Рымкевич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2012)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430" y="714356"/>
            <a:ext cx="20002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1191268"/>
            <a:ext cx="15716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=24см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1107257" y="2536025"/>
            <a:ext cx="392909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 rot="5400000">
            <a:off x="1495945" y="862467"/>
            <a:ext cx="1571637" cy="4563528"/>
            <a:chOff x="3000364" y="785795"/>
            <a:chExt cx="214314" cy="567409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00364" y="785795"/>
              <a:ext cx="214314" cy="5643602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 rot="5400000">
            <a:off x="305673" y="2536025"/>
            <a:ext cx="392909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14744" y="1618910"/>
            <a:ext cx="7143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74434" y="1619896"/>
            <a:ext cx="10715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28860" y="2428868"/>
            <a:ext cx="15716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12c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868" y="2857496"/>
            <a:ext cx="9045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6248" y="2865870"/>
            <a:ext cx="142876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288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-1427969" y="2423590"/>
            <a:ext cx="3666655" cy="1459169"/>
            <a:chOff x="513682" y="5665893"/>
            <a:chExt cx="1066030" cy="862236"/>
          </a:xfrm>
        </p:grpSpPr>
        <p:grpSp>
          <p:nvGrpSpPr>
            <p:cNvPr id="24" name="Группа 113"/>
            <p:cNvGrpSpPr/>
            <p:nvPr/>
          </p:nvGrpSpPr>
          <p:grpSpPr>
            <a:xfrm>
              <a:off x="520966" y="5665893"/>
              <a:ext cx="1058746" cy="862236"/>
              <a:chOff x="-130084" y="5638597"/>
              <a:chExt cx="1058746" cy="862236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642910" y="5638597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500694" y="627152"/>
            <a:ext cx="121441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10800000">
            <a:off x="714348" y="3355974"/>
            <a:ext cx="928694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142844" y="2428868"/>
            <a:ext cx="714380" cy="646331"/>
            <a:chOff x="3000364" y="4643446"/>
            <a:chExt cx="714380" cy="646331"/>
          </a:xfrm>
        </p:grpSpPr>
        <p:sp>
          <p:nvSpPr>
            <p:cNvPr id="42" name="TextBox 41"/>
            <p:cNvSpPr txBox="1"/>
            <p:nvPr/>
          </p:nvSpPr>
          <p:spPr>
            <a:xfrm>
              <a:off x="3000364" y="4643446"/>
              <a:ext cx="714380" cy="646331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cap="all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3056036" y="4674978"/>
              <a:ext cx="428628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Прямая со стрелкой 34"/>
          <p:cNvCxnSpPr/>
          <p:nvPr/>
        </p:nvCxnSpPr>
        <p:spPr>
          <a:xfrm rot="10800000">
            <a:off x="571472" y="3141660"/>
            <a:ext cx="1071570" cy="1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214282" y="3286124"/>
            <a:ext cx="1357322" cy="646331"/>
            <a:chOff x="3000364" y="4643446"/>
            <a:chExt cx="1357322" cy="646331"/>
          </a:xfrm>
        </p:grpSpPr>
        <p:sp>
          <p:nvSpPr>
            <p:cNvPr id="48" name="TextBox 47"/>
            <p:cNvSpPr txBox="1"/>
            <p:nvPr/>
          </p:nvSpPr>
          <p:spPr>
            <a:xfrm>
              <a:off x="3000364" y="4643446"/>
              <a:ext cx="1357322" cy="64633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cap="all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руки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3056036" y="4674978"/>
              <a:ext cx="4286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2928926" y="3301890"/>
            <a:ext cx="1357322" cy="646331"/>
            <a:chOff x="3000364" y="4643446"/>
            <a:chExt cx="1357322" cy="646331"/>
          </a:xfrm>
          <a:noFill/>
        </p:grpSpPr>
        <p:sp>
          <p:nvSpPr>
            <p:cNvPr id="51" name="TextBox 50"/>
            <p:cNvSpPr txBox="1"/>
            <p:nvPr/>
          </p:nvSpPr>
          <p:spPr>
            <a:xfrm>
              <a:off x="3000364" y="4643446"/>
              <a:ext cx="1357322" cy="646331"/>
            </a:xfrm>
            <a:prstGeom prst="rect">
              <a:avLst/>
            </a:prstGeom>
            <a:grp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cap="all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АД</a:t>
              </a:r>
              <a:endParaRPr lang="ru-RU" sz="36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>
              <a:off x="3056036" y="4674978"/>
              <a:ext cx="428628" cy="1588"/>
            </a:xfrm>
            <a:prstGeom prst="straightConnector1">
              <a:avLst/>
            </a:prstGeom>
            <a:grpFill/>
            <a:ln w="3810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Прямая со стрелкой 39"/>
          <p:cNvCxnSpPr/>
          <p:nvPr/>
        </p:nvCxnSpPr>
        <p:spPr>
          <a:xfrm flipV="1">
            <a:off x="1682948" y="3143248"/>
            <a:ext cx="1571636" cy="1588"/>
          </a:xfrm>
          <a:prstGeom prst="straightConnector1">
            <a:avLst/>
          </a:prstGeom>
          <a:ln w="762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500430" y="4000504"/>
            <a:ext cx="471490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6542756" y="1376544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7627974" y="1347972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7305514" y="1420362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4500562" y="2071678"/>
            <a:ext cx="3143272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7445286" y="2048520"/>
            <a:ext cx="1357322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288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5715008" y="2786058"/>
            <a:ext cx="928694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6500826" y="2786058"/>
            <a:ext cx="2643174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8333.3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Па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5317920"/>
            <a:ext cx="32861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294490" y="5326294"/>
            <a:ext cx="217467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7" name="TextBox 66"/>
          <p:cNvSpPr txBox="1"/>
          <p:nvPr/>
        </p:nvSpPr>
        <p:spPr>
          <a:xfrm>
            <a:off x="1142976" y="5857892"/>
            <a:ext cx="50006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-4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100000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8333.3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6357950" y="5857892"/>
            <a:ext cx="114300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=40Н</a:t>
            </a:r>
            <a:endParaRPr lang="ru-RU" sz="3200" dirty="0">
              <a:solidFill>
                <a:srgbClr val="006600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0" cstate="print"/>
          <a:srcRect l="7500" t="12500" r="26875" b="69167"/>
          <a:stretch>
            <a:fillRect/>
          </a:stretch>
        </p:blipFill>
        <p:spPr bwMode="auto">
          <a:xfrm>
            <a:off x="0" y="5286388"/>
            <a:ext cx="91440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Скругленный прямоугольник 59"/>
          <p:cNvSpPr/>
          <p:nvPr/>
        </p:nvSpPr>
        <p:spPr>
          <a:xfrm>
            <a:off x="6072198" y="6500834"/>
            <a:ext cx="1357322" cy="28572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09444 4.81481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694 L -0.00277 0.09351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52552 -0.36528 " pathEditMode="relative" rAng="0" ptsTypes="AA">
                                      <p:cBhvr>
                                        <p:cTn id="2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" y="-1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12" grpId="0" animBg="1"/>
      <p:bldP spid="16" grpId="0" animBg="1"/>
      <p:bldP spid="17" grpId="0" animBg="1"/>
      <p:bldP spid="18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3" grpId="0" animBg="1"/>
      <p:bldP spid="55" grpId="0"/>
      <p:bldP spid="56" grpId="0"/>
      <p:bldP spid="57" grpId="0"/>
      <p:bldP spid="58" grpId="0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8" grpId="1" animBg="1"/>
      <p:bldP spid="68" grpId="2" animBg="1"/>
      <p:bldP spid="6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3357554" y="4000504"/>
            <a:ext cx="514353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Группа 2"/>
          <p:cNvGrpSpPr/>
          <p:nvPr/>
        </p:nvGrpSpPr>
        <p:grpSpPr>
          <a:xfrm rot="5400000">
            <a:off x="567220" y="-853029"/>
            <a:ext cx="1571637" cy="4563528"/>
            <a:chOff x="3000364" y="785795"/>
            <a:chExt cx="214314" cy="567409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000364" y="785795"/>
              <a:ext cx="214314" cy="5643602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6"/>
          <p:cNvGrpSpPr/>
          <p:nvPr/>
        </p:nvGrpSpPr>
        <p:grpSpPr>
          <a:xfrm>
            <a:off x="-1500230" y="709076"/>
            <a:ext cx="3666655" cy="1459169"/>
            <a:chOff x="513682" y="5665893"/>
            <a:chExt cx="1066030" cy="862236"/>
          </a:xfrm>
        </p:grpSpPr>
        <p:grpSp>
          <p:nvGrpSpPr>
            <p:cNvPr id="7" name="Группа 113"/>
            <p:cNvGrpSpPr/>
            <p:nvPr/>
          </p:nvGrpSpPr>
          <p:grpSpPr>
            <a:xfrm>
              <a:off x="520966" y="5665893"/>
              <a:ext cx="1058746" cy="862236"/>
              <a:chOff x="-130084" y="5638597"/>
              <a:chExt cx="1058746" cy="862236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642910" y="5638597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" name="Прямая соединительная линия 8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1406" y="0"/>
            <a:ext cx="599003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термический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857752" y="0"/>
            <a:ext cx="428624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№521б.(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Рымкевич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2012)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430" y="714356"/>
            <a:ext cx="20002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1191268"/>
            <a:ext cx="15716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=24см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194329" y="2536025"/>
            <a:ext cx="392909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9"/>
          <p:cNvGrpSpPr/>
          <p:nvPr/>
        </p:nvGrpSpPr>
        <p:grpSpPr>
          <a:xfrm rot="5400000">
            <a:off x="647161" y="862467"/>
            <a:ext cx="1571637" cy="4563528"/>
            <a:chOff x="3000364" y="785795"/>
            <a:chExt cx="214314" cy="567409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00364" y="785795"/>
              <a:ext cx="214314" cy="5643602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 rot="5400000">
            <a:off x="980147" y="2536025"/>
            <a:ext cx="392909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14744" y="1618910"/>
            <a:ext cx="7143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74434" y="1619896"/>
            <a:ext cx="10715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71934" y="2477152"/>
            <a:ext cx="15716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=8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3438" y="2977218"/>
            <a:ext cx="9045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57818" y="2977218"/>
            <a:ext cx="135732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192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22"/>
          <p:cNvGrpSpPr/>
          <p:nvPr/>
        </p:nvGrpSpPr>
        <p:grpSpPr>
          <a:xfrm>
            <a:off x="-753495" y="2423590"/>
            <a:ext cx="3666655" cy="1459169"/>
            <a:chOff x="513682" y="5665893"/>
            <a:chExt cx="1066030" cy="862236"/>
          </a:xfrm>
        </p:grpSpPr>
        <p:grpSp>
          <p:nvGrpSpPr>
            <p:cNvPr id="15" name="Группа 113"/>
            <p:cNvGrpSpPr/>
            <p:nvPr/>
          </p:nvGrpSpPr>
          <p:grpSpPr>
            <a:xfrm>
              <a:off x="520966" y="5665893"/>
              <a:ext cx="1058746" cy="862236"/>
              <a:chOff x="-130084" y="5638597"/>
              <a:chExt cx="1058746" cy="862236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642910" y="5638597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500694" y="627152"/>
            <a:ext cx="121441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10800000">
            <a:off x="2571736" y="3286124"/>
            <a:ext cx="928694" cy="1588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45"/>
          <p:cNvGrpSpPr/>
          <p:nvPr/>
        </p:nvGrpSpPr>
        <p:grpSpPr>
          <a:xfrm>
            <a:off x="142844" y="2428868"/>
            <a:ext cx="714380" cy="646331"/>
            <a:chOff x="3000364" y="4643446"/>
            <a:chExt cx="714380" cy="646331"/>
          </a:xfrm>
        </p:grpSpPr>
        <p:sp>
          <p:nvSpPr>
            <p:cNvPr id="42" name="TextBox 41"/>
            <p:cNvSpPr txBox="1"/>
            <p:nvPr/>
          </p:nvSpPr>
          <p:spPr>
            <a:xfrm>
              <a:off x="3000364" y="4643446"/>
              <a:ext cx="714380" cy="646331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cap="all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3056036" y="4674978"/>
              <a:ext cx="428628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Прямая со стрелкой 34"/>
          <p:cNvCxnSpPr/>
          <p:nvPr/>
        </p:nvCxnSpPr>
        <p:spPr>
          <a:xfrm rot="10800000">
            <a:off x="0" y="3143248"/>
            <a:ext cx="2500298" cy="1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46"/>
          <p:cNvGrpSpPr/>
          <p:nvPr/>
        </p:nvGrpSpPr>
        <p:grpSpPr>
          <a:xfrm>
            <a:off x="2929908" y="3362547"/>
            <a:ext cx="1357322" cy="646331"/>
            <a:chOff x="3000364" y="4643446"/>
            <a:chExt cx="1357322" cy="646331"/>
          </a:xfrm>
        </p:grpSpPr>
        <p:sp>
          <p:nvSpPr>
            <p:cNvPr id="48" name="TextBox 47"/>
            <p:cNvSpPr txBox="1"/>
            <p:nvPr/>
          </p:nvSpPr>
          <p:spPr>
            <a:xfrm>
              <a:off x="3000364" y="4643446"/>
              <a:ext cx="1357322" cy="64633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cap="all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руки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3056036" y="4674978"/>
              <a:ext cx="4286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49"/>
          <p:cNvGrpSpPr/>
          <p:nvPr/>
        </p:nvGrpSpPr>
        <p:grpSpPr>
          <a:xfrm>
            <a:off x="2928926" y="2428868"/>
            <a:ext cx="1357322" cy="646331"/>
            <a:chOff x="3000364" y="4643446"/>
            <a:chExt cx="1357322" cy="646331"/>
          </a:xfrm>
          <a:noFill/>
        </p:grpSpPr>
        <p:sp>
          <p:nvSpPr>
            <p:cNvPr id="51" name="TextBox 50"/>
            <p:cNvSpPr txBox="1"/>
            <p:nvPr/>
          </p:nvSpPr>
          <p:spPr>
            <a:xfrm>
              <a:off x="3000364" y="4643446"/>
              <a:ext cx="1357322" cy="646331"/>
            </a:xfrm>
            <a:prstGeom prst="rect">
              <a:avLst/>
            </a:prstGeom>
            <a:grp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cap="all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АД</a:t>
              </a:r>
              <a:endParaRPr lang="ru-RU" sz="36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>
              <a:off x="3056036" y="4674978"/>
              <a:ext cx="428628" cy="1588"/>
            </a:xfrm>
            <a:prstGeom prst="straightConnector1">
              <a:avLst/>
            </a:prstGeom>
            <a:grpFill/>
            <a:ln w="3810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Прямая со стрелкой 39"/>
          <p:cNvCxnSpPr/>
          <p:nvPr/>
        </p:nvCxnSpPr>
        <p:spPr>
          <a:xfrm flipV="1">
            <a:off x="2500298" y="3143248"/>
            <a:ext cx="1571636" cy="1588"/>
          </a:xfrm>
          <a:prstGeom prst="straightConnector1">
            <a:avLst/>
          </a:prstGeom>
          <a:ln w="762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500430" y="4000504"/>
            <a:ext cx="471490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6542756" y="1376544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7627974" y="1347972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7305514" y="1420362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4627672" y="2023398"/>
            <a:ext cx="3143272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7572396" y="2000240"/>
            <a:ext cx="1357322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192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5715008" y="3348236"/>
            <a:ext cx="928694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6500826" y="3348236"/>
            <a:ext cx="2643174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125000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Па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5317920"/>
            <a:ext cx="32861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294490" y="5326294"/>
            <a:ext cx="217467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7" name="TextBox 66"/>
          <p:cNvSpPr txBox="1"/>
          <p:nvPr/>
        </p:nvSpPr>
        <p:spPr>
          <a:xfrm>
            <a:off x="1142976" y="5857892"/>
            <a:ext cx="50006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-4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125000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100000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6357950" y="5857892"/>
            <a:ext cx="114300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60Н</a:t>
            </a:r>
            <a:endParaRPr lang="ru-RU" sz="3200" dirty="0">
              <a:solidFill>
                <a:srgbClr val="006600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0" cstate="print"/>
          <a:srcRect l="7500" t="12500" r="26875" b="69167"/>
          <a:stretch>
            <a:fillRect/>
          </a:stretch>
        </p:blipFill>
        <p:spPr bwMode="auto">
          <a:xfrm>
            <a:off x="0" y="5286388"/>
            <a:ext cx="91440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Скругленный прямоугольник 59"/>
          <p:cNvSpPr/>
          <p:nvPr/>
        </p:nvSpPr>
        <p:spPr>
          <a:xfrm>
            <a:off x="7429520" y="6500834"/>
            <a:ext cx="1500198" cy="35716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2.22222E-6 L 0.08819 -2.22222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694 L -0.00277 0.09351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2342 -0.34421 " pathEditMode="relative" rAng="0" ptsTypes="AA">
                                      <p:cBhvr>
                                        <p:cTn id="2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12" grpId="0" animBg="1"/>
      <p:bldP spid="16" grpId="0" animBg="1"/>
      <p:bldP spid="17" grpId="0" animBg="1"/>
      <p:bldP spid="18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3" grpId="0" animBg="1"/>
      <p:bldP spid="55" grpId="0"/>
      <p:bldP spid="56" grpId="0"/>
      <p:bldP spid="57" grpId="0"/>
      <p:bldP spid="58" grpId="0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8" grpId="1" animBg="1"/>
      <p:bldP spid="68" grpId="2" animBg="1"/>
      <p:bldP spid="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500694" y="2857496"/>
            <a:ext cx="3357586" cy="1500198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6"/>
          <p:cNvGrpSpPr/>
          <p:nvPr/>
        </p:nvGrpSpPr>
        <p:grpSpPr>
          <a:xfrm rot="16200000">
            <a:off x="6411529" y="-53603"/>
            <a:ext cx="250033" cy="3929090"/>
            <a:chOff x="3000364" y="785794"/>
            <a:chExt cx="214314" cy="567409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3786182" y="5072074"/>
            <a:ext cx="3286116" cy="1500198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5143512"/>
            <a:ext cx="3286116" cy="1500198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узкой трубке, запаянной с одного конца, находится столбик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ртути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высотой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см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Когда трубка расположена вертикально открытым концом вверх, то длина воздушного столбика, запертого ртутью,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см.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Какова будет длина этого воздушного столбика, если трубку расположить открытым концом вниз? Горизонтально? Атмосферное давление нормальное.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46"/>
          <p:cNvGrpSpPr/>
          <p:nvPr/>
        </p:nvGrpSpPr>
        <p:grpSpPr>
          <a:xfrm rot="10800000">
            <a:off x="1142976" y="1714488"/>
            <a:ext cx="285752" cy="3214710"/>
            <a:chOff x="3000364" y="785794"/>
            <a:chExt cx="214314" cy="56740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74508" y="2500306"/>
            <a:ext cx="214314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1500166" y="3071810"/>
            <a:ext cx="285752" cy="18573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9113871">
            <a:off x="1634874" y="371475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flipH="1">
            <a:off x="785786" y="2500306"/>
            <a:ext cx="357190" cy="500066"/>
          </a:xfrm>
          <a:prstGeom prst="rightBrac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18621448">
            <a:off x="-50735" y="250030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0,05=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072074"/>
            <a:ext cx="3643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</a:p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6" y="614364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0,1м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6"/>
          <p:cNvGrpSpPr/>
          <p:nvPr/>
        </p:nvGrpSpPr>
        <p:grpSpPr>
          <a:xfrm>
            <a:off x="3508202" y="1571612"/>
            <a:ext cx="285752" cy="3929090"/>
            <a:chOff x="3000364" y="785794"/>
            <a:chExt cx="214314" cy="567409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 rot="16200000">
            <a:off x="6665749" y="1621003"/>
            <a:ext cx="178595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 flipH="1">
            <a:off x="3087568" y="1571612"/>
            <a:ext cx="357190" cy="221457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19113871">
            <a:off x="2535999" y="2284254"/>
            <a:ext cx="6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6182" y="607220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7620" y="4929198"/>
            <a:ext cx="3929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</a:p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13600·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ru-RU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200" b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авая фигурная скобка 27"/>
          <p:cNvSpPr/>
          <p:nvPr/>
        </p:nvSpPr>
        <p:spPr>
          <a:xfrm rot="16200000" flipH="1">
            <a:off x="5250661" y="1321580"/>
            <a:ext cx="571504" cy="192882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540336" y="3826096"/>
            <a:ext cx="214314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72066" y="2395831"/>
            <a:ext cx="6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4834" y="285749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00662" y="3214686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32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0"/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=13600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0,76=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  <p:bldP spid="13" grpId="0"/>
      <p:bldP spid="14" grpId="0"/>
      <p:bldP spid="18" grpId="0" animBg="1"/>
      <p:bldP spid="20" grpId="0"/>
      <p:bldP spid="21" grpId="0"/>
      <p:bldP spid="22" grpId="0"/>
      <p:bldP spid="29" grpId="0" animBg="1"/>
      <p:bldP spid="30" grpId="0"/>
      <p:bldP spid="31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Группа 2"/>
          <p:cNvGrpSpPr/>
          <p:nvPr/>
        </p:nvGrpSpPr>
        <p:grpSpPr>
          <a:xfrm rot="10800000">
            <a:off x="7044222" y="2238784"/>
            <a:ext cx="1599744" cy="3404794"/>
            <a:chOff x="3000364" y="785794"/>
            <a:chExt cx="214314" cy="567409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6"/>
          <p:cNvGrpSpPr/>
          <p:nvPr/>
        </p:nvGrpSpPr>
        <p:grpSpPr>
          <a:xfrm rot="5400000">
            <a:off x="6726130" y="1362074"/>
            <a:ext cx="2209008" cy="1485076"/>
            <a:chOff x="513682" y="5707478"/>
            <a:chExt cx="1066015" cy="862126"/>
          </a:xfrm>
        </p:grpSpPr>
        <p:grpSp>
          <p:nvGrpSpPr>
            <p:cNvPr id="7" name="Группа 113"/>
            <p:cNvGrpSpPr/>
            <p:nvPr/>
          </p:nvGrpSpPr>
          <p:grpSpPr>
            <a:xfrm>
              <a:off x="520958" y="5707478"/>
              <a:ext cx="1058739" cy="862126"/>
              <a:chOff x="-130092" y="5680182"/>
              <a:chExt cx="1058739" cy="862126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642895" y="5685052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-130092" y="5680182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" name="Прямая соединительная линия 8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 flipH="1">
            <a:off x="7358082" y="4643446"/>
            <a:ext cx="35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01024" y="4643446"/>
            <a:ext cx="571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71470" y="1929506"/>
            <a:ext cx="321471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00</a:t>
            </a:r>
            <a:r>
              <a:rPr lang="ru-RU" sz="36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 кПа</a:t>
            </a:r>
          </a:p>
          <a:p>
            <a:pPr lvl="0"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 =0.2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3500"/>
              </a:lnSpc>
            </a:pP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2м/с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b="1" baseline="30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40"/>
          <p:cNvGrpSpPr/>
          <p:nvPr/>
        </p:nvGrpSpPr>
        <p:grpSpPr>
          <a:xfrm>
            <a:off x="-642974" y="1785926"/>
            <a:ext cx="3133222" cy="3060000"/>
            <a:chOff x="344102" y="1571612"/>
            <a:chExt cx="2563833" cy="3060000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rot="5400000" flipH="1" flipV="1">
              <a:off x="1270043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4410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 стрелкой 47"/>
          <p:cNvCxnSpPr/>
          <p:nvPr/>
        </p:nvCxnSpPr>
        <p:spPr>
          <a:xfrm rot="5400000">
            <a:off x="7529100" y="3678243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7333668" y="2404461"/>
            <a:ext cx="1476000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22"/>
          <p:cNvGrpSpPr>
            <a:grpSpLocks/>
          </p:cNvGrpSpPr>
          <p:nvPr/>
        </p:nvGrpSpPr>
        <p:grpSpPr bwMode="auto">
          <a:xfrm>
            <a:off x="8215338" y="3571876"/>
            <a:ext cx="928694" cy="707886"/>
            <a:chOff x="5643564" y="500042"/>
            <a:chExt cx="928699" cy="707747"/>
          </a:xfrm>
        </p:grpSpPr>
        <p:sp>
          <p:nvSpPr>
            <p:cNvPr id="51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22"/>
          <p:cNvGrpSpPr>
            <a:grpSpLocks/>
          </p:cNvGrpSpPr>
          <p:nvPr/>
        </p:nvGrpSpPr>
        <p:grpSpPr bwMode="auto">
          <a:xfrm>
            <a:off x="8286776" y="1643050"/>
            <a:ext cx="790581" cy="707886"/>
            <a:chOff x="5643570" y="500042"/>
            <a:chExt cx="790586" cy="707747"/>
          </a:xfrm>
        </p:grpSpPr>
        <p:sp>
          <p:nvSpPr>
            <p:cNvPr id="54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55" name="Прямая со стрелкой 54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Содержимое 36"/>
          <p:cNvSpPr txBox="1">
            <a:spLocks/>
          </p:cNvSpPr>
          <p:nvPr/>
        </p:nvSpPr>
        <p:spPr>
          <a:xfrm>
            <a:off x="0" y="0"/>
            <a:ext cx="4357686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Поршень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00594" y="0"/>
            <a:ext cx="4786314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32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cxnSp>
        <p:nvCxnSpPr>
          <p:cNvPr id="59" name="Прямая со стрелкой 58"/>
          <p:cNvCxnSpPr/>
          <p:nvPr/>
        </p:nvCxnSpPr>
        <p:spPr>
          <a:xfrm rot="5400000">
            <a:off x="7264478" y="3592461"/>
            <a:ext cx="90000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22"/>
          <p:cNvGrpSpPr>
            <a:grpSpLocks/>
          </p:cNvGrpSpPr>
          <p:nvPr/>
        </p:nvGrpSpPr>
        <p:grpSpPr bwMode="auto">
          <a:xfrm>
            <a:off x="7072332" y="3649808"/>
            <a:ext cx="928692" cy="707886"/>
            <a:chOff x="4571986" y="500042"/>
            <a:chExt cx="928698" cy="707747"/>
          </a:xfrm>
        </p:grpSpPr>
        <p:sp>
          <p:nvSpPr>
            <p:cNvPr id="61" name="TextBox 23"/>
            <p:cNvSpPr txBox="1">
              <a:spLocks noChangeArrowheads="1"/>
            </p:cNvSpPr>
            <p:nvPr/>
          </p:nvSpPr>
          <p:spPr bwMode="auto">
            <a:xfrm>
              <a:off x="4571986" y="500042"/>
              <a:ext cx="928698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ад</a:t>
              </a:r>
              <a:endParaRPr lang="ru-RU" sz="2800" b="1" dirty="0"/>
            </a:p>
          </p:txBody>
        </p:sp>
        <p:cxnSp>
          <p:nvCxnSpPr>
            <p:cNvPr id="62" name="Прямая со стрелкой 61"/>
            <p:cNvCxnSpPr/>
            <p:nvPr/>
          </p:nvCxnSpPr>
          <p:spPr>
            <a:xfrm>
              <a:off x="4714877" y="571466"/>
              <a:ext cx="428628" cy="158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-32" y="629647"/>
            <a:ext cx="3286148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mg/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 p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3428992" y="629647"/>
            <a:ext cx="2500330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 кПа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grpSp>
        <p:nvGrpSpPr>
          <p:cNvPr id="15" name="Группа 22"/>
          <p:cNvGrpSpPr>
            <a:grpSpLocks/>
          </p:cNvGrpSpPr>
          <p:nvPr/>
        </p:nvGrpSpPr>
        <p:grpSpPr bwMode="auto">
          <a:xfrm>
            <a:off x="6210311" y="2500306"/>
            <a:ext cx="790581" cy="707886"/>
            <a:chOff x="5643570" y="500042"/>
            <a:chExt cx="790586" cy="707747"/>
          </a:xfrm>
        </p:grpSpPr>
        <p:sp>
          <p:nvSpPr>
            <p:cNvPr id="67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68" name="Прямая со стрелкой 67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Прямая со стрелкой 64"/>
          <p:cNvCxnSpPr/>
          <p:nvPr/>
        </p:nvCxnSpPr>
        <p:spPr>
          <a:xfrm rot="5400000">
            <a:off x="6337933" y="3163265"/>
            <a:ext cx="756000" cy="1587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22"/>
          <p:cNvGrpSpPr>
            <a:grpSpLocks/>
          </p:cNvGrpSpPr>
          <p:nvPr/>
        </p:nvGrpSpPr>
        <p:grpSpPr bwMode="auto">
          <a:xfrm>
            <a:off x="8159666" y="1468642"/>
            <a:ext cx="790581" cy="707886"/>
            <a:chOff x="5643570" y="500042"/>
            <a:chExt cx="790586" cy="70774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71" name="Прямая со стрелкой 70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grpFill/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-32" y="1201151"/>
            <a:ext cx="478631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73" name="TextBox 72"/>
          <p:cNvSpPr txBox="1"/>
          <p:nvPr/>
        </p:nvSpPr>
        <p:spPr>
          <a:xfrm>
            <a:off x="2428860" y="1857364"/>
            <a:ext cx="307183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mg+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74" name="TextBox 73"/>
          <p:cNvSpPr txBox="1"/>
          <p:nvPr/>
        </p:nvSpPr>
        <p:spPr>
          <a:xfrm>
            <a:off x="2428860" y="2500306"/>
            <a:ext cx="321471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m(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err="1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75" name="TextBox 74"/>
          <p:cNvSpPr txBox="1"/>
          <p:nvPr/>
        </p:nvSpPr>
        <p:spPr>
          <a:xfrm>
            <a:off x="3143240" y="3143248"/>
            <a:ext cx="250033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 кПа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grpSp>
        <p:nvGrpSpPr>
          <p:cNvPr id="17" name="Группа 75"/>
          <p:cNvGrpSpPr/>
          <p:nvPr/>
        </p:nvGrpSpPr>
        <p:grpSpPr>
          <a:xfrm>
            <a:off x="71406" y="4143380"/>
            <a:ext cx="2928958" cy="1297383"/>
            <a:chOff x="4429124" y="1572364"/>
            <a:chExt cx="2928958" cy="1297383"/>
          </a:xfrm>
        </p:grpSpPr>
        <p:sp>
          <p:nvSpPr>
            <p:cNvPr id="77" name="TextBox 76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79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" name="Группа 81"/>
          <p:cNvGrpSpPr/>
          <p:nvPr/>
        </p:nvGrpSpPr>
        <p:grpSpPr>
          <a:xfrm>
            <a:off x="2786050" y="4071942"/>
            <a:ext cx="2928958" cy="1297383"/>
            <a:chOff x="4429124" y="1572364"/>
            <a:chExt cx="2928958" cy="1297383"/>
          </a:xfrm>
        </p:grpSpPr>
        <p:sp>
          <p:nvSpPr>
            <p:cNvPr id="83" name="TextBox 82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85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9" name="TextBox 88"/>
          <p:cNvSpPr txBox="1"/>
          <p:nvPr/>
        </p:nvSpPr>
        <p:spPr>
          <a:xfrm>
            <a:off x="0" y="5357826"/>
            <a:ext cx="16430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643042" y="5357826"/>
            <a:ext cx="121444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57488" y="5357826"/>
            <a:ext cx="13573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143372" y="5357826"/>
            <a:ext cx="85725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1406" y="6072206"/>
            <a:ext cx="207170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151482" y="6068817"/>
            <a:ext cx="170613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714744" y="6068817"/>
            <a:ext cx="235742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h=1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8,75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-24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Поршень площадью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см2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массой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 кг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может без трения перемещаться в вертикальном цилиндрическом сосуде, обеспечивая при этом его герметичность. Сосуд с поршнем, заполненный газом, покоится на полу неподвижного лифта при атмосферном давлении </a:t>
            </a:r>
            <a:r>
              <a:rPr lang="ru-RU" sz="24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100 кПа,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этом расстояние от нижнего края поршня до дна сосуда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 см.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Каким станет расстояние, когда лифт поедет вверх с ускорением равным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м/с2?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Изменение температуры газа не учитывать.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929290" y="6273225"/>
            <a:ext cx="321471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Часть «С»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161E-6 L 0 -0.162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087 0.088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0347 -0.095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9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40" grpId="0"/>
      <p:bldP spid="57" grpId="0" animBg="1"/>
      <p:bldP spid="58" grpId="0" animBg="1"/>
      <p:bldP spid="58" grpId="1" animBg="1"/>
      <p:bldP spid="63" grpId="0" animBg="1"/>
      <p:bldP spid="64" grpId="0" animBg="1"/>
      <p:bldP spid="72" grpId="0" animBg="1"/>
      <p:bldP spid="72" grpId="1" animBg="1"/>
      <p:bldP spid="73" grpId="0" animBg="1"/>
      <p:bldP spid="74" grpId="0" animBg="1"/>
      <p:bldP spid="75" grpId="0" animBg="1"/>
      <p:bldP spid="89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39" grpId="0" animBg="1"/>
      <p:bldP spid="39" grpId="1" animBg="1"/>
      <p:bldP spid="39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/>
          <a:srcRect l="13593" t="60001" r="27812" b="24166"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4"/>
          <p:cNvGrpSpPr/>
          <p:nvPr/>
        </p:nvGrpSpPr>
        <p:grpSpPr>
          <a:xfrm>
            <a:off x="0" y="1571612"/>
            <a:ext cx="2500330" cy="2428892"/>
            <a:chOff x="0" y="1571612"/>
            <a:chExt cx="2500330" cy="24288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30937" t="13333" r="52656" b="58333"/>
            <a:stretch>
              <a:fillRect/>
            </a:stretch>
          </p:blipFill>
          <p:spPr bwMode="auto">
            <a:xfrm>
              <a:off x="0" y="1571612"/>
              <a:ext cx="2500330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8906" t="60001" r="86875" b="35832"/>
            <a:stretch>
              <a:fillRect/>
            </a:stretch>
          </p:blipFill>
          <p:spPr bwMode="auto">
            <a:xfrm>
              <a:off x="1285852" y="1571612"/>
              <a:ext cx="642942" cy="35719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500034" y="2857497"/>
            <a:ext cx="571504" cy="220573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214554"/>
            <a:ext cx="21431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2214554"/>
            <a:ext cx="571504" cy="242631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357686" y="1548901"/>
            <a:ext cx="1736870" cy="1165719"/>
            <a:chOff x="946" y="6432"/>
            <a:chExt cx="1283" cy="724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359" y="659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946" y="6432"/>
              <a:ext cx="1283" cy="724"/>
              <a:chOff x="900" y="5666"/>
              <a:chExt cx="1283" cy="724"/>
            </a:xfrm>
          </p:grpSpPr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900" y="5666"/>
                <a:ext cx="677" cy="724"/>
                <a:chOff x="9735" y="3238"/>
                <a:chExt cx="782" cy="591"/>
              </a:xfrm>
            </p:grpSpPr>
            <p:sp>
              <p:nvSpPr>
                <p:cNvPr id="1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836" y="3461"/>
                  <a:ext cx="681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829" y="3238"/>
                  <a:ext cx="566" cy="2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Line 11"/>
                <p:cNvSpPr>
                  <a:spLocks noChangeShapeType="1"/>
                </p:cNvSpPr>
                <p:nvPr/>
              </p:nvSpPr>
              <p:spPr bwMode="auto">
                <a:xfrm>
                  <a:off x="9735" y="3509"/>
                  <a:ext cx="53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1631" y="5720"/>
                <a:ext cx="552" cy="539"/>
                <a:chOff x="9800" y="3258"/>
                <a:chExt cx="580" cy="421"/>
              </a:xfrm>
            </p:grpSpPr>
            <p:sp>
              <p:nvSpPr>
                <p:cNvPr id="1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9875" y="3457"/>
                  <a:ext cx="492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Т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862" y="3258"/>
                  <a:ext cx="518" cy="2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Т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15"/>
                <p:cNvSpPr>
                  <a:spLocks noChangeShapeType="1"/>
                </p:cNvSpPr>
                <p:nvPr/>
              </p:nvSpPr>
              <p:spPr bwMode="auto">
                <a:xfrm>
                  <a:off x="9800" y="3489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cxnSp>
        <p:nvCxnSpPr>
          <p:cNvPr id="21" name="Прямая со стрелкой 20"/>
          <p:cNvCxnSpPr/>
          <p:nvPr/>
        </p:nvCxnSpPr>
        <p:spPr>
          <a:xfrm rot="5400000" flipH="1" flipV="1">
            <a:off x="750861" y="2678107"/>
            <a:ext cx="642942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071538" y="2285992"/>
            <a:ext cx="642942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71736" y="2571744"/>
            <a:ext cx="1571636" cy="6814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Изобарн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Гей-Люс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4429124" y="2428868"/>
            <a:ext cx="1671106" cy="1038973"/>
            <a:chOff x="972" y="6339"/>
            <a:chExt cx="1359" cy="843"/>
          </a:xfrm>
        </p:grpSpPr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1349" y="6553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972" y="6339"/>
              <a:ext cx="1359" cy="843"/>
              <a:chOff x="926" y="5573"/>
              <a:chExt cx="1359" cy="843"/>
            </a:xfrm>
          </p:grpSpPr>
          <p:grpSp>
            <p:nvGrpSpPr>
              <p:cNvPr id="22" name="Group 19"/>
              <p:cNvGrpSpPr>
                <a:grpSpLocks/>
              </p:cNvGrpSpPr>
              <p:nvPr/>
            </p:nvGrpSpPr>
            <p:grpSpPr bwMode="auto">
              <a:xfrm>
                <a:off x="926" y="5579"/>
                <a:ext cx="590" cy="811"/>
                <a:chOff x="9757" y="3167"/>
                <a:chExt cx="681" cy="662"/>
              </a:xfrm>
            </p:grpSpPr>
            <p:sp>
              <p:nvSpPr>
                <p:cNvPr id="3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Line 22"/>
                <p:cNvSpPr>
                  <a:spLocks noChangeShapeType="1"/>
                </p:cNvSpPr>
                <p:nvPr/>
              </p:nvSpPr>
              <p:spPr bwMode="auto">
                <a:xfrm>
                  <a:off x="9757" y="3519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60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1628" y="5573"/>
                <a:ext cx="657" cy="843"/>
                <a:chOff x="9750" y="3166"/>
                <a:chExt cx="687" cy="663"/>
              </a:xfrm>
            </p:grpSpPr>
            <p:sp>
              <p:nvSpPr>
                <p:cNvPr id="3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750" y="3166"/>
                  <a:ext cx="679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Line 26"/>
                <p:cNvSpPr>
                  <a:spLocks noChangeShapeType="1"/>
                </p:cNvSpPr>
                <p:nvPr/>
              </p:nvSpPr>
              <p:spPr bwMode="auto">
                <a:xfrm>
                  <a:off x="9778" y="3510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60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cxnSp>
        <p:nvCxnSpPr>
          <p:cNvPr id="37" name="Прямая со стрелкой 36"/>
          <p:cNvCxnSpPr/>
          <p:nvPr/>
        </p:nvCxnSpPr>
        <p:spPr>
          <a:xfrm rot="5400000">
            <a:off x="1107257" y="2393149"/>
            <a:ext cx="642942" cy="57150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14612" y="3571876"/>
            <a:ext cx="1571636" cy="4830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Прямая зависимость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16"/>
          <p:cNvGrpSpPr>
            <a:grpSpLocks/>
          </p:cNvGrpSpPr>
          <p:nvPr/>
        </p:nvGrpSpPr>
        <p:grpSpPr bwMode="auto">
          <a:xfrm>
            <a:off x="4500562" y="3286124"/>
            <a:ext cx="1671106" cy="1038973"/>
            <a:chOff x="972" y="6339"/>
            <a:chExt cx="1359" cy="843"/>
          </a:xfrm>
        </p:grpSpPr>
        <p:sp>
          <p:nvSpPr>
            <p:cNvPr id="44" name="Text Box 17"/>
            <p:cNvSpPr txBox="1">
              <a:spLocks noChangeArrowheads="1"/>
            </p:cNvSpPr>
            <p:nvPr/>
          </p:nvSpPr>
          <p:spPr bwMode="auto">
            <a:xfrm>
              <a:off x="1349" y="6553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972" y="6339"/>
              <a:ext cx="1359" cy="843"/>
              <a:chOff x="926" y="5573"/>
              <a:chExt cx="1359" cy="843"/>
            </a:xfrm>
          </p:grpSpPr>
          <p:grpSp>
            <p:nvGrpSpPr>
              <p:cNvPr id="29" name="Group 19"/>
              <p:cNvGrpSpPr>
                <a:grpSpLocks/>
              </p:cNvGrpSpPr>
              <p:nvPr/>
            </p:nvGrpSpPr>
            <p:grpSpPr bwMode="auto">
              <a:xfrm>
                <a:off x="926" y="5579"/>
                <a:ext cx="590" cy="811"/>
                <a:chOff x="9757" y="3167"/>
                <a:chExt cx="681" cy="662"/>
              </a:xfrm>
            </p:grpSpPr>
            <p:sp>
              <p:nvSpPr>
                <p:cNvPr id="5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Line 22"/>
                <p:cNvSpPr>
                  <a:spLocks noChangeShapeType="1"/>
                </p:cNvSpPr>
                <p:nvPr/>
              </p:nvSpPr>
              <p:spPr bwMode="auto">
                <a:xfrm>
                  <a:off x="9757" y="3519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60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0" name="Group 23"/>
              <p:cNvGrpSpPr>
                <a:grpSpLocks/>
              </p:cNvGrpSpPr>
              <p:nvPr/>
            </p:nvGrpSpPr>
            <p:grpSpPr bwMode="auto">
              <a:xfrm>
                <a:off x="1628" y="5573"/>
                <a:ext cx="657" cy="843"/>
                <a:chOff x="9750" y="3166"/>
                <a:chExt cx="687" cy="663"/>
              </a:xfrm>
            </p:grpSpPr>
            <p:sp>
              <p:nvSpPr>
                <p:cNvPr id="4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р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750" y="3166"/>
                  <a:ext cx="481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р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Line 26"/>
                <p:cNvSpPr>
                  <a:spLocks noChangeShapeType="1"/>
                </p:cNvSpPr>
                <p:nvPr/>
              </p:nvSpPr>
              <p:spPr bwMode="auto">
                <a:xfrm>
                  <a:off x="9778" y="3510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60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8" name="Group 16"/>
          <p:cNvGrpSpPr>
            <a:grpSpLocks/>
          </p:cNvGrpSpPr>
          <p:nvPr/>
        </p:nvGrpSpPr>
        <p:grpSpPr bwMode="auto">
          <a:xfrm>
            <a:off x="6715140" y="3286124"/>
            <a:ext cx="1671106" cy="1038973"/>
            <a:chOff x="972" y="6339"/>
            <a:chExt cx="1359" cy="843"/>
          </a:xfrm>
        </p:grpSpPr>
        <p:sp>
          <p:nvSpPr>
            <p:cNvPr id="56" name="Text Box 17"/>
            <p:cNvSpPr txBox="1">
              <a:spLocks noChangeArrowheads="1"/>
            </p:cNvSpPr>
            <p:nvPr/>
          </p:nvSpPr>
          <p:spPr bwMode="auto">
            <a:xfrm>
              <a:off x="1349" y="6553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972" y="6339"/>
              <a:ext cx="1359" cy="843"/>
              <a:chOff x="926" y="5573"/>
              <a:chExt cx="1359" cy="843"/>
            </a:xfrm>
          </p:grpSpPr>
          <p:grpSp>
            <p:nvGrpSpPr>
              <p:cNvPr id="40" name="Group 19"/>
              <p:cNvGrpSpPr>
                <a:grpSpLocks/>
              </p:cNvGrpSpPr>
              <p:nvPr/>
            </p:nvGrpSpPr>
            <p:grpSpPr bwMode="auto">
              <a:xfrm>
                <a:off x="926" y="5579"/>
                <a:ext cx="590" cy="811"/>
                <a:chOff x="9757" y="3167"/>
                <a:chExt cx="681" cy="662"/>
              </a:xfrm>
            </p:grpSpPr>
            <p:sp>
              <p:nvSpPr>
                <p:cNvPr id="6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Line 22"/>
                <p:cNvSpPr>
                  <a:spLocks noChangeShapeType="1"/>
                </p:cNvSpPr>
                <p:nvPr/>
              </p:nvSpPr>
              <p:spPr bwMode="auto">
                <a:xfrm>
                  <a:off x="9757" y="3519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60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1" name="Group 23"/>
              <p:cNvGrpSpPr>
                <a:grpSpLocks/>
              </p:cNvGrpSpPr>
              <p:nvPr/>
            </p:nvGrpSpPr>
            <p:grpSpPr bwMode="auto">
              <a:xfrm>
                <a:off x="1628" y="5573"/>
                <a:ext cx="657" cy="843"/>
                <a:chOff x="9750" y="3166"/>
                <a:chExt cx="687" cy="663"/>
              </a:xfrm>
            </p:grpSpPr>
            <p:sp>
              <p:nvSpPr>
                <p:cNvPr id="6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р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750" y="3166"/>
                  <a:ext cx="481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р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" name="Line 26"/>
                <p:cNvSpPr>
                  <a:spLocks noChangeShapeType="1"/>
                </p:cNvSpPr>
                <p:nvPr/>
              </p:nvSpPr>
              <p:spPr bwMode="auto">
                <a:xfrm>
                  <a:off x="9778" y="3510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60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66" name="TextBox 65"/>
          <p:cNvSpPr txBox="1"/>
          <p:nvPr/>
        </p:nvSpPr>
        <p:spPr>
          <a:xfrm>
            <a:off x="2571736" y="1643050"/>
            <a:ext cx="1500198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m,V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=const</a:t>
            </a: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изохорн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Шарля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rot="10800000">
            <a:off x="5429256" y="2357430"/>
            <a:ext cx="1928826" cy="114300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16"/>
          <p:cNvGrpSpPr>
            <a:grpSpLocks/>
          </p:cNvGrpSpPr>
          <p:nvPr/>
        </p:nvGrpSpPr>
        <p:grpSpPr bwMode="auto">
          <a:xfrm>
            <a:off x="6072198" y="1572209"/>
            <a:ext cx="1069797" cy="999535"/>
            <a:chOff x="1440" y="6321"/>
            <a:chExt cx="870" cy="811"/>
          </a:xfrm>
        </p:grpSpPr>
        <p:sp>
          <p:nvSpPr>
            <p:cNvPr id="71" name="Text Box 17"/>
            <p:cNvSpPr txBox="1">
              <a:spLocks noChangeArrowheads="1"/>
            </p:cNvSpPr>
            <p:nvPr/>
          </p:nvSpPr>
          <p:spPr bwMode="auto">
            <a:xfrm>
              <a:off x="1440" y="6581"/>
              <a:ext cx="31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5" name="Group 19"/>
            <p:cNvGrpSpPr>
              <a:grpSpLocks/>
            </p:cNvGrpSpPr>
            <p:nvPr/>
          </p:nvGrpSpPr>
          <p:grpSpPr bwMode="auto">
            <a:xfrm>
              <a:off x="1715" y="6321"/>
              <a:ext cx="595" cy="811"/>
              <a:chOff x="10621" y="3152"/>
              <a:chExt cx="687" cy="663"/>
            </a:xfrm>
          </p:grpSpPr>
          <p:sp>
            <p:nvSpPr>
              <p:cNvPr id="78" name="Text Box 20"/>
              <p:cNvSpPr txBox="1">
                <a:spLocks noChangeArrowheads="1"/>
              </p:cNvSpPr>
              <p:nvPr/>
            </p:nvSpPr>
            <p:spPr bwMode="auto">
              <a:xfrm>
                <a:off x="10627" y="3447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ru-RU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Text Box 21"/>
              <p:cNvSpPr txBox="1">
                <a:spLocks noChangeArrowheads="1"/>
              </p:cNvSpPr>
              <p:nvPr/>
            </p:nvSpPr>
            <p:spPr bwMode="auto">
              <a:xfrm>
                <a:off x="10628" y="3152"/>
                <a:ext cx="68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ru-RU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Line 22"/>
              <p:cNvSpPr>
                <a:spLocks noChangeShapeType="1"/>
              </p:cNvSpPr>
              <p:nvPr/>
            </p:nvSpPr>
            <p:spPr bwMode="auto">
              <a:xfrm>
                <a:off x="10621" y="3507"/>
                <a:ext cx="53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6" name="Group 16"/>
          <p:cNvGrpSpPr>
            <a:grpSpLocks/>
          </p:cNvGrpSpPr>
          <p:nvPr/>
        </p:nvGrpSpPr>
        <p:grpSpPr bwMode="auto">
          <a:xfrm>
            <a:off x="6858016" y="1608546"/>
            <a:ext cx="1207525" cy="1038973"/>
            <a:chOff x="1349" y="6339"/>
            <a:chExt cx="982" cy="843"/>
          </a:xfrm>
        </p:grpSpPr>
        <p:sp>
          <p:nvSpPr>
            <p:cNvPr id="86" name="Text Box 17"/>
            <p:cNvSpPr txBox="1">
              <a:spLocks noChangeArrowheads="1"/>
            </p:cNvSpPr>
            <p:nvPr/>
          </p:nvSpPr>
          <p:spPr bwMode="auto">
            <a:xfrm>
              <a:off x="1349" y="6553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7" name="Group 23"/>
            <p:cNvGrpSpPr>
              <a:grpSpLocks/>
            </p:cNvGrpSpPr>
            <p:nvPr/>
          </p:nvGrpSpPr>
          <p:grpSpPr bwMode="auto">
            <a:xfrm>
              <a:off x="1674" y="6339"/>
              <a:ext cx="657" cy="843"/>
              <a:chOff x="9750" y="3166"/>
              <a:chExt cx="687" cy="663"/>
            </a:xfrm>
          </p:grpSpPr>
          <p:sp>
            <p:nvSpPr>
              <p:cNvPr id="90" name="Text Box 24"/>
              <p:cNvSpPr txBox="1">
                <a:spLocks noChangeArrowheads="1"/>
              </p:cNvSpPr>
              <p:nvPr/>
            </p:nvSpPr>
            <p:spPr bwMode="auto">
              <a:xfrm>
                <a:off x="9757" y="3461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ru-RU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Text Box 25"/>
              <p:cNvSpPr txBox="1">
                <a:spLocks noChangeArrowheads="1"/>
              </p:cNvSpPr>
              <p:nvPr/>
            </p:nvSpPr>
            <p:spPr bwMode="auto">
              <a:xfrm>
                <a:off x="9750" y="3166"/>
                <a:ext cx="679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ru-RU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Line 26"/>
              <p:cNvSpPr>
                <a:spLocks noChangeShapeType="1"/>
              </p:cNvSpPr>
              <p:nvPr/>
            </p:nvSpPr>
            <p:spPr bwMode="auto">
              <a:xfrm>
                <a:off x="9778" y="3510"/>
                <a:ext cx="53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97" name="Прямая со стрелкой 96"/>
          <p:cNvCxnSpPr/>
          <p:nvPr/>
        </p:nvCxnSpPr>
        <p:spPr>
          <a:xfrm flipV="1">
            <a:off x="5857884" y="2428868"/>
            <a:ext cx="1285884" cy="714380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Выгнутая вниз стрелка 99"/>
          <p:cNvSpPr/>
          <p:nvPr/>
        </p:nvSpPr>
        <p:spPr>
          <a:xfrm>
            <a:off x="5643570" y="4214818"/>
            <a:ext cx="2286016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4" name="Group 16"/>
          <p:cNvGrpSpPr>
            <a:grpSpLocks/>
          </p:cNvGrpSpPr>
          <p:nvPr/>
        </p:nvGrpSpPr>
        <p:grpSpPr bwMode="auto">
          <a:xfrm>
            <a:off x="6858016" y="1611151"/>
            <a:ext cx="1207525" cy="1038973"/>
            <a:chOff x="1349" y="6339"/>
            <a:chExt cx="982" cy="843"/>
          </a:xfrm>
        </p:grpSpPr>
        <p:sp>
          <p:nvSpPr>
            <p:cNvPr id="102" name="Text Box 17"/>
            <p:cNvSpPr txBox="1">
              <a:spLocks noChangeArrowheads="1"/>
            </p:cNvSpPr>
            <p:nvPr/>
          </p:nvSpPr>
          <p:spPr bwMode="auto">
            <a:xfrm>
              <a:off x="1349" y="6553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5" name="Group 23"/>
            <p:cNvGrpSpPr>
              <a:grpSpLocks/>
            </p:cNvGrpSpPr>
            <p:nvPr/>
          </p:nvGrpSpPr>
          <p:grpSpPr bwMode="auto">
            <a:xfrm>
              <a:off x="1674" y="6339"/>
              <a:ext cx="657" cy="843"/>
              <a:chOff x="9750" y="3166"/>
              <a:chExt cx="687" cy="663"/>
            </a:xfrm>
          </p:grpSpPr>
          <p:sp>
            <p:nvSpPr>
              <p:cNvPr id="104" name="Text Box 24"/>
              <p:cNvSpPr txBox="1">
                <a:spLocks noChangeArrowheads="1"/>
              </p:cNvSpPr>
              <p:nvPr/>
            </p:nvSpPr>
            <p:spPr bwMode="auto">
              <a:xfrm>
                <a:off x="9757" y="3461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ru-RU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Text Box 25"/>
              <p:cNvSpPr txBox="1">
                <a:spLocks noChangeArrowheads="1"/>
              </p:cNvSpPr>
              <p:nvPr/>
            </p:nvSpPr>
            <p:spPr bwMode="auto">
              <a:xfrm>
                <a:off x="9750" y="3166"/>
                <a:ext cx="679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ru-RU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Line 26"/>
              <p:cNvSpPr>
                <a:spLocks noChangeShapeType="1"/>
              </p:cNvSpPr>
              <p:nvPr/>
            </p:nvSpPr>
            <p:spPr bwMode="auto">
              <a:xfrm>
                <a:off x="9778" y="3510"/>
                <a:ext cx="53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7" name="Group 12"/>
          <p:cNvGrpSpPr>
            <a:grpSpLocks/>
          </p:cNvGrpSpPr>
          <p:nvPr/>
        </p:nvGrpSpPr>
        <p:grpSpPr bwMode="auto">
          <a:xfrm>
            <a:off x="5357818" y="1589885"/>
            <a:ext cx="747273" cy="867848"/>
            <a:chOff x="9800" y="3258"/>
            <a:chExt cx="580" cy="421"/>
          </a:xfrm>
        </p:grpSpPr>
        <p:sp>
          <p:nvSpPr>
            <p:cNvPr id="112" name="Text Box 13"/>
            <p:cNvSpPr txBox="1">
              <a:spLocks noChangeArrowheads="1"/>
            </p:cNvSpPr>
            <p:nvPr/>
          </p:nvSpPr>
          <p:spPr bwMode="auto">
            <a:xfrm>
              <a:off x="9875" y="3457"/>
              <a:ext cx="4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kumimoji="0" lang="ru-RU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Text Box 14"/>
            <p:cNvSpPr txBox="1">
              <a:spLocks noChangeArrowheads="1"/>
            </p:cNvSpPr>
            <p:nvPr/>
          </p:nvSpPr>
          <p:spPr bwMode="auto">
            <a:xfrm>
              <a:off x="9862" y="3258"/>
              <a:ext cx="51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kumimoji="0" lang="ru-RU" sz="28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>
              <a:off x="9800" y="3489"/>
              <a:ext cx="5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1" name="Стрелка вправо 120"/>
          <p:cNvSpPr/>
          <p:nvPr/>
        </p:nvSpPr>
        <p:spPr>
          <a:xfrm>
            <a:off x="2608282" y="48972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 Box 25"/>
          <p:cNvSpPr txBox="1">
            <a:spLocks noChangeArrowheads="1"/>
          </p:cNvSpPr>
          <p:nvPr/>
        </p:nvSpPr>
        <p:spPr bwMode="auto">
          <a:xfrm>
            <a:off x="3643306" y="4929198"/>
            <a:ext cx="1000132" cy="38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500"/>
              </a:lnSpc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 Box 25"/>
          <p:cNvSpPr txBox="1">
            <a:spLocks noChangeArrowheads="1"/>
          </p:cNvSpPr>
          <p:nvPr/>
        </p:nvSpPr>
        <p:spPr bwMode="auto">
          <a:xfrm>
            <a:off x="4491583" y="4897299"/>
            <a:ext cx="928694" cy="38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500"/>
              </a:lnSpc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spcAft>
                <a:spcPts val="100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 Box 25"/>
          <p:cNvSpPr txBox="1">
            <a:spLocks noChangeArrowheads="1"/>
          </p:cNvSpPr>
          <p:nvPr/>
        </p:nvSpPr>
        <p:spPr bwMode="auto">
          <a:xfrm>
            <a:off x="3571868" y="5429264"/>
            <a:ext cx="1000132" cy="38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500"/>
              </a:lnSpc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 Box 25"/>
          <p:cNvSpPr txBox="1">
            <a:spLocks noChangeArrowheads="1"/>
          </p:cNvSpPr>
          <p:nvPr/>
        </p:nvSpPr>
        <p:spPr bwMode="auto">
          <a:xfrm>
            <a:off x="4572000" y="5389725"/>
            <a:ext cx="1500198" cy="3802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500"/>
              </a:lnSpc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346,4К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63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5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3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3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3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3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3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3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3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3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3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15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3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3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3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59166 0.43125 " pathEditMode="relative" rAng="0" ptsTypes="AA">
                                      <p:cBhvr>
                                        <p:cTn id="1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0" y="2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648 L -0.48907 0.44236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0" y="21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5" grpId="0" build="p" animBg="1"/>
      <p:bldP spid="42" grpId="0" build="p" animBg="1"/>
      <p:bldP spid="66" grpId="0" build="p"/>
      <p:bldP spid="100" grpId="0" animBg="1"/>
      <p:bldP spid="121" grpId="0" animBg="1"/>
      <p:bldP spid="122" grpId="0"/>
      <p:bldP spid="123" grpId="0"/>
      <p:bldP spid="124" grpId="0"/>
      <p:bldP spid="1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086" t="40009" r="39100" b="46398"/>
          <a:stretch/>
        </p:blipFill>
        <p:spPr bwMode="auto">
          <a:xfrm>
            <a:off x="500066" y="3143248"/>
            <a:ext cx="1714480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"/>
          <p:cNvGrpSpPr/>
          <p:nvPr/>
        </p:nvGrpSpPr>
        <p:grpSpPr>
          <a:xfrm>
            <a:off x="0" y="-27384"/>
            <a:ext cx="9144000" cy="2956318"/>
            <a:chOff x="0" y="-27384"/>
            <a:chExt cx="9144000" cy="295631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3465" t="40009" r="50141" b="39871"/>
            <a:stretch/>
          </p:blipFill>
          <p:spPr bwMode="auto">
            <a:xfrm>
              <a:off x="0" y="-27384"/>
              <a:ext cx="9144000" cy="285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376" t="40009" r="86508" b="57474"/>
            <a:stretch/>
          </p:blipFill>
          <p:spPr bwMode="auto">
            <a:xfrm>
              <a:off x="1785918" y="2571744"/>
              <a:ext cx="719041" cy="357190"/>
            </a:xfrm>
            <a:prstGeom prst="rect">
              <a:avLst/>
            </a:prstGeom>
            <a:noFill/>
            <a:ln>
              <a:solidFill>
                <a:srgbClr val="0014AC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cxnSp>
        <p:nvCxnSpPr>
          <p:cNvPr id="8" name="Прямая со стрелкой 7"/>
          <p:cNvCxnSpPr/>
          <p:nvPr/>
        </p:nvCxnSpPr>
        <p:spPr>
          <a:xfrm rot="5400000">
            <a:off x="465109" y="3892553"/>
            <a:ext cx="927900" cy="794"/>
          </a:xfrm>
          <a:prstGeom prst="straightConnector1">
            <a:avLst/>
          </a:prstGeom>
          <a:ln w="38100">
            <a:solidFill>
              <a:srgbClr val="0014A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472" y="3714752"/>
            <a:ext cx="273877" cy="338554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194563" y="4091793"/>
            <a:ext cx="612000" cy="794"/>
          </a:xfrm>
          <a:prstGeom prst="straightConnector1">
            <a:avLst/>
          </a:prstGeom>
          <a:ln w="38100">
            <a:solidFill>
              <a:srgbClr val="0014A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71604" y="3929066"/>
            <a:ext cx="273877" cy="338554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-71470" y="4467533"/>
            <a:ext cx="1428760" cy="461665"/>
            <a:chOff x="2714611" y="4429128"/>
            <a:chExt cx="649436" cy="110815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" name="TextBox 13"/>
            <p:cNvSpPr txBox="1"/>
            <p:nvPr/>
          </p:nvSpPr>
          <p:spPr>
            <a:xfrm>
              <a:off x="2714611" y="4429128"/>
              <a:ext cx="649436" cy="11081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M+</a:t>
              </a:r>
              <a:r>
                <a:rPr lang="en-US" sz="24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rot="16200000" flipV="1">
            <a:off x="964167" y="4381940"/>
            <a:ext cx="756000" cy="17253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1285852" y="2940809"/>
            <a:ext cx="714380" cy="461665"/>
            <a:chOff x="3357554" y="2143116"/>
            <a:chExt cx="714380" cy="4616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 стрелкой 19"/>
          <p:cNvCxnSpPr/>
          <p:nvPr/>
        </p:nvCxnSpPr>
        <p:spPr>
          <a:xfrm rot="16200000" flipV="1">
            <a:off x="994229" y="3648245"/>
            <a:ext cx="648000" cy="17253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500298" y="2500306"/>
            <a:ext cx="364333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768" y="2714620"/>
            <a:ext cx="2000232" cy="414338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929586" y="5786454"/>
            <a:ext cx="35719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6078231" y="4280223"/>
            <a:ext cx="3132000" cy="794"/>
          </a:xfrm>
          <a:prstGeom prst="straightConnector1">
            <a:avLst/>
          </a:prstGeom>
          <a:ln w="38100">
            <a:solidFill>
              <a:srgbClr val="0014A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15206" y="4143380"/>
            <a:ext cx="273877" cy="3385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71670" y="3023526"/>
            <a:ext cx="257176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8048712" y="4960705"/>
            <a:ext cx="714380" cy="461665"/>
            <a:chOff x="3357554" y="2143116"/>
            <a:chExt cx="714380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 стрелкой 33"/>
          <p:cNvCxnSpPr/>
          <p:nvPr/>
        </p:nvCxnSpPr>
        <p:spPr>
          <a:xfrm rot="16200000" flipV="1">
            <a:off x="7757089" y="5739579"/>
            <a:ext cx="648000" cy="17253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428992" y="3595030"/>
            <a:ext cx="35719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37"/>
          <p:cNvGrpSpPr/>
          <p:nvPr/>
        </p:nvGrpSpPr>
        <p:grpSpPr>
          <a:xfrm>
            <a:off x="6357950" y="2428868"/>
            <a:ext cx="2928958" cy="940193"/>
            <a:chOff x="4429124" y="1929554"/>
            <a:chExt cx="2928958" cy="940193"/>
          </a:xfrm>
        </p:grpSpPr>
        <p:sp>
          <p:nvSpPr>
            <p:cNvPr id="39" name="TextBox 38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Группа 16"/>
            <p:cNvGrpSpPr/>
            <p:nvPr/>
          </p:nvGrpSpPr>
          <p:grpSpPr>
            <a:xfrm>
              <a:off x="5516619" y="1929554"/>
              <a:ext cx="781956" cy="940193"/>
              <a:chOff x="7004942" y="2060179"/>
              <a:chExt cx="781956" cy="940193"/>
            </a:xfrm>
          </p:grpSpPr>
          <p:sp>
            <p:nvSpPr>
              <p:cNvPr id="41" name="Text Box 22"/>
              <p:cNvSpPr txBox="1">
                <a:spLocks noChangeArrowheads="1"/>
              </p:cNvSpPr>
              <p:nvPr/>
            </p:nvSpPr>
            <p:spPr bwMode="auto">
              <a:xfrm>
                <a:off x="7004942" y="2364984"/>
                <a:ext cx="698456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 Box 23"/>
              <p:cNvSpPr txBox="1">
                <a:spLocks noChangeArrowheads="1"/>
              </p:cNvSpPr>
              <p:nvPr/>
            </p:nvSpPr>
            <p:spPr bwMode="auto">
              <a:xfrm>
                <a:off x="7006985" y="2060179"/>
                <a:ext cx="779913" cy="42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25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4" name="Прямоугольник 43"/>
          <p:cNvSpPr/>
          <p:nvPr/>
        </p:nvSpPr>
        <p:spPr>
          <a:xfrm>
            <a:off x="7943936" y="6078540"/>
            <a:ext cx="324000" cy="214314"/>
          </a:xfrm>
          <a:prstGeom prst="rect">
            <a:avLst/>
          </a:prstGeom>
          <a:solidFill>
            <a:srgbClr val="66FF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4"/>
          <p:cNvGrpSpPr/>
          <p:nvPr/>
        </p:nvGrpSpPr>
        <p:grpSpPr>
          <a:xfrm>
            <a:off x="6500826" y="6396359"/>
            <a:ext cx="1428762" cy="461665"/>
            <a:chOff x="2649667" y="4429132"/>
            <a:chExt cx="649437" cy="1108153"/>
          </a:xfrm>
          <a:solidFill>
            <a:srgbClr val="FFFF00"/>
          </a:solidFill>
        </p:grpSpPr>
        <p:sp>
          <p:nvSpPr>
            <p:cNvPr id="46" name="TextBox 45"/>
            <p:cNvSpPr txBox="1"/>
            <p:nvPr/>
          </p:nvSpPr>
          <p:spPr>
            <a:xfrm>
              <a:off x="2649667" y="4429132"/>
              <a:ext cx="649437" cy="11081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M+</a:t>
              </a:r>
              <a:r>
                <a:rPr lang="en-US" sz="24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49"/>
          <p:cNvGrpSpPr/>
          <p:nvPr/>
        </p:nvGrpSpPr>
        <p:grpSpPr>
          <a:xfrm>
            <a:off x="2500298" y="4572008"/>
            <a:ext cx="2928958" cy="940193"/>
            <a:chOff x="4429124" y="1929554"/>
            <a:chExt cx="2928958" cy="940193"/>
          </a:xfrm>
        </p:grpSpPr>
        <p:sp>
          <p:nvSpPr>
            <p:cNvPr id="51" name="TextBox 50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3200" b="1" baseline="-250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err="1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" name="Группа 16"/>
            <p:cNvGrpSpPr/>
            <p:nvPr/>
          </p:nvGrpSpPr>
          <p:grpSpPr>
            <a:xfrm>
              <a:off x="5516619" y="1929554"/>
              <a:ext cx="781956" cy="940193"/>
              <a:chOff x="7004942" y="2060179"/>
              <a:chExt cx="781956" cy="940193"/>
            </a:xfrm>
          </p:grpSpPr>
          <p:sp>
            <p:nvSpPr>
              <p:cNvPr id="53" name="Text Box 22"/>
              <p:cNvSpPr txBox="1">
                <a:spLocks noChangeArrowheads="1"/>
              </p:cNvSpPr>
              <p:nvPr/>
            </p:nvSpPr>
            <p:spPr bwMode="auto">
              <a:xfrm>
                <a:off x="7004942" y="2364984"/>
                <a:ext cx="698456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 Box 23"/>
              <p:cNvSpPr txBox="1">
                <a:spLocks noChangeArrowheads="1"/>
              </p:cNvSpPr>
              <p:nvPr/>
            </p:nvSpPr>
            <p:spPr bwMode="auto">
              <a:xfrm>
                <a:off x="7006985" y="2060179"/>
                <a:ext cx="779913" cy="42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25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0" y="5715016"/>
            <a:ext cx="5143504" cy="584775"/>
          </a:xfrm>
          <a:prstGeom prst="rect">
            <a:avLst/>
          </a:prstGeom>
          <a:solidFill>
            <a:srgbClr val="66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1000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19358" y="4142784"/>
            <a:ext cx="271464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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rot="5400000">
            <a:off x="8214424" y="5906494"/>
            <a:ext cx="360000" cy="794"/>
          </a:xfrm>
          <a:prstGeom prst="straightConnector1">
            <a:avLst/>
          </a:prstGeom>
          <a:ln w="38100">
            <a:solidFill>
              <a:srgbClr val="0014AC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501278" y="5750829"/>
            <a:ext cx="273877" cy="3385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4857760"/>
            <a:ext cx="2214578" cy="428964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5266816"/>
            <a:ext cx="2285984" cy="448200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71802" y="6273225"/>
            <a:ext cx="1500198" cy="584775"/>
          </a:xfrm>
          <a:prstGeom prst="rect">
            <a:avLst/>
          </a:prstGeom>
          <a:solidFill>
            <a:srgbClr val="66FF99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15м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rot="10800000" flipV="1">
            <a:off x="4429124" y="2643182"/>
            <a:ext cx="3286148" cy="114300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4500562" y="3023526"/>
            <a:ext cx="200026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S(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H-h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16260000" flipV="1">
            <a:off x="7774388" y="6381545"/>
            <a:ext cx="648000" cy="17253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кругленный прямоугольник 75"/>
          <p:cNvSpPr/>
          <p:nvPr/>
        </p:nvSpPr>
        <p:spPr>
          <a:xfrm>
            <a:off x="2845313" y="4171894"/>
            <a:ext cx="428628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119358" y="3582967"/>
            <a:ext cx="128588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845876" y="4142596"/>
            <a:ext cx="151207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h=0.04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rot="10800000" flipV="1">
            <a:off x="1000100" y="4643446"/>
            <a:ext cx="3929090" cy="78581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285984" y="5286388"/>
            <a:ext cx="2286016" cy="438582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кПа</a:t>
            </a:r>
            <a:endParaRPr lang="ru-RU" sz="32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487971" y="5243066"/>
            <a:ext cx="178689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607229" y="5266816"/>
            <a:ext cx="178689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 стрелкой 47"/>
          <p:cNvCxnSpPr/>
          <p:nvPr/>
        </p:nvCxnSpPr>
        <p:spPr>
          <a:xfrm rot="10800000" flipV="1">
            <a:off x="285720" y="5643577"/>
            <a:ext cx="2071702" cy="35718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0" y="6273225"/>
            <a:ext cx="2928926" cy="584775"/>
          </a:xfrm>
          <a:prstGeom prst="rect">
            <a:avLst/>
          </a:prstGeom>
          <a:solidFill>
            <a:srgbClr val="66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12" cstate="print"/>
          <a:srcRect l="22442" t="26771" r="61620" b="68802"/>
          <a:stretch>
            <a:fillRect/>
          </a:stretch>
        </p:blipFill>
        <p:spPr bwMode="auto">
          <a:xfrm>
            <a:off x="5214942" y="5214950"/>
            <a:ext cx="2286016" cy="35719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3535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3913E-6 L 0.49948 -0.38344 " pathEditMode="relative" rAng="0" ptsTypes="AA">
                                      <p:cBhvr>
                                        <p:cTn id="2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19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35" grpId="0" animBg="1"/>
      <p:bldP spid="44" grpId="0" animBg="1"/>
      <p:bldP spid="56" grpId="0" animBg="1"/>
      <p:bldP spid="58" grpId="0" animBg="1"/>
      <p:bldP spid="60" grpId="0" animBg="1"/>
      <p:bldP spid="62" grpId="0" animBg="1"/>
      <p:bldP spid="67" grpId="0" animBg="1"/>
      <p:bldP spid="68" grpId="0" animBg="1"/>
      <p:bldP spid="68" grpId="1" animBg="1"/>
      <p:bldP spid="75" grpId="0" animBg="1"/>
      <p:bldP spid="76" grpId="0" animBg="1"/>
      <p:bldP spid="78" grpId="0" animBg="1"/>
      <p:bldP spid="79" grpId="0" animBg="1"/>
      <p:bldP spid="82" grpId="0" animBg="1"/>
      <p:bldP spid="83" grpId="0" animBg="1"/>
      <p:bldP spid="84" grpId="0" animBg="1"/>
      <p:bldP spid="9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335755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14290"/>
            <a:ext cx="3429025" cy="26431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857224" y="2000240"/>
            <a:ext cx="7000924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Внутренняя энергия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968562">
            <a:off x="35221" y="525370"/>
            <a:ext cx="58378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РЗ по теме №4,5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357290" y="4000504"/>
            <a:ext cx="6988190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законы</a:t>
            </a:r>
            <a:r>
              <a:rPr lang="ru-RU" sz="60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Т.Д.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7290" y="642918"/>
            <a:ext cx="5929354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С.Р №1б</a:t>
            </a:r>
          </a:p>
          <a:p>
            <a:pPr algn="ctr">
              <a:lnSpc>
                <a:spcPts val="4000"/>
              </a:lnSpc>
            </a:pP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</a:p>
          <a:p>
            <a:pPr algn="ctr">
              <a:lnSpc>
                <a:spcPts val="4000"/>
              </a:lnSpc>
            </a:pPr>
            <a:r>
              <a:rPr lang="ru-RU" sz="4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Гр№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5(динамика)</a:t>
            </a:r>
          </a:p>
          <a:p>
            <a:pPr algn="ctr">
              <a:lnSpc>
                <a:spcPts val="4000"/>
              </a:lnSpc>
            </a:pPr>
            <a:r>
              <a:rPr lang="ru-RU" sz="4800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255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299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314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323</a:t>
            </a:r>
            <a:endParaRPr lang="ru-RU" sz="4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85784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0" y="285729"/>
            <a:ext cx="8686800" cy="714380"/>
          </a:xfrm>
        </p:spPr>
        <p:txBody>
          <a:bodyPr/>
          <a:lstStyle/>
          <a:p>
            <a:r>
              <a:rPr lang="ru-RU" sz="2000" b="1" u="sng" cap="all" dirty="0" smtClean="0">
                <a:latin typeface="Times New Roman" pitchFamily="18" charset="0"/>
                <a:cs typeface="Times New Roman" pitchFamily="18" charset="0"/>
              </a:rPr>
              <a:t>ТЕМА: /</a:t>
            </a:r>
            <a:r>
              <a:rPr lang="ru-RU" sz="2000" b="1" u="sng" cap="all" dirty="0" err="1" smtClean="0">
                <a:latin typeface="Times New Roman" pitchFamily="18" charset="0"/>
                <a:cs typeface="Times New Roman" pitchFamily="18" charset="0"/>
              </a:rPr>
              <a:t>рз</a:t>
            </a:r>
            <a:r>
              <a:rPr lang="ru-RU" sz="2000" b="1" u="sng" cap="all" dirty="0" smtClean="0">
                <a:latin typeface="Times New Roman" pitchFamily="18" charset="0"/>
                <a:cs typeface="Times New Roman" pitchFamily="18" charset="0"/>
              </a:rPr>
              <a:t>/ Решение задач по </a:t>
            </a:r>
          </a:p>
          <a:p>
            <a:r>
              <a:rPr lang="ru-RU" sz="2000" b="1" u="sng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ЦЕЛИ: Умения учащихся решать задачи по разделу.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задач.</a:t>
            </a:r>
            <a:endParaRPr lang="ru-RU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состояния газа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 описываете? Сделать эскиз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выписать все 4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параметры этих состояний!)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Для каждого состояния записать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ур-ние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первого закона Т.Д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внутренней энергии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2800" b="1" i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Менделеева – Клапейрона.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Произвести математические действия.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Вспомнить вопрос задачи и выразить неизвестные!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5. Полный развёрнутый  ответ.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данные и найденное выносить на рисунок!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В1. зад2. стр.16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Воздух в упругой оболочке при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°С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при нормальном атмосферном давлении (100000Па) занимает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3 л.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Какой объем займет этот воздух под водой на  глубине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136 м,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где температура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°С?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71736" y="3560377"/>
            <a:ext cx="2928958" cy="1297383"/>
            <a:chOff x="4429124" y="1572364"/>
            <a:chExt cx="2928958" cy="1297383"/>
          </a:xfrm>
        </p:grpSpPr>
        <p:sp>
          <p:nvSpPr>
            <p:cNvPr id="6" name="TextBox 5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RT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8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5429256" y="3469515"/>
            <a:ext cx="2857520" cy="1297383"/>
            <a:chOff x="4429124" y="1572364"/>
            <a:chExt cx="2857520" cy="1297383"/>
          </a:xfrm>
        </p:grpSpPr>
        <p:sp>
          <p:nvSpPr>
            <p:cNvPr id="12" name="TextBox 11"/>
            <p:cNvSpPr txBox="1"/>
            <p:nvPr/>
          </p:nvSpPr>
          <p:spPr>
            <a:xfrm>
              <a:off x="4429124" y="2000240"/>
              <a:ext cx="2857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RT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Группа 16"/>
            <p:cNvGrpSpPr/>
            <p:nvPr/>
          </p:nvGrpSpPr>
          <p:grpSpPr>
            <a:xfrm>
              <a:off x="5214942" y="1572364"/>
              <a:ext cx="1422855" cy="1297383"/>
              <a:chOff x="6703265" y="1702989"/>
              <a:chExt cx="1422855" cy="1297383"/>
            </a:xfrm>
          </p:grpSpPr>
          <p:sp>
            <p:nvSpPr>
              <p:cNvPr id="14" name="Text Box 22"/>
              <p:cNvSpPr txBox="1">
                <a:spLocks noChangeArrowheads="1"/>
              </p:cNvSpPr>
              <p:nvPr/>
            </p:nvSpPr>
            <p:spPr bwMode="auto">
              <a:xfrm>
                <a:off x="6713284" y="2364984"/>
                <a:ext cx="1412836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 Box 23"/>
              <p:cNvSpPr txBox="1">
                <a:spLocks noChangeArrowheads="1"/>
              </p:cNvSpPr>
              <p:nvPr/>
            </p:nvSpPr>
            <p:spPr bwMode="auto">
              <a:xfrm>
                <a:off x="6703265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>
                <a:off x="6846141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2714612" y="3262970"/>
            <a:ext cx="235745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6446" y="3262970"/>
            <a:ext cx="235745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58" y="4857760"/>
            <a:ext cx="578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Скругленный прямоугольник 69"/>
          <p:cNvSpPr/>
          <p:nvPr/>
        </p:nvSpPr>
        <p:spPr>
          <a:xfrm>
            <a:off x="1714480" y="5429264"/>
            <a:ext cx="2071702" cy="1000132"/>
          </a:xfrm>
          <a:prstGeom prst="roundRect">
            <a:avLst/>
          </a:prstGeom>
          <a:solidFill>
            <a:schemeClr val="accent1">
              <a:alpha val="5300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215074" y="1793480"/>
            <a:ext cx="2071702" cy="1000132"/>
          </a:xfrm>
          <a:prstGeom prst="roundRect">
            <a:avLst/>
          </a:prstGeom>
          <a:solidFill>
            <a:schemeClr val="accent1">
              <a:alpha val="5300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214546" y="3929066"/>
            <a:ext cx="3714776" cy="1357322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теплоты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сообщено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молю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одноатомного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газа при его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изобарном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нагревании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200 К?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4" y="2282603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моль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496"/>
            <a:ext cx="1714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785926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965175" y="2392355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357686" y="1149380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21740" y="1142984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93046" y="1114416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2571736" y="1971143"/>
            <a:ext cx="1428323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735092" y="2222108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736869" y="1773863"/>
            <a:ext cx="97800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3667556" y="2298078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531411" y="2066642"/>
            <a:ext cx="125503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928926" y="2828710"/>
            <a:ext cx="17859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4546" y="2900148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633125" y="315080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623028" y="2702557"/>
            <a:ext cx="722916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4710942" y="3226772"/>
            <a:ext cx="50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191192" y="2959711"/>
            <a:ext cx="125503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714612" y="4286256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75681" y="4513160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77458" y="4005540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3708145" y="4589130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4572000" y="4357694"/>
            <a:ext cx="125503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1"/>
          <p:cNvGrpSpPr/>
          <p:nvPr/>
        </p:nvGrpSpPr>
        <p:grpSpPr>
          <a:xfrm rot="5400000">
            <a:off x="7079582" y="3813486"/>
            <a:ext cx="642942" cy="1643074"/>
            <a:chOff x="3000364" y="785794"/>
            <a:chExt cx="214314" cy="567409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35"/>
          <p:cNvGrpSpPr/>
          <p:nvPr/>
        </p:nvGrpSpPr>
        <p:grpSpPr>
          <a:xfrm>
            <a:off x="6422136" y="4326264"/>
            <a:ext cx="1066030" cy="602934"/>
            <a:chOff x="513682" y="5670874"/>
            <a:chExt cx="1066030" cy="870904"/>
          </a:xfrm>
        </p:grpSpPr>
        <p:grpSp>
          <p:nvGrpSpPr>
            <p:cNvPr id="8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рямоугольник 40"/>
          <p:cNvSpPr/>
          <p:nvPr/>
        </p:nvSpPr>
        <p:spPr>
          <a:xfrm>
            <a:off x="7525056" y="439863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904178" y="438499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7508210" y="4929198"/>
            <a:ext cx="428628" cy="500066"/>
            <a:chOff x="2880" y="6480"/>
            <a:chExt cx="166" cy="549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46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358082" y="3857628"/>
            <a:ext cx="157163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sz="20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6239012" y="2007794"/>
            <a:ext cx="1143008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7215207" y="2222108"/>
            <a:ext cx="500066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7216983" y="1761988"/>
            <a:ext cx="42685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7286644" y="2285992"/>
            <a:ext cx="35719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43834" y="1936356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5000628" y="2071678"/>
            <a:ext cx="1428760" cy="21431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6215074" y="2643182"/>
            <a:ext cx="1571636" cy="64294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1928794" y="5572140"/>
            <a:ext cx="957251" cy="6715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2843489" y="5429264"/>
            <a:ext cx="514066" cy="5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Line 24"/>
          <p:cNvSpPr>
            <a:spLocks noChangeShapeType="1"/>
          </p:cNvSpPr>
          <p:nvPr/>
        </p:nvSpPr>
        <p:spPr bwMode="auto">
          <a:xfrm>
            <a:off x="2774175" y="5893916"/>
            <a:ext cx="43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26553" y="5536515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22"/>
          <p:cNvSpPr txBox="1">
            <a:spLocks noChangeArrowheads="1"/>
          </p:cNvSpPr>
          <p:nvPr/>
        </p:nvSpPr>
        <p:spPr bwMode="auto">
          <a:xfrm>
            <a:off x="2841711" y="5830009"/>
            <a:ext cx="372967" cy="46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rot="10800000">
            <a:off x="3778932" y="1643050"/>
            <a:ext cx="1650327" cy="14287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 flipH="1" flipV="1">
            <a:off x="4536281" y="1893085"/>
            <a:ext cx="428629" cy="714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4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00"/>
                            </p:stCondLst>
                            <p:childTnLst>
                              <p:par>
                                <p:cTn id="2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4" grpId="0" animBg="1"/>
      <p:bldP spid="33" grpId="0" animBg="1"/>
      <p:bldP spid="4" grpId="0"/>
      <p:bldP spid="7" grpId="0"/>
      <p:bldP spid="11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1" grpId="1"/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  <p:bldP spid="29" grpId="0"/>
      <p:bldP spid="30" grpId="0" animBg="1"/>
      <p:bldP spid="31" grpId="0"/>
      <p:bldP spid="41" grpId="0"/>
      <p:bldP spid="41" grpId="1"/>
      <p:bldP spid="42" grpId="0"/>
      <p:bldP spid="42" grpId="1"/>
      <p:bldP spid="48" grpId="0" animBg="1"/>
      <p:bldP spid="49" grpId="0"/>
      <p:bldP spid="50" grpId="0"/>
      <p:bldP spid="51" grpId="0"/>
      <p:bldP spid="52" grpId="0" animBg="1"/>
      <p:bldP spid="53" grpId="0"/>
      <p:bldP spid="61" grpId="0" animBg="1"/>
      <p:bldP spid="62" grpId="0"/>
      <p:bldP spid="63" grpId="0" animBg="1"/>
      <p:bldP spid="64" grpId="0"/>
      <p:bldP spid="6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ова связь между теплоёмкостями газа при постоянном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давлении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 постоянном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объёме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293500" y="963634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357554" y="957238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28860" y="928670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690862" y="317455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2692639" y="2666932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2714612" y="3207659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3558619" y="2933411"/>
            <a:ext cx="1084819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714481" y="4167318"/>
            <a:ext cx="714380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714292" y="3691190"/>
            <a:ext cx="641165" cy="57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1714480" y="4218207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674023" y="3932455"/>
            <a:ext cx="1469349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71470" y="2921719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1345603" y="2913670"/>
            <a:ext cx="15001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V+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406" y="3861017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29058" y="3854239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7285" y="4123019"/>
            <a:ext cx="285752" cy="3571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928794" y="3861017"/>
            <a:ext cx="285752" cy="3571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500562" y="4075331"/>
            <a:ext cx="285752" cy="3571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00100" y="4075331"/>
            <a:ext cx="500066" cy="357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143240" y="4063456"/>
            <a:ext cx="500066" cy="357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857752" y="4039518"/>
            <a:ext cx="500066" cy="357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142976" y="4929198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>
            <a:off x="1857356" y="5286388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1857357" y="5286388"/>
            <a:ext cx="714380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2000232" y="4714884"/>
            <a:ext cx="500066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2857488" y="5000636"/>
            <a:ext cx="357190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14678" y="4929198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8"/>
          <p:cNvGrpSpPr/>
          <p:nvPr/>
        </p:nvGrpSpPr>
        <p:grpSpPr>
          <a:xfrm rot="5400000">
            <a:off x="871728" y="1098842"/>
            <a:ext cx="642942" cy="1643074"/>
            <a:chOff x="3000364" y="785794"/>
            <a:chExt cx="214314" cy="567409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7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1"/>
          <p:cNvGrpSpPr/>
          <p:nvPr/>
        </p:nvGrpSpPr>
        <p:grpSpPr>
          <a:xfrm>
            <a:off x="214282" y="1611620"/>
            <a:ext cx="1066030" cy="602934"/>
            <a:chOff x="513682" y="5670874"/>
            <a:chExt cx="1066030" cy="870904"/>
          </a:xfrm>
        </p:grpSpPr>
        <p:grpSp>
          <p:nvGrpSpPr>
            <p:cNvPr id="6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56"/>
          <p:cNvGrpSpPr/>
          <p:nvPr/>
        </p:nvGrpSpPr>
        <p:grpSpPr>
          <a:xfrm rot="5400000">
            <a:off x="7429520" y="1142984"/>
            <a:ext cx="642942" cy="1643074"/>
            <a:chOff x="3000364" y="785794"/>
            <a:chExt cx="214314" cy="567409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7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59"/>
          <p:cNvGrpSpPr/>
          <p:nvPr/>
        </p:nvGrpSpPr>
        <p:grpSpPr>
          <a:xfrm>
            <a:off x="6357950" y="1670346"/>
            <a:ext cx="1066030" cy="602934"/>
            <a:chOff x="513682" y="5670874"/>
            <a:chExt cx="1066030" cy="870904"/>
          </a:xfrm>
        </p:grpSpPr>
        <p:grpSp>
          <p:nvGrpSpPr>
            <p:cNvPr id="9" name="Группа 134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2" name="Прямая соединительная линия 61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Прямоугольник 64"/>
          <p:cNvSpPr/>
          <p:nvPr/>
        </p:nvSpPr>
        <p:spPr>
          <a:xfrm>
            <a:off x="1317202" y="168399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696324" y="167034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786710" y="17144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111240" y="171448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300356" y="2214554"/>
            <a:ext cx="428628" cy="500066"/>
            <a:chOff x="2880" y="6480"/>
            <a:chExt cx="166" cy="549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285720" y="1071546"/>
            <a:ext cx="157163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sz="20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143768" y="1100064"/>
            <a:ext cx="142876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хорный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072066" y="2643182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6776077" y="3007926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23"/>
          <p:cNvSpPr txBox="1">
            <a:spLocks noChangeArrowheads="1"/>
          </p:cNvSpPr>
          <p:nvPr/>
        </p:nvSpPr>
        <p:spPr bwMode="auto">
          <a:xfrm>
            <a:off x="6777854" y="2500306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Line 24"/>
          <p:cNvSpPr>
            <a:spLocks noChangeShapeType="1"/>
          </p:cNvSpPr>
          <p:nvPr/>
        </p:nvSpPr>
        <p:spPr bwMode="auto">
          <a:xfrm>
            <a:off x="6799827" y="3041033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25"/>
          <p:cNvSpPr txBox="1">
            <a:spLocks noChangeArrowheads="1"/>
          </p:cNvSpPr>
          <p:nvPr/>
        </p:nvSpPr>
        <p:spPr bwMode="auto">
          <a:xfrm>
            <a:off x="7643834" y="2714620"/>
            <a:ext cx="1084819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 rot="5400000">
            <a:off x="1857356" y="1428736"/>
            <a:ext cx="1714512" cy="1714512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5400000">
            <a:off x="3143240" y="1428736"/>
            <a:ext cx="1428760" cy="14287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5072066" y="1428736"/>
            <a:ext cx="2428892" cy="1357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3"/>
          <p:cNvSpPr txBox="1">
            <a:spLocks noChangeArrowheads="1"/>
          </p:cNvSpPr>
          <p:nvPr/>
        </p:nvSpPr>
        <p:spPr bwMode="auto">
          <a:xfrm>
            <a:off x="5643570" y="1285860"/>
            <a:ext cx="1200635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0" name="Прямая со стрелкой 89"/>
          <p:cNvCxnSpPr/>
          <p:nvPr/>
        </p:nvCxnSpPr>
        <p:spPr>
          <a:xfrm rot="16200000" flipH="1">
            <a:off x="3643306" y="3357562"/>
            <a:ext cx="642942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rot="16200000" flipH="1">
            <a:off x="1714480" y="3429000"/>
            <a:ext cx="642942" cy="64294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08048E-6 L 0.72032 0.00416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6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500"/>
                            </p:stCondLst>
                            <p:childTnLst>
                              <p:par>
                                <p:cTn id="26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500"/>
                            </p:stCondLst>
                            <p:childTnLst>
                              <p:par>
                                <p:cTn id="2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500"/>
                            </p:stCondLst>
                            <p:childTnLst>
                              <p:par>
                                <p:cTn id="2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  <p:bldP spid="18" grpId="0"/>
      <p:bldP spid="19" grpId="0" animBg="1"/>
      <p:bldP spid="20" grpId="0"/>
      <p:bldP spid="23" grpId="0"/>
      <p:bldP spid="24" grpId="0"/>
      <p:bldP spid="25" grpId="0" animBg="1"/>
      <p:bldP spid="26" grpId="0"/>
      <p:bldP spid="32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/>
      <p:bldP spid="46" grpId="0"/>
      <p:bldP spid="47" grpId="0"/>
      <p:bldP spid="48" grpId="0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74" grpId="0" animBg="1"/>
      <p:bldP spid="75" grpId="0" animBg="1"/>
      <p:bldP spid="76" grpId="0"/>
      <p:bldP spid="77" grpId="0"/>
      <p:bldP spid="78" grpId="0"/>
      <p:bldP spid="79" grpId="0" animBg="1"/>
      <p:bldP spid="80" grpId="0"/>
      <p:bldP spid="8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564" y="2282603"/>
            <a:ext cx="192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643050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892280" y="289242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214678" y="1571612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Одноатомный   идеальный газ  при давлении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температуре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занимает объем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 сжимают без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теплообмена 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окружающей средой. При этом температура повышается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Определить работу, совершаемую газом.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3500438"/>
            <a:ext cx="3571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ат=4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</a:t>
            </a:r>
            <a:endParaRPr lang="ru-RU" sz="3200" b="1" dirty="0"/>
          </a:p>
        </p:txBody>
      </p:sp>
      <p:grpSp>
        <p:nvGrpSpPr>
          <p:cNvPr id="2" name="Группа 36"/>
          <p:cNvGrpSpPr/>
          <p:nvPr/>
        </p:nvGrpSpPr>
        <p:grpSpPr>
          <a:xfrm>
            <a:off x="142844" y="2857496"/>
            <a:ext cx="2643206" cy="666880"/>
            <a:chOff x="214282" y="2857496"/>
            <a:chExt cx="1714480" cy="6668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=473К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57158" y="3062711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000" b="1" dirty="0"/>
            </a:p>
          </p:txBody>
        </p:sp>
      </p:grpSp>
      <p:grpSp>
        <p:nvGrpSpPr>
          <p:cNvPr id="6" name="Группа 37"/>
          <p:cNvGrpSpPr/>
          <p:nvPr/>
        </p:nvGrpSpPr>
        <p:grpSpPr>
          <a:xfrm>
            <a:off x="142844" y="4071942"/>
            <a:ext cx="1714480" cy="678755"/>
            <a:chOff x="214282" y="2857496"/>
            <a:chExt cx="1714480" cy="67875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273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16533" y="307458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285720" y="6191928"/>
            <a:ext cx="871543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работа, совершаемая газом составит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8,8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3995936" y="1605050"/>
            <a:ext cx="137039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1857324" y="1611093"/>
            <a:ext cx="1200635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auto">
          <a:xfrm>
            <a:off x="3137619" y="2533527"/>
            <a:ext cx="1068150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4320846" y="278449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4322623" y="2276872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4253310" y="2860462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25"/>
          <p:cNvSpPr txBox="1">
            <a:spLocks noChangeArrowheads="1"/>
          </p:cNvSpPr>
          <p:nvPr/>
        </p:nvSpPr>
        <p:spPr bwMode="auto">
          <a:xfrm>
            <a:off x="5117165" y="2420888"/>
            <a:ext cx="1255035" cy="8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3103727" y="3637015"/>
            <a:ext cx="1068150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4286954" y="3887980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4288731" y="3380360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Line 24"/>
          <p:cNvSpPr>
            <a:spLocks noChangeShapeType="1"/>
          </p:cNvSpPr>
          <p:nvPr/>
        </p:nvSpPr>
        <p:spPr bwMode="auto">
          <a:xfrm>
            <a:off x="4219418" y="3963950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25"/>
          <p:cNvSpPr txBox="1">
            <a:spLocks noChangeArrowheads="1"/>
          </p:cNvSpPr>
          <p:nvPr/>
        </p:nvSpPr>
        <p:spPr bwMode="auto">
          <a:xfrm>
            <a:off x="5083273" y="3524376"/>
            <a:ext cx="1255035" cy="8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142844" y="4991800"/>
            <a:ext cx="19666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/>
        </p:nvSpPr>
        <p:spPr bwMode="auto">
          <a:xfrm>
            <a:off x="2027727" y="531389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2029504" y="4806272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Line 24"/>
          <p:cNvSpPr>
            <a:spLocks noChangeShapeType="1"/>
          </p:cNvSpPr>
          <p:nvPr/>
        </p:nvSpPr>
        <p:spPr bwMode="auto">
          <a:xfrm>
            <a:off x="1960191" y="5389862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25"/>
          <p:cNvSpPr txBox="1">
            <a:spLocks noChangeArrowheads="1"/>
          </p:cNvSpPr>
          <p:nvPr/>
        </p:nvSpPr>
        <p:spPr bwMode="auto">
          <a:xfrm>
            <a:off x="2824046" y="4941168"/>
            <a:ext cx="1255035" cy="79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22"/>
          <p:cNvSpPr txBox="1">
            <a:spLocks noChangeArrowheads="1"/>
          </p:cNvSpPr>
          <p:nvPr/>
        </p:nvSpPr>
        <p:spPr bwMode="auto">
          <a:xfrm>
            <a:off x="5826491" y="1848388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5828268" y="1340768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6622809" y="1484784"/>
            <a:ext cx="2521191" cy="8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Line 24"/>
          <p:cNvSpPr>
            <a:spLocks noChangeShapeType="1"/>
          </p:cNvSpPr>
          <p:nvPr/>
        </p:nvSpPr>
        <p:spPr bwMode="auto">
          <a:xfrm>
            <a:off x="5793987" y="1908615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5259912" y="1718965"/>
            <a:ext cx="53407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2357422" y="1845394"/>
            <a:ext cx="3833796" cy="322668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40"/>
          <p:cNvGrpSpPr/>
          <p:nvPr/>
        </p:nvGrpSpPr>
        <p:grpSpPr>
          <a:xfrm rot="5400000">
            <a:off x="7608115" y="1750208"/>
            <a:ext cx="642942" cy="2000264"/>
            <a:chOff x="3000364" y="785794"/>
            <a:chExt cx="214314" cy="567409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43"/>
          <p:cNvGrpSpPr/>
          <p:nvPr/>
        </p:nvGrpSpPr>
        <p:grpSpPr>
          <a:xfrm>
            <a:off x="6215074" y="2442516"/>
            <a:ext cx="1066030" cy="602934"/>
            <a:chOff x="513682" y="5670874"/>
            <a:chExt cx="1066030" cy="870904"/>
          </a:xfrm>
        </p:grpSpPr>
        <p:grpSp>
          <p:nvGrpSpPr>
            <p:cNvPr id="10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8430654" y="246726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572528" y="2500307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43768" y="3187390"/>
            <a:ext cx="192882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адиабатный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182678" y="2538707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3500430" y="2071678"/>
            <a:ext cx="3429024" cy="65491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3428992" y="2143116"/>
            <a:ext cx="4357718" cy="172648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6143636" y="1428736"/>
            <a:ext cx="571504" cy="428628"/>
          </a:xfrm>
          <a:prstGeom prst="roundRect">
            <a:avLst/>
          </a:prstGeom>
          <a:solidFill>
            <a:schemeClr val="accent1">
              <a:alpha val="2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3331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00208 L 0.08333 0.000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22" grpId="0"/>
      <p:bldP spid="32" grpId="0"/>
      <p:bldP spid="34" grpId="0"/>
      <p:bldP spid="59" grpId="0" animBg="1"/>
      <p:bldP spid="59" grpId="1" animBg="1"/>
      <p:bldP spid="36" grpId="0" animBg="1"/>
      <p:bldP spid="60" grpId="0" animBg="1"/>
      <p:bldP spid="61" grpId="0"/>
      <p:bldP spid="62" grpId="0"/>
      <p:bldP spid="63" grpId="0"/>
      <p:bldP spid="64" grpId="0" animBg="1"/>
      <p:bldP spid="65" grpId="0"/>
      <p:bldP spid="66" grpId="0"/>
      <p:bldP spid="67" grpId="0"/>
      <p:bldP spid="68" grpId="0"/>
      <p:bldP spid="69" grpId="0" animBg="1"/>
      <p:bldP spid="70" grpId="0"/>
      <p:bldP spid="71" grpId="0"/>
      <p:bldP spid="72" grpId="0"/>
      <p:bldP spid="73" grpId="0"/>
      <p:bldP spid="74" grpId="0" animBg="1"/>
      <p:bldP spid="75" grpId="0"/>
      <p:bldP spid="76" grpId="0"/>
      <p:bldP spid="77" grpId="0"/>
      <p:bldP spid="78" grpId="0"/>
      <p:bldP spid="79" grpId="0" animBg="1"/>
      <p:bldP spid="80" grpId="0"/>
      <p:bldP spid="49" grpId="0"/>
      <p:bldP spid="49" grpId="1"/>
      <p:bldP spid="50" grpId="0"/>
      <p:bldP spid="50" grpId="1"/>
      <p:bldP spid="51" grpId="0" animBg="1"/>
      <p:bldP spid="52" grpId="0"/>
      <p:bldP spid="52" grpId="1"/>
      <p:bldP spid="5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572132" y="1126607"/>
            <a:ext cx="2214578" cy="71438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06" y="2568355"/>
            <a:ext cx="192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643446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892280" y="289242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929058" y="1126607"/>
            <a:ext cx="17859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1198045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-100990" y="0"/>
            <a:ext cx="93535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Одноатомный идеальный газ при давлении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температуре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занимает объем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 расширяется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изобарически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 температура повышается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Определить работу, совершаемую газом.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3500438"/>
            <a:ext cx="3571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ат=4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</a:t>
            </a:r>
            <a:endParaRPr lang="ru-RU" sz="3200" b="1" dirty="0"/>
          </a:p>
        </p:txBody>
      </p:sp>
      <p:grpSp>
        <p:nvGrpSpPr>
          <p:cNvPr id="2" name="Группа 36"/>
          <p:cNvGrpSpPr/>
          <p:nvPr/>
        </p:nvGrpSpPr>
        <p:grpSpPr>
          <a:xfrm>
            <a:off x="-32" y="3119310"/>
            <a:ext cx="2643206" cy="666880"/>
            <a:chOff x="214282" y="2857496"/>
            <a:chExt cx="1714480" cy="6668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=473К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57158" y="3062711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000" b="1" dirty="0"/>
            </a:p>
          </p:txBody>
        </p:sp>
      </p:grpSp>
      <p:grpSp>
        <p:nvGrpSpPr>
          <p:cNvPr id="3" name="Группа 37"/>
          <p:cNvGrpSpPr/>
          <p:nvPr/>
        </p:nvGrpSpPr>
        <p:grpSpPr>
          <a:xfrm>
            <a:off x="142844" y="4071942"/>
            <a:ext cx="1714480" cy="678755"/>
            <a:chOff x="214282" y="2857496"/>
            <a:chExt cx="1714480" cy="67875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273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16533" y="307458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789332" y="2206616"/>
            <a:ext cx="655383" cy="7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3286116" y="2473934"/>
            <a:ext cx="786371" cy="7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3287272" y="1907247"/>
            <a:ext cx="786371" cy="81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22"/>
          <p:cNvSpPr>
            <a:spLocks noChangeShapeType="1"/>
          </p:cNvSpPr>
          <p:nvPr/>
        </p:nvSpPr>
        <p:spPr bwMode="auto">
          <a:xfrm>
            <a:off x="3286116" y="2502486"/>
            <a:ext cx="61290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4232076" y="2479394"/>
            <a:ext cx="868022" cy="7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200" b="1" i="0" u="none" strike="noStrike" cap="none" normalizeH="0" baseline="-2500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0" i="0" u="none" strike="noStrike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4223140" y="1889961"/>
            <a:ext cx="866746" cy="84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Line 26"/>
          <p:cNvSpPr>
            <a:spLocks noChangeShapeType="1"/>
          </p:cNvSpPr>
          <p:nvPr/>
        </p:nvSpPr>
        <p:spPr bwMode="auto">
          <a:xfrm>
            <a:off x="4258882" y="2500306"/>
            <a:ext cx="67654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86314" y="1714488"/>
            <a:ext cx="221457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</a:p>
          <a:p>
            <a:pPr lvl="0" algn="ctr">
              <a:spcAft>
                <a:spcPts val="1000"/>
              </a:spcAft>
            </a:pP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Гей-Люс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5429256" y="1071546"/>
            <a:ext cx="30003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3286116" y="3304053"/>
            <a:ext cx="1214446" cy="7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000496" y="3350078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4929190" y="3589805"/>
            <a:ext cx="1071570" cy="7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273</a:t>
            </a:r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4920254" y="3000372"/>
            <a:ext cx="1151944" cy="84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473</a:t>
            </a:r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>
            <a:off x="4929190" y="3643314"/>
            <a:ext cx="67654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786446" y="3304053"/>
            <a:ext cx="35719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71670" y="4143380"/>
            <a:ext cx="91403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2798113" y="4155255"/>
            <a:ext cx="441709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3,5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988952" y="4179193"/>
            <a:ext cx="2155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-32" y="6191928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работа, совершаемая газом составит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35"/>
          <p:cNvGrpSpPr/>
          <p:nvPr/>
        </p:nvGrpSpPr>
        <p:grpSpPr>
          <a:xfrm rot="5400000">
            <a:off x="1228918" y="1098842"/>
            <a:ext cx="642942" cy="1643074"/>
            <a:chOff x="3000364" y="785794"/>
            <a:chExt cx="214314" cy="567409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1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61"/>
          <p:cNvGrpSpPr/>
          <p:nvPr/>
        </p:nvGrpSpPr>
        <p:grpSpPr>
          <a:xfrm>
            <a:off x="571472" y="1611620"/>
            <a:ext cx="1066030" cy="602934"/>
            <a:chOff x="513682" y="5670874"/>
            <a:chExt cx="1066030" cy="870904"/>
          </a:xfrm>
        </p:grpSpPr>
        <p:grpSp>
          <p:nvGrpSpPr>
            <p:cNvPr id="9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4" name="Прямая соединительная линия 63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Прямоугольник 66"/>
          <p:cNvSpPr/>
          <p:nvPr/>
        </p:nvSpPr>
        <p:spPr>
          <a:xfrm>
            <a:off x="1674392" y="168399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53514" y="167034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57224" y="1142984"/>
            <a:ext cx="157163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sz="20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000760" y="3232615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3,5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3"/>
          <p:cNvSpPr txBox="1">
            <a:spLocks noChangeArrowheads="1"/>
          </p:cNvSpPr>
          <p:nvPr/>
        </p:nvSpPr>
        <p:spPr bwMode="auto">
          <a:xfrm>
            <a:off x="3793434" y="4892724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3"/>
          <p:cNvSpPr txBox="1">
            <a:spLocks noChangeArrowheads="1"/>
          </p:cNvSpPr>
          <p:nvPr/>
        </p:nvSpPr>
        <p:spPr bwMode="auto">
          <a:xfrm>
            <a:off x="2857488" y="4886328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1928794" y="4857760"/>
            <a:ext cx="957251" cy="6715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4786314" y="4960690"/>
            <a:ext cx="1143008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22"/>
          <p:cNvSpPr txBox="1">
            <a:spLocks noChangeArrowheads="1"/>
          </p:cNvSpPr>
          <p:nvPr/>
        </p:nvSpPr>
        <p:spPr bwMode="auto">
          <a:xfrm>
            <a:off x="5762509" y="5175004"/>
            <a:ext cx="500066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23"/>
          <p:cNvSpPr txBox="1">
            <a:spLocks noChangeArrowheads="1"/>
          </p:cNvSpPr>
          <p:nvPr/>
        </p:nvSpPr>
        <p:spPr bwMode="auto">
          <a:xfrm>
            <a:off x="5764285" y="4714884"/>
            <a:ext cx="42685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24"/>
          <p:cNvSpPr>
            <a:spLocks noChangeShapeType="1"/>
          </p:cNvSpPr>
          <p:nvPr/>
        </p:nvSpPr>
        <p:spPr bwMode="auto">
          <a:xfrm>
            <a:off x="5833946" y="5246442"/>
            <a:ext cx="35719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91136" y="4889252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 Box 3"/>
          <p:cNvSpPr txBox="1">
            <a:spLocks noChangeArrowheads="1"/>
          </p:cNvSpPr>
          <p:nvPr/>
        </p:nvSpPr>
        <p:spPr bwMode="auto">
          <a:xfrm>
            <a:off x="1928794" y="5572140"/>
            <a:ext cx="957251" cy="6715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2841711" y="5830009"/>
            <a:ext cx="372967" cy="46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2843489" y="5429264"/>
            <a:ext cx="514066" cy="5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Line 24"/>
          <p:cNvSpPr>
            <a:spLocks noChangeShapeType="1"/>
          </p:cNvSpPr>
          <p:nvPr/>
        </p:nvSpPr>
        <p:spPr bwMode="auto">
          <a:xfrm>
            <a:off x="2774175" y="5893916"/>
            <a:ext cx="43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226553" y="5536515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 Box 3"/>
          <p:cNvSpPr txBox="1">
            <a:spLocks noChangeArrowheads="1"/>
          </p:cNvSpPr>
          <p:nvPr/>
        </p:nvSpPr>
        <p:spPr bwMode="auto">
          <a:xfrm>
            <a:off x="3714744" y="5584015"/>
            <a:ext cx="571504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143340" y="5607953"/>
            <a:ext cx="214317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 Box 3"/>
          <p:cNvSpPr txBox="1">
            <a:spLocks noChangeArrowheads="1"/>
          </p:cNvSpPr>
          <p:nvPr/>
        </p:nvSpPr>
        <p:spPr bwMode="auto">
          <a:xfrm>
            <a:off x="2214546" y="2143116"/>
            <a:ext cx="785818" cy="57150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657546" y="2214554"/>
            <a:ext cx="428628" cy="500066"/>
            <a:chOff x="2880" y="6480"/>
            <a:chExt cx="166" cy="549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0111E-6 L -0.46302 -0.50092 " pathEditMode="relative" rAng="0" ptsTypes="AA">
                                      <p:cBhvr>
                                        <p:cTn id="29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-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/>
      <p:bldP spid="11" grpId="0" animBg="1"/>
      <p:bldP spid="21" grpId="0"/>
      <p:bldP spid="22" grpId="0"/>
      <p:bldP spid="32" grpId="0"/>
      <p:bldP spid="34" grpId="0"/>
      <p:bldP spid="41" grpId="0"/>
      <p:bldP spid="42" grpId="0"/>
      <p:bldP spid="43" grpId="0"/>
      <p:bldP spid="44" grpId="0" animBg="1"/>
      <p:bldP spid="45" grpId="0"/>
      <p:bldP spid="46" grpId="0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59" grpId="1"/>
      <p:bldP spid="67" grpId="0"/>
      <p:bldP spid="67" grpId="1"/>
      <p:bldP spid="68" grpId="0"/>
      <p:bldP spid="68" grpId="1"/>
      <p:bldP spid="74" grpId="0" animBg="1"/>
      <p:bldP spid="75" grpId="0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 animBg="1"/>
      <p:bldP spid="83" grpId="0"/>
      <p:bldP spid="84" grpId="0" animBg="1"/>
      <p:bldP spid="85" grpId="0"/>
      <p:bldP spid="86" grpId="0"/>
      <p:bldP spid="87" grpId="0" animBg="1"/>
      <p:bldP spid="88" grpId="0"/>
      <p:bldP spid="89" grpId="0" animBg="1"/>
      <p:bldP spid="90" grpId="0" animBg="1"/>
      <p:bldP spid="90" grpId="1" animBg="1"/>
      <p:bldP spid="9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0"/>
            <a:ext cx="650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Дерево задач на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КПД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786921" y="2644205"/>
            <a:ext cx="1543190" cy="14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520495" y="2143116"/>
            <a:ext cx="3529208" cy="137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полезн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614428" y="3124523"/>
            <a:ext cx="2814828" cy="116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Азатр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951607" y="3141375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500166" y="2143116"/>
            <a:ext cx="4357718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9176084">
            <a:off x="-20517" y="1333773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 = F s 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4"/>
          <p:cNvGrpSpPr/>
          <p:nvPr/>
        </p:nvGrpSpPr>
        <p:grpSpPr>
          <a:xfrm>
            <a:off x="2357422" y="1071546"/>
            <a:ext cx="3804716" cy="646331"/>
            <a:chOff x="2357422" y="1071546"/>
            <a:chExt cx="3804716" cy="64633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357422" y="1071546"/>
              <a:ext cx="21018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Q=cm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600" b="1" baseline="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090436" y="1101526"/>
              <a:ext cx="207170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sym typeface="Symbol" pitchFamily="18" charset="2"/>
                </a:rPr>
                <a:t> +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+ ..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    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 rot="1512667">
            <a:off x="53688" y="4106444"/>
            <a:ext cx="2301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UIt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915586">
            <a:off x="4521033" y="4916791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     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428860" y="4643446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Q=I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170400">
            <a:off x="6286512" y="142873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      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 rot="19230261">
            <a:off x="-18675" y="1418061"/>
            <a:ext cx="2000264" cy="659358"/>
          </a:xfrm>
          <a:prstGeom prst="wedgeRectCallout">
            <a:avLst>
              <a:gd name="adj1" fmla="val 51990"/>
              <a:gd name="adj2" fmla="val 2888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2357422" y="1076714"/>
            <a:ext cx="3643338" cy="659358"/>
          </a:xfrm>
          <a:prstGeom prst="wedgeRectCallout">
            <a:avLst>
              <a:gd name="adj1" fmla="val -23430"/>
              <a:gd name="adj2" fmla="val 1371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ая выноска 20"/>
          <p:cNvSpPr/>
          <p:nvPr/>
        </p:nvSpPr>
        <p:spPr>
          <a:xfrm rot="1310100">
            <a:off x="6270335" y="1472729"/>
            <a:ext cx="2347975" cy="659358"/>
          </a:xfrm>
          <a:prstGeom prst="wedgeRectCallout">
            <a:avLst>
              <a:gd name="adj1" fmla="val -143515"/>
              <a:gd name="adj2" fmla="val 2995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1"/>
          <p:cNvSpPr/>
          <p:nvPr/>
        </p:nvSpPr>
        <p:spPr>
          <a:xfrm rot="1344196">
            <a:off x="115252" y="3891486"/>
            <a:ext cx="1870320" cy="975193"/>
          </a:xfrm>
          <a:prstGeom prst="wedgeEllipseCallout">
            <a:avLst>
              <a:gd name="adj1" fmla="val 78550"/>
              <a:gd name="adj2" fmla="val -106338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ьная выноска 22"/>
          <p:cNvSpPr/>
          <p:nvPr/>
        </p:nvSpPr>
        <p:spPr>
          <a:xfrm rot="203535">
            <a:off x="2285984" y="4429132"/>
            <a:ext cx="2071702" cy="994077"/>
          </a:xfrm>
          <a:prstGeom prst="wedgeEllipseCallout">
            <a:avLst>
              <a:gd name="adj1" fmla="val -5954"/>
              <a:gd name="adj2" fmla="val -86191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ьная выноска 23"/>
          <p:cNvSpPr/>
          <p:nvPr/>
        </p:nvSpPr>
        <p:spPr>
          <a:xfrm rot="20842646">
            <a:off x="4221873" y="4788385"/>
            <a:ext cx="2601079" cy="994077"/>
          </a:xfrm>
          <a:prstGeom prst="wedgeEllipseCallout">
            <a:avLst>
              <a:gd name="adj1" fmla="val -34190"/>
              <a:gd name="adj2" fmla="val -161510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1"/>
          <p:cNvGrpSpPr/>
          <p:nvPr/>
        </p:nvGrpSpPr>
        <p:grpSpPr>
          <a:xfrm>
            <a:off x="80314" y="4805766"/>
            <a:ext cx="1451716" cy="1131530"/>
            <a:chOff x="500034" y="4940676"/>
            <a:chExt cx="1451716" cy="1131530"/>
          </a:xfrm>
        </p:grpSpPr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500034" y="5207073"/>
              <a:ext cx="1148395" cy="73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 =      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948668" y="4940676"/>
              <a:ext cx="1003082" cy="71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 U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934951" y="5399928"/>
              <a:ext cx="968852" cy="67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 R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992026" y="5459244"/>
              <a:ext cx="7664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</p:grp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44970" y="5621564"/>
          <a:ext cx="1883824" cy="1071546"/>
        </p:xfrm>
        <a:graphic>
          <a:graphicData uri="http://schemas.openxmlformats.org/presentationml/2006/ole">
            <p:oleObj spid="_x0000_s1034" name="Формула" r:id="rId10" imgW="469696" imgH="393529" progId="Equation.3">
              <p:embed/>
            </p:oleObj>
          </a:graphicData>
        </a:graphic>
      </p:graphicFrame>
      <p:sp>
        <p:nvSpPr>
          <p:cNvPr id="29" name="Овальная выноска 28"/>
          <p:cNvSpPr/>
          <p:nvPr/>
        </p:nvSpPr>
        <p:spPr>
          <a:xfrm rot="19870534">
            <a:off x="5937176" y="3348421"/>
            <a:ext cx="2588299" cy="994077"/>
          </a:xfrm>
          <a:prstGeom prst="wedgeEllipseCallout">
            <a:avLst>
              <a:gd name="adj1" fmla="val -78103"/>
              <a:gd name="adj2" fmla="val -148200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9896426">
            <a:off x="6073056" y="3481942"/>
            <a:ext cx="2540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=q m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топл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/>
      <p:bldP spid="1028" grpId="0"/>
      <p:bldP spid="1028" grpId="1"/>
      <p:bldP spid="1028" grpId="2"/>
      <p:bldP spid="1029" grpId="0"/>
      <p:bldP spid="1029" grpId="1"/>
      <p:bldP spid="1029" grpId="2"/>
      <p:bldP spid="9" grpId="0"/>
      <p:bldP spid="12" grpId="0"/>
      <p:bldP spid="13" grpId="0"/>
      <p:bldP spid="1033" grpId="0"/>
      <p:bldP spid="16" grpId="0"/>
      <p:bldP spid="17" grpId="0" animBg="1"/>
      <p:bldP spid="19" grpId="0" animBg="1"/>
      <p:bldP spid="21" grpId="0" animBg="1"/>
      <p:bldP spid="22" grpId="0" animBg="1"/>
      <p:bldP spid="23" grpId="0" animBg="1"/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14314" y="1500174"/>
            <a:ext cx="2071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57818" y="2214554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2322497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785786" y="3639925"/>
            <a:ext cx="2177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v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2714612" y="3655489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63438" y="3663863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190508" y="4238568"/>
            <a:ext cx="200023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1391716" y="4596857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715232" y="4610128"/>
            <a:ext cx="1402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73845" y="4572008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214866" y="4179193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130</a:t>
            </a:r>
            <a:r>
              <a:rPr lang="ru-RU" sz="2800" b="1" dirty="0" smtClean="0"/>
              <a:t>•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908677" y="4262318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536263" y="4187679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214678" y="5205194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3834058" y="5240819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262686" y="5292492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400667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33"/>
          <p:cNvGrpSpPr/>
          <p:nvPr/>
        </p:nvGrpSpPr>
        <p:grpSpPr>
          <a:xfrm>
            <a:off x="214314" y="2071678"/>
            <a:ext cx="1714480" cy="658708"/>
            <a:chOff x="71406" y="2461905"/>
            <a:chExt cx="1350372" cy="6587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=57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658948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357158" y="21429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расплавилась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41985" y="628151"/>
            <a:ext cx="17315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4"/>
          <p:cNvGrpSpPr/>
          <p:nvPr/>
        </p:nvGrpSpPr>
        <p:grpSpPr>
          <a:xfrm>
            <a:off x="1613589" y="485275"/>
            <a:ext cx="1458213" cy="872023"/>
            <a:chOff x="1237454" y="4995752"/>
            <a:chExt cx="1791196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150879"/>
              <a:ext cx="7939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25</a:t>
              </a:r>
              <a:endParaRPr lang="ru-RU" sz="1400" b="1" dirty="0"/>
            </a:p>
          </p:txBody>
        </p:sp>
        <p:grpSp>
          <p:nvGrpSpPr>
            <p:cNvPr id="4" name="Группа 50"/>
            <p:cNvGrpSpPr/>
            <p:nvPr/>
          </p:nvGrpSpPr>
          <p:grpSpPr>
            <a:xfrm>
              <a:off x="1868487" y="4995752"/>
              <a:ext cx="1160163" cy="872023"/>
              <a:chOff x="2469885" y="5355195"/>
              <a:chExt cx="971919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5" y="5355195"/>
                <a:ext cx="97191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к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5417569" y="3619564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107615" y="3616175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096192" y="4187679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3024866" y="4627680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85720" y="5300194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889131" y="5252694"/>
            <a:ext cx="101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1690730" y="5312946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2033912" y="5285695"/>
            <a:ext cx="1323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862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357158" y="1214422"/>
            <a:ext cx="1500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=0,3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0" y="2500306"/>
            <a:ext cx="335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Дж/кг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786314" y="2484540"/>
            <a:ext cx="2362208" cy="423862"/>
            <a:chOff x="4608" y="9158"/>
            <a:chExt cx="1920" cy="668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5232" y="9656"/>
              <a:ext cx="12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608" y="9158"/>
              <a:ext cx="806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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5576886" y="2850104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206336" y="3214686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451232" y="3214686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 rot="20737351">
            <a:off x="6835688" y="5082542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14282" y="5857892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Чтобы расплавиться после удара пуля должна лететь со скоростью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633м/с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1"/>
          <p:cNvSpPr>
            <a:spLocks noChangeArrowheads="1"/>
          </p:cNvSpPr>
          <p:nvPr/>
        </p:nvSpPr>
        <p:spPr bwMode="auto">
          <a:xfrm>
            <a:off x="376" y="2907238"/>
            <a:ext cx="9143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какой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должна лететь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свинцовая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пуля, чтобы при ударе о преграду она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расплавилась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температура пули до удара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 °С?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ударе в тепло превращается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0 % энергии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785918" y="4250819"/>
            <a:ext cx="4286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988433" y="435788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298387" y="4357694"/>
            <a:ext cx="4286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 rot="20790543">
            <a:off x="6143636" y="5286388"/>
            <a:ext cx="114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857356" y="2000240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300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00"/>
                            </p:stCondLst>
                            <p:childTnLst>
                              <p:par>
                                <p:cTn id="2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2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3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700"/>
                            </p:stCondLst>
                            <p:childTnLst>
                              <p:par>
                                <p:cTn id="30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07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66" grpId="0"/>
      <p:bldP spid="68" grpId="0"/>
      <p:bldP spid="70" grpId="0"/>
      <p:bldP spid="81" grpId="0"/>
      <p:bldP spid="83" grpId="0"/>
      <p:bldP spid="84" grpId="0"/>
      <p:bldP spid="87" grpId="0"/>
      <p:bldP spid="91" grpId="0"/>
      <p:bldP spid="92" grpId="0"/>
      <p:bldP spid="94" grpId="0"/>
      <p:bldP spid="95" grpId="0"/>
      <p:bldP spid="96" grpId="0"/>
      <p:bldP spid="97" grpId="0"/>
      <p:bldP spid="135" grpId="0"/>
      <p:bldP spid="169" grpId="0"/>
      <p:bldP spid="176" grpId="0"/>
      <p:bldP spid="177" grpId="0"/>
      <p:bldP spid="180" grpId="0"/>
      <p:bldP spid="183" grpId="0"/>
      <p:bldP spid="186" grpId="0"/>
      <p:bldP spid="186" grpId="1"/>
      <p:bldP spid="187" grpId="0"/>
      <p:bldP spid="188" grpId="0"/>
      <p:bldP spid="189" grpId="0"/>
      <p:bldP spid="189" grpId="1"/>
      <p:bldP spid="139" grpId="0" animBg="1"/>
      <p:bldP spid="139" grpId="1" animBg="1"/>
      <p:bldP spid="139" grpId="2" animBg="1"/>
      <p:bldP spid="140" grpId="0" animBg="1"/>
      <p:bldP spid="140" grpId="1" animBg="1"/>
      <p:bldP spid="140" grpId="2" animBg="1"/>
      <p:bldP spid="89" grpId="0"/>
      <p:bldP spid="93" grpId="0"/>
      <p:bldP spid="110" grpId="0"/>
      <p:bldP spid="114" grpId="0"/>
      <p:bldP spid="116" grpId="0"/>
      <p:bldP spid="117" grpId="0"/>
      <p:bldP spid="117" grpId="1"/>
      <p:bldP spid="118" grpId="0"/>
      <p:bldP spid="118" grpId="1"/>
      <p:bldP spid="74" grpId="0"/>
      <p:bldP spid="74" grpId="1"/>
      <p:bldP spid="75" grpId="0" animBg="1"/>
      <p:bldP spid="76" grpId="0" animBg="1"/>
      <p:bldP spid="77" grpId="0" animBg="1"/>
      <p:bldP spid="78" grpId="0"/>
      <p:bldP spid="7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0" y="1785926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57818" y="2516072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1456056" y="4143380"/>
            <a:ext cx="1507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Р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2794579" y="4206444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45304" y="426310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341556" y="4802088"/>
            <a:ext cx="2000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•600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11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3645838" y="5161773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098374" y="5210523"/>
            <a:ext cx="167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189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428860" y="5159278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12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286116" y="4714884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920552" y="4793714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643702" y="5143512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5524640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6136832" y="5534523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619604" y="5576313"/>
            <a:ext cx="1309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2547с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89296" y="1228070"/>
            <a:ext cx="612000" cy="141511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133"/>
          <p:cNvGrpSpPr/>
          <p:nvPr/>
        </p:nvGrpSpPr>
        <p:grpSpPr>
          <a:xfrm>
            <a:off x="0" y="2500306"/>
            <a:ext cx="1714480" cy="658708"/>
            <a:chOff x="71406" y="2461905"/>
            <a:chExt cx="1350372" cy="6587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=10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658948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71406" y="515808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Выкипело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0" y="2928934"/>
            <a:ext cx="14275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4"/>
          <p:cNvGrpSpPr/>
          <p:nvPr/>
        </p:nvGrpSpPr>
        <p:grpSpPr>
          <a:xfrm>
            <a:off x="1285852" y="2786058"/>
            <a:ext cx="1615308" cy="872023"/>
            <a:chOff x="1237454" y="4995752"/>
            <a:chExt cx="1984163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281504"/>
              <a:ext cx="77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2,3</a:t>
              </a:r>
              <a:endParaRPr lang="ru-RU" sz="1100" b="1" dirty="0"/>
            </a:p>
          </p:txBody>
        </p:sp>
        <p:grpSp>
          <p:nvGrpSpPr>
            <p:cNvPr id="7" name="Группа 50"/>
            <p:cNvGrpSpPr/>
            <p:nvPr/>
          </p:nvGrpSpPr>
          <p:grpSpPr>
            <a:xfrm>
              <a:off x="1868487" y="4995752"/>
              <a:ext cx="1353130" cy="872023"/>
              <a:chOff x="2469886" y="5355195"/>
              <a:chExt cx="1133576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5143504" y="4184133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129592" y="415702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429256" y="464344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5572132" y="5237819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428860" y="5619640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2915278" y="5572140"/>
            <a:ext cx="101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3714744" y="5620517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4000496" y="5628891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862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Rectangle 1"/>
          <p:cNvSpPr>
            <a:spLocks noChangeArrowheads="1"/>
          </p:cNvSpPr>
          <p:nvPr/>
        </p:nvSpPr>
        <p:spPr bwMode="auto">
          <a:xfrm>
            <a:off x="0" y="314324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электроплитке мощностью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 Вт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имеющей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 50 %,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нагрели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10 °С до 100 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этом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 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ее обратили в пар. Как долго длилось нагревание?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714612" y="3357562"/>
            <a:ext cx="1357322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428736"/>
            <a:ext cx="2571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600 Вт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0" y="857232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4786314" y="2786058"/>
            <a:ext cx="2362208" cy="423862"/>
            <a:chOff x="4608" y="9158"/>
            <a:chExt cx="1920" cy="668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5232" y="9656"/>
              <a:ext cx="12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608" y="9158"/>
              <a:ext cx="806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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5576886" y="3151622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"/>
          <p:cNvSpPr>
            <a:spLocks noChangeArrowheads="1"/>
          </p:cNvSpPr>
          <p:nvPr/>
        </p:nvSpPr>
        <p:spPr bwMode="auto">
          <a:xfrm>
            <a:off x="7286644" y="2786058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214810" y="3643314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459706" y="3643314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786742" y="5558869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42мин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85720" y="6072206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нагревание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кипение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длилось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42мин.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mph" presetSubtype="0" repeatCount="3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5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1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00"/>
                            </p:stCondLst>
                            <p:childTnLst>
                              <p:par>
                                <p:cTn id="2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000"/>
                            </p:stCondLst>
                            <p:childTnLst>
                              <p:par>
                                <p:cTn id="28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8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66" grpId="0"/>
      <p:bldP spid="68" grpId="0"/>
      <p:bldP spid="70" grpId="0"/>
      <p:bldP spid="81" grpId="0"/>
      <p:bldP spid="83" grpId="0"/>
      <p:bldP spid="84" grpId="0"/>
      <p:bldP spid="87" grpId="0"/>
      <p:bldP spid="91" grpId="0"/>
      <p:bldP spid="92" grpId="0"/>
      <p:bldP spid="94" grpId="0"/>
      <p:bldP spid="95" grpId="0"/>
      <p:bldP spid="96" grpId="0"/>
      <p:bldP spid="97" grpId="0"/>
      <p:bldP spid="111" grpId="0" animBg="1"/>
      <p:bldP spid="135" grpId="0"/>
      <p:bldP spid="169" grpId="0"/>
      <p:bldP spid="176" grpId="0"/>
      <p:bldP spid="177" grpId="0"/>
      <p:bldP spid="180" grpId="0"/>
      <p:bldP spid="183" grpId="0"/>
      <p:bldP spid="186" grpId="0"/>
      <p:bldP spid="186" grpId="1"/>
      <p:bldP spid="187" grpId="0"/>
      <p:bldP spid="188" grpId="0"/>
      <p:bldP spid="189" grpId="0"/>
      <p:bldP spid="189" grpId="1"/>
      <p:bldP spid="139" grpId="0" animBg="1"/>
      <p:bldP spid="139" grpId="1" animBg="1"/>
      <p:bldP spid="139" grpId="2" animBg="1"/>
      <p:bldP spid="139" grpId="3" animBg="1"/>
      <p:bldP spid="140" grpId="0" animBg="1"/>
      <p:bldP spid="140" grpId="1" animBg="1"/>
      <p:bldP spid="140" grpId="2" animBg="1"/>
      <p:bldP spid="140" grpId="3" animBg="1"/>
      <p:bldP spid="112" grpId="0"/>
      <p:bldP spid="86" grpId="0" animBg="1"/>
      <p:bldP spid="89" grpId="0"/>
      <p:bldP spid="93" grpId="0"/>
      <p:bldP spid="110" grpId="0"/>
      <p:bldP spid="113" grpId="0"/>
      <p:bldP spid="114" grpId="0"/>
      <p:bldP spid="116" grpId="0"/>
      <p:bldP spid="117" grpId="0"/>
      <p:bldP spid="117" grpId="1"/>
      <p:bldP spid="118" grpId="0"/>
      <p:bldP spid="118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В№2. зад1.стр.18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Стальной баллон наполнен азотом при температуре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Давление  азота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МПа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Найти плотность азота при этих условиях.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85918" y="2357430"/>
            <a:ext cx="2928958" cy="1297383"/>
            <a:chOff x="4429124" y="1572364"/>
            <a:chExt cx="2928958" cy="1297383"/>
          </a:xfrm>
        </p:grpSpPr>
        <p:sp>
          <p:nvSpPr>
            <p:cNvPr id="6" name="TextBox 5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RT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8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214546" y="2071678"/>
            <a:ext cx="235745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3500438"/>
            <a:ext cx="542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Разделим  обе части на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9"/>
          <p:cNvGrpSpPr/>
          <p:nvPr/>
        </p:nvGrpSpPr>
        <p:grpSpPr>
          <a:xfrm>
            <a:off x="2143108" y="3786190"/>
            <a:ext cx="2928958" cy="1297383"/>
            <a:chOff x="4429124" y="1572364"/>
            <a:chExt cx="2928958" cy="1297383"/>
          </a:xfrm>
        </p:grpSpPr>
        <p:sp>
          <p:nvSpPr>
            <p:cNvPr id="14" name="TextBox 13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16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ρ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143536" y="4326771"/>
            <a:ext cx="12858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18"/>
          <p:cNvGrpSpPr/>
          <p:nvPr/>
        </p:nvGrpSpPr>
        <p:grpSpPr>
          <a:xfrm>
            <a:off x="6205055" y="3898143"/>
            <a:ext cx="2510349" cy="1245369"/>
            <a:chOff x="4214810" y="1624378"/>
            <a:chExt cx="2510349" cy="1245369"/>
          </a:xfrm>
        </p:grpSpPr>
        <p:sp>
          <p:nvSpPr>
            <p:cNvPr id="27" name="TextBox 26"/>
            <p:cNvSpPr txBox="1"/>
            <p:nvPr/>
          </p:nvSpPr>
          <p:spPr>
            <a:xfrm>
              <a:off x="4429124" y="2273473"/>
              <a:ext cx="100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" name="Группа 16"/>
            <p:cNvGrpSpPr/>
            <p:nvPr/>
          </p:nvGrpSpPr>
          <p:grpSpPr>
            <a:xfrm>
              <a:off x="4214810" y="1624378"/>
              <a:ext cx="2510349" cy="1245369"/>
              <a:chOff x="5703133" y="1755003"/>
              <a:chExt cx="2510349" cy="1245369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703133" y="1755003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В№2.зад2.стр.18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узкой трубке, запаянной с одного конца, находится столбик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ртути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высотой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см.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Когда трубка расположена вертикально открытым концом вверх, то длина воздушного столбика, запертого ртутью,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см.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Какова будет длина этого воздушного столбика, если трубку расположить открытым концом вниз? Горизонтально? Атмосферное давление нормальное.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4373547" y="2857496"/>
            <a:ext cx="4484733" cy="1500198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6"/>
          <p:cNvGrpSpPr/>
          <p:nvPr/>
        </p:nvGrpSpPr>
        <p:grpSpPr>
          <a:xfrm rot="16200000">
            <a:off x="6411529" y="-62026"/>
            <a:ext cx="250033" cy="3929090"/>
            <a:chOff x="3000364" y="785794"/>
            <a:chExt cx="214314" cy="5674096"/>
          </a:xfrm>
          <a:solidFill>
            <a:schemeClr val="bg1"/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3786182" y="4572008"/>
            <a:ext cx="5357818" cy="1500198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857760"/>
            <a:ext cx="3286116" cy="2000240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4" name="Группа 146"/>
          <p:cNvGrpSpPr/>
          <p:nvPr/>
        </p:nvGrpSpPr>
        <p:grpSpPr>
          <a:xfrm rot="10800000">
            <a:off x="1142976" y="1714488"/>
            <a:ext cx="285752" cy="3214710"/>
            <a:chOff x="3000364" y="785794"/>
            <a:chExt cx="214314" cy="5674096"/>
          </a:xfrm>
          <a:solidFill>
            <a:schemeClr val="bg1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3000364" y="785794"/>
              <a:ext cx="214314" cy="564360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74508" y="2500306"/>
            <a:ext cx="214314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1500166" y="3071810"/>
            <a:ext cx="285752" cy="18573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9113871">
            <a:off x="1634874" y="367119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flipH="1">
            <a:off x="785786" y="2500306"/>
            <a:ext cx="357190" cy="500066"/>
          </a:xfrm>
          <a:prstGeom prst="rightBrac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18621448">
            <a:off x="-50735" y="255875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0,05=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763168"/>
            <a:ext cx="3643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</a:p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6" y="5834738"/>
            <a:ext cx="301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0,1м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6"/>
          <p:cNvGrpSpPr/>
          <p:nvPr/>
        </p:nvGrpSpPr>
        <p:grpSpPr>
          <a:xfrm>
            <a:off x="3508202" y="1571612"/>
            <a:ext cx="285752" cy="3929090"/>
            <a:chOff x="3000364" y="785794"/>
            <a:chExt cx="214314" cy="5674096"/>
          </a:xfrm>
          <a:solidFill>
            <a:schemeClr val="bg1"/>
          </a:solidFill>
        </p:grpSpPr>
        <p:sp>
          <p:nvSpPr>
            <p:cNvPr id="16" name="Прямоугольник 15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 rot="16200000">
            <a:off x="6665749" y="1621003"/>
            <a:ext cx="178595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 flipH="1">
            <a:off x="3087568" y="1571612"/>
            <a:ext cx="357190" cy="221457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19113871">
            <a:off x="2535999" y="2254693"/>
            <a:ext cx="6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7620" y="4964917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3306" y="4429132"/>
            <a:ext cx="5753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авая фигурная скобка 27"/>
          <p:cNvSpPr/>
          <p:nvPr/>
        </p:nvSpPr>
        <p:spPr>
          <a:xfrm rot="16200000" flipH="1">
            <a:off x="5250661" y="1321580"/>
            <a:ext cx="571504" cy="192882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540336" y="3826096"/>
            <a:ext cx="214314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72066" y="2395831"/>
            <a:ext cx="6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4834" y="285749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73547" y="3214686"/>
            <a:ext cx="4770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0,76=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31085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узкой трубке, запаянной с одного конца, находится столбик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ртути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высотой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см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Когда трубка расположена вертикально открытым концом вверх, то длина воздушного столбика, запертого ртутью,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см.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Какова будет длина этого воздушного столбика, если трубку расположить открытым концом вниз? Горизонтально? Атмосферное давление нормальное.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3286116" y="6110196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371334" y="6099502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357818" y="6062880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017342" y="6090950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000628" y="6113150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28596" y="5214950"/>
            <a:ext cx="3000396" cy="1143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3964777" y="5464983"/>
            <a:ext cx="1357322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4429124" y="4857760"/>
            <a:ext cx="2500330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170272" y="3102304"/>
            <a:ext cx="216000" cy="18000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544572" y="1571612"/>
            <a:ext cx="216000" cy="22320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02494" y="1802772"/>
            <a:ext cx="1836000" cy="2160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566430" y="3708321"/>
            <a:ext cx="223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m,T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7363" y="6275691"/>
            <a:ext cx="223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m,T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77831" y="5373216"/>
            <a:ext cx="223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m,T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30805E-7 L 0 -0.226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 animBg="1"/>
      <p:bldP spid="23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8" grpId="0" animBg="1"/>
      <p:bldP spid="19" grpId="0" animBg="1"/>
      <p:bldP spid="20" grpId="0"/>
      <p:bldP spid="21" grpId="0"/>
      <p:bldP spid="22" grpId="0"/>
      <p:bldP spid="28" grpId="0" animBg="1"/>
      <p:bldP spid="29" grpId="0" animBg="1"/>
      <p:bldP spid="30" grpId="0"/>
      <p:bldP spid="31" grpId="0"/>
      <p:bldP spid="32" grpId="0"/>
      <p:bldP spid="3" grpId="0" animBg="1"/>
      <p:bldP spid="3" grpId="1" animBg="1"/>
      <p:bldP spid="34" grpId="0"/>
      <p:bldP spid="35" grpId="0"/>
      <p:bldP spid="36" grpId="0"/>
      <p:bldP spid="37" grpId="0"/>
      <p:bldP spid="38" grpId="0"/>
      <p:bldP spid="45" grpId="0" animBg="1"/>
      <p:bldP spid="46" grpId="0" animBg="1"/>
      <p:bldP spid="47" grpId="0" animBg="1"/>
      <p:bldP spid="44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В№3. зад1. стр.20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 каким давлением нужно сжать воздух, чтобы при температуре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 °С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его плотность стала равной плотности при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нормальных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условиях?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1482"/>
            <a:ext cx="93583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В3.зад2,стр.20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Объем пузырька газа, всплывающего на поверхность со дна озера,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увеличился в 2 раза.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Определить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глубину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озера. Температура воздуха на поверхности озера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27 °С,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на его дне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17 °С.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Атмосферное давление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нормальное.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4702</TotalTime>
  <Words>3872</Words>
  <Application>Microsoft Office PowerPoint</Application>
  <PresentationFormat>Экран (4:3)</PresentationFormat>
  <Paragraphs>949</Paragraphs>
  <Slides>48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Трек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Домашнее задание.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Asus-PC</cp:lastModifiedBy>
  <cp:revision>459</cp:revision>
  <dcterms:created xsi:type="dcterms:W3CDTF">2009-11-04T14:29:22Z</dcterms:created>
  <dcterms:modified xsi:type="dcterms:W3CDTF">2019-10-15T15:12:57Z</dcterms:modified>
</cp:coreProperties>
</file>