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17"/>
  </p:notesMasterIdLst>
  <p:sldIdLst>
    <p:sldId id="385" r:id="rId2"/>
    <p:sldId id="376" r:id="rId3"/>
    <p:sldId id="311" r:id="rId4"/>
    <p:sldId id="403" r:id="rId5"/>
    <p:sldId id="316" r:id="rId6"/>
    <p:sldId id="402" r:id="rId7"/>
    <p:sldId id="407" r:id="rId8"/>
    <p:sldId id="409" r:id="rId9"/>
    <p:sldId id="398" r:id="rId10"/>
    <p:sldId id="396" r:id="rId11"/>
    <p:sldId id="410" r:id="rId12"/>
    <p:sldId id="401" r:id="rId13"/>
    <p:sldId id="400" r:id="rId14"/>
    <p:sldId id="408" r:id="rId15"/>
    <p:sldId id="406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99"/>
    <a:srgbClr val="006600"/>
    <a:srgbClr val="0033CC"/>
    <a:srgbClr val="0014AC"/>
    <a:srgbClr val="003300"/>
    <a:srgbClr val="66CCFF"/>
    <a:srgbClr val="220FB1"/>
    <a:srgbClr val="000000"/>
    <a:srgbClr val="365D21"/>
    <a:srgbClr val="2706E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15620" autoAdjust="0"/>
    <p:restoredTop sz="94660" autoAdjust="0"/>
  </p:normalViewPr>
  <p:slideViewPr>
    <p:cSldViewPr>
      <p:cViewPr>
        <p:scale>
          <a:sx n="78" d="100"/>
          <a:sy n="78" d="100"/>
        </p:scale>
        <p:origin x="-2484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01.02.2021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792208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audio" Target="../media/audio6.wav"/><Relationship Id="rId3" Type="http://schemas.openxmlformats.org/officeDocument/2006/relationships/audio" Target="../media/audio3.wav"/><Relationship Id="rId7" Type="http://schemas.openxmlformats.org/officeDocument/2006/relationships/audio" Target="../media/audio8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1.wav"/><Relationship Id="rId4" Type="http://schemas.openxmlformats.org/officeDocument/2006/relationships/audio" Target="../media/audio9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5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audio" Target="../media/audio7.wav"/><Relationship Id="rId4" Type="http://schemas.openxmlformats.org/officeDocument/2006/relationships/audio" Target="../media/audio6.wav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4.wav"/><Relationship Id="rId3" Type="http://schemas.openxmlformats.org/officeDocument/2006/relationships/audio" Target="../media/audio8.wav"/><Relationship Id="rId7" Type="http://schemas.openxmlformats.org/officeDocument/2006/relationships/audio" Target="../media/audio11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0.wav"/><Relationship Id="rId11" Type="http://schemas.openxmlformats.org/officeDocument/2006/relationships/hyperlink" Target="../../../../dos/DOSBox-0.74/&#1071;&#1088;&#1083;&#1099;&#1082;%20&#1076;&#1083;&#1103;%20DOSBox.lnk" TargetMode="External"/><Relationship Id="rId5" Type="http://schemas.openxmlformats.org/officeDocument/2006/relationships/audio" Target="../media/audio3.wav"/><Relationship Id="rId10" Type="http://schemas.openxmlformats.org/officeDocument/2006/relationships/audio" Target="../media/audio5.wav"/><Relationship Id="rId4" Type="http://schemas.openxmlformats.org/officeDocument/2006/relationships/audio" Target="../media/audio9.wav"/><Relationship Id="rId9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audio5.wav"/><Relationship Id="rId3" Type="http://schemas.openxmlformats.org/officeDocument/2006/relationships/audio" Target="../media/audio3.wav"/><Relationship Id="rId7" Type="http://schemas.openxmlformats.org/officeDocument/2006/relationships/audio" Target="../media/audio1.wav"/><Relationship Id="rId12" Type="http://schemas.openxmlformats.org/officeDocument/2006/relationships/hyperlink" Target="../../../dos/DOSBox-0.74/&#1071;&#1088;&#1083;&#1099;&#1082;%20&#1076;&#1083;&#1103;%20DOSBox.lnk" TargetMode="External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11" Type="http://schemas.openxmlformats.org/officeDocument/2006/relationships/hyperlink" Target="../../../../dos/DOSBox-0.74/&#1071;&#1088;&#1083;&#1099;&#1082;%20&#1076;&#1083;&#1103;%20DOSBox.lnk" TargetMode="External"/><Relationship Id="rId5" Type="http://schemas.openxmlformats.org/officeDocument/2006/relationships/audio" Target="../media/audio4.wav"/><Relationship Id="rId10" Type="http://schemas.openxmlformats.org/officeDocument/2006/relationships/hyperlink" Target="../../../&#1092;&#1080;&#1083;&#1100;&#1084;&#1099;%2011&#1082;&#1083;/&#1086;&#1087;&#1090;&#1080;&#1082;&#1072;/&#1076;&#1080;&#1089;&#1087;&#1077;&#1088;&#1089;&#1080;&#1103;%20&#1080;%20&#1089;&#1087;&#1077;&#1082;&#1090;&#1088;&#1086;&#1089;&#1082;&#1086;&#1087;.avi" TargetMode="External"/><Relationship Id="rId4" Type="http://schemas.openxmlformats.org/officeDocument/2006/relationships/audio" Target="../media/audio9.wav"/><Relationship Id="rId9" Type="http://schemas.openxmlformats.org/officeDocument/2006/relationships/hyperlink" Target="../../../&#1092;&#1080;&#1083;&#1100;&#1084;&#1099;%2011&#1082;&#1083;/&#1076;&#1080;&#1089;&#1087;&#1077;&#1088;&#1089;&#1080;&#1103;%20&#1080;%20&#1089;&#1087;&#1077;&#1082;&#1090;&#1088;&#1086;&#1089;&#1082;&#1086;&#1087;.avi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audio" Target="../media/audio5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8.wav"/><Relationship Id="rId5" Type="http://schemas.openxmlformats.org/officeDocument/2006/relationships/audio" Target="../media/audio1.wav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7" Type="http://schemas.openxmlformats.org/officeDocument/2006/relationships/audio" Target="../media/audio9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2306026"/>
          <a:ext cx="9144000" cy="4132009"/>
        </p:xfrm>
        <a:graphic>
          <a:graphicData uri="http://schemas.openxmlformats.org/drawingml/2006/table">
            <a:tbl>
              <a:tblPr/>
              <a:tblGrid>
                <a:gridCol w="2760930"/>
                <a:gridCol w="605098"/>
                <a:gridCol w="5777972"/>
              </a:tblGrid>
              <a:tr h="29152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1. Д.З. № 1 (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2. Консультация по теме № 19.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3. Упр. 5 (4.) стр.107.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4. Викторина по ??????</a:t>
                      </a:r>
                    </a:p>
                  </a:txBody>
                  <a:tcPr marL="65594" marR="65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23м</a:t>
                      </a:r>
                    </a:p>
                  </a:txBody>
                  <a:tcPr marL="65594" marR="65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 - О чем свидетельствует опыт Ньютона с треугольной призмой?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Какую среду называют диспергирующей?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Будет ли происходить дисперсия света при прохождении через вакуум?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Почему радуга имеет форму дуги? (Радуга образуется вследствие полного отражения и дисперсии лучей в дождевых каплях. При этом лучи рассеиваются наиболее интенсивно в направлении, образующем 42</a:t>
                      </a:r>
                      <a:r>
                        <a:rPr lang="ru-RU" sz="1400">
                          <a:latin typeface="Times New Roman"/>
                          <a:ea typeface="Times New Roman"/>
                          <a:sym typeface="Symbol"/>
                        </a:rPr>
                        <a:t>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с направлением солнечных лучей. .....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Можно ли увидеть радугу в полдень в июне у нас на Урале? ( Нельзя)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Можно ли оказаться у одного края радуги? (Нельзя)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Когда радуга выше в 16 или 17 часов ? (В 17 ч.)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Длина волны красного цвета в воде равна длине зеленого в вакууме. Какой цвет увидит человек в воде, если она освещена красным светом?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Почему грязный снег быстрее тает?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Почему зрачок кажется черным?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Почему не видно лица человека закрытого частой сеткой, а он сам все видит?</a:t>
                      </a:r>
                    </a:p>
                  </a:txBody>
                  <a:tcPr marL="65594" marR="65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5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Д.З.гр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.№1(</a:t>
                      </a:r>
                    </a:p>
                  </a:txBody>
                  <a:tcPr marL="65594" marR="65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5594" marR="65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5594" marR="65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81299"/>
            <a:ext cx="9144000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- 11    (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III o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\1у13н\  №49.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\ ЗТ№19\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 СКОРОСТИ СВЕТА.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 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Закрепить знания учащихся по материалу темы № 19.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2. Развивать «физическую»  речь.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3.  Развивать навыки применять знание в стандартных и нестандартных  ситуациях.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01624"/>
            <a:ext cx="9144000" cy="624786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Какую среду называют                           </a:t>
            </a:r>
          </a:p>
          <a:p>
            <a:pPr lvl="0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диспергирующей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Будет ли происходить дисперсия света при прохождении через вакуум?</a:t>
            </a:r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7.  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Длина волны красного цвета в воде равна длине зеленого в вакууме. Какой цвет увидит человек в воде, если она освещена красным светом?</a:t>
            </a:r>
          </a:p>
          <a:p>
            <a:pPr lvl="0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8.  Почему грязный снег быстрее тает?</a:t>
            </a:r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9.  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Почему зрачок кажется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черным?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10.  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Почему не видно лица человека закрытого частой сеткой, а он сам все видит?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" y="0"/>
            <a:ext cx="914396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42/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Почему радуга имеет форму дуги?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Радуга образуется вследствие полного отражения и дисперсии лучей в дождевых каплях. При этом </a:t>
            </a:r>
          </a:p>
          <a:p>
            <a:pPr lvl="0"/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лучи рассеиваются наиболее интенсивно в </a:t>
            </a:r>
          </a:p>
          <a:p>
            <a:pPr lvl="0"/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направлении, образующем 42</a:t>
            </a:r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с направлением </a:t>
            </a:r>
          </a:p>
          <a:p>
            <a:pPr lvl="0"/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солнечных лучей. .....</a:t>
            </a:r>
            <a:endParaRPr lang="ru-RU" sz="3200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Можно ли увидеть радугу в </a:t>
            </a: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полдень в июне у нас на Урале?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Нельзя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Можно ли оказаться у одного края радуги? </a:t>
            </a:r>
            <a:r>
              <a:rPr lang="ru-RU" sz="24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(Нельзя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Когда радуга выше в 16 или 17 часов ?</a:t>
            </a:r>
            <a:r>
              <a:rPr lang="ru-RU" sz="32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(В 17 ч.)</a:t>
            </a:r>
            <a:r>
              <a:rPr lang="ru-RU" sz="32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3643306" y="2357430"/>
            <a:ext cx="4504639" cy="490206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3" name="Группа 12"/>
          <p:cNvGrpSpPr/>
          <p:nvPr/>
        </p:nvGrpSpPr>
        <p:grpSpPr>
          <a:xfrm rot="21207926">
            <a:off x="3581747" y="846725"/>
            <a:ext cx="5357850" cy="2643182"/>
            <a:chOff x="3586163" y="5788025"/>
            <a:chExt cx="2103437" cy="1069975"/>
          </a:xfrm>
        </p:grpSpPr>
        <p:sp>
          <p:nvSpPr>
            <p:cNvPr id="14" name="Oval 2"/>
            <p:cNvSpPr>
              <a:spLocks noChangeArrowheads="1"/>
            </p:cNvSpPr>
            <p:nvPr/>
          </p:nvSpPr>
          <p:spPr bwMode="auto">
            <a:xfrm>
              <a:off x="5162550" y="5986463"/>
              <a:ext cx="527050" cy="525462"/>
            </a:xfrm>
            <a:prstGeom prst="ellips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Line 3"/>
            <p:cNvSpPr>
              <a:spLocks noChangeShapeType="1"/>
            </p:cNvSpPr>
            <p:nvPr/>
          </p:nvSpPr>
          <p:spPr bwMode="auto">
            <a:xfrm>
              <a:off x="3586163" y="5788025"/>
              <a:ext cx="1768475" cy="19843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Line 4"/>
            <p:cNvSpPr>
              <a:spLocks noChangeShapeType="1"/>
            </p:cNvSpPr>
            <p:nvPr/>
          </p:nvSpPr>
          <p:spPr bwMode="auto">
            <a:xfrm>
              <a:off x="5343525" y="5994400"/>
              <a:ext cx="311150" cy="1270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Line 5"/>
            <p:cNvSpPr>
              <a:spLocks noChangeShapeType="1"/>
            </p:cNvSpPr>
            <p:nvPr/>
          </p:nvSpPr>
          <p:spPr bwMode="auto">
            <a:xfrm>
              <a:off x="5648325" y="6115050"/>
              <a:ext cx="0" cy="29051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Line 6"/>
            <p:cNvSpPr>
              <a:spLocks noChangeShapeType="1"/>
            </p:cNvSpPr>
            <p:nvPr/>
          </p:nvSpPr>
          <p:spPr bwMode="auto">
            <a:xfrm flipH="1">
              <a:off x="5313363" y="6410325"/>
              <a:ext cx="325437" cy="44767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Line 7"/>
            <p:cNvSpPr>
              <a:spLocks noChangeShapeType="1"/>
            </p:cNvSpPr>
            <p:nvPr/>
          </p:nvSpPr>
          <p:spPr bwMode="auto">
            <a:xfrm>
              <a:off x="5346947" y="5998471"/>
              <a:ext cx="339198" cy="21859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Line 8"/>
            <p:cNvSpPr>
              <a:spLocks noChangeShapeType="1"/>
            </p:cNvSpPr>
            <p:nvPr/>
          </p:nvSpPr>
          <p:spPr bwMode="auto">
            <a:xfrm flipH="1">
              <a:off x="5486400" y="6216650"/>
              <a:ext cx="182563" cy="28575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Line 9"/>
            <p:cNvSpPr>
              <a:spLocks noChangeShapeType="1"/>
            </p:cNvSpPr>
            <p:nvPr/>
          </p:nvSpPr>
          <p:spPr bwMode="auto">
            <a:xfrm flipH="1">
              <a:off x="4891088" y="6507163"/>
              <a:ext cx="595312" cy="32543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2" name="Rectangle 22"/>
          <p:cNvSpPr>
            <a:spLocks noChangeArrowheads="1"/>
          </p:cNvSpPr>
          <p:nvPr/>
        </p:nvSpPr>
        <p:spPr bwMode="auto">
          <a:xfrm rot="10800000">
            <a:off x="6997380" y="3311584"/>
            <a:ext cx="1217958" cy="382129"/>
          </a:xfrm>
          <a:prstGeom prst="rect">
            <a:avLst/>
          </a:prstGeom>
          <a:gradFill flip="none" rotWithShape="1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7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0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58" y="357166"/>
            <a:ext cx="6715172" cy="364333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№19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59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66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Гр2,  бр№2</a:t>
            </a:r>
          </a:p>
          <a:p>
            <a:pPr algn="ctr">
              <a:lnSpc>
                <a:spcPts val="4000"/>
              </a:lnSpc>
              <a:spcBef>
                <a:spcPts val="600"/>
              </a:spcBef>
              <a:buNone/>
            </a:pPr>
            <a:r>
              <a:rPr lang="ru-RU" sz="4000" b="1" dirty="0" smtClean="0">
                <a:solidFill>
                  <a:schemeClr val="tx1"/>
                </a:solidFill>
              </a:rPr>
              <a:t>1373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</a:rPr>
              <a:t>1374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</a:rPr>
              <a:t>1375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</a:rPr>
              <a:t>1376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</a:rPr>
              <a:t>1387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лннзы</a:t>
            </a:r>
            <a:r>
              <a:rPr lang="ru-RU" sz="4000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i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500"/>
                            </p:stCondLst>
                            <p:childTnLst>
                              <p:par>
                                <p:cTn id="6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500"/>
                            </p:stCondLst>
                            <p:childTnLst>
                              <p:par>
                                <p:cTn id="7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500"/>
                            </p:stCondLst>
                            <p:childTnLst>
                              <p:par>
                                <p:cTn id="77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1500"/>
                            </p:stCondLst>
                            <p:childTnLst>
                              <p:par>
                                <p:cTn id="94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/>
          <p:cNvCxnSpPr/>
          <p:nvPr/>
        </p:nvCxnSpPr>
        <p:spPr>
          <a:xfrm rot="60000">
            <a:off x="3071802" y="1548977"/>
            <a:ext cx="1000132" cy="236949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290252" y="857232"/>
            <a:ext cx="495930" cy="142876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7" name="AutoShape 11"/>
          <p:cNvSpPr>
            <a:spLocks noChangeAspect="1" noChangeArrowheads="1" noTextEdit="1"/>
          </p:cNvSpPr>
          <p:nvPr/>
        </p:nvSpPr>
        <p:spPr bwMode="auto">
          <a:xfrm>
            <a:off x="0" y="0"/>
            <a:ext cx="9144000" cy="278606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rot="60000">
            <a:off x="3832637" y="1044927"/>
            <a:ext cx="972000" cy="396875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>
            <a:off x="4030662" y="1793875"/>
            <a:ext cx="612000" cy="250825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4597" name="Group 21"/>
          <p:cNvGrpSpPr>
            <a:grpSpLocks/>
          </p:cNvGrpSpPr>
          <p:nvPr/>
        </p:nvGrpSpPr>
        <p:grpSpPr bwMode="auto">
          <a:xfrm>
            <a:off x="2663825" y="130175"/>
            <a:ext cx="1711325" cy="2414588"/>
            <a:chOff x="1678" y="82"/>
            <a:chExt cx="1078" cy="1521"/>
          </a:xfrm>
        </p:grpSpPr>
        <p:sp>
          <p:nvSpPr>
            <p:cNvPr id="24592" name="Freeform 16"/>
            <p:cNvSpPr>
              <a:spLocks/>
            </p:cNvSpPr>
            <p:nvPr/>
          </p:nvSpPr>
          <p:spPr bwMode="auto">
            <a:xfrm>
              <a:off x="1710" y="135"/>
              <a:ext cx="1028" cy="1457"/>
            </a:xfrm>
            <a:custGeom>
              <a:avLst/>
              <a:gdLst/>
              <a:ahLst/>
              <a:cxnLst>
                <a:cxn ang="0">
                  <a:pos x="514" y="0"/>
                </a:cxn>
                <a:cxn ang="0">
                  <a:pos x="0" y="1457"/>
                </a:cxn>
                <a:cxn ang="0">
                  <a:pos x="1028" y="1457"/>
                </a:cxn>
                <a:cxn ang="0">
                  <a:pos x="514" y="0"/>
                </a:cxn>
              </a:cxnLst>
              <a:rect l="0" t="0" r="r" b="b"/>
              <a:pathLst>
                <a:path w="1028" h="1457">
                  <a:moveTo>
                    <a:pt x="514" y="0"/>
                  </a:moveTo>
                  <a:lnTo>
                    <a:pt x="0" y="1457"/>
                  </a:lnTo>
                  <a:lnTo>
                    <a:pt x="1028" y="1457"/>
                  </a:lnTo>
                  <a:lnTo>
                    <a:pt x="514" y="0"/>
                  </a:lnTo>
                  <a:close/>
                </a:path>
              </a:pathLst>
            </a:custGeom>
            <a:solidFill>
              <a:srgbClr val="CCEC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96" name="Freeform 20"/>
            <p:cNvSpPr>
              <a:spLocks noEditPoints="1"/>
            </p:cNvSpPr>
            <p:nvPr/>
          </p:nvSpPr>
          <p:spPr bwMode="auto">
            <a:xfrm>
              <a:off x="1678" y="82"/>
              <a:ext cx="1078" cy="1521"/>
            </a:xfrm>
            <a:custGeom>
              <a:avLst/>
              <a:gdLst/>
              <a:ahLst/>
              <a:cxnLst>
                <a:cxn ang="0">
                  <a:pos x="10" y="1499"/>
                </a:cxn>
                <a:cxn ang="0">
                  <a:pos x="0" y="1521"/>
                </a:cxn>
                <a:cxn ang="0">
                  <a:pos x="25" y="1521"/>
                </a:cxn>
                <a:cxn ang="0">
                  <a:pos x="1053" y="1521"/>
                </a:cxn>
                <a:cxn ang="0">
                  <a:pos x="1078" y="1521"/>
                </a:cxn>
                <a:cxn ang="0">
                  <a:pos x="1068" y="1499"/>
                </a:cxn>
                <a:cxn ang="0">
                  <a:pos x="554" y="43"/>
                </a:cxn>
                <a:cxn ang="0">
                  <a:pos x="539" y="0"/>
                </a:cxn>
                <a:cxn ang="0">
                  <a:pos x="524" y="43"/>
                </a:cxn>
                <a:cxn ang="0">
                  <a:pos x="10" y="1499"/>
                </a:cxn>
                <a:cxn ang="0">
                  <a:pos x="554" y="54"/>
                </a:cxn>
                <a:cxn ang="0">
                  <a:pos x="539" y="48"/>
                </a:cxn>
                <a:cxn ang="0">
                  <a:pos x="524" y="54"/>
                </a:cxn>
                <a:cxn ang="0">
                  <a:pos x="1037" y="1510"/>
                </a:cxn>
                <a:cxn ang="0">
                  <a:pos x="1053" y="1505"/>
                </a:cxn>
                <a:cxn ang="0">
                  <a:pos x="1053" y="1488"/>
                </a:cxn>
                <a:cxn ang="0">
                  <a:pos x="25" y="1488"/>
                </a:cxn>
                <a:cxn ang="0">
                  <a:pos x="25" y="1505"/>
                </a:cxn>
                <a:cxn ang="0">
                  <a:pos x="40" y="1510"/>
                </a:cxn>
                <a:cxn ang="0">
                  <a:pos x="554" y="54"/>
                </a:cxn>
              </a:cxnLst>
              <a:rect l="0" t="0" r="r" b="b"/>
              <a:pathLst>
                <a:path w="1078" h="1521">
                  <a:moveTo>
                    <a:pt x="10" y="1499"/>
                  </a:moveTo>
                  <a:lnTo>
                    <a:pt x="0" y="1521"/>
                  </a:lnTo>
                  <a:lnTo>
                    <a:pt x="25" y="1521"/>
                  </a:lnTo>
                  <a:lnTo>
                    <a:pt x="1053" y="1521"/>
                  </a:lnTo>
                  <a:lnTo>
                    <a:pt x="1078" y="1521"/>
                  </a:lnTo>
                  <a:lnTo>
                    <a:pt x="1068" y="1499"/>
                  </a:lnTo>
                  <a:lnTo>
                    <a:pt x="554" y="43"/>
                  </a:lnTo>
                  <a:lnTo>
                    <a:pt x="539" y="0"/>
                  </a:lnTo>
                  <a:lnTo>
                    <a:pt x="524" y="43"/>
                  </a:lnTo>
                  <a:lnTo>
                    <a:pt x="10" y="1499"/>
                  </a:lnTo>
                  <a:close/>
                  <a:moveTo>
                    <a:pt x="554" y="54"/>
                  </a:moveTo>
                  <a:lnTo>
                    <a:pt x="539" y="48"/>
                  </a:lnTo>
                  <a:lnTo>
                    <a:pt x="524" y="54"/>
                  </a:lnTo>
                  <a:lnTo>
                    <a:pt x="1037" y="1510"/>
                  </a:lnTo>
                  <a:lnTo>
                    <a:pt x="1053" y="1505"/>
                  </a:lnTo>
                  <a:lnTo>
                    <a:pt x="1053" y="1488"/>
                  </a:lnTo>
                  <a:lnTo>
                    <a:pt x="25" y="1488"/>
                  </a:lnTo>
                  <a:lnTo>
                    <a:pt x="25" y="1505"/>
                  </a:lnTo>
                  <a:lnTo>
                    <a:pt x="40" y="1510"/>
                  </a:lnTo>
                  <a:lnTo>
                    <a:pt x="554" y="54"/>
                  </a:lnTo>
                  <a:close/>
                </a:path>
              </a:pathLst>
            </a:custGeom>
            <a:solidFill>
              <a:srgbClr val="006600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4601" name="Group 25"/>
          <p:cNvGrpSpPr>
            <a:grpSpLocks/>
          </p:cNvGrpSpPr>
          <p:nvPr/>
        </p:nvGrpSpPr>
        <p:grpSpPr bwMode="auto">
          <a:xfrm>
            <a:off x="1624013" y="741363"/>
            <a:ext cx="558800" cy="1474788"/>
            <a:chOff x="1023" y="467"/>
            <a:chExt cx="352" cy="929"/>
          </a:xfrm>
        </p:grpSpPr>
        <p:sp>
          <p:nvSpPr>
            <p:cNvPr id="24598" name="Freeform 22"/>
            <p:cNvSpPr>
              <a:spLocks/>
            </p:cNvSpPr>
            <p:nvPr/>
          </p:nvSpPr>
          <p:spPr bwMode="auto">
            <a:xfrm>
              <a:off x="1103" y="663"/>
              <a:ext cx="192" cy="54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0" y="5"/>
                </a:cxn>
                <a:cxn ang="0">
                  <a:pos x="162" y="543"/>
                </a:cxn>
                <a:cxn ang="0">
                  <a:pos x="192" y="538"/>
                </a:cxn>
                <a:cxn ang="0">
                  <a:pos x="31" y="0"/>
                </a:cxn>
              </a:cxnLst>
              <a:rect l="0" t="0" r="r" b="b"/>
              <a:pathLst>
                <a:path w="192" h="543">
                  <a:moveTo>
                    <a:pt x="31" y="0"/>
                  </a:moveTo>
                  <a:lnTo>
                    <a:pt x="0" y="5"/>
                  </a:lnTo>
                  <a:lnTo>
                    <a:pt x="162" y="543"/>
                  </a:lnTo>
                  <a:lnTo>
                    <a:pt x="192" y="538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99" name="Freeform 23"/>
            <p:cNvSpPr>
              <a:spLocks/>
            </p:cNvSpPr>
            <p:nvPr/>
          </p:nvSpPr>
          <p:spPr bwMode="auto">
            <a:xfrm>
              <a:off x="1023" y="467"/>
              <a:ext cx="196" cy="239"/>
            </a:xfrm>
            <a:custGeom>
              <a:avLst/>
              <a:gdLst/>
              <a:ahLst/>
              <a:cxnLst>
                <a:cxn ang="0">
                  <a:pos x="196" y="169"/>
                </a:cxn>
                <a:cxn ang="0">
                  <a:pos x="30" y="0"/>
                </a:cxn>
                <a:cxn ang="0">
                  <a:pos x="0" y="239"/>
                </a:cxn>
                <a:cxn ang="0">
                  <a:pos x="196" y="169"/>
                </a:cxn>
              </a:cxnLst>
              <a:rect l="0" t="0" r="r" b="b"/>
              <a:pathLst>
                <a:path w="196" h="239">
                  <a:moveTo>
                    <a:pt x="196" y="169"/>
                  </a:moveTo>
                  <a:lnTo>
                    <a:pt x="30" y="0"/>
                  </a:lnTo>
                  <a:lnTo>
                    <a:pt x="0" y="239"/>
                  </a:lnTo>
                  <a:lnTo>
                    <a:pt x="196" y="169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00" name="Freeform 24"/>
            <p:cNvSpPr>
              <a:spLocks/>
            </p:cNvSpPr>
            <p:nvPr/>
          </p:nvSpPr>
          <p:spPr bwMode="auto">
            <a:xfrm>
              <a:off x="1179" y="1157"/>
              <a:ext cx="196" cy="239"/>
            </a:xfrm>
            <a:custGeom>
              <a:avLst/>
              <a:gdLst/>
              <a:ahLst/>
              <a:cxnLst>
                <a:cxn ang="0">
                  <a:pos x="0" y="71"/>
                </a:cxn>
                <a:cxn ang="0">
                  <a:pos x="166" y="239"/>
                </a:cxn>
                <a:cxn ang="0">
                  <a:pos x="196" y="0"/>
                </a:cxn>
                <a:cxn ang="0">
                  <a:pos x="0" y="71"/>
                </a:cxn>
              </a:cxnLst>
              <a:rect l="0" t="0" r="r" b="b"/>
              <a:pathLst>
                <a:path w="196" h="239">
                  <a:moveTo>
                    <a:pt x="0" y="71"/>
                  </a:moveTo>
                  <a:lnTo>
                    <a:pt x="166" y="239"/>
                  </a:lnTo>
                  <a:lnTo>
                    <a:pt x="196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60" name="Группа 59"/>
          <p:cNvGrpSpPr/>
          <p:nvPr/>
        </p:nvGrpSpPr>
        <p:grpSpPr>
          <a:xfrm>
            <a:off x="487363" y="1147763"/>
            <a:ext cx="465138" cy="1495419"/>
            <a:chOff x="487363" y="1147763"/>
            <a:chExt cx="465138" cy="1495419"/>
          </a:xfrm>
        </p:grpSpPr>
        <p:sp>
          <p:nvSpPr>
            <p:cNvPr id="24602" name="Freeform 26"/>
            <p:cNvSpPr>
              <a:spLocks/>
            </p:cNvSpPr>
            <p:nvPr/>
          </p:nvSpPr>
          <p:spPr bwMode="auto">
            <a:xfrm>
              <a:off x="487363" y="1147763"/>
              <a:ext cx="239713" cy="620713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0" y="11"/>
                </a:cxn>
                <a:cxn ang="0">
                  <a:pos x="111" y="391"/>
                </a:cxn>
                <a:cxn ang="0">
                  <a:pos x="151" y="380"/>
                </a:cxn>
                <a:cxn ang="0">
                  <a:pos x="41" y="0"/>
                </a:cxn>
              </a:cxnLst>
              <a:rect l="0" t="0" r="r" b="b"/>
              <a:pathLst>
                <a:path w="151" h="391">
                  <a:moveTo>
                    <a:pt x="41" y="0"/>
                  </a:moveTo>
                  <a:lnTo>
                    <a:pt x="0" y="11"/>
                  </a:lnTo>
                  <a:lnTo>
                    <a:pt x="111" y="391"/>
                  </a:lnTo>
                  <a:lnTo>
                    <a:pt x="151" y="38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03" name="Freeform 27"/>
            <p:cNvSpPr>
              <a:spLocks/>
            </p:cNvSpPr>
            <p:nvPr/>
          </p:nvSpPr>
          <p:spPr bwMode="auto">
            <a:xfrm>
              <a:off x="719138" y="2022469"/>
              <a:ext cx="233363" cy="620713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0" y="11"/>
                </a:cxn>
                <a:cxn ang="0">
                  <a:pos x="106" y="391"/>
                </a:cxn>
                <a:cxn ang="0">
                  <a:pos x="147" y="380"/>
                </a:cxn>
                <a:cxn ang="0">
                  <a:pos x="41" y="0"/>
                </a:cxn>
              </a:cxnLst>
              <a:rect l="0" t="0" r="r" b="b"/>
              <a:pathLst>
                <a:path w="147" h="391">
                  <a:moveTo>
                    <a:pt x="41" y="0"/>
                  </a:moveTo>
                  <a:lnTo>
                    <a:pt x="0" y="11"/>
                  </a:lnTo>
                  <a:lnTo>
                    <a:pt x="106" y="391"/>
                  </a:lnTo>
                  <a:lnTo>
                    <a:pt x="147" y="38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4604" name="Line 28"/>
          <p:cNvSpPr>
            <a:spLocks noChangeShapeType="1"/>
          </p:cNvSpPr>
          <p:nvPr/>
        </p:nvSpPr>
        <p:spPr bwMode="auto">
          <a:xfrm flipV="1">
            <a:off x="27751" y="1285859"/>
            <a:ext cx="1829605" cy="784241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05" name="Line 29"/>
          <p:cNvSpPr>
            <a:spLocks noChangeShapeType="1"/>
          </p:cNvSpPr>
          <p:nvPr/>
        </p:nvSpPr>
        <p:spPr bwMode="auto">
          <a:xfrm flipV="1">
            <a:off x="1863724" y="852869"/>
            <a:ext cx="1404000" cy="439738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06" name="Line 30"/>
          <p:cNvSpPr>
            <a:spLocks noChangeShapeType="1"/>
          </p:cNvSpPr>
          <p:nvPr/>
        </p:nvSpPr>
        <p:spPr bwMode="auto">
          <a:xfrm flipV="1">
            <a:off x="103126" y="1785926"/>
            <a:ext cx="1897105" cy="356024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07" name="Line 31"/>
          <p:cNvSpPr>
            <a:spLocks noChangeShapeType="1"/>
          </p:cNvSpPr>
          <p:nvPr/>
        </p:nvSpPr>
        <p:spPr bwMode="auto">
          <a:xfrm flipV="1">
            <a:off x="2000231" y="1527175"/>
            <a:ext cx="1073175" cy="258750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4612" name="Group 36"/>
          <p:cNvGrpSpPr>
            <a:grpSpLocks/>
          </p:cNvGrpSpPr>
          <p:nvPr/>
        </p:nvGrpSpPr>
        <p:grpSpPr bwMode="auto">
          <a:xfrm>
            <a:off x="4414838" y="431800"/>
            <a:ext cx="679450" cy="2319338"/>
            <a:chOff x="2781" y="272"/>
            <a:chExt cx="428" cy="1461"/>
          </a:xfrm>
        </p:grpSpPr>
        <p:sp>
          <p:nvSpPr>
            <p:cNvPr id="24609" name="Line 33"/>
            <p:cNvSpPr>
              <a:spLocks noChangeShapeType="1"/>
            </p:cNvSpPr>
            <p:nvPr/>
          </p:nvSpPr>
          <p:spPr bwMode="auto">
            <a:xfrm flipH="1">
              <a:off x="2872" y="446"/>
              <a:ext cx="247" cy="1113"/>
            </a:xfrm>
            <a:prstGeom prst="line">
              <a:avLst/>
            </a:prstGeom>
            <a:noFill/>
            <a:ln w="2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10" name="Freeform 34"/>
            <p:cNvSpPr>
              <a:spLocks/>
            </p:cNvSpPr>
            <p:nvPr/>
          </p:nvSpPr>
          <p:spPr bwMode="auto">
            <a:xfrm>
              <a:off x="3033" y="272"/>
              <a:ext cx="176" cy="206"/>
            </a:xfrm>
            <a:custGeom>
              <a:avLst/>
              <a:gdLst/>
              <a:ahLst/>
              <a:cxnLst>
                <a:cxn ang="0">
                  <a:pos x="176" y="206"/>
                </a:cxn>
                <a:cxn ang="0">
                  <a:pos x="126" y="0"/>
                </a:cxn>
                <a:cxn ang="0">
                  <a:pos x="0" y="163"/>
                </a:cxn>
                <a:cxn ang="0">
                  <a:pos x="176" y="206"/>
                </a:cxn>
              </a:cxnLst>
              <a:rect l="0" t="0" r="r" b="b"/>
              <a:pathLst>
                <a:path w="176" h="206">
                  <a:moveTo>
                    <a:pt x="176" y="206"/>
                  </a:moveTo>
                  <a:lnTo>
                    <a:pt x="126" y="0"/>
                  </a:lnTo>
                  <a:lnTo>
                    <a:pt x="0" y="163"/>
                  </a:lnTo>
                  <a:lnTo>
                    <a:pt x="176" y="206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11" name="Freeform 35"/>
            <p:cNvSpPr>
              <a:spLocks/>
            </p:cNvSpPr>
            <p:nvPr/>
          </p:nvSpPr>
          <p:spPr bwMode="auto">
            <a:xfrm>
              <a:off x="2781" y="1527"/>
              <a:ext cx="176" cy="20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" y="206"/>
                </a:cxn>
                <a:cxn ang="0">
                  <a:pos x="176" y="43"/>
                </a:cxn>
                <a:cxn ang="0">
                  <a:pos x="0" y="0"/>
                </a:cxn>
              </a:cxnLst>
              <a:rect l="0" t="0" r="r" b="b"/>
              <a:pathLst>
                <a:path w="176" h="206">
                  <a:moveTo>
                    <a:pt x="0" y="0"/>
                  </a:moveTo>
                  <a:lnTo>
                    <a:pt x="50" y="206"/>
                  </a:lnTo>
                  <a:lnTo>
                    <a:pt x="176" y="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4613" name="Line 37"/>
          <p:cNvSpPr>
            <a:spLocks noChangeShapeType="1"/>
          </p:cNvSpPr>
          <p:nvPr/>
        </p:nvSpPr>
        <p:spPr bwMode="auto">
          <a:xfrm>
            <a:off x="3279776" y="862013"/>
            <a:ext cx="463550" cy="952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14" name="Line 38"/>
          <p:cNvSpPr>
            <a:spLocks noChangeShapeType="1"/>
          </p:cNvSpPr>
          <p:nvPr/>
        </p:nvSpPr>
        <p:spPr bwMode="auto">
          <a:xfrm>
            <a:off x="3783014" y="871538"/>
            <a:ext cx="1055688" cy="2667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15" name="Line 39"/>
          <p:cNvSpPr>
            <a:spLocks noChangeShapeType="1"/>
          </p:cNvSpPr>
          <p:nvPr/>
        </p:nvSpPr>
        <p:spPr bwMode="auto">
          <a:xfrm>
            <a:off x="4894264" y="1155701"/>
            <a:ext cx="1344613" cy="603250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17" name="Line 41"/>
          <p:cNvSpPr>
            <a:spLocks noChangeShapeType="1"/>
          </p:cNvSpPr>
          <p:nvPr/>
        </p:nvSpPr>
        <p:spPr bwMode="auto">
          <a:xfrm>
            <a:off x="4803011" y="1455326"/>
            <a:ext cx="1404000" cy="947738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18" name="Line 42"/>
          <p:cNvSpPr>
            <a:spLocks noChangeShapeType="1"/>
          </p:cNvSpPr>
          <p:nvPr/>
        </p:nvSpPr>
        <p:spPr bwMode="auto">
          <a:xfrm>
            <a:off x="4646613" y="2044700"/>
            <a:ext cx="1631950" cy="369888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19" name="Line 43"/>
          <p:cNvSpPr>
            <a:spLocks noChangeShapeType="1"/>
          </p:cNvSpPr>
          <p:nvPr/>
        </p:nvSpPr>
        <p:spPr bwMode="auto">
          <a:xfrm>
            <a:off x="3071813" y="1527175"/>
            <a:ext cx="903288" cy="6032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20" name="Line 44"/>
          <p:cNvSpPr>
            <a:spLocks noChangeShapeType="1"/>
          </p:cNvSpPr>
          <p:nvPr/>
        </p:nvSpPr>
        <p:spPr bwMode="auto">
          <a:xfrm>
            <a:off x="4014788" y="1612900"/>
            <a:ext cx="671513" cy="20637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21" name="Line 45"/>
          <p:cNvSpPr>
            <a:spLocks noChangeShapeType="1"/>
          </p:cNvSpPr>
          <p:nvPr/>
        </p:nvSpPr>
        <p:spPr bwMode="auto">
          <a:xfrm flipV="1">
            <a:off x="4718051" y="1793875"/>
            <a:ext cx="1560513" cy="42863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23" name="Line 47"/>
          <p:cNvSpPr>
            <a:spLocks noChangeShapeType="1"/>
          </p:cNvSpPr>
          <p:nvPr/>
        </p:nvSpPr>
        <p:spPr bwMode="auto">
          <a:xfrm>
            <a:off x="4551363" y="1095375"/>
            <a:ext cx="1588" cy="1588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8" name="Line 13"/>
          <p:cNvSpPr>
            <a:spLocks noChangeShapeType="1"/>
          </p:cNvSpPr>
          <p:nvPr/>
        </p:nvSpPr>
        <p:spPr bwMode="auto">
          <a:xfrm rot="-60000">
            <a:off x="3071802" y="1530047"/>
            <a:ext cx="1000132" cy="285752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" name="Line 14"/>
          <p:cNvSpPr>
            <a:spLocks noChangeShapeType="1"/>
          </p:cNvSpPr>
          <p:nvPr/>
        </p:nvSpPr>
        <p:spPr bwMode="auto">
          <a:xfrm rot="-480000">
            <a:off x="3286117" y="845357"/>
            <a:ext cx="500066" cy="214314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Rectangle 22"/>
          <p:cNvSpPr>
            <a:spLocks noChangeArrowheads="1"/>
          </p:cNvSpPr>
          <p:nvPr/>
        </p:nvSpPr>
        <p:spPr bwMode="auto">
          <a:xfrm rot="11362471">
            <a:off x="6092161" y="1680757"/>
            <a:ext cx="529371" cy="810755"/>
          </a:xfrm>
          <a:prstGeom prst="rect">
            <a:avLst/>
          </a:prstGeom>
          <a:gradFill rotWithShape="0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7200"/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5643538" y="0"/>
            <a:ext cx="3500462" cy="78579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Ньютон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"дисперсия"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</a:p>
          <a:p>
            <a:pPr lvl="0" algn="ctr"/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(белый = сложный )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627" name="Text Box 51"/>
          <p:cNvSpPr txBox="1">
            <a:spLocks noChangeArrowheads="1"/>
          </p:cNvSpPr>
          <p:nvPr/>
        </p:nvSpPr>
        <p:spPr bwMode="auto">
          <a:xfrm>
            <a:off x="4786314" y="5572140"/>
            <a:ext cx="3214710" cy="5715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spcAft>
                <a:spcPts val="10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вакууме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400" b="1" i="0" u="none" strike="noStrike" cap="none" normalizeH="0" baseline="-2500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628" name="Group 52"/>
          <p:cNvGrpSpPr>
            <a:grpSpLocks/>
          </p:cNvGrpSpPr>
          <p:nvPr/>
        </p:nvGrpSpPr>
        <p:grpSpPr bwMode="auto">
          <a:xfrm>
            <a:off x="7014788" y="3000372"/>
            <a:ext cx="1914928" cy="1071570"/>
            <a:chOff x="5433" y="915"/>
            <a:chExt cx="1674" cy="841"/>
          </a:xfrm>
          <a:solidFill>
            <a:schemeClr val="bg1">
              <a:lumMod val="85000"/>
            </a:schemeClr>
          </a:solidFill>
        </p:grpSpPr>
        <p:sp>
          <p:nvSpPr>
            <p:cNvPr id="24629" name="Text Box 53"/>
            <p:cNvSpPr txBox="1">
              <a:spLocks noChangeArrowheads="1"/>
            </p:cNvSpPr>
            <p:nvPr/>
          </p:nvSpPr>
          <p:spPr bwMode="auto">
            <a:xfrm>
              <a:off x="5433" y="1110"/>
              <a:ext cx="925" cy="4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3200" b="1" i="0" u="none" strike="noStrike" cap="none" normalizeH="0" baseline="-25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кр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4630" name="Group 54"/>
            <p:cNvGrpSpPr>
              <a:grpSpLocks/>
            </p:cNvGrpSpPr>
            <p:nvPr/>
          </p:nvGrpSpPr>
          <p:grpSpPr bwMode="auto">
            <a:xfrm>
              <a:off x="6190" y="915"/>
              <a:ext cx="917" cy="841"/>
              <a:chOff x="2766" y="3336"/>
              <a:chExt cx="917" cy="841"/>
            </a:xfrm>
            <a:grpFill/>
          </p:grpSpPr>
          <p:grpSp>
            <p:nvGrpSpPr>
              <p:cNvPr id="24631" name="Group 55"/>
              <p:cNvGrpSpPr>
                <a:grpSpLocks/>
              </p:cNvGrpSpPr>
              <p:nvPr/>
            </p:nvGrpSpPr>
            <p:grpSpPr bwMode="auto">
              <a:xfrm>
                <a:off x="2766" y="3336"/>
                <a:ext cx="917" cy="841"/>
                <a:chOff x="11367" y="3511"/>
                <a:chExt cx="1110" cy="812"/>
              </a:xfrm>
              <a:grpFill/>
            </p:grpSpPr>
            <p:sp>
              <p:nvSpPr>
                <p:cNvPr id="24632" name="Line 56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24633" name="Group 57"/>
                <p:cNvGrpSpPr>
                  <a:grpSpLocks/>
                </p:cNvGrpSpPr>
                <p:nvPr/>
              </p:nvGrpSpPr>
              <p:grpSpPr bwMode="auto">
                <a:xfrm>
                  <a:off x="11367" y="3511"/>
                  <a:ext cx="1110" cy="812"/>
                  <a:chOff x="10875" y="3779"/>
                  <a:chExt cx="887" cy="812"/>
                </a:xfrm>
                <a:grpFill/>
              </p:grpSpPr>
              <p:sp>
                <p:nvSpPr>
                  <p:cNvPr id="24634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75" y="3779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200" b="1" i="0" u="none" strike="noStrike" cap="none" normalizeH="0" baseline="-2500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</a:t>
                    </a:r>
                    <a:endParaRPr kumimoji="0" lang="ru-RU" sz="4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4635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98" y="4141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v</a:t>
                    </a:r>
                    <a:r>
                      <a:rPr kumimoji="0" lang="ru-RU" sz="32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кр</a:t>
                    </a:r>
                    <a:endParaRPr kumimoji="0" lang="ru-RU" sz="4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24636" name="Line 60"/>
              <p:cNvSpPr>
                <a:spLocks noChangeShapeType="1"/>
              </p:cNvSpPr>
              <p:nvPr/>
            </p:nvSpPr>
            <p:spPr bwMode="auto">
              <a:xfrm>
                <a:off x="2936" y="3772"/>
                <a:ext cx="583" cy="0"/>
              </a:xfrm>
              <a:prstGeom prst="line">
                <a:avLst/>
              </a:prstGeom>
              <a:grp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24637" name="Group 61"/>
          <p:cNvGrpSpPr>
            <a:grpSpLocks/>
          </p:cNvGrpSpPr>
          <p:nvPr/>
        </p:nvGrpSpPr>
        <p:grpSpPr bwMode="auto">
          <a:xfrm>
            <a:off x="6838252" y="4279900"/>
            <a:ext cx="2020025" cy="1220802"/>
            <a:chOff x="5535" y="915"/>
            <a:chExt cx="1572" cy="841"/>
          </a:xfrm>
          <a:solidFill>
            <a:schemeClr val="bg1">
              <a:lumMod val="85000"/>
            </a:schemeClr>
          </a:solidFill>
        </p:grpSpPr>
        <p:sp>
          <p:nvSpPr>
            <p:cNvPr id="24638" name="Text Box 62"/>
            <p:cNvSpPr txBox="1">
              <a:spLocks noChangeArrowheads="1"/>
            </p:cNvSpPr>
            <p:nvPr/>
          </p:nvSpPr>
          <p:spPr bwMode="auto">
            <a:xfrm>
              <a:off x="5535" y="1114"/>
              <a:ext cx="738" cy="4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3600" b="1" i="0" u="none" strike="noStrike" cap="none" normalizeH="0" baseline="-2500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ф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4639" name="Group 63"/>
            <p:cNvGrpSpPr>
              <a:grpSpLocks/>
            </p:cNvGrpSpPr>
            <p:nvPr/>
          </p:nvGrpSpPr>
          <p:grpSpPr bwMode="auto">
            <a:xfrm>
              <a:off x="6190" y="915"/>
              <a:ext cx="917" cy="841"/>
              <a:chOff x="2766" y="3336"/>
              <a:chExt cx="917" cy="841"/>
            </a:xfrm>
            <a:grpFill/>
          </p:grpSpPr>
          <p:grpSp>
            <p:nvGrpSpPr>
              <p:cNvPr id="24640" name="Group 64"/>
              <p:cNvGrpSpPr>
                <a:grpSpLocks/>
              </p:cNvGrpSpPr>
              <p:nvPr/>
            </p:nvGrpSpPr>
            <p:grpSpPr bwMode="auto">
              <a:xfrm>
                <a:off x="2766" y="3336"/>
                <a:ext cx="917" cy="841"/>
                <a:chOff x="11367" y="3511"/>
                <a:chExt cx="1110" cy="812"/>
              </a:xfrm>
              <a:grpFill/>
            </p:grpSpPr>
            <p:sp>
              <p:nvSpPr>
                <p:cNvPr id="24641" name="Line 65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24642" name="Group 66"/>
                <p:cNvGrpSpPr>
                  <a:grpSpLocks/>
                </p:cNvGrpSpPr>
                <p:nvPr/>
              </p:nvGrpSpPr>
              <p:grpSpPr bwMode="auto">
                <a:xfrm>
                  <a:off x="11367" y="3511"/>
                  <a:ext cx="1110" cy="812"/>
                  <a:chOff x="10875" y="3779"/>
                  <a:chExt cx="887" cy="812"/>
                </a:xfrm>
                <a:grpFill/>
              </p:grpSpPr>
              <p:sp>
                <p:nvSpPr>
                  <p:cNvPr id="24643" name="Text Box 6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75" y="3779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4644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98" y="4141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v</a:t>
                    </a:r>
                    <a:r>
                      <a:rPr kumimoji="0" lang="ru-RU" sz="36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ф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24645" name="Line 69"/>
              <p:cNvSpPr>
                <a:spLocks noChangeShapeType="1"/>
              </p:cNvSpPr>
              <p:nvPr/>
            </p:nvSpPr>
            <p:spPr bwMode="auto">
              <a:xfrm>
                <a:off x="2936" y="3772"/>
                <a:ext cx="583" cy="0"/>
              </a:xfrm>
              <a:prstGeom prst="line">
                <a:avLst/>
              </a:prstGeom>
              <a:grp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80" name="Прямоугольник 79"/>
          <p:cNvSpPr/>
          <p:nvPr/>
        </p:nvSpPr>
        <p:spPr>
          <a:xfrm>
            <a:off x="4500562" y="2857496"/>
            <a:ext cx="1535998" cy="58477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2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32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2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</a:t>
            </a:r>
            <a:endParaRPr 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4134129" y="3857628"/>
            <a:ext cx="2723887" cy="58477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8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(в среде)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4" name="Группа 83"/>
          <p:cNvGrpSpPr/>
          <p:nvPr/>
        </p:nvGrpSpPr>
        <p:grpSpPr>
          <a:xfrm>
            <a:off x="-32" y="3286148"/>
            <a:ext cx="3929058" cy="3571876"/>
            <a:chOff x="5214942" y="3286124"/>
            <a:chExt cx="3929058" cy="3571876"/>
          </a:xfrm>
        </p:grpSpPr>
        <p:sp>
          <p:nvSpPr>
            <p:cNvPr id="83" name="Скругленный прямоугольник 82"/>
            <p:cNvSpPr/>
            <p:nvPr/>
          </p:nvSpPr>
          <p:spPr>
            <a:xfrm>
              <a:off x="5214942" y="3286124"/>
              <a:ext cx="3929058" cy="357187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646" name="Rectangle 70"/>
            <p:cNvSpPr>
              <a:spLocks noChangeArrowheads="1"/>
            </p:cNvSpPr>
            <p:nvPr/>
          </p:nvSpPr>
          <p:spPr bwMode="auto">
            <a:xfrm>
              <a:off x="6175705" y="3357562"/>
              <a:ext cx="157184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Цвета тел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4647" name="Rectangle 71"/>
          <p:cNvSpPr>
            <a:spLocks noChangeArrowheads="1"/>
          </p:cNvSpPr>
          <p:nvPr/>
        </p:nvSpPr>
        <p:spPr bwMode="auto">
          <a:xfrm>
            <a:off x="500034" y="6000768"/>
            <a:ext cx="2912977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растения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зеленые!?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Rectangle 71"/>
          <p:cNvSpPr>
            <a:spLocks noChangeArrowheads="1"/>
          </p:cNvSpPr>
          <p:nvPr/>
        </p:nvSpPr>
        <p:spPr bwMode="auto">
          <a:xfrm>
            <a:off x="472476" y="3929066"/>
            <a:ext cx="2805833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Красный галстук -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Rectangle 71"/>
          <p:cNvSpPr>
            <a:spLocks noChangeArrowheads="1"/>
          </p:cNvSpPr>
          <p:nvPr/>
        </p:nvSpPr>
        <p:spPr bwMode="auto">
          <a:xfrm>
            <a:off x="436770" y="4429132"/>
            <a:ext cx="1606530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зелёный -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Rectangle 71"/>
          <p:cNvSpPr>
            <a:spLocks noChangeArrowheads="1"/>
          </p:cNvSpPr>
          <p:nvPr/>
        </p:nvSpPr>
        <p:spPr bwMode="auto">
          <a:xfrm>
            <a:off x="-32" y="5357826"/>
            <a:ext cx="3937232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Чёрный – поглощает все…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Rectangle 22"/>
          <p:cNvSpPr>
            <a:spLocks noChangeArrowheads="1"/>
          </p:cNvSpPr>
          <p:nvPr/>
        </p:nvSpPr>
        <p:spPr bwMode="auto">
          <a:xfrm rot="10800000">
            <a:off x="7215205" y="2000239"/>
            <a:ext cx="1928794" cy="810755"/>
          </a:xfrm>
          <a:prstGeom prst="rect">
            <a:avLst/>
          </a:prstGeom>
          <a:gradFill flip="none" rotWithShape="1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1080000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7200"/>
          </a:p>
        </p:txBody>
      </p:sp>
      <p:sp>
        <p:nvSpPr>
          <p:cNvPr id="66" name="Прямоугольник 65"/>
          <p:cNvSpPr/>
          <p:nvPr/>
        </p:nvSpPr>
        <p:spPr>
          <a:xfrm>
            <a:off x="7225270" y="1357298"/>
            <a:ext cx="1918730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к</a:t>
            </a:r>
            <a:r>
              <a:rPr lang="ru-RU" sz="3600" b="1" dirty="0" err="1" smtClean="0">
                <a:solidFill>
                  <a:srgbClr val="FF00FF"/>
                </a:solidFill>
                <a:latin typeface="Times New Roman" pitchFamily="18" charset="0"/>
              </a:rPr>
              <a:t>о</a:t>
            </a:r>
            <a:r>
              <a:rPr lang="ru-RU" sz="3600" b="1" dirty="0" err="1" smtClean="0">
                <a:solidFill>
                  <a:srgbClr val="FFFF00"/>
                </a:solidFill>
                <a:latin typeface="Times New Roman" pitchFamily="18" charset="0"/>
              </a:rPr>
              <a:t>ж</a:t>
            </a:r>
            <a:r>
              <a:rPr lang="ru-RU" sz="3600" b="1" dirty="0" err="1" smtClean="0">
                <a:solidFill>
                  <a:srgbClr val="008000"/>
                </a:solidFill>
                <a:latin typeface="Times New Roman" pitchFamily="18" charset="0"/>
              </a:rPr>
              <a:t>з</a:t>
            </a:r>
            <a:r>
              <a:rPr lang="ru-RU" sz="3600" b="1" dirty="0" err="1" smtClean="0">
                <a:solidFill>
                  <a:srgbClr val="00FFFF"/>
                </a:solidFill>
                <a:latin typeface="Times New Roman" pitchFamily="18" charset="0"/>
              </a:rPr>
              <a:t>г</a:t>
            </a:r>
            <a:r>
              <a:rPr lang="ru-RU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сф</a:t>
            </a:r>
            <a:endParaRPr lang="ru-RU" sz="3600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220855" y="2714620"/>
            <a:ext cx="4316951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lvl="0" algn="ctr"/>
            <a:r>
              <a:rPr lang="ru-RU" sz="4000" b="1" dirty="0" smtClean="0">
                <a:latin typeface="Times New Roman" pitchFamily="18" charset="0"/>
              </a:rPr>
              <a:t>белый = сложный</a:t>
            </a:r>
            <a:endParaRPr lang="ru-RU" sz="54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2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24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24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24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24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24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24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1000" fill="hold"/>
                                        <p:tgtEl>
                                          <p:spTgt spid="24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1000" fill="hold"/>
                                        <p:tgtEl>
                                          <p:spTgt spid="24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246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1" dur="2000" fill="hold"/>
                                        <p:tgtEl>
                                          <p:spTgt spid="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3" dur="2000" fill="hold"/>
                                        <p:tgtEl>
                                          <p:spTgt spid="6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000"/>
                            </p:stCondLst>
                            <p:childTnLst>
                              <p:par>
                                <p:cTn id="16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7" grpId="0" animBg="1"/>
      <p:bldP spid="24589" grpId="0" animBg="1"/>
      <p:bldP spid="24590" grpId="0" animBg="1"/>
      <p:bldP spid="24604" grpId="0" animBg="1"/>
      <p:bldP spid="24605" grpId="0" animBg="1"/>
      <p:bldP spid="24606" grpId="0" animBg="1"/>
      <p:bldP spid="24607" grpId="0" animBg="1"/>
      <p:bldP spid="24613" grpId="0" animBg="1"/>
      <p:bldP spid="24614" grpId="0" animBg="1"/>
      <p:bldP spid="24615" grpId="0" animBg="1"/>
      <p:bldP spid="24617" grpId="0" animBg="1"/>
      <p:bldP spid="24618" grpId="0" animBg="1"/>
      <p:bldP spid="24619" grpId="0" animBg="1"/>
      <p:bldP spid="24620" grpId="0" animBg="1"/>
      <p:bldP spid="24621" grpId="0" animBg="1"/>
      <p:bldP spid="58" grpId="0" animBg="1"/>
      <p:bldP spid="59" grpId="0" animBg="1"/>
      <p:bldP spid="3" grpId="0" animBg="1"/>
      <p:bldP spid="24578" grpId="0" animBg="1"/>
      <p:bldP spid="24627" grpId="0" animBg="1"/>
      <p:bldP spid="80" grpId="0" animBg="1"/>
      <p:bldP spid="81" grpId="0" animBg="1"/>
      <p:bldP spid="24647" grpId="0" animBg="1"/>
      <p:bldP spid="86" grpId="0" animBg="1"/>
      <p:bldP spid="87" grpId="0" animBg="1"/>
      <p:bldP spid="88" grpId="0" animBg="1"/>
      <p:bldP spid="67" grpId="0" animBg="1"/>
      <p:bldP spid="67" grpId="1" animBg="1"/>
      <p:bldP spid="66" grpId="0" animBg="1"/>
      <p:bldP spid="66" grpId="1" animBg="1"/>
      <p:bldP spid="6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329625"/>
            <a:ext cx="692945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Дисперсия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зависимость показателя преломления  света от его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цвета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(частоты).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Скорость света = 3·10</a:t>
            </a:r>
            <a:r>
              <a:rPr kumimoji="0" lang="ru-RU" sz="28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м/с                                               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735808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Разложение света на составляющие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т.к. скорость света имеет разную скорость в различных веществах.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52"/>
          <p:cNvGrpSpPr>
            <a:grpSpLocks/>
          </p:cNvGrpSpPr>
          <p:nvPr/>
        </p:nvGrpSpPr>
        <p:grpSpPr bwMode="auto">
          <a:xfrm>
            <a:off x="7014788" y="214290"/>
            <a:ext cx="1914928" cy="1071570"/>
            <a:chOff x="5433" y="915"/>
            <a:chExt cx="1674" cy="841"/>
          </a:xfrm>
          <a:solidFill>
            <a:schemeClr val="bg1">
              <a:lumMod val="85000"/>
            </a:schemeClr>
          </a:solidFill>
        </p:grpSpPr>
        <p:sp>
          <p:nvSpPr>
            <p:cNvPr id="6" name="Text Box 53"/>
            <p:cNvSpPr txBox="1">
              <a:spLocks noChangeArrowheads="1"/>
            </p:cNvSpPr>
            <p:nvPr/>
          </p:nvSpPr>
          <p:spPr bwMode="auto">
            <a:xfrm>
              <a:off x="5433" y="1110"/>
              <a:ext cx="925" cy="4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3200" b="1" i="0" u="none" strike="noStrike" cap="none" normalizeH="0" baseline="-25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кр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" name="Group 54"/>
            <p:cNvGrpSpPr>
              <a:grpSpLocks/>
            </p:cNvGrpSpPr>
            <p:nvPr/>
          </p:nvGrpSpPr>
          <p:grpSpPr bwMode="auto">
            <a:xfrm>
              <a:off x="6190" y="790"/>
              <a:ext cx="917" cy="812"/>
              <a:chOff x="2766" y="3211"/>
              <a:chExt cx="917" cy="812"/>
            </a:xfrm>
            <a:grpFill/>
          </p:grpSpPr>
          <p:grpSp>
            <p:nvGrpSpPr>
              <p:cNvPr id="8" name="Group 55"/>
              <p:cNvGrpSpPr>
                <a:grpSpLocks/>
              </p:cNvGrpSpPr>
              <p:nvPr/>
            </p:nvGrpSpPr>
            <p:grpSpPr bwMode="auto">
              <a:xfrm>
                <a:off x="2766" y="3211"/>
                <a:ext cx="917" cy="812"/>
                <a:chOff x="11367" y="3511"/>
                <a:chExt cx="1110" cy="812"/>
              </a:xfrm>
              <a:grpFill/>
            </p:grpSpPr>
            <p:sp>
              <p:nvSpPr>
                <p:cNvPr id="10" name="Line 56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11" name="Group 57"/>
                <p:cNvGrpSpPr>
                  <a:grpSpLocks/>
                </p:cNvGrpSpPr>
                <p:nvPr/>
              </p:nvGrpSpPr>
              <p:grpSpPr bwMode="auto">
                <a:xfrm>
                  <a:off x="11367" y="3511"/>
                  <a:ext cx="1110" cy="812"/>
                  <a:chOff x="10875" y="3779"/>
                  <a:chExt cx="887" cy="812"/>
                </a:xfrm>
                <a:grpFill/>
              </p:grpSpPr>
              <p:sp>
                <p:nvSpPr>
                  <p:cNvPr id="12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75" y="3779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200" b="1" i="0" u="none" strike="noStrike" cap="none" normalizeH="0" baseline="-2500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</a:t>
                    </a:r>
                    <a:endParaRPr kumimoji="0" lang="ru-RU" sz="4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3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98" y="4141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v</a:t>
                    </a:r>
                    <a:r>
                      <a:rPr kumimoji="0" lang="ru-RU" sz="32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кр</a:t>
                    </a:r>
                    <a:endParaRPr kumimoji="0" lang="ru-RU" sz="4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9" name="Line 60"/>
              <p:cNvSpPr>
                <a:spLocks noChangeShapeType="1"/>
              </p:cNvSpPr>
              <p:nvPr/>
            </p:nvSpPr>
            <p:spPr bwMode="auto">
              <a:xfrm>
                <a:off x="2936" y="3772"/>
                <a:ext cx="583" cy="0"/>
              </a:xfrm>
              <a:prstGeom prst="line">
                <a:avLst/>
              </a:prstGeom>
              <a:grp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4" name="Group 61"/>
          <p:cNvGrpSpPr>
            <a:grpSpLocks/>
          </p:cNvGrpSpPr>
          <p:nvPr/>
        </p:nvGrpSpPr>
        <p:grpSpPr bwMode="auto">
          <a:xfrm>
            <a:off x="6838252" y="1493818"/>
            <a:ext cx="2020025" cy="1220802"/>
            <a:chOff x="5535" y="915"/>
            <a:chExt cx="1572" cy="841"/>
          </a:xfrm>
          <a:solidFill>
            <a:schemeClr val="bg1">
              <a:lumMod val="85000"/>
            </a:schemeClr>
          </a:solidFill>
        </p:grpSpPr>
        <p:sp>
          <p:nvSpPr>
            <p:cNvPr id="15" name="Text Box 62"/>
            <p:cNvSpPr txBox="1">
              <a:spLocks noChangeArrowheads="1"/>
            </p:cNvSpPr>
            <p:nvPr/>
          </p:nvSpPr>
          <p:spPr bwMode="auto">
            <a:xfrm>
              <a:off x="5535" y="1114"/>
              <a:ext cx="738" cy="4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3600" b="1" i="0" u="none" strike="noStrike" cap="none" normalizeH="0" baseline="-2500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ф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6" name="Group 63"/>
            <p:cNvGrpSpPr>
              <a:grpSpLocks/>
            </p:cNvGrpSpPr>
            <p:nvPr/>
          </p:nvGrpSpPr>
          <p:grpSpPr bwMode="auto">
            <a:xfrm>
              <a:off x="6190" y="790"/>
              <a:ext cx="917" cy="812"/>
              <a:chOff x="2766" y="3211"/>
              <a:chExt cx="917" cy="812"/>
            </a:xfrm>
            <a:grpFill/>
          </p:grpSpPr>
          <p:grpSp>
            <p:nvGrpSpPr>
              <p:cNvPr id="17" name="Group 64"/>
              <p:cNvGrpSpPr>
                <a:grpSpLocks/>
              </p:cNvGrpSpPr>
              <p:nvPr/>
            </p:nvGrpSpPr>
            <p:grpSpPr bwMode="auto">
              <a:xfrm>
                <a:off x="2766" y="3211"/>
                <a:ext cx="917" cy="812"/>
                <a:chOff x="11367" y="3511"/>
                <a:chExt cx="1110" cy="812"/>
              </a:xfrm>
              <a:grpFill/>
            </p:grpSpPr>
            <p:sp>
              <p:nvSpPr>
                <p:cNvPr id="19" name="Line 65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20" name="Group 66"/>
                <p:cNvGrpSpPr>
                  <a:grpSpLocks/>
                </p:cNvGrpSpPr>
                <p:nvPr/>
              </p:nvGrpSpPr>
              <p:grpSpPr bwMode="auto">
                <a:xfrm>
                  <a:off x="11367" y="3511"/>
                  <a:ext cx="1110" cy="812"/>
                  <a:chOff x="10875" y="3779"/>
                  <a:chExt cx="887" cy="812"/>
                </a:xfrm>
                <a:grpFill/>
              </p:grpSpPr>
              <p:sp>
                <p:nvSpPr>
                  <p:cNvPr id="21" name="Text Box 6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75" y="3779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2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98" y="4141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v</a:t>
                    </a:r>
                    <a:r>
                      <a:rPr kumimoji="0" lang="ru-RU" sz="36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ф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18" name="Line 69"/>
              <p:cNvSpPr>
                <a:spLocks noChangeShapeType="1"/>
              </p:cNvSpPr>
              <p:nvPr/>
            </p:nvSpPr>
            <p:spPr bwMode="auto">
              <a:xfrm>
                <a:off x="2936" y="3772"/>
                <a:ext cx="583" cy="0"/>
              </a:xfrm>
              <a:prstGeom prst="line">
                <a:avLst/>
              </a:prstGeom>
              <a:grp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" y="0"/>
            <a:ext cx="9144000" cy="707886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Почему радуга имеет форму дуги?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4" name="Oval 2"/>
          <p:cNvSpPr>
            <a:spLocks noChangeArrowheads="1"/>
          </p:cNvSpPr>
          <p:nvPr/>
        </p:nvSpPr>
        <p:spPr bwMode="auto">
          <a:xfrm>
            <a:off x="7658660" y="2847636"/>
            <a:ext cx="1342496" cy="1298060"/>
          </a:xfrm>
          <a:prstGeom prst="ellipse">
            <a:avLst/>
          </a:prstGeom>
          <a:noFill/>
          <a:ln w="38100">
            <a:solidFill>
              <a:srgbClr val="92D05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3643306" y="2357430"/>
            <a:ext cx="4504639" cy="490206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8119638" y="2867243"/>
            <a:ext cx="792558" cy="313731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8896021" y="3203928"/>
            <a:ext cx="0" cy="71766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8042810" y="3894711"/>
            <a:ext cx="828949" cy="1105901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8128354" y="2877299"/>
            <a:ext cx="864001" cy="540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H="1">
            <a:off x="8483567" y="3416271"/>
            <a:ext cx="465022" cy="705894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>
            <a:off x="6967196" y="4133932"/>
            <a:ext cx="1516372" cy="803934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 rot="10800000">
            <a:off x="6929454" y="4975696"/>
            <a:ext cx="1143008" cy="382129"/>
          </a:xfrm>
          <a:prstGeom prst="rect">
            <a:avLst/>
          </a:prstGeom>
          <a:gradFill flip="none" rotWithShape="1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7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" y="3429000"/>
          <a:ext cx="9143999" cy="2815798"/>
        </p:xfrm>
        <a:graphic>
          <a:graphicData uri="http://schemas.openxmlformats.org/drawingml/2006/table">
            <a:tbl>
              <a:tblPr/>
              <a:tblGrid>
                <a:gridCol w="8144367"/>
                <a:gridCol w="999632"/>
              </a:tblGrid>
              <a:tr h="2500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1. Диктант по повторению.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2. Проблемная демонстрация.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3. Самостоятельная работа с учебником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($ 40, 44  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§§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скорость света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33CC"/>
                          </a:solidFill>
                          <a:latin typeface="Times New Roman"/>
                          <a:ea typeface="Times New Roman"/>
                        </a:rPr>
                        <a:t>-      </a:t>
                      </a:r>
                      <a:r>
                        <a:rPr lang="ru-RU" sz="2800" b="1" dirty="0">
                          <a:solidFill>
                            <a:srgbClr val="0033CC"/>
                          </a:solidFill>
                          <a:latin typeface="Times New Roman"/>
                          <a:ea typeface="Times New Roman"/>
                        </a:rPr>
                        <a:t>дисперсия света</a:t>
                      </a:r>
                      <a:endParaRPr lang="ru-RU" sz="2400" b="1" dirty="0">
                        <a:solidFill>
                          <a:srgbClr val="0033CC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4.Составление О.К.  по материалу  темы.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5. Первичная обратная связь  по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  -  ?????   №1,2,3. стр.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110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стр. 198 №1,2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5м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Д.З.  т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. 19  ( $ 40, 44)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2" y="-171914"/>
            <a:ext cx="9144000" cy="340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\ Т.19\ ДИСПЕРСИЯ СВЕТА.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Изучить явление дисперсии света.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Развивать умения работать с учебником.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Развивать навыки «свертывания» информации.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Дисперсия света. ( В проблемной форме 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Наблюдение дисперсии света с исп.  стеклянных призм.</a:t>
            </a:r>
          </a:p>
          <a:p>
            <a:pPr eaLnBrk="0" hangingPunct="0">
              <a:tabLst>
                <a:tab pos="228600" algn="l"/>
              </a:tabLs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Скорость света Опыт Майкельсона 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 </a:t>
            </a:r>
            <a:r>
              <a:rPr lang="ru-RU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ФвК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0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00042"/>
            <a:ext cx="7072330" cy="2000264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№19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59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66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Гр2,  </a:t>
            </a:r>
            <a:endParaRPr lang="ru-RU" sz="4800" b="1" i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500"/>
                            </p:stCondLst>
                            <p:childTnLst>
                              <p:par>
                                <p:cTn id="70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500"/>
                            </p:stCondLst>
                            <p:childTnLst>
                              <p:par>
                                <p:cTn id="77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500"/>
                            </p:stCondLst>
                            <p:childTnLst>
                              <p:par>
                                <p:cTn id="82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1500"/>
                            </p:stCondLst>
                            <p:childTnLst>
                              <p:par>
                                <p:cTn id="87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500"/>
                            </p:stCondLst>
                            <p:childTnLst>
                              <p:par>
                                <p:cTn id="9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4"/>
            <a:ext cx="9144000" cy="618630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1.Почему радуга имеет форму дуги</a:t>
            </a:r>
            <a:r>
              <a:rPr lang="ru-RU" sz="32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Радуга образуется вследствие полного отражения и дисперсии лучей в дождевых каплях. При этом лучи рассеиваются наиболее интенсивно в направлении, образующем 42</a:t>
            </a: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с направлением солнечных лучей. .....)</a:t>
            </a:r>
            <a:endParaRPr lang="ru-RU" sz="32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Можно ли увидеть радугу в полдень в июне у нас на Урале?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 Нельзя)</a:t>
            </a:r>
            <a:endParaRPr lang="ru-RU" sz="32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3.  Длина волны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красного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цвета в воде равна длине зеленого в вакууме. Какой цвет увидит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человек в воде,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если она освещена красным светом?</a:t>
            </a:r>
          </a:p>
          <a:p>
            <a:pPr lvl="0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Почему зрачок кажется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черным?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0" y="1214422"/>
            <a:ext cx="8358246" cy="85725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волновые </a:t>
            </a:r>
            <a:r>
              <a:rPr lang="ru-RU" sz="6000" b="1" cap="all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свойства</a:t>
            </a:r>
            <a:r>
              <a:rPr lang="ru-RU" sz="6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596" y="6273225"/>
            <a:ext cx="4143404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физика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3980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35720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№19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WordArt 4"/>
          <p:cNvSpPr>
            <a:spLocks noChangeArrowheads="1" noChangeShapeType="1" noTextEdit="1"/>
          </p:cNvSpPr>
          <p:nvPr/>
        </p:nvSpPr>
        <p:spPr bwMode="gray">
          <a:xfrm>
            <a:off x="2643174" y="3643314"/>
            <a:ext cx="6072230" cy="114300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cap="all" dirty="0" smtClean="0">
                <a:latin typeface="Times New Roman" pitchFamily="18" charset="0"/>
                <a:cs typeface="Times New Roman" pitchFamily="18" charset="0"/>
              </a:rPr>
              <a:t>скорость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>
            <a:off x="3286116" y="4643446"/>
            <a:ext cx="5286412" cy="107157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света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 rot="20811879">
            <a:off x="-22083" y="1638953"/>
            <a:ext cx="8370579" cy="2027081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дисперсия 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66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0" y="-71462"/>
            <a:ext cx="9144000" cy="7072362"/>
            <a:chOff x="3428992" y="-1285908"/>
            <a:chExt cx="9144000" cy="6858024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428992" y="-1285884"/>
              <a:ext cx="9144000" cy="6858000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6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>
                <a:lnSpc>
                  <a:spcPts val="7000"/>
                </a:lnSpc>
                <a:spcAft>
                  <a:spcPts val="1000"/>
                </a:spcAft>
              </a:pPr>
              <a:r>
                <a:rPr lang="en-US" sz="7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7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1,2</a:t>
              </a:r>
              <a:r>
                <a:rPr lang="en-US" sz="7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7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7200" b="1" u="sng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ru-RU" sz="7200" b="1" u="sng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7200" b="1" u="sng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sz="7200" b="1" u="sng" baseline="-25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7200" b="1" u="sng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</a:t>
              </a:r>
              <a:r>
                <a:rPr lang="en-US" sz="7200" b="1" u="sng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sz="7200" b="1" u="sng" baseline="-25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7200" b="1" u="sng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lnSpc>
                  <a:spcPts val="7000"/>
                </a:lnSpc>
                <a:spcAft>
                  <a:spcPts val="1000"/>
                </a:spcAft>
              </a:pPr>
              <a:r>
                <a:rPr lang="en-US" sz="7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ru-RU" sz="7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    </a:t>
              </a:r>
              <a:r>
                <a:rPr lang="en-US" sz="7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sz="7200" b="1" baseline="30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9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ctr">
                <a:spcAft>
                  <a:spcPts val="1000"/>
                </a:spcAft>
              </a:pPr>
              <a:endParaRPr lang="ru-RU" sz="9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357918" y="3286076"/>
              <a:ext cx="542932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1,6 10</a:t>
              </a:r>
              <a:r>
                <a:rPr lang="ru-RU" sz="6600" b="1" baseline="300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-19</a:t>
              </a:r>
              <a:r>
                <a:rPr lang="ru-RU" sz="66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Кл </a:t>
              </a:r>
              <a:endParaRPr lang="ru-RU" sz="6600" dirty="0">
                <a:solidFill>
                  <a:srgbClr val="FFFF00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3428992" y="-1285908"/>
              <a:ext cx="9144000" cy="6858000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6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spcAft>
                  <a:spcPts val="1000"/>
                </a:spcAft>
              </a:pPr>
              <a:endParaRPr lang="ru-RU" sz="6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spcAft>
                  <a:spcPts val="1000"/>
                </a:spcAft>
              </a:pPr>
              <a:endParaRPr lang="ru-RU" sz="6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spcAft>
                  <a:spcPts val="1000"/>
                </a:spcAft>
              </a:pPr>
              <a:r>
                <a:rPr lang="ru-RU" sz="66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с</a:t>
              </a:r>
              <a:r>
                <a:rPr lang="en-US" sz="66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lang="ru-RU" sz="66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60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</a:t>
              </a:r>
              <a:r>
                <a:rPr lang="en-US" sz="60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r>
                <a:rPr lang="ru-RU" sz="6000" b="1" baseline="300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  <a:r>
                <a:rPr lang="ru-RU" sz="5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м/с</a:t>
              </a:r>
              <a:endParaRPr lang="ru-RU" sz="9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ctr">
                <a:spcAft>
                  <a:spcPts val="1000"/>
                </a:spcAft>
              </a:pPr>
              <a:endParaRPr lang="ru-RU" sz="9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4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3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385243" y="357166"/>
            <a:ext cx="1940701" cy="1885952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1181428" y="1090592"/>
            <a:ext cx="298569" cy="314325"/>
          </a:xfrm>
          <a:prstGeom prst="irregularSeal1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85720" y="985817"/>
            <a:ext cx="199046" cy="227013"/>
            <a:chOff x="2976" y="2016"/>
            <a:chExt cx="480" cy="432"/>
          </a:xfrm>
        </p:grpSpPr>
        <p:sp>
          <p:nvSpPr>
            <p:cNvPr id="23558" name="Oval 6"/>
            <p:cNvSpPr>
              <a:spLocks noChangeArrowheads="1"/>
            </p:cNvSpPr>
            <p:nvPr/>
          </p:nvSpPr>
          <p:spPr bwMode="auto">
            <a:xfrm>
              <a:off x="3024" y="2016"/>
              <a:ext cx="432" cy="43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9" name="AutoShape 7"/>
            <p:cNvSpPr>
              <a:spLocks noChangeArrowheads="1"/>
            </p:cNvSpPr>
            <p:nvPr/>
          </p:nvSpPr>
          <p:spPr bwMode="auto">
            <a:xfrm>
              <a:off x="2976" y="2016"/>
              <a:ext cx="288" cy="432"/>
            </a:xfrm>
            <a:prstGeom prst="moon">
              <a:avLst>
                <a:gd name="adj" fmla="val 81944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3560" name="Arc 8"/>
          <p:cNvSpPr>
            <a:spLocks/>
          </p:cNvSpPr>
          <p:nvPr/>
        </p:nvSpPr>
        <p:spPr bwMode="auto">
          <a:xfrm>
            <a:off x="5759492" y="357166"/>
            <a:ext cx="298569" cy="2577904"/>
          </a:xfrm>
          <a:custGeom>
            <a:avLst/>
            <a:gdLst>
              <a:gd name="G0" fmla="+- 0 0 0"/>
              <a:gd name="G1" fmla="+- 20992 0 0"/>
              <a:gd name="G2" fmla="+- 21600 0 0"/>
              <a:gd name="T0" fmla="*/ 5089 w 21600"/>
              <a:gd name="T1" fmla="*/ 0 h 40942"/>
              <a:gd name="T2" fmla="*/ 8281 w 21600"/>
              <a:gd name="T3" fmla="*/ 40942 h 40942"/>
              <a:gd name="T4" fmla="*/ 0 w 21600"/>
              <a:gd name="T5" fmla="*/ 20992 h 40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0942" fill="none" extrusionOk="0">
                <a:moveTo>
                  <a:pt x="5088" y="0"/>
                </a:moveTo>
                <a:cubicBezTo>
                  <a:pt x="14777" y="2348"/>
                  <a:pt x="21600" y="11022"/>
                  <a:pt x="21600" y="20992"/>
                </a:cubicBezTo>
                <a:cubicBezTo>
                  <a:pt x="21600" y="29722"/>
                  <a:pt x="16344" y="37594"/>
                  <a:pt x="8280" y="40941"/>
                </a:cubicBezTo>
              </a:path>
              <a:path w="21600" h="40942" stroke="0" extrusionOk="0">
                <a:moveTo>
                  <a:pt x="5088" y="0"/>
                </a:moveTo>
                <a:cubicBezTo>
                  <a:pt x="14777" y="2348"/>
                  <a:pt x="21600" y="11022"/>
                  <a:pt x="21600" y="20992"/>
                </a:cubicBezTo>
                <a:cubicBezTo>
                  <a:pt x="21600" y="29722"/>
                  <a:pt x="16344" y="37594"/>
                  <a:pt x="8280" y="40941"/>
                </a:cubicBezTo>
                <a:lnTo>
                  <a:pt x="0" y="20992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 flipH="1">
            <a:off x="2176659" y="1457304"/>
            <a:ext cx="199046" cy="227013"/>
            <a:chOff x="2976" y="2016"/>
            <a:chExt cx="480" cy="432"/>
          </a:xfrm>
        </p:grpSpPr>
        <p:sp>
          <p:nvSpPr>
            <p:cNvPr id="23567" name="Oval 15"/>
            <p:cNvSpPr>
              <a:spLocks noChangeArrowheads="1"/>
            </p:cNvSpPr>
            <p:nvPr/>
          </p:nvSpPr>
          <p:spPr bwMode="auto">
            <a:xfrm>
              <a:off x="3024" y="2016"/>
              <a:ext cx="432" cy="43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8" name="AutoShape 16"/>
            <p:cNvSpPr>
              <a:spLocks noChangeArrowheads="1"/>
            </p:cNvSpPr>
            <p:nvPr/>
          </p:nvSpPr>
          <p:spPr bwMode="auto">
            <a:xfrm>
              <a:off x="2976" y="2016"/>
              <a:ext cx="288" cy="432"/>
            </a:xfrm>
            <a:prstGeom prst="moon">
              <a:avLst>
                <a:gd name="adj" fmla="val 81944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" name="Группа 102"/>
          <p:cNvGrpSpPr/>
          <p:nvPr/>
        </p:nvGrpSpPr>
        <p:grpSpPr>
          <a:xfrm>
            <a:off x="5311638" y="2225655"/>
            <a:ext cx="1260626" cy="1257301"/>
            <a:chOff x="5311638" y="2225655"/>
            <a:chExt cx="1260626" cy="1257301"/>
          </a:xfrm>
        </p:grpSpPr>
        <p:sp>
          <p:nvSpPr>
            <p:cNvPr id="23561" name="Oval 9"/>
            <p:cNvSpPr>
              <a:spLocks noChangeArrowheads="1"/>
            </p:cNvSpPr>
            <p:nvPr/>
          </p:nvSpPr>
          <p:spPr bwMode="auto">
            <a:xfrm>
              <a:off x="5311638" y="2225655"/>
              <a:ext cx="1194277" cy="1257301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5819620" y="2700417"/>
              <a:ext cx="298569" cy="314325"/>
              <a:chOff x="6478" y="3167"/>
              <a:chExt cx="288" cy="288"/>
            </a:xfrm>
          </p:grpSpPr>
          <p:sp>
            <p:nvSpPr>
              <p:cNvPr id="23564" name="Oval 12"/>
              <p:cNvSpPr>
                <a:spLocks noChangeArrowheads="1"/>
              </p:cNvSpPr>
              <p:nvPr/>
            </p:nvSpPr>
            <p:spPr bwMode="auto">
              <a:xfrm rot="10800000">
                <a:off x="6478" y="3167"/>
                <a:ext cx="259" cy="288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565" name="AutoShape 13"/>
              <p:cNvSpPr>
                <a:spLocks noChangeArrowheads="1"/>
              </p:cNvSpPr>
              <p:nvPr/>
            </p:nvSpPr>
            <p:spPr bwMode="auto">
              <a:xfrm rot="10800000">
                <a:off x="6593" y="3167"/>
                <a:ext cx="173" cy="288"/>
              </a:xfrm>
              <a:prstGeom prst="moon">
                <a:avLst>
                  <a:gd name="adj" fmla="val 81944"/>
                </a:avLst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6" name="Group 20"/>
            <p:cNvGrpSpPr>
              <a:grpSpLocks/>
            </p:cNvGrpSpPr>
            <p:nvPr/>
          </p:nvGrpSpPr>
          <p:grpSpPr bwMode="auto">
            <a:xfrm flipV="1">
              <a:off x="6422979" y="2657852"/>
              <a:ext cx="149285" cy="157163"/>
              <a:chOff x="6478" y="3167"/>
              <a:chExt cx="288" cy="288"/>
            </a:xfrm>
          </p:grpSpPr>
          <p:sp>
            <p:nvSpPr>
              <p:cNvPr id="23573" name="Oval 21"/>
              <p:cNvSpPr>
                <a:spLocks noChangeArrowheads="1"/>
              </p:cNvSpPr>
              <p:nvPr/>
            </p:nvSpPr>
            <p:spPr bwMode="auto">
              <a:xfrm rot="10800000">
                <a:off x="6478" y="3167"/>
                <a:ext cx="259" cy="288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574" name="AutoShape 22"/>
              <p:cNvSpPr>
                <a:spLocks noChangeArrowheads="1"/>
              </p:cNvSpPr>
              <p:nvPr/>
            </p:nvSpPr>
            <p:spPr bwMode="auto">
              <a:xfrm rot="10800000">
                <a:off x="6593" y="3167"/>
                <a:ext cx="173" cy="288"/>
              </a:xfrm>
              <a:prstGeom prst="moon">
                <a:avLst>
                  <a:gd name="adj" fmla="val 81944"/>
                </a:avLst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7" name="Группа 103"/>
          <p:cNvGrpSpPr/>
          <p:nvPr/>
        </p:nvGrpSpPr>
        <p:grpSpPr>
          <a:xfrm>
            <a:off x="5311638" y="357166"/>
            <a:ext cx="1210865" cy="1257301"/>
            <a:chOff x="5311638" y="357166"/>
            <a:chExt cx="1210865" cy="1257301"/>
          </a:xfrm>
        </p:grpSpPr>
        <p:sp>
          <p:nvSpPr>
            <p:cNvPr id="23562" name="Oval 10"/>
            <p:cNvSpPr>
              <a:spLocks noChangeArrowheads="1"/>
            </p:cNvSpPr>
            <p:nvPr/>
          </p:nvSpPr>
          <p:spPr bwMode="auto">
            <a:xfrm>
              <a:off x="5311638" y="357166"/>
              <a:ext cx="1194277" cy="1257301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8" name="Group 17"/>
            <p:cNvGrpSpPr>
              <a:grpSpLocks/>
            </p:cNvGrpSpPr>
            <p:nvPr/>
          </p:nvGrpSpPr>
          <p:grpSpPr bwMode="auto">
            <a:xfrm>
              <a:off x="5846575" y="789363"/>
              <a:ext cx="298569" cy="314325"/>
              <a:chOff x="6478" y="3167"/>
              <a:chExt cx="288" cy="288"/>
            </a:xfrm>
          </p:grpSpPr>
          <p:sp>
            <p:nvSpPr>
              <p:cNvPr id="23570" name="Oval 18"/>
              <p:cNvSpPr>
                <a:spLocks noChangeArrowheads="1"/>
              </p:cNvSpPr>
              <p:nvPr/>
            </p:nvSpPr>
            <p:spPr bwMode="auto">
              <a:xfrm rot="10800000">
                <a:off x="6478" y="3167"/>
                <a:ext cx="259" cy="288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571" name="AutoShape 19"/>
              <p:cNvSpPr>
                <a:spLocks noChangeArrowheads="1"/>
              </p:cNvSpPr>
              <p:nvPr/>
            </p:nvSpPr>
            <p:spPr bwMode="auto">
              <a:xfrm rot="10800000">
                <a:off x="6593" y="3167"/>
                <a:ext cx="173" cy="288"/>
              </a:xfrm>
              <a:prstGeom prst="moon">
                <a:avLst>
                  <a:gd name="adj" fmla="val 81944"/>
                </a:avLst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9" name="Group 23"/>
            <p:cNvGrpSpPr>
              <a:grpSpLocks/>
            </p:cNvGrpSpPr>
            <p:nvPr/>
          </p:nvGrpSpPr>
          <p:grpSpPr bwMode="auto">
            <a:xfrm flipV="1">
              <a:off x="6373218" y="662760"/>
              <a:ext cx="149285" cy="157163"/>
              <a:chOff x="6478" y="3167"/>
              <a:chExt cx="288" cy="288"/>
            </a:xfrm>
          </p:grpSpPr>
          <p:sp>
            <p:nvSpPr>
              <p:cNvPr id="23576" name="Oval 24"/>
              <p:cNvSpPr>
                <a:spLocks noChangeArrowheads="1"/>
              </p:cNvSpPr>
              <p:nvPr/>
            </p:nvSpPr>
            <p:spPr bwMode="auto">
              <a:xfrm rot="10800000">
                <a:off x="6478" y="3167"/>
                <a:ext cx="259" cy="288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577" name="AutoShape 25"/>
              <p:cNvSpPr>
                <a:spLocks noChangeArrowheads="1"/>
              </p:cNvSpPr>
              <p:nvPr/>
            </p:nvSpPr>
            <p:spPr bwMode="auto">
              <a:xfrm rot="10800000">
                <a:off x="6593" y="3167"/>
                <a:ext cx="173" cy="288"/>
              </a:xfrm>
              <a:prstGeom prst="moon">
                <a:avLst>
                  <a:gd name="adj" fmla="val 81944"/>
                </a:avLst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3578" name="Line 26"/>
          <p:cNvSpPr>
            <a:spLocks noChangeShapeType="1"/>
          </p:cNvSpPr>
          <p:nvPr/>
        </p:nvSpPr>
        <p:spPr bwMode="auto">
          <a:xfrm flipH="1">
            <a:off x="534528" y="671491"/>
            <a:ext cx="5822103" cy="471488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 flipH="1" flipV="1">
            <a:off x="2325944" y="1614467"/>
            <a:ext cx="4030687" cy="1135063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76" name="Прямоугольник 375"/>
          <p:cNvSpPr/>
          <p:nvPr/>
        </p:nvSpPr>
        <p:spPr>
          <a:xfrm>
            <a:off x="0" y="0"/>
            <a:ext cx="2934842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1676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 О.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Ремер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7" name="Прямоугольник 376"/>
          <p:cNvSpPr/>
          <p:nvPr/>
        </p:nvSpPr>
        <p:spPr>
          <a:xfrm>
            <a:off x="4395199" y="0"/>
            <a:ext cx="4748801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Ио запоздал на 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22мин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415"/>
          <p:cNvGrpSpPr>
            <a:grpSpLocks/>
          </p:cNvGrpSpPr>
          <p:nvPr/>
        </p:nvGrpSpPr>
        <p:grpSpPr bwMode="auto">
          <a:xfrm>
            <a:off x="347147" y="1643050"/>
            <a:ext cx="1795959" cy="928694"/>
            <a:chOff x="5851" y="915"/>
            <a:chExt cx="1256" cy="841"/>
          </a:xfrm>
          <a:solidFill>
            <a:schemeClr val="bg2">
              <a:lumMod val="90000"/>
            </a:schemeClr>
          </a:solidFill>
        </p:grpSpPr>
        <p:sp>
          <p:nvSpPr>
            <p:cNvPr id="23968" name="Text Box 416"/>
            <p:cNvSpPr txBox="1">
              <a:spLocks noChangeArrowheads="1"/>
            </p:cNvSpPr>
            <p:nvPr/>
          </p:nvSpPr>
          <p:spPr bwMode="auto">
            <a:xfrm>
              <a:off x="5851" y="1115"/>
              <a:ext cx="400" cy="4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 =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1" name="Group 417"/>
            <p:cNvGrpSpPr>
              <a:grpSpLocks/>
            </p:cNvGrpSpPr>
            <p:nvPr/>
          </p:nvGrpSpPr>
          <p:grpSpPr bwMode="auto">
            <a:xfrm>
              <a:off x="6190" y="915"/>
              <a:ext cx="917" cy="841"/>
              <a:chOff x="2766" y="3336"/>
              <a:chExt cx="917" cy="841"/>
            </a:xfrm>
            <a:grpFill/>
          </p:grpSpPr>
          <p:grpSp>
            <p:nvGrpSpPr>
              <p:cNvPr id="12" name="Group 418"/>
              <p:cNvGrpSpPr>
                <a:grpSpLocks/>
              </p:cNvGrpSpPr>
              <p:nvPr/>
            </p:nvGrpSpPr>
            <p:grpSpPr bwMode="auto">
              <a:xfrm>
                <a:off x="2766" y="3336"/>
                <a:ext cx="917" cy="841"/>
                <a:chOff x="11367" y="3511"/>
                <a:chExt cx="1110" cy="812"/>
              </a:xfrm>
              <a:grpFill/>
            </p:grpSpPr>
            <p:sp>
              <p:nvSpPr>
                <p:cNvPr id="23971" name="Line 419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32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13" name="Group 420"/>
                <p:cNvGrpSpPr>
                  <a:grpSpLocks/>
                </p:cNvGrpSpPr>
                <p:nvPr/>
              </p:nvGrpSpPr>
              <p:grpSpPr bwMode="auto">
                <a:xfrm>
                  <a:off x="11367" y="3511"/>
                  <a:ext cx="1110" cy="812"/>
                  <a:chOff x="10875" y="3779"/>
                  <a:chExt cx="887" cy="812"/>
                </a:xfrm>
                <a:grpFill/>
              </p:grpSpPr>
              <p:sp>
                <p:nvSpPr>
                  <p:cNvPr id="23973" name="Text Box 4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75" y="3779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Д </a:t>
                    </a:r>
                    <a:r>
                      <a:rPr kumimoji="0" lang="ru-RU" sz="24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з</a:t>
                    </a:r>
                    <a:r>
                      <a:rPr kumimoji="0" lang="ru-RU" sz="24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ru-RU" sz="24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орб</a:t>
                    </a:r>
                    <a:endParaRPr kumimoji="0" lang="ru-RU" sz="3200" b="0" i="0" u="none" strike="noStrike" cap="none" normalizeH="0" baseline="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3974" name="Text Box 4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98" y="4141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22мин</a:t>
                    </a:r>
                    <a:endParaRPr kumimoji="0" lang="ru-RU" sz="3200" b="0" i="0" u="none" strike="noStrike" cap="none" normalizeH="0" baseline="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23975" name="Line 423"/>
              <p:cNvSpPr>
                <a:spLocks noChangeShapeType="1"/>
              </p:cNvSpPr>
              <p:nvPr/>
            </p:nvSpPr>
            <p:spPr bwMode="auto">
              <a:xfrm>
                <a:off x="2817" y="3772"/>
                <a:ext cx="583" cy="0"/>
              </a:xfrm>
              <a:prstGeom prst="line">
                <a:avLst/>
              </a:prstGeom>
              <a:grp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3977" name="Line 425"/>
          <p:cNvSpPr>
            <a:spLocks noChangeShapeType="1"/>
          </p:cNvSpPr>
          <p:nvPr/>
        </p:nvSpPr>
        <p:spPr bwMode="auto">
          <a:xfrm>
            <a:off x="1758887" y="3252005"/>
            <a:ext cx="0" cy="139839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5" name="Group 426"/>
          <p:cNvGrpSpPr>
            <a:grpSpLocks/>
          </p:cNvGrpSpPr>
          <p:nvPr/>
        </p:nvGrpSpPr>
        <p:grpSpPr bwMode="auto">
          <a:xfrm>
            <a:off x="1614015" y="3071810"/>
            <a:ext cx="259138" cy="335573"/>
            <a:chOff x="9377" y="1900"/>
            <a:chExt cx="496" cy="507"/>
          </a:xfrm>
        </p:grpSpPr>
        <p:sp>
          <p:nvSpPr>
            <p:cNvPr id="23979" name="Line 427"/>
            <p:cNvSpPr>
              <a:spLocks noChangeShapeType="1"/>
            </p:cNvSpPr>
            <p:nvPr/>
          </p:nvSpPr>
          <p:spPr bwMode="auto">
            <a:xfrm rot="19221798" flipV="1">
              <a:off x="9412" y="1923"/>
              <a:ext cx="414" cy="48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6" name="Group 428"/>
            <p:cNvGrpSpPr>
              <a:grpSpLocks/>
            </p:cNvGrpSpPr>
            <p:nvPr/>
          </p:nvGrpSpPr>
          <p:grpSpPr bwMode="auto">
            <a:xfrm>
              <a:off x="9377" y="1900"/>
              <a:ext cx="496" cy="484"/>
              <a:chOff x="9377" y="1900"/>
              <a:chExt cx="496" cy="484"/>
            </a:xfrm>
          </p:grpSpPr>
          <p:sp>
            <p:nvSpPr>
              <p:cNvPr id="23981" name="Line 429"/>
              <p:cNvSpPr>
                <a:spLocks noChangeShapeType="1"/>
              </p:cNvSpPr>
              <p:nvPr/>
            </p:nvSpPr>
            <p:spPr bwMode="auto">
              <a:xfrm rot="2960152" flipV="1">
                <a:off x="9424" y="1912"/>
                <a:ext cx="414" cy="48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982" name="Line 430"/>
              <p:cNvSpPr>
                <a:spLocks noChangeShapeType="1"/>
              </p:cNvSpPr>
              <p:nvPr/>
            </p:nvSpPr>
            <p:spPr bwMode="auto">
              <a:xfrm flipV="1">
                <a:off x="9424" y="1900"/>
                <a:ext cx="414" cy="48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983" name="Line 431"/>
              <p:cNvSpPr>
                <a:spLocks noChangeShapeType="1"/>
              </p:cNvSpPr>
              <p:nvPr/>
            </p:nvSpPr>
            <p:spPr bwMode="auto">
              <a:xfrm rot="16200000" flipV="1">
                <a:off x="9412" y="1912"/>
                <a:ext cx="414" cy="48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18" name="Group 433"/>
          <p:cNvGrpSpPr>
            <a:grpSpLocks/>
          </p:cNvGrpSpPr>
          <p:nvPr/>
        </p:nvGrpSpPr>
        <p:grpSpPr bwMode="auto">
          <a:xfrm rot="19874080" flipH="1">
            <a:off x="142844" y="4343965"/>
            <a:ext cx="881478" cy="461817"/>
            <a:chOff x="8343" y="1577"/>
            <a:chExt cx="1051" cy="572"/>
          </a:xfrm>
        </p:grpSpPr>
        <p:grpSp>
          <p:nvGrpSpPr>
            <p:cNvPr id="19" name="Group 434"/>
            <p:cNvGrpSpPr>
              <a:grpSpLocks/>
            </p:cNvGrpSpPr>
            <p:nvPr/>
          </p:nvGrpSpPr>
          <p:grpSpPr bwMode="auto">
            <a:xfrm>
              <a:off x="8343" y="1577"/>
              <a:ext cx="1051" cy="572"/>
              <a:chOff x="8343" y="1577"/>
              <a:chExt cx="1051" cy="572"/>
            </a:xfrm>
          </p:grpSpPr>
          <p:sp>
            <p:nvSpPr>
              <p:cNvPr id="23987" name="Line 435"/>
              <p:cNvSpPr>
                <a:spLocks noChangeShapeType="1"/>
              </p:cNvSpPr>
              <p:nvPr/>
            </p:nvSpPr>
            <p:spPr bwMode="auto">
              <a:xfrm flipH="1">
                <a:off x="8343" y="1600"/>
                <a:ext cx="102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988" name="Line 436"/>
              <p:cNvSpPr>
                <a:spLocks noChangeShapeType="1"/>
              </p:cNvSpPr>
              <p:nvPr/>
            </p:nvSpPr>
            <p:spPr bwMode="auto">
              <a:xfrm flipH="1">
                <a:off x="8731" y="1577"/>
                <a:ext cx="663" cy="5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989" name="Arc 437"/>
              <p:cNvSpPr>
                <a:spLocks/>
              </p:cNvSpPr>
              <p:nvPr/>
            </p:nvSpPr>
            <p:spPr bwMode="auto">
              <a:xfrm flipH="1" flipV="1">
                <a:off x="8617" y="1577"/>
                <a:ext cx="274" cy="453"/>
              </a:xfrm>
              <a:custGeom>
                <a:avLst/>
                <a:gdLst>
                  <a:gd name="G0" fmla="+- 0 0 0"/>
                  <a:gd name="G1" fmla="+- 21427 0 0"/>
                  <a:gd name="G2" fmla="+- 21600 0 0"/>
                  <a:gd name="T0" fmla="*/ 2731 w 21600"/>
                  <a:gd name="T1" fmla="*/ 0 h 21427"/>
                  <a:gd name="T2" fmla="*/ 21600 w 21600"/>
                  <a:gd name="T3" fmla="*/ 21427 h 21427"/>
                  <a:gd name="T4" fmla="*/ 0 w 21600"/>
                  <a:gd name="T5" fmla="*/ 21427 h 214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427" fill="none" extrusionOk="0">
                    <a:moveTo>
                      <a:pt x="2730" y="0"/>
                    </a:moveTo>
                    <a:cubicBezTo>
                      <a:pt x="13517" y="1375"/>
                      <a:pt x="21600" y="10553"/>
                      <a:pt x="21600" y="21427"/>
                    </a:cubicBezTo>
                  </a:path>
                  <a:path w="21600" h="21427" stroke="0" extrusionOk="0">
                    <a:moveTo>
                      <a:pt x="2730" y="0"/>
                    </a:moveTo>
                    <a:cubicBezTo>
                      <a:pt x="13517" y="1375"/>
                      <a:pt x="21600" y="10553"/>
                      <a:pt x="21600" y="21427"/>
                    </a:cubicBezTo>
                    <a:lnTo>
                      <a:pt x="0" y="2142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3990" name="Oval 438"/>
            <p:cNvSpPr>
              <a:spLocks noChangeArrowheads="1"/>
            </p:cNvSpPr>
            <p:nvPr/>
          </p:nvSpPr>
          <p:spPr bwMode="auto">
            <a:xfrm>
              <a:off x="8675" y="1739"/>
              <a:ext cx="150" cy="19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3991" name="Rectangle 439"/>
          <p:cNvSpPr>
            <a:spLocks noChangeArrowheads="1"/>
          </p:cNvSpPr>
          <p:nvPr/>
        </p:nvSpPr>
        <p:spPr bwMode="auto">
          <a:xfrm rot="3110608">
            <a:off x="920068" y="4448545"/>
            <a:ext cx="1243021" cy="146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0" name="Group 440"/>
          <p:cNvGrpSpPr>
            <a:grpSpLocks/>
          </p:cNvGrpSpPr>
          <p:nvPr/>
        </p:nvGrpSpPr>
        <p:grpSpPr bwMode="auto">
          <a:xfrm>
            <a:off x="6753931" y="4028893"/>
            <a:ext cx="32647" cy="776888"/>
            <a:chOff x="7056" y="4176"/>
            <a:chExt cx="32" cy="720"/>
          </a:xfrm>
        </p:grpSpPr>
        <p:sp>
          <p:nvSpPr>
            <p:cNvPr id="23993" name="Line 441"/>
            <p:cNvSpPr>
              <a:spLocks noChangeShapeType="1"/>
            </p:cNvSpPr>
            <p:nvPr/>
          </p:nvSpPr>
          <p:spPr bwMode="auto">
            <a:xfrm>
              <a:off x="7056" y="4176"/>
              <a:ext cx="0" cy="72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994" name="Line 442"/>
            <p:cNvSpPr>
              <a:spLocks noChangeShapeType="1"/>
            </p:cNvSpPr>
            <p:nvPr/>
          </p:nvSpPr>
          <p:spPr bwMode="auto">
            <a:xfrm>
              <a:off x="7088" y="4176"/>
              <a:ext cx="0" cy="72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3995" name="Line 443"/>
          <p:cNvSpPr>
            <a:spLocks noChangeShapeType="1"/>
          </p:cNvSpPr>
          <p:nvPr/>
        </p:nvSpPr>
        <p:spPr bwMode="auto">
          <a:xfrm>
            <a:off x="1758887" y="4650404"/>
            <a:ext cx="499504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996" name="Line 444"/>
          <p:cNvSpPr>
            <a:spLocks noChangeShapeType="1"/>
          </p:cNvSpPr>
          <p:nvPr/>
        </p:nvSpPr>
        <p:spPr bwMode="auto">
          <a:xfrm>
            <a:off x="730496" y="4495026"/>
            <a:ext cx="602343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997" name="Line 445"/>
          <p:cNvSpPr>
            <a:spLocks noChangeShapeType="1"/>
          </p:cNvSpPr>
          <p:nvPr/>
        </p:nvSpPr>
        <p:spPr bwMode="auto">
          <a:xfrm>
            <a:off x="2787279" y="4028893"/>
            <a:ext cx="0" cy="108764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998" name="Line 446"/>
          <p:cNvSpPr>
            <a:spLocks noChangeShapeType="1"/>
          </p:cNvSpPr>
          <p:nvPr/>
        </p:nvSpPr>
        <p:spPr bwMode="auto">
          <a:xfrm>
            <a:off x="6313192" y="4028893"/>
            <a:ext cx="0" cy="108764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1" name="Group 447"/>
          <p:cNvGrpSpPr>
            <a:grpSpLocks/>
          </p:cNvGrpSpPr>
          <p:nvPr/>
        </p:nvGrpSpPr>
        <p:grpSpPr bwMode="auto">
          <a:xfrm>
            <a:off x="1733672" y="3429000"/>
            <a:ext cx="1094564" cy="1295856"/>
            <a:chOff x="2304" y="4614"/>
            <a:chExt cx="720" cy="1290"/>
          </a:xfrm>
        </p:grpSpPr>
        <p:sp>
          <p:nvSpPr>
            <p:cNvPr id="24000" name="Oval 448"/>
            <p:cNvSpPr>
              <a:spLocks noChangeArrowheads="1"/>
            </p:cNvSpPr>
            <p:nvPr/>
          </p:nvSpPr>
          <p:spPr bwMode="auto">
            <a:xfrm>
              <a:off x="2448" y="4896"/>
              <a:ext cx="432" cy="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Group 449"/>
            <p:cNvGrpSpPr>
              <a:grpSpLocks/>
            </p:cNvGrpSpPr>
            <p:nvPr/>
          </p:nvGrpSpPr>
          <p:grpSpPr bwMode="auto">
            <a:xfrm>
              <a:off x="2304" y="4614"/>
              <a:ext cx="720" cy="1290"/>
              <a:chOff x="3024" y="4752"/>
              <a:chExt cx="1296" cy="1290"/>
            </a:xfrm>
          </p:grpSpPr>
          <p:grpSp>
            <p:nvGrpSpPr>
              <p:cNvPr id="23" name="Group 450"/>
              <p:cNvGrpSpPr>
                <a:grpSpLocks/>
              </p:cNvGrpSpPr>
              <p:nvPr/>
            </p:nvGrpSpPr>
            <p:grpSpPr bwMode="auto">
              <a:xfrm>
                <a:off x="3084" y="4752"/>
                <a:ext cx="1158" cy="468"/>
                <a:chOff x="3084" y="4752"/>
                <a:chExt cx="1158" cy="468"/>
              </a:xfrm>
            </p:grpSpPr>
            <p:sp>
              <p:nvSpPr>
                <p:cNvPr id="24003" name="Rectangle 451"/>
                <p:cNvSpPr>
                  <a:spLocks noChangeArrowheads="1"/>
                </p:cNvSpPr>
                <p:nvPr/>
              </p:nvSpPr>
              <p:spPr bwMode="auto">
                <a:xfrm>
                  <a:off x="3600" y="4752"/>
                  <a:ext cx="144" cy="288"/>
                </a:xfrm>
                <a:prstGeom prst="rect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004" name="Rectangle 452"/>
                <p:cNvSpPr>
                  <a:spLocks noChangeArrowheads="1"/>
                </p:cNvSpPr>
                <p:nvPr/>
              </p:nvSpPr>
              <p:spPr bwMode="auto">
                <a:xfrm rot="2157058">
                  <a:off x="3851" y="4823"/>
                  <a:ext cx="144" cy="288"/>
                </a:xfrm>
                <a:prstGeom prst="rect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005" name="Rectangle 453"/>
                <p:cNvSpPr>
                  <a:spLocks noChangeArrowheads="1"/>
                </p:cNvSpPr>
                <p:nvPr/>
              </p:nvSpPr>
              <p:spPr bwMode="auto">
                <a:xfrm rot="19442942" flipH="1">
                  <a:off x="3342" y="4830"/>
                  <a:ext cx="144" cy="288"/>
                </a:xfrm>
                <a:prstGeom prst="rect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006" name="Rectangle 454"/>
                <p:cNvSpPr>
                  <a:spLocks noChangeArrowheads="1"/>
                </p:cNvSpPr>
                <p:nvPr/>
              </p:nvSpPr>
              <p:spPr bwMode="auto">
                <a:xfrm rot="3576907">
                  <a:off x="4026" y="4998"/>
                  <a:ext cx="144" cy="288"/>
                </a:xfrm>
                <a:prstGeom prst="rect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007" name="Rectangle 455"/>
                <p:cNvSpPr>
                  <a:spLocks noChangeArrowheads="1"/>
                </p:cNvSpPr>
                <p:nvPr/>
              </p:nvSpPr>
              <p:spPr bwMode="auto">
                <a:xfrm rot="18023093" flipH="1">
                  <a:off x="3156" y="5004"/>
                  <a:ext cx="144" cy="288"/>
                </a:xfrm>
                <a:prstGeom prst="rect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4008" name="Rectangle 456"/>
              <p:cNvSpPr>
                <a:spLocks noChangeArrowheads="1"/>
              </p:cNvSpPr>
              <p:nvPr/>
            </p:nvSpPr>
            <p:spPr bwMode="auto">
              <a:xfrm rot="16184968" flipH="1">
                <a:off x="3096" y="5250"/>
                <a:ext cx="144" cy="288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009" name="Rectangle 457"/>
              <p:cNvSpPr>
                <a:spLocks noChangeArrowheads="1"/>
              </p:cNvSpPr>
              <p:nvPr/>
            </p:nvSpPr>
            <p:spPr bwMode="auto">
              <a:xfrm rot="16184968" flipH="1">
                <a:off x="4104" y="5244"/>
                <a:ext cx="144" cy="288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4" name="Group 458"/>
              <p:cNvGrpSpPr>
                <a:grpSpLocks/>
              </p:cNvGrpSpPr>
              <p:nvPr/>
            </p:nvGrpSpPr>
            <p:grpSpPr bwMode="auto">
              <a:xfrm flipV="1">
                <a:off x="3096" y="5574"/>
                <a:ext cx="1158" cy="468"/>
                <a:chOff x="3084" y="4752"/>
                <a:chExt cx="1158" cy="468"/>
              </a:xfrm>
            </p:grpSpPr>
            <p:sp>
              <p:nvSpPr>
                <p:cNvPr id="24011" name="Rectangle 459"/>
                <p:cNvSpPr>
                  <a:spLocks noChangeArrowheads="1"/>
                </p:cNvSpPr>
                <p:nvPr/>
              </p:nvSpPr>
              <p:spPr bwMode="auto">
                <a:xfrm>
                  <a:off x="3600" y="4752"/>
                  <a:ext cx="144" cy="288"/>
                </a:xfrm>
                <a:prstGeom prst="rect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012" name="Rectangle 460"/>
                <p:cNvSpPr>
                  <a:spLocks noChangeArrowheads="1"/>
                </p:cNvSpPr>
                <p:nvPr/>
              </p:nvSpPr>
              <p:spPr bwMode="auto">
                <a:xfrm rot="2157058">
                  <a:off x="3851" y="4823"/>
                  <a:ext cx="144" cy="288"/>
                </a:xfrm>
                <a:prstGeom prst="rect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013" name="Rectangle 461"/>
                <p:cNvSpPr>
                  <a:spLocks noChangeArrowheads="1"/>
                </p:cNvSpPr>
                <p:nvPr/>
              </p:nvSpPr>
              <p:spPr bwMode="auto">
                <a:xfrm rot="19442942" flipH="1">
                  <a:off x="3342" y="4830"/>
                  <a:ext cx="144" cy="288"/>
                </a:xfrm>
                <a:prstGeom prst="rect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014" name="Rectangle 462"/>
                <p:cNvSpPr>
                  <a:spLocks noChangeArrowheads="1"/>
                </p:cNvSpPr>
                <p:nvPr/>
              </p:nvSpPr>
              <p:spPr bwMode="auto">
                <a:xfrm rot="3576907">
                  <a:off x="4026" y="4998"/>
                  <a:ext cx="144" cy="288"/>
                </a:xfrm>
                <a:prstGeom prst="rect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015" name="Rectangle 463"/>
                <p:cNvSpPr>
                  <a:spLocks noChangeArrowheads="1"/>
                </p:cNvSpPr>
                <p:nvPr/>
              </p:nvSpPr>
              <p:spPr bwMode="auto">
                <a:xfrm rot="18023093" flipH="1">
                  <a:off x="3156" y="5004"/>
                  <a:ext cx="144" cy="288"/>
                </a:xfrm>
                <a:prstGeom prst="rect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427" name="Прямоугольник 426"/>
          <p:cNvSpPr/>
          <p:nvPr/>
        </p:nvSpPr>
        <p:spPr>
          <a:xfrm>
            <a:off x="0" y="2643182"/>
            <a:ext cx="2377061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1849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И.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Физо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5" name="Group 464"/>
          <p:cNvGrpSpPr>
            <a:grpSpLocks/>
          </p:cNvGrpSpPr>
          <p:nvPr/>
        </p:nvGrpSpPr>
        <p:grpSpPr bwMode="auto">
          <a:xfrm>
            <a:off x="7100527" y="4263064"/>
            <a:ext cx="1585477" cy="952988"/>
            <a:chOff x="5822" y="894"/>
            <a:chExt cx="1320" cy="863"/>
          </a:xfrm>
          <a:solidFill>
            <a:schemeClr val="bg2">
              <a:lumMod val="90000"/>
            </a:schemeClr>
          </a:solidFill>
        </p:grpSpPr>
        <p:sp>
          <p:nvSpPr>
            <p:cNvPr id="24017" name="Text Box 465"/>
            <p:cNvSpPr txBox="1">
              <a:spLocks noChangeArrowheads="1"/>
            </p:cNvSpPr>
            <p:nvPr/>
          </p:nvSpPr>
          <p:spPr bwMode="auto">
            <a:xfrm>
              <a:off x="5822" y="1061"/>
              <a:ext cx="571" cy="4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 =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6" name="Group 466"/>
            <p:cNvGrpSpPr>
              <a:grpSpLocks/>
            </p:cNvGrpSpPr>
            <p:nvPr/>
          </p:nvGrpSpPr>
          <p:grpSpPr bwMode="auto">
            <a:xfrm>
              <a:off x="6249" y="894"/>
              <a:ext cx="893" cy="863"/>
              <a:chOff x="2825" y="3315"/>
              <a:chExt cx="893" cy="863"/>
            </a:xfrm>
            <a:grpFill/>
          </p:grpSpPr>
          <p:grpSp>
            <p:nvGrpSpPr>
              <p:cNvPr id="27" name="Group 467"/>
              <p:cNvGrpSpPr>
                <a:grpSpLocks/>
              </p:cNvGrpSpPr>
              <p:nvPr/>
            </p:nvGrpSpPr>
            <p:grpSpPr bwMode="auto">
              <a:xfrm>
                <a:off x="2825" y="3315"/>
                <a:ext cx="893" cy="863"/>
                <a:chOff x="11440" y="3503"/>
                <a:chExt cx="1081" cy="836"/>
              </a:xfrm>
              <a:grpFill/>
            </p:grpSpPr>
            <p:sp>
              <p:nvSpPr>
                <p:cNvPr id="24020" name="Line 468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32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28" name="Group 469"/>
                <p:cNvGrpSpPr>
                  <a:grpSpLocks/>
                </p:cNvGrpSpPr>
                <p:nvPr/>
              </p:nvGrpSpPr>
              <p:grpSpPr bwMode="auto">
                <a:xfrm>
                  <a:off x="11440" y="3503"/>
                  <a:ext cx="1081" cy="836"/>
                  <a:chOff x="10937" y="3771"/>
                  <a:chExt cx="864" cy="836"/>
                </a:xfrm>
                <a:grpFill/>
              </p:grpSpPr>
              <p:sp>
                <p:nvSpPr>
                  <p:cNvPr id="24022" name="Text Box 47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937" y="3771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8,6 км</a:t>
                    </a:r>
                    <a:endParaRPr kumimoji="0" lang="ru-RU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4023" name="Text Box 47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018" y="4226"/>
                    <a:ext cx="576" cy="381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t</a:t>
                    </a:r>
                    <a:endParaRPr kumimoji="0" lang="ru-RU" sz="3600" b="0" i="0" u="none" strike="noStrike" cap="none" normalizeH="0" baseline="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24024" name="Line 472"/>
              <p:cNvSpPr>
                <a:spLocks noChangeShapeType="1"/>
              </p:cNvSpPr>
              <p:nvPr/>
            </p:nvSpPr>
            <p:spPr bwMode="auto">
              <a:xfrm>
                <a:off x="2936" y="3772"/>
                <a:ext cx="583" cy="0"/>
              </a:xfrm>
              <a:prstGeom prst="line">
                <a:avLst/>
              </a:prstGeom>
              <a:grp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29" name="Group 474"/>
          <p:cNvGrpSpPr>
            <a:grpSpLocks/>
          </p:cNvGrpSpPr>
          <p:nvPr/>
        </p:nvGrpSpPr>
        <p:grpSpPr bwMode="auto">
          <a:xfrm>
            <a:off x="2928925" y="2928935"/>
            <a:ext cx="1427330" cy="1072335"/>
            <a:chOff x="5858" y="915"/>
            <a:chExt cx="1085" cy="789"/>
          </a:xfrm>
          <a:solidFill>
            <a:schemeClr val="bg2"/>
          </a:solidFill>
        </p:grpSpPr>
        <p:sp>
          <p:nvSpPr>
            <p:cNvPr id="24027" name="Text Box 475"/>
            <p:cNvSpPr txBox="1">
              <a:spLocks noChangeArrowheads="1"/>
            </p:cNvSpPr>
            <p:nvPr/>
          </p:nvSpPr>
          <p:spPr bwMode="auto">
            <a:xfrm>
              <a:off x="5858" y="1144"/>
              <a:ext cx="597" cy="4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=       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0" name="Group 476"/>
            <p:cNvGrpSpPr>
              <a:grpSpLocks/>
            </p:cNvGrpSpPr>
            <p:nvPr/>
          </p:nvGrpSpPr>
          <p:grpSpPr bwMode="auto">
            <a:xfrm>
              <a:off x="6343" y="915"/>
              <a:ext cx="600" cy="789"/>
              <a:chOff x="2919" y="3336"/>
              <a:chExt cx="600" cy="789"/>
            </a:xfrm>
            <a:grpFill/>
          </p:grpSpPr>
          <p:grpSp>
            <p:nvGrpSpPr>
              <p:cNvPr id="31" name="Group 477"/>
              <p:cNvGrpSpPr>
                <a:grpSpLocks/>
              </p:cNvGrpSpPr>
              <p:nvPr/>
            </p:nvGrpSpPr>
            <p:grpSpPr bwMode="auto">
              <a:xfrm>
                <a:off x="2919" y="3336"/>
                <a:ext cx="533" cy="789"/>
                <a:chOff x="11550" y="3511"/>
                <a:chExt cx="645" cy="762"/>
              </a:xfrm>
              <a:grpFill/>
            </p:grpSpPr>
            <p:sp>
              <p:nvSpPr>
                <p:cNvPr id="24030" name="Line 478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0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23969" name="Group 479"/>
                <p:cNvGrpSpPr>
                  <a:grpSpLocks/>
                </p:cNvGrpSpPr>
                <p:nvPr/>
              </p:nvGrpSpPr>
              <p:grpSpPr bwMode="auto">
                <a:xfrm>
                  <a:off x="11550" y="3511"/>
                  <a:ext cx="386" cy="762"/>
                  <a:chOff x="11041" y="3779"/>
                  <a:chExt cx="309" cy="762"/>
                </a:xfrm>
                <a:grpFill/>
              </p:grpSpPr>
              <p:sp>
                <p:nvSpPr>
                  <p:cNvPr id="24032" name="Text Box 4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041" y="3779"/>
                    <a:ext cx="309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</a:t>
                    </a:r>
                    <a:endParaRPr kumimoji="0" lang="ru-RU" sz="4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4033" name="Text Box 48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059" y="4192"/>
                    <a:ext cx="286" cy="349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ts val="3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</a:t>
                    </a:r>
                    <a:endParaRPr kumimoji="0" lang="ru-RU" sz="4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24034" name="Line 482"/>
              <p:cNvSpPr>
                <a:spLocks noChangeShapeType="1"/>
              </p:cNvSpPr>
              <p:nvPr/>
            </p:nvSpPr>
            <p:spPr bwMode="auto">
              <a:xfrm>
                <a:off x="2936" y="3772"/>
                <a:ext cx="583" cy="0"/>
              </a:xfrm>
              <a:prstGeom prst="line">
                <a:avLst/>
              </a:prstGeom>
              <a:grp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4035" name="Line 483"/>
          <p:cNvSpPr>
            <a:spLocks noChangeShapeType="1"/>
          </p:cNvSpPr>
          <p:nvPr/>
        </p:nvSpPr>
        <p:spPr bwMode="auto">
          <a:xfrm>
            <a:off x="1857356" y="5214950"/>
            <a:ext cx="4932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48" name="Прямоугольник 447"/>
          <p:cNvSpPr/>
          <p:nvPr/>
        </p:nvSpPr>
        <p:spPr>
          <a:xfrm>
            <a:off x="3857620" y="4714884"/>
            <a:ext cx="11753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8,6 км</a:t>
            </a:r>
            <a:endParaRPr lang="ru-RU" sz="28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036" name="Rectangle 484"/>
          <p:cNvSpPr>
            <a:spLocks noChangeArrowheads="1"/>
          </p:cNvSpPr>
          <p:nvPr/>
        </p:nvSpPr>
        <p:spPr bwMode="auto">
          <a:xfrm>
            <a:off x="0" y="6072206"/>
            <a:ext cx="259981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Майкельсон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037" name="AutoShape 485"/>
          <p:cNvSpPr>
            <a:spLocks noChangeArrowheads="1"/>
          </p:cNvSpPr>
          <p:nvPr/>
        </p:nvSpPr>
        <p:spPr bwMode="auto">
          <a:xfrm>
            <a:off x="3643306" y="5500678"/>
            <a:ext cx="1344620" cy="1357322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106" name="Прямая со стрелкой 105"/>
          <p:cNvCxnSpPr>
            <a:endCxn id="23555" idx="6"/>
          </p:cNvCxnSpPr>
          <p:nvPr/>
        </p:nvCxnSpPr>
        <p:spPr>
          <a:xfrm flipV="1">
            <a:off x="428596" y="1300142"/>
            <a:ext cx="1897348" cy="128594"/>
          </a:xfrm>
          <a:prstGeom prst="straightConnector1">
            <a:avLst/>
          </a:prstGeom>
          <a:ln w="38100">
            <a:solidFill>
              <a:srgbClr val="0033CC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Скругленный прямоугольник 104"/>
          <p:cNvSpPr/>
          <p:nvPr/>
        </p:nvSpPr>
        <p:spPr>
          <a:xfrm>
            <a:off x="7882554" y="4847310"/>
            <a:ext cx="357190" cy="428628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8" name="Прямая со стрелкой 107"/>
          <p:cNvCxnSpPr/>
          <p:nvPr/>
        </p:nvCxnSpPr>
        <p:spPr>
          <a:xfrm>
            <a:off x="3214678" y="3571876"/>
            <a:ext cx="4714908" cy="1428760"/>
          </a:xfrm>
          <a:prstGeom prst="straightConnector1">
            <a:avLst/>
          </a:prstGeom>
          <a:ln w="190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Прямоугольник 112"/>
          <p:cNvSpPr/>
          <p:nvPr/>
        </p:nvSpPr>
        <p:spPr>
          <a:xfrm>
            <a:off x="5715008" y="3516815"/>
            <a:ext cx="2794355" cy="76944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4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м/с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" name="Прямоугольник 113">
            <a:hlinkClick r:id="rId11" action="ppaction://hlinkfile"/>
          </p:cNvPr>
          <p:cNvSpPr/>
          <p:nvPr/>
        </p:nvSpPr>
        <p:spPr>
          <a:xfrm>
            <a:off x="8197907" y="6334780"/>
            <a:ext cx="946093" cy="5232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ФвК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Text Box 470"/>
          <p:cNvSpPr txBox="1">
            <a:spLocks noChangeArrowheads="1"/>
          </p:cNvSpPr>
          <p:nvPr/>
        </p:nvSpPr>
        <p:spPr bwMode="auto">
          <a:xfrm>
            <a:off x="7643834" y="4214818"/>
            <a:ext cx="1428760" cy="51297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8,6 км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10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3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3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3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3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3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3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239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239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1000"/>
                                        <p:tgtEl>
                                          <p:spTgt spid="239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4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4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8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0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0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1000"/>
                                        <p:tgtEl>
                                          <p:spTgt spid="240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24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24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240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8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6" dur="2000" fill="hold"/>
                                        <p:tgtEl>
                                          <p:spTgt spid="240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1" dur="2000" fill="hold"/>
                                        <p:tgtEl>
                                          <p:spTgt spid="1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0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/>
      <p:bldP spid="23556" grpId="0" animBg="1"/>
      <p:bldP spid="23560" grpId="0" animBg="1"/>
      <p:bldP spid="23578" grpId="0" animBg="1"/>
      <p:bldP spid="23579" grpId="0" animBg="1"/>
      <p:bldP spid="376" grpId="0" animBg="1"/>
      <p:bldP spid="377" grpId="0" animBg="1"/>
      <p:bldP spid="23977" grpId="0" animBg="1"/>
      <p:bldP spid="23991" grpId="0" animBg="1"/>
      <p:bldP spid="23995" grpId="0" animBg="1"/>
      <p:bldP spid="23996" grpId="0" animBg="1"/>
      <p:bldP spid="23997" grpId="0" animBg="1"/>
      <p:bldP spid="23998" grpId="0" animBg="1"/>
      <p:bldP spid="427" grpId="0" animBg="1"/>
      <p:bldP spid="24035" grpId="0" animBg="1"/>
      <p:bldP spid="448" grpId="0"/>
      <p:bldP spid="24036" grpId="0"/>
      <p:bldP spid="24037" grpId="0" animBg="1"/>
      <p:bldP spid="24037" grpId="1" animBg="1"/>
      <p:bldP spid="105" grpId="0" animBg="1"/>
      <p:bldP spid="113" grpId="0" animBg="1"/>
      <p:bldP spid="113" grpId="1" animBg="1"/>
      <p:bldP spid="114" grpId="0" animBg="1"/>
      <p:bldP spid="1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400685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СПЕКТРОСКОП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en-US" sz="3200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…ГРАФ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4761224" y="2144775"/>
            <a:ext cx="392952" cy="862742"/>
          </a:xfrm>
          <a:prstGeom prst="rect">
            <a:avLst/>
          </a:prstGeom>
          <a:gradFill rotWithShape="0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47"/>
          <p:cNvGrpSpPr/>
          <p:nvPr/>
        </p:nvGrpSpPr>
        <p:grpSpPr>
          <a:xfrm>
            <a:off x="540386" y="1178592"/>
            <a:ext cx="390024" cy="1756386"/>
            <a:chOff x="2149504" y="1847171"/>
            <a:chExt cx="390024" cy="1756386"/>
          </a:xfrm>
        </p:grpSpPr>
        <p:sp>
          <p:nvSpPr>
            <p:cNvPr id="38925" name="Line 13"/>
            <p:cNvSpPr>
              <a:spLocks noChangeShapeType="1"/>
            </p:cNvSpPr>
            <p:nvPr/>
          </p:nvSpPr>
          <p:spPr bwMode="auto">
            <a:xfrm>
              <a:off x="2149504" y="1847171"/>
              <a:ext cx="125795" cy="594555"/>
            </a:xfrm>
            <a:prstGeom prst="line">
              <a:avLst/>
            </a:prstGeom>
            <a:noFill/>
            <a:ln w="920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26" name="Line 14"/>
            <p:cNvSpPr>
              <a:spLocks noChangeShapeType="1"/>
            </p:cNvSpPr>
            <p:nvPr/>
          </p:nvSpPr>
          <p:spPr bwMode="auto">
            <a:xfrm>
              <a:off x="2413733" y="3009002"/>
              <a:ext cx="125795" cy="594555"/>
            </a:xfrm>
            <a:prstGeom prst="line">
              <a:avLst/>
            </a:prstGeom>
            <a:noFill/>
            <a:ln w="920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3" name="Трапеция 52"/>
          <p:cNvSpPr/>
          <p:nvPr/>
        </p:nvSpPr>
        <p:spPr>
          <a:xfrm rot="15288467">
            <a:off x="-25646" y="745461"/>
            <a:ext cx="708134" cy="2857201"/>
          </a:xfrm>
          <a:prstGeom prst="trapezoid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5286380" y="1462428"/>
            <a:ext cx="3544604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 </a:t>
            </a:r>
            <a:r>
              <a:rPr lang="ru-RU" sz="4000" b="1" dirty="0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о  </a:t>
            </a:r>
            <a:r>
              <a:rPr lang="ru-RU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 </a:t>
            </a:r>
            <a:r>
              <a:rPr lang="ru-RU" sz="4000" b="1" dirty="0" err="1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0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33CCFF"/>
                </a:solidFill>
                <a:latin typeface="Times New Roman" pitchFamily="18" charset="0"/>
                <a:cs typeface="Times New Roman" pitchFamily="18" charset="0"/>
              </a:rPr>
              <a:t>г </a:t>
            </a:r>
            <a:r>
              <a:rPr lang="ru-RU" sz="40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 Box 46"/>
          <p:cNvSpPr txBox="1">
            <a:spLocks noChangeArrowheads="1"/>
          </p:cNvSpPr>
          <p:nvPr/>
        </p:nvSpPr>
        <p:spPr bwMode="auto">
          <a:xfrm>
            <a:off x="5437961" y="2143116"/>
            <a:ext cx="3095960" cy="857256"/>
          </a:xfrm>
          <a:prstGeom prst="rect">
            <a:avLst/>
          </a:prstGeom>
          <a:gradFill rotWithShape="0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 rot="20836326">
            <a:off x="1688515" y="1339685"/>
            <a:ext cx="1063280" cy="7051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923" name="AutoShape 11"/>
          <p:cNvSpPr>
            <a:spLocks noChangeArrowheads="1"/>
          </p:cNvSpPr>
          <p:nvPr/>
        </p:nvSpPr>
        <p:spPr bwMode="auto">
          <a:xfrm>
            <a:off x="2165001" y="700970"/>
            <a:ext cx="1206142" cy="2294554"/>
          </a:xfrm>
          <a:prstGeom prst="triangle">
            <a:avLst>
              <a:gd name="adj" fmla="val 50000"/>
            </a:avLst>
          </a:prstGeom>
          <a:solidFill>
            <a:srgbClr val="CCECFF">
              <a:alpha val="99000"/>
            </a:srgb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Группа 56"/>
          <p:cNvGrpSpPr/>
          <p:nvPr/>
        </p:nvGrpSpPr>
        <p:grpSpPr>
          <a:xfrm>
            <a:off x="2411538" y="1991572"/>
            <a:ext cx="2408732" cy="295674"/>
            <a:chOff x="4020656" y="2634514"/>
            <a:chExt cx="2408732" cy="295674"/>
          </a:xfrm>
        </p:grpSpPr>
        <p:sp>
          <p:nvSpPr>
            <p:cNvPr id="38942" name="Line 30"/>
            <p:cNvSpPr>
              <a:spLocks noChangeShapeType="1"/>
            </p:cNvSpPr>
            <p:nvPr/>
          </p:nvSpPr>
          <p:spPr bwMode="auto">
            <a:xfrm>
              <a:off x="4773614" y="2714620"/>
              <a:ext cx="512766" cy="214314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43" name="Line 31"/>
            <p:cNvSpPr>
              <a:spLocks noChangeShapeType="1"/>
            </p:cNvSpPr>
            <p:nvPr/>
          </p:nvSpPr>
          <p:spPr bwMode="auto">
            <a:xfrm flipV="1">
              <a:off x="5280030" y="2857496"/>
              <a:ext cx="1149358" cy="72692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41" name="Line 29"/>
            <p:cNvSpPr>
              <a:spLocks noChangeShapeType="1"/>
            </p:cNvSpPr>
            <p:nvPr/>
          </p:nvSpPr>
          <p:spPr bwMode="auto">
            <a:xfrm>
              <a:off x="4020656" y="2634514"/>
              <a:ext cx="756000" cy="71438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Группа 58"/>
          <p:cNvGrpSpPr/>
          <p:nvPr/>
        </p:nvGrpSpPr>
        <p:grpSpPr>
          <a:xfrm>
            <a:off x="2412396" y="2029244"/>
            <a:ext cx="2395174" cy="983828"/>
            <a:chOff x="4021514" y="2672186"/>
            <a:chExt cx="2395174" cy="983828"/>
          </a:xfrm>
        </p:grpSpPr>
        <p:sp>
          <p:nvSpPr>
            <p:cNvPr id="38938" name="Line 26"/>
            <p:cNvSpPr>
              <a:spLocks noChangeShapeType="1"/>
            </p:cNvSpPr>
            <p:nvPr/>
          </p:nvSpPr>
          <p:spPr bwMode="auto">
            <a:xfrm rot="180000">
              <a:off x="4857752" y="3091163"/>
              <a:ext cx="396000" cy="285751"/>
            </a:xfrm>
            <a:prstGeom prst="line">
              <a:avLst/>
            </a:prstGeom>
            <a:noFill/>
            <a:ln w="635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15" name="Line 3"/>
            <p:cNvSpPr>
              <a:spLocks noChangeShapeType="1"/>
            </p:cNvSpPr>
            <p:nvPr/>
          </p:nvSpPr>
          <p:spPr bwMode="auto">
            <a:xfrm rot="120000">
              <a:off x="4021514" y="2672186"/>
              <a:ext cx="864000" cy="395290"/>
            </a:xfrm>
            <a:prstGeom prst="line">
              <a:avLst/>
            </a:prstGeom>
            <a:noFill/>
            <a:ln w="635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Line 27"/>
            <p:cNvSpPr>
              <a:spLocks noChangeShapeType="1"/>
            </p:cNvSpPr>
            <p:nvPr/>
          </p:nvSpPr>
          <p:spPr bwMode="auto">
            <a:xfrm>
              <a:off x="5216530" y="3370262"/>
              <a:ext cx="1200158" cy="285752"/>
            </a:xfrm>
            <a:prstGeom prst="line">
              <a:avLst/>
            </a:prstGeom>
            <a:noFill/>
            <a:ln w="635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" name="Группа 55"/>
          <p:cNvGrpSpPr/>
          <p:nvPr/>
        </p:nvGrpSpPr>
        <p:grpSpPr>
          <a:xfrm>
            <a:off x="2605692" y="1188785"/>
            <a:ext cx="2189356" cy="966794"/>
            <a:chOff x="4214810" y="1857364"/>
            <a:chExt cx="2189356" cy="966794"/>
          </a:xfrm>
        </p:grpSpPr>
        <p:sp>
          <p:nvSpPr>
            <p:cNvPr id="38937" name="Line 25"/>
            <p:cNvSpPr>
              <a:spLocks noChangeShapeType="1"/>
            </p:cNvSpPr>
            <p:nvPr/>
          </p:nvSpPr>
          <p:spPr bwMode="auto">
            <a:xfrm>
              <a:off x="5429256" y="2229603"/>
              <a:ext cx="974910" cy="594555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35" name="Line 23"/>
            <p:cNvSpPr>
              <a:spLocks noChangeShapeType="1"/>
            </p:cNvSpPr>
            <p:nvPr/>
          </p:nvSpPr>
          <p:spPr bwMode="auto">
            <a:xfrm>
              <a:off x="4214810" y="1857364"/>
              <a:ext cx="333840" cy="0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36" name="Line 24"/>
            <p:cNvSpPr>
              <a:spLocks noChangeShapeType="1"/>
            </p:cNvSpPr>
            <p:nvPr/>
          </p:nvSpPr>
          <p:spPr bwMode="auto">
            <a:xfrm>
              <a:off x="4540250" y="1857364"/>
              <a:ext cx="869956" cy="357190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" name="Группа 57"/>
          <p:cNvGrpSpPr/>
          <p:nvPr/>
        </p:nvGrpSpPr>
        <p:grpSpPr>
          <a:xfrm>
            <a:off x="2629630" y="1195135"/>
            <a:ext cx="2190640" cy="1779600"/>
            <a:chOff x="4238748" y="1863714"/>
            <a:chExt cx="2190640" cy="1779600"/>
          </a:xfrm>
        </p:grpSpPr>
        <p:sp>
          <p:nvSpPr>
            <p:cNvPr id="38939" name="Line 27"/>
            <p:cNvSpPr>
              <a:spLocks noChangeShapeType="1"/>
            </p:cNvSpPr>
            <p:nvPr/>
          </p:nvSpPr>
          <p:spPr bwMode="auto">
            <a:xfrm>
              <a:off x="4643439" y="2214554"/>
              <a:ext cx="714379" cy="428628"/>
            </a:xfrm>
            <a:prstGeom prst="line">
              <a:avLst/>
            </a:prstGeom>
            <a:noFill/>
            <a:ln w="635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Line 27"/>
            <p:cNvSpPr>
              <a:spLocks noChangeShapeType="1"/>
            </p:cNvSpPr>
            <p:nvPr/>
          </p:nvSpPr>
          <p:spPr bwMode="auto">
            <a:xfrm>
              <a:off x="5357818" y="2643182"/>
              <a:ext cx="1071570" cy="1000132"/>
            </a:xfrm>
            <a:prstGeom prst="line">
              <a:avLst/>
            </a:prstGeom>
            <a:noFill/>
            <a:ln w="635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16" name="Line 4"/>
            <p:cNvSpPr>
              <a:spLocks noChangeShapeType="1"/>
            </p:cNvSpPr>
            <p:nvPr/>
          </p:nvSpPr>
          <p:spPr bwMode="auto">
            <a:xfrm>
              <a:off x="4238748" y="1863714"/>
              <a:ext cx="415928" cy="350840"/>
            </a:xfrm>
            <a:prstGeom prst="line">
              <a:avLst/>
            </a:prstGeom>
            <a:noFill/>
            <a:ln w="635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Группа 48"/>
          <p:cNvGrpSpPr/>
          <p:nvPr/>
        </p:nvGrpSpPr>
        <p:grpSpPr>
          <a:xfrm>
            <a:off x="1512676" y="845134"/>
            <a:ext cx="2425181" cy="2298114"/>
            <a:chOff x="3121794" y="1513713"/>
            <a:chExt cx="2425181" cy="2298114"/>
          </a:xfrm>
        </p:grpSpPr>
        <p:sp>
          <p:nvSpPr>
            <p:cNvPr id="38932" name="Line 20"/>
            <p:cNvSpPr>
              <a:spLocks noChangeShapeType="1"/>
            </p:cNvSpPr>
            <p:nvPr/>
          </p:nvSpPr>
          <p:spPr bwMode="auto">
            <a:xfrm flipH="1">
              <a:off x="5170800" y="1513713"/>
              <a:ext cx="376175" cy="2298114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24" name="Line 12"/>
            <p:cNvSpPr>
              <a:spLocks noChangeShapeType="1"/>
            </p:cNvSpPr>
            <p:nvPr/>
          </p:nvSpPr>
          <p:spPr bwMode="auto">
            <a:xfrm>
              <a:off x="3121794" y="1697059"/>
              <a:ext cx="335050" cy="1456125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2" name="Text Box 2"/>
          <p:cNvSpPr txBox="1">
            <a:spLocks noChangeArrowheads="1"/>
          </p:cNvSpPr>
          <p:nvPr/>
        </p:nvSpPr>
        <p:spPr bwMode="auto">
          <a:xfrm>
            <a:off x="5643538" y="0"/>
            <a:ext cx="3500462" cy="78579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Ньютон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"дисперсия"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</a:p>
          <a:p>
            <a:pPr lvl="0" algn="ctr"/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(белый = сложный )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6" name="Text Box 51"/>
          <p:cNvSpPr txBox="1">
            <a:spLocks noChangeArrowheads="1"/>
          </p:cNvSpPr>
          <p:nvPr/>
        </p:nvSpPr>
        <p:spPr bwMode="auto">
          <a:xfrm>
            <a:off x="3995936" y="5733256"/>
            <a:ext cx="3214710" cy="5715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spcAft>
                <a:spcPts val="10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вакууме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400" b="1" i="0" u="none" strike="noStrike" cap="none" normalizeH="0" baseline="-2500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7" name="Group 52"/>
          <p:cNvGrpSpPr>
            <a:grpSpLocks/>
          </p:cNvGrpSpPr>
          <p:nvPr/>
        </p:nvGrpSpPr>
        <p:grpSpPr bwMode="auto">
          <a:xfrm>
            <a:off x="6952593" y="3643314"/>
            <a:ext cx="1914928" cy="1071570"/>
            <a:chOff x="5433" y="915"/>
            <a:chExt cx="1674" cy="841"/>
          </a:xfrm>
          <a:solidFill>
            <a:schemeClr val="bg1">
              <a:lumMod val="85000"/>
            </a:schemeClr>
          </a:solidFill>
        </p:grpSpPr>
        <p:sp>
          <p:nvSpPr>
            <p:cNvPr id="58" name="Text Box 53"/>
            <p:cNvSpPr txBox="1">
              <a:spLocks noChangeArrowheads="1"/>
            </p:cNvSpPr>
            <p:nvPr/>
          </p:nvSpPr>
          <p:spPr bwMode="auto">
            <a:xfrm>
              <a:off x="5433" y="1110"/>
              <a:ext cx="925" cy="4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3200" b="1" i="0" u="none" strike="noStrike" cap="none" normalizeH="0" baseline="-25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кр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9" name="Group 54"/>
            <p:cNvGrpSpPr>
              <a:grpSpLocks/>
            </p:cNvGrpSpPr>
            <p:nvPr/>
          </p:nvGrpSpPr>
          <p:grpSpPr bwMode="auto">
            <a:xfrm>
              <a:off x="6190" y="790"/>
              <a:ext cx="917" cy="812"/>
              <a:chOff x="2766" y="3211"/>
              <a:chExt cx="917" cy="812"/>
            </a:xfrm>
            <a:grpFill/>
          </p:grpSpPr>
          <p:grpSp>
            <p:nvGrpSpPr>
              <p:cNvPr id="61" name="Group 55"/>
              <p:cNvGrpSpPr>
                <a:grpSpLocks/>
              </p:cNvGrpSpPr>
              <p:nvPr/>
            </p:nvGrpSpPr>
            <p:grpSpPr bwMode="auto">
              <a:xfrm>
                <a:off x="2766" y="3211"/>
                <a:ext cx="917" cy="812"/>
                <a:chOff x="11367" y="3511"/>
                <a:chExt cx="1110" cy="812"/>
              </a:xfrm>
              <a:grpFill/>
            </p:grpSpPr>
            <p:sp>
              <p:nvSpPr>
                <p:cNvPr id="64" name="Line 56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65" name="Group 57"/>
                <p:cNvGrpSpPr>
                  <a:grpSpLocks/>
                </p:cNvGrpSpPr>
                <p:nvPr/>
              </p:nvGrpSpPr>
              <p:grpSpPr bwMode="auto">
                <a:xfrm>
                  <a:off x="11367" y="3511"/>
                  <a:ext cx="1110" cy="812"/>
                  <a:chOff x="10875" y="3779"/>
                  <a:chExt cx="887" cy="812"/>
                </a:xfrm>
                <a:grpFill/>
              </p:grpSpPr>
              <p:sp>
                <p:nvSpPr>
                  <p:cNvPr id="66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75" y="3779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200" b="1" i="0" u="none" strike="noStrike" cap="none" normalizeH="0" baseline="-2500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</a:t>
                    </a:r>
                    <a:endParaRPr kumimoji="0" lang="ru-RU" sz="4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7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98" y="4141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v</a:t>
                    </a:r>
                    <a:r>
                      <a:rPr kumimoji="0" lang="ru-RU" sz="32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кр</a:t>
                    </a:r>
                    <a:endParaRPr kumimoji="0" lang="ru-RU" sz="4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63" name="Line 60"/>
              <p:cNvSpPr>
                <a:spLocks noChangeShapeType="1"/>
              </p:cNvSpPr>
              <p:nvPr/>
            </p:nvSpPr>
            <p:spPr bwMode="auto">
              <a:xfrm>
                <a:off x="2936" y="3772"/>
                <a:ext cx="583" cy="0"/>
              </a:xfrm>
              <a:prstGeom prst="line">
                <a:avLst/>
              </a:prstGeom>
              <a:grp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68" name="Group 61"/>
          <p:cNvGrpSpPr>
            <a:grpSpLocks/>
          </p:cNvGrpSpPr>
          <p:nvPr/>
        </p:nvGrpSpPr>
        <p:grpSpPr bwMode="auto">
          <a:xfrm>
            <a:off x="6776057" y="4922842"/>
            <a:ext cx="2020025" cy="1220802"/>
            <a:chOff x="5535" y="915"/>
            <a:chExt cx="1572" cy="841"/>
          </a:xfrm>
          <a:solidFill>
            <a:schemeClr val="bg1">
              <a:lumMod val="85000"/>
            </a:schemeClr>
          </a:solidFill>
        </p:grpSpPr>
        <p:sp>
          <p:nvSpPr>
            <p:cNvPr id="69" name="Text Box 62"/>
            <p:cNvSpPr txBox="1">
              <a:spLocks noChangeArrowheads="1"/>
            </p:cNvSpPr>
            <p:nvPr/>
          </p:nvSpPr>
          <p:spPr bwMode="auto">
            <a:xfrm>
              <a:off x="5535" y="1114"/>
              <a:ext cx="738" cy="4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3600" b="1" i="0" u="none" strike="noStrike" cap="none" normalizeH="0" baseline="-2500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ф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0" name="Group 63"/>
            <p:cNvGrpSpPr>
              <a:grpSpLocks/>
            </p:cNvGrpSpPr>
            <p:nvPr/>
          </p:nvGrpSpPr>
          <p:grpSpPr bwMode="auto">
            <a:xfrm>
              <a:off x="6190" y="790"/>
              <a:ext cx="917" cy="812"/>
              <a:chOff x="2766" y="3211"/>
              <a:chExt cx="917" cy="812"/>
            </a:xfrm>
            <a:grpFill/>
          </p:grpSpPr>
          <p:grpSp>
            <p:nvGrpSpPr>
              <p:cNvPr id="71" name="Group 64"/>
              <p:cNvGrpSpPr>
                <a:grpSpLocks/>
              </p:cNvGrpSpPr>
              <p:nvPr/>
            </p:nvGrpSpPr>
            <p:grpSpPr bwMode="auto">
              <a:xfrm>
                <a:off x="2766" y="3211"/>
                <a:ext cx="917" cy="812"/>
                <a:chOff x="11367" y="3511"/>
                <a:chExt cx="1110" cy="812"/>
              </a:xfrm>
              <a:grpFill/>
            </p:grpSpPr>
            <p:sp>
              <p:nvSpPr>
                <p:cNvPr id="73" name="Line 65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74" name="Group 66"/>
                <p:cNvGrpSpPr>
                  <a:grpSpLocks/>
                </p:cNvGrpSpPr>
                <p:nvPr/>
              </p:nvGrpSpPr>
              <p:grpSpPr bwMode="auto">
                <a:xfrm>
                  <a:off x="11367" y="3511"/>
                  <a:ext cx="1110" cy="812"/>
                  <a:chOff x="10875" y="3779"/>
                  <a:chExt cx="887" cy="812"/>
                </a:xfrm>
                <a:grpFill/>
              </p:grpSpPr>
              <p:sp>
                <p:nvSpPr>
                  <p:cNvPr id="75" name="Text Box 6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75" y="3779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76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98" y="4141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v</a:t>
                    </a:r>
                    <a:r>
                      <a:rPr kumimoji="0" lang="ru-RU" sz="36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ф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72" name="Line 69"/>
              <p:cNvSpPr>
                <a:spLocks noChangeShapeType="1"/>
              </p:cNvSpPr>
              <p:nvPr/>
            </p:nvSpPr>
            <p:spPr bwMode="auto">
              <a:xfrm>
                <a:off x="2936" y="3772"/>
                <a:ext cx="583" cy="0"/>
              </a:xfrm>
              <a:prstGeom prst="line">
                <a:avLst/>
              </a:prstGeom>
              <a:grp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77" name="Прямоугольник 76"/>
          <p:cNvSpPr/>
          <p:nvPr/>
        </p:nvSpPr>
        <p:spPr>
          <a:xfrm>
            <a:off x="4438367" y="3500438"/>
            <a:ext cx="1535998" cy="58477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2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32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2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</a:t>
            </a:r>
            <a:endParaRPr 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4071934" y="4500570"/>
            <a:ext cx="2723887" cy="58477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8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(в среде)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9" name="Группа 78"/>
          <p:cNvGrpSpPr/>
          <p:nvPr/>
        </p:nvGrpSpPr>
        <p:grpSpPr>
          <a:xfrm>
            <a:off x="-32" y="4000504"/>
            <a:ext cx="3929058" cy="2857520"/>
            <a:chOff x="5214942" y="3286124"/>
            <a:chExt cx="3929058" cy="3571876"/>
          </a:xfrm>
        </p:grpSpPr>
        <p:sp>
          <p:nvSpPr>
            <p:cNvPr id="80" name="Скругленный прямоугольник 79"/>
            <p:cNvSpPr/>
            <p:nvPr/>
          </p:nvSpPr>
          <p:spPr>
            <a:xfrm>
              <a:off x="5214942" y="3286124"/>
              <a:ext cx="3929058" cy="357187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Rectangle 70"/>
            <p:cNvSpPr>
              <a:spLocks noChangeArrowheads="1"/>
            </p:cNvSpPr>
            <p:nvPr/>
          </p:nvSpPr>
          <p:spPr bwMode="auto">
            <a:xfrm>
              <a:off x="6175705" y="3357562"/>
              <a:ext cx="157184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Цвета тел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2" name="Rectangle 71"/>
          <p:cNvSpPr>
            <a:spLocks noChangeArrowheads="1"/>
          </p:cNvSpPr>
          <p:nvPr/>
        </p:nvSpPr>
        <p:spPr bwMode="auto">
          <a:xfrm>
            <a:off x="500034" y="6253483"/>
            <a:ext cx="2912977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растения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зеленые!?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Rectangle 71"/>
          <p:cNvSpPr>
            <a:spLocks noChangeArrowheads="1"/>
          </p:cNvSpPr>
          <p:nvPr/>
        </p:nvSpPr>
        <p:spPr bwMode="auto">
          <a:xfrm>
            <a:off x="472476" y="4538971"/>
            <a:ext cx="2805833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Красный галстук -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Rectangle 71"/>
          <p:cNvSpPr>
            <a:spLocks noChangeArrowheads="1"/>
          </p:cNvSpPr>
          <p:nvPr/>
        </p:nvSpPr>
        <p:spPr bwMode="auto">
          <a:xfrm>
            <a:off x="436770" y="5110475"/>
            <a:ext cx="1606530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зелёный -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Rectangle 71"/>
          <p:cNvSpPr>
            <a:spLocks noChangeArrowheads="1"/>
          </p:cNvSpPr>
          <p:nvPr/>
        </p:nvSpPr>
        <p:spPr bwMode="auto">
          <a:xfrm>
            <a:off x="-32" y="5681979"/>
            <a:ext cx="3937232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Чёрный – поглощает все…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-142908" y="3292618"/>
            <a:ext cx="4316951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lvl="0" algn="ctr"/>
            <a:r>
              <a:rPr lang="ru-RU" sz="4000" b="1" dirty="0" smtClean="0">
                <a:latin typeface="Times New Roman" pitchFamily="18" charset="0"/>
              </a:rPr>
              <a:t>белый = сложный</a:t>
            </a:r>
            <a:endParaRPr lang="ru-RU" sz="5400" dirty="0" smtClean="0">
              <a:latin typeface="Arial" pitchFamily="34" charset="0"/>
            </a:endParaRPr>
          </a:p>
        </p:txBody>
      </p:sp>
      <p:sp>
        <p:nvSpPr>
          <p:cNvPr id="89" name="Прямоугольник 88">
            <a:hlinkClick r:id="rId9" action="ppaction://hlinkfile"/>
          </p:cNvPr>
          <p:cNvSpPr/>
          <p:nvPr/>
        </p:nvSpPr>
        <p:spPr>
          <a:xfrm>
            <a:off x="5004048" y="6362164"/>
            <a:ext cx="1856598" cy="5232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10" action="ppaction://hlinkfile"/>
              </a:rPr>
              <a:t>дисперсия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Прямоугольник 89">
            <a:hlinkClick r:id="rId11" action="ppaction://hlinkfile"/>
          </p:cNvPr>
          <p:cNvSpPr/>
          <p:nvPr/>
        </p:nvSpPr>
        <p:spPr>
          <a:xfrm>
            <a:off x="7758765" y="6314421"/>
            <a:ext cx="946093" cy="5232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12" action="ppaction://hlinkfile"/>
              </a:rPr>
              <a:t>ФвК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2000"/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2000"/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2000"/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2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2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2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nimBg="1"/>
      <p:bldP spid="38917" grpId="0" animBg="1"/>
      <p:bldP spid="53" grpId="0" animBg="1"/>
      <p:bldP spid="60" grpId="0" build="p" animBg="1"/>
      <p:bldP spid="62" grpId="0" animBg="1"/>
      <p:bldP spid="51" grpId="0" animBg="1"/>
      <p:bldP spid="38923" grpId="0" animBg="1"/>
      <p:bldP spid="52" grpId="0" animBg="1"/>
      <p:bldP spid="56" grpId="0" animBg="1"/>
      <p:bldP spid="77" grpId="0" animBg="1"/>
      <p:bldP spid="78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9" grpId="0" animBg="1"/>
      <p:bldP spid="9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Скругленный прямоугольник 54"/>
          <p:cNvSpPr/>
          <p:nvPr/>
        </p:nvSpPr>
        <p:spPr>
          <a:xfrm>
            <a:off x="7072330" y="142852"/>
            <a:ext cx="2071702" cy="1357322"/>
          </a:xfrm>
          <a:prstGeom prst="roundRect">
            <a:avLst/>
          </a:prstGeom>
          <a:solidFill>
            <a:schemeClr val="accent1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071810"/>
            <a:ext cx="9144000" cy="2428892"/>
          </a:xfrm>
          <a:prstGeom prst="rect">
            <a:avLst/>
          </a:prstGeom>
          <a:solidFill>
            <a:srgbClr val="CCFFCC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292706" y="2143116"/>
            <a:ext cx="72083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воздух(</a:t>
            </a:r>
            <a:r>
              <a:rPr lang="en-US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2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)                                       </a:t>
            </a:r>
            <a:r>
              <a:rPr lang="en-US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200" b="1" baseline="-25000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ru-RU" sz="32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354511" y="3071810"/>
            <a:ext cx="764664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en-US" sz="32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O(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32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H2O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v</a:t>
            </a:r>
            <a:r>
              <a:rPr kumimoji="0" lang="en-US" sz="32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en-US" sz="32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4203720" y="748278"/>
            <a:ext cx="2797172" cy="4621580"/>
            <a:chOff x="2382" y="5964"/>
            <a:chExt cx="795" cy="1291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 rot="-5400000">
              <a:off x="2453" y="5893"/>
              <a:ext cx="653" cy="795"/>
              <a:chOff x="14088" y="6493"/>
              <a:chExt cx="1234" cy="1210"/>
            </a:xfrm>
          </p:grpSpPr>
          <p:grpSp>
            <p:nvGrpSpPr>
              <p:cNvPr id="6" name="Group 4"/>
              <p:cNvGrpSpPr>
                <a:grpSpLocks/>
              </p:cNvGrpSpPr>
              <p:nvPr/>
            </p:nvGrpSpPr>
            <p:grpSpPr bwMode="auto">
              <a:xfrm>
                <a:off x="14088" y="6511"/>
                <a:ext cx="249" cy="1192"/>
                <a:chOff x="867" y="3368"/>
                <a:chExt cx="1398" cy="1192"/>
              </a:xfrm>
            </p:grpSpPr>
            <p:sp>
              <p:nvSpPr>
                <p:cNvPr id="6149" name="Freeform 5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150" name="Freeform 6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7" name="Group 7"/>
              <p:cNvGrpSpPr>
                <a:grpSpLocks/>
              </p:cNvGrpSpPr>
              <p:nvPr/>
            </p:nvGrpSpPr>
            <p:grpSpPr bwMode="auto">
              <a:xfrm>
                <a:off x="14336" y="6505"/>
                <a:ext cx="249" cy="1192"/>
                <a:chOff x="867" y="3368"/>
                <a:chExt cx="1398" cy="1192"/>
              </a:xfrm>
            </p:grpSpPr>
            <p:sp>
              <p:nvSpPr>
                <p:cNvPr id="6152" name="Freeform 8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153" name="Freeform 9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8" name="Group 10"/>
              <p:cNvGrpSpPr>
                <a:grpSpLocks/>
              </p:cNvGrpSpPr>
              <p:nvPr/>
            </p:nvGrpSpPr>
            <p:grpSpPr bwMode="auto">
              <a:xfrm>
                <a:off x="14578" y="6499"/>
                <a:ext cx="249" cy="1192"/>
                <a:chOff x="867" y="3368"/>
                <a:chExt cx="1398" cy="1192"/>
              </a:xfrm>
            </p:grpSpPr>
            <p:sp>
              <p:nvSpPr>
                <p:cNvPr id="6155" name="Freeform 11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156" name="Freeform 12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9" name="Group 13"/>
              <p:cNvGrpSpPr>
                <a:grpSpLocks/>
              </p:cNvGrpSpPr>
              <p:nvPr/>
            </p:nvGrpSpPr>
            <p:grpSpPr bwMode="auto">
              <a:xfrm>
                <a:off x="14825" y="6493"/>
                <a:ext cx="249" cy="1192"/>
                <a:chOff x="867" y="3368"/>
                <a:chExt cx="1398" cy="1192"/>
              </a:xfrm>
            </p:grpSpPr>
            <p:sp>
              <p:nvSpPr>
                <p:cNvPr id="6158" name="Freeform 14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159" name="Freeform 15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0" name="Group 16"/>
              <p:cNvGrpSpPr>
                <a:grpSpLocks/>
              </p:cNvGrpSpPr>
              <p:nvPr/>
            </p:nvGrpSpPr>
            <p:grpSpPr bwMode="auto">
              <a:xfrm>
                <a:off x="15073" y="6493"/>
                <a:ext cx="249" cy="1192"/>
                <a:chOff x="867" y="3368"/>
                <a:chExt cx="1398" cy="1192"/>
              </a:xfrm>
            </p:grpSpPr>
            <p:sp>
              <p:nvSpPr>
                <p:cNvPr id="6161" name="Freeform 17"/>
                <p:cNvSpPr>
                  <a:spLocks/>
                </p:cNvSpPr>
                <p:nvPr/>
              </p:nvSpPr>
              <p:spPr bwMode="auto">
                <a:xfrm>
                  <a:off x="1523" y="3368"/>
                  <a:ext cx="742" cy="635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162" name="Freeform 18"/>
                <p:cNvSpPr>
                  <a:spLocks/>
                </p:cNvSpPr>
                <p:nvPr/>
              </p:nvSpPr>
              <p:spPr bwMode="auto">
                <a:xfrm flipV="1">
                  <a:off x="867" y="3982"/>
                  <a:ext cx="657" cy="578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11" name="Group 19"/>
            <p:cNvGrpSpPr>
              <a:grpSpLocks/>
            </p:cNvGrpSpPr>
            <p:nvPr/>
          </p:nvGrpSpPr>
          <p:grpSpPr bwMode="auto">
            <a:xfrm rot="-5400000">
              <a:off x="2526" y="6747"/>
              <a:ext cx="648" cy="367"/>
              <a:chOff x="14066" y="6453"/>
              <a:chExt cx="1225" cy="1200"/>
            </a:xfrm>
          </p:grpSpPr>
          <p:grpSp>
            <p:nvGrpSpPr>
              <p:cNvPr id="12" name="Group 20"/>
              <p:cNvGrpSpPr>
                <a:grpSpLocks/>
              </p:cNvGrpSpPr>
              <p:nvPr/>
            </p:nvGrpSpPr>
            <p:grpSpPr bwMode="auto">
              <a:xfrm>
                <a:off x="14066" y="6465"/>
                <a:ext cx="249" cy="1188"/>
                <a:chOff x="745" y="3322"/>
                <a:chExt cx="1406" cy="1188"/>
              </a:xfrm>
            </p:grpSpPr>
            <p:sp>
              <p:nvSpPr>
                <p:cNvPr id="6165" name="Freeform 21"/>
                <p:cNvSpPr>
                  <a:spLocks/>
                </p:cNvSpPr>
                <p:nvPr/>
              </p:nvSpPr>
              <p:spPr bwMode="auto">
                <a:xfrm>
                  <a:off x="1405" y="3322"/>
                  <a:ext cx="746" cy="633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166" name="Freeform 22"/>
                <p:cNvSpPr>
                  <a:spLocks/>
                </p:cNvSpPr>
                <p:nvPr/>
              </p:nvSpPr>
              <p:spPr bwMode="auto">
                <a:xfrm flipV="1">
                  <a:off x="745" y="3934"/>
                  <a:ext cx="661" cy="576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3" name="Group 23"/>
              <p:cNvGrpSpPr>
                <a:grpSpLocks/>
              </p:cNvGrpSpPr>
              <p:nvPr/>
            </p:nvGrpSpPr>
            <p:grpSpPr bwMode="auto">
              <a:xfrm>
                <a:off x="14314" y="6453"/>
                <a:ext cx="249" cy="1194"/>
                <a:chOff x="749" y="3316"/>
                <a:chExt cx="1390" cy="1194"/>
              </a:xfrm>
            </p:grpSpPr>
            <p:sp>
              <p:nvSpPr>
                <p:cNvPr id="6168" name="Freeform 24"/>
                <p:cNvSpPr>
                  <a:spLocks/>
                </p:cNvSpPr>
                <p:nvPr/>
              </p:nvSpPr>
              <p:spPr bwMode="auto">
                <a:xfrm>
                  <a:off x="1401" y="3316"/>
                  <a:ext cx="738" cy="632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169" name="Freeform 25"/>
                <p:cNvSpPr>
                  <a:spLocks/>
                </p:cNvSpPr>
                <p:nvPr/>
              </p:nvSpPr>
              <p:spPr bwMode="auto">
                <a:xfrm flipV="1">
                  <a:off x="749" y="3934"/>
                  <a:ext cx="654" cy="576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4" name="Group 26"/>
              <p:cNvGrpSpPr>
                <a:grpSpLocks/>
              </p:cNvGrpSpPr>
              <p:nvPr/>
            </p:nvGrpSpPr>
            <p:grpSpPr bwMode="auto">
              <a:xfrm>
                <a:off x="14557" y="6454"/>
                <a:ext cx="249" cy="1181"/>
                <a:chOff x="746" y="3323"/>
                <a:chExt cx="1398" cy="1181"/>
              </a:xfrm>
            </p:grpSpPr>
            <p:sp>
              <p:nvSpPr>
                <p:cNvPr id="6171" name="Freeform 27"/>
                <p:cNvSpPr>
                  <a:spLocks/>
                </p:cNvSpPr>
                <p:nvPr/>
              </p:nvSpPr>
              <p:spPr bwMode="auto">
                <a:xfrm>
                  <a:off x="1399" y="3323"/>
                  <a:ext cx="745" cy="633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172" name="Freeform 28"/>
                <p:cNvSpPr>
                  <a:spLocks/>
                </p:cNvSpPr>
                <p:nvPr/>
              </p:nvSpPr>
              <p:spPr bwMode="auto">
                <a:xfrm flipV="1">
                  <a:off x="746" y="3928"/>
                  <a:ext cx="659" cy="576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5" name="Group 29"/>
              <p:cNvGrpSpPr>
                <a:grpSpLocks/>
              </p:cNvGrpSpPr>
              <p:nvPr/>
            </p:nvGrpSpPr>
            <p:grpSpPr bwMode="auto">
              <a:xfrm>
                <a:off x="14802" y="6456"/>
                <a:ext cx="249" cy="1180"/>
                <a:chOff x="744" y="3331"/>
                <a:chExt cx="1404" cy="1180"/>
              </a:xfrm>
            </p:grpSpPr>
            <p:sp>
              <p:nvSpPr>
                <p:cNvPr id="6174" name="Freeform 30"/>
                <p:cNvSpPr>
                  <a:spLocks/>
                </p:cNvSpPr>
                <p:nvPr/>
              </p:nvSpPr>
              <p:spPr bwMode="auto">
                <a:xfrm>
                  <a:off x="1403" y="3331"/>
                  <a:ext cx="745" cy="634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175" name="Freeform 31"/>
                <p:cNvSpPr>
                  <a:spLocks/>
                </p:cNvSpPr>
                <p:nvPr/>
              </p:nvSpPr>
              <p:spPr bwMode="auto">
                <a:xfrm flipV="1">
                  <a:off x="744" y="3935"/>
                  <a:ext cx="659" cy="576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16" name="Group 32"/>
              <p:cNvGrpSpPr>
                <a:grpSpLocks/>
              </p:cNvGrpSpPr>
              <p:nvPr/>
            </p:nvGrpSpPr>
            <p:grpSpPr bwMode="auto">
              <a:xfrm>
                <a:off x="15051" y="6461"/>
                <a:ext cx="240" cy="1185"/>
                <a:chOff x="739" y="3336"/>
                <a:chExt cx="1343" cy="1185"/>
              </a:xfrm>
            </p:grpSpPr>
            <p:sp>
              <p:nvSpPr>
                <p:cNvPr id="6177" name="Freeform 33"/>
                <p:cNvSpPr>
                  <a:spLocks/>
                </p:cNvSpPr>
                <p:nvPr/>
              </p:nvSpPr>
              <p:spPr bwMode="auto">
                <a:xfrm>
                  <a:off x="1342" y="3336"/>
                  <a:ext cx="740" cy="634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178" name="Freeform 34"/>
                <p:cNvSpPr>
                  <a:spLocks/>
                </p:cNvSpPr>
                <p:nvPr/>
              </p:nvSpPr>
              <p:spPr bwMode="auto">
                <a:xfrm flipV="1">
                  <a:off x="739" y="3944"/>
                  <a:ext cx="655" cy="577"/>
                </a:xfrm>
                <a:custGeom>
                  <a:avLst/>
                  <a:gdLst/>
                  <a:ahLst/>
                  <a:cxnLst>
                    <a:cxn ang="0">
                      <a:pos x="0" y="283"/>
                    </a:cxn>
                    <a:cxn ang="0">
                      <a:pos x="144" y="1"/>
                    </a:cxn>
                    <a:cxn ang="0">
                      <a:pos x="306" y="289"/>
                    </a:cxn>
                  </a:cxnLst>
                  <a:rect l="0" t="0" r="r" b="b"/>
                  <a:pathLst>
                    <a:path w="306" h="289">
                      <a:moveTo>
                        <a:pt x="0" y="283"/>
                      </a:moveTo>
                      <a:cubicBezTo>
                        <a:pt x="46" y="141"/>
                        <a:pt x="93" y="0"/>
                        <a:pt x="144" y="1"/>
                      </a:cubicBezTo>
                      <a:cubicBezTo>
                        <a:pt x="195" y="2"/>
                        <a:pt x="279" y="243"/>
                        <a:pt x="306" y="289"/>
                      </a:cubicBezTo>
                    </a:path>
                  </a:pathLst>
                </a:custGeom>
                <a:noFill/>
                <a:ln w="57150" cmpd="sng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7" name="Group 35"/>
          <p:cNvGrpSpPr>
            <a:grpSpLocks/>
          </p:cNvGrpSpPr>
          <p:nvPr/>
        </p:nvGrpSpPr>
        <p:grpSpPr bwMode="auto">
          <a:xfrm>
            <a:off x="7168250" y="142852"/>
            <a:ext cx="1975750" cy="1233504"/>
            <a:chOff x="5738" y="915"/>
            <a:chExt cx="1530" cy="841"/>
          </a:xfrm>
        </p:grpSpPr>
        <p:sp>
          <p:nvSpPr>
            <p:cNvPr id="6180" name="Text Box 36"/>
            <p:cNvSpPr txBox="1">
              <a:spLocks noChangeArrowheads="1"/>
            </p:cNvSpPr>
            <p:nvPr/>
          </p:nvSpPr>
          <p:spPr bwMode="auto">
            <a:xfrm>
              <a:off x="5738" y="1111"/>
              <a:ext cx="738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 =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8" name="Group 37"/>
            <p:cNvGrpSpPr>
              <a:grpSpLocks/>
            </p:cNvGrpSpPr>
            <p:nvPr/>
          </p:nvGrpSpPr>
          <p:grpSpPr bwMode="auto">
            <a:xfrm>
              <a:off x="6185" y="915"/>
              <a:ext cx="1083" cy="841"/>
              <a:chOff x="2761" y="3336"/>
              <a:chExt cx="1083" cy="841"/>
            </a:xfrm>
          </p:grpSpPr>
          <p:grpSp>
            <p:nvGrpSpPr>
              <p:cNvPr id="19" name="Group 38"/>
              <p:cNvGrpSpPr>
                <a:grpSpLocks/>
              </p:cNvGrpSpPr>
              <p:nvPr/>
            </p:nvGrpSpPr>
            <p:grpSpPr bwMode="auto">
              <a:xfrm>
                <a:off x="2761" y="3336"/>
                <a:ext cx="1083" cy="841"/>
                <a:chOff x="11362" y="3511"/>
                <a:chExt cx="1311" cy="812"/>
              </a:xfrm>
            </p:grpSpPr>
            <p:sp>
              <p:nvSpPr>
                <p:cNvPr id="6183" name="Line 39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no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20" name="Group 40"/>
                <p:cNvGrpSpPr>
                  <a:grpSpLocks/>
                </p:cNvGrpSpPr>
                <p:nvPr/>
              </p:nvGrpSpPr>
              <p:grpSpPr bwMode="auto">
                <a:xfrm>
                  <a:off x="11362" y="3511"/>
                  <a:ext cx="1311" cy="812"/>
                  <a:chOff x="10875" y="3779"/>
                  <a:chExt cx="1048" cy="812"/>
                </a:xfrm>
              </p:grpSpPr>
              <p:sp>
                <p:nvSpPr>
                  <p:cNvPr id="6185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75" y="3779"/>
                    <a:ext cx="864" cy="4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</a:t>
                    </a:r>
                    <a:r>
                      <a:rPr kumimoji="0" lang="ru-RU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в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186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98" y="4141"/>
                    <a:ext cx="1025" cy="4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</a:t>
                    </a:r>
                    <a:r>
                      <a:rPr kumimoji="0" lang="en-US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H</a:t>
                    </a:r>
                    <a:r>
                      <a:rPr kumimoji="0" lang="en-US" sz="2800" b="1" i="0" u="none" strike="noStrike" cap="none" normalizeH="0" baseline="-2500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kumimoji="0" lang="en-US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O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6187" name="Line 43"/>
              <p:cNvSpPr>
                <a:spLocks noChangeShapeType="1"/>
              </p:cNvSpPr>
              <p:nvPr/>
            </p:nvSpPr>
            <p:spPr bwMode="auto">
              <a:xfrm>
                <a:off x="2936" y="3772"/>
                <a:ext cx="583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21" name="Группа 51"/>
          <p:cNvGrpSpPr/>
          <p:nvPr/>
        </p:nvGrpSpPr>
        <p:grpSpPr>
          <a:xfrm>
            <a:off x="-32" y="0"/>
            <a:ext cx="1808700" cy="1200494"/>
            <a:chOff x="1357290" y="5500702"/>
            <a:chExt cx="1808700" cy="1200494"/>
          </a:xfrm>
        </p:grpSpPr>
        <p:grpSp>
          <p:nvGrpSpPr>
            <p:cNvPr id="22" name="Группа 50"/>
            <p:cNvGrpSpPr/>
            <p:nvPr/>
          </p:nvGrpSpPr>
          <p:grpSpPr>
            <a:xfrm>
              <a:off x="1357290" y="5500702"/>
              <a:ext cx="1808700" cy="1200494"/>
              <a:chOff x="1357290" y="5500702"/>
              <a:chExt cx="1808700" cy="1200494"/>
            </a:xfrm>
          </p:grpSpPr>
          <p:sp>
            <p:nvSpPr>
              <p:cNvPr id="47" name="Text Box 9"/>
              <p:cNvSpPr txBox="1">
                <a:spLocks noChangeArrowheads="1"/>
              </p:cNvSpPr>
              <p:nvPr/>
            </p:nvSpPr>
            <p:spPr bwMode="auto">
              <a:xfrm>
                <a:off x="1357290" y="5871540"/>
                <a:ext cx="890253" cy="753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n</a:t>
                </a:r>
                <a:r>
                  <a:rPr lang="ru-RU" sz="3200" b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      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" name="Text Box 14"/>
              <p:cNvSpPr txBox="1">
                <a:spLocks noChangeArrowheads="1"/>
              </p:cNvSpPr>
              <p:nvPr/>
            </p:nvSpPr>
            <p:spPr bwMode="auto">
              <a:xfrm>
                <a:off x="2043797" y="5500702"/>
                <a:ext cx="999748" cy="6349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kumimoji="0" lang="ru-RU" sz="40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с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" name="Text Box 15"/>
              <p:cNvSpPr txBox="1">
                <a:spLocks noChangeArrowheads="1"/>
              </p:cNvSpPr>
              <p:nvPr/>
            </p:nvSpPr>
            <p:spPr bwMode="auto">
              <a:xfrm>
                <a:off x="2003430" y="5957088"/>
                <a:ext cx="1162560" cy="7441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v</a:t>
                </a:r>
                <a:r>
                  <a:rPr kumimoji="0" lang="en-US" sz="44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50" name="Line 16"/>
            <p:cNvSpPr>
              <a:spLocks noChangeShapeType="1"/>
            </p:cNvSpPr>
            <p:nvPr/>
          </p:nvSpPr>
          <p:spPr bwMode="auto">
            <a:xfrm>
              <a:off x="2197407" y="6180831"/>
              <a:ext cx="75898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5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3" name="Прямоугольник 52"/>
          <p:cNvSpPr/>
          <p:nvPr/>
        </p:nvSpPr>
        <p:spPr>
          <a:xfrm>
            <a:off x="2000232" y="0"/>
            <a:ext cx="15055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600" b="1" baseline="-25000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6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ru-RU" sz="36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endParaRPr lang="ru-RU" sz="3600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1785918" y="642918"/>
            <a:ext cx="24352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lang="en-US" sz="28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36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36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lang="en-US" sz="28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36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6145" grpId="0"/>
      <p:bldP spid="53" grpId="0"/>
      <p:bldP spid="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rrowheads="1"/>
          </p:cNvSpPr>
          <p:nvPr/>
        </p:nvSpPr>
        <p:spPr bwMode="auto">
          <a:xfrm rot="347302">
            <a:off x="5442358" y="2204322"/>
            <a:ext cx="1342496" cy="129806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Группа 18"/>
          <p:cNvGrpSpPr/>
          <p:nvPr/>
        </p:nvGrpSpPr>
        <p:grpSpPr>
          <a:xfrm>
            <a:off x="1529593" y="1465566"/>
            <a:ext cx="5280520" cy="2892128"/>
            <a:chOff x="1529593" y="1465566"/>
            <a:chExt cx="5280520" cy="2892128"/>
          </a:xfrm>
        </p:grpSpPr>
        <p:sp>
          <p:nvSpPr>
            <p:cNvPr id="6" name="Line 5"/>
            <p:cNvSpPr>
              <a:spLocks noChangeShapeType="1"/>
            </p:cNvSpPr>
            <p:nvPr/>
          </p:nvSpPr>
          <p:spPr bwMode="auto">
            <a:xfrm rot="347302">
              <a:off x="6674063" y="2571326"/>
              <a:ext cx="0" cy="71766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rot="347302" flipH="1">
              <a:off x="6237808" y="2802913"/>
              <a:ext cx="465022" cy="70589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8" name="Группа 17"/>
            <p:cNvGrpSpPr/>
            <p:nvPr/>
          </p:nvGrpSpPr>
          <p:grpSpPr>
            <a:xfrm>
              <a:off x="1529593" y="1465566"/>
              <a:ext cx="5280520" cy="2892128"/>
              <a:chOff x="1529593" y="1473168"/>
              <a:chExt cx="5280520" cy="2892128"/>
            </a:xfrm>
          </p:grpSpPr>
          <p:sp>
            <p:nvSpPr>
              <p:cNvPr id="4" name="Line 3"/>
              <p:cNvSpPr>
                <a:spLocks noChangeShapeType="1"/>
              </p:cNvSpPr>
              <p:nvPr/>
            </p:nvSpPr>
            <p:spPr bwMode="auto">
              <a:xfrm rot="347302">
                <a:off x="1529593" y="1473168"/>
                <a:ext cx="4504639" cy="49020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triangle" w="sm" len="sm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" name="Line 4"/>
              <p:cNvSpPr>
                <a:spLocks noChangeShapeType="1"/>
              </p:cNvSpPr>
              <p:nvPr/>
            </p:nvSpPr>
            <p:spPr bwMode="auto">
              <a:xfrm rot="347302">
                <a:off x="5950046" y="2245098"/>
                <a:ext cx="792558" cy="31373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triangle" w="sm" len="sm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" name="Line 6"/>
              <p:cNvSpPr>
                <a:spLocks noChangeShapeType="1"/>
              </p:cNvSpPr>
              <p:nvPr/>
            </p:nvSpPr>
            <p:spPr bwMode="auto">
              <a:xfrm rot="347302" flipH="1">
                <a:off x="5729946" y="3259395"/>
                <a:ext cx="828949" cy="110590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triangle" w="sm" len="sm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" name="Line 7"/>
              <p:cNvSpPr>
                <a:spLocks noChangeShapeType="1"/>
              </p:cNvSpPr>
              <p:nvPr/>
            </p:nvSpPr>
            <p:spPr bwMode="auto">
              <a:xfrm rot="347302">
                <a:off x="5946112" y="2259009"/>
                <a:ext cx="864001" cy="54000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none" w="sm" len="sm"/>
                <a:tailEnd type="triangle" w="sm" len="sm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" name="Line 9"/>
              <p:cNvSpPr>
                <a:spLocks noChangeShapeType="1"/>
              </p:cNvSpPr>
              <p:nvPr/>
            </p:nvSpPr>
            <p:spPr bwMode="auto">
              <a:xfrm rot="347302" flipH="1">
                <a:off x="4649164" y="3424351"/>
                <a:ext cx="1516372" cy="80393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none" w="sm" len="sm"/>
                <a:tailEnd type="triangle" w="sm" len="sm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1" name="Rectangle 22"/>
          <p:cNvSpPr>
            <a:spLocks noChangeArrowheads="1"/>
          </p:cNvSpPr>
          <p:nvPr/>
        </p:nvSpPr>
        <p:spPr bwMode="auto">
          <a:xfrm rot="11342071">
            <a:off x="4599153" y="4245816"/>
            <a:ext cx="1075082" cy="382129"/>
          </a:xfrm>
          <a:prstGeom prst="rect">
            <a:avLst/>
          </a:prstGeom>
          <a:gradFill flip="none" rotWithShape="1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720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150114"/>
            <a:ext cx="9144000" cy="707886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Почему радуга имеет форму дуги?</a:t>
            </a:r>
            <a:endParaRPr lang="ru-RU" sz="3200" dirty="0">
              <a:solidFill>
                <a:schemeClr val="bg1"/>
              </a:solidFill>
            </a:endParaRPr>
          </a:p>
        </p:txBody>
      </p:sp>
      <p:grpSp>
        <p:nvGrpSpPr>
          <p:cNvPr id="13" name="Group 78"/>
          <p:cNvGrpSpPr>
            <a:grpSpLocks/>
          </p:cNvGrpSpPr>
          <p:nvPr/>
        </p:nvGrpSpPr>
        <p:grpSpPr bwMode="auto">
          <a:xfrm rot="8563132" flipH="1" flipV="1">
            <a:off x="4319198" y="4592844"/>
            <a:ext cx="736454" cy="1144422"/>
            <a:chOff x="3340" y="2819"/>
            <a:chExt cx="552" cy="673"/>
          </a:xfrm>
        </p:grpSpPr>
        <p:sp>
          <p:nvSpPr>
            <p:cNvPr id="14" name="Arc 79"/>
            <p:cNvSpPr>
              <a:spLocks/>
            </p:cNvSpPr>
            <p:nvPr/>
          </p:nvSpPr>
          <p:spPr bwMode="auto">
            <a:xfrm>
              <a:off x="3569" y="3064"/>
              <a:ext cx="215" cy="4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Line 80"/>
            <p:cNvSpPr>
              <a:spLocks noChangeShapeType="1"/>
            </p:cNvSpPr>
            <p:nvPr/>
          </p:nvSpPr>
          <p:spPr bwMode="auto">
            <a:xfrm>
              <a:off x="3356" y="3473"/>
              <a:ext cx="536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Line 81"/>
            <p:cNvSpPr>
              <a:spLocks noChangeShapeType="1"/>
            </p:cNvSpPr>
            <p:nvPr/>
          </p:nvSpPr>
          <p:spPr bwMode="auto">
            <a:xfrm flipV="1">
              <a:off x="3340" y="2819"/>
              <a:ext cx="383" cy="658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Oval 82"/>
            <p:cNvSpPr>
              <a:spLocks noChangeArrowheads="1"/>
            </p:cNvSpPr>
            <p:nvPr/>
          </p:nvSpPr>
          <p:spPr bwMode="auto">
            <a:xfrm>
              <a:off x="3609" y="3190"/>
              <a:ext cx="141" cy="184"/>
            </a:xfrm>
            <a:prstGeom prst="ellipse">
              <a:avLst/>
            </a:prstGeom>
            <a:solidFill>
              <a:srgbClr val="0014AC"/>
            </a:solidFill>
            <a:ln w="34925">
              <a:solidFill>
                <a:srgbClr val="0014A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0" name="Стрелка вверх 19"/>
          <p:cNvSpPr/>
          <p:nvPr/>
        </p:nvSpPr>
        <p:spPr>
          <a:xfrm rot="2150002">
            <a:off x="7143768" y="1428736"/>
            <a:ext cx="571504" cy="12144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0" y="0"/>
            <a:ext cx="550069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Радуга образуется вследствие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полного отражения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дисперсии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лучей в дождевых каплях. </a:t>
            </a:r>
            <a:r>
              <a:rPr lang="ru-RU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При этом </a:t>
            </a:r>
          </a:p>
          <a:p>
            <a:pPr lvl="0"/>
            <a:r>
              <a:rPr lang="ru-RU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лучи рассеиваются наиболее интенсивно в </a:t>
            </a:r>
          </a:p>
          <a:p>
            <a:pPr lvl="0"/>
            <a:r>
              <a:rPr lang="ru-RU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направлении, образующем 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42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направлением </a:t>
            </a:r>
          </a:p>
          <a:p>
            <a:pPr lvl="0"/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солнечных лучей. ..... </a:t>
            </a: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Т.е. солнце находится сзади…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emph" presetSubtype="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uiExpand="1" build="p" animBg="1"/>
      <p:bldP spid="20" grpId="0" animBg="1"/>
      <p:bldP spid="20" grpId="1" animBg="1"/>
      <p:bldP spid="21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8124</TotalTime>
  <Words>1068</Words>
  <Application>Microsoft Office PowerPoint</Application>
  <PresentationFormat>Экран (4:3)</PresentationFormat>
  <Paragraphs>194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Трек</vt:lpstr>
      <vt:lpstr>Слайд 1</vt:lpstr>
      <vt:lpstr>Слайд 2</vt:lpstr>
      <vt:lpstr>Домашнее задание.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Домашнее задание.</vt:lpstr>
      <vt:lpstr>Слайд 13</vt:lpstr>
      <vt:lpstr>Слайд 14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1120</cp:revision>
  <dcterms:created xsi:type="dcterms:W3CDTF">2009-11-04T14:29:22Z</dcterms:created>
  <dcterms:modified xsi:type="dcterms:W3CDTF">2021-02-01T03:51:58Z</dcterms:modified>
</cp:coreProperties>
</file>