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9"/>
  </p:notesMasterIdLst>
  <p:sldIdLst>
    <p:sldId id="317" r:id="rId2"/>
    <p:sldId id="316" r:id="rId3"/>
    <p:sldId id="340" r:id="rId4"/>
    <p:sldId id="328" r:id="rId5"/>
    <p:sldId id="338" r:id="rId6"/>
    <p:sldId id="339" r:id="rId7"/>
    <p:sldId id="336" r:id="rId8"/>
    <p:sldId id="341" r:id="rId9"/>
    <p:sldId id="342" r:id="rId10"/>
    <p:sldId id="353" r:id="rId11"/>
    <p:sldId id="354" r:id="rId12"/>
    <p:sldId id="356" r:id="rId13"/>
    <p:sldId id="355" r:id="rId14"/>
    <p:sldId id="334" r:id="rId15"/>
    <p:sldId id="358" r:id="rId16"/>
    <p:sldId id="357" r:id="rId17"/>
    <p:sldId id="352" r:id="rId18"/>
    <p:sldId id="351" r:id="rId19"/>
    <p:sldId id="329" r:id="rId20"/>
    <p:sldId id="305" r:id="rId21"/>
    <p:sldId id="368" r:id="rId22"/>
    <p:sldId id="369" r:id="rId23"/>
    <p:sldId id="331" r:id="rId24"/>
    <p:sldId id="332" r:id="rId25"/>
    <p:sldId id="371" r:id="rId26"/>
    <p:sldId id="335" r:id="rId27"/>
    <p:sldId id="343" r:id="rId28"/>
    <p:sldId id="345" r:id="rId29"/>
    <p:sldId id="346" r:id="rId30"/>
    <p:sldId id="347" r:id="rId31"/>
    <p:sldId id="348" r:id="rId32"/>
    <p:sldId id="344" r:id="rId33"/>
    <p:sldId id="365" r:id="rId34"/>
    <p:sldId id="367" r:id="rId35"/>
    <p:sldId id="370" r:id="rId36"/>
    <p:sldId id="372" r:id="rId37"/>
    <p:sldId id="373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00FF"/>
    <a:srgbClr val="00CCFF"/>
    <a:srgbClr val="030303"/>
    <a:srgbClr val="003E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42" d="100"/>
          <a:sy n="42" d="100"/>
        </p:scale>
        <p:origin x="-76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40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3D66AA-5BE3-458C-AF26-15C39C932D6C}" type="datetimeFigureOut">
              <a:rPr lang="ru-RU"/>
              <a:pPr>
                <a:defRPr/>
              </a:pPr>
              <a:t>06.05.2019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431966-410A-44D8-846C-20D298455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8059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17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59733-212C-4695-A9B9-5C472E12B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7845-3E8C-4AE0-87BA-7CFAFF595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643D-D4C7-4309-BFAD-C58AB1868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92D7-4914-44FD-B83D-44FE090D1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4CB7-0F47-4A15-B6FB-A4A4AA837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1A88-9E09-43DC-96BC-AAFF81841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F4B7-046A-4427-B3DD-C58F9C9A5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07C5D-4DEC-4963-B09B-64E47902D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F7EE-3222-40CA-A8CB-BE7D99F5B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6F7C-16AA-4412-8434-9CACD60DF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D68C-EFB3-478E-AF7F-2EE1D9BC6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E46F82D-C26C-4774-8513-78060D8D5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56" r:id="rId4"/>
    <p:sldLayoutId id="2147483865" r:id="rId5"/>
    <p:sldLayoutId id="2147483857" r:id="rId6"/>
    <p:sldLayoutId id="2147483858" r:id="rId7"/>
    <p:sldLayoutId id="2147483866" r:id="rId8"/>
    <p:sldLayoutId id="2147483859" r:id="rId9"/>
    <p:sldLayoutId id="2147483860" r:id="rId10"/>
    <p:sldLayoutId id="21474838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10" Type="http://schemas.openxmlformats.org/officeDocument/2006/relationships/audio" Target="../media/audio6.wav"/><Relationship Id="rId4" Type="http://schemas.openxmlformats.org/officeDocument/2006/relationships/audio" Target="../media/audio8.wav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audio" Target="../media/audio5.wav"/><Relationship Id="rId4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13.jpeg"/><Relationship Id="rId5" Type="http://schemas.openxmlformats.org/officeDocument/2006/relationships/audio" Target="../media/audio5.wav"/><Relationship Id="rId10" Type="http://schemas.openxmlformats.org/officeDocument/2006/relationships/audio" Target="../media/audio8.wav"/><Relationship Id="rId4" Type="http://schemas.openxmlformats.org/officeDocument/2006/relationships/audio" Target="../media/audio10.wav"/><Relationship Id="rId9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audio" Target="../media/audio9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1670" y="21429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1071546"/>
            <a:ext cx="4214813" cy="207168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№24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 § </a:t>
            </a: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115,116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5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1-2.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покрытия цинком  металлических изделий в электролитическую ванну помещен цинковый электрод массой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0,01кг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Какой заряд должен пройти через ванну, чтобы электрод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полностью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израсходовался? Электрохимический эквивалент цинка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3,4·10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-7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кг/Кл.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t="57538" r="54730" b="5528"/>
          <a:stretch>
            <a:fillRect/>
          </a:stretch>
        </p:blipFill>
        <p:spPr bwMode="auto">
          <a:xfrm>
            <a:off x="5786478" y="2357430"/>
            <a:ext cx="3357554" cy="228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43834" y="6357958"/>
            <a:ext cx="150016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714620"/>
            <a:ext cx="4416594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2500306"/>
            <a:ext cx="12144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73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3в-4.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Определить напряженность электрического поля, при которой может произойти ионизация молекул воздуха. Энергия ионизации молекул воздуха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W=15эВ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длина свободного пробега  равна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0,0005 см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3866" y="6286520"/>
            <a:ext cx="150016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Стр.15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00694" y="3214686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37717" y="2157402"/>
            <a:ext cx="221457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58509" y="2071678"/>
            <a:ext cx="1142119" cy="92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 </a:t>
            </a:r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70728" y="2868393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46"/>
          <p:cNvGrpSpPr/>
          <p:nvPr/>
        </p:nvGrpSpPr>
        <p:grpSpPr>
          <a:xfrm>
            <a:off x="2809155" y="2357430"/>
            <a:ext cx="2045416" cy="1000132"/>
            <a:chOff x="4319277" y="4827266"/>
            <a:chExt cx="2045416" cy="1000132"/>
          </a:xfrm>
        </p:grpSpPr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4319277" y="4827266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86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773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оугольник 140"/>
          <p:cNvSpPr/>
          <p:nvPr/>
        </p:nvSpPr>
        <p:spPr>
          <a:xfrm>
            <a:off x="285720" y="2928934"/>
            <a:ext cx="771530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           2             1            0          -1В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1214422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 rot="16200000" flipH="1">
            <a:off x="3000376" y="2286004"/>
            <a:ext cx="4643446" cy="71438"/>
          </a:xfrm>
          <a:prstGeom prst="line">
            <a:avLst/>
          </a:prstGeom>
          <a:ln w="571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00628" y="1071546"/>
            <a:ext cx="285752" cy="285752"/>
            <a:chOff x="846" y="9235"/>
            <a:chExt cx="366" cy="388"/>
          </a:xfrm>
        </p:grpSpPr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1428740" y="2286004"/>
            <a:ext cx="4643446" cy="71438"/>
          </a:xfrm>
          <a:prstGeom prst="line">
            <a:avLst/>
          </a:prstGeom>
          <a:ln w="571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-285772" y="2286004"/>
            <a:ext cx="4643446" cy="71438"/>
          </a:xfrm>
          <a:prstGeom prst="line">
            <a:avLst/>
          </a:prstGeom>
          <a:ln w="571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-2071722" y="2286004"/>
            <a:ext cx="4643446" cy="71438"/>
          </a:xfrm>
          <a:prstGeom prst="line">
            <a:avLst/>
          </a:prstGeom>
          <a:ln w="571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40" idx="2"/>
          </p:cNvCxnSpPr>
          <p:nvPr/>
        </p:nvCxnSpPr>
        <p:spPr>
          <a:xfrm rot="10800000">
            <a:off x="4143372" y="1214422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00034" y="3571876"/>
            <a:ext cx="4720038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Какую энергию приобретёт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электрон,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пройдя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разность потенциалов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1В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071934" y="500042"/>
            <a:ext cx="612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1857356" y="1928802"/>
            <a:ext cx="350046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2"/>
          <p:cNvGrpSpPr/>
          <p:nvPr/>
        </p:nvGrpSpPr>
        <p:grpSpPr>
          <a:xfrm>
            <a:off x="2214546" y="1285860"/>
            <a:ext cx="857256" cy="785818"/>
            <a:chOff x="1071538" y="0"/>
            <a:chExt cx="857256" cy="785818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071538" y="0"/>
              <a:ext cx="857256" cy="78581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flipV="1">
              <a:off x="1173470" y="74612"/>
              <a:ext cx="3571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5357818" y="0"/>
            <a:ext cx="4000496" cy="92841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n-US" sz="4800" b="1" dirty="0" smtClean="0">
                <a:solidFill>
                  <a:srgbClr val="C00000"/>
                </a:solidFill>
                <a:sym typeface="Symbol"/>
              </a:rPr>
              <a:t>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656274" y="934034"/>
            <a:ext cx="30219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5715008" y="1785926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6572232" y="3571876"/>
            <a:ext cx="25718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ru-RU" sz="4800" b="1" dirty="0" smtClean="0">
                <a:solidFill>
                  <a:srgbClr val="FF0000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0" y="4786322"/>
            <a:ext cx="91440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1,6 10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1В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1,6 10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Дж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214414" y="5715016"/>
            <a:ext cx="735811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1эВ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1,6 10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Дж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ru-RU" sz="7200" b="1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7200" b="1" baseline="-25000" dirty="0" err="1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4206436" y="587246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0"/>
            <a:ext cx="118762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12-1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6" grpId="0"/>
      <p:bldP spid="47" grpId="0" animBg="1"/>
      <p:bldP spid="48" grpId="0"/>
      <p:bldP spid="59" grpId="0" animBg="1"/>
      <p:bldP spid="60" grpId="0"/>
      <p:bldP spid="62" grpId="0" animBg="1"/>
      <p:bldP spid="65" grpId="0" animBg="1"/>
      <p:bldP spid="66" grpId="0" animBg="1"/>
      <p:bldP spid="69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надо расположить электроды, чтобы электролитическим путем покрыть внутреннюю поверхность полого металлического предмета.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Почему электрические лампы накаливания чаще всего перегорают в момент включения?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214554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Где электроны двигаются быстрее (и почему) в металле или вакууме при одинаковой напряженности электрического поля?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Две одинаковые электролитические ванны (А и В) наполнены раствором медного купороса. Концентрация раствора в ванне А больше, чем в ванне В. В какой из ванн выделится больше меди, если их соединить последовательно? параллельно?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3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build="p"/>
      <p:bldP spid="307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54"/>
          <p:cNvGrpSpPr/>
          <p:nvPr/>
        </p:nvGrpSpPr>
        <p:grpSpPr>
          <a:xfrm>
            <a:off x="285720" y="500042"/>
            <a:ext cx="1635350" cy="674625"/>
            <a:chOff x="561283" y="4804942"/>
            <a:chExt cx="1635350" cy="712290"/>
          </a:xfrm>
        </p:grpSpPr>
        <p:grpSp>
          <p:nvGrpSpPr>
            <p:cNvPr id="13" name="Group 60"/>
            <p:cNvGrpSpPr>
              <a:grpSpLocks/>
            </p:cNvGrpSpPr>
            <p:nvPr/>
          </p:nvGrpSpPr>
          <p:grpSpPr bwMode="auto">
            <a:xfrm>
              <a:off x="561283" y="4804942"/>
              <a:ext cx="1635350" cy="3497"/>
              <a:chOff x="1846" y="6867204"/>
              <a:chExt cx="886" cy="3497"/>
            </a:xfrm>
          </p:grpSpPr>
          <p:sp>
            <p:nvSpPr>
              <p:cNvPr id="11" name="Line 87"/>
              <p:cNvSpPr>
                <a:spLocks noChangeShapeType="1"/>
              </p:cNvSpPr>
              <p:nvPr/>
            </p:nvSpPr>
            <p:spPr bwMode="auto">
              <a:xfrm flipH="1">
                <a:off x="1846" y="6867204"/>
                <a:ext cx="1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Line 86"/>
              <p:cNvSpPr>
                <a:spLocks noChangeShapeType="1"/>
              </p:cNvSpPr>
              <p:nvPr/>
            </p:nvSpPr>
            <p:spPr bwMode="auto">
              <a:xfrm flipH="1">
                <a:off x="2517" y="6870701"/>
                <a:ext cx="21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" name="Group 14"/>
            <p:cNvGrpSpPr>
              <a:grpSpLocks/>
            </p:cNvGrpSpPr>
            <p:nvPr/>
          </p:nvGrpSpPr>
          <p:grpSpPr bwMode="auto">
            <a:xfrm>
              <a:off x="942479" y="4874579"/>
              <a:ext cx="821209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40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grp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9" name="Группа 71"/>
            <p:cNvGrpSpPr/>
            <p:nvPr/>
          </p:nvGrpSpPr>
          <p:grpSpPr>
            <a:xfrm>
              <a:off x="873045" y="4810245"/>
              <a:ext cx="196429" cy="626426"/>
              <a:chOff x="6858016" y="4924072"/>
              <a:chExt cx="891619" cy="1131432"/>
            </a:xfrm>
          </p:grpSpPr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7735898" y="4987737"/>
                <a:ext cx="0" cy="106776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18"/>
              <p:cNvSpPr>
                <a:spLocks noChangeShapeType="1"/>
              </p:cNvSpPr>
              <p:nvPr/>
            </p:nvSpPr>
            <p:spPr bwMode="auto">
              <a:xfrm flipH="1" flipV="1">
                <a:off x="6858016" y="4924072"/>
                <a:ext cx="891619" cy="836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3" name="Группа 70"/>
            <p:cNvGrpSpPr/>
            <p:nvPr/>
          </p:nvGrpSpPr>
          <p:grpSpPr>
            <a:xfrm>
              <a:off x="1605223" y="4809816"/>
              <a:ext cx="194573" cy="591905"/>
              <a:chOff x="8210429" y="4714884"/>
              <a:chExt cx="719289" cy="1320611"/>
            </a:xfrm>
          </p:grpSpPr>
          <p:sp>
            <p:nvSpPr>
              <p:cNvPr id="47" name="Line 13"/>
              <p:cNvSpPr>
                <a:spLocks noChangeShapeType="1"/>
              </p:cNvSpPr>
              <p:nvPr/>
            </p:nvSpPr>
            <p:spPr bwMode="auto">
              <a:xfrm>
                <a:off x="8210429" y="4967728"/>
                <a:ext cx="0" cy="1067767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 flipV="1">
                <a:off x="8224165" y="471488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8" name="Группа 54"/>
          <p:cNvGrpSpPr/>
          <p:nvPr/>
        </p:nvGrpSpPr>
        <p:grpSpPr>
          <a:xfrm>
            <a:off x="1874608" y="495923"/>
            <a:ext cx="2093760" cy="718499"/>
            <a:chOff x="204093" y="4758618"/>
            <a:chExt cx="2093760" cy="758614"/>
          </a:xfrm>
        </p:grpSpPr>
        <p:grpSp>
          <p:nvGrpSpPr>
            <p:cNvPr id="100" name="Group 14"/>
            <p:cNvGrpSpPr>
              <a:grpSpLocks/>
            </p:cNvGrpSpPr>
            <p:nvPr/>
          </p:nvGrpSpPr>
          <p:grpSpPr bwMode="auto">
            <a:xfrm>
              <a:off x="942472" y="4874579"/>
              <a:ext cx="821208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107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solidFill>
                <a:srgbClr val="66CCFF">
                  <a:alpha val="54000"/>
                </a:srgbClr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1" name="Группа 71"/>
            <p:cNvGrpSpPr/>
            <p:nvPr/>
          </p:nvGrpSpPr>
          <p:grpSpPr>
            <a:xfrm>
              <a:off x="204093" y="4758618"/>
              <a:ext cx="891619" cy="649742"/>
              <a:chOff x="841910" y="4830822"/>
              <a:chExt cx="891619" cy="1173544"/>
            </a:xfrm>
          </p:grpSpPr>
          <p:sp>
            <p:nvSpPr>
              <p:cNvPr id="105" name="Line 12"/>
              <p:cNvSpPr>
                <a:spLocks noChangeShapeType="1"/>
              </p:cNvSpPr>
              <p:nvPr/>
            </p:nvSpPr>
            <p:spPr bwMode="auto">
              <a:xfrm>
                <a:off x="1719792" y="4936600"/>
                <a:ext cx="0" cy="106776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Line 18"/>
              <p:cNvSpPr>
                <a:spLocks noChangeShapeType="1"/>
              </p:cNvSpPr>
              <p:nvPr/>
            </p:nvSpPr>
            <p:spPr bwMode="auto">
              <a:xfrm flipH="1" flipV="1">
                <a:off x="841910" y="4830822"/>
                <a:ext cx="891619" cy="836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2" name="Группа 70"/>
            <p:cNvGrpSpPr/>
            <p:nvPr/>
          </p:nvGrpSpPr>
          <p:grpSpPr>
            <a:xfrm>
              <a:off x="1578564" y="4781502"/>
              <a:ext cx="719289" cy="591905"/>
              <a:chOff x="2194323" y="4651714"/>
              <a:chExt cx="719289" cy="1320612"/>
            </a:xfrm>
          </p:grpSpPr>
          <p:sp>
            <p:nvSpPr>
              <p:cNvPr id="103" name="Line 13"/>
              <p:cNvSpPr>
                <a:spLocks noChangeShapeType="1"/>
              </p:cNvSpPr>
              <p:nvPr/>
            </p:nvSpPr>
            <p:spPr bwMode="auto">
              <a:xfrm>
                <a:off x="2194323" y="4904558"/>
                <a:ext cx="0" cy="106776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Line 19"/>
              <p:cNvSpPr>
                <a:spLocks noChangeShapeType="1"/>
              </p:cNvSpPr>
              <p:nvPr/>
            </p:nvSpPr>
            <p:spPr bwMode="auto">
              <a:xfrm flipV="1">
                <a:off x="2208059" y="465171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2" name="Группа 54"/>
          <p:cNvGrpSpPr/>
          <p:nvPr/>
        </p:nvGrpSpPr>
        <p:grpSpPr>
          <a:xfrm>
            <a:off x="3946364" y="517294"/>
            <a:ext cx="2093760" cy="718499"/>
            <a:chOff x="204093" y="4758618"/>
            <a:chExt cx="2093760" cy="758614"/>
          </a:xfrm>
        </p:grpSpPr>
        <p:grpSp>
          <p:nvGrpSpPr>
            <p:cNvPr id="113" name="Group 14"/>
            <p:cNvGrpSpPr>
              <a:grpSpLocks/>
            </p:cNvGrpSpPr>
            <p:nvPr/>
          </p:nvGrpSpPr>
          <p:grpSpPr bwMode="auto">
            <a:xfrm>
              <a:off x="942458" y="4874579"/>
              <a:ext cx="821206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120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solidFill>
                <a:srgbClr val="0033CC">
                  <a:alpha val="40000"/>
                </a:srgbClr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4" name="Группа 71"/>
            <p:cNvGrpSpPr/>
            <p:nvPr/>
          </p:nvGrpSpPr>
          <p:grpSpPr>
            <a:xfrm>
              <a:off x="204093" y="4758618"/>
              <a:ext cx="891619" cy="649742"/>
              <a:chOff x="841910" y="4830822"/>
              <a:chExt cx="891619" cy="1173544"/>
            </a:xfrm>
          </p:grpSpPr>
          <p:sp>
            <p:nvSpPr>
              <p:cNvPr id="118" name="Line 12"/>
              <p:cNvSpPr>
                <a:spLocks noChangeShapeType="1"/>
              </p:cNvSpPr>
              <p:nvPr/>
            </p:nvSpPr>
            <p:spPr bwMode="auto">
              <a:xfrm>
                <a:off x="1719792" y="4936600"/>
                <a:ext cx="0" cy="106776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Line 18"/>
              <p:cNvSpPr>
                <a:spLocks noChangeShapeType="1"/>
              </p:cNvSpPr>
              <p:nvPr/>
            </p:nvSpPr>
            <p:spPr bwMode="auto">
              <a:xfrm flipH="1" flipV="1">
                <a:off x="841910" y="4830822"/>
                <a:ext cx="891619" cy="836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5" name="Группа 70"/>
            <p:cNvGrpSpPr/>
            <p:nvPr/>
          </p:nvGrpSpPr>
          <p:grpSpPr>
            <a:xfrm>
              <a:off x="1578564" y="4781502"/>
              <a:ext cx="719289" cy="591905"/>
              <a:chOff x="2194323" y="4651714"/>
              <a:chExt cx="719289" cy="1320612"/>
            </a:xfrm>
          </p:grpSpPr>
          <p:sp>
            <p:nvSpPr>
              <p:cNvPr id="116" name="Line 13"/>
              <p:cNvSpPr>
                <a:spLocks noChangeShapeType="1"/>
              </p:cNvSpPr>
              <p:nvPr/>
            </p:nvSpPr>
            <p:spPr bwMode="auto">
              <a:xfrm>
                <a:off x="2194323" y="4904558"/>
                <a:ext cx="0" cy="106776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Line 19"/>
              <p:cNvSpPr>
                <a:spLocks noChangeShapeType="1"/>
              </p:cNvSpPr>
              <p:nvPr/>
            </p:nvSpPr>
            <p:spPr bwMode="auto">
              <a:xfrm flipV="1">
                <a:off x="2208059" y="465171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23" name="TextBox 122"/>
          <p:cNvSpPr txBox="1"/>
          <p:nvPr/>
        </p:nvSpPr>
        <p:spPr>
          <a:xfrm>
            <a:off x="928662" y="214290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857488" y="285728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00628" y="273586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142976" y="1357298"/>
            <a:ext cx="142876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714612" y="1357298"/>
            <a:ext cx="621510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какой ванне выделится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меди?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2" name="Группа 54"/>
          <p:cNvGrpSpPr/>
          <p:nvPr/>
        </p:nvGrpSpPr>
        <p:grpSpPr>
          <a:xfrm>
            <a:off x="477976" y="4139261"/>
            <a:ext cx="2093760" cy="718499"/>
            <a:chOff x="204093" y="4758618"/>
            <a:chExt cx="2093760" cy="758614"/>
          </a:xfrm>
        </p:grpSpPr>
        <p:grpSp>
          <p:nvGrpSpPr>
            <p:cNvPr id="143" name="Group 14"/>
            <p:cNvGrpSpPr>
              <a:grpSpLocks/>
            </p:cNvGrpSpPr>
            <p:nvPr/>
          </p:nvGrpSpPr>
          <p:grpSpPr bwMode="auto">
            <a:xfrm>
              <a:off x="942465" y="4874579"/>
              <a:ext cx="821207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solidFill>
                <a:srgbClr val="66CCFF">
                  <a:alpha val="54000"/>
                </a:srgbClr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4" name="Группа 71"/>
            <p:cNvGrpSpPr/>
            <p:nvPr/>
          </p:nvGrpSpPr>
          <p:grpSpPr>
            <a:xfrm>
              <a:off x="204093" y="4758618"/>
              <a:ext cx="891619" cy="649742"/>
              <a:chOff x="841910" y="4830822"/>
              <a:chExt cx="891619" cy="1173544"/>
            </a:xfrm>
          </p:grpSpPr>
          <p:sp>
            <p:nvSpPr>
              <p:cNvPr id="148" name="Line 12"/>
              <p:cNvSpPr>
                <a:spLocks noChangeShapeType="1"/>
              </p:cNvSpPr>
              <p:nvPr/>
            </p:nvSpPr>
            <p:spPr bwMode="auto">
              <a:xfrm>
                <a:off x="1719792" y="4936600"/>
                <a:ext cx="0" cy="106776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Line 18"/>
              <p:cNvSpPr>
                <a:spLocks noChangeShapeType="1"/>
              </p:cNvSpPr>
              <p:nvPr/>
            </p:nvSpPr>
            <p:spPr bwMode="auto">
              <a:xfrm flipH="1" flipV="1">
                <a:off x="841910" y="4830822"/>
                <a:ext cx="891619" cy="836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5" name="Группа 70"/>
            <p:cNvGrpSpPr/>
            <p:nvPr/>
          </p:nvGrpSpPr>
          <p:grpSpPr>
            <a:xfrm>
              <a:off x="1578564" y="4781502"/>
              <a:ext cx="719289" cy="591905"/>
              <a:chOff x="2194323" y="4651714"/>
              <a:chExt cx="719289" cy="1320612"/>
            </a:xfrm>
          </p:grpSpPr>
          <p:sp>
            <p:nvSpPr>
              <p:cNvPr id="146" name="Line 13"/>
              <p:cNvSpPr>
                <a:spLocks noChangeShapeType="1"/>
              </p:cNvSpPr>
              <p:nvPr/>
            </p:nvSpPr>
            <p:spPr bwMode="auto">
              <a:xfrm>
                <a:off x="2194323" y="4904558"/>
                <a:ext cx="0" cy="106776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Line 19"/>
              <p:cNvSpPr>
                <a:spLocks noChangeShapeType="1"/>
              </p:cNvSpPr>
              <p:nvPr/>
            </p:nvSpPr>
            <p:spPr bwMode="auto">
              <a:xfrm flipV="1">
                <a:off x="2208059" y="465171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53" name="Группа 54"/>
          <p:cNvGrpSpPr/>
          <p:nvPr/>
        </p:nvGrpSpPr>
        <p:grpSpPr>
          <a:xfrm>
            <a:off x="2571736" y="3286124"/>
            <a:ext cx="2093760" cy="718499"/>
            <a:chOff x="204093" y="4758618"/>
            <a:chExt cx="2093760" cy="758614"/>
          </a:xfrm>
        </p:grpSpPr>
        <p:grpSp>
          <p:nvGrpSpPr>
            <p:cNvPr id="154" name="Group 14"/>
            <p:cNvGrpSpPr>
              <a:grpSpLocks/>
            </p:cNvGrpSpPr>
            <p:nvPr/>
          </p:nvGrpSpPr>
          <p:grpSpPr bwMode="auto">
            <a:xfrm>
              <a:off x="942465" y="4874579"/>
              <a:ext cx="821207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161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solidFill>
                <a:srgbClr val="66CCFF">
                  <a:alpha val="54000"/>
                </a:srgbClr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5" name="Группа 71"/>
            <p:cNvGrpSpPr/>
            <p:nvPr/>
          </p:nvGrpSpPr>
          <p:grpSpPr>
            <a:xfrm>
              <a:off x="204093" y="4758618"/>
              <a:ext cx="891619" cy="649742"/>
              <a:chOff x="841910" y="4830822"/>
              <a:chExt cx="891619" cy="1173544"/>
            </a:xfrm>
          </p:grpSpPr>
          <p:sp>
            <p:nvSpPr>
              <p:cNvPr id="159" name="Line 12"/>
              <p:cNvSpPr>
                <a:spLocks noChangeShapeType="1"/>
              </p:cNvSpPr>
              <p:nvPr/>
            </p:nvSpPr>
            <p:spPr bwMode="auto">
              <a:xfrm>
                <a:off x="1719792" y="4936600"/>
                <a:ext cx="0" cy="106776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Line 18"/>
              <p:cNvSpPr>
                <a:spLocks noChangeShapeType="1"/>
              </p:cNvSpPr>
              <p:nvPr/>
            </p:nvSpPr>
            <p:spPr bwMode="auto">
              <a:xfrm flipH="1" flipV="1">
                <a:off x="841910" y="4830822"/>
                <a:ext cx="891619" cy="836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6" name="Группа 70"/>
            <p:cNvGrpSpPr/>
            <p:nvPr/>
          </p:nvGrpSpPr>
          <p:grpSpPr>
            <a:xfrm>
              <a:off x="1578564" y="4781502"/>
              <a:ext cx="719289" cy="591905"/>
              <a:chOff x="2194323" y="4651714"/>
              <a:chExt cx="719289" cy="1320612"/>
            </a:xfrm>
          </p:grpSpPr>
          <p:sp>
            <p:nvSpPr>
              <p:cNvPr id="157" name="Line 13"/>
              <p:cNvSpPr>
                <a:spLocks noChangeShapeType="1"/>
              </p:cNvSpPr>
              <p:nvPr/>
            </p:nvSpPr>
            <p:spPr bwMode="auto">
              <a:xfrm>
                <a:off x="2194323" y="4904558"/>
                <a:ext cx="0" cy="106776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Line 19"/>
              <p:cNvSpPr>
                <a:spLocks noChangeShapeType="1"/>
              </p:cNvSpPr>
              <p:nvPr/>
            </p:nvSpPr>
            <p:spPr bwMode="auto">
              <a:xfrm flipV="1">
                <a:off x="2208059" y="465171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64" name="Группа 54"/>
          <p:cNvGrpSpPr/>
          <p:nvPr/>
        </p:nvGrpSpPr>
        <p:grpSpPr>
          <a:xfrm>
            <a:off x="2571736" y="5072074"/>
            <a:ext cx="2093760" cy="718499"/>
            <a:chOff x="204093" y="4758618"/>
            <a:chExt cx="2093760" cy="758614"/>
          </a:xfrm>
        </p:grpSpPr>
        <p:grpSp>
          <p:nvGrpSpPr>
            <p:cNvPr id="165" name="Group 14"/>
            <p:cNvGrpSpPr>
              <a:grpSpLocks/>
            </p:cNvGrpSpPr>
            <p:nvPr/>
          </p:nvGrpSpPr>
          <p:grpSpPr bwMode="auto">
            <a:xfrm>
              <a:off x="942465" y="4874579"/>
              <a:ext cx="821207" cy="642653"/>
              <a:chOff x="5805" y="5046"/>
              <a:chExt cx="820" cy="714"/>
            </a:xfrm>
            <a:solidFill>
              <a:srgbClr val="66CCFF"/>
            </a:solidFill>
          </p:grpSpPr>
          <p:sp>
            <p:nvSpPr>
              <p:cNvPr id="172" name="Rectangle 15"/>
              <p:cNvSpPr>
                <a:spLocks noChangeArrowheads="1"/>
              </p:cNvSpPr>
              <p:nvPr/>
            </p:nvSpPr>
            <p:spPr bwMode="auto">
              <a:xfrm>
                <a:off x="5806" y="5219"/>
                <a:ext cx="818" cy="541"/>
              </a:xfrm>
              <a:prstGeom prst="rect">
                <a:avLst/>
              </a:prstGeom>
              <a:solidFill>
                <a:srgbClr val="66CCFF">
                  <a:alpha val="54000"/>
                </a:srgbClr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Line 16"/>
              <p:cNvSpPr>
                <a:spLocks noChangeShapeType="1"/>
              </p:cNvSpPr>
              <p:nvPr/>
            </p:nvSpPr>
            <p:spPr bwMode="auto">
              <a:xfrm>
                <a:off x="580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Line 17"/>
              <p:cNvSpPr>
                <a:spLocks noChangeShapeType="1"/>
              </p:cNvSpPr>
              <p:nvPr/>
            </p:nvSpPr>
            <p:spPr bwMode="auto">
              <a:xfrm>
                <a:off x="6625" y="5046"/>
                <a:ext cx="0" cy="276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6" name="Группа 71"/>
            <p:cNvGrpSpPr/>
            <p:nvPr/>
          </p:nvGrpSpPr>
          <p:grpSpPr>
            <a:xfrm>
              <a:off x="204093" y="4758618"/>
              <a:ext cx="891619" cy="649742"/>
              <a:chOff x="841910" y="4830822"/>
              <a:chExt cx="891619" cy="1173544"/>
            </a:xfrm>
          </p:grpSpPr>
          <p:sp>
            <p:nvSpPr>
              <p:cNvPr id="170" name="Line 12"/>
              <p:cNvSpPr>
                <a:spLocks noChangeShapeType="1"/>
              </p:cNvSpPr>
              <p:nvPr/>
            </p:nvSpPr>
            <p:spPr bwMode="auto">
              <a:xfrm>
                <a:off x="1719792" y="4936600"/>
                <a:ext cx="0" cy="106776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Line 18"/>
              <p:cNvSpPr>
                <a:spLocks noChangeShapeType="1"/>
              </p:cNvSpPr>
              <p:nvPr/>
            </p:nvSpPr>
            <p:spPr bwMode="auto">
              <a:xfrm flipH="1" flipV="1">
                <a:off x="841910" y="4830822"/>
                <a:ext cx="891619" cy="836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7" name="Группа 70"/>
            <p:cNvGrpSpPr/>
            <p:nvPr/>
          </p:nvGrpSpPr>
          <p:grpSpPr>
            <a:xfrm>
              <a:off x="1578564" y="4781502"/>
              <a:ext cx="719289" cy="591905"/>
              <a:chOff x="2194323" y="4651714"/>
              <a:chExt cx="719289" cy="1320612"/>
            </a:xfrm>
          </p:grpSpPr>
          <p:sp>
            <p:nvSpPr>
              <p:cNvPr id="168" name="Line 13"/>
              <p:cNvSpPr>
                <a:spLocks noChangeShapeType="1"/>
              </p:cNvSpPr>
              <p:nvPr/>
            </p:nvSpPr>
            <p:spPr bwMode="auto">
              <a:xfrm>
                <a:off x="2194323" y="4904558"/>
                <a:ext cx="0" cy="106776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Line 19"/>
              <p:cNvSpPr>
                <a:spLocks noChangeShapeType="1"/>
              </p:cNvSpPr>
              <p:nvPr/>
            </p:nvSpPr>
            <p:spPr bwMode="auto">
              <a:xfrm flipV="1">
                <a:off x="2208059" y="4651714"/>
                <a:ext cx="705553" cy="2710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176" name="Прямая соединительная линия 175"/>
          <p:cNvCxnSpPr/>
          <p:nvPr/>
        </p:nvCxnSpPr>
        <p:spPr>
          <a:xfrm rot="5400000">
            <a:off x="1703020" y="4182092"/>
            <a:ext cx="1785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 rot="5400000">
            <a:off x="3750463" y="4200365"/>
            <a:ext cx="1785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18"/>
          <p:cNvSpPr>
            <a:spLocks noChangeShapeType="1"/>
          </p:cNvSpPr>
          <p:nvPr/>
        </p:nvSpPr>
        <p:spPr bwMode="auto">
          <a:xfrm flipH="1" flipV="1">
            <a:off x="4643438" y="4291661"/>
            <a:ext cx="891619" cy="4387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9" name="TextBox 178"/>
          <p:cNvSpPr txBox="1"/>
          <p:nvPr/>
        </p:nvSpPr>
        <p:spPr>
          <a:xfrm>
            <a:off x="1500166" y="3929066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571868" y="3000372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571868" y="4857760"/>
            <a:ext cx="21431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143504" y="3143248"/>
            <a:ext cx="142876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14282" y="5857892"/>
            <a:ext cx="621510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какой ванне выделится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меди?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43636" y="4572008"/>
            <a:ext cx="2000264" cy="523220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357950" y="214290"/>
            <a:ext cx="2000264" cy="523220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Rectangle 1"/>
          <p:cNvSpPr>
            <a:spLocks noChangeArrowheads="1"/>
          </p:cNvSpPr>
          <p:nvPr/>
        </p:nvSpPr>
        <p:spPr bwMode="auto">
          <a:xfrm>
            <a:off x="6429388" y="3714752"/>
            <a:ext cx="221457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7" name="Rectangle 1"/>
          <p:cNvSpPr>
            <a:spLocks noChangeArrowheads="1"/>
          </p:cNvSpPr>
          <p:nvPr/>
        </p:nvSpPr>
        <p:spPr bwMode="auto">
          <a:xfrm>
            <a:off x="5000628" y="1857364"/>
            <a:ext cx="3357586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ru-RU" sz="4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34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26" grpId="0" animBg="1"/>
      <p:bldP spid="12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Объясните, почему разряжается электрометр, если к его катоду поднести горящую спичку.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 больше меди выделяется на стороне, обращенной к другому электроду?  Как сделать, чтобы было равномерно?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3228803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Почему провода линии высокого напряжения не покрыты изолирующей оболочкой?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объяснить отклонение в сторону отрицательного полюса пламени свечи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3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build="p"/>
      <p:bldP spid="4505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73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18113" y="1617637"/>
            <a:ext cx="1932004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ионов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4199809" y="1500174"/>
            <a:ext cx="4801347" cy="3836801"/>
            <a:chOff x="270719" y="168263"/>
            <a:chExt cx="4801347" cy="3836801"/>
          </a:xfrm>
        </p:grpSpPr>
        <p:sp>
          <p:nvSpPr>
            <p:cNvPr id="61" name="Line 24"/>
            <p:cNvSpPr>
              <a:spLocks noChangeShapeType="1"/>
            </p:cNvSpPr>
            <p:nvPr/>
          </p:nvSpPr>
          <p:spPr bwMode="auto">
            <a:xfrm flipH="1">
              <a:off x="5000997" y="764704"/>
              <a:ext cx="2090" cy="147600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270719" y="168263"/>
              <a:ext cx="4801347" cy="3836801"/>
              <a:chOff x="270719" y="168263"/>
              <a:chExt cx="4801347" cy="3836801"/>
            </a:xfrm>
          </p:grpSpPr>
          <p:sp>
            <p:nvSpPr>
              <p:cNvPr id="64" name="Line 29"/>
              <p:cNvSpPr>
                <a:spLocks noChangeShapeType="1"/>
              </p:cNvSpPr>
              <p:nvPr/>
            </p:nvSpPr>
            <p:spPr bwMode="auto">
              <a:xfrm flipV="1">
                <a:off x="2934121" y="2236994"/>
                <a:ext cx="2077727" cy="2356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dirty="0" smtClean="0"/>
                  <a:t>            </a:t>
                </a:r>
                <a:endParaRPr lang="ru-RU" dirty="0"/>
              </a:p>
            </p:txBody>
          </p:sp>
          <p:grpSp>
            <p:nvGrpSpPr>
              <p:cNvPr id="65" name="Группа 64"/>
              <p:cNvGrpSpPr/>
              <p:nvPr/>
            </p:nvGrpSpPr>
            <p:grpSpPr>
              <a:xfrm>
                <a:off x="270719" y="168263"/>
                <a:ext cx="4801347" cy="3836801"/>
                <a:chOff x="270719" y="116615"/>
                <a:chExt cx="4801347" cy="3836801"/>
              </a:xfrm>
            </p:grpSpPr>
            <p:grpSp>
              <p:nvGrpSpPr>
                <p:cNvPr id="66" name="Group 16"/>
                <p:cNvGrpSpPr>
                  <a:grpSpLocks/>
                </p:cNvGrpSpPr>
                <p:nvPr/>
              </p:nvGrpSpPr>
              <p:grpSpPr bwMode="auto">
                <a:xfrm>
                  <a:off x="270719" y="360895"/>
                  <a:ext cx="1594875" cy="744369"/>
                  <a:chOff x="8051" y="3841"/>
                  <a:chExt cx="883" cy="409"/>
                </a:xfrm>
              </p:grpSpPr>
              <p:sp>
                <p:nvSpPr>
                  <p:cNvPr id="109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8318" y="3841"/>
                    <a:ext cx="343" cy="409"/>
                  </a:xfrm>
                  <a:prstGeom prst="ellips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71" y="4049"/>
                    <a:ext cx="263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1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51" y="4048"/>
                    <a:ext cx="263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" name="Группа 66"/>
                <p:cNvGrpSpPr/>
                <p:nvPr/>
              </p:nvGrpSpPr>
              <p:grpSpPr>
                <a:xfrm>
                  <a:off x="270719" y="116615"/>
                  <a:ext cx="4801347" cy="3836801"/>
                  <a:chOff x="270719" y="132385"/>
                  <a:chExt cx="4801347" cy="3836801"/>
                </a:xfrm>
              </p:grpSpPr>
              <p:sp>
                <p:nvSpPr>
                  <p:cNvPr id="68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5351" y="754280"/>
                    <a:ext cx="2090" cy="2876185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69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96786" y="3165927"/>
                    <a:ext cx="2309747" cy="449919"/>
                    <a:chOff x="10968" y="4305"/>
                    <a:chExt cx="1149" cy="246"/>
                  </a:xfrm>
                </p:grpSpPr>
                <p:sp>
                  <p:nvSpPr>
                    <p:cNvPr id="10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73" y="4535"/>
                      <a:ext cx="444" cy="0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397" y="4305"/>
                      <a:ext cx="246" cy="245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968" y="4551"/>
                      <a:ext cx="444" cy="0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596336" y="3562396"/>
                    <a:ext cx="1475730" cy="7067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71" name="Группа 70"/>
                  <p:cNvGrpSpPr/>
                  <p:nvPr/>
                </p:nvGrpSpPr>
                <p:grpSpPr>
                  <a:xfrm>
                    <a:off x="2567924" y="3295485"/>
                    <a:ext cx="1164280" cy="673701"/>
                    <a:chOff x="2567924" y="3295485"/>
                    <a:chExt cx="1164280" cy="673701"/>
                  </a:xfrm>
                </p:grpSpPr>
                <p:grpSp>
                  <p:nvGrpSpPr>
                    <p:cNvPr id="100" name="Группа 112"/>
                    <p:cNvGrpSpPr/>
                    <p:nvPr/>
                  </p:nvGrpSpPr>
                  <p:grpSpPr>
                    <a:xfrm>
                      <a:off x="2567924" y="3295485"/>
                      <a:ext cx="459204" cy="673701"/>
                      <a:chOff x="2567924" y="3281837"/>
                      <a:chExt cx="459204" cy="673701"/>
                    </a:xfrm>
                  </p:grpSpPr>
                  <p:sp>
                    <p:nvSpPr>
                      <p:cNvPr id="104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67924" y="3573957"/>
                        <a:ext cx="437509" cy="0"/>
                      </a:xfrm>
                      <a:prstGeom prst="line">
                        <a:avLst/>
                      </a:prstGeom>
                      <a:noFill/>
                      <a:ln w="349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5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7128" y="3281837"/>
                        <a:ext cx="0" cy="673701"/>
                      </a:xfrm>
                      <a:prstGeom prst="line">
                        <a:avLst/>
                      </a:prstGeom>
                      <a:noFill/>
                      <a:ln w="349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01" name="Группа 113"/>
                    <p:cNvGrpSpPr/>
                    <p:nvPr/>
                  </p:nvGrpSpPr>
                  <p:grpSpPr>
                    <a:xfrm>
                      <a:off x="3173567" y="3436158"/>
                      <a:ext cx="558637" cy="273862"/>
                      <a:chOff x="3173567" y="3449806"/>
                      <a:chExt cx="558637" cy="273862"/>
                    </a:xfrm>
                  </p:grpSpPr>
                  <p:sp>
                    <p:nvSpPr>
                      <p:cNvPr id="102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93453" y="3449806"/>
                        <a:ext cx="0" cy="273862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3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73567" y="3575782"/>
                        <a:ext cx="558637" cy="0"/>
                      </a:xfrm>
                      <a:prstGeom prst="line">
                        <a:avLst/>
                      </a:prstGeom>
                      <a:noFill/>
                      <a:ln w="349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7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5050057" y="2897874"/>
                    <a:ext cx="2090" cy="659568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73" name="Группа 72"/>
                  <p:cNvGrpSpPr/>
                  <p:nvPr/>
                </p:nvGrpSpPr>
                <p:grpSpPr>
                  <a:xfrm>
                    <a:off x="270719" y="132385"/>
                    <a:ext cx="4799256" cy="2909181"/>
                    <a:chOff x="270719" y="132385"/>
                    <a:chExt cx="4799256" cy="2909181"/>
                  </a:xfrm>
                </p:grpSpPr>
                <p:sp>
                  <p:nvSpPr>
                    <p:cNvPr id="74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719" y="2853118"/>
                      <a:ext cx="2201053" cy="7067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" name="Rectangle 2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2492675" y="2712986"/>
                      <a:ext cx="938531" cy="328580"/>
                    </a:xfrm>
                    <a:prstGeom prst="rect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5647" y="2223445"/>
                      <a:ext cx="0" cy="477155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3295" y="2893163"/>
                      <a:ext cx="1636680" cy="2356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78" name="Группа 77"/>
                    <p:cNvGrpSpPr/>
                    <p:nvPr/>
                  </p:nvGrpSpPr>
                  <p:grpSpPr>
                    <a:xfrm>
                      <a:off x="297895" y="132385"/>
                      <a:ext cx="4757452" cy="2093658"/>
                      <a:chOff x="297895" y="132385"/>
                      <a:chExt cx="4757452" cy="2093658"/>
                    </a:xfrm>
                  </p:grpSpPr>
                  <p:grpSp>
                    <p:nvGrpSpPr>
                      <p:cNvPr id="79" name="Группа 114"/>
                      <p:cNvGrpSpPr/>
                      <p:nvPr/>
                    </p:nvGrpSpPr>
                    <p:grpSpPr>
                      <a:xfrm>
                        <a:off x="297895" y="1260248"/>
                        <a:ext cx="4757452" cy="965795"/>
                        <a:chOff x="297895" y="1260248"/>
                        <a:chExt cx="4757452" cy="965795"/>
                      </a:xfrm>
                    </p:grpSpPr>
                    <p:sp>
                      <p:nvSpPr>
                        <p:cNvPr id="92" name="Line 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46929" y="1674736"/>
                          <a:ext cx="723233" cy="0"/>
                        </a:xfrm>
                        <a:prstGeom prst="line">
                          <a:avLst/>
                        </a:prstGeom>
                        <a:noFill/>
                        <a:ln w="349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93" name="Group 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7895" y="1260248"/>
                          <a:ext cx="4757452" cy="965795"/>
                          <a:chOff x="8739" y="4951"/>
                          <a:chExt cx="2276" cy="410"/>
                        </a:xfrm>
                      </p:grpSpPr>
                      <p:sp>
                        <p:nvSpPr>
                          <p:cNvPr id="94" name="Text Box 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83" y="4951"/>
                            <a:ext cx="545" cy="410"/>
                          </a:xfrm>
                          <a:prstGeom prst="rect">
                            <a:avLst/>
                          </a:prstGeom>
                          <a:noFill/>
                          <a:ln w="349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54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V</a:t>
                            </a:r>
                            <a:endParaRPr kumimoji="0" lang="ru-RU" sz="7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95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86" y="5003"/>
                            <a:ext cx="315" cy="258"/>
                          </a:xfrm>
                          <a:prstGeom prst="ellips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6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432" y="5133"/>
                            <a:ext cx="345" cy="0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7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739" y="5132"/>
                            <a:ext cx="728" cy="2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8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256" y="5129"/>
                            <a:ext cx="728" cy="4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9" name="Line 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956" y="5120"/>
                            <a:ext cx="59" cy="30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80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601" y="132385"/>
                        <a:ext cx="4245335" cy="1107129"/>
                        <a:chOff x="8775" y="4466"/>
                        <a:chExt cx="2031" cy="470"/>
                      </a:xfrm>
                    </p:grpSpPr>
                    <p:sp>
                      <p:nvSpPr>
                        <p:cNvPr id="81" name="Text Box 4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75" y="4466"/>
                          <a:ext cx="565" cy="470"/>
                        </a:xfrm>
                        <a:prstGeom prst="rect">
                          <a:avLst/>
                        </a:prstGeom>
                        <a:noFill/>
                        <a:ln w="349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5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kumimoji="0" lang="ru-RU" sz="6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8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82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372" y="4529"/>
                          <a:ext cx="1434" cy="356"/>
                          <a:chOff x="6817" y="5012"/>
                          <a:chExt cx="1657" cy="461"/>
                        </a:xfrm>
                      </p:grpSpPr>
                      <p:sp>
                        <p:nvSpPr>
                          <p:cNvPr id="83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091" y="5012"/>
                            <a:ext cx="1383" cy="461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noFill/>
                          <a:ln w="34925">
                            <a:solidFill>
                              <a:srgbClr val="008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1" name="Line 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817" y="5276"/>
                            <a:ext cx="405" cy="0"/>
                          </a:xfrm>
                          <a:prstGeom prst="line">
                            <a:avLst/>
                          </a:prstGeom>
                          <a:noFill/>
                          <a:ln w="34925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sp>
          <p:nvSpPr>
            <p:cNvPr id="63" name="Line 54"/>
            <p:cNvSpPr>
              <a:spLocks noChangeShapeType="1"/>
            </p:cNvSpPr>
            <p:nvPr/>
          </p:nvSpPr>
          <p:spPr bwMode="auto">
            <a:xfrm flipH="1">
              <a:off x="4388548" y="764704"/>
              <a:ext cx="614539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2" name="Line 47"/>
          <p:cNvSpPr>
            <a:spLocks noChangeShapeType="1"/>
          </p:cNvSpPr>
          <p:nvPr/>
        </p:nvSpPr>
        <p:spPr bwMode="auto">
          <a:xfrm>
            <a:off x="8296842" y="1785926"/>
            <a:ext cx="0" cy="547255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3" name="Line 47"/>
          <p:cNvSpPr>
            <a:spLocks noChangeShapeType="1"/>
          </p:cNvSpPr>
          <p:nvPr/>
        </p:nvSpPr>
        <p:spPr bwMode="auto">
          <a:xfrm>
            <a:off x="6305328" y="1792748"/>
            <a:ext cx="0" cy="54725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2256572" y="2294602"/>
            <a:ext cx="0" cy="1507354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71406" y="1571612"/>
            <a:ext cx="2967029" cy="2477852"/>
            <a:chOff x="1011" y="4718"/>
            <a:chExt cx="2022" cy="1410"/>
          </a:xfrm>
        </p:grpSpPr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V="1">
              <a:off x="1118" y="4718"/>
              <a:ext cx="0" cy="141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1011" y="6020"/>
              <a:ext cx="202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2226513" y="1500174"/>
            <a:ext cx="522897" cy="1319764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246071" y="2700439"/>
            <a:ext cx="2000650" cy="1871569"/>
            <a:chOff x="1113" y="5356"/>
            <a:chExt cx="1584" cy="1065"/>
          </a:xfrm>
        </p:grpSpPr>
        <p:sp>
          <p:nvSpPr>
            <p:cNvPr id="1034" name="Arc 10"/>
            <p:cNvSpPr>
              <a:spLocks/>
            </p:cNvSpPr>
            <p:nvPr/>
          </p:nvSpPr>
          <p:spPr bwMode="auto">
            <a:xfrm flipH="1">
              <a:off x="1113" y="5500"/>
              <a:ext cx="864" cy="9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459"/>
                <a:gd name="T1" fmla="*/ 0 h 21600"/>
                <a:gd name="T2" fmla="*/ 19459 w 19459"/>
                <a:gd name="T3" fmla="*/ 12224 h 21600"/>
                <a:gd name="T4" fmla="*/ 0 w 1945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59" h="21600" fill="none" extrusionOk="0">
                  <a:moveTo>
                    <a:pt x="-1" y="0"/>
                  </a:moveTo>
                  <a:cubicBezTo>
                    <a:pt x="8295" y="0"/>
                    <a:pt x="15858" y="4750"/>
                    <a:pt x="19458" y="12224"/>
                  </a:cubicBezTo>
                </a:path>
                <a:path w="19459" h="21600" stroke="0" extrusionOk="0">
                  <a:moveTo>
                    <a:pt x="-1" y="0"/>
                  </a:moveTo>
                  <a:cubicBezTo>
                    <a:pt x="8295" y="0"/>
                    <a:pt x="15858" y="4750"/>
                    <a:pt x="19458" y="1222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flipV="1">
              <a:off x="1930" y="5496"/>
              <a:ext cx="537" cy="1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Arc 12"/>
            <p:cNvSpPr>
              <a:spLocks/>
            </p:cNvSpPr>
            <p:nvPr/>
          </p:nvSpPr>
          <p:spPr bwMode="auto">
            <a:xfrm flipV="1">
              <a:off x="2452" y="5356"/>
              <a:ext cx="245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2285984" y="1983157"/>
            <a:ext cx="607493" cy="1803033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>
            <a:off x="231397" y="2897402"/>
            <a:ext cx="1551014" cy="0"/>
          </a:xfrm>
          <a:prstGeom prst="line">
            <a:avLst/>
          </a:prstGeom>
          <a:noFill/>
          <a:ln w="28575">
            <a:solidFill>
              <a:srgbClr val="0066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3063428" y="3214686"/>
            <a:ext cx="500066" cy="60860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9"/>
          <p:cNvSpPr txBox="1">
            <a:spLocks noChangeArrowheads="1"/>
          </p:cNvSpPr>
          <p:nvPr/>
        </p:nvSpPr>
        <p:spPr bwMode="auto">
          <a:xfrm>
            <a:off x="277346" y="1285860"/>
            <a:ext cx="500066" cy="60860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57158" y="2357430"/>
            <a:ext cx="178228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насыщения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357290" y="3000372"/>
            <a:ext cx="79290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все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08752" y="4214818"/>
            <a:ext cx="379174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ru-RU" sz="2400" b="1" u="sng" cap="all" dirty="0" smtClean="0">
                <a:latin typeface="Times New Roman" pitchFamily="18" charset="0"/>
                <a:cs typeface="Times New Roman" pitchFamily="18" charset="0"/>
              </a:rPr>
              <a:t>стоятельный</a:t>
            </a:r>
            <a:r>
              <a:rPr lang="ru-RU" sz="24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-32" y="5732360"/>
            <a:ext cx="179889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 Box 9"/>
          <p:cNvSpPr txBox="1">
            <a:spLocks noChangeArrowheads="1"/>
          </p:cNvSpPr>
          <p:nvPr/>
        </p:nvSpPr>
        <p:spPr bwMode="auto">
          <a:xfrm>
            <a:off x="1714480" y="3786190"/>
            <a:ext cx="1643074" cy="60860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зажиг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976389" y="5686435"/>
            <a:ext cx="79541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-36512" y="4777988"/>
            <a:ext cx="47667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Ударная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4786314" y="5000636"/>
            <a:ext cx="1214446" cy="71438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ТЭЭ</a:t>
            </a:r>
            <a:endParaRPr kumimoji="0" lang="ru-RU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929354" y="4943315"/>
            <a:ext cx="3286116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испускание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нагретым…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714876" y="6089740"/>
            <a:ext cx="44291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ВЫХОДА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84" name="Group 7"/>
          <p:cNvGrpSpPr>
            <a:grpSpLocks/>
          </p:cNvGrpSpPr>
          <p:nvPr/>
        </p:nvGrpSpPr>
        <p:grpSpPr bwMode="auto">
          <a:xfrm>
            <a:off x="1763688" y="5445224"/>
            <a:ext cx="1428616" cy="1285130"/>
            <a:chOff x="9757" y="3231"/>
            <a:chExt cx="624" cy="650"/>
          </a:xfrm>
          <a:solidFill>
            <a:srgbClr val="FFFF00"/>
          </a:solidFill>
        </p:grpSpPr>
        <p:sp>
          <p:nvSpPr>
            <p:cNvPr id="119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573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эл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 Box 8"/>
            <p:cNvSpPr txBox="1">
              <a:spLocks noChangeArrowheads="1"/>
            </p:cNvSpPr>
            <p:nvPr/>
          </p:nvSpPr>
          <p:spPr bwMode="auto">
            <a:xfrm>
              <a:off x="9857" y="3513"/>
              <a:ext cx="368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3012332" y="5745131"/>
            <a:ext cx="170431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иониз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87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4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4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4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7" grpId="1" build="allAtOnce" animBg="1"/>
      <p:bldP spid="112" grpId="0" animBg="1"/>
      <p:bldP spid="113" grpId="0" animBg="1"/>
      <p:bldP spid="1026" grpId="0" animBg="1"/>
      <p:bldP spid="1032" grpId="0" animBg="1"/>
      <p:bldP spid="1032" grpId="1" animBg="1"/>
      <p:bldP spid="1037" grpId="0" animBg="1"/>
      <p:bldP spid="1038" grpId="0" animBg="1"/>
      <p:bldP spid="85" grpId="0"/>
      <p:bldP spid="85" grpId="1"/>
      <p:bldP spid="86" grpId="0"/>
      <p:bldP spid="87" grpId="0" animBg="1"/>
      <p:bldP spid="88" grpId="0" animBg="1"/>
      <p:bldP spid="89" grpId="0" animBg="1"/>
      <p:bldP spid="89" grpId="1" animBg="1"/>
      <p:bldP spid="90" grpId="0" animBg="1"/>
      <p:bldP spid="114" grpId="0"/>
      <p:bldP spid="115" grpId="0" animBg="1"/>
      <p:bldP spid="117" grpId="0" animBg="1"/>
      <p:bldP spid="1039" grpId="0" animBg="1"/>
      <p:bldP spid="1040" grpId="0" animBg="1"/>
      <p:bldP spid="1041" grpId="0"/>
      <p:bldP spid="1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оугольник 140"/>
          <p:cNvSpPr/>
          <p:nvPr/>
        </p:nvSpPr>
        <p:spPr>
          <a:xfrm>
            <a:off x="285720" y="2928934"/>
            <a:ext cx="771530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           2             1            0          -1В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1214422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 rot="16200000" flipH="1">
            <a:off x="3000376" y="2286004"/>
            <a:ext cx="4643446" cy="7143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00628" y="1071546"/>
            <a:ext cx="285752" cy="285752"/>
            <a:chOff x="846" y="9235"/>
            <a:chExt cx="366" cy="388"/>
          </a:xfrm>
        </p:grpSpPr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1428740" y="2286004"/>
            <a:ext cx="4643446" cy="7143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-285772" y="2286004"/>
            <a:ext cx="4643446" cy="7143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-2071722" y="2286004"/>
            <a:ext cx="4643446" cy="7143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40" idx="2"/>
          </p:cNvCxnSpPr>
          <p:nvPr/>
        </p:nvCxnSpPr>
        <p:spPr>
          <a:xfrm rot="10800000">
            <a:off x="4143372" y="1214422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00034" y="3571876"/>
            <a:ext cx="521494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Какую энергию приобретёт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электрон,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пройдя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разность потенциалов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1В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071934" y="500042"/>
            <a:ext cx="612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1857356" y="1928802"/>
            <a:ext cx="350046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2"/>
          <p:cNvGrpSpPr/>
          <p:nvPr/>
        </p:nvGrpSpPr>
        <p:grpSpPr>
          <a:xfrm>
            <a:off x="2214546" y="1285860"/>
            <a:ext cx="857256" cy="785818"/>
            <a:chOff x="1071538" y="0"/>
            <a:chExt cx="857256" cy="785818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071538" y="0"/>
              <a:ext cx="857256" cy="78581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flipV="1">
              <a:off x="1173470" y="74612"/>
              <a:ext cx="3571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5357818" y="0"/>
            <a:ext cx="4000496" cy="92841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n-US" sz="4800" b="1" dirty="0" smtClean="0">
                <a:solidFill>
                  <a:srgbClr val="C00000"/>
                </a:solidFill>
                <a:sym typeface="Symbol"/>
              </a:rPr>
              <a:t>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656274" y="934034"/>
            <a:ext cx="30219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5715008" y="1785926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6572232" y="3571876"/>
            <a:ext cx="25718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ru-RU" sz="4800" b="1" dirty="0" smtClean="0">
                <a:solidFill>
                  <a:srgbClr val="FF0000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0" y="4500570"/>
            <a:ext cx="91440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1,6 10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1В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1,6 10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Дж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71406" y="5429264"/>
            <a:ext cx="735811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1эВ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1,6 10</a:t>
            </a:r>
            <a:r>
              <a:rPr lang="ru-RU" sz="4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Дж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2577716" y="55638"/>
            <a:ext cx="1428616" cy="1285130"/>
            <a:chOff x="9757" y="3231"/>
            <a:chExt cx="624" cy="650"/>
          </a:xfrm>
          <a:solidFill>
            <a:srgbClr val="FFFF00"/>
          </a:solidFill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9808" y="3231"/>
              <a:ext cx="573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эл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9857" y="3513"/>
              <a:ext cx="368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9757" y="3524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-71470" y="285728"/>
            <a:ext cx="2786082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000" b="1" dirty="0" smtClean="0">
                <a:sym typeface="Symbol"/>
              </a:rPr>
              <a:t></a:t>
            </a:r>
            <a:r>
              <a:rPr lang="ru-RU" sz="4000" b="1" dirty="0" smtClean="0">
                <a:solidFill>
                  <a:srgbClr val="0000FF"/>
                </a:solidFill>
                <a:sym typeface="Symbol"/>
              </a:rPr>
              <a:t>=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397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6" grpId="0"/>
      <p:bldP spid="47" grpId="0" animBg="1"/>
      <p:bldP spid="48" grpId="0"/>
      <p:bldP spid="59" grpId="0" animBg="1"/>
      <p:bldP spid="60" grpId="0"/>
      <p:bldP spid="62" grpId="0" animBg="1"/>
      <p:bldP spid="65" grpId="0" animBg="1"/>
      <p:bldP spid="66" grpId="0" animBg="1"/>
      <p:bldP spid="69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500166" y="928670"/>
            <a:ext cx="57150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49" name="AutoShape 25"/>
          <p:cNvSpPr>
            <a:spLocks noChangeArrowheads="1"/>
          </p:cNvSpPr>
          <p:nvPr/>
        </p:nvSpPr>
        <p:spPr bwMode="auto">
          <a:xfrm rot="5417574">
            <a:off x="41924" y="2942463"/>
            <a:ext cx="2544985" cy="1422537"/>
          </a:xfrm>
          <a:prstGeom prst="roundRect">
            <a:avLst>
              <a:gd name="adj" fmla="val 50000"/>
            </a:avLst>
          </a:prstGeom>
          <a:noFill/>
          <a:ln w="666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50" name="Group 26"/>
          <p:cNvGrpSpPr>
            <a:grpSpLocks/>
          </p:cNvGrpSpPr>
          <p:nvPr/>
        </p:nvGrpSpPr>
        <p:grpSpPr bwMode="auto">
          <a:xfrm rot="5417574">
            <a:off x="928503" y="1875091"/>
            <a:ext cx="763680" cy="925729"/>
            <a:chOff x="4700" y="6785"/>
            <a:chExt cx="449" cy="415"/>
          </a:xfrm>
        </p:grpSpPr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5149" y="6785"/>
              <a:ext cx="0" cy="415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H="1">
              <a:off x="4700" y="6993"/>
              <a:ext cx="438" cy="0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4" name="Group 30"/>
          <p:cNvGrpSpPr>
            <a:grpSpLocks/>
          </p:cNvGrpSpPr>
          <p:nvPr/>
        </p:nvGrpSpPr>
        <p:grpSpPr bwMode="auto">
          <a:xfrm rot="5417574">
            <a:off x="915867" y="4801530"/>
            <a:ext cx="771040" cy="435093"/>
            <a:chOff x="5284" y="5030"/>
            <a:chExt cx="616" cy="144"/>
          </a:xfrm>
        </p:grpSpPr>
        <p:sp>
          <p:nvSpPr>
            <p:cNvPr id="1055" name="Arc 31"/>
            <p:cNvSpPr>
              <a:spLocks/>
            </p:cNvSpPr>
            <p:nvPr/>
          </p:nvSpPr>
          <p:spPr bwMode="auto">
            <a:xfrm rot="16191512" flipH="1">
              <a:off x="5472" y="4845"/>
              <a:ext cx="141" cy="5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3 w 43200"/>
                <a:gd name="T1" fmla="*/ 23493 h 23493"/>
                <a:gd name="T2" fmla="*/ 43200 w 43200"/>
                <a:gd name="T3" fmla="*/ 21600 h 23493"/>
                <a:gd name="T4" fmla="*/ 21600 w 43200"/>
                <a:gd name="T5" fmla="*/ 21600 h 2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493" fill="none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3493" stroke="0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6675">
              <a:solidFill>
                <a:srgbClr val="03030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5802" y="5171"/>
              <a:ext cx="98" cy="0"/>
            </a:xfrm>
            <a:prstGeom prst="line">
              <a:avLst/>
            </a:prstGeom>
            <a:noFill/>
            <a:ln w="66675">
              <a:solidFill>
                <a:srgbClr val="030303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5795" y="5030"/>
              <a:ext cx="98" cy="0"/>
            </a:xfrm>
            <a:prstGeom prst="line">
              <a:avLst/>
            </a:prstGeom>
            <a:noFill/>
            <a:ln w="66675">
              <a:solidFill>
                <a:srgbClr val="030303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3" name="Arc 29"/>
          <p:cNvSpPr>
            <a:spLocks/>
          </p:cNvSpPr>
          <p:nvPr/>
        </p:nvSpPr>
        <p:spPr bwMode="auto">
          <a:xfrm rot="162906" flipH="1">
            <a:off x="836109" y="4422149"/>
            <a:ext cx="1005959" cy="279709"/>
          </a:xfrm>
          <a:custGeom>
            <a:avLst/>
            <a:gdLst>
              <a:gd name="G0" fmla="+- 21326 0 0"/>
              <a:gd name="G1" fmla="+- 21600 0 0"/>
              <a:gd name="G2" fmla="+- 21600 0 0"/>
              <a:gd name="T0" fmla="*/ 0 w 42926"/>
              <a:gd name="T1" fmla="*/ 18171 h 21600"/>
              <a:gd name="T2" fmla="*/ 42926 w 42926"/>
              <a:gd name="T3" fmla="*/ 21600 h 21600"/>
              <a:gd name="T4" fmla="*/ 21326 w 4292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26" h="21600" fill="none" extrusionOk="0">
                <a:moveTo>
                  <a:pt x="-1" y="18170"/>
                </a:moveTo>
                <a:cubicBezTo>
                  <a:pt x="1683" y="7699"/>
                  <a:pt x="10720" y="-1"/>
                  <a:pt x="21326" y="0"/>
                </a:cubicBezTo>
                <a:cubicBezTo>
                  <a:pt x="33255" y="0"/>
                  <a:pt x="42926" y="9670"/>
                  <a:pt x="42926" y="21600"/>
                </a:cubicBezTo>
              </a:path>
              <a:path w="42926" h="21600" stroke="0" extrusionOk="0">
                <a:moveTo>
                  <a:pt x="-1" y="18170"/>
                </a:moveTo>
                <a:cubicBezTo>
                  <a:pt x="1683" y="7699"/>
                  <a:pt x="10720" y="-1"/>
                  <a:pt x="21326" y="0"/>
                </a:cubicBezTo>
                <a:cubicBezTo>
                  <a:pt x="33255" y="0"/>
                  <a:pt x="42926" y="9670"/>
                  <a:pt x="42926" y="21600"/>
                </a:cubicBezTo>
                <a:lnTo>
                  <a:pt x="21326" y="21600"/>
                </a:lnTo>
                <a:close/>
              </a:path>
            </a:pathLst>
          </a:custGeom>
          <a:noFill/>
          <a:ln w="6667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1586824" y="4645251"/>
            <a:ext cx="485530" cy="1165030"/>
            <a:chOff x="5697497" y="4883125"/>
            <a:chExt cx="485530" cy="1165030"/>
          </a:xfrm>
        </p:grpSpPr>
        <p:sp>
          <p:nvSpPr>
            <p:cNvPr id="41" name="Oval 12"/>
            <p:cNvSpPr>
              <a:spLocks noChangeArrowheads="1"/>
            </p:cNvSpPr>
            <p:nvPr/>
          </p:nvSpPr>
          <p:spPr bwMode="auto">
            <a:xfrm rot="16212652">
              <a:off x="5854689" y="5783084"/>
              <a:ext cx="215130" cy="248043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 rot="16212652" flipV="1">
              <a:off x="5799893" y="5665022"/>
              <a:ext cx="280737" cy="485530"/>
            </a:xfrm>
            <a:prstGeom prst="line">
              <a:avLst/>
            </a:prstGeom>
            <a:noFill/>
            <a:ln w="4762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14"/>
            <p:cNvSpPr>
              <a:spLocks noChangeShapeType="1"/>
            </p:cNvSpPr>
            <p:nvPr/>
          </p:nvSpPr>
          <p:spPr bwMode="auto">
            <a:xfrm rot="16212652">
              <a:off x="5478967" y="5353817"/>
              <a:ext cx="941384" cy="0"/>
            </a:xfrm>
            <a:prstGeom prst="line">
              <a:avLst/>
            </a:prstGeom>
            <a:noFill/>
            <a:ln w="4762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26384" y="928670"/>
            <a:ext cx="121444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анод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896367" y="1488643"/>
            <a:ext cx="399294" cy="6683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000232" y="5429264"/>
            <a:ext cx="121444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катод 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5181" y="5000636"/>
            <a:ext cx="64294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endParaRPr lang="ru-RU" sz="3600" dirty="0">
              <a:solidFill>
                <a:srgbClr val="0033CC"/>
              </a:solidFill>
            </a:endParaRPr>
          </a:p>
        </p:txBody>
      </p:sp>
      <p:grpSp>
        <p:nvGrpSpPr>
          <p:cNvPr id="57" name="Group 2"/>
          <p:cNvGrpSpPr>
            <a:grpSpLocks/>
          </p:cNvGrpSpPr>
          <p:nvPr/>
        </p:nvGrpSpPr>
        <p:grpSpPr bwMode="auto">
          <a:xfrm>
            <a:off x="1428729" y="4119820"/>
            <a:ext cx="285751" cy="285750"/>
            <a:chOff x="1783" y="8526"/>
            <a:chExt cx="366" cy="388"/>
          </a:xfrm>
        </p:grpSpPr>
        <p:sp>
          <p:nvSpPr>
            <p:cNvPr id="58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" name="Group 2"/>
          <p:cNvGrpSpPr>
            <a:grpSpLocks/>
          </p:cNvGrpSpPr>
          <p:nvPr/>
        </p:nvGrpSpPr>
        <p:grpSpPr bwMode="auto">
          <a:xfrm>
            <a:off x="1357291" y="4119820"/>
            <a:ext cx="285751" cy="285750"/>
            <a:chOff x="1783" y="8526"/>
            <a:chExt cx="366" cy="388"/>
          </a:xfrm>
        </p:grpSpPr>
        <p:sp>
          <p:nvSpPr>
            <p:cNvPr id="61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0" name="TextBox 31"/>
          <p:cNvSpPr txBox="1">
            <a:spLocks noChangeArrowheads="1"/>
          </p:cNvSpPr>
          <p:nvPr/>
        </p:nvSpPr>
        <p:spPr bwMode="auto">
          <a:xfrm>
            <a:off x="-32" y="3159625"/>
            <a:ext cx="428628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" name="Group 2"/>
          <p:cNvGrpSpPr>
            <a:grpSpLocks/>
          </p:cNvGrpSpPr>
          <p:nvPr/>
        </p:nvGrpSpPr>
        <p:grpSpPr bwMode="auto">
          <a:xfrm>
            <a:off x="1714480" y="1772816"/>
            <a:ext cx="815975" cy="833437"/>
            <a:chOff x="7108" y="3188"/>
            <a:chExt cx="207" cy="207"/>
          </a:xfrm>
        </p:grpSpPr>
        <p:sp>
          <p:nvSpPr>
            <p:cNvPr id="104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" name="Line 3"/>
          <p:cNvSpPr>
            <a:spLocks noChangeShapeType="1"/>
          </p:cNvSpPr>
          <p:nvPr/>
        </p:nvSpPr>
        <p:spPr bwMode="auto">
          <a:xfrm>
            <a:off x="2104401" y="4869160"/>
            <a:ext cx="815975" cy="0"/>
          </a:xfrm>
          <a:prstGeom prst="line">
            <a:avLst/>
          </a:prstGeom>
          <a:noFill/>
          <a:ln w="1270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rot="16200000" flipV="1">
            <a:off x="-427864" y="3578613"/>
            <a:ext cx="1712916" cy="4"/>
          </a:xfrm>
          <a:prstGeom prst="line">
            <a:avLst/>
          </a:prstGeom>
          <a:ln w="889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00330" y="1071546"/>
            <a:ext cx="15001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2071670" y="214290"/>
            <a:ext cx="3571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Н.)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6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2857488" y="1643050"/>
            <a:ext cx="2045416" cy="1404408"/>
            <a:chOff x="6858016" y="1771641"/>
            <a:chExt cx="2045416" cy="1404408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8121684" y="1771641"/>
              <a:ext cx="769397" cy="7461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U</a:t>
              </a:r>
              <a:r>
                <a:rPr lang="ru-RU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4800" b="1" baseline="-250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177556" y="2529718"/>
              <a:ext cx="5565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6" name="Группа 46"/>
            <p:cNvGrpSpPr/>
            <p:nvPr/>
          </p:nvGrpSpPr>
          <p:grpSpPr>
            <a:xfrm>
              <a:off x="6858016" y="2057392"/>
              <a:ext cx="2045416" cy="1000132"/>
              <a:chOff x="4319277" y="4827266"/>
              <a:chExt cx="2045416" cy="1000132"/>
            </a:xfrm>
          </p:grpSpPr>
          <p:sp>
            <p:nvSpPr>
              <p:cNvPr id="48" name="Text Box 32"/>
              <p:cNvSpPr txBox="1">
                <a:spLocks noChangeArrowheads="1"/>
              </p:cNvSpPr>
              <p:nvPr/>
            </p:nvSpPr>
            <p:spPr bwMode="auto">
              <a:xfrm>
                <a:off x="4319277" y="4827266"/>
                <a:ext cx="1143008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5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Line 28"/>
              <p:cNvSpPr>
                <a:spLocks noChangeShapeType="1"/>
              </p:cNvSpPr>
              <p:nvPr/>
            </p:nvSpPr>
            <p:spPr bwMode="auto">
              <a:xfrm>
                <a:off x="5500693" y="5357826"/>
                <a:ext cx="864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46" name="Line 22"/>
          <p:cNvSpPr>
            <a:spLocks noChangeShapeType="1"/>
          </p:cNvSpPr>
          <p:nvPr/>
        </p:nvSpPr>
        <p:spPr bwMode="auto">
          <a:xfrm flipH="1" flipV="1">
            <a:off x="1818648" y="4885251"/>
            <a:ext cx="753087" cy="6868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4" name="Group 5"/>
          <p:cNvGrpSpPr>
            <a:grpSpLocks/>
          </p:cNvGrpSpPr>
          <p:nvPr/>
        </p:nvGrpSpPr>
        <p:grpSpPr bwMode="auto">
          <a:xfrm>
            <a:off x="5643571" y="142791"/>
            <a:ext cx="3214998" cy="2143201"/>
            <a:chOff x="14533" y="2007"/>
            <a:chExt cx="4191" cy="3573"/>
          </a:xfrm>
        </p:grpSpPr>
        <p:grpSp>
          <p:nvGrpSpPr>
            <p:cNvPr id="55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64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8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8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1" y="6486"/>
                  <a:ext cx="391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a 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5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3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191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lvl="0"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Скругленный прямоугольник 67"/>
          <p:cNvSpPr/>
          <p:nvPr/>
        </p:nvSpPr>
        <p:spPr>
          <a:xfrm>
            <a:off x="6405638" y="299990"/>
            <a:ext cx="412633" cy="357190"/>
          </a:xfrm>
          <a:prstGeom prst="roundRect">
            <a:avLst/>
          </a:prstGeom>
          <a:solidFill>
            <a:schemeClr val="bg1">
              <a:lumMod val="95000"/>
              <a:alpha val="18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252472" y="828163"/>
            <a:ext cx="357190" cy="353992"/>
          </a:xfrm>
          <a:prstGeom prst="roundRect">
            <a:avLst/>
          </a:prstGeom>
          <a:solidFill>
            <a:schemeClr val="bg1">
              <a:lumMod val="95000"/>
              <a:alpha val="41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965079" y="843584"/>
            <a:ext cx="421585" cy="357190"/>
          </a:xfrm>
          <a:prstGeom prst="roundRect">
            <a:avLst/>
          </a:prstGeom>
          <a:solidFill>
            <a:schemeClr val="bg1">
              <a:lumMod val="95000"/>
              <a:alpha val="1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207655" y="1214422"/>
            <a:ext cx="555305" cy="428628"/>
          </a:xfrm>
          <a:prstGeom prst="roundRect">
            <a:avLst/>
          </a:prstGeom>
          <a:solidFill>
            <a:schemeClr val="bg1">
              <a:lumMod val="95000"/>
              <a:alpha val="44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714480" y="2714620"/>
            <a:ext cx="1000132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571604" y="4429132"/>
            <a:ext cx="1000132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>
            <a:off x="1535885" y="3607595"/>
            <a:ext cx="1643074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2357423" y="2857496"/>
            <a:ext cx="50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2428860" y="3571876"/>
            <a:ext cx="714380" cy="746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8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1000100" y="4143382"/>
            <a:ext cx="285751" cy="285750"/>
            <a:chOff x="1783" y="8526"/>
            <a:chExt cx="366" cy="388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84" name="Прямая со стрелкой 83"/>
          <p:cNvCxnSpPr/>
          <p:nvPr/>
        </p:nvCxnSpPr>
        <p:spPr>
          <a:xfrm rot="16200000" flipV="1">
            <a:off x="849123" y="3865730"/>
            <a:ext cx="598819" cy="1111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Группа 84"/>
          <p:cNvGrpSpPr/>
          <p:nvPr/>
        </p:nvGrpSpPr>
        <p:grpSpPr>
          <a:xfrm>
            <a:off x="516880" y="3071812"/>
            <a:ext cx="571504" cy="523220"/>
            <a:chOff x="7643834" y="139463"/>
            <a:chExt cx="714380" cy="523220"/>
          </a:xfrm>
        </p:grpSpPr>
        <p:grpSp>
          <p:nvGrpSpPr>
            <p:cNvPr id="86" name="Группа 68"/>
            <p:cNvGrpSpPr/>
            <p:nvPr/>
          </p:nvGrpSpPr>
          <p:grpSpPr>
            <a:xfrm>
              <a:off x="7643834" y="139463"/>
              <a:ext cx="714380" cy="523220"/>
              <a:chOff x="6643702" y="493018"/>
              <a:chExt cx="714380" cy="523220"/>
            </a:xfrm>
            <a:solidFill>
              <a:schemeClr val="bg1"/>
            </a:solidFill>
          </p:grpSpPr>
          <p:sp>
            <p:nvSpPr>
              <p:cNvPr id="88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643702" y="493018"/>
                <a:ext cx="71438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1500166" y="3143248"/>
            <a:ext cx="428628" cy="523220"/>
            <a:chOff x="7643834" y="139463"/>
            <a:chExt cx="714380" cy="523220"/>
          </a:xfrm>
        </p:grpSpPr>
        <p:grpSp>
          <p:nvGrpSpPr>
            <p:cNvPr id="91" name="Группа 68"/>
            <p:cNvGrpSpPr/>
            <p:nvPr/>
          </p:nvGrpSpPr>
          <p:grpSpPr>
            <a:xfrm>
              <a:off x="7643834" y="139463"/>
              <a:ext cx="714380" cy="523220"/>
              <a:chOff x="6643702" y="493018"/>
              <a:chExt cx="714380" cy="523220"/>
            </a:xfrm>
            <a:solidFill>
              <a:schemeClr val="bg1"/>
            </a:solidFill>
          </p:grpSpPr>
          <p:sp>
            <p:nvSpPr>
              <p:cNvPr id="93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643702" y="493018"/>
                <a:ext cx="71438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28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2" name="Line 18"/>
            <p:cNvSpPr>
              <a:spLocks noChangeShapeType="1"/>
            </p:cNvSpPr>
            <p:nvPr/>
          </p:nvSpPr>
          <p:spPr bwMode="auto">
            <a:xfrm>
              <a:off x="7771826" y="276675"/>
              <a:ext cx="34935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solidFill>
                  <a:srgbClr val="006600"/>
                </a:solidFill>
              </a:endParaRPr>
            </a:p>
          </p:txBody>
        </p:sp>
      </p:grpSp>
      <p:cxnSp>
        <p:nvCxnSpPr>
          <p:cNvPr id="95" name="Прямая со стрелкой 94"/>
          <p:cNvCxnSpPr/>
          <p:nvPr/>
        </p:nvCxnSpPr>
        <p:spPr>
          <a:xfrm rot="16200000" flipV="1">
            <a:off x="1134874" y="3579977"/>
            <a:ext cx="598819" cy="1111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2"/>
          <p:cNvGrpSpPr>
            <a:grpSpLocks/>
          </p:cNvGrpSpPr>
          <p:nvPr/>
        </p:nvGrpSpPr>
        <p:grpSpPr bwMode="auto">
          <a:xfrm>
            <a:off x="1000100" y="2786058"/>
            <a:ext cx="285751" cy="285750"/>
            <a:chOff x="1783" y="8526"/>
            <a:chExt cx="366" cy="388"/>
          </a:xfrm>
        </p:grpSpPr>
        <p:sp>
          <p:nvSpPr>
            <p:cNvPr id="9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331118" y="1928802"/>
            <a:ext cx="88329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7030A0"/>
              </a:solidFill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rot="16200000" flipV="1">
            <a:off x="838010" y="2508408"/>
            <a:ext cx="598819" cy="111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rot="5400000" flipH="1" flipV="1">
            <a:off x="3036083" y="1750207"/>
            <a:ext cx="714380" cy="3571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rot="5400000" flipH="1" flipV="1">
            <a:off x="2535223" y="963595"/>
            <a:ext cx="35719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V="1">
            <a:off x="3786182" y="428604"/>
            <a:ext cx="3357586" cy="14287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4"/>
          <p:cNvSpPr txBox="1">
            <a:spLocks noChangeArrowheads="1"/>
          </p:cNvSpPr>
          <p:nvPr/>
        </p:nvSpPr>
        <p:spPr bwMode="auto">
          <a:xfrm>
            <a:off x="5715008" y="4169624"/>
            <a:ext cx="25718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U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1" name="Group 7"/>
          <p:cNvGrpSpPr>
            <a:grpSpLocks/>
          </p:cNvGrpSpPr>
          <p:nvPr/>
        </p:nvGrpSpPr>
        <p:grpSpPr bwMode="auto">
          <a:xfrm>
            <a:off x="4000493" y="3928248"/>
            <a:ext cx="1427501" cy="1358140"/>
            <a:chOff x="9757" y="3156"/>
            <a:chExt cx="567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2" name="Text Box 8"/>
            <p:cNvSpPr txBox="1">
              <a:spLocks noChangeArrowheads="1"/>
            </p:cNvSpPr>
            <p:nvPr/>
          </p:nvSpPr>
          <p:spPr bwMode="auto">
            <a:xfrm>
              <a:off x="9925" y="3479"/>
              <a:ext cx="199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566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5" name="Text Box 4"/>
          <p:cNvSpPr txBox="1">
            <a:spLocks noChangeArrowheads="1"/>
          </p:cNvSpPr>
          <p:nvPr/>
        </p:nvSpPr>
        <p:spPr bwMode="auto">
          <a:xfrm>
            <a:off x="5286380" y="4241062"/>
            <a:ext cx="500066" cy="7858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 Box 4"/>
          <p:cNvSpPr txBox="1">
            <a:spLocks noChangeArrowheads="1"/>
          </p:cNvSpPr>
          <p:nvPr/>
        </p:nvSpPr>
        <p:spPr bwMode="auto">
          <a:xfrm>
            <a:off x="5500694" y="3214686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3786182" y="3000372"/>
            <a:ext cx="5214974" cy="2428892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180" y="6000768"/>
            <a:ext cx="8847538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 Анодное напряжение в  диоде 182В. С какой скоростью электрон подходит к аноду? </a:t>
            </a:r>
          </a:p>
        </p:txBody>
      </p:sp>
    </p:spTree>
    <p:extLst>
      <p:ext uri="{BB962C8B-B14F-4D97-AF65-F5344CB8AC3E}">
        <p14:creationId xmlns:p14="http://schemas.microsoft.com/office/powerpoint/2010/main" xmlns="" val="254698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64" presetClass="path" presetSubtype="0" repeatCount="10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00087 -0.21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64" presetClass="path" presetSubtype="0" repeatCount="10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00087 -0.2192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5" dur="2000" fill="hold"/>
                                        <p:tgtEl>
                                          <p:spTgt spid="121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049" grpId="0" animBg="1"/>
      <p:bldP spid="1053" grpId="0" animBg="1"/>
      <p:bldP spid="44" grpId="0" animBg="1"/>
      <p:bldP spid="49" grpId="0" animBg="1"/>
      <p:bldP spid="50" grpId="0" animBg="1"/>
      <p:bldP spid="53" grpId="0" animBg="1"/>
      <p:bldP spid="100" grpId="0" animBg="1"/>
      <p:bldP spid="107" grpId="0" animBg="1"/>
      <p:bldP spid="36" grpId="0" animBg="1"/>
      <p:bldP spid="37" grpId="0" animBg="1"/>
      <p:bldP spid="1046" grpId="0" animBg="1"/>
      <p:bldP spid="68" grpId="0" animBg="1"/>
      <p:bldP spid="69" grpId="0" animBg="1"/>
      <p:bldP spid="70" grpId="0" animBg="1"/>
      <p:bldP spid="71" grpId="0" animBg="1"/>
      <p:bldP spid="77" grpId="0"/>
      <p:bldP spid="78" grpId="0" animBg="1"/>
      <p:bldP spid="102" grpId="0" animBg="1"/>
      <p:bldP spid="102" grpId="1" animBg="1"/>
      <p:bldP spid="120" grpId="0" animBg="1"/>
      <p:bldP spid="125" grpId="0" animBg="1"/>
      <p:bldP spid="126" grpId="0" animBg="1"/>
      <p:bldP spid="127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51920" y="6273225"/>
            <a:ext cx="5292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Кр-6,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СР-6, стр. 10-17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18622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71480"/>
            <a:ext cx="57499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Темы №20-24,14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41608" y="1971697"/>
            <a:ext cx="6981340" cy="134443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642910" y="4500570"/>
            <a:ext cx="5429288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разделу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 rot="1452921">
            <a:off x="22432" y="2900987"/>
            <a:ext cx="9240744" cy="1401229"/>
          </a:xfrm>
          <a:prstGeom prst="rect">
            <a:avLst/>
          </a:prstGeom>
          <a:solidFill>
            <a:schemeClr val="bg2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Ток в различных средах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6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0"/>
            <a:ext cx="8501090" cy="58477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лектроннолучевая  трубка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осциллограф,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828104" y="1325342"/>
            <a:ext cx="6172888" cy="558049"/>
            <a:chOff x="12828" y="4957"/>
            <a:chExt cx="2810" cy="341"/>
          </a:xfrm>
        </p:grpSpPr>
        <p:grpSp>
          <p:nvGrpSpPr>
            <p:cNvPr id="2054" name="Group 6"/>
            <p:cNvGrpSpPr>
              <a:grpSpLocks/>
            </p:cNvGrpSpPr>
            <p:nvPr/>
          </p:nvGrpSpPr>
          <p:grpSpPr bwMode="auto">
            <a:xfrm>
              <a:off x="12828" y="4957"/>
              <a:ext cx="832" cy="201"/>
              <a:chOff x="12828" y="4957"/>
              <a:chExt cx="832" cy="201"/>
            </a:xfrm>
          </p:grpSpPr>
          <p:sp>
            <p:nvSpPr>
              <p:cNvPr id="2055" name="Arc 7"/>
              <p:cNvSpPr>
                <a:spLocks/>
              </p:cNvSpPr>
              <p:nvPr/>
            </p:nvSpPr>
            <p:spPr bwMode="auto">
              <a:xfrm flipV="1">
                <a:off x="12828" y="4957"/>
                <a:ext cx="366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313"/>
                  <a:gd name="T1" fmla="*/ 0 h 21600"/>
                  <a:gd name="T2" fmla="*/ 18313 w 18313"/>
                  <a:gd name="T3" fmla="*/ 10146 h 21600"/>
                  <a:gd name="T4" fmla="*/ 0 w 183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13" h="21600" fill="none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</a:path>
                  <a:path w="18313" h="21600" stroke="0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Arc 8"/>
              <p:cNvSpPr>
                <a:spLocks/>
              </p:cNvSpPr>
              <p:nvPr/>
            </p:nvSpPr>
            <p:spPr bwMode="auto">
              <a:xfrm>
                <a:off x="13187" y="5017"/>
                <a:ext cx="473" cy="141"/>
              </a:xfrm>
              <a:custGeom>
                <a:avLst/>
                <a:gdLst>
                  <a:gd name="G0" fmla="+- 11977 0 0"/>
                  <a:gd name="G1" fmla="+- 21600 0 0"/>
                  <a:gd name="G2" fmla="+- 21600 0 0"/>
                  <a:gd name="T0" fmla="*/ 0 w 23687"/>
                  <a:gd name="T1" fmla="*/ 3625 h 21600"/>
                  <a:gd name="T2" fmla="*/ 23687 w 23687"/>
                  <a:gd name="T3" fmla="*/ 3450 h 21600"/>
                  <a:gd name="T4" fmla="*/ 11977 w 2368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87" h="21600" fill="none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</a:path>
                  <a:path w="23687" h="21600" stroke="0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  <a:lnTo>
                      <a:pt x="1197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57" name="Group 9"/>
            <p:cNvGrpSpPr>
              <a:grpSpLocks/>
            </p:cNvGrpSpPr>
            <p:nvPr/>
          </p:nvGrpSpPr>
          <p:grpSpPr bwMode="auto">
            <a:xfrm flipV="1">
              <a:off x="12834" y="5097"/>
              <a:ext cx="832" cy="201"/>
              <a:chOff x="12828" y="4957"/>
              <a:chExt cx="832" cy="201"/>
            </a:xfrm>
          </p:grpSpPr>
          <p:sp>
            <p:nvSpPr>
              <p:cNvPr id="2058" name="Arc 10"/>
              <p:cNvSpPr>
                <a:spLocks/>
              </p:cNvSpPr>
              <p:nvPr/>
            </p:nvSpPr>
            <p:spPr bwMode="auto">
              <a:xfrm flipV="1">
                <a:off x="12828" y="4957"/>
                <a:ext cx="366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313"/>
                  <a:gd name="T1" fmla="*/ 0 h 21600"/>
                  <a:gd name="T2" fmla="*/ 18313 w 18313"/>
                  <a:gd name="T3" fmla="*/ 10146 h 21600"/>
                  <a:gd name="T4" fmla="*/ 0 w 183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13" h="21600" fill="none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</a:path>
                  <a:path w="18313" h="21600" stroke="0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Arc 11"/>
              <p:cNvSpPr>
                <a:spLocks/>
              </p:cNvSpPr>
              <p:nvPr/>
            </p:nvSpPr>
            <p:spPr bwMode="auto">
              <a:xfrm>
                <a:off x="13187" y="5017"/>
                <a:ext cx="473" cy="141"/>
              </a:xfrm>
              <a:custGeom>
                <a:avLst/>
                <a:gdLst>
                  <a:gd name="G0" fmla="+- 11977 0 0"/>
                  <a:gd name="G1" fmla="+- 21600 0 0"/>
                  <a:gd name="G2" fmla="+- 21600 0 0"/>
                  <a:gd name="T0" fmla="*/ 0 w 23687"/>
                  <a:gd name="T1" fmla="*/ 3625 h 21600"/>
                  <a:gd name="T2" fmla="*/ 23687 w 23687"/>
                  <a:gd name="T3" fmla="*/ 3450 h 21600"/>
                  <a:gd name="T4" fmla="*/ 11977 w 2368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87" h="21600" fill="none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</a:path>
                  <a:path w="23687" h="21600" stroke="0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  <a:lnTo>
                      <a:pt x="1197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13663" y="5040"/>
              <a:ext cx="1975" cy="1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 flipV="1">
              <a:off x="13663" y="5149"/>
              <a:ext cx="1964" cy="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91235" y="1333524"/>
            <a:ext cx="1063231" cy="556413"/>
            <a:chOff x="791235" y="1333524"/>
            <a:chExt cx="1063231" cy="556413"/>
          </a:xfrm>
        </p:grpSpPr>
        <p:grpSp>
          <p:nvGrpSpPr>
            <p:cNvPr id="2063" name="Group 15"/>
            <p:cNvGrpSpPr>
              <a:grpSpLocks/>
            </p:cNvGrpSpPr>
            <p:nvPr/>
          </p:nvGrpSpPr>
          <p:grpSpPr bwMode="auto">
            <a:xfrm>
              <a:off x="791235" y="1333524"/>
              <a:ext cx="1063231" cy="556413"/>
              <a:chOff x="12465" y="4939"/>
              <a:chExt cx="484" cy="340"/>
            </a:xfrm>
          </p:grpSpPr>
          <p:grpSp>
            <p:nvGrpSpPr>
              <p:cNvPr id="2064" name="Group 16"/>
              <p:cNvGrpSpPr>
                <a:grpSpLocks/>
              </p:cNvGrpSpPr>
              <p:nvPr/>
            </p:nvGrpSpPr>
            <p:grpSpPr bwMode="auto">
              <a:xfrm>
                <a:off x="12465" y="5146"/>
                <a:ext cx="484" cy="133"/>
                <a:chOff x="12465" y="5146"/>
                <a:chExt cx="484" cy="133"/>
              </a:xfrm>
            </p:grpSpPr>
            <p:sp>
              <p:nvSpPr>
                <p:cNvPr id="2065" name="Line 17"/>
                <p:cNvSpPr>
                  <a:spLocks noChangeShapeType="1"/>
                </p:cNvSpPr>
                <p:nvPr/>
              </p:nvSpPr>
              <p:spPr bwMode="auto">
                <a:xfrm>
                  <a:off x="12465" y="5276"/>
                  <a:ext cx="483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6" name="Line 18"/>
                <p:cNvSpPr>
                  <a:spLocks noChangeShapeType="1"/>
                </p:cNvSpPr>
                <p:nvPr/>
              </p:nvSpPr>
              <p:spPr bwMode="auto">
                <a:xfrm>
                  <a:off x="12949" y="5146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67" name="Group 19"/>
              <p:cNvGrpSpPr>
                <a:grpSpLocks/>
              </p:cNvGrpSpPr>
              <p:nvPr/>
            </p:nvGrpSpPr>
            <p:grpSpPr bwMode="auto">
              <a:xfrm flipV="1">
                <a:off x="12465" y="4939"/>
                <a:ext cx="484" cy="133"/>
                <a:chOff x="12465" y="5146"/>
                <a:chExt cx="484" cy="133"/>
              </a:xfrm>
            </p:grpSpPr>
            <p:sp>
              <p:nvSpPr>
                <p:cNvPr id="2068" name="Line 20"/>
                <p:cNvSpPr>
                  <a:spLocks noChangeShapeType="1"/>
                </p:cNvSpPr>
                <p:nvPr/>
              </p:nvSpPr>
              <p:spPr bwMode="auto">
                <a:xfrm>
                  <a:off x="12465" y="5276"/>
                  <a:ext cx="483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9" name="Line 21"/>
                <p:cNvSpPr>
                  <a:spLocks noChangeShapeType="1"/>
                </p:cNvSpPr>
                <p:nvPr/>
              </p:nvSpPr>
              <p:spPr bwMode="auto">
                <a:xfrm>
                  <a:off x="12949" y="5146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903269" y="1488992"/>
              <a:ext cx="810603" cy="230748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2260865" y="1220605"/>
            <a:ext cx="709553" cy="724973"/>
            <a:chOff x="13162" y="4972"/>
            <a:chExt cx="323" cy="270"/>
          </a:xfrm>
        </p:grpSpPr>
        <p:grpSp>
          <p:nvGrpSpPr>
            <p:cNvPr id="2072" name="Group 24"/>
            <p:cNvGrpSpPr>
              <a:grpSpLocks/>
            </p:cNvGrpSpPr>
            <p:nvPr/>
          </p:nvGrpSpPr>
          <p:grpSpPr bwMode="auto">
            <a:xfrm>
              <a:off x="13162" y="4972"/>
              <a:ext cx="323" cy="86"/>
              <a:chOff x="13162" y="4972"/>
              <a:chExt cx="323" cy="86"/>
            </a:xfrm>
          </p:grpSpPr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 flipH="1">
                <a:off x="13163" y="4972"/>
                <a:ext cx="322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 flipH="1" flipV="1">
                <a:off x="13162" y="4974"/>
                <a:ext cx="1" cy="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75" name="Group 27"/>
            <p:cNvGrpSpPr>
              <a:grpSpLocks/>
            </p:cNvGrpSpPr>
            <p:nvPr/>
          </p:nvGrpSpPr>
          <p:grpSpPr bwMode="auto">
            <a:xfrm flipV="1">
              <a:off x="13162" y="5156"/>
              <a:ext cx="323" cy="86"/>
              <a:chOff x="13162" y="4972"/>
              <a:chExt cx="323" cy="86"/>
            </a:xfrm>
          </p:grpSpPr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 flipH="1">
                <a:off x="13163" y="4972"/>
                <a:ext cx="322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 flipH="1" flipV="1">
                <a:off x="13162" y="4974"/>
                <a:ext cx="1" cy="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081" name="Group 33"/>
          <p:cNvGrpSpPr>
            <a:grpSpLocks/>
          </p:cNvGrpSpPr>
          <p:nvPr/>
        </p:nvGrpSpPr>
        <p:grpSpPr bwMode="auto">
          <a:xfrm>
            <a:off x="3991910" y="849118"/>
            <a:ext cx="1329038" cy="1525225"/>
            <a:chOff x="13813" y="4666"/>
            <a:chExt cx="605" cy="932"/>
          </a:xfrm>
        </p:grpSpPr>
        <p:grpSp>
          <p:nvGrpSpPr>
            <p:cNvPr id="2082" name="Group 34"/>
            <p:cNvGrpSpPr>
              <a:grpSpLocks/>
            </p:cNvGrpSpPr>
            <p:nvPr/>
          </p:nvGrpSpPr>
          <p:grpSpPr bwMode="auto">
            <a:xfrm>
              <a:off x="13922" y="4988"/>
              <a:ext cx="414" cy="282"/>
              <a:chOff x="13548" y="4971"/>
              <a:chExt cx="414" cy="282"/>
            </a:xfrm>
          </p:grpSpPr>
          <p:sp>
            <p:nvSpPr>
              <p:cNvPr id="2083" name="Rectangle 35"/>
              <p:cNvSpPr>
                <a:spLocks noChangeArrowheads="1"/>
              </p:cNvSpPr>
              <p:nvPr/>
            </p:nvSpPr>
            <p:spPr bwMode="auto">
              <a:xfrm>
                <a:off x="13611" y="4971"/>
                <a:ext cx="351" cy="20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Rectangle 36"/>
              <p:cNvSpPr>
                <a:spLocks noChangeArrowheads="1"/>
              </p:cNvSpPr>
              <p:nvPr/>
            </p:nvSpPr>
            <p:spPr bwMode="auto">
              <a:xfrm>
                <a:off x="13548" y="5052"/>
                <a:ext cx="351" cy="20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 flipV="1">
              <a:off x="13813" y="5178"/>
              <a:ext cx="271" cy="4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 flipV="1">
              <a:off x="14210" y="4666"/>
              <a:ext cx="208" cy="32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87" name="Group 39"/>
          <p:cNvGrpSpPr>
            <a:grpSpLocks/>
          </p:cNvGrpSpPr>
          <p:nvPr/>
        </p:nvGrpSpPr>
        <p:grpSpPr bwMode="auto">
          <a:xfrm>
            <a:off x="714348" y="642918"/>
            <a:ext cx="7280054" cy="1965446"/>
            <a:chOff x="12321" y="4540"/>
            <a:chExt cx="3314" cy="1201"/>
          </a:xfrm>
        </p:grpSpPr>
        <p:sp>
          <p:nvSpPr>
            <p:cNvPr id="2088" name="Arc 40"/>
            <p:cNvSpPr>
              <a:spLocks/>
            </p:cNvSpPr>
            <p:nvPr/>
          </p:nvSpPr>
          <p:spPr bwMode="auto">
            <a:xfrm>
              <a:off x="15494" y="4540"/>
              <a:ext cx="141" cy="12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35"/>
                <a:gd name="T2" fmla="*/ 3372 w 21600"/>
                <a:gd name="T3" fmla="*/ 42935 h 42935"/>
                <a:gd name="T4" fmla="*/ 0 w 21600"/>
                <a:gd name="T5" fmla="*/ 21600 h 42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3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227"/>
                    <a:pt x="13869" y="41276"/>
                    <a:pt x="3372" y="42935"/>
                  </a:cubicBezTo>
                </a:path>
                <a:path w="21600" h="4293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227"/>
                    <a:pt x="13869" y="41276"/>
                    <a:pt x="3372" y="4293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9" name="Arc 41"/>
            <p:cNvSpPr>
              <a:spLocks/>
            </p:cNvSpPr>
            <p:nvPr/>
          </p:nvSpPr>
          <p:spPr bwMode="auto">
            <a:xfrm flipV="1">
              <a:off x="14798" y="4543"/>
              <a:ext cx="690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0" name="Arc 42"/>
            <p:cNvSpPr>
              <a:spLocks/>
            </p:cNvSpPr>
            <p:nvPr/>
          </p:nvSpPr>
          <p:spPr bwMode="auto">
            <a:xfrm>
              <a:off x="14821" y="5597"/>
              <a:ext cx="690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 flipH="1">
              <a:off x="12345" y="5589"/>
              <a:ext cx="2477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 flipH="1">
              <a:off x="12321" y="4683"/>
              <a:ext cx="2477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1522755" y="1894846"/>
            <a:ext cx="2197" cy="8575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2799071" y="1952124"/>
            <a:ext cx="2197" cy="8575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953795" y="2760559"/>
            <a:ext cx="975360" cy="2307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2495918" y="2798198"/>
            <a:ext cx="975360" cy="2307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2" name="Group 2"/>
          <p:cNvGrpSpPr>
            <a:grpSpLocks/>
          </p:cNvGrpSpPr>
          <p:nvPr/>
        </p:nvGrpSpPr>
        <p:grpSpPr bwMode="auto">
          <a:xfrm>
            <a:off x="1643042" y="1428736"/>
            <a:ext cx="285751" cy="285750"/>
            <a:chOff x="1783" y="8526"/>
            <a:chExt cx="366" cy="388"/>
          </a:xfrm>
        </p:grpSpPr>
        <p:sp>
          <p:nvSpPr>
            <p:cNvPr id="5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88756" y="2988230"/>
            <a:ext cx="1325790" cy="461665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яркость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1468" y="3010710"/>
            <a:ext cx="1071570" cy="461665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фокус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05652" y="213670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02080" y="2752562"/>
            <a:ext cx="3786214" cy="769441"/>
          </a:xfrm>
          <a:prstGeom prst="rect">
            <a:avLst/>
          </a:prstGeom>
          <a:solidFill>
            <a:srgbClr val="00CCFF">
              <a:alpha val="2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Св-ва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пучков.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нагревают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(плавка…чисто)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03" name="Group 55"/>
          <p:cNvGrpSpPr>
            <a:grpSpLocks/>
          </p:cNvGrpSpPr>
          <p:nvPr/>
        </p:nvGrpSpPr>
        <p:grpSpPr bwMode="auto">
          <a:xfrm>
            <a:off x="2590784" y="5397521"/>
            <a:ext cx="1552588" cy="995149"/>
            <a:chOff x="12672" y="8687"/>
            <a:chExt cx="922" cy="552"/>
          </a:xfrm>
        </p:grpSpPr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 flipV="1">
              <a:off x="13041" y="8687"/>
              <a:ext cx="0" cy="34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Arc 58"/>
            <p:cNvSpPr>
              <a:spLocks/>
            </p:cNvSpPr>
            <p:nvPr/>
          </p:nvSpPr>
          <p:spPr bwMode="auto">
            <a:xfrm flipV="1">
              <a:off x="12672" y="8778"/>
              <a:ext cx="922" cy="4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000232" y="5072074"/>
            <a:ext cx="2394347" cy="1555870"/>
            <a:chOff x="2000232" y="5072074"/>
            <a:chExt cx="2394347" cy="1555870"/>
          </a:xfrm>
        </p:grpSpPr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>
              <a:off x="2487596" y="5337191"/>
              <a:ext cx="1906983" cy="4571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>
              <a:off x="2443146" y="6582225"/>
              <a:ext cx="1906983" cy="45719"/>
            </a:xfrm>
            <a:prstGeom prst="line">
              <a:avLst/>
            </a:prstGeom>
            <a:noFill/>
            <a:ln w="38100">
              <a:solidFill>
                <a:srgbClr val="03030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100" name="Group 52"/>
            <p:cNvGrpSpPr>
              <a:grpSpLocks/>
            </p:cNvGrpSpPr>
            <p:nvPr/>
          </p:nvGrpSpPr>
          <p:grpSpPr bwMode="auto">
            <a:xfrm>
              <a:off x="2214546" y="5072074"/>
              <a:ext cx="270015" cy="312002"/>
              <a:chOff x="7108" y="3188"/>
              <a:chExt cx="207" cy="207"/>
            </a:xfrm>
          </p:grpSpPr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>
              <a:off x="2000232" y="6455115"/>
              <a:ext cx="350175" cy="45719"/>
            </a:xfrm>
            <a:prstGeom prst="line">
              <a:avLst/>
            </a:prstGeom>
            <a:noFill/>
            <a:ln w="6350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08" name="Group 60"/>
          <p:cNvGrpSpPr>
            <a:grpSpLocks/>
          </p:cNvGrpSpPr>
          <p:nvPr/>
        </p:nvGrpSpPr>
        <p:grpSpPr bwMode="auto">
          <a:xfrm>
            <a:off x="6429388" y="5472113"/>
            <a:ext cx="2014547" cy="927866"/>
            <a:chOff x="12672" y="8687"/>
            <a:chExt cx="922" cy="552"/>
          </a:xfrm>
        </p:grpSpPr>
        <p:sp>
          <p:nvSpPr>
            <p:cNvPr id="2110" name="Line 62"/>
            <p:cNvSpPr>
              <a:spLocks noChangeShapeType="1"/>
            </p:cNvSpPr>
            <p:nvPr/>
          </p:nvSpPr>
          <p:spPr bwMode="auto">
            <a:xfrm flipV="1">
              <a:off x="13041" y="8687"/>
              <a:ext cx="0" cy="346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1" name="Arc 63"/>
            <p:cNvSpPr>
              <a:spLocks/>
            </p:cNvSpPr>
            <p:nvPr/>
          </p:nvSpPr>
          <p:spPr bwMode="auto">
            <a:xfrm flipV="1">
              <a:off x="12672" y="8778"/>
              <a:ext cx="922" cy="4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476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6357950" y="5443538"/>
            <a:ext cx="2108210" cy="1271610"/>
          </a:xfrm>
          <a:prstGeom prst="rect">
            <a:avLst/>
          </a:prstGeom>
          <a:noFill/>
          <a:ln w="19050">
            <a:solidFill>
              <a:srgbClr val="00CCFF"/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6507236" y="5532702"/>
            <a:ext cx="633334" cy="384630"/>
            <a:chOff x="7864558" y="6318520"/>
            <a:chExt cx="633334" cy="384630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8001024" y="6318520"/>
              <a:ext cx="496868" cy="369332"/>
              <a:chOff x="8001024" y="6318520"/>
              <a:chExt cx="496868" cy="369332"/>
            </a:xfrm>
          </p:grpSpPr>
          <p:sp>
            <p:nvSpPr>
              <p:cNvPr id="2113" name="Oval 65"/>
              <p:cNvSpPr>
                <a:spLocks noChangeArrowheads="1"/>
              </p:cNvSpPr>
              <p:nvPr/>
            </p:nvSpPr>
            <p:spPr bwMode="auto">
              <a:xfrm>
                <a:off x="8001024" y="6345648"/>
                <a:ext cx="430834" cy="298062"/>
              </a:xfrm>
              <a:prstGeom prst="ellipse">
                <a:avLst/>
              </a:prstGeom>
              <a:noFill/>
              <a:ln w="476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069264" y="6318520"/>
                <a:ext cx="4286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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7864558" y="633381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8286776" y="428604"/>
            <a:ext cx="3571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" name="Group 2"/>
          <p:cNvGrpSpPr>
            <a:grpSpLocks/>
          </p:cNvGrpSpPr>
          <p:nvPr/>
        </p:nvGrpSpPr>
        <p:grpSpPr bwMode="auto">
          <a:xfrm>
            <a:off x="6429388" y="6182568"/>
            <a:ext cx="285751" cy="285750"/>
            <a:chOff x="1783" y="8526"/>
            <a:chExt cx="366" cy="388"/>
          </a:xfrm>
        </p:grpSpPr>
        <p:sp>
          <p:nvSpPr>
            <p:cNvPr id="9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5" name="Group 2"/>
          <p:cNvGrpSpPr>
            <a:grpSpLocks/>
          </p:cNvGrpSpPr>
          <p:nvPr/>
        </p:nvGrpSpPr>
        <p:grpSpPr bwMode="auto">
          <a:xfrm>
            <a:off x="2357422" y="6215084"/>
            <a:ext cx="285751" cy="285750"/>
            <a:chOff x="1783" y="8526"/>
            <a:chExt cx="366" cy="388"/>
          </a:xfrm>
        </p:grpSpPr>
        <p:sp>
          <p:nvSpPr>
            <p:cNvPr id="96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851990" y="6281302"/>
            <a:ext cx="601802" cy="385566"/>
            <a:chOff x="7896090" y="6302286"/>
            <a:chExt cx="601802" cy="385566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8001024" y="6318520"/>
              <a:ext cx="496868" cy="369332"/>
              <a:chOff x="8001024" y="6318520"/>
              <a:chExt cx="496868" cy="369332"/>
            </a:xfrm>
          </p:grpSpPr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8001024" y="6345648"/>
                <a:ext cx="430834" cy="298062"/>
              </a:xfrm>
              <a:prstGeom prst="ellipse">
                <a:avLst/>
              </a:prstGeom>
              <a:noFill/>
              <a:ln w="476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069264" y="6318520"/>
                <a:ext cx="4286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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7896090" y="630228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7476818" y="5555392"/>
            <a:ext cx="601802" cy="385566"/>
            <a:chOff x="7896090" y="6302286"/>
            <a:chExt cx="601802" cy="385566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8001024" y="6318520"/>
              <a:ext cx="496868" cy="369332"/>
              <a:chOff x="8001024" y="6318520"/>
              <a:chExt cx="496868" cy="369332"/>
            </a:xfrm>
          </p:grpSpPr>
          <p:sp>
            <p:nvSpPr>
              <p:cNvPr id="101" name="Oval 65"/>
              <p:cNvSpPr>
                <a:spLocks noChangeArrowheads="1"/>
              </p:cNvSpPr>
              <p:nvPr/>
            </p:nvSpPr>
            <p:spPr bwMode="auto">
              <a:xfrm>
                <a:off x="8001024" y="6345648"/>
                <a:ext cx="430834" cy="298062"/>
              </a:xfrm>
              <a:prstGeom prst="ellipse">
                <a:avLst/>
              </a:prstGeom>
              <a:noFill/>
              <a:ln w="476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8069264" y="6318520"/>
                <a:ext cx="4286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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7896090" y="630228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699374" y="6278146"/>
            <a:ext cx="601802" cy="385566"/>
            <a:chOff x="7896090" y="6302286"/>
            <a:chExt cx="601802" cy="385566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8001024" y="6318520"/>
              <a:ext cx="496868" cy="369332"/>
              <a:chOff x="8001024" y="6318520"/>
              <a:chExt cx="496868" cy="369332"/>
            </a:xfrm>
          </p:grpSpPr>
          <p:sp>
            <p:nvSpPr>
              <p:cNvPr id="106" name="Oval 65"/>
              <p:cNvSpPr>
                <a:spLocks noChangeArrowheads="1"/>
              </p:cNvSpPr>
              <p:nvPr/>
            </p:nvSpPr>
            <p:spPr bwMode="auto">
              <a:xfrm>
                <a:off x="8001024" y="6345648"/>
                <a:ext cx="430834" cy="298062"/>
              </a:xfrm>
              <a:prstGeom prst="ellipse">
                <a:avLst/>
              </a:prstGeom>
              <a:noFill/>
              <a:ln w="476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8069264" y="6318520"/>
                <a:ext cx="4286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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7896090" y="630228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214810" y="185736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5369277" y="736199"/>
            <a:ext cx="1012705" cy="1518679"/>
            <a:chOff x="5369277" y="736199"/>
            <a:chExt cx="1012705" cy="1518679"/>
          </a:xfrm>
        </p:grpSpPr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5905286" y="1595365"/>
              <a:ext cx="0" cy="65951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78" name="Group 30"/>
            <p:cNvGrpSpPr>
              <a:grpSpLocks/>
            </p:cNvGrpSpPr>
            <p:nvPr/>
          </p:nvGrpSpPr>
          <p:grpSpPr bwMode="auto">
            <a:xfrm>
              <a:off x="5369277" y="1354799"/>
              <a:ext cx="1012705" cy="418946"/>
              <a:chOff x="14060" y="4905"/>
              <a:chExt cx="461" cy="256"/>
            </a:xfrm>
          </p:grpSpPr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>
                <a:off x="14071" y="5020"/>
                <a:ext cx="450" cy="141"/>
              </a:xfrm>
              <a:prstGeom prst="flowChartInputOutpu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>
                <a:off x="14060" y="4905"/>
                <a:ext cx="450" cy="141"/>
              </a:xfrm>
              <a:prstGeom prst="flowChartInputOutpu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97" name="Line 49"/>
            <p:cNvSpPr>
              <a:spLocks noChangeShapeType="1"/>
            </p:cNvSpPr>
            <p:nvPr/>
          </p:nvSpPr>
          <p:spPr bwMode="auto">
            <a:xfrm flipH="1" flipV="1">
              <a:off x="5903089" y="736199"/>
              <a:ext cx="0" cy="71679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4802080" y="3453140"/>
            <a:ext cx="3786214" cy="707886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2. при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тормож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рентген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«синхронное…»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928794" y="4714884"/>
            <a:ext cx="2428892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электрическим     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929190" y="4071942"/>
            <a:ext cx="3786214" cy="707886"/>
          </a:xfrm>
          <a:prstGeom prst="rect">
            <a:avLst/>
          </a:prstGeom>
          <a:solidFill>
            <a:srgbClr val="C00000">
              <a:alpha val="24000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люминесц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25%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экраны       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951498" y="4777948"/>
            <a:ext cx="3000396" cy="400110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магнитным полем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6757 0.00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231 L 0.19861 -0.104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5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231 L 0.19861 -0.1041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5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93" grpId="0" animBg="1"/>
      <p:bldP spid="2094" grpId="0" animBg="1"/>
      <p:bldP spid="2095" grpId="0" animBg="1"/>
      <p:bldP spid="2096" grpId="0" animBg="1"/>
      <p:bldP spid="56" grpId="0" animBg="1"/>
      <p:bldP spid="57" grpId="0" animBg="1"/>
      <p:bldP spid="59" grpId="0"/>
      <p:bldP spid="61" grpId="0" animBg="1"/>
      <p:bldP spid="2112" grpId="0" animBg="1"/>
      <p:bldP spid="2114" grpId="0"/>
      <p:bldP spid="58" grpId="0"/>
      <p:bldP spid="108" grpId="0" animBg="1"/>
      <p:bldP spid="109" grpId="0" animBg="1"/>
      <p:bldP spid="110" grpId="0" animBg="1"/>
      <p:bldP spid="1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2001287" y="5218849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8501090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лектроннолучевая  трубка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осциллограф,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104" y="1325342"/>
            <a:ext cx="6172888" cy="558049"/>
            <a:chOff x="12828" y="4957"/>
            <a:chExt cx="2810" cy="341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2828" y="4957"/>
              <a:ext cx="832" cy="201"/>
              <a:chOff x="12828" y="4957"/>
              <a:chExt cx="832" cy="201"/>
            </a:xfrm>
          </p:grpSpPr>
          <p:sp>
            <p:nvSpPr>
              <p:cNvPr id="2055" name="Arc 7"/>
              <p:cNvSpPr>
                <a:spLocks/>
              </p:cNvSpPr>
              <p:nvPr/>
            </p:nvSpPr>
            <p:spPr bwMode="auto">
              <a:xfrm flipV="1">
                <a:off x="12828" y="4957"/>
                <a:ext cx="366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313"/>
                  <a:gd name="T1" fmla="*/ 0 h 21600"/>
                  <a:gd name="T2" fmla="*/ 18313 w 18313"/>
                  <a:gd name="T3" fmla="*/ 10146 h 21600"/>
                  <a:gd name="T4" fmla="*/ 0 w 183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13" h="21600" fill="none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</a:path>
                  <a:path w="18313" h="21600" stroke="0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Arc 8"/>
              <p:cNvSpPr>
                <a:spLocks/>
              </p:cNvSpPr>
              <p:nvPr/>
            </p:nvSpPr>
            <p:spPr bwMode="auto">
              <a:xfrm>
                <a:off x="13187" y="5017"/>
                <a:ext cx="473" cy="141"/>
              </a:xfrm>
              <a:custGeom>
                <a:avLst/>
                <a:gdLst>
                  <a:gd name="G0" fmla="+- 11977 0 0"/>
                  <a:gd name="G1" fmla="+- 21600 0 0"/>
                  <a:gd name="G2" fmla="+- 21600 0 0"/>
                  <a:gd name="T0" fmla="*/ 0 w 23687"/>
                  <a:gd name="T1" fmla="*/ 3625 h 21600"/>
                  <a:gd name="T2" fmla="*/ 23687 w 23687"/>
                  <a:gd name="T3" fmla="*/ 3450 h 21600"/>
                  <a:gd name="T4" fmla="*/ 11977 w 2368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87" h="21600" fill="none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</a:path>
                  <a:path w="23687" h="21600" stroke="0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  <a:lnTo>
                      <a:pt x="1197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 flipV="1">
              <a:off x="12834" y="5097"/>
              <a:ext cx="832" cy="201"/>
              <a:chOff x="12828" y="4957"/>
              <a:chExt cx="832" cy="201"/>
            </a:xfrm>
          </p:grpSpPr>
          <p:sp>
            <p:nvSpPr>
              <p:cNvPr id="2058" name="Arc 10"/>
              <p:cNvSpPr>
                <a:spLocks/>
              </p:cNvSpPr>
              <p:nvPr/>
            </p:nvSpPr>
            <p:spPr bwMode="auto">
              <a:xfrm flipV="1">
                <a:off x="12828" y="4957"/>
                <a:ext cx="366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313"/>
                  <a:gd name="T1" fmla="*/ 0 h 21600"/>
                  <a:gd name="T2" fmla="*/ 18313 w 18313"/>
                  <a:gd name="T3" fmla="*/ 10146 h 21600"/>
                  <a:gd name="T4" fmla="*/ 0 w 183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13" h="21600" fill="none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</a:path>
                  <a:path w="18313" h="21600" stroke="0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Arc 11"/>
              <p:cNvSpPr>
                <a:spLocks/>
              </p:cNvSpPr>
              <p:nvPr/>
            </p:nvSpPr>
            <p:spPr bwMode="auto">
              <a:xfrm>
                <a:off x="13187" y="5017"/>
                <a:ext cx="473" cy="141"/>
              </a:xfrm>
              <a:custGeom>
                <a:avLst/>
                <a:gdLst>
                  <a:gd name="G0" fmla="+- 11977 0 0"/>
                  <a:gd name="G1" fmla="+- 21600 0 0"/>
                  <a:gd name="G2" fmla="+- 21600 0 0"/>
                  <a:gd name="T0" fmla="*/ 0 w 23687"/>
                  <a:gd name="T1" fmla="*/ 3625 h 21600"/>
                  <a:gd name="T2" fmla="*/ 23687 w 23687"/>
                  <a:gd name="T3" fmla="*/ 3450 h 21600"/>
                  <a:gd name="T4" fmla="*/ 11977 w 2368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87" h="21600" fill="none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</a:path>
                  <a:path w="23687" h="21600" stroke="0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  <a:lnTo>
                      <a:pt x="1197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13663" y="5040"/>
              <a:ext cx="1975" cy="1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 flipV="1">
              <a:off x="13663" y="5149"/>
              <a:ext cx="1964" cy="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54"/>
          <p:cNvGrpSpPr/>
          <p:nvPr/>
        </p:nvGrpSpPr>
        <p:grpSpPr>
          <a:xfrm>
            <a:off x="107504" y="1333524"/>
            <a:ext cx="1063231" cy="556413"/>
            <a:chOff x="791235" y="1333524"/>
            <a:chExt cx="1063231" cy="556413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791235" y="1333524"/>
              <a:ext cx="1063231" cy="556413"/>
              <a:chOff x="12465" y="4939"/>
              <a:chExt cx="484" cy="340"/>
            </a:xfrm>
          </p:grpSpPr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12465" y="5146"/>
                <a:ext cx="484" cy="133"/>
                <a:chOff x="12465" y="5146"/>
                <a:chExt cx="484" cy="133"/>
              </a:xfrm>
            </p:grpSpPr>
            <p:sp>
              <p:nvSpPr>
                <p:cNvPr id="2065" name="Line 17"/>
                <p:cNvSpPr>
                  <a:spLocks noChangeShapeType="1"/>
                </p:cNvSpPr>
                <p:nvPr/>
              </p:nvSpPr>
              <p:spPr bwMode="auto">
                <a:xfrm>
                  <a:off x="12465" y="5276"/>
                  <a:ext cx="483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6" name="Line 18"/>
                <p:cNvSpPr>
                  <a:spLocks noChangeShapeType="1"/>
                </p:cNvSpPr>
                <p:nvPr/>
              </p:nvSpPr>
              <p:spPr bwMode="auto">
                <a:xfrm>
                  <a:off x="12949" y="5146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 flipV="1">
                <a:off x="12465" y="4939"/>
                <a:ext cx="484" cy="133"/>
                <a:chOff x="12465" y="5146"/>
                <a:chExt cx="484" cy="133"/>
              </a:xfrm>
            </p:grpSpPr>
            <p:sp>
              <p:nvSpPr>
                <p:cNvPr id="2068" name="Line 20"/>
                <p:cNvSpPr>
                  <a:spLocks noChangeShapeType="1"/>
                </p:cNvSpPr>
                <p:nvPr/>
              </p:nvSpPr>
              <p:spPr bwMode="auto">
                <a:xfrm>
                  <a:off x="12465" y="5276"/>
                  <a:ext cx="483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9" name="Line 21"/>
                <p:cNvSpPr>
                  <a:spLocks noChangeShapeType="1"/>
                </p:cNvSpPr>
                <p:nvPr/>
              </p:nvSpPr>
              <p:spPr bwMode="auto">
                <a:xfrm>
                  <a:off x="12949" y="5146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903269" y="1488992"/>
              <a:ext cx="810603" cy="230748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2566303" y="1220605"/>
            <a:ext cx="709553" cy="724973"/>
            <a:chOff x="13162" y="4972"/>
            <a:chExt cx="323" cy="270"/>
          </a:xfrm>
        </p:grpSpPr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13162" y="4972"/>
              <a:ext cx="323" cy="86"/>
              <a:chOff x="13162" y="4972"/>
              <a:chExt cx="323" cy="86"/>
            </a:xfrm>
          </p:grpSpPr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 flipH="1">
                <a:off x="13163" y="4972"/>
                <a:ext cx="322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 flipH="1" flipV="1">
                <a:off x="13162" y="4974"/>
                <a:ext cx="1" cy="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 flipV="1">
              <a:off x="13162" y="5156"/>
              <a:ext cx="323" cy="86"/>
              <a:chOff x="13162" y="4972"/>
              <a:chExt cx="323" cy="86"/>
            </a:xfrm>
          </p:grpSpPr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 flipH="1">
                <a:off x="13163" y="4972"/>
                <a:ext cx="322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 flipH="1" flipV="1">
                <a:off x="13162" y="4974"/>
                <a:ext cx="1" cy="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3991910" y="849118"/>
            <a:ext cx="1329038" cy="1525225"/>
            <a:chOff x="13813" y="4666"/>
            <a:chExt cx="605" cy="932"/>
          </a:xfrm>
        </p:grpSpPr>
        <p:grpSp>
          <p:nvGrpSpPr>
            <p:cNvPr id="14" name="Group 34"/>
            <p:cNvGrpSpPr>
              <a:grpSpLocks/>
            </p:cNvGrpSpPr>
            <p:nvPr/>
          </p:nvGrpSpPr>
          <p:grpSpPr bwMode="auto">
            <a:xfrm>
              <a:off x="13922" y="4988"/>
              <a:ext cx="414" cy="282"/>
              <a:chOff x="13548" y="4971"/>
              <a:chExt cx="414" cy="282"/>
            </a:xfrm>
          </p:grpSpPr>
          <p:sp>
            <p:nvSpPr>
              <p:cNvPr id="2083" name="Rectangle 35"/>
              <p:cNvSpPr>
                <a:spLocks noChangeArrowheads="1"/>
              </p:cNvSpPr>
              <p:nvPr/>
            </p:nvSpPr>
            <p:spPr bwMode="auto">
              <a:xfrm>
                <a:off x="13611" y="4971"/>
                <a:ext cx="351" cy="20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Rectangle 36"/>
              <p:cNvSpPr>
                <a:spLocks noChangeArrowheads="1"/>
              </p:cNvSpPr>
              <p:nvPr/>
            </p:nvSpPr>
            <p:spPr bwMode="auto">
              <a:xfrm>
                <a:off x="13548" y="5052"/>
                <a:ext cx="351" cy="20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 flipV="1">
              <a:off x="13813" y="5178"/>
              <a:ext cx="271" cy="4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 flipV="1">
              <a:off x="14210" y="4666"/>
              <a:ext cx="208" cy="32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0" y="642918"/>
            <a:ext cx="7994402" cy="1965446"/>
            <a:chOff x="12321" y="4540"/>
            <a:chExt cx="3314" cy="1201"/>
          </a:xfrm>
        </p:grpSpPr>
        <p:sp>
          <p:nvSpPr>
            <p:cNvPr id="2088" name="Arc 40"/>
            <p:cNvSpPr>
              <a:spLocks/>
            </p:cNvSpPr>
            <p:nvPr/>
          </p:nvSpPr>
          <p:spPr bwMode="auto">
            <a:xfrm>
              <a:off x="15494" y="4540"/>
              <a:ext cx="141" cy="12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35"/>
                <a:gd name="T2" fmla="*/ 3372 w 21600"/>
                <a:gd name="T3" fmla="*/ 42935 h 42935"/>
                <a:gd name="T4" fmla="*/ 0 w 21600"/>
                <a:gd name="T5" fmla="*/ 21600 h 42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3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227"/>
                    <a:pt x="13869" y="41276"/>
                    <a:pt x="3372" y="42935"/>
                  </a:cubicBezTo>
                </a:path>
                <a:path w="21600" h="4293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227"/>
                    <a:pt x="13869" y="41276"/>
                    <a:pt x="3372" y="4293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9" name="Arc 41"/>
            <p:cNvSpPr>
              <a:spLocks/>
            </p:cNvSpPr>
            <p:nvPr/>
          </p:nvSpPr>
          <p:spPr bwMode="auto">
            <a:xfrm flipV="1">
              <a:off x="14798" y="4543"/>
              <a:ext cx="690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0" name="Arc 42"/>
            <p:cNvSpPr>
              <a:spLocks/>
            </p:cNvSpPr>
            <p:nvPr/>
          </p:nvSpPr>
          <p:spPr bwMode="auto">
            <a:xfrm>
              <a:off x="14821" y="5597"/>
              <a:ext cx="690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 flipH="1">
              <a:off x="12345" y="5589"/>
              <a:ext cx="2477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 flipH="1">
              <a:off x="12321" y="4683"/>
              <a:ext cx="2477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971600" y="1894846"/>
            <a:ext cx="2197" cy="8575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2985627" y="1952124"/>
            <a:ext cx="2197" cy="8575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539552" y="2760559"/>
            <a:ext cx="975360" cy="2307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2495918" y="2798198"/>
            <a:ext cx="975360" cy="2307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1187624" y="1428736"/>
            <a:ext cx="285751" cy="285750"/>
            <a:chOff x="1783" y="8526"/>
            <a:chExt cx="366" cy="388"/>
          </a:xfrm>
        </p:grpSpPr>
        <p:sp>
          <p:nvSpPr>
            <p:cNvPr id="5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-36512" y="2988230"/>
            <a:ext cx="1325790" cy="461665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яркость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52358" y="3068960"/>
            <a:ext cx="1071570" cy="461665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фокус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05652" y="213670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6573016" y="3429680"/>
            <a:ext cx="2409844" cy="867150"/>
            <a:chOff x="12665" y="8552"/>
            <a:chExt cx="922" cy="481"/>
          </a:xfrm>
        </p:grpSpPr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 flipV="1">
              <a:off x="13041" y="8687"/>
              <a:ext cx="0" cy="34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Arc 58"/>
            <p:cNvSpPr>
              <a:spLocks/>
            </p:cNvSpPr>
            <p:nvPr/>
          </p:nvSpPr>
          <p:spPr bwMode="auto">
            <a:xfrm flipV="1">
              <a:off x="12665" y="8552"/>
              <a:ext cx="922" cy="4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Группа 85"/>
          <p:cNvGrpSpPr/>
          <p:nvPr/>
        </p:nvGrpSpPr>
        <p:grpSpPr>
          <a:xfrm>
            <a:off x="6000760" y="3432014"/>
            <a:ext cx="2394347" cy="1425746"/>
            <a:chOff x="2000232" y="5156480"/>
            <a:chExt cx="2394347" cy="1425746"/>
          </a:xfrm>
        </p:grpSpPr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>
              <a:off x="2487596" y="5337192"/>
              <a:ext cx="1906983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 flipV="1">
              <a:off x="2443146" y="6541530"/>
              <a:ext cx="1951433" cy="4069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" name="Group 52"/>
            <p:cNvGrpSpPr>
              <a:grpSpLocks/>
            </p:cNvGrpSpPr>
            <p:nvPr/>
          </p:nvGrpSpPr>
          <p:grpSpPr bwMode="auto">
            <a:xfrm>
              <a:off x="2123236" y="5156480"/>
              <a:ext cx="270015" cy="312002"/>
              <a:chOff x="7038" y="3244"/>
              <a:chExt cx="207" cy="207"/>
            </a:xfrm>
          </p:grpSpPr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7038" y="3350"/>
                <a:ext cx="207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 rot="16200000">
                <a:off x="7038" y="3348"/>
                <a:ext cx="207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 flipV="1">
              <a:off x="2000232" y="6548204"/>
              <a:ext cx="350175" cy="17011"/>
            </a:xfrm>
            <a:prstGeom prst="line">
              <a:avLst/>
            </a:prstGeom>
            <a:noFill/>
            <a:ln w="6350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8286776" y="428604"/>
            <a:ext cx="3571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394843" y="4143380"/>
            <a:ext cx="285751" cy="285750"/>
            <a:chOff x="1783" y="8526"/>
            <a:chExt cx="366" cy="388"/>
          </a:xfrm>
        </p:grpSpPr>
        <p:sp>
          <p:nvSpPr>
            <p:cNvPr id="96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214810" y="185736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59"/>
          <p:cNvGrpSpPr/>
          <p:nvPr/>
        </p:nvGrpSpPr>
        <p:grpSpPr>
          <a:xfrm>
            <a:off x="5369277" y="736199"/>
            <a:ext cx="1012705" cy="1518679"/>
            <a:chOff x="5369277" y="736199"/>
            <a:chExt cx="1012705" cy="1518679"/>
          </a:xfrm>
        </p:grpSpPr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5905286" y="1595365"/>
              <a:ext cx="0" cy="65951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2" name="Group 30"/>
            <p:cNvGrpSpPr>
              <a:grpSpLocks/>
            </p:cNvGrpSpPr>
            <p:nvPr/>
          </p:nvGrpSpPr>
          <p:grpSpPr bwMode="auto">
            <a:xfrm>
              <a:off x="5369277" y="1354799"/>
              <a:ext cx="1012705" cy="418946"/>
              <a:chOff x="14060" y="4905"/>
              <a:chExt cx="461" cy="256"/>
            </a:xfrm>
          </p:grpSpPr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>
                <a:off x="14071" y="5020"/>
                <a:ext cx="450" cy="141"/>
              </a:xfrm>
              <a:prstGeom prst="flowChartInputOutpu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>
                <a:off x="14060" y="4905"/>
                <a:ext cx="450" cy="141"/>
              </a:xfrm>
              <a:prstGeom prst="flowChartInputOutpu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97" name="Line 49"/>
            <p:cNvSpPr>
              <a:spLocks noChangeShapeType="1"/>
            </p:cNvSpPr>
            <p:nvPr/>
          </p:nvSpPr>
          <p:spPr bwMode="auto">
            <a:xfrm flipH="1" flipV="1">
              <a:off x="5903089" y="736199"/>
              <a:ext cx="0" cy="71679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929322" y="2928670"/>
            <a:ext cx="2428892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электрическим     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2430618" y="5237270"/>
            <a:ext cx="25718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U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500063" y="4999818"/>
            <a:ext cx="1427501" cy="1358140"/>
            <a:chOff x="9757" y="3156"/>
            <a:chExt cx="567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4" name="Text Box 8"/>
            <p:cNvSpPr txBox="1">
              <a:spLocks noChangeArrowheads="1"/>
            </p:cNvSpPr>
            <p:nvPr/>
          </p:nvSpPr>
          <p:spPr bwMode="auto">
            <a:xfrm>
              <a:off x="9925" y="3479"/>
              <a:ext cx="199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566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baseline="-250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40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1785950" y="5312632"/>
            <a:ext cx="500066" cy="7858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85752" y="4071942"/>
            <a:ext cx="5357818" cy="2428892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1000100" y="2285992"/>
            <a:ext cx="1928826" cy="1588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571604" y="2325636"/>
            <a:ext cx="714380" cy="746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8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"/>
          <p:cNvGrpSpPr>
            <a:grpSpLocks/>
          </p:cNvGrpSpPr>
          <p:nvPr/>
        </p:nvGrpSpPr>
        <p:grpSpPr bwMode="auto">
          <a:xfrm flipH="1">
            <a:off x="1000100" y="928670"/>
            <a:ext cx="1643074" cy="1411295"/>
            <a:chOff x="12464" y="5036"/>
            <a:chExt cx="1702" cy="1012"/>
          </a:xfrm>
        </p:grpSpPr>
        <p:sp>
          <p:nvSpPr>
            <p:cNvPr id="84" name="Line 3"/>
            <p:cNvSpPr>
              <a:spLocks noChangeShapeType="1"/>
            </p:cNvSpPr>
            <p:nvPr/>
          </p:nvSpPr>
          <p:spPr bwMode="auto">
            <a:xfrm>
              <a:off x="12580" y="5056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5" name="Group 4"/>
            <p:cNvGrpSpPr>
              <a:grpSpLocks/>
            </p:cNvGrpSpPr>
            <p:nvPr/>
          </p:nvGrpSpPr>
          <p:grpSpPr bwMode="auto">
            <a:xfrm>
              <a:off x="12464" y="5827"/>
              <a:ext cx="1702" cy="2"/>
              <a:chOff x="12464" y="5551"/>
              <a:chExt cx="1702" cy="2"/>
            </a:xfrm>
          </p:grpSpPr>
          <p:sp>
            <p:nvSpPr>
              <p:cNvPr id="91" name="Line 5"/>
              <p:cNvSpPr>
                <a:spLocks noChangeShapeType="1"/>
              </p:cNvSpPr>
              <p:nvPr/>
            </p:nvSpPr>
            <p:spPr bwMode="auto">
              <a:xfrm>
                <a:off x="12464" y="5551"/>
                <a:ext cx="116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Line 6"/>
              <p:cNvSpPr>
                <a:spLocks noChangeShapeType="1"/>
              </p:cNvSpPr>
              <p:nvPr/>
            </p:nvSpPr>
            <p:spPr bwMode="auto">
              <a:xfrm>
                <a:off x="13383" y="5553"/>
                <a:ext cx="78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7" name="Line 7"/>
            <p:cNvSpPr>
              <a:spLocks noChangeShapeType="1"/>
            </p:cNvSpPr>
            <p:nvPr/>
          </p:nvSpPr>
          <p:spPr bwMode="auto">
            <a:xfrm>
              <a:off x="12914" y="5057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Line 8"/>
            <p:cNvSpPr>
              <a:spLocks noChangeShapeType="1"/>
            </p:cNvSpPr>
            <p:nvPr/>
          </p:nvSpPr>
          <p:spPr bwMode="auto">
            <a:xfrm>
              <a:off x="13260" y="5044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Line 9"/>
            <p:cNvSpPr>
              <a:spLocks noChangeShapeType="1"/>
            </p:cNvSpPr>
            <p:nvPr/>
          </p:nvSpPr>
          <p:spPr bwMode="auto">
            <a:xfrm>
              <a:off x="13616" y="5043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Line 10"/>
            <p:cNvSpPr>
              <a:spLocks noChangeShapeType="1"/>
            </p:cNvSpPr>
            <p:nvPr/>
          </p:nvSpPr>
          <p:spPr bwMode="auto">
            <a:xfrm>
              <a:off x="14007" y="5036"/>
              <a:ext cx="0" cy="9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1500166" y="925281"/>
            <a:ext cx="50006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68"/>
          <p:cNvGrpSpPr/>
          <p:nvPr/>
        </p:nvGrpSpPr>
        <p:grpSpPr>
          <a:xfrm>
            <a:off x="1071538" y="1762772"/>
            <a:ext cx="571504" cy="523220"/>
            <a:chOff x="6643699" y="350142"/>
            <a:chExt cx="816434" cy="52322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643699" y="350142"/>
              <a:ext cx="816434" cy="52322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1500166" y="4246861"/>
            <a:ext cx="3429024" cy="630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4000"/>
              </a:lnSpc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E</a:t>
            </a:r>
            <a:r>
              <a:rPr lang="ru-RU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-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6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93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6716E-6 L 0.72465 0.00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33" y="4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7 1.11022E-16 L 0.26545 -0.0935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0"/>
                            </p:stCondLst>
                            <p:childTnLst>
                              <p:par>
                                <p:cTn id="1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3" grpId="0" animBg="1"/>
      <p:bldP spid="2093" grpId="0" animBg="1"/>
      <p:bldP spid="2094" grpId="0" animBg="1"/>
      <p:bldP spid="2095" grpId="0" animBg="1"/>
      <p:bldP spid="2096" grpId="0" animBg="1"/>
      <p:bldP spid="56" grpId="0" animBg="1"/>
      <p:bldP spid="57" grpId="0" animBg="1"/>
      <p:bldP spid="59" grpId="0"/>
      <p:bldP spid="2114" grpId="0"/>
      <p:bldP spid="58" grpId="0"/>
      <p:bldP spid="109" grpId="0" animBg="1"/>
      <p:bldP spid="72" grpId="0" animBg="1"/>
      <p:bldP spid="77" grpId="0" animBg="1"/>
      <p:bldP spid="79" grpId="0" animBg="1"/>
      <p:bldP spid="82" grpId="0" animBg="1"/>
      <p:bldP spid="81" grpId="0" animBg="1"/>
      <p:bldP spid="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5076056" y="2494637"/>
            <a:ext cx="9951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  <a:endParaRPr lang="ru-RU" sz="3600" dirty="0"/>
          </a:p>
        </p:txBody>
      </p:sp>
      <p:grpSp>
        <p:nvGrpSpPr>
          <p:cNvPr id="8" name="Группа 102"/>
          <p:cNvGrpSpPr/>
          <p:nvPr/>
        </p:nvGrpSpPr>
        <p:grpSpPr>
          <a:xfrm>
            <a:off x="5871565" y="1412776"/>
            <a:ext cx="428627" cy="646331"/>
            <a:chOff x="7643825" y="143228"/>
            <a:chExt cx="476252" cy="646331"/>
          </a:xfrm>
        </p:grpSpPr>
        <p:sp>
          <p:nvSpPr>
            <p:cNvPr id="107" name="TextBox 106"/>
            <p:cNvSpPr txBox="1"/>
            <p:nvPr/>
          </p:nvSpPr>
          <p:spPr>
            <a:xfrm>
              <a:off x="7643825" y="143228"/>
              <a:ext cx="4762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142844" y="2214554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5"/>
          <p:cNvSpPr>
            <a:spLocks noChangeShapeType="1"/>
          </p:cNvSpPr>
          <p:nvPr/>
        </p:nvSpPr>
        <p:spPr bwMode="auto">
          <a:xfrm>
            <a:off x="642910" y="4572008"/>
            <a:ext cx="821537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67"/>
          <p:cNvGrpSpPr/>
          <p:nvPr/>
        </p:nvGrpSpPr>
        <p:grpSpPr>
          <a:xfrm>
            <a:off x="4143372" y="5143512"/>
            <a:ext cx="714380" cy="646331"/>
            <a:chOff x="7643834" y="139463"/>
            <a:chExt cx="714380" cy="646331"/>
          </a:xfrm>
        </p:grpSpPr>
        <p:grpSp>
          <p:nvGrpSpPr>
            <p:cNvPr id="12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>
              <a:off x="7703585" y="210901"/>
              <a:ext cx="34935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072206"/>
            <a:ext cx="4071966" cy="14287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496"/>
            <a:ext cx="407196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363" y="4503274"/>
            <a:ext cx="835824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500036" y="4321884"/>
            <a:ext cx="357188" cy="357187"/>
            <a:chOff x="1783" y="8526"/>
            <a:chExt cx="366" cy="388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Группа 23"/>
          <p:cNvGrpSpPr/>
          <p:nvPr/>
        </p:nvGrpSpPr>
        <p:grpSpPr>
          <a:xfrm>
            <a:off x="2570148" y="3000372"/>
            <a:ext cx="1588" cy="3060000"/>
            <a:chOff x="4000496" y="1215216"/>
            <a:chExt cx="1588" cy="2928164"/>
          </a:xfrm>
        </p:grpSpPr>
        <p:cxnSp>
          <p:nvCxnSpPr>
            <p:cNvPr id="20" name="Прямая со стрелкой 19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4"/>
          <p:cNvGrpSpPr/>
          <p:nvPr/>
        </p:nvGrpSpPr>
        <p:grpSpPr>
          <a:xfrm>
            <a:off x="4143372" y="3000372"/>
            <a:ext cx="1588" cy="3060000"/>
            <a:chOff x="4000496" y="1215216"/>
            <a:chExt cx="1588" cy="2928164"/>
          </a:xfrm>
        </p:grpSpPr>
        <p:cxnSp>
          <p:nvCxnSpPr>
            <p:cNvPr id="26" name="Прямая со стрелкой 25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27"/>
          <p:cNvGrpSpPr/>
          <p:nvPr/>
        </p:nvGrpSpPr>
        <p:grpSpPr>
          <a:xfrm>
            <a:off x="1071538" y="3000372"/>
            <a:ext cx="1588" cy="3060000"/>
            <a:chOff x="4000496" y="1215216"/>
            <a:chExt cx="1588" cy="2928164"/>
          </a:xfrm>
        </p:grpSpPr>
        <p:cxnSp>
          <p:nvCxnSpPr>
            <p:cNvPr id="29" name="Прямая со стрелкой 28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 rot="16200000" flipV="1">
            <a:off x="372807" y="4008605"/>
            <a:ext cx="598819" cy="1111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32"/>
          <p:cNvGrpSpPr/>
          <p:nvPr/>
        </p:nvGrpSpPr>
        <p:grpSpPr>
          <a:xfrm>
            <a:off x="214282" y="3116297"/>
            <a:ext cx="714380" cy="646331"/>
            <a:chOff x="7643834" y="139463"/>
            <a:chExt cx="714380" cy="646331"/>
          </a:xfrm>
        </p:grpSpPr>
        <p:grpSp>
          <p:nvGrpSpPr>
            <p:cNvPr id="18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" name="Группа 38"/>
          <p:cNvGrpSpPr/>
          <p:nvPr/>
        </p:nvGrpSpPr>
        <p:grpSpPr>
          <a:xfrm>
            <a:off x="1357290" y="3211297"/>
            <a:ext cx="714380" cy="646331"/>
            <a:chOff x="7643834" y="139463"/>
            <a:chExt cx="714380" cy="646331"/>
          </a:xfrm>
        </p:grpSpPr>
        <p:grpSp>
          <p:nvGrpSpPr>
            <p:cNvPr id="21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4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36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38" name="Прямая со стрелкой 37"/>
          <p:cNvCxnSpPr/>
          <p:nvPr/>
        </p:nvCxnSpPr>
        <p:spPr>
          <a:xfrm rot="16200000" flipV="1">
            <a:off x="1134874" y="3981290"/>
            <a:ext cx="598819" cy="1111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Левая фигурная скобка 43"/>
          <p:cNvSpPr/>
          <p:nvPr/>
        </p:nvSpPr>
        <p:spPr>
          <a:xfrm>
            <a:off x="4286248" y="3000372"/>
            <a:ext cx="428628" cy="1500198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68"/>
          <p:cNvGrpSpPr/>
          <p:nvPr/>
        </p:nvGrpSpPr>
        <p:grpSpPr>
          <a:xfrm rot="3460863">
            <a:off x="3500430" y="3535761"/>
            <a:ext cx="940570" cy="646331"/>
            <a:chOff x="6643699" y="493018"/>
            <a:chExt cx="855063" cy="646331"/>
          </a:xfrm>
          <a:solidFill>
            <a:schemeClr val="bg1"/>
          </a:solidFill>
        </p:grpSpPr>
        <p:sp>
          <p:nvSpPr>
            <p:cNvPr id="48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43699" y="493018"/>
              <a:ext cx="8550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y=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Левая фигурная скобка 49"/>
          <p:cNvSpPr/>
          <p:nvPr/>
        </p:nvSpPr>
        <p:spPr>
          <a:xfrm rot="16200000" flipH="1">
            <a:off x="2500298" y="3786190"/>
            <a:ext cx="357190" cy="4071966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68"/>
          <p:cNvGrpSpPr/>
          <p:nvPr/>
        </p:nvGrpSpPr>
        <p:grpSpPr>
          <a:xfrm>
            <a:off x="2643174" y="5072074"/>
            <a:ext cx="928694" cy="523220"/>
            <a:chOff x="6643702" y="493018"/>
            <a:chExt cx="1298872" cy="523220"/>
          </a:xfrm>
          <a:solidFill>
            <a:schemeClr val="bg1"/>
          </a:solidFill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43702" y="493018"/>
              <a:ext cx="12988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L=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58"/>
          <p:cNvGrpSpPr/>
          <p:nvPr/>
        </p:nvGrpSpPr>
        <p:grpSpPr>
          <a:xfrm>
            <a:off x="1500166" y="4572008"/>
            <a:ext cx="571504" cy="646331"/>
            <a:chOff x="7643830" y="139463"/>
            <a:chExt cx="635004" cy="646331"/>
          </a:xfrm>
        </p:grpSpPr>
        <p:grpSp>
          <p:nvGrpSpPr>
            <p:cNvPr id="28" name="Группа 68"/>
            <p:cNvGrpSpPr/>
            <p:nvPr/>
          </p:nvGrpSpPr>
          <p:grpSpPr>
            <a:xfrm>
              <a:off x="7643830" y="139463"/>
              <a:ext cx="635004" cy="646331"/>
              <a:chOff x="6643698" y="493018"/>
              <a:chExt cx="635004" cy="646331"/>
            </a:xfrm>
            <a:solidFill>
              <a:schemeClr val="bg1"/>
            </a:solidFill>
          </p:grpSpPr>
          <p:sp>
            <p:nvSpPr>
              <p:cNvPr id="6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643698" y="493018"/>
                <a:ext cx="635004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57" name="Прямая со стрелкой 56"/>
          <p:cNvCxnSpPr/>
          <p:nvPr/>
        </p:nvCxnSpPr>
        <p:spPr>
          <a:xfrm flipV="1">
            <a:off x="857224" y="4643446"/>
            <a:ext cx="774706" cy="2731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4"/>
          <p:cNvSpPr>
            <a:spLocks noChangeShapeType="1"/>
          </p:cNvSpPr>
          <p:nvPr/>
        </p:nvSpPr>
        <p:spPr bwMode="auto">
          <a:xfrm flipV="1">
            <a:off x="642910" y="2285992"/>
            <a:ext cx="0" cy="2286016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8643934" y="4572008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одержимое 36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Электрон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движется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равномерно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•10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м/с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т.к.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Fz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 ! 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2876" y="714356"/>
            <a:ext cx="5357818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ускорением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2800" dirty="0">
              <a:solidFill>
                <a:srgbClr val="365D21"/>
              </a:solidFill>
            </a:endParaRPr>
          </a:p>
        </p:txBody>
      </p:sp>
      <p:grpSp>
        <p:nvGrpSpPr>
          <p:cNvPr id="32" name="Group 5"/>
          <p:cNvGrpSpPr>
            <a:grpSpLocks/>
          </p:cNvGrpSpPr>
          <p:nvPr/>
        </p:nvGrpSpPr>
        <p:grpSpPr bwMode="auto">
          <a:xfrm>
            <a:off x="749973" y="1190296"/>
            <a:ext cx="3072126" cy="1786011"/>
            <a:chOff x="14533" y="2007"/>
            <a:chExt cx="4470" cy="3573"/>
          </a:xfrm>
        </p:grpSpPr>
        <p:grpSp>
          <p:nvGrpSpPr>
            <p:cNvPr id="33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34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8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1" y="6486"/>
                  <a:ext cx="391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a 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0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Line 4"/>
          <p:cNvSpPr>
            <a:spLocks noChangeShapeType="1"/>
          </p:cNvSpPr>
          <p:nvPr/>
        </p:nvSpPr>
        <p:spPr bwMode="auto">
          <a:xfrm rot="-11820000" flipH="1">
            <a:off x="4539149" y="2151368"/>
            <a:ext cx="1588512" cy="63056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643570" y="2996983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rot="16200000" flipH="1">
            <a:off x="5168316" y="2688669"/>
            <a:ext cx="1575026" cy="3135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714876" y="3071810"/>
            <a:ext cx="164307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12160" y="198884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Arc 20"/>
          <p:cNvSpPr>
            <a:spLocks/>
          </p:cNvSpPr>
          <p:nvPr/>
        </p:nvSpPr>
        <p:spPr bwMode="auto">
          <a:xfrm rot="16806994" flipV="1">
            <a:off x="4895990" y="2775343"/>
            <a:ext cx="309326" cy="21781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929222" y="3620160"/>
            <a:ext cx="17859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87" name="TextBox 86"/>
          <p:cNvSpPr txBox="1"/>
          <p:nvPr/>
        </p:nvSpPr>
        <p:spPr>
          <a:xfrm>
            <a:off x="6215106" y="1260102"/>
            <a:ext cx="15716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113" name="Прямая со стрелкой 112"/>
          <p:cNvCxnSpPr/>
          <p:nvPr/>
        </p:nvCxnSpPr>
        <p:spPr>
          <a:xfrm rot="5400000">
            <a:off x="4964909" y="1964521"/>
            <a:ext cx="314327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Скругленный прямоугольник 116"/>
          <p:cNvSpPr/>
          <p:nvPr/>
        </p:nvSpPr>
        <p:spPr>
          <a:xfrm>
            <a:off x="1377212" y="1292903"/>
            <a:ext cx="35719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265930" y="1754332"/>
            <a:ext cx="35719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1935836" y="1714488"/>
            <a:ext cx="421585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2136064" y="2091600"/>
            <a:ext cx="435671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 стрелкой 113"/>
          <p:cNvCxnSpPr/>
          <p:nvPr/>
        </p:nvCxnSpPr>
        <p:spPr>
          <a:xfrm>
            <a:off x="928662" y="1571612"/>
            <a:ext cx="4857784" cy="207170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363258" y="97172"/>
            <a:ext cx="14287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14AC"/>
              </a:solidFill>
            </a:endParaRPr>
          </a:p>
        </p:txBody>
      </p:sp>
      <p:grpSp>
        <p:nvGrpSpPr>
          <p:cNvPr id="39" name="Группа 125"/>
          <p:cNvGrpSpPr/>
          <p:nvPr/>
        </p:nvGrpSpPr>
        <p:grpSpPr>
          <a:xfrm>
            <a:off x="6883774" y="1436787"/>
            <a:ext cx="2045416" cy="1404408"/>
            <a:chOff x="6858016" y="1771641"/>
            <a:chExt cx="2045416" cy="1404408"/>
          </a:xfrm>
        </p:grpSpPr>
        <p:sp>
          <p:nvSpPr>
            <p:cNvPr id="121" name="Text Box 4"/>
            <p:cNvSpPr txBox="1">
              <a:spLocks noChangeArrowheads="1"/>
            </p:cNvSpPr>
            <p:nvPr/>
          </p:nvSpPr>
          <p:spPr bwMode="auto">
            <a:xfrm>
              <a:off x="8121684" y="1771641"/>
              <a:ext cx="769397" cy="7461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U</a:t>
              </a:r>
              <a:r>
                <a:rPr lang="ru-RU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4800" b="1" baseline="-250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8177556" y="2529718"/>
              <a:ext cx="5565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 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0" name="Группа 46"/>
            <p:cNvGrpSpPr/>
            <p:nvPr/>
          </p:nvGrpSpPr>
          <p:grpSpPr>
            <a:xfrm>
              <a:off x="6858016" y="2057392"/>
              <a:ext cx="2045416" cy="1000132"/>
              <a:chOff x="4319277" y="4827266"/>
              <a:chExt cx="2045416" cy="1000132"/>
            </a:xfrm>
          </p:grpSpPr>
          <p:sp>
            <p:nvSpPr>
              <p:cNvPr id="124" name="Text Box 32"/>
              <p:cNvSpPr txBox="1">
                <a:spLocks noChangeArrowheads="1"/>
              </p:cNvSpPr>
              <p:nvPr/>
            </p:nvSpPr>
            <p:spPr bwMode="auto">
              <a:xfrm>
                <a:off x="4319277" y="4827266"/>
                <a:ext cx="1143008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5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Line 28"/>
              <p:cNvSpPr>
                <a:spLocks noChangeShapeType="1"/>
              </p:cNvSpPr>
              <p:nvPr/>
            </p:nvSpPr>
            <p:spPr bwMode="auto">
              <a:xfrm>
                <a:off x="5500693" y="5357826"/>
                <a:ext cx="864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127" name="Прямая со стрелкой 126"/>
          <p:cNvCxnSpPr/>
          <p:nvPr/>
        </p:nvCxnSpPr>
        <p:spPr>
          <a:xfrm flipV="1">
            <a:off x="4071934" y="2571744"/>
            <a:ext cx="4214842" cy="128588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5400000">
            <a:off x="2536017" y="892951"/>
            <a:ext cx="1285884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2786050" y="1571612"/>
            <a:ext cx="3571900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rot="16200000" flipH="1">
            <a:off x="6679421" y="1750207"/>
            <a:ext cx="428628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Рамка 135"/>
          <p:cNvSpPr/>
          <p:nvPr/>
        </p:nvSpPr>
        <p:spPr>
          <a:xfrm>
            <a:off x="8001024" y="1500174"/>
            <a:ext cx="85725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86414" y="714356"/>
            <a:ext cx="33576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143504" y="5214950"/>
            <a:ext cx="36433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перевести сантиметры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метры!!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        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 flipV="1">
            <a:off x="-3780928" y="-3483768"/>
            <a:ext cx="9565664" cy="7992888"/>
          </a:xfrm>
          <a:prstGeom prst="arc">
            <a:avLst>
              <a:gd name="adj1" fmla="val 16330123"/>
              <a:gd name="adj2" fmla="val 20462968"/>
            </a:avLst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577060"/>
            <a:ext cx="9238361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электронно-лучевой трубке поток электронов ускоряется полем с разностью потенциалов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U = 5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попадает в пространство между вертикально отклоняющими пластинами длиной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 = 3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напряженность поля между которыми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 = 40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Найти вертикальное смещение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луча на выходе из пространства между пластинами.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4013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39 C 0.05521 -0.0007 0.11042 -0.00278 0.16528 -0.01921 C 0.21997 -0.03542 0.28264 -0.06574 0.32813 -0.09699 C 0.37344 -0.12824 0.36563 -0.14236 0.4382 -0.20695 C 0.51094 -0.27153 0.63733 -0.37801 0.76389 -0.48472 " pathEditMode="relative" rAng="0" ptsTypes="aaaaA">
                                      <p:cBhvr>
                                        <p:cTn id="1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4" y="-24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500"/>
                            </p:stCondLst>
                            <p:childTnLst>
                              <p:par>
                                <p:cTn id="2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00"/>
                            </p:stCondLst>
                            <p:childTnLst>
                              <p:par>
                                <p:cTn id="2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3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67" grpId="0" animBg="1"/>
      <p:bldP spid="65" grpId="0" animBg="1"/>
      <p:bldP spid="3" grpId="0" animBg="1"/>
      <p:bldP spid="4" grpId="0" animBg="1"/>
      <p:bldP spid="44" grpId="0" animBg="1"/>
      <p:bldP spid="50" grpId="0" animBg="1"/>
      <p:bldP spid="64" grpId="0" animBg="1"/>
      <p:bldP spid="66" grpId="0" animBg="1"/>
      <p:bldP spid="73" grpId="0" animBg="1"/>
      <p:bldP spid="75" grpId="0" animBg="1" autoUpdateAnimBg="0"/>
      <p:bldP spid="91" grpId="0" animBg="1"/>
      <p:bldP spid="94" grpId="0"/>
      <p:bldP spid="108" grpId="0"/>
      <p:bldP spid="109" grpId="0" animBg="1"/>
      <p:bldP spid="111" grpId="0" animBg="1" autoUpdateAnimBg="0"/>
      <p:bldP spid="87" grpId="0" animBg="1"/>
      <p:bldP spid="117" grpId="0" animBg="1"/>
      <p:bldP spid="118" grpId="0" animBg="1"/>
      <p:bldP spid="119" grpId="0" animBg="1"/>
      <p:bldP spid="120" grpId="0" animBg="1"/>
      <p:bldP spid="74" grpId="0" animBg="1" autoUpdateAnimBg="0"/>
      <p:bldP spid="136" grpId="0" animBg="1"/>
      <p:bldP spid="136" grpId="1" animBg="1"/>
      <p:bldP spid="84" grpId="0" animBg="1"/>
      <p:bldP spid="84" grpId="1" animBg="1"/>
      <p:bldP spid="137" grpId="0" animBg="1"/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5076056" y="2494637"/>
            <a:ext cx="9951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  <a:endParaRPr lang="ru-RU" sz="3600" dirty="0"/>
          </a:p>
        </p:txBody>
      </p:sp>
      <p:grpSp>
        <p:nvGrpSpPr>
          <p:cNvPr id="6" name="Группа 102"/>
          <p:cNvGrpSpPr/>
          <p:nvPr/>
        </p:nvGrpSpPr>
        <p:grpSpPr>
          <a:xfrm>
            <a:off x="5871565" y="1412776"/>
            <a:ext cx="428627" cy="646331"/>
            <a:chOff x="7643825" y="143228"/>
            <a:chExt cx="476252" cy="646331"/>
          </a:xfrm>
        </p:grpSpPr>
        <p:sp>
          <p:nvSpPr>
            <p:cNvPr id="107" name="TextBox 106"/>
            <p:cNvSpPr txBox="1"/>
            <p:nvPr/>
          </p:nvSpPr>
          <p:spPr>
            <a:xfrm>
              <a:off x="7643825" y="143228"/>
              <a:ext cx="4762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142844" y="2214554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5"/>
          <p:cNvSpPr>
            <a:spLocks noChangeShapeType="1"/>
          </p:cNvSpPr>
          <p:nvPr/>
        </p:nvSpPr>
        <p:spPr bwMode="auto">
          <a:xfrm>
            <a:off x="642910" y="4572008"/>
            <a:ext cx="821537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7"/>
          <p:cNvGrpSpPr/>
          <p:nvPr/>
        </p:nvGrpSpPr>
        <p:grpSpPr>
          <a:xfrm>
            <a:off x="4143372" y="5143512"/>
            <a:ext cx="928694" cy="646331"/>
            <a:chOff x="7643834" y="139463"/>
            <a:chExt cx="928694" cy="646331"/>
          </a:xfrm>
          <a:solidFill>
            <a:schemeClr val="bg2"/>
          </a:solidFill>
        </p:grpSpPr>
        <p:grpSp>
          <p:nvGrpSpPr>
            <p:cNvPr id="11" name="Группа 68"/>
            <p:cNvGrpSpPr/>
            <p:nvPr/>
          </p:nvGrpSpPr>
          <p:grpSpPr>
            <a:xfrm>
              <a:off x="7643834" y="139463"/>
              <a:ext cx="928694" cy="646331"/>
              <a:chOff x="6643702" y="493018"/>
              <a:chExt cx="928694" cy="646331"/>
            </a:xfrm>
            <a:grpFill/>
          </p:grpSpPr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643702" y="493018"/>
                <a:ext cx="928694" cy="64633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-?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>
              <a:off x="7703585" y="210901"/>
              <a:ext cx="349353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072206"/>
            <a:ext cx="4071966" cy="14287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496"/>
            <a:ext cx="407196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363" y="4503274"/>
            <a:ext cx="835824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500036" y="4357697"/>
            <a:ext cx="357188" cy="357187"/>
            <a:chOff x="1783" y="8526"/>
            <a:chExt cx="366" cy="388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Группа 23"/>
          <p:cNvGrpSpPr/>
          <p:nvPr/>
        </p:nvGrpSpPr>
        <p:grpSpPr>
          <a:xfrm>
            <a:off x="2570148" y="3000372"/>
            <a:ext cx="1588" cy="3060000"/>
            <a:chOff x="4000496" y="1215216"/>
            <a:chExt cx="1588" cy="2928164"/>
          </a:xfrm>
        </p:grpSpPr>
        <p:cxnSp>
          <p:nvCxnSpPr>
            <p:cNvPr id="20" name="Прямая со стрелкой 19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24"/>
          <p:cNvGrpSpPr/>
          <p:nvPr/>
        </p:nvGrpSpPr>
        <p:grpSpPr>
          <a:xfrm>
            <a:off x="4143372" y="3000372"/>
            <a:ext cx="1588" cy="3060000"/>
            <a:chOff x="4000496" y="1215216"/>
            <a:chExt cx="1588" cy="2928164"/>
          </a:xfrm>
        </p:grpSpPr>
        <p:cxnSp>
          <p:nvCxnSpPr>
            <p:cNvPr id="26" name="Прямая со стрелкой 25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7"/>
          <p:cNvGrpSpPr/>
          <p:nvPr/>
        </p:nvGrpSpPr>
        <p:grpSpPr>
          <a:xfrm>
            <a:off x="1071538" y="3000372"/>
            <a:ext cx="1588" cy="3060000"/>
            <a:chOff x="4000496" y="1215216"/>
            <a:chExt cx="1588" cy="2928164"/>
          </a:xfrm>
        </p:grpSpPr>
        <p:cxnSp>
          <p:nvCxnSpPr>
            <p:cNvPr id="29" name="Прямая со стрелкой 28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 rot="16200000" flipV="1">
            <a:off x="372807" y="4008605"/>
            <a:ext cx="598819" cy="1111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32"/>
          <p:cNvGrpSpPr/>
          <p:nvPr/>
        </p:nvGrpSpPr>
        <p:grpSpPr>
          <a:xfrm>
            <a:off x="214282" y="3116297"/>
            <a:ext cx="714380" cy="646331"/>
            <a:chOff x="7643834" y="139463"/>
            <a:chExt cx="714380" cy="646331"/>
          </a:xfrm>
        </p:grpSpPr>
        <p:grpSp>
          <p:nvGrpSpPr>
            <p:cNvPr id="17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Группа 38"/>
          <p:cNvGrpSpPr/>
          <p:nvPr/>
        </p:nvGrpSpPr>
        <p:grpSpPr>
          <a:xfrm>
            <a:off x="1357290" y="3211297"/>
            <a:ext cx="714380" cy="646331"/>
            <a:chOff x="7643834" y="139463"/>
            <a:chExt cx="714380" cy="646331"/>
          </a:xfrm>
        </p:grpSpPr>
        <p:grpSp>
          <p:nvGrpSpPr>
            <p:cNvPr id="19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4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36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38" name="Прямая со стрелкой 37"/>
          <p:cNvCxnSpPr/>
          <p:nvPr/>
        </p:nvCxnSpPr>
        <p:spPr>
          <a:xfrm rot="16200000" flipV="1">
            <a:off x="1134874" y="3981290"/>
            <a:ext cx="598819" cy="1111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Левая фигурная скобка 43"/>
          <p:cNvSpPr/>
          <p:nvPr/>
        </p:nvSpPr>
        <p:spPr>
          <a:xfrm>
            <a:off x="4286248" y="3000372"/>
            <a:ext cx="428628" cy="1500198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68"/>
          <p:cNvGrpSpPr/>
          <p:nvPr/>
        </p:nvGrpSpPr>
        <p:grpSpPr>
          <a:xfrm rot="3460863">
            <a:off x="3500430" y="3535761"/>
            <a:ext cx="940570" cy="646331"/>
            <a:chOff x="6643699" y="493018"/>
            <a:chExt cx="855063" cy="646331"/>
          </a:xfrm>
          <a:solidFill>
            <a:schemeClr val="bg1"/>
          </a:solidFill>
        </p:grpSpPr>
        <p:sp>
          <p:nvSpPr>
            <p:cNvPr id="48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43699" y="493018"/>
              <a:ext cx="8550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y=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Левая фигурная скобка 49"/>
          <p:cNvSpPr/>
          <p:nvPr/>
        </p:nvSpPr>
        <p:spPr>
          <a:xfrm rot="16200000" flipH="1">
            <a:off x="2500298" y="3786190"/>
            <a:ext cx="357190" cy="4071966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68"/>
          <p:cNvGrpSpPr/>
          <p:nvPr/>
        </p:nvGrpSpPr>
        <p:grpSpPr>
          <a:xfrm>
            <a:off x="2643174" y="5072074"/>
            <a:ext cx="928694" cy="523220"/>
            <a:chOff x="6643702" y="493018"/>
            <a:chExt cx="1298872" cy="523220"/>
          </a:xfrm>
          <a:solidFill>
            <a:schemeClr val="bg1"/>
          </a:solidFill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43702" y="493018"/>
              <a:ext cx="12988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L=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58"/>
          <p:cNvGrpSpPr/>
          <p:nvPr/>
        </p:nvGrpSpPr>
        <p:grpSpPr>
          <a:xfrm>
            <a:off x="1500166" y="4572008"/>
            <a:ext cx="571504" cy="646331"/>
            <a:chOff x="7643830" y="139463"/>
            <a:chExt cx="635004" cy="646331"/>
          </a:xfrm>
        </p:grpSpPr>
        <p:grpSp>
          <p:nvGrpSpPr>
            <p:cNvPr id="25" name="Группа 68"/>
            <p:cNvGrpSpPr/>
            <p:nvPr/>
          </p:nvGrpSpPr>
          <p:grpSpPr>
            <a:xfrm>
              <a:off x="7643830" y="139463"/>
              <a:ext cx="635004" cy="646331"/>
              <a:chOff x="6643698" y="493018"/>
              <a:chExt cx="635004" cy="646331"/>
            </a:xfrm>
            <a:solidFill>
              <a:schemeClr val="bg1"/>
            </a:solidFill>
          </p:grpSpPr>
          <p:sp>
            <p:nvSpPr>
              <p:cNvPr id="6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643698" y="493018"/>
                <a:ext cx="635004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57" name="Прямая со стрелкой 56"/>
          <p:cNvCxnSpPr/>
          <p:nvPr/>
        </p:nvCxnSpPr>
        <p:spPr>
          <a:xfrm flipV="1">
            <a:off x="857224" y="4643446"/>
            <a:ext cx="774706" cy="2731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4"/>
          <p:cNvSpPr>
            <a:spLocks noChangeShapeType="1"/>
          </p:cNvSpPr>
          <p:nvPr/>
        </p:nvSpPr>
        <p:spPr bwMode="auto">
          <a:xfrm flipV="1">
            <a:off x="571472" y="2285992"/>
            <a:ext cx="0" cy="2286016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8643934" y="4572008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2876" y="691202"/>
            <a:ext cx="5357818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ускорением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2800" dirty="0">
              <a:solidFill>
                <a:srgbClr val="365D21"/>
              </a:solidFill>
            </a:endParaRPr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749973" y="1203728"/>
            <a:ext cx="3072126" cy="1786011"/>
            <a:chOff x="14533" y="2007"/>
            <a:chExt cx="4470" cy="3573"/>
          </a:xfrm>
        </p:grpSpPr>
        <p:grpSp>
          <p:nvGrpSpPr>
            <p:cNvPr id="32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33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8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1" y="6486"/>
                  <a:ext cx="391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a 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0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Line 4"/>
          <p:cNvSpPr>
            <a:spLocks noChangeShapeType="1"/>
          </p:cNvSpPr>
          <p:nvPr/>
        </p:nvSpPr>
        <p:spPr bwMode="auto">
          <a:xfrm rot="-11820000" flipH="1">
            <a:off x="4539149" y="2151368"/>
            <a:ext cx="1588512" cy="63056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643570" y="2996983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rot="16200000" flipH="1">
            <a:off x="5168316" y="2688669"/>
            <a:ext cx="1575026" cy="3135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714876" y="3071810"/>
            <a:ext cx="164307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12160" y="198884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Arc 20"/>
          <p:cNvSpPr>
            <a:spLocks/>
          </p:cNvSpPr>
          <p:nvPr/>
        </p:nvSpPr>
        <p:spPr bwMode="auto">
          <a:xfrm rot="16806994" flipV="1">
            <a:off x="4895990" y="2775343"/>
            <a:ext cx="309326" cy="21781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929222" y="3620160"/>
            <a:ext cx="17144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87" name="TextBox 86"/>
          <p:cNvSpPr txBox="1"/>
          <p:nvPr/>
        </p:nvSpPr>
        <p:spPr>
          <a:xfrm>
            <a:off x="6357950" y="1214422"/>
            <a:ext cx="15716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1377212" y="1292903"/>
            <a:ext cx="35719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265930" y="1754332"/>
            <a:ext cx="35719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1935836" y="1714488"/>
            <a:ext cx="421585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2136064" y="2091600"/>
            <a:ext cx="435671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 стрелкой 113"/>
          <p:cNvCxnSpPr/>
          <p:nvPr/>
        </p:nvCxnSpPr>
        <p:spPr>
          <a:xfrm>
            <a:off x="928662" y="1571612"/>
            <a:ext cx="4929222" cy="221457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5400000">
            <a:off x="2536017" y="892951"/>
            <a:ext cx="1285884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2857488" y="1643050"/>
            <a:ext cx="4643470" cy="357190"/>
          </a:xfrm>
          <a:prstGeom prst="straightConnector1">
            <a:avLst/>
          </a:prstGeom>
          <a:ln w="28575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786414" y="714356"/>
            <a:ext cx="33576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143504" y="5214950"/>
            <a:ext cx="36433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перевести сантиметры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метры!!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        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 flipV="1">
            <a:off x="-3780928" y="-1928850"/>
            <a:ext cx="9281622" cy="6437970"/>
          </a:xfrm>
          <a:prstGeom prst="arc">
            <a:avLst>
              <a:gd name="adj1" fmla="val 16330123"/>
              <a:gd name="adj2" fmla="val 20232697"/>
            </a:avLst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3" name="Прямая со стрелкой 112"/>
          <p:cNvCxnSpPr/>
          <p:nvPr/>
        </p:nvCxnSpPr>
        <p:spPr>
          <a:xfrm rot="5400000">
            <a:off x="4857752" y="2000240"/>
            <a:ext cx="3286148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14282" y="6215082"/>
            <a:ext cx="671517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электрона в однородном поле        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73" name="Содержимое 36"/>
          <p:cNvSpPr txBox="1">
            <a:spLocks/>
          </p:cNvSpPr>
          <p:nvPr/>
        </p:nvSpPr>
        <p:spPr>
          <a:xfrm>
            <a:off x="0" y="-24"/>
            <a:ext cx="9144000" cy="6429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Электрон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движется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равномерно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0z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•10</a:t>
            </a:r>
            <a:r>
              <a:rPr lang="ru-RU" sz="2400" b="1" baseline="30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м/с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т.к.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Fx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=0! 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1428728" y="2428868"/>
            <a:ext cx="10715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Скругленный прямоугольник 103"/>
          <p:cNvSpPr/>
          <p:nvPr/>
        </p:nvSpPr>
        <p:spPr>
          <a:xfrm>
            <a:off x="714348" y="1285860"/>
            <a:ext cx="2857520" cy="1571636"/>
          </a:xfrm>
          <a:prstGeom prst="roundRect">
            <a:avLst/>
          </a:prstGeom>
          <a:solidFill>
            <a:schemeClr val="bg2">
              <a:alpha val="42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2363258" y="97172"/>
            <a:ext cx="14287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342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C 0.06285 -0.00371 0.12604 -0.00625 0.18889 -0.02871 C 0.25156 -0.05023 0.32344 -0.09144 0.37552 -0.13357 C 0.42743 -0.1757 0.41858 -0.19468 0.50139 -0.28171 C 0.5849 -0.36875 0.72969 -0.5125 0.87465 -0.65602 " pathEditMode="relative" rAng="0" ptsTypes="aaaaA">
                                      <p:cBhvr>
                                        <p:cTn id="1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00" y="-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00"/>
                            </p:stCondLst>
                            <p:childTnLst>
                              <p:par>
                                <p:cTn id="1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00"/>
                            </p:stCondLst>
                            <p:childTnLst>
                              <p:par>
                                <p:cTn id="2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0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67" grpId="0" animBg="1"/>
      <p:bldP spid="65" grpId="0" animBg="1"/>
      <p:bldP spid="3" grpId="0" animBg="1"/>
      <p:bldP spid="4" grpId="0" animBg="1"/>
      <p:bldP spid="44" grpId="0" animBg="1"/>
      <p:bldP spid="50" grpId="0" animBg="1"/>
      <p:bldP spid="64" grpId="0" animBg="1"/>
      <p:bldP spid="66" grpId="0" animBg="1"/>
      <p:bldP spid="75" grpId="0" animBg="1" autoUpdateAnimBg="0"/>
      <p:bldP spid="91" grpId="0" animBg="1"/>
      <p:bldP spid="94" grpId="0"/>
      <p:bldP spid="108" grpId="0"/>
      <p:bldP spid="109" grpId="0" animBg="1"/>
      <p:bldP spid="111" grpId="0" animBg="1" autoUpdateAnimBg="0"/>
      <p:bldP spid="87" grpId="0" animBg="1"/>
      <p:bldP spid="117" grpId="0" animBg="1"/>
      <p:bldP spid="118" grpId="0" animBg="1"/>
      <p:bldP spid="119" grpId="0" animBg="1"/>
      <p:bldP spid="120" grpId="0" animBg="1"/>
      <p:bldP spid="84" grpId="0" animBg="1"/>
      <p:bldP spid="84" grpId="1" animBg="1"/>
      <p:bldP spid="137" grpId="0" animBg="1"/>
      <p:bldP spid="2" grpId="0" animBg="1"/>
      <p:bldP spid="100" grpId="0" animBg="1"/>
      <p:bldP spid="73" grpId="0" animBg="1"/>
      <p:bldP spid="104" grpId="0" animBg="1"/>
      <p:bldP spid="7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5076056" y="2494637"/>
            <a:ext cx="9951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  <a:endParaRPr lang="ru-RU" sz="3600" dirty="0"/>
          </a:p>
        </p:txBody>
      </p:sp>
      <p:grpSp>
        <p:nvGrpSpPr>
          <p:cNvPr id="103" name="Группа 102"/>
          <p:cNvGrpSpPr/>
          <p:nvPr/>
        </p:nvGrpSpPr>
        <p:grpSpPr>
          <a:xfrm>
            <a:off x="5871565" y="1412776"/>
            <a:ext cx="428627" cy="646331"/>
            <a:chOff x="7643825" y="143228"/>
            <a:chExt cx="476252" cy="646331"/>
          </a:xfrm>
        </p:grpSpPr>
        <p:sp>
          <p:nvSpPr>
            <p:cNvPr id="107" name="TextBox 106"/>
            <p:cNvSpPr txBox="1"/>
            <p:nvPr/>
          </p:nvSpPr>
          <p:spPr>
            <a:xfrm>
              <a:off x="7643825" y="143228"/>
              <a:ext cx="4762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142844" y="2214554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5"/>
          <p:cNvSpPr>
            <a:spLocks noChangeShapeType="1"/>
          </p:cNvSpPr>
          <p:nvPr/>
        </p:nvSpPr>
        <p:spPr bwMode="auto">
          <a:xfrm>
            <a:off x="642910" y="4572008"/>
            <a:ext cx="821537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4143372" y="5143512"/>
            <a:ext cx="714380" cy="646331"/>
            <a:chOff x="7643834" y="139463"/>
            <a:chExt cx="714380" cy="646331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>
              <a:off x="7703585" y="210901"/>
              <a:ext cx="34935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072206"/>
            <a:ext cx="4071966" cy="14287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496"/>
            <a:ext cx="407196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363" y="4503274"/>
            <a:ext cx="835824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00036" y="4321884"/>
            <a:ext cx="357188" cy="357187"/>
            <a:chOff x="1783" y="8526"/>
            <a:chExt cx="366" cy="388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570148" y="3000372"/>
            <a:ext cx="1588" cy="3060000"/>
            <a:chOff x="4000496" y="1215216"/>
            <a:chExt cx="1588" cy="2928164"/>
          </a:xfrm>
        </p:grpSpPr>
        <p:cxnSp>
          <p:nvCxnSpPr>
            <p:cNvPr id="20" name="Прямая со стрелкой 19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4143372" y="3000372"/>
            <a:ext cx="1588" cy="3060000"/>
            <a:chOff x="4000496" y="1215216"/>
            <a:chExt cx="1588" cy="2928164"/>
          </a:xfrm>
        </p:grpSpPr>
        <p:cxnSp>
          <p:nvCxnSpPr>
            <p:cNvPr id="26" name="Прямая со стрелкой 25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1071538" y="3000372"/>
            <a:ext cx="1588" cy="3060000"/>
            <a:chOff x="4000496" y="1215216"/>
            <a:chExt cx="1588" cy="2928164"/>
          </a:xfrm>
        </p:grpSpPr>
        <p:cxnSp>
          <p:nvCxnSpPr>
            <p:cNvPr id="29" name="Прямая со стрелкой 28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 rot="16200000" flipV="1">
            <a:off x="372807" y="4008605"/>
            <a:ext cx="598819" cy="1111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214282" y="3116297"/>
            <a:ext cx="714380" cy="646331"/>
            <a:chOff x="7643834" y="139463"/>
            <a:chExt cx="714380" cy="646331"/>
          </a:xfrm>
        </p:grpSpPr>
        <p:grpSp>
          <p:nvGrpSpPr>
            <p:cNvPr id="34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357290" y="3211297"/>
            <a:ext cx="714380" cy="646331"/>
            <a:chOff x="7643834" y="139463"/>
            <a:chExt cx="714380" cy="646331"/>
          </a:xfrm>
        </p:grpSpPr>
        <p:grpSp>
          <p:nvGrpSpPr>
            <p:cNvPr id="40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4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36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38" name="Прямая со стрелкой 37"/>
          <p:cNvCxnSpPr/>
          <p:nvPr/>
        </p:nvCxnSpPr>
        <p:spPr>
          <a:xfrm rot="16200000" flipV="1">
            <a:off x="1134874" y="3981290"/>
            <a:ext cx="598819" cy="1111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Левая фигурная скобка 43"/>
          <p:cNvSpPr/>
          <p:nvPr/>
        </p:nvSpPr>
        <p:spPr>
          <a:xfrm>
            <a:off x="4286248" y="3000372"/>
            <a:ext cx="428628" cy="1500198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68"/>
          <p:cNvGrpSpPr/>
          <p:nvPr/>
        </p:nvGrpSpPr>
        <p:grpSpPr>
          <a:xfrm rot="3460863">
            <a:off x="3500430" y="3535761"/>
            <a:ext cx="940570" cy="646331"/>
            <a:chOff x="6643699" y="493018"/>
            <a:chExt cx="855063" cy="646331"/>
          </a:xfrm>
          <a:solidFill>
            <a:schemeClr val="bg1"/>
          </a:solidFill>
        </p:grpSpPr>
        <p:sp>
          <p:nvSpPr>
            <p:cNvPr id="48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43699" y="493018"/>
              <a:ext cx="8550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y=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Левая фигурная скобка 49"/>
          <p:cNvSpPr/>
          <p:nvPr/>
        </p:nvSpPr>
        <p:spPr>
          <a:xfrm rot="16200000" flipH="1">
            <a:off x="2500298" y="3786190"/>
            <a:ext cx="357190" cy="4071966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68"/>
          <p:cNvGrpSpPr/>
          <p:nvPr/>
        </p:nvGrpSpPr>
        <p:grpSpPr>
          <a:xfrm>
            <a:off x="2643174" y="5072074"/>
            <a:ext cx="928694" cy="523220"/>
            <a:chOff x="6643702" y="493018"/>
            <a:chExt cx="1298872" cy="523220"/>
          </a:xfrm>
          <a:solidFill>
            <a:schemeClr val="bg1"/>
          </a:solidFill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43702" y="493018"/>
              <a:ext cx="12988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L=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500166" y="4572008"/>
            <a:ext cx="571504" cy="646331"/>
            <a:chOff x="7643830" y="139463"/>
            <a:chExt cx="635004" cy="646331"/>
          </a:xfrm>
        </p:grpSpPr>
        <p:grpSp>
          <p:nvGrpSpPr>
            <p:cNvPr id="60" name="Группа 68"/>
            <p:cNvGrpSpPr/>
            <p:nvPr/>
          </p:nvGrpSpPr>
          <p:grpSpPr>
            <a:xfrm>
              <a:off x="7643830" y="139463"/>
              <a:ext cx="635004" cy="646331"/>
              <a:chOff x="6643698" y="493018"/>
              <a:chExt cx="635004" cy="646331"/>
            </a:xfrm>
            <a:solidFill>
              <a:schemeClr val="bg1"/>
            </a:solidFill>
          </p:grpSpPr>
          <p:sp>
            <p:nvSpPr>
              <p:cNvPr id="6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643698" y="493018"/>
                <a:ext cx="635004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57" name="Прямая со стрелкой 56"/>
          <p:cNvCxnSpPr/>
          <p:nvPr/>
        </p:nvCxnSpPr>
        <p:spPr>
          <a:xfrm flipV="1">
            <a:off x="857224" y="4643446"/>
            <a:ext cx="774706" cy="2731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4"/>
          <p:cNvSpPr>
            <a:spLocks noChangeShapeType="1"/>
          </p:cNvSpPr>
          <p:nvPr/>
        </p:nvSpPr>
        <p:spPr bwMode="auto">
          <a:xfrm flipV="1">
            <a:off x="642910" y="2285992"/>
            <a:ext cx="0" cy="2286016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8643934" y="4572008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одержимое 36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Электрон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движется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равномерно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•10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м/с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т.к.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Fz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 ! 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2876" y="714356"/>
            <a:ext cx="5357818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ускорением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2800" dirty="0">
              <a:solidFill>
                <a:srgbClr val="365D21"/>
              </a:solidFill>
            </a:endParaRPr>
          </a:p>
        </p:txBody>
      </p:sp>
      <p:grpSp>
        <p:nvGrpSpPr>
          <p:cNvPr id="76" name="Group 5"/>
          <p:cNvGrpSpPr>
            <a:grpSpLocks/>
          </p:cNvGrpSpPr>
          <p:nvPr/>
        </p:nvGrpSpPr>
        <p:grpSpPr bwMode="auto">
          <a:xfrm>
            <a:off x="749973" y="1190296"/>
            <a:ext cx="3072126" cy="1786011"/>
            <a:chOff x="14533" y="2007"/>
            <a:chExt cx="4470" cy="3573"/>
          </a:xfrm>
        </p:grpSpPr>
        <p:grpSp>
          <p:nvGrpSpPr>
            <p:cNvPr id="77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79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8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1" y="6486"/>
                  <a:ext cx="391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a 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0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Line 4"/>
          <p:cNvSpPr>
            <a:spLocks noChangeShapeType="1"/>
          </p:cNvSpPr>
          <p:nvPr/>
        </p:nvSpPr>
        <p:spPr bwMode="auto">
          <a:xfrm rot="-11820000" flipH="1">
            <a:off x="4539149" y="2151368"/>
            <a:ext cx="1588512" cy="63056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643570" y="2996983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rot="16200000" flipH="1">
            <a:off x="5168316" y="2688669"/>
            <a:ext cx="1575026" cy="3135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714876" y="3071810"/>
            <a:ext cx="164307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12160" y="198884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Arc 20"/>
          <p:cNvSpPr>
            <a:spLocks/>
          </p:cNvSpPr>
          <p:nvPr/>
        </p:nvSpPr>
        <p:spPr bwMode="auto">
          <a:xfrm rot="16806994" flipV="1">
            <a:off x="4895990" y="2775343"/>
            <a:ext cx="309326" cy="21781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929222" y="3620160"/>
            <a:ext cx="17859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87" name="TextBox 86"/>
          <p:cNvSpPr txBox="1"/>
          <p:nvPr/>
        </p:nvSpPr>
        <p:spPr>
          <a:xfrm>
            <a:off x="6215106" y="1260102"/>
            <a:ext cx="15716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113" name="Прямая со стрелкой 112"/>
          <p:cNvCxnSpPr/>
          <p:nvPr/>
        </p:nvCxnSpPr>
        <p:spPr>
          <a:xfrm rot="5400000">
            <a:off x="4964909" y="1964521"/>
            <a:ext cx="314327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Скругленный прямоугольник 116"/>
          <p:cNvSpPr/>
          <p:nvPr/>
        </p:nvSpPr>
        <p:spPr>
          <a:xfrm>
            <a:off x="1377212" y="1292903"/>
            <a:ext cx="35719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265930" y="1754332"/>
            <a:ext cx="357190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1935836" y="1714488"/>
            <a:ext cx="421585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2136064" y="2091600"/>
            <a:ext cx="435671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 стрелкой 113"/>
          <p:cNvCxnSpPr/>
          <p:nvPr/>
        </p:nvCxnSpPr>
        <p:spPr>
          <a:xfrm>
            <a:off x="928662" y="1571612"/>
            <a:ext cx="4857784" cy="207170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363258" y="97172"/>
            <a:ext cx="14287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14AC"/>
              </a:solidFill>
            </a:endParaRPr>
          </a:p>
        </p:txBody>
      </p:sp>
      <p:grpSp>
        <p:nvGrpSpPr>
          <p:cNvPr id="126" name="Группа 125"/>
          <p:cNvGrpSpPr/>
          <p:nvPr/>
        </p:nvGrpSpPr>
        <p:grpSpPr>
          <a:xfrm>
            <a:off x="6883774" y="1436787"/>
            <a:ext cx="2045416" cy="1404408"/>
            <a:chOff x="6858016" y="1771641"/>
            <a:chExt cx="2045416" cy="1404408"/>
          </a:xfrm>
        </p:grpSpPr>
        <p:sp>
          <p:nvSpPr>
            <p:cNvPr id="121" name="Text Box 4"/>
            <p:cNvSpPr txBox="1">
              <a:spLocks noChangeArrowheads="1"/>
            </p:cNvSpPr>
            <p:nvPr/>
          </p:nvSpPr>
          <p:spPr bwMode="auto">
            <a:xfrm>
              <a:off x="8121684" y="1771641"/>
              <a:ext cx="769397" cy="7461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U</a:t>
              </a:r>
              <a:r>
                <a:rPr lang="ru-RU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4800" b="1" baseline="-250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8177556" y="2529718"/>
              <a:ext cx="5565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 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3" name="Группа 46"/>
            <p:cNvGrpSpPr/>
            <p:nvPr/>
          </p:nvGrpSpPr>
          <p:grpSpPr>
            <a:xfrm>
              <a:off x="6858016" y="2057392"/>
              <a:ext cx="2045416" cy="1000132"/>
              <a:chOff x="4319277" y="4827266"/>
              <a:chExt cx="2045416" cy="1000132"/>
            </a:xfrm>
          </p:grpSpPr>
          <p:sp>
            <p:nvSpPr>
              <p:cNvPr id="124" name="Text Box 32"/>
              <p:cNvSpPr txBox="1">
                <a:spLocks noChangeArrowheads="1"/>
              </p:cNvSpPr>
              <p:nvPr/>
            </p:nvSpPr>
            <p:spPr bwMode="auto">
              <a:xfrm>
                <a:off x="4319277" y="4827266"/>
                <a:ext cx="1143008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5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Line 28"/>
              <p:cNvSpPr>
                <a:spLocks noChangeShapeType="1"/>
              </p:cNvSpPr>
              <p:nvPr/>
            </p:nvSpPr>
            <p:spPr bwMode="auto">
              <a:xfrm>
                <a:off x="5500693" y="5357826"/>
                <a:ext cx="864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127" name="Прямая со стрелкой 126"/>
          <p:cNvCxnSpPr/>
          <p:nvPr/>
        </p:nvCxnSpPr>
        <p:spPr>
          <a:xfrm flipV="1">
            <a:off x="4071934" y="2571744"/>
            <a:ext cx="4214842" cy="128588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5400000">
            <a:off x="2536017" y="892951"/>
            <a:ext cx="1285884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2786050" y="1571612"/>
            <a:ext cx="3571900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rot="16200000" flipH="1">
            <a:off x="6679421" y="1750207"/>
            <a:ext cx="428628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Рамка 135"/>
          <p:cNvSpPr/>
          <p:nvPr/>
        </p:nvSpPr>
        <p:spPr>
          <a:xfrm>
            <a:off x="8001024" y="1500174"/>
            <a:ext cx="85725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86414" y="714356"/>
            <a:ext cx="33576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143504" y="5214950"/>
            <a:ext cx="36433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перевести сантиметры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метры!!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        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 flipV="1">
            <a:off x="-3780928" y="-3483768"/>
            <a:ext cx="9565664" cy="7992888"/>
          </a:xfrm>
          <a:prstGeom prst="arc">
            <a:avLst>
              <a:gd name="adj1" fmla="val 16330123"/>
              <a:gd name="adj2" fmla="val 20462968"/>
            </a:avLst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787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39 C 0.05521 -0.0007 0.11042 -0.00278 0.16528 -0.01921 C 0.21997 -0.03542 0.28264 -0.06574 0.32813 -0.09699 C 0.37344 -0.12824 0.36563 -0.14236 0.4382 -0.20695 C 0.51094 -0.27153 0.63733 -0.37801 0.76389 -0.48472 " pathEditMode="relative" rAng="0" ptsTypes="aaaaA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4" y="-24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00"/>
                            </p:stCondLst>
                            <p:childTnLst>
                              <p:par>
                                <p:cTn id="2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67" grpId="0" animBg="1"/>
      <p:bldP spid="65" grpId="0" animBg="1"/>
      <p:bldP spid="3" grpId="0" animBg="1"/>
      <p:bldP spid="4" grpId="0" animBg="1"/>
      <p:bldP spid="44" grpId="0" animBg="1"/>
      <p:bldP spid="50" grpId="0" animBg="1"/>
      <p:bldP spid="64" grpId="0" animBg="1"/>
      <p:bldP spid="66" grpId="0" animBg="1"/>
      <p:bldP spid="73" grpId="0" animBg="1"/>
      <p:bldP spid="75" grpId="0" animBg="1" autoUpdateAnimBg="0"/>
      <p:bldP spid="91" grpId="0" animBg="1"/>
      <p:bldP spid="94" grpId="0"/>
      <p:bldP spid="108" grpId="0"/>
      <p:bldP spid="109" grpId="0" animBg="1"/>
      <p:bldP spid="111" grpId="0" animBg="1" autoUpdateAnimBg="0"/>
      <p:bldP spid="87" grpId="0" animBg="1"/>
      <p:bldP spid="117" grpId="0" animBg="1"/>
      <p:bldP spid="118" grpId="0" animBg="1"/>
      <p:bldP spid="119" grpId="0" animBg="1"/>
      <p:bldP spid="120" grpId="0" animBg="1"/>
      <p:bldP spid="74" grpId="0" animBg="1" autoUpdateAnimBg="0"/>
      <p:bldP spid="136" grpId="0" animBg="1"/>
      <p:bldP spid="136" grpId="1" animBg="1"/>
      <p:bldP spid="84" grpId="0" animBg="1"/>
      <p:bldP spid="84" grpId="1" animBg="1"/>
      <p:bldP spid="137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Качественные вопросы.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12" y="523220"/>
            <a:ext cx="9144000" cy="618630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Где электроны двигаются быстрее (и почему) в металле или вакууме при одинаковой напряженности электрического поля?</a:t>
            </a:r>
          </a:p>
          <a:p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Две одинаковые электролитические ванны (А и В) наполнены раствором медного купороса. Концентрация раствора в ванне А больше, чем в ванне В. В какой из ванн выделится больше меди, если их соединить последовательно? параллельно?</a:t>
            </a: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Как надо расположить электроды, чтобы электролитическим путем покрыть внутреннюю поверхность полого металлического предмета.</a:t>
            </a:r>
          </a:p>
          <a:p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Почему электрические лампы накаливания чаще всего перегорают в момент включения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Объясните, почему разряжается электрометр, если к его катоду поднести горящую спичку.</a:t>
            </a:r>
          </a:p>
          <a:p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Почему  больше меди выделяется на стороне, обращенной к другому электроду?  Как сделать, чтобы было равномерно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Почему провода линии высокого напряжения не покрыты изолирующей оболочкой?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 объяснить отклонение в сторону отрицательного полюса пламени свечи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9608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6" y="149625"/>
            <a:ext cx="9142314" cy="649408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1053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объяснить отклонение в сторону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отрицательного полюса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пламени 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свечи.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1057. 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баллон неоновой лампы потереть, то можно заметить ее свечение. (?)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1058. 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катод лампы разрушается, если в ней есть немного воздуха?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зимой не бывает гроз?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(нет мощных вертикальных конвекционных потоков)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1081.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каких случаях молниеотвод  может оказаться опасным для здания?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(плохо заземлен)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1084. 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альпинисты на ночь убирают все металлические предметы подальше от палатки?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99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Какую энергию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МВт·ч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необходимо затратить на получение алюминия массой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1000 кг?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Напряжение между электродами печи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10В,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КПД установки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0,8.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 Какую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энергию в </a:t>
            </a:r>
            <a:r>
              <a:rPr lang="ru-RU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МВт·ч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необходимо затратить на получение алюминия массой 1000 кг? Напряжение между электродами печи 10В, КПД установки 0,8. </a:t>
            </a:r>
            <a:endParaRPr lang="ru-RU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При электролизе раствора сульфата меди была совершена работа 4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кВт·ч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 Определите количество выделившейся меди, если напряжение между электродами ванны 6 В.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Сколько часов длилось никелировании детали, если при  сила тока, проходящего через ванну,  была 25 А. Толщина слоя составила 1мм. Электрохимический  эквивалент  никеля  3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кг/</a:t>
            </a:r>
            <a:r>
              <a:rPr lang="ru-RU" sz="24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его плотность 8,7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Площадь детали 0,2 м</a:t>
            </a:r>
            <a:r>
              <a:rPr lang="ru-RU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покрытия цинком  металлических изделий в электролитическую ванну помещен цинковый электрод массой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0,02кг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Какой заряд должен пройти через ванну, чтобы электрод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полностью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израсходовался? Электрохимический эквивалент цинка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3,4·10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-7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кг/Кл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3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69865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среднюю скорость упорядоченного движения электронов под действием электрического поля в медном проводе площадью поперечного сечения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1,5мм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силе тока, равной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концентрация электронов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3,1·10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Какова сила тока насыщения при несамостоятельном газовом разряде, если ионизатор образует ежесекундно 1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пар ионов в одном кубическом сантиметре, площадь каждого из двух плоских параллельных электродов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см</a:t>
            </a:r>
            <a:r>
              <a:rPr lang="ru-RU" sz="2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расстояние между ними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см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Плоский конденсатор подключен к источнику напряжением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10кВ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При каком расстоянии между пластинами произойдет пробой, если ударная ионизация воздуха начинается при напряженности поля 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 МВ/м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Плоский конденсатор подключен к источнику напряжением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кВ.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каком расстоянии между пластинами произойдет пробой, если ударная ионизация воздуха начинается при напряженности поля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МВ/м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определения температурного коэффициента сопротивления меди на катушку медной проволоки подавали одно и то же напряжение. При погружении этой катушки в тающий лед сила тока была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 мА,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 при опускании в кипяток сила тока стала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 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Найти по этим данным температурный коэффициент сопротивления меди.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03769" y="1123923"/>
            <a:ext cx="148951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b="1" dirty="0"/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= q n S v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2030" y="4797152"/>
            <a:ext cx="149752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9836" y="6488668"/>
            <a:ext cx="171553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R=R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6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Разгон и торможение электрона в электрическом поле.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32865"/>
            <a:ext cx="9144000" cy="60016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   телевизионном   кинескопе   ускоряющее анодное напряжение равно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а расстояние  от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анода  до экрана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составляет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30см.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какое время электроны проходят это расстояние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Расстояние между катодом и анодом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диода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равно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см.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Сколько времени движется электрон от катода к аноду при анодном напряжении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440 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 Движение считать равноускоренным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Анодное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напряжение в  диоде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182В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С какой скоростью электрон подходит к аноду? 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Плоский конденсатор подключен к источнику напряжением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кВ.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При каком расстоянии между пластинами произойдет пробой, если ударная ионизация воздуха начинается при напряженности поля          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МВ/м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При какой напряженности поля начнется самостоятельный разряд  в  водороде,  если  энергия ионизации молекул равна 2,5•10</a:t>
            </a:r>
            <a:r>
              <a:rPr lang="ru-RU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-18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Дж, а средняя длина свободного пробега 5 мкм? Какую скорость имеют электроны при ударе о молекулу?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1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428728" y="3000372"/>
            <a:ext cx="500066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-24"/>
            <a:ext cx="9144000" cy="224676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 изменится электроемкость воздушного конденсатора при увеличении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пластин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 раза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одинаковом расстоянии между ними?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Увеличится в 4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2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изменится.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Уменьшится в 4 раза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Увеличится в 2 раза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4611255"/>
            <a:ext cx="914400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заряд на одной пластине конденсатора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+ 3 Кл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другой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 Кл,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 между пластинами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равна электроемкость конденсатора?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выразите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фарадах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точностью до десятых..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142854" y="2428868"/>
            <a:ext cx="2249813" cy="1262059"/>
            <a:chOff x="6551" y="5003"/>
            <a:chExt cx="1740" cy="857"/>
          </a:xfrm>
          <a:noFill/>
        </p:grpSpPr>
        <p:grpSp>
          <p:nvGrpSpPr>
            <p:cNvPr id="17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Group 6"/>
              <p:cNvGrpSpPr>
                <a:grpSpLocks/>
              </p:cNvGrpSpPr>
              <p:nvPr/>
            </p:nvGrpSpPr>
            <p:grpSpPr bwMode="auto">
              <a:xfrm>
                <a:off x="1425" y="3302"/>
                <a:ext cx="676" cy="450"/>
                <a:chOff x="11364" y="3511"/>
                <a:chExt cx="1081" cy="450"/>
              </a:xfrm>
              <a:grpFill/>
            </p:grpSpPr>
            <p:sp>
              <p:nvSpPr>
                <p:cNvPr id="22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364" y="3511"/>
                  <a:ext cx="108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1058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16470" y="2298184"/>
            <a:ext cx="1643074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4359625" y="2143116"/>
            <a:ext cx="2141201" cy="1262059"/>
            <a:chOff x="6220" y="5003"/>
            <a:chExt cx="1656" cy="857"/>
          </a:xfrm>
          <a:noFill/>
        </p:grpSpPr>
        <p:grpSp>
          <p:nvGrpSpPr>
            <p:cNvPr id="27" name="Group 3"/>
            <p:cNvGrpSpPr>
              <a:grpSpLocks/>
            </p:cNvGrpSpPr>
            <p:nvPr/>
          </p:nvGrpSpPr>
          <p:grpSpPr bwMode="auto">
            <a:xfrm>
              <a:off x="6220" y="5003"/>
              <a:ext cx="1656" cy="857"/>
              <a:chOff x="690" y="3302"/>
              <a:chExt cx="1441" cy="857"/>
            </a:xfrm>
            <a:grpFill/>
          </p:grpSpPr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690" y="3513"/>
                <a:ext cx="804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1" name="Group 6"/>
              <p:cNvGrpSpPr>
                <a:grpSpLocks/>
              </p:cNvGrpSpPr>
              <p:nvPr/>
            </p:nvGrpSpPr>
            <p:grpSpPr bwMode="auto">
              <a:xfrm>
                <a:off x="1205" y="3302"/>
                <a:ext cx="762" cy="812"/>
                <a:chOff x="10980" y="3511"/>
                <a:chExt cx="1215" cy="812"/>
              </a:xfrm>
              <a:grpFill/>
            </p:grpSpPr>
            <p:sp>
              <p:nvSpPr>
                <p:cNvPr id="32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0980" y="3511"/>
                  <a:ext cx="1100" cy="812"/>
                  <a:chOff x="10554" y="3779"/>
                  <a:chExt cx="878" cy="812"/>
                </a:xfrm>
                <a:grpFill/>
              </p:grpSpPr>
              <p:sp>
                <p:nvSpPr>
                  <p:cNvPr id="3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54" y="3779"/>
                    <a:ext cx="863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q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9" y="4141"/>
                    <a:ext cx="863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3200" b="1" dirty="0" smtClean="0"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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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6882" y="5435"/>
              <a:ext cx="391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-25005" y="3500438"/>
            <a:ext cx="290175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2 раза </a:t>
            </a:r>
            <a:endParaRPr lang="ru-RU" sz="3200" dirty="0"/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6357950" y="4052193"/>
            <a:ext cx="2071702" cy="6626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0,5 Ф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" name="Group 77"/>
          <p:cNvGrpSpPr>
            <a:grpSpLocks/>
          </p:cNvGrpSpPr>
          <p:nvPr/>
        </p:nvGrpSpPr>
        <p:grpSpPr bwMode="auto">
          <a:xfrm>
            <a:off x="8143900" y="3786190"/>
            <a:ext cx="357190" cy="357190"/>
            <a:chOff x="9014" y="3756"/>
            <a:chExt cx="131" cy="131"/>
          </a:xfrm>
        </p:grpSpPr>
        <p:sp>
          <p:nvSpPr>
            <p:cNvPr id="83" name="Line 78"/>
            <p:cNvSpPr>
              <a:spLocks noChangeShapeType="1"/>
            </p:cNvSpPr>
            <p:nvPr/>
          </p:nvSpPr>
          <p:spPr bwMode="auto">
            <a:xfrm>
              <a:off x="9014" y="3813"/>
              <a:ext cx="13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Line 79"/>
            <p:cNvSpPr>
              <a:spLocks noChangeShapeType="1"/>
            </p:cNvSpPr>
            <p:nvPr/>
          </p:nvSpPr>
          <p:spPr bwMode="auto">
            <a:xfrm rot="5561027" flipH="1">
              <a:off x="9009" y="3818"/>
              <a:ext cx="131" cy="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" name="Line 78"/>
          <p:cNvSpPr>
            <a:spLocks noChangeShapeType="1"/>
          </p:cNvSpPr>
          <p:nvPr/>
        </p:nvSpPr>
        <p:spPr bwMode="auto">
          <a:xfrm>
            <a:off x="8072462" y="3179248"/>
            <a:ext cx="35719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5688002" y="2285992"/>
            <a:ext cx="3170278" cy="2526768"/>
            <a:chOff x="5688002" y="2285992"/>
            <a:chExt cx="3170278" cy="2526768"/>
          </a:xfrm>
        </p:grpSpPr>
        <p:grpSp>
          <p:nvGrpSpPr>
            <p:cNvPr id="56" name="Группа 163"/>
            <p:cNvGrpSpPr/>
            <p:nvPr/>
          </p:nvGrpSpPr>
          <p:grpSpPr>
            <a:xfrm>
              <a:off x="6269090" y="2285992"/>
              <a:ext cx="2281898" cy="2526768"/>
              <a:chOff x="696925" y="713984"/>
              <a:chExt cx="2281898" cy="2526768"/>
            </a:xfrm>
          </p:grpSpPr>
          <p:sp>
            <p:nvSpPr>
              <p:cNvPr id="59" name="Line 181"/>
              <p:cNvSpPr>
                <a:spLocks noChangeShapeType="1"/>
              </p:cNvSpPr>
              <p:nvPr/>
            </p:nvSpPr>
            <p:spPr bwMode="auto">
              <a:xfrm rot="16200000" flipV="1">
                <a:off x="1826823" y="2088752"/>
                <a:ext cx="36000" cy="22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Line 181"/>
              <p:cNvSpPr>
                <a:spLocks noChangeShapeType="1"/>
              </p:cNvSpPr>
              <p:nvPr/>
            </p:nvSpPr>
            <p:spPr bwMode="auto">
              <a:xfrm rot="16200000" flipV="1">
                <a:off x="1794925" y="-384016"/>
                <a:ext cx="36000" cy="2232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9" name="Группа 90"/>
            <p:cNvGrpSpPr/>
            <p:nvPr/>
          </p:nvGrpSpPr>
          <p:grpSpPr>
            <a:xfrm>
              <a:off x="8193505" y="2286651"/>
              <a:ext cx="664775" cy="2500329"/>
              <a:chOff x="21085" y="3188855"/>
              <a:chExt cx="338850" cy="1595453"/>
            </a:xfrm>
          </p:grpSpPr>
          <p:sp>
            <p:nvSpPr>
              <p:cNvPr id="71" name="Line 5"/>
              <p:cNvSpPr>
                <a:spLocks noChangeShapeType="1"/>
              </p:cNvSpPr>
              <p:nvPr/>
            </p:nvSpPr>
            <p:spPr bwMode="auto">
              <a:xfrm>
                <a:off x="21085" y="3904002"/>
                <a:ext cx="338850" cy="0"/>
              </a:xfrm>
              <a:prstGeom prst="line">
                <a:avLst/>
              </a:prstGeom>
              <a:noFill/>
              <a:ln w="1238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>
                <a:off x="21085" y="4112524"/>
                <a:ext cx="338850" cy="0"/>
              </a:xfrm>
              <a:prstGeom prst="line">
                <a:avLst/>
              </a:prstGeom>
              <a:noFill/>
              <a:ln w="1238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Line 11"/>
              <p:cNvSpPr>
                <a:spLocks noChangeShapeType="1"/>
              </p:cNvSpPr>
              <p:nvPr/>
            </p:nvSpPr>
            <p:spPr bwMode="auto">
              <a:xfrm flipH="1" flipV="1">
                <a:off x="194701" y="3188855"/>
                <a:ext cx="0" cy="6896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 flipV="1">
                <a:off x="185123" y="4094615"/>
                <a:ext cx="0" cy="68969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0" name="Группа 89"/>
            <p:cNvGrpSpPr/>
            <p:nvPr/>
          </p:nvGrpSpPr>
          <p:grpSpPr>
            <a:xfrm rot="5400000">
              <a:off x="5008856" y="3003723"/>
              <a:ext cx="2484001" cy="1125709"/>
              <a:chOff x="4675903" y="2800471"/>
              <a:chExt cx="2597828" cy="1217014"/>
            </a:xfrm>
          </p:grpSpPr>
          <p:sp>
            <p:nvSpPr>
              <p:cNvPr id="86" name="Line 30"/>
              <p:cNvSpPr>
                <a:spLocks noChangeShapeType="1"/>
              </p:cNvSpPr>
              <p:nvPr/>
            </p:nvSpPr>
            <p:spPr bwMode="auto">
              <a:xfrm flipH="1">
                <a:off x="4675903" y="3365302"/>
                <a:ext cx="60239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Text Box 56"/>
              <p:cNvSpPr txBox="1">
                <a:spLocks noChangeArrowheads="1"/>
              </p:cNvSpPr>
              <p:nvPr/>
            </p:nvSpPr>
            <p:spPr bwMode="auto">
              <a:xfrm rot="16200000">
                <a:off x="5043424" y="2824051"/>
                <a:ext cx="1217014" cy="1169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6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А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Oval 55"/>
              <p:cNvSpPr>
                <a:spLocks noChangeArrowheads="1"/>
              </p:cNvSpPr>
              <p:nvPr/>
            </p:nvSpPr>
            <p:spPr bwMode="auto">
              <a:xfrm>
                <a:off x="5295829" y="2906220"/>
                <a:ext cx="774895" cy="87997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Line 50"/>
              <p:cNvSpPr>
                <a:spLocks noChangeShapeType="1"/>
              </p:cNvSpPr>
              <p:nvPr/>
            </p:nvSpPr>
            <p:spPr bwMode="auto">
              <a:xfrm>
                <a:off x="6049731" y="3331397"/>
                <a:ext cx="1224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2" name="Прямоугольник 91"/>
          <p:cNvSpPr/>
          <p:nvPr/>
        </p:nvSpPr>
        <p:spPr>
          <a:xfrm>
            <a:off x="3160335" y="4085848"/>
            <a:ext cx="3126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Кл,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Кл,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 -?</a:t>
            </a:r>
            <a:endParaRPr lang="ru-RU" sz="2800" b="1" dirty="0"/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4089029" y="3929066"/>
            <a:ext cx="2071702" cy="6626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96825" y="6334804"/>
            <a:ext cx="384720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т№13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Электроёмкость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857356" y="2394006"/>
            <a:ext cx="428628" cy="571504"/>
          </a:xfrm>
          <a:prstGeom prst="roundRect">
            <a:avLst/>
          </a:prstGeom>
          <a:noFill/>
          <a:ln w="38100">
            <a:solidFill>
              <a:srgbClr val="365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6286512" y="2214554"/>
            <a:ext cx="2141201" cy="1214446"/>
            <a:chOff x="6220" y="5030"/>
            <a:chExt cx="1656" cy="830"/>
          </a:xfrm>
          <a:noFill/>
        </p:grpSpPr>
        <p:grpSp>
          <p:nvGrpSpPr>
            <p:cNvPr id="50" name="Group 3"/>
            <p:cNvGrpSpPr>
              <a:grpSpLocks/>
            </p:cNvGrpSpPr>
            <p:nvPr/>
          </p:nvGrpSpPr>
          <p:grpSpPr bwMode="auto">
            <a:xfrm>
              <a:off x="6220" y="5030"/>
              <a:ext cx="1656" cy="830"/>
              <a:chOff x="690" y="3329"/>
              <a:chExt cx="1441" cy="830"/>
            </a:xfrm>
            <a:grpFill/>
          </p:grpSpPr>
          <p:sp>
            <p:nvSpPr>
              <p:cNvPr id="52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auto">
              <a:xfrm>
                <a:off x="690" y="3513"/>
                <a:ext cx="804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4" name="Group 6"/>
              <p:cNvGrpSpPr>
                <a:grpSpLocks/>
              </p:cNvGrpSpPr>
              <p:nvPr/>
            </p:nvGrpSpPr>
            <p:grpSpPr bwMode="auto">
              <a:xfrm>
                <a:off x="1091" y="3329"/>
                <a:ext cx="883" cy="785"/>
                <a:chOff x="10788" y="3538"/>
                <a:chExt cx="1407" cy="785"/>
              </a:xfrm>
              <a:grpFill/>
            </p:grpSpPr>
            <p:sp>
              <p:nvSpPr>
                <p:cNvPr id="55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7" name="Group 8"/>
                <p:cNvGrpSpPr>
                  <a:grpSpLocks/>
                </p:cNvGrpSpPr>
                <p:nvPr/>
              </p:nvGrpSpPr>
              <p:grpSpPr bwMode="auto">
                <a:xfrm>
                  <a:off x="10788" y="3538"/>
                  <a:ext cx="1325" cy="785"/>
                  <a:chOff x="10399" y="3806"/>
                  <a:chExt cx="1057" cy="785"/>
                </a:xfrm>
                <a:grpFill/>
              </p:grpSpPr>
              <p:sp>
                <p:nvSpPr>
                  <p:cNvPr id="60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99" y="3806"/>
                    <a:ext cx="1057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3Кл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9" y="4141"/>
                    <a:ext cx="863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>
                      <a:spcAft>
                        <a:spcPts val="1000"/>
                      </a:spcAft>
                    </a:pPr>
                    <a:r>
                      <a: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6В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51" name="Line 11"/>
            <p:cNvSpPr>
              <a:spLocks noChangeShapeType="1"/>
            </p:cNvSpPr>
            <p:nvPr/>
          </p:nvSpPr>
          <p:spPr bwMode="auto">
            <a:xfrm>
              <a:off x="6882" y="5435"/>
              <a:ext cx="780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8488898" y="3763036"/>
            <a:ext cx="694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endParaRPr lang="ru-RU" sz="28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8449579" y="2834342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endParaRPr lang="ru-RU" sz="2800" b="1" dirty="0"/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 rot="20323324">
            <a:off x="6880035" y="3406121"/>
            <a:ext cx="785818" cy="6626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0,5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953706" y="3000372"/>
            <a:ext cx="69442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928794" y="5500702"/>
            <a:ext cx="571504" cy="428628"/>
          </a:xfrm>
          <a:prstGeom prst="roundRect">
            <a:avLst/>
          </a:prstGeom>
          <a:noFill/>
          <a:ln w="38100">
            <a:solidFill>
              <a:srgbClr val="365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5" name="Группа 94"/>
          <p:cNvGrpSpPr/>
          <p:nvPr/>
        </p:nvGrpSpPr>
        <p:grpSpPr>
          <a:xfrm>
            <a:off x="0" y="-71462"/>
            <a:ext cx="9144032" cy="7072363"/>
            <a:chOff x="0" y="-3214734"/>
            <a:chExt cx="9144032" cy="7072363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0" y="-3214734"/>
              <a:ext cx="9144000" cy="7072363"/>
              <a:chOff x="357222" y="-2643182"/>
              <a:chExt cx="9144000" cy="7072363"/>
            </a:xfrm>
            <a:solidFill>
              <a:srgbClr val="000000">
                <a:alpha val="70000"/>
              </a:srgbClr>
            </a:solidFill>
          </p:grpSpPr>
          <p:grpSp>
            <p:nvGrpSpPr>
              <p:cNvPr id="68" name="Группа 11"/>
              <p:cNvGrpSpPr/>
              <p:nvPr/>
            </p:nvGrpSpPr>
            <p:grpSpPr>
              <a:xfrm>
                <a:off x="357222" y="-2643182"/>
                <a:ext cx="9144000" cy="7072363"/>
                <a:chOff x="-4714908" y="-3143272"/>
                <a:chExt cx="9144000" cy="7072363"/>
              </a:xfrm>
              <a:grpFill/>
            </p:grpSpPr>
            <p:grpSp>
              <p:nvGrpSpPr>
                <p:cNvPr id="79" name="Группа 12"/>
                <p:cNvGrpSpPr/>
                <p:nvPr/>
              </p:nvGrpSpPr>
              <p:grpSpPr>
                <a:xfrm>
                  <a:off x="-4714908" y="-3143272"/>
                  <a:ext cx="9144000" cy="7072363"/>
                  <a:chOff x="357222" y="-2786059"/>
                  <a:chExt cx="9144000" cy="7072363"/>
                </a:xfrm>
                <a:grpFill/>
              </p:grpSpPr>
              <p:sp>
                <p:nvSpPr>
                  <p:cNvPr id="81" name="Прямоугольник 80"/>
                  <p:cNvSpPr/>
                  <p:nvPr/>
                </p:nvSpPr>
                <p:spPr>
                  <a:xfrm>
                    <a:off x="357222" y="-2786059"/>
                    <a:ext cx="9144000" cy="7072363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ru-RU" sz="115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</a:t>
                    </a:r>
                    <a:endPara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115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lang="en-US" sz="8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8000" b="1" baseline="-25000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ru-RU" sz="8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80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</a:t>
                    </a:r>
                    <a:r>
                      <a:rPr lang="en-US" sz="80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</a:t>
                    </a:r>
                    <a:r>
                      <a:rPr lang="en-US" sz="8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8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baseline="-250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              </a:t>
                    </a:r>
                    <a:r>
                      <a:rPr lang="en-US" sz="8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d</a:t>
                    </a:r>
                    <a:r>
                      <a:rPr lang="en-US" sz="8000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8000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8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endParaRPr lang="ru-RU" sz="115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115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4357686" y="2963945"/>
                    <a:ext cx="5143536" cy="1107996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66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</a:t>
                    </a:r>
                    <a:r>
                      <a:rPr lang="en-US" sz="6600" b="1" baseline="-250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 8.85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</a:t>
                    </a:r>
                    <a:r>
                      <a:rPr lang="en-US" sz="6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en-US" sz="6600" b="1" baseline="30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-12</a:t>
                    </a:r>
                    <a:endParaRPr lang="ru-RU" sz="66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>
                  <a:off x="0" y="71438"/>
                  <a:ext cx="1980000" cy="24"/>
                </a:xfrm>
                <a:prstGeom prst="line">
                  <a:avLst/>
                </a:prstGeom>
                <a:grpFill/>
                <a:ln w="571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Группа 15"/>
              <p:cNvGrpSpPr/>
              <p:nvPr/>
            </p:nvGrpSpPr>
            <p:grpSpPr>
              <a:xfrm>
                <a:off x="428628" y="-2431995"/>
                <a:ext cx="2844716" cy="1896893"/>
                <a:chOff x="-702865" y="-1436152"/>
                <a:chExt cx="1553672" cy="1550860"/>
              </a:xfrm>
              <a:grpFill/>
            </p:grpSpPr>
            <p:sp>
              <p:nvSpPr>
                <p:cNvPr id="73" name="TextBox 72"/>
                <p:cNvSpPr txBox="1">
                  <a:spLocks noChangeArrowheads="1"/>
                </p:cNvSpPr>
                <p:nvPr/>
              </p:nvSpPr>
              <p:spPr bwMode="auto">
                <a:xfrm>
                  <a:off x="-702865" y="-1130160"/>
                  <a:ext cx="933026" cy="108201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8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8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lang="ru-RU" sz="8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4" name="TextBox 73"/>
                <p:cNvSpPr txBox="1">
                  <a:spLocks noChangeArrowheads="1"/>
                </p:cNvSpPr>
                <p:nvPr/>
              </p:nvSpPr>
              <p:spPr bwMode="auto">
                <a:xfrm>
                  <a:off x="38896" y="-1436152"/>
                  <a:ext cx="507088" cy="98136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n-US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q</a:t>
                  </a:r>
                  <a:endParaRPr lang="ru-RU" sz="7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92061" y="-499116"/>
                  <a:ext cx="758746" cy="61382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ts val="5000"/>
                    </a:lnSpc>
                  </a:pPr>
                  <a:r>
                    <a:rPr lang="ru-RU" sz="6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60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</a:t>
                  </a:r>
                  <a:endParaRPr lang="ru-RU" sz="6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8" name="Прямая соединительная линия 77"/>
                <p:cNvCxnSpPr/>
                <p:nvPr/>
              </p:nvCxnSpPr>
              <p:spPr bwMode="auto">
                <a:xfrm flipV="1">
                  <a:off x="115341" y="-601545"/>
                  <a:ext cx="629177" cy="28596"/>
                </a:xfrm>
                <a:prstGeom prst="line">
                  <a:avLst/>
                </a:prstGeom>
                <a:grpFill/>
                <a:ln w="63500">
                  <a:solidFill>
                    <a:srgbClr val="FFFF00"/>
                  </a:solidFill>
                </a:ln>
                <a:scene3d>
                  <a:camera prst="orthographicFront">
                    <a:rot lat="0" lon="0" rev="2154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362" name="Rectangle 2"/>
            <p:cNvSpPr>
              <a:spLocks noChangeArrowheads="1"/>
            </p:cNvSpPr>
            <p:nvPr/>
          </p:nvSpPr>
          <p:spPr bwMode="auto">
            <a:xfrm>
              <a:off x="0" y="582209"/>
              <a:ext cx="9144032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13. Электроемкость- с.ф. в., характеризующая способность проводника или системы проводника накапливать электрический заряд.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36927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8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6081" grpId="0" animBg="1"/>
      <p:bldP spid="46082" grpId="0" animBg="1"/>
      <p:bldP spid="24" grpId="0" animBg="1"/>
      <p:bldP spid="36" grpId="0" animBg="1"/>
      <p:bldP spid="37" grpId="0" animBg="1"/>
      <p:bldP spid="85" grpId="0" animBg="1"/>
      <p:bldP spid="85" grpId="1" animBg="1"/>
      <p:bldP spid="92" grpId="0"/>
      <p:bldP spid="93" grpId="0" animBg="1"/>
      <p:bldP spid="47" grpId="0" animBg="1"/>
      <p:bldP spid="48" grpId="0" animBg="1"/>
      <p:bldP spid="62" grpId="0"/>
      <p:bldP spid="62" grpId="1"/>
      <p:bldP spid="63" grpId="0"/>
      <p:bldP spid="63" grpId="1"/>
      <p:bldP spid="64" grpId="0" animBg="1"/>
      <p:bldP spid="64" grpId="1" animBg="1"/>
      <p:bldP spid="65" grpId="0" animBg="1"/>
      <p:bldP spid="6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Разгон и отклонение электрона в электрическом поле.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32865"/>
            <a:ext cx="9144000" cy="532453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электронно-лучевой трубке поток электронов с кинетической энергией  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4кэВ</a:t>
            </a: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движется между пластинами плоского конденсатора длиной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 = 4 см.</a:t>
            </a: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Расстояние между пластинами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 = 2 см.</a:t>
            </a: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Какое напряжение надо подать на пластины конденсатора, чтобы смещение электронного пучка на выходе из конденсатора оказалось равным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 = 0,8 см</a:t>
            </a: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электронно-лучевой трубке поток электронов ускоряется полем с разностью потенциалов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U = 5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попадает в пространство между вертикально отклоняющими пластинами длиной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 = 3 см.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, напряженность поля между которыми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 = 40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Найти вертикальное смещение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луча на выходе из пространства между пластинами.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/6 баллов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xmlns="" val="178080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Качественные вопросы.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12" y="523220"/>
            <a:ext cx="9144000" cy="618630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Где электроны двигаются быстрее (и почему) в металле или вакууме при одинаковой напряженности электрического поля?</a:t>
            </a:r>
          </a:p>
          <a:p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Две одинаковые электролитические ванны (А и В) наполнены раствором медного купороса. Концентрация раствора в ванне А больше, чем в ванне В. В какой из ванн выделится больше меди, если их соединить последовательно? параллельно?</a:t>
            </a: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Как надо расположить электроды, чтобы электролитическим путем покрыть внутреннюю поверхность полого металлического предмета.</a:t>
            </a:r>
          </a:p>
          <a:p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Почему электрические лампы накаливания чаще всего перегорают в момент включения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Объясните, почему разряжается электрометр, если к его катоду поднести горящую спичку.</a:t>
            </a:r>
          </a:p>
          <a:p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Почему  больше меди выделяется на стороне, обращенной к другому электроду?  Как сделать, чтобы было равномерно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Почему провода линии высокого напряжения не покрыты изолирующей оболочкой?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 объяснить отклонение в сторону отрицательного полюса пламени свечи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9608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73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69865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среднюю скорость упорядоченного движения электронов под действием электрического поля в медном проводе площадью поперечного сечения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1,5мм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силе тока, равной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концентрация электронов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3,1·10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Какова сила тока насыщения при несамостоятельном газовом разряде, если ионизатор образует ежесекундно 1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пар ионов в одном кубическом сантиметре, площадь каждого из двух плоских параллельных электродов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см</a:t>
            </a:r>
            <a:r>
              <a:rPr lang="ru-RU" sz="2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расстояние между ними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см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Плоский конденсатор подключен к источнику напряжением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10кВ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При каком расстоянии между пластинами произойдет пробой, если ударная ионизация воздуха начинается при напряженности поля 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 МВ/м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Плоский конденсатор подключен к источнику напряжением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кВ.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каком расстоянии между пластинами произойдет пробой, если ударная ионизация воздуха начинается при напряженности поля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МВ/м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определения температурного коэффициента сопротивления меди на катушку медной проволоки подавали одно и то же напряжение. При погружении этой катушки в тающий лед сила тока была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 мА,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 при опускании в кипяток сила тока стала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 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Найти по этим данным температурный коэффициент сопротивления меди.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03769" y="1123923"/>
            <a:ext cx="148951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b="1" dirty="0"/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= q n S v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2030" y="4797152"/>
            <a:ext cx="149752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9836" y="6488668"/>
            <a:ext cx="171553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R=R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6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Разгон и торможение электрона в электрическом поле.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32865"/>
            <a:ext cx="9144000" cy="60016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   телевизионном   кинескопе   ускоряющее анодное напряжение равно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а расстояние  от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анода  до экрана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составляет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30см.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какое время электроны проходят это расстояние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Расстояние между катодом и анодом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диода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равно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см.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Сколько времени движется электрон от катода к аноду при анодном напряжении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440 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 Движение считать равноускоренным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Анодное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напряжение в  диоде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182В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С какой скоростью электрон подходит к аноду? 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Плоский конденсатор подключен к источнику напряжением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кВ.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При каком расстоянии между пластинами произойдет пробой, если ударная ионизация воздуха начинается при напряженности поля          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МВ/м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При какой напряженности поля начнется самостоятельный разряд  в  водороде,  если  энергия ионизации молекул равна 2,5•10</a:t>
            </a:r>
            <a:r>
              <a:rPr lang="ru-RU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-18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Дж, а средняя длина свободного пробега 5 мкм? Какую скорость имеют электроны при ударе о молекулу?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1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Разгон и отклонение электрона в электрическом поле.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32865"/>
            <a:ext cx="9144000" cy="532453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электронно-лучевой трубке поток электронов с кинетической энергией  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4кэВ</a:t>
            </a: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движется между пластинами плоского конденсатора длиной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 = 4 см.</a:t>
            </a: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Расстояние между пластинами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 = 2 см.</a:t>
            </a: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Какое напряжение надо подать на пластины конденсатора, чтобы смещение электронного пучка на выходе из конденсатора оказалось равным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 = 0,8 см</a:t>
            </a: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электронно-лучевой трубке поток электронов ускоряется полем с разностью потенциалов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U = 5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попадает в пространство между вертикально отклоняющими пластинами длиной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 = 3 см.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, напряженность поля между которыми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 = 40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Найти вертикальное смещение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луча на выходе из пространства между пластинами.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/6 баллов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</p:spTree>
    <p:extLst>
      <p:ext uri="{BB962C8B-B14F-4D97-AF65-F5344CB8AC3E}">
        <p14:creationId xmlns="" xmlns:p14="http://schemas.microsoft.com/office/powerpoint/2010/main" val="178080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773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773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Электрическая цепь состоит из источника тока с внутренним сопротивлением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проводника с электрическим сопротивлением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Сила тока в этой цепи равна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 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ЭДС источника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тока?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выразите 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вольтах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десятых..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6715140" y="2357430"/>
            <a:ext cx="2357454" cy="1938993"/>
            <a:chOff x="4929190" y="4019985"/>
            <a:chExt cx="2357454" cy="193899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00760" y="4019985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929322" y="5127981"/>
              <a:ext cx="1357322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endPara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4214810" y="2643182"/>
            <a:ext cx="245612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R+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ru-RU" sz="4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4000496" y="3357562"/>
            <a:ext cx="2770310" cy="769441"/>
            <a:chOff x="4071934" y="3429000"/>
            <a:chExt cx="2770310" cy="76944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071934" y="3429000"/>
              <a:ext cx="2770310" cy="7694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lvl="0" eaLnBrk="0" hangingPunct="0"/>
              <a:r>
                <a:rPr lang="ru-RU" sz="4400" b="1" dirty="0" smtClean="0">
                  <a:solidFill>
                    <a:srgbClr val="220FB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en-US" sz="44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r>
                <a:rPr lang="ru-RU" sz="44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</a:t>
              </a:r>
              <a:r>
                <a:rPr lang="ru-RU" sz="4400" b="1" dirty="0" smtClean="0">
                  <a:solidFill>
                    <a:srgbClr val="220FB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lang="ru-RU" sz="44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en-US" sz="44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ru-RU" sz="44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3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4" name="Умножение 13"/>
            <p:cNvSpPr/>
            <p:nvPr/>
          </p:nvSpPr>
          <p:spPr>
            <a:xfrm>
              <a:off x="6143636" y="3638660"/>
              <a:ext cx="357190" cy="35719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множение 15"/>
            <p:cNvSpPr/>
            <p:nvPr/>
          </p:nvSpPr>
          <p:spPr>
            <a:xfrm>
              <a:off x="5000628" y="3643314"/>
              <a:ext cx="357190" cy="35719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 rot="19485894">
            <a:off x="8056014" y="112363"/>
            <a:ext cx="73289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9В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pSp>
        <p:nvGrpSpPr>
          <p:cNvPr id="4" name="Группа 17"/>
          <p:cNvGrpSpPr/>
          <p:nvPr/>
        </p:nvGrpSpPr>
        <p:grpSpPr>
          <a:xfrm>
            <a:off x="1003675" y="2643182"/>
            <a:ext cx="3211135" cy="769441"/>
            <a:chOff x="4071934" y="3429000"/>
            <a:chExt cx="3211135" cy="76944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9" name="Прямоугольник 18"/>
            <p:cNvSpPr/>
            <p:nvPr/>
          </p:nvSpPr>
          <p:spPr>
            <a:xfrm>
              <a:off x="4071934" y="3429000"/>
              <a:ext cx="3211135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 eaLnBrk="0" hangingPunct="0"/>
              <a:r>
                <a:rPr lang="ru-RU" sz="4400" b="1" dirty="0" smtClean="0">
                  <a:solidFill>
                    <a:srgbClr val="220FB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12</a:t>
              </a:r>
              <a:r>
                <a:rPr lang="en-US" sz="44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r>
                <a:rPr lang="ru-RU" sz="44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lang="ru-RU" sz="4400" b="1" dirty="0" smtClean="0">
                  <a:solidFill>
                    <a:srgbClr val="220FB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lang="en-US" sz="44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R+</a:t>
              </a:r>
              <a:r>
                <a:rPr lang="ru-RU" sz="44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" name="Умножение 19"/>
            <p:cNvSpPr/>
            <p:nvPr/>
          </p:nvSpPr>
          <p:spPr>
            <a:xfrm>
              <a:off x="6572264" y="3638660"/>
              <a:ext cx="357190" cy="357190"/>
            </a:xfrm>
            <a:prstGeom prst="mathMultiply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Умножение 20"/>
            <p:cNvSpPr/>
            <p:nvPr/>
          </p:nvSpPr>
          <p:spPr>
            <a:xfrm>
              <a:off x="5286380" y="3643314"/>
              <a:ext cx="357190" cy="357190"/>
            </a:xfrm>
            <a:prstGeom prst="mathMultiply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4714884"/>
            <a:ext cx="9144000" cy="21431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Электрическая цепь состоит из источника тока с ЭДС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 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внутренним сопротивлением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проводника с электрическим сопротивлением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Ом.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тока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цепи?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выразите в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амперах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точностью до десятых..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7"/>
          <p:cNvGrpSpPr/>
          <p:nvPr/>
        </p:nvGrpSpPr>
        <p:grpSpPr>
          <a:xfrm>
            <a:off x="1785918" y="2418701"/>
            <a:ext cx="2357454" cy="1938993"/>
            <a:chOff x="4929190" y="4019985"/>
            <a:chExt cx="2357454" cy="193899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000760" y="4019985"/>
              <a:ext cx="1071570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6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12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929322" y="5127981"/>
              <a:ext cx="1357322" cy="8309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48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4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 rot="21029166">
            <a:off x="8555974" y="4801431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4714884"/>
            <a:ext cx="9144000" cy="21431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Электрическая цепь состоит из источника тока 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ЭДС 12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с электрическим сопротивлением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Ом.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напряжение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внешнем сопротивлении,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его величина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Ома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выразите в амперах  с точностью до десятых..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308074"/>
            <a:ext cx="9144000" cy="18573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 электрической цепи, состоящей из источника тока с ЭДС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 с электрическим сопротивлением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Ом,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протекает ток. Сила тока в этой цепи равна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равно внешнее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сопротивление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электрической цепи?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выразите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точностью до десятых..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033551">
            <a:off x="8465251" y="1015218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grpSp>
        <p:nvGrpSpPr>
          <p:cNvPr id="6" name="Группа 17"/>
          <p:cNvGrpSpPr/>
          <p:nvPr/>
        </p:nvGrpSpPr>
        <p:grpSpPr>
          <a:xfrm>
            <a:off x="1000100" y="2714620"/>
            <a:ext cx="2714611" cy="1673006"/>
            <a:chOff x="4619627" y="4162861"/>
            <a:chExt cx="2413012" cy="1673006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016622" y="4162861"/>
              <a:ext cx="1016017" cy="923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5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en-US" sz="54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5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619627" y="4643446"/>
              <a:ext cx="1333494" cy="923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5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54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5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5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929322" y="5127981"/>
              <a:ext cx="1039845" cy="7078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Прямоугольник 33"/>
          <p:cNvSpPr/>
          <p:nvPr/>
        </p:nvSpPr>
        <p:spPr>
          <a:xfrm rot="20232621">
            <a:off x="8117588" y="5717840"/>
            <a:ext cx="52610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220F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1" grpId="0" animBg="1"/>
      <p:bldP spid="17" grpId="0" animBg="1"/>
      <p:bldP spid="7172" grpId="0" animBg="1"/>
      <p:bldP spid="28" grpId="0" animBg="1"/>
      <p:bldP spid="7173" grpId="0" animBg="1"/>
      <p:bldP spid="7171" grpId="0" animBg="1"/>
      <p:bldP spid="2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в Омах сопротивление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R1-?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на рис. 5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613263" y="1214602"/>
            <a:ext cx="4530737" cy="2621618"/>
            <a:chOff x="7430" y="12787"/>
            <a:chExt cx="4174" cy="1950"/>
          </a:xfrm>
        </p:grpSpPr>
        <p:grpSp>
          <p:nvGrpSpPr>
            <p:cNvPr id="11268" name="Group 4"/>
            <p:cNvGrpSpPr>
              <a:grpSpLocks/>
            </p:cNvGrpSpPr>
            <p:nvPr/>
          </p:nvGrpSpPr>
          <p:grpSpPr bwMode="auto">
            <a:xfrm>
              <a:off x="7430" y="12787"/>
              <a:ext cx="4174" cy="1950"/>
              <a:chOff x="480" y="10318"/>
              <a:chExt cx="3840" cy="1950"/>
            </a:xfrm>
          </p:grpSpPr>
          <p:grpSp>
            <p:nvGrpSpPr>
              <p:cNvPr id="11269" name="Group 5"/>
              <p:cNvGrpSpPr>
                <a:grpSpLocks/>
              </p:cNvGrpSpPr>
              <p:nvPr/>
            </p:nvGrpSpPr>
            <p:grpSpPr bwMode="auto">
              <a:xfrm>
                <a:off x="480" y="10318"/>
                <a:ext cx="3840" cy="1950"/>
                <a:chOff x="105" y="10318"/>
                <a:chExt cx="3840" cy="1950"/>
              </a:xfrm>
            </p:grpSpPr>
            <p:grpSp>
              <p:nvGrpSpPr>
                <p:cNvPr id="11270" name="Group 6"/>
                <p:cNvGrpSpPr>
                  <a:grpSpLocks/>
                </p:cNvGrpSpPr>
                <p:nvPr/>
              </p:nvGrpSpPr>
              <p:grpSpPr bwMode="auto">
                <a:xfrm>
                  <a:off x="705" y="10318"/>
                  <a:ext cx="3240" cy="1950"/>
                  <a:chOff x="4320" y="12208"/>
                  <a:chExt cx="3240" cy="1950"/>
                </a:xfrm>
              </p:grpSpPr>
              <p:grpSp>
                <p:nvGrpSpPr>
                  <p:cNvPr id="11271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320" y="12962"/>
                    <a:ext cx="2743" cy="1196"/>
                    <a:chOff x="979" y="4273"/>
                    <a:chExt cx="2743" cy="1174"/>
                  </a:xfrm>
                </p:grpSpPr>
                <p:grpSp>
                  <p:nvGrpSpPr>
                    <p:cNvPr id="11272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9" y="4273"/>
                      <a:ext cx="2743" cy="343"/>
                      <a:chOff x="3223" y="6971"/>
                      <a:chExt cx="2743" cy="343"/>
                    </a:xfrm>
                  </p:grpSpPr>
                  <p:sp>
                    <p:nvSpPr>
                      <p:cNvPr id="11273" name="Rectangl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7" y="6971"/>
                        <a:ext cx="1212" cy="34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1274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1" y="7131"/>
                        <a:ext cx="75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1275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23" y="7154"/>
                        <a:ext cx="75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1276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9" y="4839"/>
                      <a:ext cx="885" cy="608"/>
                      <a:chOff x="5651" y="11634"/>
                      <a:chExt cx="885" cy="608"/>
                    </a:xfrm>
                  </p:grpSpPr>
                  <p:sp>
                    <p:nvSpPr>
                      <p:cNvPr id="11277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96" y="11634"/>
                        <a:ext cx="654" cy="608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</a:t>
                        </a:r>
                        <a:r>
                          <a:rPr kumimoji="0" lang="ru-RU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3А</a:t>
                        </a:r>
                        <a:endPara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1278" name="Oval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20" y="11670"/>
                        <a:ext cx="343" cy="409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1279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273" y="11878"/>
                        <a:ext cx="26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1280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651" y="11878"/>
                        <a:ext cx="26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1281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0" y="4947"/>
                      <a:ext cx="1464" cy="239"/>
                      <a:chOff x="3223" y="6971"/>
                      <a:chExt cx="2743" cy="343"/>
                    </a:xfrm>
                  </p:grpSpPr>
                  <p:sp>
                    <p:nvSpPr>
                      <p:cNvPr id="11282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7" y="6971"/>
                        <a:ext cx="1212" cy="34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1283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1" y="7131"/>
                        <a:ext cx="75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1284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23" y="7154"/>
                        <a:ext cx="75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1285" name="Line 21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093" y="4766"/>
                      <a:ext cx="61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1286" name="Line 22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3201" y="4756"/>
                      <a:ext cx="61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1287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85" y="13556"/>
                    <a:ext cx="816" cy="5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?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88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55" y="12953"/>
                    <a:ext cx="952" cy="3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60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Ом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89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78" y="12208"/>
                    <a:ext cx="1082" cy="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Рис. 5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290" name="Group 26"/>
                <p:cNvGrpSpPr>
                  <a:grpSpLocks/>
                </p:cNvGrpSpPr>
                <p:nvPr/>
              </p:nvGrpSpPr>
              <p:grpSpPr bwMode="auto">
                <a:xfrm>
                  <a:off x="105" y="11055"/>
                  <a:ext cx="885" cy="502"/>
                  <a:chOff x="6135" y="10264"/>
                  <a:chExt cx="885" cy="608"/>
                </a:xfrm>
              </p:grpSpPr>
              <p:sp>
                <p:nvSpPr>
                  <p:cNvPr id="11291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95" y="10264"/>
                    <a:ext cx="813" cy="60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?</a:t>
                    </a:r>
                    <a:r>
                      <a: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92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6404" y="10299"/>
                    <a:ext cx="343" cy="40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93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57" y="10507"/>
                    <a:ext cx="263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94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35" y="10507"/>
                    <a:ext cx="263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1295" name="Group 31"/>
              <p:cNvGrpSpPr>
                <a:grpSpLocks/>
              </p:cNvGrpSpPr>
              <p:nvPr/>
            </p:nvGrpSpPr>
            <p:grpSpPr bwMode="auto">
              <a:xfrm>
                <a:off x="1665" y="10504"/>
                <a:ext cx="1620" cy="716"/>
                <a:chOff x="9377" y="4917"/>
                <a:chExt cx="1130" cy="716"/>
              </a:xfrm>
            </p:grpSpPr>
            <p:grpSp>
              <p:nvGrpSpPr>
                <p:cNvPr id="11296" name="Group 32"/>
                <p:cNvGrpSpPr>
                  <a:grpSpLocks/>
                </p:cNvGrpSpPr>
                <p:nvPr/>
              </p:nvGrpSpPr>
              <p:grpSpPr bwMode="auto">
                <a:xfrm>
                  <a:off x="9750" y="4917"/>
                  <a:ext cx="599" cy="530"/>
                  <a:chOff x="9750" y="4917"/>
                  <a:chExt cx="599" cy="530"/>
                </a:xfrm>
              </p:grpSpPr>
              <p:sp>
                <p:nvSpPr>
                  <p:cNvPr id="11297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0" y="4917"/>
                    <a:ext cx="599" cy="5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0FB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120</a:t>
                    </a:r>
                    <a:r>
                      <a: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98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9779" y="4917"/>
                    <a:ext cx="346" cy="334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299" name="Line 35"/>
                <p:cNvSpPr>
                  <a:spLocks noChangeShapeType="1"/>
                </p:cNvSpPr>
                <p:nvPr/>
              </p:nvSpPr>
              <p:spPr bwMode="auto">
                <a:xfrm>
                  <a:off x="10127" y="5092"/>
                  <a:ext cx="3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300" name="Line 36"/>
                <p:cNvSpPr>
                  <a:spLocks noChangeShapeType="1"/>
                </p:cNvSpPr>
                <p:nvPr/>
              </p:nvSpPr>
              <p:spPr bwMode="auto">
                <a:xfrm>
                  <a:off x="9390" y="5093"/>
                  <a:ext cx="3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301" name="Line 37"/>
                <p:cNvSpPr>
                  <a:spLocks noChangeShapeType="1"/>
                </p:cNvSpPr>
                <p:nvPr/>
              </p:nvSpPr>
              <p:spPr bwMode="auto">
                <a:xfrm>
                  <a:off x="9377" y="5091"/>
                  <a:ext cx="0" cy="5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302" name="Line 38"/>
                <p:cNvSpPr>
                  <a:spLocks noChangeShapeType="1"/>
                </p:cNvSpPr>
                <p:nvPr/>
              </p:nvSpPr>
              <p:spPr bwMode="auto">
                <a:xfrm>
                  <a:off x="10495" y="5091"/>
                  <a:ext cx="0" cy="5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7580" y="12840"/>
              <a:ext cx="3780" cy="180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0" y="357166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17.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в амперах сила тока на сопротивлении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60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-32" y="1142984"/>
            <a:ext cx="50006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19.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общее сопротивление равно…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0" y="714356"/>
            <a:ext cx="63579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18.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равна в амперах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сила тока?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Группа 22"/>
          <p:cNvGrpSpPr/>
          <p:nvPr/>
        </p:nvGrpSpPr>
        <p:grpSpPr>
          <a:xfrm>
            <a:off x="214282" y="1571612"/>
            <a:ext cx="1654949" cy="1661994"/>
            <a:chOff x="7560521" y="4741143"/>
            <a:chExt cx="1654949" cy="1661994"/>
          </a:xfrm>
          <a:solidFill>
            <a:schemeClr val="bg1"/>
          </a:solidFill>
        </p:grpSpPr>
        <p:sp>
          <p:nvSpPr>
            <p:cNvPr id="45" name="Прямоугольник 44"/>
            <p:cNvSpPr/>
            <p:nvPr/>
          </p:nvSpPr>
          <p:spPr>
            <a:xfrm>
              <a:off x="7560521" y="5214950"/>
              <a:ext cx="1214446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358214" y="4741143"/>
              <a:ext cx="857256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512965" y="5572140"/>
              <a:ext cx="619192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8358214" y="5643578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27"/>
          <p:cNvGrpSpPr/>
          <p:nvPr/>
        </p:nvGrpSpPr>
        <p:grpSpPr>
          <a:xfrm>
            <a:off x="1857356" y="1818895"/>
            <a:ext cx="2048104" cy="1379414"/>
            <a:chOff x="7560521" y="4916988"/>
            <a:chExt cx="2048104" cy="1379414"/>
          </a:xfrm>
          <a:solidFill>
            <a:schemeClr val="bg1"/>
          </a:solidFill>
        </p:grpSpPr>
        <p:sp>
          <p:nvSpPr>
            <p:cNvPr id="50" name="Прямоугольник 49"/>
            <p:cNvSpPr/>
            <p:nvPr/>
          </p:nvSpPr>
          <p:spPr>
            <a:xfrm>
              <a:off x="7560521" y="5214950"/>
              <a:ext cx="1214446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8191740" y="4916988"/>
              <a:ext cx="14168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120В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274901" y="5526961"/>
              <a:ext cx="976382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3А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>
              <a:off x="8358214" y="5643578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23"/>
          <p:cNvSpPr txBox="1">
            <a:spLocks noChangeArrowheads="1"/>
          </p:cNvSpPr>
          <p:nvPr/>
        </p:nvSpPr>
        <p:spPr bwMode="auto">
          <a:xfrm>
            <a:off x="6858092" y="2643182"/>
            <a:ext cx="1642998" cy="50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=40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Группа 17"/>
          <p:cNvGrpSpPr/>
          <p:nvPr/>
        </p:nvGrpSpPr>
        <p:grpSpPr>
          <a:xfrm>
            <a:off x="195981" y="3214686"/>
            <a:ext cx="1232747" cy="1168800"/>
            <a:chOff x="5410955" y="4569370"/>
            <a:chExt cx="1232747" cy="116880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5993120" y="4569370"/>
              <a:ext cx="571504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410955" y="4924925"/>
              <a:ext cx="642942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072198" y="5214950"/>
              <a:ext cx="500066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Группа 27"/>
          <p:cNvGrpSpPr/>
          <p:nvPr/>
        </p:nvGrpSpPr>
        <p:grpSpPr>
          <a:xfrm>
            <a:off x="1714480" y="3088187"/>
            <a:ext cx="2059827" cy="1281230"/>
            <a:chOff x="7560521" y="4900396"/>
            <a:chExt cx="2059827" cy="1281230"/>
          </a:xfrm>
          <a:solidFill>
            <a:schemeClr val="bg1"/>
          </a:solidFill>
        </p:grpSpPr>
        <p:sp>
          <p:nvSpPr>
            <p:cNvPr id="62" name="Прямоугольник 61"/>
            <p:cNvSpPr/>
            <p:nvPr/>
          </p:nvSpPr>
          <p:spPr>
            <a:xfrm>
              <a:off x="7560521" y="5214950"/>
              <a:ext cx="1214446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4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8203463" y="4900396"/>
              <a:ext cx="14168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120В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8251455" y="5596851"/>
              <a:ext cx="1357322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/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Ом</a:t>
              </a: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8358214" y="5643578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27"/>
          <p:cNvSpPr txBox="1">
            <a:spLocks noChangeArrowheads="1"/>
          </p:cNvSpPr>
          <p:nvPr/>
        </p:nvSpPr>
        <p:spPr bwMode="auto">
          <a:xfrm>
            <a:off x="6398840" y="1753969"/>
            <a:ext cx="959242" cy="6748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27"/>
          <p:cNvSpPr txBox="1">
            <a:spLocks noChangeArrowheads="1"/>
          </p:cNvSpPr>
          <p:nvPr/>
        </p:nvSpPr>
        <p:spPr bwMode="auto">
          <a:xfrm>
            <a:off x="4714876" y="1571612"/>
            <a:ext cx="959242" cy="674899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5А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142844" y="4429132"/>
            <a:ext cx="3075258" cy="1272183"/>
            <a:chOff x="2402765" y="2786058"/>
            <a:chExt cx="3075258" cy="1272183"/>
          </a:xfrm>
        </p:grpSpPr>
        <p:grpSp>
          <p:nvGrpSpPr>
            <p:cNvPr id="74" name="Группа 17"/>
            <p:cNvGrpSpPr/>
            <p:nvPr/>
          </p:nvGrpSpPr>
          <p:grpSpPr>
            <a:xfrm>
              <a:off x="2402768" y="2866265"/>
              <a:ext cx="1228350" cy="1191981"/>
              <a:chOff x="5873395" y="4453401"/>
              <a:chExt cx="1680901" cy="1381051"/>
            </a:xfrm>
            <a:solidFill>
              <a:schemeClr val="bg1"/>
            </a:solidFill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5873395" y="4453401"/>
                <a:ext cx="857255" cy="8201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40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6772238" y="4701711"/>
                <a:ext cx="782058" cy="89148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946005" y="5085600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Группа 17"/>
            <p:cNvGrpSpPr/>
            <p:nvPr/>
          </p:nvGrpSpPr>
          <p:grpSpPr>
            <a:xfrm>
              <a:off x="3559672" y="2866263"/>
              <a:ext cx="1228348" cy="1191980"/>
              <a:chOff x="5873395" y="4453402"/>
              <a:chExt cx="1680901" cy="1381051"/>
            </a:xfrm>
            <a:solidFill>
              <a:schemeClr val="bg1"/>
            </a:solidFill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6772238" y="4701711"/>
                <a:ext cx="782058" cy="89149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5946005" y="5085601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Группа 17"/>
            <p:cNvGrpSpPr/>
            <p:nvPr/>
          </p:nvGrpSpPr>
          <p:grpSpPr>
            <a:xfrm>
              <a:off x="4702685" y="2866261"/>
              <a:ext cx="775338" cy="1191980"/>
              <a:chOff x="5873395" y="4453402"/>
              <a:chExt cx="1060990" cy="1381052"/>
            </a:xfrm>
            <a:solidFill>
              <a:schemeClr val="bg1"/>
            </a:solidFill>
          </p:grpSpPr>
          <p:sp>
            <p:nvSpPr>
              <p:cNvPr id="79" name="Прямоугольник 78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5946005" y="5085602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/>
            <p:cNvSpPr txBox="1"/>
            <p:nvPr/>
          </p:nvSpPr>
          <p:spPr>
            <a:xfrm>
              <a:off x="3641592" y="2786058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95078" y="2796536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3428995" y="4500570"/>
            <a:ext cx="3075255" cy="1272187"/>
            <a:chOff x="2402768" y="2786058"/>
            <a:chExt cx="3075255" cy="1272187"/>
          </a:xfrm>
        </p:grpSpPr>
        <p:grpSp>
          <p:nvGrpSpPr>
            <p:cNvPr id="91" name="Группа 17"/>
            <p:cNvGrpSpPr/>
            <p:nvPr/>
          </p:nvGrpSpPr>
          <p:grpSpPr>
            <a:xfrm>
              <a:off x="2402768" y="2866264"/>
              <a:ext cx="1228350" cy="1191981"/>
              <a:chOff x="5873395" y="4453401"/>
              <a:chExt cx="1680901" cy="1381051"/>
            </a:xfrm>
            <a:solidFill>
              <a:schemeClr val="bg1"/>
            </a:solidFill>
          </p:grpSpPr>
          <p:sp>
            <p:nvSpPr>
              <p:cNvPr id="103" name="Прямоугольник 102"/>
              <p:cNvSpPr/>
              <p:nvPr/>
            </p:nvSpPr>
            <p:spPr>
              <a:xfrm>
                <a:off x="5873395" y="4453401"/>
                <a:ext cx="857255" cy="8201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40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6772238" y="4701711"/>
                <a:ext cx="782058" cy="89148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5946005" y="5085600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Группа 17"/>
            <p:cNvGrpSpPr/>
            <p:nvPr/>
          </p:nvGrpSpPr>
          <p:grpSpPr>
            <a:xfrm>
              <a:off x="3559672" y="2866261"/>
              <a:ext cx="1228348" cy="1191982"/>
              <a:chOff x="5873395" y="4453402"/>
              <a:chExt cx="1680901" cy="1381054"/>
            </a:xfrm>
            <a:solidFill>
              <a:schemeClr val="bg1"/>
            </a:solidFill>
          </p:grpSpPr>
          <p:sp>
            <p:nvSpPr>
              <p:cNvPr id="99" name="Прямоугольник 98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6772238" y="4701711"/>
                <a:ext cx="782058" cy="89149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5946005" y="5085604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60</a:t>
                </a:r>
                <a:endParaRPr lang="ru-RU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Группа 17"/>
            <p:cNvGrpSpPr/>
            <p:nvPr/>
          </p:nvGrpSpPr>
          <p:grpSpPr>
            <a:xfrm>
              <a:off x="4702685" y="2866261"/>
              <a:ext cx="775338" cy="1191979"/>
              <a:chOff x="5873395" y="4453402"/>
              <a:chExt cx="1060990" cy="1381051"/>
            </a:xfrm>
            <a:solidFill>
              <a:schemeClr val="bg1"/>
            </a:solidFill>
          </p:grpSpPr>
          <p:sp>
            <p:nvSpPr>
              <p:cNvPr id="96" name="Прямоугольник 95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5946005" y="5085601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40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/>
            <p:cNvSpPr txBox="1"/>
            <p:nvPr/>
          </p:nvSpPr>
          <p:spPr>
            <a:xfrm>
              <a:off x="3641592" y="2786058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795078" y="2796536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7" name="Text Box 27"/>
          <p:cNvSpPr txBox="1">
            <a:spLocks noChangeArrowheads="1"/>
          </p:cNvSpPr>
          <p:nvPr/>
        </p:nvSpPr>
        <p:spPr bwMode="auto">
          <a:xfrm>
            <a:off x="6500826" y="4786322"/>
            <a:ext cx="1500198" cy="674899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24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2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41" grpId="0"/>
      <p:bldP spid="42" grpId="0"/>
      <p:bldP spid="43" grpId="0"/>
      <p:bldP spid="55" grpId="0"/>
      <p:bldP spid="71" grpId="0"/>
      <p:bldP spid="72" grpId="0" animBg="1"/>
      <p:bldP spid="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Группа 76"/>
          <p:cNvGrpSpPr/>
          <p:nvPr/>
        </p:nvGrpSpPr>
        <p:grpSpPr>
          <a:xfrm>
            <a:off x="4335288" y="-24"/>
            <a:ext cx="5286392" cy="3451504"/>
            <a:chOff x="4143372" y="357166"/>
            <a:chExt cx="4714888" cy="2857520"/>
          </a:xfrm>
        </p:grpSpPr>
        <p:grpSp>
          <p:nvGrpSpPr>
            <p:cNvPr id="3073" name="Group 1"/>
            <p:cNvGrpSpPr>
              <a:grpSpLocks/>
            </p:cNvGrpSpPr>
            <p:nvPr/>
          </p:nvGrpSpPr>
          <p:grpSpPr bwMode="auto">
            <a:xfrm>
              <a:off x="4143372" y="357166"/>
              <a:ext cx="4714888" cy="2857520"/>
              <a:chOff x="7200" y="13140"/>
              <a:chExt cx="4140" cy="2340"/>
            </a:xfrm>
          </p:grpSpPr>
          <p:grpSp>
            <p:nvGrpSpPr>
              <p:cNvPr id="3074" name="Group 2"/>
              <p:cNvGrpSpPr>
                <a:grpSpLocks/>
              </p:cNvGrpSpPr>
              <p:nvPr/>
            </p:nvGrpSpPr>
            <p:grpSpPr bwMode="auto">
              <a:xfrm>
                <a:off x="7320" y="13333"/>
                <a:ext cx="3581" cy="1543"/>
                <a:chOff x="480" y="10504"/>
                <a:chExt cx="3581" cy="1543"/>
              </a:xfrm>
            </p:grpSpPr>
            <p:grpSp>
              <p:nvGrpSpPr>
                <p:cNvPr id="3075" name="Group 3"/>
                <p:cNvGrpSpPr>
                  <a:grpSpLocks/>
                </p:cNvGrpSpPr>
                <p:nvPr/>
              </p:nvGrpSpPr>
              <p:grpSpPr bwMode="auto">
                <a:xfrm>
                  <a:off x="480" y="10721"/>
                  <a:ext cx="3581" cy="1326"/>
                  <a:chOff x="105" y="10721"/>
                  <a:chExt cx="3581" cy="1326"/>
                </a:xfrm>
              </p:grpSpPr>
              <p:grpSp>
                <p:nvGrpSpPr>
                  <p:cNvPr id="3076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705" y="10721"/>
                    <a:ext cx="2981" cy="1326"/>
                    <a:chOff x="4320" y="12611"/>
                    <a:chExt cx="2981" cy="1326"/>
                  </a:xfrm>
                </p:grpSpPr>
                <p:grpSp>
                  <p:nvGrpSpPr>
                    <p:cNvPr id="3077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0" y="13020"/>
                      <a:ext cx="2828" cy="917"/>
                      <a:chOff x="979" y="4317"/>
                      <a:chExt cx="2828" cy="898"/>
                    </a:xfrm>
                  </p:grpSpPr>
                  <p:grpSp>
                    <p:nvGrpSpPr>
                      <p:cNvPr id="3078" name="Group 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79" y="4317"/>
                        <a:ext cx="2828" cy="232"/>
                        <a:chOff x="3223" y="7015"/>
                        <a:chExt cx="2828" cy="232"/>
                      </a:xfrm>
                    </p:grpSpPr>
                    <p:sp>
                      <p:nvSpPr>
                        <p:cNvPr id="3079" name="Rectangle 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7" y="7015"/>
                          <a:ext cx="721" cy="23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0033CC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0" name="Line 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92" y="7126"/>
                          <a:ext cx="135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1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23" y="7154"/>
                          <a:ext cx="755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3082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34" y="4887"/>
                        <a:ext cx="692" cy="328"/>
                        <a:chOff x="5396" y="11682"/>
                        <a:chExt cx="692" cy="328"/>
                      </a:xfrm>
                    </p:grpSpPr>
                    <p:sp>
                      <p:nvSpPr>
                        <p:cNvPr id="3083" name="Text Box 1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40" y="11721"/>
                          <a:ext cx="448" cy="237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4" name="Oval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41" y="11682"/>
                          <a:ext cx="343" cy="328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6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396" y="11863"/>
                          <a:ext cx="26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3087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4" y="4960"/>
                        <a:ext cx="1876" cy="190"/>
                        <a:chOff x="2590" y="6973"/>
                        <a:chExt cx="3514" cy="272"/>
                      </a:xfrm>
                    </p:grpSpPr>
                    <p:sp>
                      <p:nvSpPr>
                        <p:cNvPr id="3088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6973"/>
                          <a:ext cx="856" cy="27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9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571" y="7100"/>
                          <a:ext cx="53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90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90" y="7132"/>
                          <a:ext cx="755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76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07" y="7113"/>
                          <a:ext cx="53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3091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>
                        <a:off x="829" y="4766"/>
                        <a:ext cx="617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092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>
                        <a:off x="3275" y="4739"/>
                        <a:ext cx="61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093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43" y="13616"/>
                      <a:ext cx="550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4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16" y="12743"/>
                      <a:ext cx="615" cy="242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48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5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11" y="12611"/>
                      <a:ext cx="690" cy="2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Рис. 5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74" y="13412"/>
                      <a:ext cx="504" cy="194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40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9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35" y="13590"/>
                      <a:ext cx="376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0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31" y="12981"/>
                      <a:ext cx="376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09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05" y="11055"/>
                    <a:ext cx="885" cy="502"/>
                    <a:chOff x="6135" y="10264"/>
                    <a:chExt cx="885" cy="608"/>
                  </a:xfrm>
                </p:grpSpPr>
                <p:sp>
                  <p:nvSpPr>
                    <p:cNvPr id="3097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93" y="10264"/>
                      <a:ext cx="803" cy="608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8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04" y="10299"/>
                      <a:ext cx="343" cy="40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9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757" y="10507"/>
                      <a:ext cx="2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00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135" y="10507"/>
                      <a:ext cx="2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3101" name="Group 29"/>
                <p:cNvGrpSpPr>
                  <a:grpSpLocks/>
                </p:cNvGrpSpPr>
                <p:nvPr/>
              </p:nvGrpSpPr>
              <p:grpSpPr bwMode="auto">
                <a:xfrm>
                  <a:off x="1681" y="10504"/>
                  <a:ext cx="1601" cy="765"/>
                  <a:chOff x="9390" y="4917"/>
                  <a:chExt cx="1117" cy="765"/>
                </a:xfrm>
              </p:grpSpPr>
              <p:grpSp>
                <p:nvGrpSpPr>
                  <p:cNvPr id="310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9759" y="4917"/>
                    <a:ext cx="462" cy="378"/>
                    <a:chOff x="9759" y="4917"/>
                    <a:chExt cx="462" cy="378"/>
                  </a:xfrm>
                </p:grpSpPr>
                <p:sp>
                  <p:nvSpPr>
                    <p:cNvPr id="3103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59" y="4918"/>
                      <a:ext cx="462" cy="3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10В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04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79" y="4917"/>
                      <a:ext cx="346" cy="33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10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0127" y="5092"/>
                    <a:ext cx="38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9390" y="5093"/>
                    <a:ext cx="38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9392" y="5097"/>
                    <a:ext cx="0" cy="58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0505" y="5097"/>
                    <a:ext cx="0" cy="54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3109" name="Rectangle 37"/>
              <p:cNvSpPr>
                <a:spLocks noChangeArrowheads="1"/>
              </p:cNvSpPr>
              <p:nvPr/>
            </p:nvSpPr>
            <p:spPr bwMode="auto">
              <a:xfrm>
                <a:off x="7200" y="13140"/>
                <a:ext cx="4140" cy="234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7100054" y="2122644"/>
              <a:ext cx="520538" cy="235237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0" y="-24"/>
            <a:ext cx="33185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1,2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0" y="5129864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19.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общее сопротивление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десятых равно…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2571744"/>
            <a:ext cx="700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Чему равно в Омах сопротивление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-40944" y="2977218"/>
            <a:ext cx="9358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Чему равна в амперах сила тока на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сопротивлении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0" y="4701236"/>
            <a:ext cx="7072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18.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Чему равна в амперах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сила тока?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6" name="Группа 17"/>
          <p:cNvGrpSpPr/>
          <p:nvPr/>
        </p:nvGrpSpPr>
        <p:grpSpPr>
          <a:xfrm>
            <a:off x="-3" y="785794"/>
            <a:ext cx="2074953" cy="1230355"/>
            <a:chOff x="4910953" y="4569370"/>
            <a:chExt cx="1750738" cy="1230355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5815062" y="4569370"/>
              <a:ext cx="846629" cy="95410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910953" y="4924925"/>
              <a:ext cx="904108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935615" y="5214950"/>
              <a:ext cx="624641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Прямоугольник 90"/>
          <p:cNvSpPr/>
          <p:nvPr/>
        </p:nvSpPr>
        <p:spPr>
          <a:xfrm>
            <a:off x="2071670" y="1071546"/>
            <a:ext cx="2071702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32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-13648" y="1834960"/>
            <a:ext cx="39998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endParaRPr kumimoji="0" lang="ru-RU" sz="4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857620" y="2032428"/>
            <a:ext cx="85725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4" name="Группа 17"/>
          <p:cNvGrpSpPr/>
          <p:nvPr/>
        </p:nvGrpSpPr>
        <p:grpSpPr>
          <a:xfrm>
            <a:off x="142844" y="3500438"/>
            <a:ext cx="1428759" cy="1168800"/>
            <a:chOff x="5268079" y="4569370"/>
            <a:chExt cx="1428759" cy="1168800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Группа 17"/>
          <p:cNvGrpSpPr/>
          <p:nvPr/>
        </p:nvGrpSpPr>
        <p:grpSpPr>
          <a:xfrm>
            <a:off x="1636646" y="3544580"/>
            <a:ext cx="1792346" cy="1168800"/>
            <a:chOff x="5268079" y="4569370"/>
            <a:chExt cx="1792346" cy="1168800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5993120" y="4569370"/>
              <a:ext cx="92443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10В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6072197" y="5214950"/>
              <a:ext cx="988228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800" cap="all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Прямоугольник 103"/>
          <p:cNvSpPr/>
          <p:nvPr/>
        </p:nvSpPr>
        <p:spPr>
          <a:xfrm>
            <a:off x="3857620" y="3857628"/>
            <a:ext cx="71438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1"/>
          <p:cNvSpPr>
            <a:spLocks noChangeArrowheads="1"/>
          </p:cNvSpPr>
          <p:nvPr/>
        </p:nvSpPr>
        <p:spPr bwMode="auto">
          <a:xfrm>
            <a:off x="5715008" y="3571876"/>
            <a:ext cx="221457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8358214" y="3643314"/>
            <a:ext cx="71438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3А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61167" y="5500538"/>
            <a:ext cx="3010635" cy="1115269"/>
            <a:chOff x="3612741" y="5691079"/>
            <a:chExt cx="3010635" cy="1115269"/>
          </a:xfrm>
        </p:grpSpPr>
        <p:grpSp>
          <p:nvGrpSpPr>
            <p:cNvPr id="108" name="Группа 17"/>
            <p:cNvGrpSpPr/>
            <p:nvPr/>
          </p:nvGrpSpPr>
          <p:grpSpPr>
            <a:xfrm>
              <a:off x="3612741" y="5691079"/>
              <a:ext cx="1187478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118" name="Прямоугольник 117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Группа 17"/>
            <p:cNvGrpSpPr/>
            <p:nvPr/>
          </p:nvGrpSpPr>
          <p:grpSpPr>
            <a:xfrm>
              <a:off x="4728782" y="5737480"/>
              <a:ext cx="1228350" cy="1021365"/>
              <a:chOff x="5873395" y="4453401"/>
              <a:chExt cx="1680901" cy="1183374"/>
            </a:xfrm>
            <a:solidFill>
              <a:schemeClr val="bg1"/>
            </a:solidFill>
          </p:grpSpPr>
          <p:sp>
            <p:nvSpPr>
              <p:cNvPr id="114" name="Прямоугольник 113"/>
              <p:cNvSpPr/>
              <p:nvPr/>
            </p:nvSpPr>
            <p:spPr>
              <a:xfrm>
                <a:off x="5873395" y="4453401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6772238" y="4701711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Прямоугольник 115"/>
              <p:cNvSpPr/>
              <p:nvPr/>
            </p:nvSpPr>
            <p:spPr>
              <a:xfrm>
                <a:off x="5929755" y="5030562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1600" b="1" cap="all" dirty="0" smtClean="0">
                    <a:latin typeface="Times New Roman" pitchFamily="18" charset="0"/>
                    <a:cs typeface="Times New Roman" pitchFamily="18" charset="0"/>
                  </a:rPr>
                  <a:t>1,2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5929322" y="508952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Группа 17"/>
            <p:cNvGrpSpPr/>
            <p:nvPr/>
          </p:nvGrpSpPr>
          <p:grpSpPr>
            <a:xfrm>
              <a:off x="5871788" y="5737490"/>
              <a:ext cx="751588" cy="1021368"/>
              <a:chOff x="5873395" y="4453402"/>
              <a:chExt cx="1028490" cy="1183375"/>
            </a:xfrm>
            <a:solidFill>
              <a:schemeClr val="bg1"/>
            </a:solidFill>
          </p:grpSpPr>
          <p:sp>
            <p:nvSpPr>
              <p:cNvPr id="111" name="Прямоугольник 110"/>
              <p:cNvSpPr/>
              <p:nvPr/>
            </p:nvSpPr>
            <p:spPr>
              <a:xfrm>
                <a:off x="5873395" y="4453402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5913505" y="5030564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1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5929322" y="5089528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" name="Группа 121"/>
          <p:cNvGrpSpPr/>
          <p:nvPr/>
        </p:nvGrpSpPr>
        <p:grpSpPr>
          <a:xfrm>
            <a:off x="3143246" y="5457003"/>
            <a:ext cx="2571762" cy="1115269"/>
            <a:chOff x="3612741" y="5691079"/>
            <a:chExt cx="2571762" cy="1115269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3612741" y="5691079"/>
              <a:ext cx="1187478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133" name="Прямоугольник 132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Группа 17"/>
            <p:cNvGrpSpPr/>
            <p:nvPr/>
          </p:nvGrpSpPr>
          <p:grpSpPr>
            <a:xfrm>
              <a:off x="4574407" y="5737482"/>
              <a:ext cx="1110784" cy="1021364"/>
              <a:chOff x="5662151" y="4453401"/>
              <a:chExt cx="1520023" cy="1183373"/>
            </a:xfrm>
            <a:solidFill>
              <a:schemeClr val="bg1"/>
            </a:solidFill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662151" y="4453401"/>
                <a:ext cx="857256" cy="67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6400114" y="4729228"/>
                <a:ext cx="782060" cy="748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5718511" y="5030561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5714783" y="5089529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Группа 17"/>
            <p:cNvGrpSpPr/>
            <p:nvPr/>
          </p:nvGrpSpPr>
          <p:grpSpPr>
            <a:xfrm>
              <a:off x="5506125" y="5749364"/>
              <a:ext cx="678378" cy="1021368"/>
              <a:chOff x="5373032" y="4467160"/>
              <a:chExt cx="928310" cy="1183375"/>
            </a:xfrm>
            <a:solidFill>
              <a:schemeClr val="bg1"/>
            </a:solidFill>
          </p:grpSpPr>
          <p:sp>
            <p:nvSpPr>
              <p:cNvPr id="126" name="Прямоугольник 125"/>
              <p:cNvSpPr/>
              <p:nvPr/>
            </p:nvSpPr>
            <p:spPr>
              <a:xfrm>
                <a:off x="5373032" y="4467160"/>
                <a:ext cx="857257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5413142" y="5044322"/>
                <a:ext cx="88820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8" name="Прямая соединительная линия 127"/>
              <p:cNvCxnSpPr/>
              <p:nvPr/>
            </p:nvCxnSpPr>
            <p:spPr>
              <a:xfrm>
                <a:off x="5428960" y="5103286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Скругленный прямоугольник 136"/>
          <p:cNvSpPr/>
          <p:nvPr/>
        </p:nvSpPr>
        <p:spPr>
          <a:xfrm>
            <a:off x="0" y="5572164"/>
            <a:ext cx="3000364" cy="10715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8014672" y="5116216"/>
            <a:ext cx="114300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9" name="Группа 17"/>
          <p:cNvGrpSpPr/>
          <p:nvPr/>
        </p:nvGrpSpPr>
        <p:grpSpPr>
          <a:xfrm>
            <a:off x="6000760" y="5500702"/>
            <a:ext cx="1857387" cy="1168800"/>
            <a:chOff x="5053797" y="4569370"/>
            <a:chExt cx="1857387" cy="1168800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5993119" y="4569370"/>
              <a:ext cx="918065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0В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3А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659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832 L 0.29913 -0.0527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3959E-6 L 0.3776 -0.39431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4838E-6 L -0.39011 -0.44103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-2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3110" grpId="0"/>
      <p:bldP spid="83" grpId="0"/>
      <p:bldP spid="84" grpId="0"/>
      <p:bldP spid="85" grpId="0"/>
      <p:bldP spid="91" grpId="0" animBg="1"/>
      <p:bldP spid="92" grpId="0"/>
      <p:bldP spid="93" grpId="0" animBg="1"/>
      <p:bldP spid="93" grpId="1" animBg="1"/>
      <p:bldP spid="104" grpId="0" animBg="1"/>
      <p:bldP spid="104" grpId="1" animBg="1"/>
      <p:bldP spid="105" grpId="0" animBg="1"/>
      <p:bldP spid="106" grpId="0" animBg="1"/>
      <p:bldP spid="106" grpId="1" animBg="1"/>
      <p:bldP spid="137" grpId="0" animBg="1"/>
      <p:bldP spid="138" grpId="0" animBg="1"/>
      <p:bldP spid="138" grpId="1" animBg="1"/>
      <p:bldP spid="13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15579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19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62"/>
          <p:cNvSpPr>
            <a:spLocks noChangeArrowheads="1"/>
          </p:cNvSpPr>
          <p:nvPr/>
        </p:nvSpPr>
        <p:spPr bwMode="auto">
          <a:xfrm>
            <a:off x="4862514" y="1752588"/>
            <a:ext cx="3786214" cy="1769292"/>
          </a:xfrm>
          <a:prstGeom prst="rect">
            <a:avLst/>
          </a:prstGeom>
          <a:solidFill>
            <a:srgbClr val="66CCFF"/>
          </a:solidFill>
          <a:ln w="19050">
            <a:solidFill>
              <a:srgbClr val="66CC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5191630" y="791105"/>
            <a:ext cx="3132232" cy="2637895"/>
            <a:chOff x="13540" y="7918"/>
            <a:chExt cx="1820" cy="1151"/>
          </a:xfrm>
        </p:grpSpPr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13540" y="7918"/>
              <a:ext cx="1820" cy="1151"/>
              <a:chOff x="13465" y="8583"/>
              <a:chExt cx="1820" cy="1151"/>
            </a:xfrm>
          </p:grpSpPr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3465" y="8583"/>
                <a:ext cx="1820" cy="288"/>
                <a:chOff x="13465" y="8583"/>
                <a:chExt cx="1820" cy="288"/>
              </a:xfrm>
            </p:grpSpPr>
            <p:grpSp>
              <p:nvGrpSpPr>
                <p:cNvPr id="12" name="Group 41"/>
                <p:cNvGrpSpPr>
                  <a:grpSpLocks/>
                </p:cNvGrpSpPr>
                <p:nvPr/>
              </p:nvGrpSpPr>
              <p:grpSpPr bwMode="auto">
                <a:xfrm>
                  <a:off x="13465" y="8583"/>
                  <a:ext cx="776" cy="288"/>
                  <a:chOff x="8548" y="6751"/>
                  <a:chExt cx="1210" cy="517"/>
                </a:xfrm>
              </p:grpSpPr>
              <p:sp>
                <p:nvSpPr>
                  <p:cNvPr id="3114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8548" y="7004"/>
                    <a:ext cx="33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8905" y="6751"/>
                    <a:ext cx="81" cy="506"/>
                    <a:chOff x="8905" y="6751"/>
                    <a:chExt cx="81" cy="506"/>
                  </a:xfrm>
                </p:grpSpPr>
                <p:sp>
                  <p:nvSpPr>
                    <p:cNvPr id="3116" name="Line 4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05" y="6878"/>
                      <a:ext cx="0" cy="25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99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7" name="Line 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85" y="6751"/>
                      <a:ext cx="1" cy="50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9101" y="6762"/>
                    <a:ext cx="81" cy="506"/>
                    <a:chOff x="8905" y="6751"/>
                    <a:chExt cx="81" cy="506"/>
                  </a:xfrm>
                </p:grpSpPr>
                <p:sp>
                  <p:nvSpPr>
                    <p:cNvPr id="3119" name="Line 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05" y="6878"/>
                      <a:ext cx="0" cy="25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99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20" name="Line 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85" y="6751"/>
                      <a:ext cx="1" cy="50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9297" y="6751"/>
                    <a:ext cx="81" cy="506"/>
                    <a:chOff x="8905" y="6751"/>
                    <a:chExt cx="81" cy="506"/>
                  </a:xfrm>
                </p:grpSpPr>
                <p:sp>
                  <p:nvSpPr>
                    <p:cNvPr id="3122" name="Line 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05" y="6878"/>
                      <a:ext cx="0" cy="25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99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23" name="Line 5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985" y="6751"/>
                      <a:ext cx="1" cy="50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12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9424" y="7016"/>
                    <a:ext cx="33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53"/>
                <p:cNvGrpSpPr>
                  <a:grpSpLocks/>
                </p:cNvGrpSpPr>
                <p:nvPr/>
              </p:nvGrpSpPr>
              <p:grpSpPr bwMode="auto">
                <a:xfrm>
                  <a:off x="14235" y="8627"/>
                  <a:ext cx="1050" cy="197"/>
                  <a:chOff x="11185" y="6044"/>
                  <a:chExt cx="1187" cy="334"/>
                </a:xfrm>
              </p:grpSpPr>
              <p:sp>
                <p:nvSpPr>
                  <p:cNvPr id="3126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11620" y="6044"/>
                    <a:ext cx="311" cy="334"/>
                  </a:xfrm>
                  <a:prstGeom prst="flowChartSummingJunction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127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85" y="6225"/>
                    <a:ext cx="42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128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945" y="6213"/>
                    <a:ext cx="42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130" name="Line 58"/>
              <p:cNvSpPr>
                <a:spLocks noChangeShapeType="1"/>
              </p:cNvSpPr>
              <p:nvPr/>
            </p:nvSpPr>
            <p:spPr bwMode="auto">
              <a:xfrm>
                <a:off x="15276" y="8952"/>
                <a:ext cx="0" cy="74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1" name="Line 59"/>
              <p:cNvSpPr>
                <a:spLocks noChangeShapeType="1"/>
              </p:cNvSpPr>
              <p:nvPr/>
            </p:nvSpPr>
            <p:spPr bwMode="auto">
              <a:xfrm>
                <a:off x="13467" y="8710"/>
                <a:ext cx="0" cy="3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9" name="Line 57"/>
              <p:cNvSpPr>
                <a:spLocks noChangeShapeType="1"/>
              </p:cNvSpPr>
              <p:nvPr/>
            </p:nvSpPr>
            <p:spPr bwMode="auto">
              <a:xfrm>
                <a:off x="13475" y="8986"/>
                <a:ext cx="0" cy="748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2" name="Line 60"/>
              <p:cNvSpPr>
                <a:spLocks noChangeShapeType="1"/>
              </p:cNvSpPr>
              <p:nvPr/>
            </p:nvSpPr>
            <p:spPr bwMode="auto">
              <a:xfrm>
                <a:off x="15276" y="8721"/>
                <a:ext cx="0" cy="3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141" name="Line 69"/>
            <p:cNvSpPr>
              <a:spLocks noChangeShapeType="1"/>
            </p:cNvSpPr>
            <p:nvPr/>
          </p:nvSpPr>
          <p:spPr bwMode="auto">
            <a:xfrm>
              <a:off x="14309" y="8160"/>
              <a:ext cx="3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6143636" y="2285992"/>
            <a:ext cx="285751" cy="285750"/>
            <a:chOff x="1783" y="8526"/>
            <a:chExt cx="366" cy="388"/>
          </a:xfrm>
        </p:grpSpPr>
        <p:sp>
          <p:nvSpPr>
            <p:cNvPr id="94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4350512" y="3611701"/>
            <a:ext cx="42650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катоде уменьшился на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lvl="0" eaLnBrk="0" hangingPunct="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на аноде увеличился на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e!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"/>
          <p:cNvSpPr>
            <a:spLocks noChangeArrowheads="1"/>
          </p:cNvSpPr>
          <p:nvPr/>
        </p:nvSpPr>
        <p:spPr bwMode="auto">
          <a:xfrm>
            <a:off x="428596" y="1428736"/>
            <a:ext cx="22479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катионов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анионов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AutoShape 65"/>
          <p:cNvSpPr>
            <a:spLocks noChangeArrowheads="1"/>
          </p:cNvSpPr>
          <p:nvPr/>
        </p:nvSpPr>
        <p:spPr bwMode="auto">
          <a:xfrm>
            <a:off x="7358082" y="2108906"/>
            <a:ext cx="242662" cy="248524"/>
          </a:xfrm>
          <a:prstGeom prst="flowChartOr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98"/>
          <p:cNvGrpSpPr/>
          <p:nvPr/>
        </p:nvGrpSpPr>
        <p:grpSpPr>
          <a:xfrm>
            <a:off x="4848227" y="1350928"/>
            <a:ext cx="3795739" cy="2220948"/>
            <a:chOff x="4848227" y="1341536"/>
            <a:chExt cx="3795739" cy="2220948"/>
          </a:xfrm>
        </p:grpSpPr>
        <p:sp>
          <p:nvSpPr>
            <p:cNvPr id="90" name="Line 63"/>
            <p:cNvSpPr>
              <a:spLocks noChangeShapeType="1"/>
            </p:cNvSpPr>
            <p:nvPr/>
          </p:nvSpPr>
          <p:spPr bwMode="auto">
            <a:xfrm>
              <a:off x="4857752" y="1341536"/>
              <a:ext cx="0" cy="21589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Line 64"/>
            <p:cNvSpPr>
              <a:spLocks noChangeShapeType="1"/>
            </p:cNvSpPr>
            <p:nvPr/>
          </p:nvSpPr>
          <p:spPr bwMode="auto">
            <a:xfrm>
              <a:off x="8643966" y="1387595"/>
              <a:ext cx="0" cy="21589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Line 63"/>
            <p:cNvSpPr>
              <a:spLocks noChangeShapeType="1"/>
            </p:cNvSpPr>
            <p:nvPr/>
          </p:nvSpPr>
          <p:spPr bwMode="auto">
            <a:xfrm rot="-60000">
              <a:off x="4848227" y="3491046"/>
              <a:ext cx="3786214" cy="714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5214942" y="2786058"/>
            <a:ext cx="3087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"шагом   марш!"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3" name="Rectangle 1"/>
          <p:cNvSpPr>
            <a:spLocks noChangeArrowheads="1"/>
          </p:cNvSpPr>
          <p:nvPr/>
        </p:nvSpPr>
        <p:spPr bwMode="auto">
          <a:xfrm>
            <a:off x="-71470" y="-3413"/>
            <a:ext cx="507209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  ТОК -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направленное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движение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заряженных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….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97146" y="-24"/>
            <a:ext cx="45468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  В 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ЭЛЕКТРОЛИТАХ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041" name="Group 33"/>
          <p:cNvGrpSpPr>
            <a:grpSpLocks/>
          </p:cNvGrpSpPr>
          <p:nvPr/>
        </p:nvGrpSpPr>
        <p:grpSpPr bwMode="auto">
          <a:xfrm>
            <a:off x="3929058" y="2835271"/>
            <a:ext cx="147637" cy="22225"/>
            <a:chOff x="11301" y="8018"/>
            <a:chExt cx="231" cy="35"/>
          </a:xfrm>
        </p:grpSpPr>
        <p:sp>
          <p:nvSpPr>
            <p:cNvPr id="43042" name="Line 34"/>
            <p:cNvSpPr>
              <a:spLocks noChangeShapeType="1"/>
            </p:cNvSpPr>
            <p:nvPr/>
          </p:nvSpPr>
          <p:spPr bwMode="auto">
            <a:xfrm flipV="1">
              <a:off x="11301" y="8018"/>
              <a:ext cx="23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43" name="Line 35"/>
            <p:cNvSpPr>
              <a:spLocks noChangeShapeType="1"/>
            </p:cNvSpPr>
            <p:nvPr/>
          </p:nvSpPr>
          <p:spPr bwMode="auto">
            <a:xfrm flipV="1">
              <a:off x="11301" y="8053"/>
              <a:ext cx="23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3456924" y="4941168"/>
            <a:ext cx="511928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электролит прошёл заряд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e!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7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repeatCount="2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64" presetClass="path" presetSubtype="0" repeatCount="200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33333E-6 L 0.21719 -0.001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4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4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4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7" grpId="0"/>
      <p:bldP spid="98" grpId="0"/>
      <p:bldP spid="86" grpId="0" animBg="1"/>
      <p:bldP spid="86" grpId="1" animBg="1"/>
      <p:bldP spid="102" grpId="0"/>
      <p:bldP spid="103" grpId="0" animBg="1"/>
      <p:bldP spid="103" grpId="1" animBg="1"/>
      <p:bldP spid="3" grpId="0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1-1.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среднюю скорость упорядоченного движения электронов под действием электрического поля в медном проводе площадью поперечного сечения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мм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силе тока, равной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концентрация электронов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3,1·10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3834" y="6357958"/>
            <a:ext cx="150016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2068289"/>
            <a:ext cx="28905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6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6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3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3075</TotalTime>
  <Words>3215</Words>
  <Application>Microsoft Office PowerPoint</Application>
  <PresentationFormat>Экран (4:3)</PresentationFormat>
  <Paragraphs>463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303</cp:revision>
  <dcterms:created xsi:type="dcterms:W3CDTF">2009-11-04T14:29:22Z</dcterms:created>
  <dcterms:modified xsi:type="dcterms:W3CDTF">2019-05-06T04:46:56Z</dcterms:modified>
</cp:coreProperties>
</file>