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9"/>
  </p:notesMasterIdLst>
  <p:sldIdLst>
    <p:sldId id="448" r:id="rId2"/>
    <p:sldId id="499" r:id="rId3"/>
    <p:sldId id="502" r:id="rId4"/>
    <p:sldId id="501" r:id="rId5"/>
    <p:sldId id="500" r:id="rId6"/>
    <p:sldId id="486" r:id="rId7"/>
    <p:sldId id="398" r:id="rId8"/>
    <p:sldId id="506" r:id="rId9"/>
    <p:sldId id="447" r:id="rId10"/>
    <p:sldId id="487" r:id="rId11"/>
    <p:sldId id="462" r:id="rId12"/>
    <p:sldId id="464" r:id="rId13"/>
    <p:sldId id="467" r:id="rId14"/>
    <p:sldId id="465" r:id="rId15"/>
    <p:sldId id="488" r:id="rId16"/>
    <p:sldId id="409" r:id="rId17"/>
    <p:sldId id="449" r:id="rId18"/>
    <p:sldId id="461" r:id="rId19"/>
    <p:sldId id="460" r:id="rId20"/>
    <p:sldId id="457" r:id="rId21"/>
    <p:sldId id="458" r:id="rId22"/>
    <p:sldId id="459" r:id="rId23"/>
    <p:sldId id="393" r:id="rId24"/>
    <p:sldId id="468" r:id="rId25"/>
    <p:sldId id="469" r:id="rId26"/>
    <p:sldId id="463" r:id="rId27"/>
    <p:sldId id="466" r:id="rId28"/>
    <p:sldId id="503" r:id="rId29"/>
    <p:sldId id="474" r:id="rId30"/>
    <p:sldId id="450" r:id="rId31"/>
    <p:sldId id="405" r:id="rId32"/>
    <p:sldId id="472" r:id="rId33"/>
    <p:sldId id="471" r:id="rId34"/>
    <p:sldId id="470" r:id="rId35"/>
    <p:sldId id="451" r:id="rId36"/>
    <p:sldId id="473" r:id="rId37"/>
    <p:sldId id="428" r:id="rId38"/>
    <p:sldId id="497" r:id="rId39"/>
    <p:sldId id="452" r:id="rId40"/>
    <p:sldId id="475" r:id="rId41"/>
    <p:sldId id="476" r:id="rId42"/>
    <p:sldId id="504" r:id="rId43"/>
    <p:sldId id="477" r:id="rId44"/>
    <p:sldId id="505" r:id="rId45"/>
    <p:sldId id="478" r:id="rId46"/>
    <p:sldId id="433" r:id="rId47"/>
    <p:sldId id="482" r:id="rId48"/>
    <p:sldId id="453" r:id="rId49"/>
    <p:sldId id="479" r:id="rId50"/>
    <p:sldId id="480" r:id="rId51"/>
    <p:sldId id="481" r:id="rId52"/>
    <p:sldId id="435" r:id="rId53"/>
    <p:sldId id="454" r:id="rId54"/>
    <p:sldId id="455" r:id="rId55"/>
    <p:sldId id="483" r:id="rId56"/>
    <p:sldId id="484" r:id="rId57"/>
    <p:sldId id="485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CC"/>
    <a:srgbClr val="006600"/>
    <a:srgbClr val="F9E3A5"/>
    <a:srgbClr val="F90101"/>
    <a:srgbClr val="FFCC66"/>
    <a:srgbClr val="0000FF"/>
    <a:srgbClr val="000099"/>
    <a:srgbClr val="C00000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395" autoAdjust="0"/>
    <p:restoredTop sz="93805" autoAdjust="0"/>
  </p:normalViewPr>
  <p:slideViewPr>
    <p:cSldViewPr>
      <p:cViewPr>
        <p:scale>
          <a:sx n="78" d="100"/>
          <a:sy n="78" d="100"/>
        </p:scale>
        <p:origin x="-1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9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46693D7-88DF-4F2F-B581-196637C2216A}" type="datetimeFigureOut">
              <a:rPr lang="ru-RU"/>
              <a:pPr>
                <a:defRPr/>
              </a:pPr>
              <a:t>13.01.2022</a:t>
            </a:fld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B15717C-298D-4083-BA6F-E30A1CB35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47575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15717C-298D-4083-BA6F-E30A1CB358E9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ltGray">
          <a:xfrm>
            <a:off x="-1588" y="5157788"/>
            <a:ext cx="9145588" cy="1708150"/>
          </a:xfrm>
          <a:prstGeom prst="rect">
            <a:avLst/>
          </a:prstGeom>
          <a:solidFill>
            <a:srgbClr val="FFFFE5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ltGray">
          <a:xfrm>
            <a:off x="1270000" y="4933950"/>
            <a:ext cx="7874000" cy="223838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gray">
          <a:xfrm>
            <a:off x="3175" y="4935538"/>
            <a:ext cx="1282700" cy="222250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ChangeArrowheads="1"/>
          </p:cNvSpPr>
          <p:nvPr userDrawn="1"/>
        </p:nvSpPr>
        <p:spPr bwMode="invGray">
          <a:xfrm flipH="1">
            <a:off x="8221663" y="0"/>
            <a:ext cx="136525" cy="928688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invGray">
          <a:xfrm>
            <a:off x="250825" y="260350"/>
            <a:ext cx="8569325" cy="439261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invGray">
          <a:xfrm>
            <a:off x="7775575" y="908050"/>
            <a:ext cx="1368425" cy="143986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" name="Рисунок 15" descr="occupations_bike_repair_s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5888" y="9286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6" descr="science_machines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000500"/>
            <a:ext cx="39147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752600" y="3733800"/>
            <a:ext cx="6019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1524000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ru-RU" altLang="zh-CN" dirty="0" smtClean="0"/>
              <a:t>Образец заголовка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8475" y="233363"/>
            <a:ext cx="2130425" cy="6276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3363"/>
            <a:ext cx="6238875" cy="6276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0" y="981075"/>
            <a:ext cx="250825" cy="5891213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ltGray">
          <a:xfrm>
            <a:off x="0" y="0"/>
            <a:ext cx="1403350" cy="1247775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invGray">
          <a:xfrm>
            <a:off x="8820150" y="0"/>
            <a:ext cx="73025" cy="765175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white">
          <a:xfrm>
            <a:off x="179388" y="134938"/>
            <a:ext cx="8785225" cy="773112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468313" y="6481763"/>
            <a:ext cx="8424862" cy="0"/>
          </a:xfrm>
          <a:prstGeom prst="line">
            <a:avLst/>
          </a:prstGeom>
          <a:noFill/>
          <a:ln w="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2063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invGray">
          <a:xfrm>
            <a:off x="1187450" y="908050"/>
            <a:ext cx="7956550" cy="144463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547813" y="233363"/>
            <a:ext cx="743108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rgbClr val="3399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3C43F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audio" Target="../media/audio8.wav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3.jpeg"/><Relationship Id="rId5" Type="http://schemas.openxmlformats.org/officeDocument/2006/relationships/audio" Target="../media/audio8.wav"/><Relationship Id="rId10" Type="http://schemas.openxmlformats.org/officeDocument/2006/relationships/image" Target="../media/image12.jpeg"/><Relationship Id="rId4" Type="http://schemas.openxmlformats.org/officeDocument/2006/relationships/audio" Target="../media/audio7.wav"/><Relationship Id="rId9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6.wav"/><Relationship Id="rId4" Type="http://schemas.openxmlformats.org/officeDocument/2006/relationships/audio" Target="../media/audio9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6.wav"/><Relationship Id="rId7" Type="http://schemas.openxmlformats.org/officeDocument/2006/relationships/audio" Target="../media/audio8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11" Type="http://schemas.openxmlformats.org/officeDocument/2006/relationships/image" Target="../media/image22.png"/><Relationship Id="rId5" Type="http://schemas.openxmlformats.org/officeDocument/2006/relationships/audio" Target="../media/audio4.wav"/><Relationship Id="rId10" Type="http://schemas.openxmlformats.org/officeDocument/2006/relationships/image" Target="../media/image21.png"/><Relationship Id="rId4" Type="http://schemas.openxmlformats.org/officeDocument/2006/relationships/audio" Target="../media/audio2.wav"/><Relationship Id="rId9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0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3.jpeg"/><Relationship Id="rId5" Type="http://schemas.openxmlformats.org/officeDocument/2006/relationships/audio" Target="../media/audio8.wav"/><Relationship Id="rId10" Type="http://schemas.openxmlformats.org/officeDocument/2006/relationships/image" Target="../media/image12.jpeg"/><Relationship Id="rId4" Type="http://schemas.openxmlformats.org/officeDocument/2006/relationships/audio" Target="../media/audio7.wav"/><Relationship Id="rId9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8.wav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2.wav"/><Relationship Id="rId4" Type="http://schemas.openxmlformats.org/officeDocument/2006/relationships/audio" Target="../media/audio3.wav"/><Relationship Id="rId9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10.wav"/><Relationship Id="rId4" Type="http://schemas.openxmlformats.org/officeDocument/2006/relationships/audio" Target="../media/audio3.wav"/><Relationship Id="rId9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audio" Target="../media/audio2.wav"/><Relationship Id="rId4" Type="http://schemas.openxmlformats.org/officeDocument/2006/relationships/audio" Target="../media/audio5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audio" Target="../media/audio8.wav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6.wav"/><Relationship Id="rId7" Type="http://schemas.openxmlformats.org/officeDocument/2006/relationships/audio" Target="../media/audio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4.wav"/><Relationship Id="rId10" Type="http://schemas.openxmlformats.org/officeDocument/2006/relationships/image" Target="../media/image32.png"/><Relationship Id="rId4" Type="http://schemas.openxmlformats.org/officeDocument/2006/relationships/audio" Target="../media/audio8.wav"/><Relationship Id="rId9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3.jpeg"/><Relationship Id="rId5" Type="http://schemas.openxmlformats.org/officeDocument/2006/relationships/audio" Target="../media/audio8.wav"/><Relationship Id="rId10" Type="http://schemas.openxmlformats.org/officeDocument/2006/relationships/image" Target="../media/image12.jpeg"/><Relationship Id="rId4" Type="http://schemas.openxmlformats.org/officeDocument/2006/relationships/audio" Target="../media/audio7.wav"/><Relationship Id="rId9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6.wav"/><Relationship Id="rId7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11" Type="http://schemas.openxmlformats.org/officeDocument/2006/relationships/image" Target="../media/image33.png"/><Relationship Id="rId5" Type="http://schemas.openxmlformats.org/officeDocument/2006/relationships/audio" Target="../media/audio4.wav"/><Relationship Id="rId10" Type="http://schemas.openxmlformats.org/officeDocument/2006/relationships/audio" Target="../media/audio10.wav"/><Relationship Id="rId4" Type="http://schemas.openxmlformats.org/officeDocument/2006/relationships/audio" Target="../media/audio8.wav"/><Relationship Id="rId9" Type="http://schemas.openxmlformats.org/officeDocument/2006/relationships/audio" Target="../media/audio5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4" Type="http://schemas.openxmlformats.org/officeDocument/2006/relationships/audio" Target="../media/audio8.wav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6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8.wav"/><Relationship Id="rId9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4.wav"/><Relationship Id="rId7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11" Type="http://schemas.openxmlformats.org/officeDocument/2006/relationships/image" Target="../media/image35.png"/><Relationship Id="rId5" Type="http://schemas.openxmlformats.org/officeDocument/2006/relationships/audio" Target="../media/audio8.wav"/><Relationship Id="rId10" Type="http://schemas.openxmlformats.org/officeDocument/2006/relationships/image" Target="../media/image34.png"/><Relationship Id="rId4" Type="http://schemas.openxmlformats.org/officeDocument/2006/relationships/audio" Target="../media/audio9.wav"/><Relationship Id="rId9" Type="http://schemas.openxmlformats.org/officeDocument/2006/relationships/audio" Target="../media/audio10.wav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9.wav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11" Type="http://schemas.openxmlformats.org/officeDocument/2006/relationships/image" Target="../media/image37.png"/><Relationship Id="rId5" Type="http://schemas.openxmlformats.org/officeDocument/2006/relationships/audio" Target="../media/audio3.wav"/><Relationship Id="rId10" Type="http://schemas.openxmlformats.org/officeDocument/2006/relationships/image" Target="../media/image36.png"/><Relationship Id="rId4" Type="http://schemas.openxmlformats.org/officeDocument/2006/relationships/audio" Target="../media/audio6.wav"/><Relationship Id="rId9" Type="http://schemas.openxmlformats.org/officeDocument/2006/relationships/audio" Target="../media/audio5.wav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7.wav"/><Relationship Id="rId7" Type="http://schemas.openxmlformats.org/officeDocument/2006/relationships/image" Target="../media/image38.png"/><Relationship Id="rId12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3.jpeg"/><Relationship Id="rId5" Type="http://schemas.openxmlformats.org/officeDocument/2006/relationships/audio" Target="../media/audio2.wav"/><Relationship Id="rId10" Type="http://schemas.openxmlformats.org/officeDocument/2006/relationships/image" Target="../media/image12.jpeg"/><Relationship Id="rId4" Type="http://schemas.openxmlformats.org/officeDocument/2006/relationships/audio" Target="../media/audio8.wav"/><Relationship Id="rId9" Type="http://schemas.openxmlformats.org/officeDocument/2006/relationships/image" Target="../media/image1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6.wav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39.png"/><Relationship Id="rId4" Type="http://schemas.openxmlformats.org/officeDocument/2006/relationships/audio" Target="../media/audio8.wav"/><Relationship Id="rId9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6.wav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39.png"/><Relationship Id="rId4" Type="http://schemas.openxmlformats.org/officeDocument/2006/relationships/audio" Target="../media/audio8.wav"/><Relationship Id="rId9" Type="http://schemas.openxmlformats.org/officeDocument/2006/relationships/audio" Target="../media/audio5.wav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10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39.png"/><Relationship Id="rId5" Type="http://schemas.openxmlformats.org/officeDocument/2006/relationships/audio" Target="../media/audio3.wav"/><Relationship Id="rId10" Type="http://schemas.openxmlformats.org/officeDocument/2006/relationships/audio" Target="../media/audio5.wav"/><Relationship Id="rId4" Type="http://schemas.openxmlformats.org/officeDocument/2006/relationships/audio" Target="../media/audio8.wav"/><Relationship Id="rId9" Type="http://schemas.openxmlformats.org/officeDocument/2006/relationships/audio" Target="../media/audio2.wav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6.wav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39.png"/><Relationship Id="rId4" Type="http://schemas.openxmlformats.org/officeDocument/2006/relationships/audio" Target="../media/audio8.wav"/><Relationship Id="rId9" Type="http://schemas.openxmlformats.org/officeDocument/2006/relationships/audio" Target="../media/audio5.wav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8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4.wav"/><Relationship Id="rId10" Type="http://schemas.openxmlformats.org/officeDocument/2006/relationships/image" Target="../media/image39.png"/><Relationship Id="rId4" Type="http://schemas.openxmlformats.org/officeDocument/2006/relationships/audio" Target="../media/audio3.wav"/><Relationship Id="rId9" Type="http://schemas.openxmlformats.org/officeDocument/2006/relationships/audio" Target="../media/audio5.wav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6.wav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39.png"/><Relationship Id="rId4" Type="http://schemas.openxmlformats.org/officeDocument/2006/relationships/audio" Target="../media/audio8.wav"/><Relationship Id="rId9" Type="http://schemas.openxmlformats.org/officeDocument/2006/relationships/audio" Target="../media/audio5.wav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8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4.wav"/><Relationship Id="rId10" Type="http://schemas.openxmlformats.org/officeDocument/2006/relationships/image" Target="../media/image39.png"/><Relationship Id="rId4" Type="http://schemas.openxmlformats.org/officeDocument/2006/relationships/audio" Target="../media/audio3.wav"/><Relationship Id="rId9" Type="http://schemas.openxmlformats.org/officeDocument/2006/relationships/audio" Target="../media/audio5.wav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3.jpeg"/><Relationship Id="rId5" Type="http://schemas.openxmlformats.org/officeDocument/2006/relationships/audio" Target="../media/audio8.wav"/><Relationship Id="rId10" Type="http://schemas.openxmlformats.org/officeDocument/2006/relationships/image" Target="../media/image12.jpeg"/><Relationship Id="rId4" Type="http://schemas.openxmlformats.org/officeDocument/2006/relationships/audio" Target="../media/audio7.wav"/><Relationship Id="rId9" Type="http://schemas.openxmlformats.org/officeDocument/2006/relationships/image" Target="../media/image11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6.wav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40.png"/><Relationship Id="rId4" Type="http://schemas.openxmlformats.org/officeDocument/2006/relationships/audio" Target="../media/audio8.wav"/><Relationship Id="rId9" Type="http://schemas.openxmlformats.org/officeDocument/2006/relationships/audio" Target="../media/audio5.wav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8.wav"/><Relationship Id="rId4" Type="http://schemas.openxmlformats.org/officeDocument/2006/relationships/audio" Target="../media/audio1.wav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3.wav"/><Relationship Id="rId7" Type="http://schemas.openxmlformats.org/officeDocument/2006/relationships/audio" Target="../media/audio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10.wav"/><Relationship Id="rId10" Type="http://schemas.openxmlformats.org/officeDocument/2006/relationships/image" Target="../media/image42.png"/><Relationship Id="rId4" Type="http://schemas.openxmlformats.org/officeDocument/2006/relationships/audio" Target="../media/audio4.wav"/><Relationship Id="rId9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8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4.wav"/><Relationship Id="rId10" Type="http://schemas.openxmlformats.org/officeDocument/2006/relationships/image" Target="../media/image40.png"/><Relationship Id="rId4" Type="http://schemas.openxmlformats.org/officeDocument/2006/relationships/audio" Target="../media/audio3.wav"/><Relationship Id="rId9" Type="http://schemas.openxmlformats.org/officeDocument/2006/relationships/audio" Target="../media/audio5.wav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8.wav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4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3.jpeg"/><Relationship Id="rId5" Type="http://schemas.openxmlformats.org/officeDocument/2006/relationships/audio" Target="../media/audio8.wav"/><Relationship Id="rId10" Type="http://schemas.openxmlformats.org/officeDocument/2006/relationships/image" Target="../media/image12.jpeg"/><Relationship Id="rId4" Type="http://schemas.openxmlformats.org/officeDocument/2006/relationships/audio" Target="../media/audio7.wav"/><Relationship Id="rId9" Type="http://schemas.openxmlformats.org/officeDocument/2006/relationships/image" Target="../media/image1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audio" Target="../media/audio4.wav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8.wav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10.wav"/><Relationship Id="rId10" Type="http://schemas.openxmlformats.org/officeDocument/2006/relationships/image" Target="../media/image44.png"/><Relationship Id="rId4" Type="http://schemas.openxmlformats.org/officeDocument/2006/relationships/audio" Target="../media/audio3.wav"/><Relationship Id="rId9" Type="http://schemas.openxmlformats.org/officeDocument/2006/relationships/audio" Target="../media/audio5.wav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3.wav"/><Relationship Id="rId7" Type="http://schemas.openxmlformats.org/officeDocument/2006/relationships/audio" Target="../media/audio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6.wav"/><Relationship Id="rId4" Type="http://schemas.openxmlformats.org/officeDocument/2006/relationships/audio" Target="../media/audio10.wav"/><Relationship Id="rId9" Type="http://schemas.openxmlformats.org/officeDocument/2006/relationships/image" Target="../media/image45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9.wav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8.wav"/><Relationship Id="rId4" Type="http://schemas.openxmlformats.org/officeDocument/2006/relationships/audio" Target="../media/audio3.wav"/><Relationship Id="rId9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3.jpeg"/><Relationship Id="rId5" Type="http://schemas.openxmlformats.org/officeDocument/2006/relationships/audio" Target="../media/audio8.wav"/><Relationship Id="rId10" Type="http://schemas.openxmlformats.org/officeDocument/2006/relationships/image" Target="../media/image12.jpeg"/><Relationship Id="rId4" Type="http://schemas.openxmlformats.org/officeDocument/2006/relationships/audio" Target="../media/audio7.wav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312" t="15000" r="24062" b="70833"/>
          <a:stretch>
            <a:fillRect/>
          </a:stretch>
        </p:blipFill>
        <p:spPr bwMode="auto">
          <a:xfrm>
            <a:off x="0" y="0"/>
            <a:ext cx="91440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 t="8789" r="3906" b="78027"/>
          <a:stretch>
            <a:fillRect/>
          </a:stretch>
        </p:blipFill>
        <p:spPr bwMode="auto">
          <a:xfrm>
            <a:off x="0" y="0"/>
            <a:ext cx="91440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1428736"/>
            <a:ext cx="1643042" cy="1428760"/>
          </a:xfrm>
          <a:prstGeom prst="rect">
            <a:avLst/>
          </a:prstGeom>
          <a:solidFill>
            <a:srgbClr val="F9E3A5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 = 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 = 10c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-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8860" y="1906215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4678" y="1568223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6116" y="2139727"/>
            <a:ext cx="659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3272468" y="2214554"/>
            <a:ext cx="513714" cy="183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5952705" y="2905551"/>
            <a:ext cx="1669333" cy="1588"/>
          </a:xfrm>
          <a:prstGeom prst="straightConnector1">
            <a:avLst/>
          </a:prstGeom>
          <a:ln w="381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9"/>
          <p:cNvGrpSpPr/>
          <p:nvPr/>
        </p:nvGrpSpPr>
        <p:grpSpPr>
          <a:xfrm>
            <a:off x="6072198" y="2714620"/>
            <a:ext cx="642942" cy="830997"/>
            <a:chOff x="4071934" y="2071678"/>
            <a:chExt cx="642942" cy="83099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071934" y="2071678"/>
              <a:ext cx="64294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0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 bwMode="auto">
            <a:xfrm rot="16200000" flipH="1">
              <a:off x="4356891" y="2072474"/>
              <a:ext cx="1588" cy="428625"/>
            </a:xfrm>
            <a:prstGeom prst="straightConnector1">
              <a:avLst/>
            </a:prstGeom>
            <a:ln w="57150">
              <a:solidFill>
                <a:srgbClr val="0014A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Прямая со стрелкой 17"/>
          <p:cNvCxnSpPr/>
          <p:nvPr/>
        </p:nvCxnSpPr>
        <p:spPr>
          <a:xfrm rot="5400000">
            <a:off x="6679421" y="2393149"/>
            <a:ext cx="928694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3"/>
          <p:cNvGrpSpPr/>
          <p:nvPr/>
        </p:nvGrpSpPr>
        <p:grpSpPr>
          <a:xfrm>
            <a:off x="7358082" y="2214554"/>
            <a:ext cx="714380" cy="707886"/>
            <a:chOff x="4071934" y="2071678"/>
            <a:chExt cx="714380" cy="707886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4071934" y="2071678"/>
              <a:ext cx="71438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16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Прямая со стрелкой 20"/>
            <p:cNvCxnSpPr/>
            <p:nvPr/>
          </p:nvCxnSpPr>
          <p:spPr bwMode="auto">
            <a:xfrm rot="16200000" flipH="1">
              <a:off x="4356891" y="2072474"/>
              <a:ext cx="1588" cy="428625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0" y="3857628"/>
            <a:ext cx="5715008" cy="523220"/>
          </a:xfrm>
          <a:prstGeom prst="rect">
            <a:avLst/>
          </a:prstGeom>
          <a:solidFill>
            <a:srgbClr val="F9E3A5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скорость  шарика 0,1м/с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0"/>
            <a:ext cx="571472" cy="4286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11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6" cstate="print"/>
          <a:srcRect t="8056" r="3906" b="82422"/>
          <a:stretch>
            <a:fillRect/>
          </a:stretch>
        </p:blipFill>
        <p:spPr bwMode="auto">
          <a:xfrm>
            <a:off x="0" y="0"/>
            <a:ext cx="91440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1428736"/>
            <a:ext cx="1643042" cy="1384995"/>
          </a:xfrm>
          <a:prstGeom prst="rect">
            <a:avLst/>
          </a:prstGeom>
          <a:solidFill>
            <a:srgbClr val="F9E3A5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 =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3ч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 =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20км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-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60" y="1906215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4678" y="1568223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6116" y="2139727"/>
            <a:ext cx="659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3272468" y="2214554"/>
            <a:ext cx="513714" cy="183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858016" y="1500174"/>
            <a:ext cx="1855768" cy="2"/>
          </a:xfrm>
          <a:prstGeom prst="straightConnector1">
            <a:avLst/>
          </a:prstGeom>
          <a:ln w="381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9"/>
          <p:cNvGrpSpPr/>
          <p:nvPr/>
        </p:nvGrpSpPr>
        <p:grpSpPr>
          <a:xfrm>
            <a:off x="8501058" y="1500174"/>
            <a:ext cx="642942" cy="830997"/>
            <a:chOff x="4071934" y="2071678"/>
            <a:chExt cx="642942" cy="830997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4071934" y="2071678"/>
              <a:ext cx="64294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0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Прямая со стрелкой 14"/>
            <p:cNvCxnSpPr/>
            <p:nvPr/>
          </p:nvCxnSpPr>
          <p:spPr bwMode="auto">
            <a:xfrm rot="16200000" flipH="1">
              <a:off x="4356891" y="2072474"/>
              <a:ext cx="1588" cy="428625"/>
            </a:xfrm>
            <a:prstGeom prst="straightConnector1">
              <a:avLst/>
            </a:prstGeom>
            <a:ln w="57150">
              <a:solidFill>
                <a:srgbClr val="0014A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Прямая со стрелкой 15"/>
          <p:cNvCxnSpPr/>
          <p:nvPr/>
        </p:nvCxnSpPr>
        <p:spPr>
          <a:xfrm>
            <a:off x="6502414" y="928670"/>
            <a:ext cx="1069982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3"/>
          <p:cNvGrpSpPr/>
          <p:nvPr/>
        </p:nvGrpSpPr>
        <p:grpSpPr>
          <a:xfrm>
            <a:off x="7715272" y="357166"/>
            <a:ext cx="714380" cy="707886"/>
            <a:chOff x="4071934" y="2071678"/>
            <a:chExt cx="714380" cy="70788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4071934" y="2071678"/>
              <a:ext cx="71438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16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Прямая со стрелкой 18"/>
            <p:cNvCxnSpPr/>
            <p:nvPr/>
          </p:nvCxnSpPr>
          <p:spPr bwMode="auto">
            <a:xfrm rot="16200000" flipH="1">
              <a:off x="4356891" y="2072474"/>
              <a:ext cx="1588" cy="428625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43372" y="2623984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29190" y="2285992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20км</a:t>
            </a:r>
            <a:endParaRPr lang="ru-RU" sz="36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72066" y="2996983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3ч</a:t>
            </a:r>
            <a:endParaRPr lang="ru-RU" sz="36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5000628" y="2928934"/>
            <a:ext cx="1156656" cy="217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228722" y="2571744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57350" y="2571744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6,7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97440" y="2569318"/>
            <a:ext cx="1246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км/ч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4348" y="3000372"/>
            <a:ext cx="264320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км/ч =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м/с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6,7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км/ч –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/c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47154" y="3288550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75782" y="3288550"/>
            <a:ext cx="1182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1,85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754630" y="3286124"/>
            <a:ext cx="1246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м/с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4263102"/>
            <a:ext cx="6072198" cy="523220"/>
          </a:xfrm>
          <a:prstGeom prst="rect">
            <a:avLst/>
          </a:prstGeom>
          <a:solidFill>
            <a:srgbClr val="F9E3A5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скорость  лыжника  1,85 м/с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0" y="0"/>
            <a:ext cx="571472" cy="4286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12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22" grpId="0"/>
      <p:bldP spid="23" grpId="0"/>
      <p:bldP spid="24" grpId="0"/>
      <p:bldP spid="27" grpId="0"/>
      <p:bldP spid="28" grpId="0"/>
      <p:bldP spid="29" grpId="0"/>
      <p:bldP spid="38" grpId="0" animBg="1"/>
      <p:bldP spid="39" grpId="0"/>
      <p:bldP spid="40" grpId="0"/>
      <p:bldP spid="41" grpId="0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6" cstate="print"/>
          <a:srcRect t="8056" r="4492" b="82423"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5984" y="1480976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4678" y="1142984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6" y="1714488"/>
            <a:ext cx="659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3272468" y="1785926"/>
            <a:ext cx="513714" cy="183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1071546"/>
            <a:ext cx="2214546" cy="1384995"/>
          </a:xfrm>
          <a:prstGeom prst="rect">
            <a:avLst/>
          </a:prstGeom>
          <a:solidFill>
            <a:srgbClr val="F9E3A5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 =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15км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=0,5м/с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7752" y="2285992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15000м</a:t>
            </a:r>
            <a:endParaRPr lang="ru-RU" sz="36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628" y="2996983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5000628" y="2928934"/>
            <a:ext cx="1156656" cy="217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28722" y="2571744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57350" y="2571744"/>
            <a:ext cx="1557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30000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29586" y="2588997"/>
            <a:ext cx="460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4348" y="3000372"/>
            <a:ext cx="264320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км/ч =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м/с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6,7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км/ч –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/c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6784990" y="2071678"/>
            <a:ext cx="1855768" cy="2"/>
          </a:xfrm>
          <a:prstGeom prst="straightConnector1">
            <a:avLst/>
          </a:prstGeom>
          <a:ln w="381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9"/>
          <p:cNvGrpSpPr/>
          <p:nvPr/>
        </p:nvGrpSpPr>
        <p:grpSpPr>
          <a:xfrm>
            <a:off x="8428032" y="2071678"/>
            <a:ext cx="642942" cy="830997"/>
            <a:chOff x="4071934" y="2071678"/>
            <a:chExt cx="642942" cy="830997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4071934" y="2071678"/>
              <a:ext cx="64294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0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 bwMode="auto">
            <a:xfrm rot="16200000" flipH="1">
              <a:off x="4356891" y="2072474"/>
              <a:ext cx="1588" cy="428625"/>
            </a:xfrm>
            <a:prstGeom prst="straightConnector1">
              <a:avLst/>
            </a:prstGeom>
            <a:ln w="57150">
              <a:solidFill>
                <a:srgbClr val="0014A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Прямая со стрелкой 22"/>
          <p:cNvCxnSpPr/>
          <p:nvPr/>
        </p:nvCxnSpPr>
        <p:spPr>
          <a:xfrm>
            <a:off x="6429388" y="1500174"/>
            <a:ext cx="1069982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13"/>
          <p:cNvGrpSpPr/>
          <p:nvPr/>
        </p:nvGrpSpPr>
        <p:grpSpPr>
          <a:xfrm>
            <a:off x="7642246" y="928670"/>
            <a:ext cx="714380" cy="707886"/>
            <a:chOff x="4071934" y="2071678"/>
            <a:chExt cx="714380" cy="707886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071934" y="2071678"/>
              <a:ext cx="71438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16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 bwMode="auto">
            <a:xfrm rot="16200000" flipH="1">
              <a:off x="4356891" y="2072474"/>
              <a:ext cx="1588" cy="428625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4000496" y="2571744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43372" y="1480976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72066" y="1142984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43504" y="1714488"/>
            <a:ext cx="659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5129856" y="1785926"/>
            <a:ext cx="513714" cy="183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871664" y="3286124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00292" y="3286124"/>
            <a:ext cx="1557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8,3ч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4263102"/>
            <a:ext cx="8286776" cy="523220"/>
          </a:xfrm>
          <a:prstGeom prst="rect">
            <a:avLst/>
          </a:prstGeom>
          <a:solidFill>
            <a:srgbClr val="F9E3A5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расстояние в 15км плот пройдёт за 8,3ч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0" y="0"/>
            <a:ext cx="571472" cy="4286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12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  <p:bldP spid="12" grpId="0"/>
      <p:bldP spid="13" grpId="0"/>
      <p:bldP spid="15" grpId="0"/>
      <p:bldP spid="16" grpId="0"/>
      <p:bldP spid="17" grpId="0"/>
      <p:bldP spid="18" grpId="0" animBg="1"/>
      <p:bldP spid="28" grpId="0"/>
      <p:bldP spid="29" grpId="0"/>
      <p:bldP spid="30" grpId="0"/>
      <p:bldP spid="31" grpId="0"/>
      <p:bldP spid="33" grpId="0"/>
      <p:bldP spid="34" grpId="0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6" cstate="print"/>
          <a:srcRect t="46142" r="4492" b="32618"/>
          <a:stretch>
            <a:fillRect/>
          </a:stretch>
        </p:blipFill>
        <p:spPr bwMode="auto">
          <a:xfrm>
            <a:off x="0" y="0"/>
            <a:ext cx="914400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1714488"/>
            <a:ext cx="2786050" cy="2246769"/>
          </a:xfrm>
          <a:prstGeom prst="rect">
            <a:avLst/>
          </a:prstGeom>
          <a:solidFill>
            <a:srgbClr val="F9E3A5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10с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120м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360м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1,5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90с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428992" y="2545485"/>
            <a:ext cx="1428760" cy="1588"/>
          </a:xfrm>
          <a:prstGeom prst="straightConnector1">
            <a:avLst/>
          </a:prstGeom>
          <a:ln w="381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9"/>
          <p:cNvGrpSpPr/>
          <p:nvPr/>
        </p:nvGrpSpPr>
        <p:grpSpPr>
          <a:xfrm>
            <a:off x="4929190" y="2455127"/>
            <a:ext cx="642942" cy="830997"/>
            <a:chOff x="4071934" y="2071678"/>
            <a:chExt cx="642942" cy="830997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071934" y="2071678"/>
              <a:ext cx="64294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0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 bwMode="auto">
            <a:xfrm rot="16200000" flipH="1">
              <a:off x="4356891" y="2072474"/>
              <a:ext cx="1588" cy="428625"/>
            </a:xfrm>
            <a:prstGeom prst="straightConnector1">
              <a:avLst/>
            </a:prstGeom>
            <a:ln w="57150">
              <a:solidFill>
                <a:srgbClr val="0014A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Прямая со стрелкой 11"/>
          <p:cNvCxnSpPr/>
          <p:nvPr/>
        </p:nvCxnSpPr>
        <p:spPr>
          <a:xfrm>
            <a:off x="3929058" y="2357430"/>
            <a:ext cx="928694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3"/>
          <p:cNvGrpSpPr/>
          <p:nvPr/>
        </p:nvGrpSpPr>
        <p:grpSpPr>
          <a:xfrm>
            <a:off x="3857620" y="1714488"/>
            <a:ext cx="714380" cy="707886"/>
            <a:chOff x="4071934" y="2071678"/>
            <a:chExt cx="714380" cy="70788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4071934" y="2071678"/>
              <a:ext cx="71438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16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endPara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Прямая со стрелкой 14"/>
            <p:cNvCxnSpPr/>
            <p:nvPr/>
          </p:nvCxnSpPr>
          <p:spPr bwMode="auto">
            <a:xfrm rot="16200000" flipH="1">
              <a:off x="4356891" y="2072474"/>
              <a:ext cx="1588" cy="428625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Прямая со стрелкой 15"/>
          <p:cNvCxnSpPr/>
          <p:nvPr/>
        </p:nvCxnSpPr>
        <p:spPr>
          <a:xfrm>
            <a:off x="4714876" y="2545485"/>
            <a:ext cx="3571900" cy="1588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7"/>
          <p:cNvGrpSpPr/>
          <p:nvPr/>
        </p:nvGrpSpPr>
        <p:grpSpPr>
          <a:xfrm>
            <a:off x="8286776" y="2143116"/>
            <a:ext cx="642942" cy="830997"/>
            <a:chOff x="4071934" y="2071678"/>
            <a:chExt cx="642942" cy="830997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4071934" y="2071678"/>
              <a:ext cx="64294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Прямая со стрелкой 18"/>
            <p:cNvCxnSpPr/>
            <p:nvPr/>
          </p:nvCxnSpPr>
          <p:spPr bwMode="auto">
            <a:xfrm rot="16200000" flipH="1">
              <a:off x="4356891" y="2072474"/>
              <a:ext cx="1588" cy="428625"/>
            </a:xfrm>
            <a:prstGeom prst="straightConnector1">
              <a:avLst/>
            </a:prstGeom>
            <a:ln w="57150">
              <a:solidFill>
                <a:srgbClr val="00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Прямая со стрелкой 19"/>
          <p:cNvCxnSpPr/>
          <p:nvPr/>
        </p:nvCxnSpPr>
        <p:spPr>
          <a:xfrm>
            <a:off x="6215074" y="2428868"/>
            <a:ext cx="571504" cy="1588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Группа 21"/>
          <p:cNvGrpSpPr/>
          <p:nvPr/>
        </p:nvGrpSpPr>
        <p:grpSpPr>
          <a:xfrm>
            <a:off x="6286512" y="1785926"/>
            <a:ext cx="714380" cy="707886"/>
            <a:chOff x="4071934" y="2071678"/>
            <a:chExt cx="714380" cy="707886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4071934" y="2071678"/>
              <a:ext cx="71438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16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Прямая со стрелкой 22"/>
            <p:cNvCxnSpPr/>
            <p:nvPr/>
          </p:nvCxnSpPr>
          <p:spPr bwMode="auto">
            <a:xfrm rot="16200000" flipH="1">
              <a:off x="4356891" y="2072474"/>
              <a:ext cx="1588" cy="428625"/>
            </a:xfrm>
            <a:prstGeom prst="straightConnector1">
              <a:avLst/>
            </a:prstGeom>
            <a:ln w="57150">
              <a:solidFill>
                <a:srgbClr val="00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6014408" y="2906347"/>
            <a:ext cx="1143008" cy="64633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97694" y="2726581"/>
            <a:ext cx="1074768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+ S</a:t>
            </a:r>
            <a:r>
              <a:rPr lang="en-US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40570" y="3181649"/>
            <a:ext cx="1074768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+ t</a:t>
            </a:r>
            <a:r>
              <a:rPr lang="en-US" sz="24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7072330" y="3226647"/>
            <a:ext cx="1214446" cy="63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28926" y="5335239"/>
            <a:ext cx="1143008" cy="64633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12212" y="5181913"/>
            <a:ext cx="1857388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120м+360м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55088" y="5610541"/>
            <a:ext cx="1643074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10с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90с</a:t>
            </a:r>
            <a:endParaRPr lang="ru-RU" sz="24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3986848" y="5610541"/>
            <a:ext cx="1711314" cy="513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643570" y="5253351"/>
            <a:ext cx="1714512" cy="64633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=4,8м/с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3832215"/>
            <a:ext cx="9144000" cy="954107"/>
          </a:xfrm>
          <a:prstGeom prst="rect">
            <a:avLst/>
          </a:prstGeom>
          <a:solidFill>
            <a:srgbClr val="F9E3A5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Чтобы найти среднюю скорость надо весть путь поделить  на всё время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6263366"/>
            <a:ext cx="8286776" cy="523220"/>
          </a:xfrm>
          <a:prstGeom prst="rect">
            <a:avLst/>
          </a:prstGeom>
          <a:solidFill>
            <a:srgbClr val="F9E3A5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средняя скорость вагона 4,8м/с, т.е ….км/ч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0" y="0"/>
            <a:ext cx="571472" cy="4286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13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6" cstate="print"/>
          <a:srcRect t="8056" r="5078" b="77295"/>
          <a:stretch>
            <a:fillRect/>
          </a:stretch>
        </p:blipFill>
        <p:spPr bwMode="auto">
          <a:xfrm>
            <a:off x="0" y="0"/>
            <a:ext cx="914400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071670" y="2692033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4956" y="2512267"/>
            <a:ext cx="1074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+ S</a:t>
            </a:r>
            <a:r>
              <a:rPr lang="en-US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7832" y="2895897"/>
            <a:ext cx="1074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+ t</a:t>
            </a:r>
            <a:r>
              <a:rPr lang="en-US" sz="24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129592" y="3012333"/>
            <a:ext cx="1214446" cy="63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253669"/>
            <a:ext cx="2071670" cy="2246769"/>
          </a:xfrm>
          <a:prstGeom prst="rect">
            <a:avLst/>
          </a:prstGeom>
          <a:solidFill>
            <a:srgbClr val="F9E3A5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6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0с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4000м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12000м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60с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475025"/>
            <a:ext cx="9144000" cy="954107"/>
          </a:xfrm>
          <a:prstGeom prst="rect">
            <a:avLst/>
          </a:prstGeom>
          <a:solidFill>
            <a:srgbClr val="F9E3A5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Чтобы найти среднюю скорость надо весть путь поделить  на всё время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Группа 9"/>
          <p:cNvGrpSpPr/>
          <p:nvPr/>
        </p:nvGrpSpPr>
        <p:grpSpPr>
          <a:xfrm>
            <a:off x="4929190" y="2169375"/>
            <a:ext cx="642942" cy="830997"/>
            <a:chOff x="4071934" y="2071678"/>
            <a:chExt cx="642942" cy="830997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4071934" y="2071678"/>
              <a:ext cx="64294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0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 bwMode="auto">
            <a:xfrm rot="16200000" flipH="1">
              <a:off x="4356891" y="2072474"/>
              <a:ext cx="1588" cy="428625"/>
            </a:xfrm>
            <a:prstGeom prst="straightConnector1">
              <a:avLst/>
            </a:prstGeom>
            <a:ln w="57150">
              <a:solidFill>
                <a:srgbClr val="0014A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Прямая со стрелкой 28"/>
          <p:cNvCxnSpPr/>
          <p:nvPr/>
        </p:nvCxnSpPr>
        <p:spPr>
          <a:xfrm>
            <a:off x="3929058" y="2071678"/>
            <a:ext cx="928694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Группа 13"/>
          <p:cNvGrpSpPr/>
          <p:nvPr/>
        </p:nvGrpSpPr>
        <p:grpSpPr>
          <a:xfrm>
            <a:off x="3857620" y="1428736"/>
            <a:ext cx="714380" cy="707886"/>
            <a:chOff x="4071934" y="2071678"/>
            <a:chExt cx="714380" cy="707886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4071934" y="2071678"/>
              <a:ext cx="71438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16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endPara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Прямая со стрелкой 31"/>
            <p:cNvCxnSpPr/>
            <p:nvPr/>
          </p:nvCxnSpPr>
          <p:spPr bwMode="auto">
            <a:xfrm rot="16200000" flipH="1">
              <a:off x="4356891" y="2072474"/>
              <a:ext cx="1588" cy="428625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Прямая со стрелкой 32"/>
          <p:cNvCxnSpPr/>
          <p:nvPr/>
        </p:nvCxnSpPr>
        <p:spPr>
          <a:xfrm>
            <a:off x="4714876" y="2259733"/>
            <a:ext cx="3571900" cy="1588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Группа 17"/>
          <p:cNvGrpSpPr/>
          <p:nvPr/>
        </p:nvGrpSpPr>
        <p:grpSpPr>
          <a:xfrm>
            <a:off x="8286776" y="1857364"/>
            <a:ext cx="642942" cy="830997"/>
            <a:chOff x="4071934" y="2071678"/>
            <a:chExt cx="642942" cy="830997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4071934" y="2071678"/>
              <a:ext cx="64294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Прямая со стрелкой 35"/>
            <p:cNvCxnSpPr/>
            <p:nvPr/>
          </p:nvCxnSpPr>
          <p:spPr bwMode="auto">
            <a:xfrm rot="16200000" flipH="1">
              <a:off x="4356891" y="2072474"/>
              <a:ext cx="1588" cy="428625"/>
            </a:xfrm>
            <a:prstGeom prst="straightConnector1">
              <a:avLst/>
            </a:prstGeom>
            <a:ln w="57150">
              <a:solidFill>
                <a:srgbClr val="00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Прямая со стрелкой 36"/>
          <p:cNvCxnSpPr/>
          <p:nvPr/>
        </p:nvCxnSpPr>
        <p:spPr>
          <a:xfrm>
            <a:off x="6215074" y="2143116"/>
            <a:ext cx="571504" cy="1588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Группа 21"/>
          <p:cNvGrpSpPr/>
          <p:nvPr/>
        </p:nvGrpSpPr>
        <p:grpSpPr>
          <a:xfrm>
            <a:off x="6286512" y="1500174"/>
            <a:ext cx="714380" cy="707886"/>
            <a:chOff x="4071934" y="2071678"/>
            <a:chExt cx="714380" cy="707886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4071934" y="2071678"/>
              <a:ext cx="71438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16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0" name="Прямая со стрелкой 39"/>
            <p:cNvCxnSpPr/>
            <p:nvPr/>
          </p:nvCxnSpPr>
          <p:spPr bwMode="auto">
            <a:xfrm rot="16200000" flipH="1">
              <a:off x="4356891" y="2072474"/>
              <a:ext cx="1588" cy="428625"/>
            </a:xfrm>
            <a:prstGeom prst="straightConnector1">
              <a:avLst/>
            </a:prstGeom>
            <a:ln w="57150">
              <a:solidFill>
                <a:srgbClr val="00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0" y="6263366"/>
            <a:ext cx="8286776" cy="523220"/>
          </a:xfrm>
          <a:prstGeom prst="rect">
            <a:avLst/>
          </a:prstGeom>
          <a:solidFill>
            <a:srgbClr val="F9E3A5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средняя скорость ….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0" y="0"/>
            <a:ext cx="571472" cy="4286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14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 animBg="1"/>
      <p:bldP spid="10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557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№229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71612"/>
            <a:ext cx="2143108" cy="2677656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baseline="-25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цн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800" b="1" baseline="-25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цн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-?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787525" y="196850"/>
            <a:ext cx="34385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071802" y="3286124"/>
            <a:ext cx="34385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143644"/>
            <a:ext cx="9144000" cy="46166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латунь имеет плотность … 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71670" y="2608634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ср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2918" y="2428868"/>
            <a:ext cx="1574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baseline="-25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цн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94262" y="2922860"/>
            <a:ext cx="1503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+ V</a:t>
            </a:r>
            <a:r>
              <a:rPr lang="ru-RU" sz="2400" b="1" baseline="-25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цн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3357554" y="2928934"/>
            <a:ext cx="1214446" cy="63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143108" y="1285860"/>
            <a:ext cx="4786346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Чтобы найти среднюю плотность надо общую массу  разделить на общий объём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6929454" y="1285860"/>
            <a:ext cx="1857388" cy="769441"/>
            <a:chOff x="5286380" y="357166"/>
            <a:chExt cx="1857388" cy="769441"/>
          </a:xfrm>
        </p:grpSpPr>
        <p:sp>
          <p:nvSpPr>
            <p:cNvPr id="18" name="TextBox 17"/>
            <p:cNvSpPr txBox="1"/>
            <p:nvPr/>
          </p:nvSpPr>
          <p:spPr>
            <a:xfrm>
              <a:off x="5286380" y="357166"/>
              <a:ext cx="928694" cy="769441"/>
            </a:xfrm>
            <a:prstGeom prst="rect">
              <a:avLst/>
            </a:prstGeom>
            <a:solidFill>
              <a:srgbClr val="F90101"/>
            </a:solidFill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Cu</a:t>
              </a:r>
              <a:endPara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15074" y="357166"/>
              <a:ext cx="928694" cy="769441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Zn</a:t>
              </a:r>
              <a:endPara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071670" y="3455259"/>
            <a:ext cx="707233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Чтобы найти объём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надо  массу  разделить на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плотность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32" y="4500570"/>
            <a:ext cx="114300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14414" y="4214818"/>
            <a:ext cx="785818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14414" y="4718273"/>
            <a:ext cx="92869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71670" y="4429132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2500298" y="4762182"/>
            <a:ext cx="684000" cy="63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14678" y="4429132"/>
            <a:ext cx="667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57752" y="4429132"/>
            <a:ext cx="128588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цн</a:t>
            </a:r>
            <a:r>
              <a:rPr lang="ru-RU" sz="36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00760" y="4143380"/>
            <a:ext cx="85725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baseline="-25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00760" y="4643446"/>
            <a:ext cx="92869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8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baseline="-25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цн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58016" y="4361083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V="1">
            <a:off x="7286644" y="4694133"/>
            <a:ext cx="900000" cy="63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235976" y="4370394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6072198" y="4718273"/>
            <a:ext cx="785818" cy="63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1214414" y="4786322"/>
            <a:ext cx="785818" cy="63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357818" y="2571744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ср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43408" y="2391978"/>
            <a:ext cx="1574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54752" y="2885970"/>
            <a:ext cx="1503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V="1">
            <a:off x="6491302" y="2892044"/>
            <a:ext cx="1214446" cy="63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681934" y="2554282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 l="12500" t="24764" r="5468" b="60000"/>
          <a:stretch>
            <a:fillRect/>
          </a:stretch>
        </p:blipFill>
        <p:spPr bwMode="auto">
          <a:xfrm>
            <a:off x="0" y="71414"/>
            <a:ext cx="91440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0" y="0"/>
            <a:ext cx="571472" cy="4286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15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/>
      <p:bldP spid="13" grpId="0"/>
      <p:bldP spid="14" grpId="0"/>
      <p:bldP spid="16" grpId="0" animBg="1"/>
      <p:bldP spid="21" grpId="0" animBg="1"/>
      <p:bldP spid="22" grpId="0" animBg="1"/>
      <p:bldP spid="24" grpId="0" animBg="1"/>
      <p:bldP spid="25" grpId="0" animBg="1"/>
      <p:bldP spid="27" grpId="0"/>
      <p:bldP spid="29" grpId="0"/>
      <p:bldP spid="30" grpId="0" animBg="1"/>
      <p:bldP spid="32" grpId="0" animBg="1"/>
      <p:bldP spid="33" grpId="0" animBg="1"/>
      <p:bldP spid="34" grpId="0"/>
      <p:bldP spid="36" grpId="0"/>
      <p:bldP spid="41" grpId="0"/>
      <p:bldP spid="42" grpId="0"/>
      <p:bldP spid="43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57422" y="142852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42918"/>
            <a:ext cx="7500958" cy="257176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гр2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pt-BR" sz="4800" dirty="0" smtClean="0"/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391*411,404*383* 374- 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4800" b="1" dirty="0" smtClean="0"/>
              <a:t>10</a:t>
            </a:r>
            <a:r>
              <a:rPr lang="ru-RU" sz="4800" dirty="0" smtClean="0"/>
              <a:t> </a:t>
            </a:r>
            <a:r>
              <a:rPr lang="ru-RU" sz="4800" b="1" dirty="0" err="1" smtClean="0"/>
              <a:t>pгаза</a:t>
            </a:r>
            <a:r>
              <a:rPr lang="ru-RU" sz="4800" dirty="0" smtClean="0"/>
              <a:t> </a:t>
            </a:r>
            <a:r>
              <a:rPr lang="en-US" sz="4800" dirty="0" smtClean="0"/>
              <a:t> 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 l="8789" t="9521" r="10937" b="72901"/>
          <a:stretch>
            <a:fillRect/>
          </a:stretch>
        </p:blipFill>
        <p:spPr bwMode="auto">
          <a:xfrm>
            <a:off x="0" y="0"/>
            <a:ext cx="914400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47461" t="54932" r="11523" b="15771"/>
          <a:stretch>
            <a:fillRect/>
          </a:stretch>
        </p:blipFill>
        <p:spPr bwMode="auto">
          <a:xfrm>
            <a:off x="4357686" y="1785926"/>
            <a:ext cx="4786314" cy="27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4857760"/>
            <a:ext cx="9144000" cy="1357322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молекулы воды слабее взаимодействуют друг с другом, чем молекулы патоки, поэтому они легче расстаются друг с другом</a:t>
            </a:r>
            <a:endParaRPr kumimoji="0" lang="ru-RU" sz="40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71470" y="1785926"/>
            <a:ext cx="4429124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lvl="0" eaLnBrk="0" hangingPunct="0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 состоят из молекул</a:t>
            </a:r>
          </a:p>
        </p:txBody>
      </p:sp>
      <p:sp>
        <p:nvSpPr>
          <p:cNvPr id="6" name="Text Box 50"/>
          <p:cNvSpPr txBox="1">
            <a:spLocks noChangeArrowheads="1"/>
          </p:cNvSpPr>
          <p:nvPr/>
        </p:nvSpPr>
        <p:spPr bwMode="auto">
          <a:xfrm>
            <a:off x="71374" y="2370701"/>
            <a:ext cx="4679751" cy="5877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…хаотически движутся</a:t>
            </a:r>
          </a:p>
        </p:txBody>
      </p:sp>
      <p:sp>
        <p:nvSpPr>
          <p:cNvPr id="7" name="Text Box 50"/>
          <p:cNvSpPr txBox="1">
            <a:spLocks noChangeArrowheads="1"/>
          </p:cNvSpPr>
          <p:nvPr/>
        </p:nvSpPr>
        <p:spPr bwMode="auto">
          <a:xfrm>
            <a:off x="142812" y="2942205"/>
            <a:ext cx="4192634" cy="6797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…взаимодействуют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0"/>
            <a:ext cx="500034" cy="4286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21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714488"/>
            <a:ext cx="2357422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400см</a:t>
            </a:r>
            <a:r>
              <a:rPr lang="ru-RU" sz="32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р=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400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кПа</a:t>
            </a:r>
          </a:p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baseline="30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6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 flipH="1" flipV="1">
            <a:off x="1528451" y="2684394"/>
            <a:ext cx="1656000" cy="1941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3"/>
          <p:cNvSpPr txBox="1">
            <a:spLocks noChangeArrowheads="1"/>
          </p:cNvSpPr>
          <p:nvPr/>
        </p:nvSpPr>
        <p:spPr bwMode="auto">
          <a:xfrm>
            <a:off x="0" y="5429264"/>
            <a:ext cx="9144000" cy="107157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показания динамометра  16кН, а площадь малого поршня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5см</a:t>
            </a:r>
            <a:r>
              <a:rPr lang="ru-RU" sz="32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32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8" cstate="print"/>
          <a:srcRect l="8789" t="54932" r="10937" b="27490"/>
          <a:stretch>
            <a:fillRect/>
          </a:stretch>
        </p:blipFill>
        <p:spPr bwMode="auto">
          <a:xfrm>
            <a:off x="0" y="0"/>
            <a:ext cx="9144000" cy="171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8" cstate="print"/>
          <a:srcRect l="66211" t="8789" r="10937" b="53125"/>
          <a:stretch>
            <a:fillRect/>
          </a:stretch>
        </p:blipFill>
        <p:spPr bwMode="auto">
          <a:xfrm>
            <a:off x="7000892" y="1285860"/>
            <a:ext cx="214314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357422" y="2143116"/>
            <a:ext cx="4714908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Жидкость будет перетекать до тех пор пока давление справа и слева не будут одинаковы.   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28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2800" b="1" baseline="-30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з-н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Паскаля</a:t>
            </a:r>
            <a:endParaRPr lang="ru-RU" sz="11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Line 63"/>
          <p:cNvSpPr>
            <a:spLocks noChangeShapeType="1"/>
          </p:cNvSpPr>
          <p:nvPr/>
        </p:nvSpPr>
        <p:spPr bwMode="auto">
          <a:xfrm>
            <a:off x="7358082" y="2225544"/>
            <a:ext cx="0" cy="56051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Line 62"/>
          <p:cNvSpPr>
            <a:spLocks noChangeShapeType="1"/>
          </p:cNvSpPr>
          <p:nvPr/>
        </p:nvSpPr>
        <p:spPr bwMode="auto">
          <a:xfrm>
            <a:off x="8501090" y="2143116"/>
            <a:ext cx="0" cy="1121027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1" name="Группа 50"/>
          <p:cNvGrpSpPr/>
          <p:nvPr/>
        </p:nvGrpSpPr>
        <p:grpSpPr>
          <a:xfrm>
            <a:off x="7484745" y="2714620"/>
            <a:ext cx="659155" cy="461665"/>
            <a:chOff x="7484745" y="2714620"/>
            <a:chExt cx="659155" cy="461665"/>
          </a:xfrm>
        </p:grpSpPr>
        <p:sp>
          <p:nvSpPr>
            <p:cNvPr id="47" name="TextBox 10"/>
            <p:cNvSpPr txBox="1">
              <a:spLocks noChangeArrowheads="1"/>
            </p:cNvSpPr>
            <p:nvPr/>
          </p:nvSpPr>
          <p:spPr bwMode="auto">
            <a:xfrm>
              <a:off x="7484745" y="2714620"/>
              <a:ext cx="659155" cy="461665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24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0" name="Прямая со стрелкой 49"/>
            <p:cNvCxnSpPr/>
            <p:nvPr/>
          </p:nvCxnSpPr>
          <p:spPr>
            <a:xfrm>
              <a:off x="7643834" y="2786058"/>
              <a:ext cx="357190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Группа 51"/>
          <p:cNvGrpSpPr/>
          <p:nvPr/>
        </p:nvGrpSpPr>
        <p:grpSpPr>
          <a:xfrm>
            <a:off x="8358214" y="3286124"/>
            <a:ext cx="603050" cy="461665"/>
            <a:chOff x="6698927" y="2714620"/>
            <a:chExt cx="603050" cy="461665"/>
          </a:xfrm>
        </p:grpSpPr>
        <p:sp>
          <p:nvSpPr>
            <p:cNvPr id="53" name="TextBox 10"/>
            <p:cNvSpPr txBox="1">
              <a:spLocks noChangeArrowheads="1"/>
            </p:cNvSpPr>
            <p:nvPr/>
          </p:nvSpPr>
          <p:spPr bwMode="auto">
            <a:xfrm>
              <a:off x="6698927" y="2714620"/>
              <a:ext cx="603050" cy="461665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б</a:t>
              </a:r>
              <a:endPara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4" name="Прямая со стрелкой 53"/>
            <p:cNvCxnSpPr/>
            <p:nvPr/>
          </p:nvCxnSpPr>
          <p:spPr>
            <a:xfrm>
              <a:off x="6858016" y="2786058"/>
              <a:ext cx="357190" cy="1588"/>
            </a:xfrm>
            <a:prstGeom prst="straightConnector1">
              <a:avLst/>
            </a:prstGeom>
            <a:grpFill/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Прямоугольник 54"/>
          <p:cNvSpPr/>
          <p:nvPr/>
        </p:nvSpPr>
        <p:spPr>
          <a:xfrm>
            <a:off x="2357422" y="1500174"/>
            <a:ext cx="1919115" cy="646331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pPr lvl="0"/>
            <a:r>
              <a:rPr lang="en-US" sz="36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err="1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143372" y="1571612"/>
            <a:ext cx="435771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400000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Па·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400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/10000=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7" name="Группа 25"/>
          <p:cNvGrpSpPr/>
          <p:nvPr/>
        </p:nvGrpSpPr>
        <p:grpSpPr>
          <a:xfrm>
            <a:off x="714348" y="3857628"/>
            <a:ext cx="2357454" cy="1370593"/>
            <a:chOff x="4018873" y="3984738"/>
            <a:chExt cx="2357454" cy="1370593"/>
          </a:xfrm>
        </p:grpSpPr>
        <p:sp>
          <p:nvSpPr>
            <p:cNvPr id="58" name="TextBox 10"/>
            <p:cNvSpPr txBox="1">
              <a:spLocks noChangeArrowheads="1"/>
            </p:cNvSpPr>
            <p:nvPr/>
          </p:nvSpPr>
          <p:spPr bwMode="auto">
            <a:xfrm>
              <a:off x="4018873" y="3984738"/>
              <a:ext cx="857256" cy="646331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Б </a:t>
              </a:r>
              <a:endPara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TextBox 15"/>
            <p:cNvSpPr txBox="1">
              <a:spLocks noChangeArrowheads="1"/>
            </p:cNvSpPr>
            <p:nvPr/>
          </p:nvSpPr>
          <p:spPr bwMode="auto">
            <a:xfrm>
              <a:off x="4090311" y="4770556"/>
              <a:ext cx="893096" cy="584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2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Б</a:t>
              </a:r>
              <a:endPara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0" name="Прямая соединительная линия 59"/>
            <p:cNvCxnSpPr/>
            <p:nvPr/>
          </p:nvCxnSpPr>
          <p:spPr bwMode="auto">
            <a:xfrm rot="120000" flipV="1">
              <a:off x="4018873" y="4685038"/>
              <a:ext cx="772680" cy="4267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Прямоугольник 60"/>
            <p:cNvSpPr/>
            <p:nvPr/>
          </p:nvSpPr>
          <p:spPr>
            <a:xfrm>
              <a:off x="4710095" y="4397600"/>
              <a:ext cx="41870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0000"/>
                </a:solidFill>
              </a:endParaRPr>
            </a:p>
          </p:txBody>
        </p:sp>
        <p:sp>
          <p:nvSpPr>
            <p:cNvPr id="62" name="TextBox 10"/>
            <p:cNvSpPr txBox="1">
              <a:spLocks noChangeArrowheads="1"/>
            </p:cNvSpPr>
            <p:nvPr/>
          </p:nvSpPr>
          <p:spPr bwMode="auto">
            <a:xfrm>
              <a:off x="5210161" y="3984738"/>
              <a:ext cx="1166166" cy="1200329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Box 15"/>
            <p:cNvSpPr txBox="1">
              <a:spLocks noChangeArrowheads="1"/>
            </p:cNvSpPr>
            <p:nvPr/>
          </p:nvSpPr>
          <p:spPr bwMode="auto">
            <a:xfrm>
              <a:off x="5263221" y="4770556"/>
              <a:ext cx="863193" cy="584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2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М  </a:t>
              </a:r>
              <a:endPara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" name="Прямая соединительная линия 63"/>
            <p:cNvCxnSpPr/>
            <p:nvPr/>
          </p:nvCxnSpPr>
          <p:spPr bwMode="auto">
            <a:xfrm rot="120000" flipV="1">
              <a:off x="5197720" y="4669272"/>
              <a:ext cx="772680" cy="4267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 Box 3"/>
          <p:cNvSpPr txBox="1">
            <a:spLocks noChangeArrowheads="1"/>
          </p:cNvSpPr>
          <p:nvPr/>
        </p:nvSpPr>
        <p:spPr bwMode="auto">
          <a:xfrm>
            <a:off x="3500430" y="3929066"/>
            <a:ext cx="5643570" cy="121444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Сила в большом поршне в  16000/200 раз больше, значит и площадь его в 80 раз больше.</a:t>
            </a:r>
            <a:endParaRPr kumimoji="0" lang="ru-RU" sz="36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0" y="0"/>
            <a:ext cx="500034" cy="4286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22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3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3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3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42" grpId="0" animBg="1"/>
      <p:bldP spid="9" grpId="0" animBg="1"/>
      <p:bldP spid="46" grpId="0" animBg="1"/>
      <p:bldP spid="48" grpId="0" animBg="1"/>
      <p:bldP spid="55" grpId="0" animBg="1"/>
      <p:bldP spid="56" grpId="0" animBg="1"/>
      <p:bldP spid="6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714488"/>
            <a:ext cx="3286148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100см</a:t>
            </a:r>
            <a:r>
              <a:rPr lang="ru-RU" sz="32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6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1см</a:t>
            </a:r>
            <a:r>
              <a:rPr lang="ru-RU" sz="36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6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baseline="30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Роб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6Н</a:t>
            </a:r>
            <a:endParaRPr lang="ru-RU" sz="6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68"/>
          <p:cNvGrpSpPr/>
          <p:nvPr/>
        </p:nvGrpSpPr>
        <p:grpSpPr>
          <a:xfrm>
            <a:off x="19109" y="1755104"/>
            <a:ext cx="2172489" cy="1656000"/>
            <a:chOff x="1762706" y="1625154"/>
            <a:chExt cx="1777686" cy="1656000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5400000" flipH="1" flipV="1">
              <a:off x="2711598" y="2452360"/>
              <a:ext cx="1656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62706" y="3011710"/>
              <a:ext cx="1738011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2739492" y="2500306"/>
            <a:ext cx="903813" cy="64633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2839852" y="3344291"/>
            <a:ext cx="656190" cy="584775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 rot="120000" flipV="1">
            <a:off x="2739493" y="3200606"/>
            <a:ext cx="772680" cy="4267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584308" y="2928934"/>
            <a:ext cx="418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0000"/>
              </a:solidFill>
            </a:endParaRP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4012936" y="2500306"/>
            <a:ext cx="98769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4065997" y="3301890"/>
            <a:ext cx="65619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 bwMode="auto">
          <a:xfrm rot="120000" flipV="1">
            <a:off x="4012936" y="3200606"/>
            <a:ext cx="772680" cy="4267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5"/>
          <p:cNvGrpSpPr/>
          <p:nvPr/>
        </p:nvGrpSpPr>
        <p:grpSpPr>
          <a:xfrm>
            <a:off x="1785918" y="4143380"/>
            <a:ext cx="1964666" cy="1370593"/>
            <a:chOff x="4018873" y="3984738"/>
            <a:chExt cx="1964666" cy="1370593"/>
          </a:xfrm>
        </p:grpSpPr>
        <p:sp>
          <p:nvSpPr>
            <p:cNvPr id="19" name="TextBox 10"/>
            <p:cNvSpPr txBox="1">
              <a:spLocks noChangeArrowheads="1"/>
            </p:cNvSpPr>
            <p:nvPr/>
          </p:nvSpPr>
          <p:spPr bwMode="auto">
            <a:xfrm>
              <a:off x="4018873" y="3984738"/>
              <a:ext cx="857256" cy="646331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В </a:t>
              </a:r>
              <a:endPara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5"/>
            <p:cNvSpPr txBox="1">
              <a:spLocks noChangeArrowheads="1"/>
            </p:cNvSpPr>
            <p:nvPr/>
          </p:nvSpPr>
          <p:spPr bwMode="auto">
            <a:xfrm>
              <a:off x="4090311" y="4770556"/>
              <a:ext cx="656190" cy="584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 bwMode="auto">
            <a:xfrm rot="120000" flipV="1">
              <a:off x="4018873" y="4685038"/>
              <a:ext cx="772680" cy="4267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Прямоугольник 21"/>
            <p:cNvSpPr/>
            <p:nvPr/>
          </p:nvSpPr>
          <p:spPr>
            <a:xfrm>
              <a:off x="4710095" y="4397600"/>
              <a:ext cx="41870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Box 10"/>
            <p:cNvSpPr txBox="1">
              <a:spLocks noChangeArrowheads="1"/>
            </p:cNvSpPr>
            <p:nvPr/>
          </p:nvSpPr>
          <p:spPr bwMode="auto">
            <a:xfrm>
              <a:off x="5210161" y="3984738"/>
              <a:ext cx="773378" cy="646331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6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В </a:t>
              </a:r>
              <a:endPara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15"/>
            <p:cNvSpPr txBox="1">
              <a:spLocks noChangeArrowheads="1"/>
            </p:cNvSpPr>
            <p:nvPr/>
          </p:nvSpPr>
          <p:spPr bwMode="auto">
            <a:xfrm>
              <a:off x="5263222" y="4770556"/>
              <a:ext cx="656190" cy="584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2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  </a:t>
              </a:r>
              <a:endPara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 bwMode="auto">
            <a:xfrm rot="120000" flipV="1">
              <a:off x="5197720" y="4669272"/>
              <a:ext cx="772680" cy="4267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8"/>
          <p:cNvGrpSpPr/>
          <p:nvPr/>
        </p:nvGrpSpPr>
        <p:grpSpPr>
          <a:xfrm>
            <a:off x="4361752" y="4143380"/>
            <a:ext cx="2210512" cy="1370593"/>
            <a:chOff x="3844465" y="3984738"/>
            <a:chExt cx="2210512" cy="1370593"/>
          </a:xfrm>
        </p:grpSpPr>
        <p:sp>
          <p:nvSpPr>
            <p:cNvPr id="30" name="TextBox 10"/>
            <p:cNvSpPr txBox="1">
              <a:spLocks noChangeArrowheads="1"/>
            </p:cNvSpPr>
            <p:nvPr/>
          </p:nvSpPr>
          <p:spPr bwMode="auto">
            <a:xfrm>
              <a:off x="3844465" y="3984738"/>
              <a:ext cx="853190" cy="646331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r>
                <a:rPr lang="ru-RU" sz="36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15"/>
            <p:cNvSpPr txBox="1">
              <a:spLocks noChangeArrowheads="1"/>
            </p:cNvSpPr>
            <p:nvPr/>
          </p:nvSpPr>
          <p:spPr bwMode="auto">
            <a:xfrm>
              <a:off x="3911837" y="4770556"/>
              <a:ext cx="1035972" cy="584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ru-RU" sz="3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 bwMode="auto">
            <a:xfrm rot="120000" flipV="1">
              <a:off x="4018873" y="4685038"/>
              <a:ext cx="772680" cy="4267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рямоугольник 32"/>
            <p:cNvSpPr/>
            <p:nvPr/>
          </p:nvSpPr>
          <p:spPr>
            <a:xfrm>
              <a:off x="4710095" y="4397600"/>
              <a:ext cx="41870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0000"/>
                </a:solidFill>
              </a:endParaRPr>
            </a:p>
          </p:txBody>
        </p:sp>
        <p:sp>
          <p:nvSpPr>
            <p:cNvPr id="34" name="TextBox 10"/>
            <p:cNvSpPr txBox="1">
              <a:spLocks noChangeArrowheads="1"/>
            </p:cNvSpPr>
            <p:nvPr/>
          </p:nvSpPr>
          <p:spPr bwMode="auto">
            <a:xfrm>
              <a:off x="5194395" y="3984738"/>
              <a:ext cx="860582" cy="646331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100</a:t>
              </a:r>
              <a:r>
                <a:rPr lang="ru-RU" sz="36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15"/>
            <p:cNvSpPr txBox="1">
              <a:spLocks noChangeArrowheads="1"/>
            </p:cNvSpPr>
            <p:nvPr/>
          </p:nvSpPr>
          <p:spPr bwMode="auto">
            <a:xfrm>
              <a:off x="5263222" y="4770556"/>
              <a:ext cx="506003" cy="584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32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 bwMode="auto">
            <a:xfrm rot="120000" flipV="1">
              <a:off x="5197720" y="4669272"/>
              <a:ext cx="772680" cy="4267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Прямоугольник 37"/>
          <p:cNvSpPr/>
          <p:nvPr/>
        </p:nvSpPr>
        <p:spPr>
          <a:xfrm>
            <a:off x="8001024" y="5143512"/>
            <a:ext cx="849913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6456" y="1785926"/>
            <a:ext cx="3736216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ru-RU" sz="40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4000" b="1" baseline="-300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4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4000" b="1" baseline="-300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з-н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Паскаля</a:t>
            </a: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000892" y="4500570"/>
            <a:ext cx="1826141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=1000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0" cstate="print"/>
          <a:srcRect l="8789" t="8789" r="11523" b="69971"/>
          <a:stretch>
            <a:fillRect/>
          </a:stretch>
        </p:blipFill>
        <p:spPr bwMode="auto">
          <a:xfrm>
            <a:off x="0" y="-24"/>
            <a:ext cx="914400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11" cstate="print"/>
          <a:srcRect l="22461" t="49268" r="47656" b="17773"/>
          <a:stretch>
            <a:fillRect/>
          </a:stretch>
        </p:blipFill>
        <p:spPr bwMode="auto">
          <a:xfrm>
            <a:off x="6286512" y="1428736"/>
            <a:ext cx="2786082" cy="289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Text Box 3"/>
          <p:cNvSpPr txBox="1">
            <a:spLocks noChangeArrowheads="1"/>
          </p:cNvSpPr>
          <p:nvPr/>
        </p:nvSpPr>
        <p:spPr bwMode="auto">
          <a:xfrm>
            <a:off x="0" y="5994406"/>
            <a:ext cx="9144000" cy="720742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 поршень</a:t>
            </a:r>
            <a:r>
              <a:rPr kumimoji="0" lang="ru-RU" sz="2400" b="1" i="0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В надо положить груз в 100раз больший, т.е. весом в 1000Н, или  массой100кг.</a:t>
            </a:r>
            <a:endParaRPr kumimoji="0" lang="ru-RU" sz="36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858148" y="1743006"/>
            <a:ext cx="857256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100кг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0" y="0"/>
            <a:ext cx="500034" cy="4286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23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Line 63"/>
          <p:cNvSpPr>
            <a:spLocks noChangeShapeType="1"/>
          </p:cNvSpPr>
          <p:nvPr/>
        </p:nvSpPr>
        <p:spPr bwMode="auto">
          <a:xfrm>
            <a:off x="6715140" y="2225544"/>
            <a:ext cx="0" cy="56051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5" name="Группа 44"/>
          <p:cNvGrpSpPr/>
          <p:nvPr/>
        </p:nvGrpSpPr>
        <p:grpSpPr>
          <a:xfrm>
            <a:off x="6055985" y="2714620"/>
            <a:ext cx="671979" cy="461665"/>
            <a:chOff x="6698927" y="2714620"/>
            <a:chExt cx="671979" cy="461665"/>
          </a:xfrm>
        </p:grpSpPr>
        <p:sp>
          <p:nvSpPr>
            <p:cNvPr id="46" name="TextBox 10"/>
            <p:cNvSpPr txBox="1">
              <a:spLocks noChangeArrowheads="1"/>
            </p:cNvSpPr>
            <p:nvPr/>
          </p:nvSpPr>
          <p:spPr bwMode="auto">
            <a:xfrm>
              <a:off x="6698927" y="2714620"/>
              <a:ext cx="671979" cy="461665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4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7" name="Прямая со стрелкой 46"/>
            <p:cNvCxnSpPr/>
            <p:nvPr/>
          </p:nvCxnSpPr>
          <p:spPr>
            <a:xfrm>
              <a:off x="6858016" y="2786058"/>
              <a:ext cx="357190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Прямоугольник 47"/>
          <p:cNvSpPr/>
          <p:nvPr/>
        </p:nvSpPr>
        <p:spPr>
          <a:xfrm>
            <a:off x="2285984" y="0"/>
            <a:ext cx="4714908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Жидкость будет перетекать до тех пор пока давление справа и слева не будут одинаковы.   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28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2800" b="1" baseline="-30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з-н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Паскаля</a:t>
            </a:r>
            <a:endParaRPr lang="ru-RU" sz="11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3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3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3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animBg="1"/>
      <p:bldP spid="11" grpId="0" animBg="1"/>
      <p:bldP spid="14" grpId="0"/>
      <p:bldP spid="16" grpId="0" animBg="1"/>
      <p:bldP spid="17" grpId="0" animBg="1"/>
      <p:bldP spid="38" grpId="0" animBg="1"/>
      <p:bldP spid="9" grpId="0" animBg="1"/>
      <p:bldP spid="39" grpId="0" animBg="1"/>
      <p:bldP spid="42" grpId="0" animBg="1"/>
      <p:bldP spid="44" grpId="0" animBg="1"/>
      <p:bldP spid="43" grpId="0" animBg="1"/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4844" t="13333" r="23593" b="80001"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/>
          <a:srcRect t="8056" r="3320" b="74366"/>
          <a:stretch>
            <a:fillRect/>
          </a:stretch>
        </p:blipFill>
        <p:spPr bwMode="auto">
          <a:xfrm>
            <a:off x="0" y="-24"/>
            <a:ext cx="914400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66211" t="50537" r="5078" b="6250"/>
          <a:stretch>
            <a:fillRect/>
          </a:stretch>
        </p:blipFill>
        <p:spPr bwMode="auto">
          <a:xfrm>
            <a:off x="6072198" y="1357298"/>
            <a:ext cx="3071801" cy="3698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-71470" y="1785926"/>
            <a:ext cx="4429124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lvl="0" eaLnBrk="0" hangingPunct="0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 состоят из молекул</a:t>
            </a:r>
          </a:p>
        </p:txBody>
      </p:sp>
      <p:sp>
        <p:nvSpPr>
          <p:cNvPr id="5" name="Text Box 50"/>
          <p:cNvSpPr txBox="1">
            <a:spLocks noChangeArrowheads="1"/>
          </p:cNvSpPr>
          <p:nvPr/>
        </p:nvSpPr>
        <p:spPr bwMode="auto">
          <a:xfrm>
            <a:off x="71374" y="2370701"/>
            <a:ext cx="4679751" cy="5877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…хаотически движутся</a:t>
            </a:r>
          </a:p>
        </p:txBody>
      </p:sp>
      <p:sp>
        <p:nvSpPr>
          <p:cNvPr id="6" name="Text Box 50"/>
          <p:cNvSpPr txBox="1">
            <a:spLocks noChangeArrowheads="1"/>
          </p:cNvSpPr>
          <p:nvPr/>
        </p:nvSpPr>
        <p:spPr bwMode="auto">
          <a:xfrm>
            <a:off x="142812" y="2942205"/>
            <a:ext cx="4192634" cy="6797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…взаимодействуют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4857760"/>
            <a:ext cx="9144000" cy="200024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</a:t>
            </a:r>
            <a:r>
              <a:rPr kumimoji="0" lang="ru-RU" sz="2800" b="1" i="0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нагревании молекулы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начинают двигаться быстрее, поэтому расстояние между ними увеличивается, т.е. воздух в бутылке расширяется и выходит из неё.</a:t>
            </a:r>
            <a:endParaRPr kumimoji="0" lang="ru-RU" sz="40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0"/>
            <a:ext cx="500034" cy="4286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24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4" cstate="print"/>
          <a:srcRect t="8056" r="5078" b="74366"/>
          <a:stretch>
            <a:fillRect/>
          </a:stretch>
        </p:blipFill>
        <p:spPr bwMode="auto">
          <a:xfrm>
            <a:off x="0" y="0"/>
            <a:ext cx="914400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3071810"/>
            <a:ext cx="9144000" cy="378619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удары молекул внутри пузырьков пены и снаружи были одинаковы;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 откачивании воздуха из-под колокола количество молекул над пузырьками,</a:t>
            </a:r>
            <a:r>
              <a:rPr kumimoji="0" lang="ru-RU" sz="2800" b="1" i="0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а значит и количество ударов уменьшилось, что приведёт к раздуванию пузырьков пены.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800" b="1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Если воздух вновь впустить давление снова выровняется  и пузырьки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примут прежний вид.</a:t>
            </a:r>
            <a:endParaRPr kumimoji="0" lang="ru-RU" sz="40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779148"/>
            <a:ext cx="9055634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eaLnBrk="0" hangingPunct="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Давление газа определяется  ударами молекул и зависит от количества ударов и силы каждого удара.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500034" cy="4286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25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7" cstate="print"/>
          <a:srcRect l="55859" t="49268" r="3711" b="17773"/>
          <a:stretch>
            <a:fillRect/>
          </a:stretch>
        </p:blipFill>
        <p:spPr bwMode="auto">
          <a:xfrm>
            <a:off x="3886163" y="1857364"/>
            <a:ext cx="5257837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8" cstate="print"/>
          <a:srcRect t="22705" r="4492" b="58984"/>
          <a:stretch>
            <a:fillRect/>
          </a:stretch>
        </p:blipFill>
        <p:spPr bwMode="auto">
          <a:xfrm>
            <a:off x="0" y="0"/>
            <a:ext cx="91440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643174" y="5143512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143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120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600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=28,6Н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43050"/>
            <a:ext cx="3604769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40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4000" b="1" baseline="-30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з-н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Паскаля</a:t>
            </a: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25"/>
          <p:cNvGrpSpPr/>
          <p:nvPr/>
        </p:nvGrpSpPr>
        <p:grpSpPr>
          <a:xfrm>
            <a:off x="285720" y="2558473"/>
            <a:ext cx="2107541" cy="1370593"/>
            <a:chOff x="4018873" y="3984738"/>
            <a:chExt cx="2107541" cy="1370593"/>
          </a:xfrm>
        </p:grpSpPr>
        <p:sp>
          <p:nvSpPr>
            <p:cNvPr id="8" name="TextBox 10"/>
            <p:cNvSpPr txBox="1">
              <a:spLocks noChangeArrowheads="1"/>
            </p:cNvSpPr>
            <p:nvPr/>
          </p:nvSpPr>
          <p:spPr bwMode="auto">
            <a:xfrm>
              <a:off x="4018873" y="3984738"/>
              <a:ext cx="857256" cy="646331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Б </a:t>
              </a:r>
              <a:endPara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15"/>
            <p:cNvSpPr txBox="1">
              <a:spLocks noChangeArrowheads="1"/>
            </p:cNvSpPr>
            <p:nvPr/>
          </p:nvSpPr>
          <p:spPr bwMode="auto">
            <a:xfrm>
              <a:off x="4090311" y="4770556"/>
              <a:ext cx="893096" cy="584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 bwMode="auto">
            <a:xfrm rot="120000" flipV="1">
              <a:off x="4018873" y="4685038"/>
              <a:ext cx="772680" cy="4267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Прямоугольник 10"/>
            <p:cNvSpPr/>
            <p:nvPr/>
          </p:nvSpPr>
          <p:spPr>
            <a:xfrm>
              <a:off x="4710095" y="4397600"/>
              <a:ext cx="41870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TextBox 10"/>
            <p:cNvSpPr txBox="1">
              <a:spLocks noChangeArrowheads="1"/>
            </p:cNvSpPr>
            <p:nvPr/>
          </p:nvSpPr>
          <p:spPr bwMode="auto">
            <a:xfrm>
              <a:off x="5210161" y="3984738"/>
              <a:ext cx="773378" cy="646331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6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Б </a:t>
              </a:r>
              <a:endPara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5"/>
            <p:cNvSpPr txBox="1">
              <a:spLocks noChangeArrowheads="1"/>
            </p:cNvSpPr>
            <p:nvPr/>
          </p:nvSpPr>
          <p:spPr bwMode="auto">
            <a:xfrm>
              <a:off x="5263221" y="4770556"/>
              <a:ext cx="863193" cy="584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2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М  </a:t>
              </a:r>
              <a:endPara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 bwMode="auto">
            <a:xfrm rot="120000" flipV="1">
              <a:off x="5197720" y="4669272"/>
              <a:ext cx="772680" cy="4267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5"/>
          <p:cNvGrpSpPr/>
          <p:nvPr/>
        </p:nvGrpSpPr>
        <p:grpSpPr>
          <a:xfrm>
            <a:off x="249880" y="4071942"/>
            <a:ext cx="2107542" cy="1432149"/>
            <a:chOff x="3875997" y="3984738"/>
            <a:chExt cx="2107542" cy="1432149"/>
          </a:xfrm>
        </p:grpSpPr>
        <p:sp>
          <p:nvSpPr>
            <p:cNvPr id="16" name="TextBox 10"/>
            <p:cNvSpPr txBox="1">
              <a:spLocks noChangeArrowheads="1"/>
            </p:cNvSpPr>
            <p:nvPr/>
          </p:nvSpPr>
          <p:spPr bwMode="auto">
            <a:xfrm>
              <a:off x="3875997" y="3984738"/>
              <a:ext cx="1214446" cy="646331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Б</a:t>
              </a:r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6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lang="ru-RU" sz="36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5"/>
            <p:cNvSpPr txBox="1">
              <a:spLocks noChangeArrowheads="1"/>
            </p:cNvSpPr>
            <p:nvPr/>
          </p:nvSpPr>
          <p:spPr bwMode="auto">
            <a:xfrm>
              <a:off x="5090443" y="4436678"/>
              <a:ext cx="893096" cy="584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 bwMode="auto">
            <a:xfrm rot="120000" flipV="1">
              <a:off x="4018873" y="4685038"/>
              <a:ext cx="772680" cy="4267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/>
            <p:nvPr/>
          </p:nvSpPr>
          <p:spPr>
            <a:xfrm>
              <a:off x="4710095" y="4397600"/>
              <a:ext cx="41870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0000"/>
                </a:solidFill>
              </a:endParaRPr>
            </a:p>
          </p:txBody>
        </p:sp>
        <p:sp>
          <p:nvSpPr>
            <p:cNvPr id="20" name="TextBox 10"/>
            <p:cNvSpPr txBox="1">
              <a:spLocks noChangeArrowheads="1"/>
            </p:cNvSpPr>
            <p:nvPr/>
          </p:nvSpPr>
          <p:spPr bwMode="auto">
            <a:xfrm>
              <a:off x="4018873" y="4770556"/>
              <a:ext cx="773378" cy="646331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6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Б </a:t>
              </a:r>
              <a:endPara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71438" y="6000768"/>
            <a:ext cx="6143636" cy="541174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ru-RU" sz="24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вес шара 28,6Н, его масса 2кг 900г.</a:t>
            </a:r>
            <a:endParaRPr lang="ru-RU" sz="2400" b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0" y="0"/>
            <a:ext cx="500034" cy="4286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26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ine 63"/>
          <p:cNvSpPr>
            <a:spLocks noChangeShapeType="1"/>
          </p:cNvSpPr>
          <p:nvPr/>
        </p:nvSpPr>
        <p:spPr bwMode="auto">
          <a:xfrm>
            <a:off x="6925666" y="3286124"/>
            <a:ext cx="45719" cy="92869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5786446" y="3786190"/>
            <a:ext cx="652743" cy="461665"/>
            <a:chOff x="6698927" y="2714620"/>
            <a:chExt cx="652743" cy="461665"/>
          </a:xfrm>
        </p:grpSpPr>
        <p:sp>
          <p:nvSpPr>
            <p:cNvPr id="25" name="TextBox 10"/>
            <p:cNvSpPr txBox="1">
              <a:spLocks noChangeArrowheads="1"/>
            </p:cNvSpPr>
            <p:nvPr/>
          </p:nvSpPr>
          <p:spPr bwMode="auto">
            <a:xfrm>
              <a:off x="6698927" y="2714620"/>
              <a:ext cx="652743" cy="461665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Б</a:t>
              </a:r>
              <a:endParaRPr lang="ru-RU" sz="24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6858016" y="2786058"/>
              <a:ext cx="357190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Line 63"/>
          <p:cNvSpPr>
            <a:spLocks noChangeShapeType="1"/>
          </p:cNvSpPr>
          <p:nvPr/>
        </p:nvSpPr>
        <p:spPr bwMode="auto">
          <a:xfrm>
            <a:off x="4445337" y="3214686"/>
            <a:ext cx="0" cy="56051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3786182" y="3703762"/>
            <a:ext cx="659155" cy="461665"/>
            <a:chOff x="6698927" y="2714620"/>
            <a:chExt cx="659155" cy="461665"/>
          </a:xfrm>
        </p:grpSpPr>
        <p:sp>
          <p:nvSpPr>
            <p:cNvPr id="29" name="TextBox 10"/>
            <p:cNvSpPr txBox="1">
              <a:spLocks noChangeArrowheads="1"/>
            </p:cNvSpPr>
            <p:nvPr/>
          </p:nvSpPr>
          <p:spPr bwMode="auto">
            <a:xfrm>
              <a:off x="6698927" y="2714620"/>
              <a:ext cx="659155" cy="461665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24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>
              <a:off x="6858016" y="2786058"/>
              <a:ext cx="357190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2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57422" y="142852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14356"/>
            <a:ext cx="7500958" cy="2071702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Гр3 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it-IT" sz="3200" dirty="0" smtClean="0"/>
              <a:t> </a:t>
            </a:r>
            <a:r>
              <a:rPr lang="it-IT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514 512 509 504 492 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it-IT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 F</a:t>
            </a:r>
            <a:r>
              <a:rPr lang="it-IT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3636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4" cstate="print"/>
          <a:srcRect t="24902" r="3906" b="61914"/>
          <a:stretch>
            <a:fillRect/>
          </a:stretch>
        </p:blipFill>
        <p:spPr bwMode="auto">
          <a:xfrm>
            <a:off x="0" y="0"/>
            <a:ext cx="9144000" cy="128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/>
          <a:srcRect l="62695" t="32959" r="3906" b="9179"/>
          <a:stretch>
            <a:fillRect/>
          </a:stretch>
        </p:blipFill>
        <p:spPr bwMode="auto">
          <a:xfrm>
            <a:off x="5929322" y="785794"/>
            <a:ext cx="3214678" cy="445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1714488"/>
            <a:ext cx="3428992" cy="541174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ru-RU" sz="24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Показание манометра</a:t>
            </a:r>
            <a:endParaRPr lang="ru-RU" sz="2400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06" y="2428868"/>
            <a:ext cx="3143272" cy="541174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en-US" sz="36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4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нач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5,75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Па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143380"/>
            <a:ext cx="7429520" cy="99001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ru-RU" sz="24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Показание манометра после присоединения к баллону будет 0, т.е. равно атмосферному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Па</a:t>
            </a:r>
            <a:endParaRPr lang="ru-RU" sz="2400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0"/>
            <a:ext cx="500034" cy="4286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31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/>
          <a:srcRect t="7324" r="3906" b="83887"/>
          <a:stretch>
            <a:fillRect/>
          </a:stretch>
        </p:blipFill>
        <p:spPr bwMode="auto">
          <a:xfrm>
            <a:off x="0" y="0"/>
            <a:ext cx="9144000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4" cstate="print"/>
          <a:srcRect t="13916" r="80078" b="9179"/>
          <a:stretch>
            <a:fillRect/>
          </a:stretch>
        </p:blipFill>
        <p:spPr bwMode="auto">
          <a:xfrm>
            <a:off x="6972524" y="928646"/>
            <a:ext cx="191995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500034" cy="4286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32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8" cstate="print"/>
          <a:srcRect t="7324" r="3906" b="83887"/>
          <a:stretch>
            <a:fillRect/>
          </a:stretch>
        </p:blipFill>
        <p:spPr bwMode="auto">
          <a:xfrm>
            <a:off x="0" y="0"/>
            <a:ext cx="9144000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9" cstate="print"/>
          <a:srcRect l="32813" t="13916" r="43750" b="9179"/>
          <a:stretch>
            <a:fillRect/>
          </a:stretch>
        </p:blipFill>
        <p:spPr bwMode="auto">
          <a:xfrm>
            <a:off x="6715108" y="785794"/>
            <a:ext cx="2428892" cy="637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5870584" y="2000240"/>
            <a:ext cx="2071702" cy="1588"/>
          </a:xfrm>
          <a:prstGeom prst="line">
            <a:avLst/>
          </a:prstGeom>
          <a:grpFill/>
          <a:ln w="25400">
            <a:solidFill>
              <a:srgbClr val="00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786446" y="5286388"/>
            <a:ext cx="2571768" cy="1588"/>
          </a:xfrm>
          <a:prstGeom prst="line">
            <a:avLst/>
          </a:prstGeom>
          <a:grpFill/>
          <a:ln w="25400">
            <a:solidFill>
              <a:srgbClr val="00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4822033" y="3607595"/>
            <a:ext cx="3214710" cy="1588"/>
          </a:xfrm>
          <a:prstGeom prst="line">
            <a:avLst/>
          </a:prstGeom>
          <a:grpFill/>
          <a:ln w="25400">
            <a:solidFill>
              <a:srgbClr val="00B050"/>
            </a:solidFill>
            <a:prstDash val="solid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71538" y="1496976"/>
            <a:ext cx="9330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72270" y="1428736"/>
            <a:ext cx="12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en-US" sz="4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8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32" y="2714620"/>
            <a:ext cx="5786478" cy="541174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13600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·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/кг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0,45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м=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3887958"/>
            <a:ext cx="5786478" cy="541174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13600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·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/кг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0,15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м=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083550" y="5286388"/>
            <a:ext cx="71438" cy="71438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072330" y="3071810"/>
            <a:ext cx="104776" cy="2928958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5864934" y="3071810"/>
            <a:ext cx="2571768" cy="1588"/>
          </a:xfrm>
          <a:prstGeom prst="line">
            <a:avLst/>
          </a:prstGeom>
          <a:grpFill/>
          <a:ln w="25400">
            <a:solidFill>
              <a:srgbClr val="00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 flipH="1" flipV="1">
            <a:off x="6249999" y="2535231"/>
            <a:ext cx="1071570" cy="1588"/>
          </a:xfrm>
          <a:prstGeom prst="line">
            <a:avLst/>
          </a:prstGeom>
          <a:grpFill/>
          <a:ln w="25400">
            <a:solidFill>
              <a:srgbClr val="003300"/>
            </a:solidFill>
            <a:prstDash val="solid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0" y="5030966"/>
            <a:ext cx="5786478" cy="541174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13600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/кг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857232"/>
            <a:ext cx="6429388" cy="541174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В левом колене давление воздуха на ртуть</a:t>
            </a:r>
            <a:endParaRPr lang="ru-RU" sz="2400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72330" y="2010718"/>
            <a:ext cx="104776" cy="2928958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0" y="0"/>
            <a:ext cx="500034" cy="4286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32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2214554"/>
            <a:ext cx="3500430" cy="541174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Давление на уровне </a:t>
            </a:r>
            <a:r>
              <a:rPr lang="ru-RU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85720" y="3316454"/>
            <a:ext cx="3500430" cy="541174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Давление на уровне </a:t>
            </a:r>
            <a:r>
              <a:rPr lang="ru-RU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85720" y="4429132"/>
            <a:ext cx="3500430" cy="541174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.Давление на уровне </a:t>
            </a:r>
            <a:r>
              <a:rPr lang="ru-RU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2400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19" grpId="0" animBg="1"/>
      <p:bldP spid="20" grpId="0" animBg="1"/>
      <p:bldP spid="22" grpId="0" animBg="1"/>
      <p:bldP spid="26" grpId="0" animBg="1"/>
      <p:bldP spid="27" grpId="0" animBg="1"/>
      <p:bldP spid="28" grpId="0" animBg="1"/>
      <p:bldP spid="25" grpId="0" animBg="1"/>
      <p:bldP spid="29" grpId="0" animBg="1"/>
      <p:bldP spid="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8" cstate="print"/>
          <a:srcRect t="7324" r="3906" b="63379"/>
          <a:stretch>
            <a:fillRect/>
          </a:stretch>
        </p:blipFill>
        <p:spPr bwMode="auto">
          <a:xfrm>
            <a:off x="0" y="0"/>
            <a:ext cx="914400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9" cstate="print"/>
          <a:srcRect l="2344" t="44330" r="30233" b="10644"/>
          <a:stretch>
            <a:fillRect/>
          </a:stretch>
        </p:blipFill>
        <p:spPr bwMode="auto">
          <a:xfrm>
            <a:off x="0" y="2857496"/>
            <a:ext cx="521497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ая выноска 5"/>
          <p:cNvSpPr/>
          <p:nvPr/>
        </p:nvSpPr>
        <p:spPr>
          <a:xfrm>
            <a:off x="2928926" y="3214686"/>
            <a:ext cx="1285884" cy="357190"/>
          </a:xfrm>
          <a:prstGeom prst="wedgeRectCallout">
            <a:avLst>
              <a:gd name="adj1" fmla="val 59166"/>
              <a:gd name="adj2" fmla="val 8333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манометр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93294" y="4357694"/>
            <a:ext cx="71438" cy="428628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 flipH="1">
            <a:off x="3571868" y="5286388"/>
            <a:ext cx="785818" cy="285752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3214678" y="5286388"/>
            <a:ext cx="785818" cy="285752"/>
          </a:xfrm>
          <a:prstGeom prst="leftArrow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797110">
            <a:off x="3729159" y="4498564"/>
            <a:ext cx="301111" cy="107722"/>
          </a:xfrm>
          <a:prstGeom prst="rect">
            <a:avLst/>
          </a:prstGeom>
          <a:solidFill>
            <a:srgbClr val="FFFF00"/>
          </a:solidFill>
          <a:ln>
            <a:solidFill>
              <a:srgbClr val="F90101"/>
            </a:solidFill>
          </a:ln>
        </p:spPr>
        <p:txBody>
          <a:bodyPr wrap="square" rtlCol="0">
            <a:spAutoFit/>
          </a:bodyPr>
          <a:lstStyle/>
          <a:p>
            <a:endParaRPr lang="ru-RU" sz="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лево 11"/>
          <p:cNvSpPr/>
          <p:nvPr/>
        </p:nvSpPr>
        <p:spPr>
          <a:xfrm flipH="1">
            <a:off x="2857488" y="4489876"/>
            <a:ext cx="785818" cy="142876"/>
          </a:xfrm>
          <a:prstGeom prst="leftArrow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286380" y="3143248"/>
            <a:ext cx="3857620" cy="707886"/>
          </a:xfrm>
          <a:prstGeom prst="rect">
            <a:avLst/>
          </a:prstGeom>
          <a:noFill/>
          <a:ln w="38100">
            <a:solidFill>
              <a:srgbClr val="F9010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Поршень вправо… воздух в магистраль!!!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86380" y="4214818"/>
            <a:ext cx="3857620" cy="101566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Поршень влево… воздух в цилиндр через отверстие в поршне!!!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0" y="0"/>
            <a:ext cx="500034" cy="4286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33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6"/>
          <a:srcRect t="30357" r="73134" b="12697"/>
          <a:stretch>
            <a:fillRect/>
          </a:stretch>
        </p:blipFill>
        <p:spPr bwMode="auto">
          <a:xfrm>
            <a:off x="0" y="-24"/>
            <a:ext cx="2643174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500034" cy="4286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34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572008"/>
            <a:ext cx="828677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Атм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ρgh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=13600кг/м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·9,8Н/кг·0,76м≈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кПа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2" y="4000504"/>
            <a:ext cx="2753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=р</a:t>
            </a:r>
            <a:r>
              <a:rPr lang="ru-RU" sz="28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Атм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ρgh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6"/>
          <a:srcRect l="32675" t="30357" r="39007" b="12697"/>
          <a:stretch>
            <a:fillRect/>
          </a:stretch>
        </p:blipFill>
        <p:spPr bwMode="auto">
          <a:xfrm>
            <a:off x="3571868" y="-71462"/>
            <a:ext cx="2786082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6"/>
          <a:srcRect l="66802" t="30357" r="7059" b="12697"/>
          <a:stretch>
            <a:fillRect/>
          </a:stretch>
        </p:blipFill>
        <p:spPr bwMode="auto">
          <a:xfrm>
            <a:off x="6572296" y="0"/>
            <a:ext cx="2571704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5214950"/>
            <a:ext cx="700089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ρgh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=13600кг/м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·9,8Н/кг·0,1≈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13,6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кПа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5400000">
            <a:off x="82983" y="1560035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86,4кПа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>
            <a:off x="3654883" y="1488597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100кПа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5400000">
            <a:off x="6405246" y="1524315"/>
            <a:ext cx="1857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113,6кПа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00107" y="1614172"/>
            <a:ext cx="142876" cy="814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129614" y="1643050"/>
            <a:ext cx="142876" cy="814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684676" y="4672022"/>
            <a:ext cx="571504" cy="3571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336620" y="5339298"/>
            <a:ext cx="714380" cy="3571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  <p:bldP spid="13" grpId="0"/>
      <p:bldP spid="14" grpId="0"/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/>
          <a:srcRect l="67920" t="24704" r="6249" b="10644"/>
          <a:stretch>
            <a:fillRect/>
          </a:stretch>
        </p:blipFill>
        <p:spPr bwMode="auto">
          <a:xfrm>
            <a:off x="2357422" y="278189"/>
            <a:ext cx="3286116" cy="657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929058" y="285728"/>
            <a:ext cx="5214942" cy="1015663"/>
          </a:xfrm>
          <a:prstGeom prst="rect">
            <a:avLst/>
          </a:prstGeom>
          <a:noFill/>
          <a:ln w="38100">
            <a:solidFill>
              <a:srgbClr val="F9010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Поршень вниз… воздух в сосуд, давление в нем увеличивается и  жидкость уходит по шлангу !!!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248" y="2000240"/>
            <a:ext cx="3857620" cy="101566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Поршень вверх… воздух в средний  цилиндр через отверстия в поршне!!!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лево 9"/>
          <p:cNvSpPr/>
          <p:nvPr/>
        </p:nvSpPr>
        <p:spPr>
          <a:xfrm rot="5400000" flipH="1">
            <a:off x="3250397" y="4179099"/>
            <a:ext cx="785818" cy="285752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 rot="5400000">
            <a:off x="3250397" y="3536157"/>
            <a:ext cx="785818" cy="285752"/>
          </a:xfrm>
          <a:prstGeom prst="leftArrow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0"/>
            <a:ext cx="500034" cy="4286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34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25313" t="11611" r="23593" b="77500"/>
          <a:stretch>
            <a:fillRect/>
          </a:stretch>
        </p:blipFill>
        <p:spPr bwMode="auto">
          <a:xfrm>
            <a:off x="0" y="-24"/>
            <a:ext cx="91440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9" cstate="print"/>
          <a:srcRect l="8984" t="8252" r="4297" b="19238"/>
          <a:stretch>
            <a:fillRect/>
          </a:stretch>
        </p:blipFill>
        <p:spPr bwMode="auto">
          <a:xfrm>
            <a:off x="1428728" y="1697132"/>
            <a:ext cx="7715272" cy="5160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572132" y="1181385"/>
            <a:ext cx="1357322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Стр. 103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43050"/>
            <a:ext cx="3428992" cy="2657138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el-GR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2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000"/>
              </a:lnSpc>
            </a:pPr>
            <a:r>
              <a:rPr lang="en-US" sz="36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400" b="1" dirty="0" err="1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мм.рт.ст</a:t>
            </a:r>
            <a:r>
              <a:rPr lang="ru-RU" sz="36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ts val="4000"/>
              </a:lnSpc>
            </a:pPr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=760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мм.рт.ст</a:t>
            </a:r>
          </a:p>
          <a:p>
            <a:pPr>
              <a:lnSpc>
                <a:spcPts val="4000"/>
              </a:lnSpc>
            </a:pPr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000"/>
              </a:lnSpc>
            </a:pP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лош</a:t>
            </a:r>
            <a:r>
              <a:rPr lang="ru-RU" sz="36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68"/>
          <p:cNvGrpSpPr/>
          <p:nvPr/>
        </p:nvGrpSpPr>
        <p:grpSpPr>
          <a:xfrm>
            <a:off x="19110" y="1755104"/>
            <a:ext cx="3267006" cy="1675484"/>
            <a:chOff x="1762706" y="1625154"/>
            <a:chExt cx="2673320" cy="1675484"/>
          </a:xfrm>
          <a:solidFill>
            <a:srgbClr val="F9E3A5"/>
          </a:solidFill>
        </p:grpSpPr>
        <p:cxnSp>
          <p:nvCxnSpPr>
            <p:cNvPr id="7" name="Прямая соединительная линия 6"/>
            <p:cNvCxnSpPr/>
            <p:nvPr/>
          </p:nvCxnSpPr>
          <p:spPr>
            <a:xfrm rot="5400000" flipH="1" flipV="1">
              <a:off x="3607232" y="2452360"/>
              <a:ext cx="1656000" cy="1588"/>
            </a:xfrm>
            <a:prstGeom prst="line">
              <a:avLst/>
            </a:prstGeom>
            <a:grpFill/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1762706" y="3299050"/>
              <a:ext cx="1738008" cy="1588"/>
            </a:xfrm>
            <a:prstGeom prst="line">
              <a:avLst/>
            </a:prstGeom>
            <a:grpFill/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Прямоугольник 8"/>
          <p:cNvSpPr/>
          <p:nvPr/>
        </p:nvSpPr>
        <p:spPr>
          <a:xfrm>
            <a:off x="2928926" y="2214554"/>
            <a:ext cx="6084422" cy="541174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13600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/кг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0,01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м= 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1332,8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Па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14678" y="2744950"/>
            <a:ext cx="5715008" cy="541174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13600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·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/кг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0,76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м=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101293</a:t>
            </a:r>
            <a:r>
              <a:rPr lang="ru-RU" sz="24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Па</a:t>
            </a:r>
            <a:endParaRPr lang="ru-RU" sz="2400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071802" y="4357694"/>
            <a:ext cx="1305742" cy="523220"/>
            <a:chOff x="6698927" y="3071810"/>
            <a:chExt cx="1305742" cy="523220"/>
          </a:xfrm>
        </p:grpSpPr>
        <p:sp>
          <p:nvSpPr>
            <p:cNvPr id="16" name="TextBox 10"/>
            <p:cNvSpPr txBox="1">
              <a:spLocks noChangeArrowheads="1"/>
            </p:cNvSpPr>
            <p:nvPr/>
          </p:nvSpPr>
          <p:spPr bwMode="auto">
            <a:xfrm>
              <a:off x="6698927" y="3071810"/>
              <a:ext cx="1305742" cy="523220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внутр</a:t>
              </a:r>
              <a:endParaRPr lang="ru-RU" sz="24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6858016" y="3139626"/>
              <a:ext cx="357190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/>
          <p:cNvGrpSpPr/>
          <p:nvPr/>
        </p:nvGrpSpPr>
        <p:grpSpPr>
          <a:xfrm>
            <a:off x="6000760" y="4143380"/>
            <a:ext cx="987835" cy="523220"/>
            <a:chOff x="6698927" y="3071810"/>
            <a:chExt cx="987835" cy="523220"/>
          </a:xfrm>
        </p:grpSpPr>
        <p:sp>
          <p:nvSpPr>
            <p:cNvPr id="20" name="TextBox 10"/>
            <p:cNvSpPr txBox="1">
              <a:spLocks noChangeArrowheads="1"/>
            </p:cNvSpPr>
            <p:nvPr/>
          </p:nvSpPr>
          <p:spPr bwMode="auto">
            <a:xfrm>
              <a:off x="6698927" y="3071810"/>
              <a:ext cx="987835" cy="523220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атм</a:t>
              </a:r>
              <a:endPara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>
              <a:off x="6833632" y="3151818"/>
              <a:ext cx="357190" cy="1588"/>
            </a:xfrm>
            <a:prstGeom prst="straightConnector1">
              <a:avLst/>
            </a:prstGeom>
            <a:grpFill/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Прямоугольник 21"/>
          <p:cNvSpPr/>
          <p:nvPr/>
        </p:nvSpPr>
        <p:spPr>
          <a:xfrm>
            <a:off x="2786050" y="3286124"/>
            <a:ext cx="6215106" cy="51308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Левое полушарие в равновесии, т.к.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857356" y="3977350"/>
            <a:ext cx="1377300" cy="523220"/>
            <a:chOff x="6698927" y="3071810"/>
            <a:chExt cx="1377300" cy="523220"/>
          </a:xfrm>
        </p:grpSpPr>
        <p:sp>
          <p:nvSpPr>
            <p:cNvPr id="26" name="TextBox 10"/>
            <p:cNvSpPr txBox="1">
              <a:spLocks noChangeArrowheads="1"/>
            </p:cNvSpPr>
            <p:nvPr/>
          </p:nvSpPr>
          <p:spPr bwMode="auto">
            <a:xfrm>
              <a:off x="6698927" y="3071810"/>
              <a:ext cx="1377300" cy="523220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лошад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6858016" y="3139626"/>
              <a:ext cx="357190" cy="1588"/>
            </a:xfrm>
            <a:prstGeom prst="straightConnector1">
              <a:avLst/>
            </a:prstGeom>
            <a:grpFill/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Месяц 12"/>
          <p:cNvSpPr/>
          <p:nvPr/>
        </p:nvSpPr>
        <p:spPr>
          <a:xfrm>
            <a:off x="4429124" y="3786190"/>
            <a:ext cx="571504" cy="928694"/>
          </a:xfrm>
          <a:prstGeom prst="moon">
            <a:avLst>
              <a:gd name="adj" fmla="val 87500"/>
            </a:avLst>
          </a:prstGeom>
          <a:solidFill>
            <a:schemeClr val="bg1">
              <a:lumMod val="75000"/>
            </a:schemeClr>
          </a:solidFill>
          <a:ln w="76200">
            <a:solidFill>
              <a:srgbClr val="F90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Line 63"/>
          <p:cNvSpPr>
            <a:spLocks noChangeShapeType="1"/>
          </p:cNvSpPr>
          <p:nvPr/>
        </p:nvSpPr>
        <p:spPr bwMode="auto">
          <a:xfrm flipH="1">
            <a:off x="3897624" y="4275778"/>
            <a:ext cx="714380" cy="4571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Line 63"/>
          <p:cNvSpPr>
            <a:spLocks noChangeShapeType="1"/>
          </p:cNvSpPr>
          <p:nvPr/>
        </p:nvSpPr>
        <p:spPr bwMode="auto">
          <a:xfrm flipH="1">
            <a:off x="3286116" y="4204340"/>
            <a:ext cx="1285884" cy="45719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-32" y="4786322"/>
            <a:ext cx="6858048" cy="54117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атм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внутр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лошад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условие равновесия)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988040" y="1661188"/>
            <a:ext cx="4955320" cy="541174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14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25</a:t>
            </a:r>
            <a:r>
              <a:rPr lang="en-US" sz="2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baseline="300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=158,6</a:t>
            </a:r>
            <a:r>
              <a:rPr lang="ru-RU" sz="24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400" baseline="300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=158,6</a:t>
            </a:r>
            <a:r>
              <a:rPr lang="ru-RU" sz="24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/10</a:t>
            </a:r>
            <a:r>
              <a:rPr lang="ru-RU" sz="2400" b="1" baseline="300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10" cstate="print"/>
          <a:srcRect l="2252" t="8789" r="3906" b="74365"/>
          <a:stretch>
            <a:fillRect/>
          </a:stretch>
        </p:blipFill>
        <p:spPr bwMode="auto">
          <a:xfrm>
            <a:off x="-32" y="71414"/>
            <a:ext cx="914403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014540" y="1445113"/>
            <a:ext cx="933026" cy="76944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15272" y="1376873"/>
            <a:ext cx="128588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en-US" sz="4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8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-32" y="5286388"/>
            <a:ext cx="4714908" cy="54117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атм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600" b="1" dirty="0" err="1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внутр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лошад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643438" y="5286388"/>
            <a:ext cx="4714908" cy="549189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лошад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атм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3600" b="1" dirty="0" err="1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внутр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0" y="5857892"/>
            <a:ext cx="9144000" cy="99001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ru-RU" sz="24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отрыва полушарий необходимо с каждой стороны приложить силы по  …. кН.</a:t>
            </a:r>
            <a:endParaRPr lang="ru-RU" sz="2400" b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357166"/>
            <a:ext cx="9144000" cy="541174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лошад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158,6</a:t>
            </a:r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/10</a:t>
            </a:r>
            <a:r>
              <a:rPr lang="ru-RU" sz="3200" b="1" baseline="300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101293</a:t>
            </a:r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Па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1332,8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Па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)=…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Месяц 36"/>
          <p:cNvSpPr/>
          <p:nvPr/>
        </p:nvSpPr>
        <p:spPr>
          <a:xfrm flipH="1">
            <a:off x="5072066" y="3786190"/>
            <a:ext cx="571504" cy="928694"/>
          </a:xfrm>
          <a:prstGeom prst="moon">
            <a:avLst>
              <a:gd name="adj" fmla="val 87500"/>
            </a:avLst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Line 63"/>
          <p:cNvSpPr>
            <a:spLocks noChangeShapeType="1"/>
          </p:cNvSpPr>
          <p:nvPr/>
        </p:nvSpPr>
        <p:spPr bwMode="auto">
          <a:xfrm flipV="1">
            <a:off x="4606862" y="4228344"/>
            <a:ext cx="1500198" cy="45719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0" y="0"/>
            <a:ext cx="500034" cy="4286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35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3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3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3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3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3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3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3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3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3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9" grpId="0" animBg="1"/>
      <p:bldP spid="12" grpId="0" animBg="1"/>
      <p:bldP spid="22" grpId="0" animBg="1"/>
      <p:bldP spid="13" grpId="0" animBg="1"/>
      <p:bldP spid="14" grpId="0" animBg="1"/>
      <p:bldP spid="23" grpId="0" animBg="1"/>
      <p:bldP spid="28" grpId="0" animBg="1"/>
      <p:bldP spid="33" grpId="0" animBg="1"/>
      <p:bldP spid="10" grpId="0" animBg="1"/>
      <p:bldP spid="11" grpId="0" animBg="1"/>
      <p:bldP spid="34" grpId="0" animBg="1"/>
      <p:bldP spid="35" grpId="0" animBg="1"/>
      <p:bldP spid="36" grpId="0" animBg="1"/>
      <p:bldP spid="32" grpId="0" animBg="1"/>
      <p:bldP spid="37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57422" y="142852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42918"/>
            <a:ext cx="7500958" cy="2286016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Гр4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543 542 541 533 529 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плав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11" cstate="print"/>
          <a:srcRect l="2343" t="28564" r="3906" b="62646"/>
          <a:stretch>
            <a:fillRect/>
          </a:stretch>
        </p:blipFill>
        <p:spPr bwMode="auto">
          <a:xfrm>
            <a:off x="0" y="-24"/>
            <a:ext cx="9144000" cy="85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-32" y="785794"/>
            <a:ext cx="3214710" cy="2657138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=0,004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3200" baseline="30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4000"/>
              </a:lnSpc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000"/>
              </a:lnSpc>
            </a:pP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800" b="1" baseline="-30000" dirty="0" err="1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</a:t>
            </a:r>
            <a:r>
              <a:rPr lang="ru-RU" sz="4800" b="1" baseline="-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2,6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40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4000"/>
              </a:lnSpc>
            </a:pPr>
            <a:endParaRPr lang="ru-RU" sz="48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>
              <a:lnSpc>
                <a:spcPts val="40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ru-RU" sz="48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руки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1668582" y="4047426"/>
            <a:ext cx="1041095" cy="23810"/>
          </a:xfrm>
          <a:prstGeom prst="straightConnector1">
            <a:avLst/>
          </a:prstGeom>
          <a:ln w="95250">
            <a:solidFill>
              <a:srgbClr val="0014A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71472" y="3799461"/>
            <a:ext cx="3214710" cy="2571744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214514" y="5715016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4348" y="6215082"/>
            <a:ext cx="1357322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28828" y="4871031"/>
            <a:ext cx="1214446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05824" y="3872818"/>
            <a:ext cx="596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rot="5400000" flipH="1" flipV="1">
            <a:off x="1813584" y="4255787"/>
            <a:ext cx="785818" cy="16042"/>
          </a:xfrm>
          <a:prstGeom prst="straightConnector1">
            <a:avLst/>
          </a:prstGeom>
          <a:ln w="9525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154348" y="3214686"/>
            <a:ext cx="1274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3429000"/>
            <a:ext cx="1214446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рука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5730" y="5499656"/>
            <a:ext cx="1626699" cy="58477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102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695819" y="4534686"/>
            <a:ext cx="1000132" cy="285752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1485208" y="5366973"/>
            <a:ext cx="1422101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357422" y="785794"/>
            <a:ext cx="257176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28992" y="2571744"/>
            <a:ext cx="392909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10,4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кг·9,8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5786446" y="4071942"/>
            <a:ext cx="328614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endParaRPr lang="ru-RU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3500430" y="4643446"/>
            <a:ext cx="321471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102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39,2</a:t>
            </a:r>
            <a:r>
              <a:rPr lang="ru-RU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6929454" y="4643446"/>
            <a:ext cx="216219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=63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4286248" y="782588"/>
            <a:ext cx="450059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·9,8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0,004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86710" y="1214422"/>
            <a:ext cx="1357290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39,2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3143240" y="1428736"/>
            <a:ext cx="200026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14678" y="2000240"/>
            <a:ext cx="3214710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=2600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0,004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72296" y="2000240"/>
            <a:ext cx="1643042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=10,4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кг</a:t>
            </a:r>
            <a:endParaRPr lang="ru-RU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7286644" y="2571744"/>
            <a:ext cx="1285884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=102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</a:t>
            </a:r>
            <a:endParaRPr lang="ru-RU" sz="28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572032" y="3153365"/>
            <a:ext cx="4572000" cy="9900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Булыжник находится в равновесии, т.к. 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000396" y="5419169"/>
            <a:ext cx="6215074" cy="14388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Ответ: булыжник  будет казаться «легче» на 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39,2Н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для равновесия придётся приложить силу в 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Н.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28662" y="3847745"/>
            <a:ext cx="1462695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39,2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57224" y="357166"/>
            <a:ext cx="928694" cy="42862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0" y="0"/>
            <a:ext cx="500034" cy="4286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41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6" grpId="0"/>
      <p:bldP spid="17" grpId="0" animBg="1"/>
      <p:bldP spid="18" grpId="0" animBg="1"/>
      <p:bldP spid="19" grpId="0"/>
      <p:bldP spid="21" grpId="0"/>
      <p:bldP spid="22" grpId="0" animBg="1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23" grpId="0"/>
      <p:bldP spid="3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7" cstate="print"/>
          <a:srcRect l="2343" t="15381" r="3906" b="71435"/>
          <a:stretch>
            <a:fillRect/>
          </a:stretch>
        </p:blipFill>
        <p:spPr bwMode="auto">
          <a:xfrm>
            <a:off x="0" y="-24"/>
            <a:ext cx="91440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-32" y="1285860"/>
            <a:ext cx="5286412" cy="163121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10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baseline="30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4000"/>
              </a:lnSpc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40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ru-RU" sz="48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4375005"/>
            <a:ext cx="1071570" cy="178595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714480" y="3272853"/>
            <a:ext cx="500066" cy="2032348"/>
          </a:xfrm>
          <a:prstGeom prst="ellipse">
            <a:avLst/>
          </a:prstGeom>
          <a:solidFill>
            <a:srgbClr val="92D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1424274" y="5304581"/>
            <a:ext cx="1071570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054760" y="5705785"/>
            <a:ext cx="73129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6201811"/>
            <a:ext cx="1357322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4272985"/>
            <a:ext cx="121444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6200000" flipV="1">
            <a:off x="1449200" y="4268643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143108" y="3357562"/>
            <a:ext cx="302672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1796043"/>
            <a:ext cx="4572000" cy="99001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Пробирка находится в равновесии, т.к. 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15074" y="2772787"/>
            <a:ext cx="199149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5307672" y="3395459"/>
            <a:ext cx="3786214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</a:t>
            </a:r>
            <a:r>
              <a:rPr lang="ru-RU" sz="32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3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500298" y="4286256"/>
            <a:ext cx="664370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·2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10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03488" y="4857760"/>
            <a:ext cx="1231427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0,196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000364" y="5419145"/>
            <a:ext cx="6143636" cy="143885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ru-RU" sz="20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сила тяжести и вес и выталкивающая сила равны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19,6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Н, масса пробирки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грамм.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0" y="0"/>
            <a:ext cx="500034" cy="4286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42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5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75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75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75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750"/>
                            </p:stCondLst>
                            <p:childTnLst>
                              <p:par>
                                <p:cTn id="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37171E-6 L -0.57935 0.04739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" y="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7" grpId="0" animBg="1"/>
      <p:bldP spid="8" grpId="0" animBg="1"/>
      <p:bldP spid="9" grpId="0" animBg="1"/>
      <p:bldP spid="10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19" grpId="1" animBg="1"/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9" cstate="print"/>
          <a:srcRect l="2343" t="7324" r="3906" b="83887"/>
          <a:stretch>
            <a:fillRect/>
          </a:stretch>
        </p:blipFill>
        <p:spPr bwMode="auto">
          <a:xfrm>
            <a:off x="0" y="0"/>
            <a:ext cx="9144000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-32" y="928670"/>
            <a:ext cx="4143404" cy="2657138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=12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=12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10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baseline="30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4000"/>
              </a:lnSpc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000" b="1" baseline="-30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24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0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200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4000"/>
              </a:lnSpc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4000"/>
              </a:lnSpc>
            </a:pPr>
            <a:endParaRPr lang="ru-RU" sz="48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>
              <a:lnSpc>
                <a:spcPts val="40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ru-RU" sz="48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500958" y="1792420"/>
            <a:ext cx="1643042" cy="23509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643834" y="2357430"/>
            <a:ext cx="1000132" cy="285752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4"/>
          <p:cNvGrpSpPr/>
          <p:nvPr/>
        </p:nvGrpSpPr>
        <p:grpSpPr>
          <a:xfrm>
            <a:off x="8215338" y="3277776"/>
            <a:ext cx="1071538" cy="584775"/>
            <a:chOff x="2714612" y="4429132"/>
            <a:chExt cx="714380" cy="967202"/>
          </a:xfrm>
        </p:grpSpPr>
        <p:sp>
          <p:nvSpPr>
            <p:cNvPr id="7" name="TextBox 6"/>
            <p:cNvSpPr txBox="1"/>
            <p:nvPr/>
          </p:nvSpPr>
          <p:spPr>
            <a:xfrm>
              <a:off x="2714612" y="4429132"/>
              <a:ext cx="714380" cy="967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Прямая со стрелкой 8"/>
          <p:cNvCxnSpPr/>
          <p:nvPr/>
        </p:nvCxnSpPr>
        <p:spPr>
          <a:xfrm rot="16200000" flipV="1">
            <a:off x="7707847" y="2941680"/>
            <a:ext cx="900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7"/>
          <p:cNvGrpSpPr/>
          <p:nvPr/>
        </p:nvGrpSpPr>
        <p:grpSpPr>
          <a:xfrm>
            <a:off x="8215306" y="857232"/>
            <a:ext cx="1071570" cy="523220"/>
            <a:chOff x="3214678" y="2143117"/>
            <a:chExt cx="857256" cy="523220"/>
          </a:xfrm>
        </p:grpSpPr>
        <p:sp>
          <p:nvSpPr>
            <p:cNvPr id="11" name="TextBox 10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Прямая со стрелкой 12"/>
          <p:cNvCxnSpPr/>
          <p:nvPr/>
        </p:nvCxnSpPr>
        <p:spPr>
          <a:xfrm rot="16200000" flipV="1">
            <a:off x="7485266" y="1847890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500166" y="2863990"/>
            <a:ext cx="5907386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10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3357554" y="2000240"/>
            <a:ext cx="391773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en-US" sz="36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ПОГР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4071942"/>
            <a:ext cx="9144000" cy="143885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ru-RU" sz="20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 стороны воды будет действовать выталкивающая сила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122,5Н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любые тела объёмом 125с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24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Различными будет лишь сила тяжести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Например, найдем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силу тяжести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пробки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5462412"/>
            <a:ext cx="364333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40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16178" y="5511180"/>
            <a:ext cx="535781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240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903488" y="5572140"/>
            <a:ext cx="1051891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29,4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429256" y="3500438"/>
            <a:ext cx="1582484" cy="646331"/>
          </a:xfrm>
          <a:prstGeom prst="rect">
            <a:avLst/>
          </a:prstGeom>
          <a:solidFill>
            <a:srgbClr val="FFFF00"/>
          </a:solidFill>
          <a:ln>
            <a:solidFill>
              <a:srgbClr val="F90101"/>
            </a:solidFill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1,225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-32" y="6215082"/>
            <a:ext cx="9144032" cy="54117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Значит для равновесия вниз надо добавить силу в 93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rot="5400000">
            <a:off x="7892658" y="2760502"/>
            <a:ext cx="504073" cy="1588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Группа 27"/>
          <p:cNvGrpSpPr/>
          <p:nvPr/>
        </p:nvGrpSpPr>
        <p:grpSpPr>
          <a:xfrm>
            <a:off x="8358214" y="2560757"/>
            <a:ext cx="714412" cy="523220"/>
            <a:chOff x="3214678" y="2143117"/>
            <a:chExt cx="628680" cy="523220"/>
          </a:xfrm>
        </p:grpSpPr>
        <p:sp>
          <p:nvSpPr>
            <p:cNvPr id="29" name="TextBox 28"/>
            <p:cNvSpPr txBox="1"/>
            <p:nvPr/>
          </p:nvSpPr>
          <p:spPr>
            <a:xfrm>
              <a:off x="3214678" y="2143117"/>
              <a:ext cx="628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0" y="0"/>
            <a:ext cx="500034" cy="4286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43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76688E-6 L 0.07969 -0.37211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-1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1503E-6 L -0.0967 -0.29334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-1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5" grpId="1" animBg="1"/>
      <p:bldP spid="19" grpId="0" animBg="1"/>
      <p:bldP spid="19" grpId="1" animBg="1"/>
      <p:bldP spid="2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10" cstate="print"/>
          <a:srcRect t="40283" r="25000" b="42871"/>
          <a:stretch>
            <a:fillRect/>
          </a:stretch>
        </p:blipFill>
        <p:spPr bwMode="auto">
          <a:xfrm>
            <a:off x="0" y="0"/>
            <a:ext cx="914400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11" cstate="print"/>
          <a:srcRect l="76368" t="11914" r="4882" b="22900"/>
          <a:stretch>
            <a:fillRect/>
          </a:stretch>
        </p:blipFill>
        <p:spPr bwMode="auto">
          <a:xfrm>
            <a:off x="7215206" y="1214422"/>
            <a:ext cx="1849361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1629118"/>
            <a:ext cx="3857620" cy="2144177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15,6</a:t>
            </a:r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aseline="30000" dirty="0" smtClean="0">
              <a:solidFill>
                <a:srgbClr val="F9010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4000"/>
              </a:lnSpc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000"/>
              </a:lnSpc>
            </a:pP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800" b="1" baseline="-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сталь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7,8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40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4000"/>
              </a:lnSpc>
              <a:spcAft>
                <a:spcPts val="60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ru-RU" sz="4800" b="1" baseline="-300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пруж</a:t>
            </a:r>
            <a:r>
              <a:rPr lang="ru-RU" sz="48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7604442" y="4047426"/>
            <a:ext cx="1041095" cy="23810"/>
          </a:xfrm>
          <a:prstGeom prst="straightConnector1">
            <a:avLst/>
          </a:prstGeom>
          <a:ln w="95250">
            <a:solidFill>
              <a:srgbClr val="0014A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150374" y="5715016"/>
            <a:ext cx="777777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41684" y="3872818"/>
            <a:ext cx="596830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 flipH="1" flipV="1">
            <a:off x="7749444" y="4255787"/>
            <a:ext cx="785818" cy="16042"/>
          </a:xfrm>
          <a:prstGeom prst="straightConnector1">
            <a:avLst/>
          </a:prstGeom>
          <a:ln w="9525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8001024" y="2928934"/>
            <a:ext cx="1338764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пруж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7421068" y="5366973"/>
            <a:ext cx="1422101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57356" y="1214422"/>
            <a:ext cx="2357454" cy="646331"/>
          </a:xfrm>
          <a:prstGeom prst="rect">
            <a:avLst/>
          </a:prstGeom>
          <a:solidFill>
            <a:srgbClr val="92D050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868" y="1928802"/>
            <a:ext cx="4143404" cy="54117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1.Найдём объём бруска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86182" y="2477152"/>
            <a:ext cx="3786214" cy="646331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Р=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86116" y="3143248"/>
            <a:ext cx="3429024" cy="646331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Р/(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2844" y="4357694"/>
            <a:ext cx="92869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2976" y="4782933"/>
            <a:ext cx="400052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7800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к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г/м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6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43108" y="4071942"/>
            <a:ext cx="142876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15,6</a:t>
            </a:r>
            <a:r>
              <a:rPr lang="ru-RU" sz="36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071538" y="4714884"/>
            <a:ext cx="3492000" cy="1588"/>
          </a:xfrm>
          <a:prstGeom prst="line">
            <a:avLst/>
          </a:prstGeom>
          <a:grpFill/>
          <a:ln w="76200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72000" y="4354305"/>
            <a:ext cx="235745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0,0002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5391942"/>
            <a:ext cx="5715008" cy="54117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Найдём выталкивающую силу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43372" y="1214422"/>
            <a:ext cx="5000628" cy="584775"/>
          </a:xfrm>
          <a:prstGeom prst="rect">
            <a:avLst/>
          </a:prstGeom>
          <a:solidFill>
            <a:srgbClr val="92D050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к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г/м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2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0,0002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86742" y="1762772"/>
            <a:ext cx="1071538" cy="5232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43768" y="4048788"/>
            <a:ext cx="857256" cy="5232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95438" y="6334804"/>
            <a:ext cx="1248562" cy="5232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15,6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5868009"/>
            <a:ext cx="7858148" cy="99001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для равновесия бруска необходима сила </a:t>
            </a:r>
          </a:p>
          <a:p>
            <a:pPr marL="514350" indent="-514350">
              <a:lnSpc>
                <a:spcPts val="3500"/>
              </a:lnSpc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пружины в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13,6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Н, направленная вверх. 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0" y="0"/>
            <a:ext cx="500034" cy="4286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44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animBg="1"/>
      <p:bldP spid="7" grpId="0" animBg="1"/>
      <p:bldP spid="9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10" cstate="print"/>
          <a:srcRect t="8789" r="5078" b="69971"/>
          <a:stretch>
            <a:fillRect/>
          </a:stretch>
        </p:blipFill>
        <p:spPr bwMode="auto">
          <a:xfrm>
            <a:off x="0" y="-24"/>
            <a:ext cx="914400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11" cstate="print"/>
          <a:srcRect l="36523" t="27945" r="33644" b="31466"/>
          <a:stretch>
            <a:fillRect/>
          </a:stretch>
        </p:blipFill>
        <p:spPr bwMode="auto">
          <a:xfrm>
            <a:off x="6786610" y="1714488"/>
            <a:ext cx="2357390" cy="307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-32" y="2143116"/>
            <a:ext cx="3857652" cy="3153427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3200" baseline="30000" dirty="0" smtClean="0">
              <a:solidFill>
                <a:srgbClr val="F9010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800" b="1" baseline="-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пласт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0,8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40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l-GR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Δ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ru-RU" sz="48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</a:p>
          <a:p>
            <a:pPr lvl="0">
              <a:lnSpc>
                <a:spcPts val="4000"/>
              </a:lnSpc>
              <a:spcAft>
                <a:spcPts val="600"/>
              </a:spcAft>
            </a:pP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1785926"/>
            <a:ext cx="3857652" cy="54117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Найдём объём бруска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4"/>
          <p:cNvGrpSpPr/>
          <p:nvPr/>
        </p:nvGrpSpPr>
        <p:grpSpPr>
          <a:xfrm>
            <a:off x="6643704" y="3857628"/>
            <a:ext cx="785818" cy="523220"/>
            <a:chOff x="2762237" y="4429134"/>
            <a:chExt cx="523894" cy="865392"/>
          </a:xfrm>
        </p:grpSpPr>
        <p:sp>
          <p:nvSpPr>
            <p:cNvPr id="12" name="TextBox 11"/>
            <p:cNvSpPr txBox="1"/>
            <p:nvPr/>
          </p:nvSpPr>
          <p:spPr>
            <a:xfrm>
              <a:off x="2762237" y="4429134"/>
              <a:ext cx="523894" cy="865392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Прямая со стрелкой 13"/>
          <p:cNvCxnSpPr/>
          <p:nvPr/>
        </p:nvCxnSpPr>
        <p:spPr>
          <a:xfrm rot="16200000" flipV="1">
            <a:off x="7136375" y="3870374"/>
            <a:ext cx="900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7"/>
          <p:cNvGrpSpPr/>
          <p:nvPr/>
        </p:nvGrpSpPr>
        <p:grpSpPr>
          <a:xfrm>
            <a:off x="6500826" y="1714488"/>
            <a:ext cx="1071570" cy="523220"/>
            <a:chOff x="3214678" y="2143117"/>
            <a:chExt cx="857256" cy="523220"/>
          </a:xfrm>
          <a:solidFill>
            <a:srgbClr val="F9E3A5"/>
          </a:solidFill>
        </p:grpSpPr>
        <p:sp>
          <p:nvSpPr>
            <p:cNvPr id="16" name="TextBox 15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Прямая со стрелкой 17"/>
          <p:cNvCxnSpPr/>
          <p:nvPr/>
        </p:nvCxnSpPr>
        <p:spPr>
          <a:xfrm rot="16200000" flipV="1">
            <a:off x="6913794" y="2776584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4"/>
          <p:cNvGrpSpPr/>
          <p:nvPr/>
        </p:nvGrpSpPr>
        <p:grpSpPr>
          <a:xfrm>
            <a:off x="7893876" y="3615067"/>
            <a:ext cx="750088" cy="671189"/>
            <a:chOff x="2786050" y="4500570"/>
            <a:chExt cx="500072" cy="1110129"/>
          </a:xfrm>
        </p:grpSpPr>
        <p:sp>
          <p:nvSpPr>
            <p:cNvPr id="20" name="TextBox 19"/>
            <p:cNvSpPr txBox="1"/>
            <p:nvPr/>
          </p:nvSpPr>
          <p:spPr>
            <a:xfrm>
              <a:off x="2809857" y="4745307"/>
              <a:ext cx="476265" cy="865392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Прямая со стрелкой 21"/>
          <p:cNvCxnSpPr/>
          <p:nvPr/>
        </p:nvCxnSpPr>
        <p:spPr>
          <a:xfrm rot="16200000" flipV="1">
            <a:off x="8237208" y="3508261"/>
            <a:ext cx="900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7"/>
          <p:cNvGrpSpPr/>
          <p:nvPr/>
        </p:nvGrpSpPr>
        <p:grpSpPr>
          <a:xfrm>
            <a:off x="7643834" y="1423813"/>
            <a:ext cx="1071570" cy="523220"/>
            <a:chOff x="3214678" y="2143117"/>
            <a:chExt cx="857256" cy="523220"/>
          </a:xfrm>
          <a:solidFill>
            <a:srgbClr val="F9E3A5"/>
          </a:solidFill>
        </p:grpSpPr>
        <p:sp>
          <p:nvSpPr>
            <p:cNvPr id="24" name="TextBox 23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Прямая со стрелкой 25"/>
          <p:cNvCxnSpPr/>
          <p:nvPr/>
        </p:nvCxnSpPr>
        <p:spPr>
          <a:xfrm rot="16200000" flipV="1">
            <a:off x="8014627" y="2414471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5193075" y="2767397"/>
            <a:ext cx="18678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5400" b="1" baseline="-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пласт </a:t>
            </a:r>
            <a:endParaRPr lang="ru-RU" sz="5400" dirty="0">
              <a:solidFill>
                <a:srgbClr val="006600"/>
              </a:solidFill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5286380" y="2143116"/>
            <a:ext cx="949577" cy="10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4117923" y="2571744"/>
            <a:ext cx="88270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Line 6"/>
          <p:cNvSpPr>
            <a:spLocks noChangeShapeType="1"/>
          </p:cNvSpPr>
          <p:nvPr/>
        </p:nvSpPr>
        <p:spPr bwMode="auto">
          <a:xfrm flipH="1">
            <a:off x="5358005" y="3060499"/>
            <a:ext cx="1116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4786314" y="2655621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3752066" y="3754705"/>
            <a:ext cx="271464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V=10</a:t>
            </a:r>
            <a:r>
              <a:rPr lang="ru-RU" sz="5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54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0" y="-24"/>
            <a:ext cx="500034" cy="4286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45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286776" y="3286124"/>
            <a:ext cx="857224" cy="2214578"/>
          </a:xfrm>
          <a:prstGeom prst="rect">
            <a:avLst/>
          </a:prstGeom>
          <a:solidFill>
            <a:schemeClr val="accent1">
              <a:alpha val="54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0" y="4521487"/>
            <a:ext cx="9144000" cy="233653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равновесии пробирки сила тяжести компенсируется выталкивающей силой воды. Т.к. сила тяжести не изменилась, значит и выталкивающая сила и погружённая часть прежняя. Пробирка всплывёт на объём пластилина. 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3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3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3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27" grpId="0"/>
      <p:bldP spid="28" grpId="0"/>
      <p:bldP spid="29" grpId="0"/>
      <p:bldP spid="30" grpId="0" animBg="1"/>
      <p:bldP spid="31" grpId="0"/>
      <p:bldP spid="32" grpId="0"/>
      <p:bldP spid="3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7290" y="-24"/>
            <a:ext cx="4429156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43042" y="500042"/>
            <a:ext cx="7500958" cy="2000264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pt-BR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endParaRPr lang="ru-RU" sz="4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547 548 551 552 553 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it-IT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it-IT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it-IT" sz="44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285776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3411210"/>
            <a:ext cx="9144000" cy="144655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«5»-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вычисления и полный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развёрнутый ответ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8799" y="105297"/>
            <a:ext cx="9105201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«3» – </a:t>
            </a: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краткое условие,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эскиз,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описано </a:t>
            </a: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движение  и записаны законы равномерного движения (покоя)!</a:t>
            </a: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2354041"/>
            <a:ext cx="8976752" cy="64633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«4»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выписаны все закономерности задачи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 l="9961" t="8056" r="10937" b="84620"/>
          <a:stretch>
            <a:fillRect/>
          </a:stretch>
        </p:blipFill>
        <p:spPr bwMode="auto">
          <a:xfrm>
            <a:off x="0" y="71438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-32" y="752097"/>
            <a:ext cx="3857652" cy="2534027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=4,8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3200" baseline="30000" dirty="0" smtClean="0">
              <a:solidFill>
                <a:srgbClr val="F9010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800" b="1" baseline="-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0,24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</a:t>
            </a:r>
            <a:r>
              <a:rPr lang="ru-RU" sz="4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гр</a:t>
            </a:r>
            <a:r>
              <a:rPr lang="ru-RU" sz="44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72330" y="1857364"/>
            <a:ext cx="1857388" cy="6429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929454" y="2119366"/>
            <a:ext cx="2071702" cy="1428760"/>
          </a:xfrm>
          <a:prstGeom prst="rect">
            <a:avLst/>
          </a:prstGeom>
          <a:solidFill>
            <a:schemeClr val="accent6">
              <a:lumMod val="60000"/>
              <a:lumOff val="40000"/>
              <a:alpha val="64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" name="Группа 4"/>
          <p:cNvGrpSpPr/>
          <p:nvPr/>
        </p:nvGrpSpPr>
        <p:grpSpPr>
          <a:xfrm>
            <a:off x="8072462" y="2992023"/>
            <a:ext cx="1071538" cy="651291"/>
            <a:chOff x="2714612" y="4429132"/>
            <a:chExt cx="714380" cy="1077218"/>
          </a:xfrm>
        </p:grpSpPr>
        <p:sp>
          <p:nvSpPr>
            <p:cNvPr id="7" name="TextBox 6"/>
            <p:cNvSpPr txBox="1"/>
            <p:nvPr/>
          </p:nvSpPr>
          <p:spPr>
            <a:xfrm>
              <a:off x="2714612" y="4429132"/>
              <a:ext cx="7143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Прямая со стрелкой 8"/>
          <p:cNvCxnSpPr/>
          <p:nvPr/>
        </p:nvCxnSpPr>
        <p:spPr>
          <a:xfrm rot="16200000" flipV="1">
            <a:off x="7367775" y="2824052"/>
            <a:ext cx="1260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7"/>
          <p:cNvGrpSpPr/>
          <p:nvPr/>
        </p:nvGrpSpPr>
        <p:grpSpPr>
          <a:xfrm>
            <a:off x="8072430" y="670633"/>
            <a:ext cx="1071570" cy="523220"/>
            <a:chOff x="3214678" y="2143117"/>
            <a:chExt cx="857256" cy="523220"/>
          </a:xfrm>
        </p:grpSpPr>
        <p:sp>
          <p:nvSpPr>
            <p:cNvPr id="11" name="TextBox 10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Прямая со стрелкой 12"/>
          <p:cNvCxnSpPr/>
          <p:nvPr/>
        </p:nvCxnSpPr>
        <p:spPr>
          <a:xfrm rot="16200000" flipV="1">
            <a:off x="7342390" y="1562138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7429520" y="1071546"/>
            <a:ext cx="285752" cy="78581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7"/>
          <p:cNvGrpSpPr/>
          <p:nvPr/>
        </p:nvGrpSpPr>
        <p:grpSpPr>
          <a:xfrm>
            <a:off x="8215338" y="2133809"/>
            <a:ext cx="714412" cy="523220"/>
            <a:chOff x="3214678" y="2143117"/>
            <a:chExt cx="628680" cy="523220"/>
          </a:xfrm>
        </p:grpSpPr>
        <p:sp>
          <p:nvSpPr>
            <p:cNvPr id="16" name="TextBox 15"/>
            <p:cNvSpPr txBox="1"/>
            <p:nvPr/>
          </p:nvSpPr>
          <p:spPr>
            <a:xfrm>
              <a:off x="3214678" y="2143117"/>
              <a:ext cx="628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Прямая со стрелкой 17"/>
          <p:cNvCxnSpPr/>
          <p:nvPr/>
        </p:nvCxnSpPr>
        <p:spPr>
          <a:xfrm rot="5400000">
            <a:off x="7749782" y="2608673"/>
            <a:ext cx="504073" cy="1588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564742" y="1500174"/>
            <a:ext cx="2710165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cap="all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тяж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3643306" y="714356"/>
            <a:ext cx="2786082" cy="78581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1.Пробковый круг в равновесии т.к.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28992" y="2214554"/>
            <a:ext cx="3786214" cy="54117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2.Найдём объём круга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329638" y="3291488"/>
            <a:ext cx="1527982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3600" b="1" baseline="-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пробки </a:t>
            </a: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2401076" y="2819124"/>
            <a:ext cx="642942" cy="64294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1543820" y="3095835"/>
            <a:ext cx="882705" cy="69035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Line 6"/>
          <p:cNvSpPr>
            <a:spLocks noChangeShapeType="1"/>
          </p:cNvSpPr>
          <p:nvPr/>
        </p:nvSpPr>
        <p:spPr bwMode="auto">
          <a:xfrm flipH="1">
            <a:off x="2357422" y="3455126"/>
            <a:ext cx="1116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3428993" y="3000372"/>
            <a:ext cx="500066" cy="69035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4143372" y="2786058"/>
            <a:ext cx="1428760" cy="64294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4,8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000496" y="3408789"/>
            <a:ext cx="1784463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240к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г/м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baseline="-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6600"/>
              </a:solidFill>
            </a:endParaRPr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auto">
          <a:xfrm flipH="1">
            <a:off x="4084997" y="3357562"/>
            <a:ext cx="1116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5572132" y="3000372"/>
            <a:ext cx="500066" cy="69035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000760" y="3045684"/>
            <a:ext cx="1367682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0,02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baseline="-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66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4282" y="4000504"/>
            <a:ext cx="2714644" cy="646331"/>
          </a:xfrm>
          <a:prstGeom prst="rect">
            <a:avLst/>
          </a:prstGeom>
          <a:solidFill>
            <a:srgbClr val="FFFF00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00298" y="4000504"/>
            <a:ext cx="5143536" cy="584775"/>
          </a:xfrm>
          <a:prstGeom prst="rect">
            <a:avLst/>
          </a:prstGeom>
          <a:solidFill>
            <a:srgbClr val="FFFF00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к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г/м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2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0,02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86676" y="4000504"/>
            <a:ext cx="1071538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218437" y="3071810"/>
            <a:ext cx="782587" cy="46166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48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Н</a:t>
            </a:r>
            <a:r>
              <a:rPr lang="ru-RU" sz="2400" b="1" baseline="-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214282" y="4643446"/>
            <a:ext cx="6572296" cy="50006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Условие равновесия круга будет иметь вид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42844" y="5143512"/>
            <a:ext cx="2738250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714744" y="5072074"/>
            <a:ext cx="2289025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ЧЕЛ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152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0" y="5929330"/>
            <a:ext cx="9144000" cy="92869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полном погружении круг способен держать над водой груз весом 152Н, т.е. массу 15,2 кг.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0" y="0"/>
            <a:ext cx="500034" cy="4286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51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143768" y="2071678"/>
            <a:ext cx="93647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152Н</a:t>
            </a:r>
            <a:r>
              <a:rPr lang="ru-RU" sz="2400" b="1" baseline="-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1434 L -0.00122 0.03816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509 L 5E-6 0.03657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0.10902 -0.43658 " pathEditMode="relative" rAng="0" ptsTypes="AA">
                                      <p:cBhvr>
                                        <p:cTn id="18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-2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4" grpId="1" animBg="1"/>
      <p:bldP spid="14" grpId="0" animBg="1"/>
      <p:bldP spid="14" grpId="1" animBg="1"/>
      <p:bldP spid="19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3" grpId="0" animBg="1"/>
      <p:bldP spid="32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39" grpId="1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25313" t="22399" r="23593" b="60000"/>
          <a:stretch>
            <a:fillRect/>
          </a:stretch>
        </p:blipFill>
        <p:spPr bwMode="auto">
          <a:xfrm>
            <a:off x="0" y="0"/>
            <a:ext cx="914400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 l="9961" t="15380" r="10937" b="74366"/>
          <a:stretch>
            <a:fillRect/>
          </a:stretch>
        </p:blipFill>
        <p:spPr bwMode="auto">
          <a:xfrm>
            <a:off x="0" y="-24"/>
            <a:ext cx="91440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-32" y="1000108"/>
            <a:ext cx="3643338" cy="2534027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aseline="30000" dirty="0" smtClean="0">
              <a:solidFill>
                <a:srgbClr val="F9010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000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дерева</a:t>
            </a:r>
            <a:r>
              <a:rPr lang="ru-RU" sz="4800" b="1" baseline="-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700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к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г/м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</a:t>
            </a:r>
            <a:r>
              <a:rPr lang="ru-RU" sz="4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гр</a:t>
            </a:r>
            <a:r>
              <a:rPr lang="ru-RU" sz="44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15272" y="1857364"/>
            <a:ext cx="1428792" cy="6429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72396" y="2119366"/>
            <a:ext cx="1643106" cy="1428760"/>
          </a:xfrm>
          <a:prstGeom prst="rect">
            <a:avLst/>
          </a:prstGeom>
          <a:solidFill>
            <a:schemeClr val="accent6">
              <a:lumMod val="60000"/>
              <a:lumOff val="40000"/>
              <a:alpha val="64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" name="Группа 4"/>
          <p:cNvGrpSpPr/>
          <p:nvPr/>
        </p:nvGrpSpPr>
        <p:grpSpPr>
          <a:xfrm>
            <a:off x="8286808" y="2992023"/>
            <a:ext cx="1071538" cy="651291"/>
            <a:chOff x="2714612" y="4429132"/>
            <a:chExt cx="714380" cy="1077218"/>
          </a:xfrm>
        </p:grpSpPr>
        <p:sp>
          <p:nvSpPr>
            <p:cNvPr id="7" name="TextBox 6"/>
            <p:cNvSpPr txBox="1"/>
            <p:nvPr/>
          </p:nvSpPr>
          <p:spPr>
            <a:xfrm>
              <a:off x="2714612" y="4429132"/>
              <a:ext cx="7143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Прямая со стрелкой 8"/>
          <p:cNvCxnSpPr/>
          <p:nvPr/>
        </p:nvCxnSpPr>
        <p:spPr>
          <a:xfrm rot="16200000" flipV="1">
            <a:off x="7582121" y="2824052"/>
            <a:ext cx="1260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7"/>
          <p:cNvGrpSpPr/>
          <p:nvPr/>
        </p:nvGrpSpPr>
        <p:grpSpPr>
          <a:xfrm>
            <a:off x="8215338" y="642918"/>
            <a:ext cx="1071570" cy="523220"/>
            <a:chOff x="3214678" y="2143117"/>
            <a:chExt cx="857256" cy="523220"/>
          </a:xfrm>
          <a:solidFill>
            <a:schemeClr val="bg1">
              <a:lumMod val="85000"/>
            </a:schemeClr>
          </a:solidFill>
        </p:grpSpPr>
        <p:sp>
          <p:nvSpPr>
            <p:cNvPr id="11" name="TextBox 10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Прямая со стрелкой 12"/>
          <p:cNvCxnSpPr/>
          <p:nvPr/>
        </p:nvCxnSpPr>
        <p:spPr>
          <a:xfrm rot="16200000" flipV="1">
            <a:off x="7556736" y="1562138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8358214" y="1428736"/>
            <a:ext cx="285752" cy="4286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7"/>
          <p:cNvGrpSpPr/>
          <p:nvPr/>
        </p:nvGrpSpPr>
        <p:grpSpPr>
          <a:xfrm>
            <a:off x="8429684" y="2133809"/>
            <a:ext cx="714412" cy="523220"/>
            <a:chOff x="3214678" y="2143117"/>
            <a:chExt cx="628680" cy="523220"/>
          </a:xfrm>
        </p:grpSpPr>
        <p:sp>
          <p:nvSpPr>
            <p:cNvPr id="16" name="TextBox 15"/>
            <p:cNvSpPr txBox="1"/>
            <p:nvPr/>
          </p:nvSpPr>
          <p:spPr>
            <a:xfrm>
              <a:off x="3214678" y="2143117"/>
              <a:ext cx="628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Прямая со стрелкой 17"/>
          <p:cNvCxnSpPr/>
          <p:nvPr/>
        </p:nvCxnSpPr>
        <p:spPr>
          <a:xfrm rot="5400000">
            <a:off x="7964128" y="2608673"/>
            <a:ext cx="504073" cy="1588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58739" y="1045420"/>
            <a:ext cx="2357454" cy="1200329"/>
          </a:xfrm>
          <a:prstGeom prst="rect">
            <a:avLst/>
          </a:prstGeom>
          <a:solidFill>
            <a:srgbClr val="FFFF00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71802" y="1701217"/>
            <a:ext cx="4643470" cy="584775"/>
          </a:xfrm>
          <a:prstGeom prst="rect">
            <a:avLst/>
          </a:prstGeom>
          <a:solidFill>
            <a:srgbClr val="FFFF00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к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г/м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2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98626" y="1084609"/>
            <a:ext cx="1071538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57818" y="1000108"/>
            <a:ext cx="1071538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0" y="3500438"/>
            <a:ext cx="3857652" cy="42862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Плот в равновесии т.к.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857652" y="3429000"/>
            <a:ext cx="3367012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груза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cap="all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тяж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3500462" y="2285992"/>
            <a:ext cx="2500298" cy="42862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Масса плота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29288" y="2272721"/>
            <a:ext cx="214314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err="1" smtClean="0">
                <a:latin typeface="Times New Roman" pitchFamily="18" charset="0"/>
                <a:cs typeface="Times New Roman" pitchFamily="18" charset="0"/>
              </a:rPr>
              <a:t>дер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43140" y="2786058"/>
            <a:ext cx="3500462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 700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к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г/м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72132" y="2834342"/>
            <a:ext cx="1357322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4200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57948" y="2857496"/>
            <a:ext cx="1071538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0" y="4000504"/>
            <a:ext cx="5143536" cy="50006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Условие равновесия плота будет иметь вид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286380" y="4000504"/>
            <a:ext cx="3228833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груза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214942" y="4572008"/>
            <a:ext cx="2119555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груза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  <a:endParaRPr lang="ru-RU" sz="2800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0" y="5214950"/>
            <a:ext cx="9144000" cy="92869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полном погружении этот плот способен держать над водой груз весом 18</a:t>
            </a:r>
            <a:r>
              <a:rPr lang="ru-RU" sz="24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т.е. массу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1800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0" y="0"/>
            <a:ext cx="500034" cy="4286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52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1434 L -0.00122 0.03816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509 L 5E-6 0.03657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19271 -0.05324 " pathEditMode="relative" rAng="0" ptsTypes="AA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-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0.1316 0.01366 " pathEditMode="relative" rAng="0" ptsTypes="AA">
                                      <p:cBhvr>
                                        <p:cTn id="1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" y="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4" grpId="1" animBg="1"/>
      <p:bldP spid="14" grpId="0" animBg="1"/>
      <p:bldP spid="14" grpId="1" animBg="1"/>
      <p:bldP spid="19" grpId="0" animBg="1"/>
      <p:bldP spid="20" grpId="0" animBg="1"/>
      <p:bldP spid="21" grpId="0" animBg="1"/>
      <p:bldP spid="21" grpId="1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29" grpId="1" animBg="1"/>
      <p:bldP spid="31" grpId="0" animBg="1"/>
      <p:bldP spid="32" grpId="0" animBg="1"/>
      <p:bldP spid="33" grpId="0" animBg="1"/>
      <p:bldP spid="3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/>
          <a:srcRect l="9961" t="49804" r="10937" b="39210"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7786710" y="1857364"/>
            <a:ext cx="1500230" cy="6429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715272" y="2357430"/>
            <a:ext cx="1643106" cy="1428760"/>
          </a:xfrm>
          <a:prstGeom prst="rect">
            <a:avLst/>
          </a:prstGeom>
          <a:solidFill>
            <a:schemeClr val="accent6">
              <a:lumMod val="60000"/>
              <a:lumOff val="40000"/>
              <a:alpha val="64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8429683" y="3063462"/>
            <a:ext cx="857224" cy="584775"/>
            <a:chOff x="2714613" y="4429132"/>
            <a:chExt cx="571500" cy="967202"/>
          </a:xfrm>
        </p:grpSpPr>
        <p:sp>
          <p:nvSpPr>
            <p:cNvPr id="6" name="TextBox 5"/>
            <p:cNvSpPr txBox="1"/>
            <p:nvPr/>
          </p:nvSpPr>
          <p:spPr>
            <a:xfrm>
              <a:off x="2714613" y="4429132"/>
              <a:ext cx="571500" cy="967202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Прямая со стрелкой 7"/>
          <p:cNvCxnSpPr/>
          <p:nvPr/>
        </p:nvCxnSpPr>
        <p:spPr>
          <a:xfrm rot="16200000" flipV="1">
            <a:off x="7724997" y="2895490"/>
            <a:ext cx="1260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7"/>
          <p:cNvGrpSpPr/>
          <p:nvPr/>
        </p:nvGrpSpPr>
        <p:grpSpPr>
          <a:xfrm>
            <a:off x="8429653" y="611018"/>
            <a:ext cx="1000132" cy="531966"/>
            <a:chOff x="3214676" y="2182655"/>
            <a:chExt cx="800105" cy="531966"/>
          </a:xfrm>
        </p:grpSpPr>
        <p:sp>
          <p:nvSpPr>
            <p:cNvPr id="10" name="TextBox 9"/>
            <p:cNvSpPr txBox="1"/>
            <p:nvPr/>
          </p:nvSpPr>
          <p:spPr>
            <a:xfrm>
              <a:off x="3214676" y="2191401"/>
              <a:ext cx="800105" cy="523220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Прямая со стрелкой 11"/>
          <p:cNvCxnSpPr/>
          <p:nvPr/>
        </p:nvCxnSpPr>
        <p:spPr>
          <a:xfrm rot="16200000" flipV="1">
            <a:off x="7699612" y="1562138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572528" y="1357298"/>
            <a:ext cx="142876" cy="50006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7"/>
          <p:cNvGrpSpPr/>
          <p:nvPr/>
        </p:nvGrpSpPr>
        <p:grpSpPr>
          <a:xfrm>
            <a:off x="8572560" y="2133809"/>
            <a:ext cx="714412" cy="523220"/>
            <a:chOff x="3214678" y="2143117"/>
            <a:chExt cx="628680" cy="523220"/>
          </a:xfrm>
        </p:grpSpPr>
        <p:sp>
          <p:nvSpPr>
            <p:cNvPr id="15" name="TextBox 14"/>
            <p:cNvSpPr txBox="1"/>
            <p:nvPr/>
          </p:nvSpPr>
          <p:spPr>
            <a:xfrm>
              <a:off x="3214678" y="2143117"/>
              <a:ext cx="628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Прямая со стрелкой 16"/>
          <p:cNvCxnSpPr/>
          <p:nvPr/>
        </p:nvCxnSpPr>
        <p:spPr>
          <a:xfrm rot="5400000">
            <a:off x="8107004" y="2608673"/>
            <a:ext cx="504073" cy="1588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-32" y="1000108"/>
            <a:ext cx="3357586" cy="2349361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aseline="30000" dirty="0" smtClean="0">
              <a:solidFill>
                <a:srgbClr val="F9010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судна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=5·10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Н</a:t>
            </a:r>
            <a:endParaRPr lang="ru-RU" sz="3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</a:t>
            </a:r>
            <a:r>
              <a:rPr lang="ru-RU" sz="4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гр</a:t>
            </a:r>
            <a:r>
              <a:rPr lang="ru-RU" sz="44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01646" y="1045420"/>
            <a:ext cx="2941989" cy="646331"/>
          </a:xfrm>
          <a:prstGeom prst="rect">
            <a:avLst/>
          </a:prstGeom>
          <a:solidFill>
            <a:srgbClr val="FFFF00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41534" y="1084609"/>
            <a:ext cx="1487920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150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00694" y="1093704"/>
            <a:ext cx="1357322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150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00364" y="1701217"/>
            <a:ext cx="4714908" cy="523220"/>
          </a:xfrm>
          <a:prstGeom prst="rect">
            <a:avLst/>
          </a:prstGeom>
          <a:solidFill>
            <a:srgbClr val="FFFF00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к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г/м</a:t>
            </a:r>
            <a:r>
              <a:rPr lang="ru-RU" sz="28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8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 1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3214678" y="2214554"/>
            <a:ext cx="3857652" cy="42862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Судно  в равновесии т.к.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71604" y="2701349"/>
            <a:ext cx="3367012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груза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cap="all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тяж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71406" y="3357562"/>
            <a:ext cx="5143536" cy="50006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Условие равновесия судна будет иметь вид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152241" y="3548722"/>
            <a:ext cx="3491725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МН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груза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МН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143108" y="3929066"/>
            <a:ext cx="2340769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груза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145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МН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0" y="4429132"/>
            <a:ext cx="9144000" cy="92869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погружении  до ватерлинии это судно способно перевести груз весом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145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МН, т.е. груз массой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14500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тонн.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00100" y="5780806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Сила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давления на нижнюю грань больше,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чем на верхнюю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5352178"/>
            <a:ext cx="7858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чём причина выталкивающей силы?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0" y="0"/>
            <a:ext cx="500034" cy="4286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53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1434 L -0.00122 0.03816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509 L 5E-6 0.03657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3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3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3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3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3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3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3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3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3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3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3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3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3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3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3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0023 L 0.19652 -0.05301 " pathEditMode="relative" rAng="0" ptsTypes="AA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-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7" dur="3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8" dur="3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3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3" grpId="0" animBg="1"/>
      <p:bldP spid="13" grpId="1" animBg="1"/>
      <p:bldP spid="19" grpId="0" build="p" animBg="1"/>
      <p:bldP spid="20" grpId="0" animBg="1"/>
      <p:bldP spid="21" grpId="0" animBg="1"/>
      <p:bldP spid="21" grpId="1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143768" y="2786058"/>
            <a:ext cx="2071702" cy="1428760"/>
          </a:xfrm>
          <a:prstGeom prst="rect">
            <a:avLst/>
          </a:prstGeom>
          <a:solidFill>
            <a:srgbClr val="00B0F0">
              <a:alpha val="21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286644" y="2309742"/>
            <a:ext cx="1857388" cy="6429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4"/>
          <p:cNvGrpSpPr/>
          <p:nvPr/>
        </p:nvGrpSpPr>
        <p:grpSpPr>
          <a:xfrm>
            <a:off x="7072330" y="3563527"/>
            <a:ext cx="1071538" cy="651291"/>
            <a:chOff x="2714612" y="4429132"/>
            <a:chExt cx="714380" cy="1077218"/>
          </a:xfrm>
        </p:grpSpPr>
        <p:sp>
          <p:nvSpPr>
            <p:cNvPr id="6" name="TextBox 5"/>
            <p:cNvSpPr txBox="1"/>
            <p:nvPr/>
          </p:nvSpPr>
          <p:spPr>
            <a:xfrm>
              <a:off x="2714612" y="4429132"/>
              <a:ext cx="7143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Прямая со стрелкой 7"/>
          <p:cNvCxnSpPr/>
          <p:nvPr/>
        </p:nvCxnSpPr>
        <p:spPr>
          <a:xfrm rot="16200000" flipV="1">
            <a:off x="7379651" y="3276430"/>
            <a:ext cx="1260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572528" y="1523924"/>
            <a:ext cx="285752" cy="78581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0" y="4435483"/>
            <a:ext cx="4429156" cy="523220"/>
          </a:xfrm>
          <a:prstGeom prst="rect">
            <a:avLst/>
          </a:prstGeom>
          <a:solidFill>
            <a:srgbClr val="FFFF00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к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г/м</a:t>
            </a:r>
            <a:r>
              <a:rPr lang="ru-RU" sz="28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8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144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6280" y="4422824"/>
            <a:ext cx="1571604" cy="52322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1,44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0" y="5500702"/>
            <a:ext cx="9144000" cy="92869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уменьшение осадки баржи на 60см вызвано разгрузкой груза весом около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1,44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масса которого 144 тонн.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6429388" y="6357982"/>
            <a:ext cx="2714612" cy="50004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В3,з№3 //стр.16</a:t>
            </a:r>
          </a:p>
        </p:txBody>
      </p:sp>
      <p:grpSp>
        <p:nvGrpSpPr>
          <p:cNvPr id="5" name="Группа 7"/>
          <p:cNvGrpSpPr/>
          <p:nvPr/>
        </p:nvGrpSpPr>
        <p:grpSpPr>
          <a:xfrm>
            <a:off x="7215206" y="928670"/>
            <a:ext cx="1071570" cy="523220"/>
            <a:chOff x="3214678" y="2143117"/>
            <a:chExt cx="857256" cy="523220"/>
          </a:xfrm>
          <a:solidFill>
            <a:srgbClr val="F9E3A5"/>
          </a:solidFill>
        </p:grpSpPr>
        <p:sp>
          <p:nvSpPr>
            <p:cNvPr id="10" name="TextBox 9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Прямая со стрелкой 11"/>
          <p:cNvCxnSpPr/>
          <p:nvPr/>
        </p:nvCxnSpPr>
        <p:spPr>
          <a:xfrm rot="16200000" flipV="1">
            <a:off x="7353024" y="1923744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6200000" flipV="1">
            <a:off x="7927338" y="2498058"/>
            <a:ext cx="57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7"/>
          <p:cNvGrpSpPr/>
          <p:nvPr/>
        </p:nvGrpSpPr>
        <p:grpSpPr>
          <a:xfrm>
            <a:off x="7429520" y="1714488"/>
            <a:ext cx="1071570" cy="523220"/>
            <a:chOff x="3214678" y="2143117"/>
            <a:chExt cx="857256" cy="523220"/>
          </a:xfrm>
          <a:solidFill>
            <a:srgbClr val="F9E3A5"/>
          </a:solidFill>
        </p:grpSpPr>
        <p:sp>
          <p:nvSpPr>
            <p:cNvPr id="33" name="TextBox 32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err="1" smtClean="0">
                  <a:latin typeface="Times New Roman" pitchFamily="18" charset="0"/>
                  <a:cs typeface="Times New Roman" pitchFamily="18" charset="0"/>
                </a:rPr>
                <a:t>Вдоп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Прямая со стрелкой 33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Прямоугольник 34"/>
          <p:cNvSpPr/>
          <p:nvPr/>
        </p:nvSpPr>
        <p:spPr>
          <a:xfrm>
            <a:off x="7286644" y="2786058"/>
            <a:ext cx="1857356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>
            <a:off x="7964096" y="3061051"/>
            <a:ext cx="504073" cy="1588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286776" y="2385948"/>
            <a:ext cx="1071570" cy="40011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0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1,4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-71470" y="4994328"/>
            <a:ext cx="478634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Значит и вес принятого груза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59618" y="4977482"/>
            <a:ext cx="1571604" cy="52322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1,4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grpSp>
        <p:nvGrpSpPr>
          <p:cNvPr id="14" name="Группа 7"/>
          <p:cNvGrpSpPr/>
          <p:nvPr/>
        </p:nvGrpSpPr>
        <p:grpSpPr>
          <a:xfrm>
            <a:off x="8358214" y="2905780"/>
            <a:ext cx="714412" cy="523220"/>
            <a:chOff x="3214678" y="2143117"/>
            <a:chExt cx="628680" cy="523220"/>
          </a:xfrm>
        </p:grpSpPr>
        <p:sp>
          <p:nvSpPr>
            <p:cNvPr id="15" name="TextBox 14"/>
            <p:cNvSpPr txBox="1"/>
            <p:nvPr/>
          </p:nvSpPr>
          <p:spPr>
            <a:xfrm>
              <a:off x="3214678" y="2143117"/>
              <a:ext cx="628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8215338" y="3286124"/>
            <a:ext cx="928710" cy="40011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0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1,4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0" cstate="print"/>
          <a:srcRect l="9961" t="60912" r="10937" b="29688"/>
          <a:stretch>
            <a:fillRect/>
          </a:stretch>
        </p:blipFill>
        <p:spPr bwMode="auto">
          <a:xfrm>
            <a:off x="0" y="11454"/>
            <a:ext cx="91440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0" y="0"/>
            <a:ext cx="500034" cy="4286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54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-32" y="1120676"/>
            <a:ext cx="2500330" cy="282128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=240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0,6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=144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aseline="30000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36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</a:t>
            </a:r>
            <a:r>
              <a:rPr lang="ru-RU" sz="4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гр</a:t>
            </a:r>
            <a:r>
              <a:rPr lang="ru-RU" sz="44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357422" y="1142984"/>
            <a:ext cx="5000660" cy="18573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 погрузке  баржи появилась </a:t>
            </a:r>
            <a:r>
              <a:rPr kumimoji="0" lang="ru-RU" sz="22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дополнительная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сила Архимеда </a:t>
            </a:r>
            <a:r>
              <a:rPr lang="en-US" sz="2400" b="1" cap="all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baseline="-25000" dirty="0" err="1" smtClean="0">
                <a:latin typeface="Times New Roman" pitchFamily="18" charset="0"/>
                <a:cs typeface="Times New Roman" pitchFamily="18" charset="0"/>
              </a:rPr>
              <a:t>Вдоп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, компенсирующая вес груза,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баржа погрузилась дополнительно вытеснив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144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воды.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5984" y="2922626"/>
            <a:ext cx="485778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Найду эту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дополнительную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силу Архимеда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равную весу груза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00232" y="3776493"/>
            <a:ext cx="4370750" cy="646331"/>
          </a:xfrm>
          <a:prstGeom prst="rect">
            <a:avLst/>
          </a:prstGeom>
          <a:solidFill>
            <a:srgbClr val="FFFF00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cap="all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600" b="1" cap="all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err="1" smtClean="0">
                <a:latin typeface="Times New Roman" pitchFamily="18" charset="0"/>
                <a:cs typeface="Times New Roman" pitchFamily="18" charset="0"/>
              </a:rPr>
              <a:t>Вдоп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latin typeface="Times New Roman" pitchFamily="18" charset="0"/>
                <a:cs typeface="Times New Roman" pitchFamily="18" charset="0"/>
              </a:rPr>
              <a:t>доп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3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3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3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3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3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3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3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3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3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3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3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3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1434 L -0.00122 0.03816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509 L 5E-6 0.0365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3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3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3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4" dur="3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5" dur="3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3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1" dur="3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2" dur="3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3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3" grpId="1" animBg="1"/>
      <p:bldP spid="21" grpId="0" animBg="1"/>
      <p:bldP spid="22" grpId="0" animBg="1"/>
      <p:bldP spid="2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build="p" animBg="1"/>
      <p:bldP spid="19" grpId="0" build="p" animBg="1"/>
      <p:bldP spid="28" grpId="0" build="p" animBg="1"/>
      <p:bldP spid="2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 l="9961" t="60912" r="10937" b="29688"/>
          <a:stretch>
            <a:fillRect/>
          </a:stretch>
        </p:blipFill>
        <p:spPr bwMode="auto">
          <a:xfrm>
            <a:off x="0" y="-71462"/>
            <a:ext cx="91440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7286644" y="2309742"/>
            <a:ext cx="1857388" cy="6429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143768" y="2786058"/>
            <a:ext cx="2071702" cy="1428760"/>
          </a:xfrm>
          <a:prstGeom prst="rect">
            <a:avLst/>
          </a:prstGeom>
          <a:solidFill>
            <a:schemeClr val="accent6">
              <a:lumMod val="60000"/>
              <a:lumOff val="40000"/>
              <a:alpha val="64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8286808" y="3420651"/>
            <a:ext cx="1071538" cy="651291"/>
            <a:chOff x="2714612" y="4429132"/>
            <a:chExt cx="714380" cy="1077218"/>
          </a:xfrm>
        </p:grpSpPr>
        <p:sp>
          <p:nvSpPr>
            <p:cNvPr id="6" name="TextBox 5"/>
            <p:cNvSpPr txBox="1"/>
            <p:nvPr/>
          </p:nvSpPr>
          <p:spPr>
            <a:xfrm>
              <a:off x="2714612" y="4429132"/>
              <a:ext cx="7143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Прямая со стрелкой 7"/>
          <p:cNvCxnSpPr/>
          <p:nvPr/>
        </p:nvCxnSpPr>
        <p:spPr>
          <a:xfrm rot="16200000" flipV="1">
            <a:off x="7582089" y="3276430"/>
            <a:ext cx="1260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7"/>
          <p:cNvGrpSpPr/>
          <p:nvPr/>
        </p:nvGrpSpPr>
        <p:grpSpPr>
          <a:xfrm>
            <a:off x="8286776" y="976954"/>
            <a:ext cx="1071570" cy="523220"/>
            <a:chOff x="3214678" y="2143117"/>
            <a:chExt cx="857256" cy="523220"/>
          </a:xfrm>
          <a:solidFill>
            <a:srgbClr val="F9E3A5"/>
          </a:solidFill>
        </p:grpSpPr>
        <p:sp>
          <p:nvSpPr>
            <p:cNvPr id="10" name="TextBox 9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Прямая со стрелкой 11"/>
          <p:cNvCxnSpPr/>
          <p:nvPr/>
        </p:nvCxnSpPr>
        <p:spPr>
          <a:xfrm rot="16200000" flipV="1">
            <a:off x="7556736" y="1923744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572528" y="1523924"/>
            <a:ext cx="285752" cy="78581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7"/>
          <p:cNvGrpSpPr/>
          <p:nvPr/>
        </p:nvGrpSpPr>
        <p:grpSpPr>
          <a:xfrm>
            <a:off x="8429652" y="2586187"/>
            <a:ext cx="714412" cy="523220"/>
            <a:chOff x="3214678" y="2143117"/>
            <a:chExt cx="628680" cy="523220"/>
          </a:xfrm>
        </p:grpSpPr>
        <p:sp>
          <p:nvSpPr>
            <p:cNvPr id="15" name="TextBox 14"/>
            <p:cNvSpPr txBox="1"/>
            <p:nvPr/>
          </p:nvSpPr>
          <p:spPr>
            <a:xfrm>
              <a:off x="3214678" y="2143117"/>
              <a:ext cx="628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Прямая со стрелкой 16"/>
          <p:cNvCxnSpPr/>
          <p:nvPr/>
        </p:nvCxnSpPr>
        <p:spPr>
          <a:xfrm rot="5400000">
            <a:off x="7964096" y="3061051"/>
            <a:ext cx="504073" cy="1588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-32" y="1151077"/>
            <a:ext cx="3357586" cy="2308324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=240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0,6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=144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aseline="30000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</a:t>
            </a:r>
            <a:r>
              <a:rPr lang="ru-RU" sz="4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гр</a:t>
            </a:r>
            <a:r>
              <a:rPr lang="ru-RU" sz="44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3000364" y="1142984"/>
            <a:ext cx="4500594" cy="200026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1.При погрузке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выталкивающая сила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увеличилась на величину веса груза, баржа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дополнительно вытеснила 144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воды.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58704" y="3821619"/>
            <a:ext cx="3299179" cy="646331"/>
          </a:xfrm>
          <a:prstGeom prst="rect">
            <a:avLst/>
          </a:prstGeom>
          <a:solidFill>
            <a:srgbClr val="FFFF00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cap="all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0100" y="4477416"/>
            <a:ext cx="4286280" cy="523220"/>
          </a:xfrm>
          <a:prstGeom prst="rect">
            <a:avLst/>
          </a:prstGeom>
          <a:solidFill>
            <a:srgbClr val="FFFF00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к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г/м</a:t>
            </a:r>
            <a:r>
              <a:rPr lang="ru-RU" sz="28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8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 1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14942" y="4477416"/>
            <a:ext cx="1571604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0" y="5000636"/>
            <a:ext cx="9144000" cy="92869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погружении на 60см баржа приняла груз весом 1,44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масса которого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144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тонны.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635795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Сила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давления на нижнюю грань больше,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чем на верхнюю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5857892"/>
            <a:ext cx="7858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чём причина выталкивающей силы?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0" y="-142900"/>
            <a:ext cx="500034" cy="4286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54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57356" y="3026631"/>
            <a:ext cx="5857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Найду эту дополнительную силу Архимеда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1434 L -0.00122 0.03816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509 L 5E-6 0.03657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3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3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3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3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3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3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3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3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3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3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3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3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3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3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3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8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9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3" grpId="0" animBg="1"/>
      <p:bldP spid="13" grpId="1" animBg="1"/>
      <p:bldP spid="18" grpId="0" build="p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/>
      <p:bldP spid="26" grpId="0"/>
      <p:bldP spid="2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0" cstate="print"/>
          <a:srcRect l="9961" t="71045" r="10937" b="15039"/>
          <a:stretch>
            <a:fillRect/>
          </a:stretch>
        </p:blipFill>
        <p:spPr bwMode="auto">
          <a:xfrm>
            <a:off x="0" y="0"/>
            <a:ext cx="9144000" cy="135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143768" y="2786058"/>
            <a:ext cx="2071702" cy="1428760"/>
          </a:xfrm>
          <a:prstGeom prst="rect">
            <a:avLst/>
          </a:prstGeom>
          <a:solidFill>
            <a:srgbClr val="00B0F0">
              <a:alpha val="21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286644" y="2309742"/>
            <a:ext cx="1857388" cy="6429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4"/>
          <p:cNvGrpSpPr/>
          <p:nvPr/>
        </p:nvGrpSpPr>
        <p:grpSpPr>
          <a:xfrm>
            <a:off x="7072330" y="3563527"/>
            <a:ext cx="1071538" cy="651291"/>
            <a:chOff x="2714612" y="4429132"/>
            <a:chExt cx="714380" cy="1077218"/>
          </a:xfrm>
        </p:grpSpPr>
        <p:sp>
          <p:nvSpPr>
            <p:cNvPr id="6" name="TextBox 5"/>
            <p:cNvSpPr txBox="1"/>
            <p:nvPr/>
          </p:nvSpPr>
          <p:spPr>
            <a:xfrm>
              <a:off x="2714612" y="4429132"/>
              <a:ext cx="7143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Прямая со стрелкой 7"/>
          <p:cNvCxnSpPr/>
          <p:nvPr/>
        </p:nvCxnSpPr>
        <p:spPr>
          <a:xfrm rot="16200000" flipV="1">
            <a:off x="7379651" y="3276430"/>
            <a:ext cx="1260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572528" y="1523924"/>
            <a:ext cx="285752" cy="78581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71470" y="4792673"/>
            <a:ext cx="4429156" cy="523220"/>
          </a:xfrm>
          <a:prstGeom prst="rect">
            <a:avLst/>
          </a:prstGeom>
          <a:solidFill>
            <a:srgbClr val="FFFF00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к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г/м</a:t>
            </a:r>
            <a:r>
              <a:rPr lang="ru-RU" sz="28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8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3000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57750" y="4780014"/>
            <a:ext cx="1571604" cy="52322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7072330" y="5214974"/>
            <a:ext cx="2714612" cy="50004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В3,з№3 //стр.16</a:t>
            </a:r>
          </a:p>
        </p:txBody>
      </p:sp>
      <p:grpSp>
        <p:nvGrpSpPr>
          <p:cNvPr id="5" name="Группа 7"/>
          <p:cNvGrpSpPr/>
          <p:nvPr/>
        </p:nvGrpSpPr>
        <p:grpSpPr>
          <a:xfrm>
            <a:off x="7215206" y="928670"/>
            <a:ext cx="1071570" cy="523220"/>
            <a:chOff x="3214678" y="2143117"/>
            <a:chExt cx="857256" cy="523220"/>
          </a:xfrm>
          <a:solidFill>
            <a:srgbClr val="F9E3A5"/>
          </a:solidFill>
        </p:grpSpPr>
        <p:sp>
          <p:nvSpPr>
            <p:cNvPr id="10" name="TextBox 9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Прямая со стрелкой 11"/>
          <p:cNvCxnSpPr/>
          <p:nvPr/>
        </p:nvCxnSpPr>
        <p:spPr>
          <a:xfrm rot="16200000" flipV="1">
            <a:off x="7353024" y="1923744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6200000" flipV="1">
            <a:off x="7927338" y="2498058"/>
            <a:ext cx="57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7"/>
          <p:cNvGrpSpPr/>
          <p:nvPr/>
        </p:nvGrpSpPr>
        <p:grpSpPr>
          <a:xfrm>
            <a:off x="7429520" y="1714488"/>
            <a:ext cx="1071570" cy="523220"/>
            <a:chOff x="3214678" y="2143117"/>
            <a:chExt cx="857256" cy="523220"/>
          </a:xfrm>
          <a:solidFill>
            <a:srgbClr val="F9E3A5"/>
          </a:solidFill>
        </p:grpSpPr>
        <p:sp>
          <p:nvSpPr>
            <p:cNvPr id="33" name="TextBox 32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err="1" smtClean="0">
                  <a:latin typeface="Times New Roman" pitchFamily="18" charset="0"/>
                  <a:cs typeface="Times New Roman" pitchFamily="18" charset="0"/>
                </a:rPr>
                <a:t>Вдоп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Прямая со стрелкой 33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Прямоугольник 34"/>
          <p:cNvSpPr/>
          <p:nvPr/>
        </p:nvSpPr>
        <p:spPr>
          <a:xfrm>
            <a:off x="7286644" y="2786058"/>
            <a:ext cx="1857356" cy="214314"/>
          </a:xfrm>
          <a:prstGeom prst="rect">
            <a:avLst/>
          </a:prstGeom>
          <a:solidFill>
            <a:srgbClr val="00B0F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>
            <a:off x="7964096" y="3061051"/>
            <a:ext cx="504073" cy="1588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286776" y="2385948"/>
            <a:ext cx="1071570" cy="40011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0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5351518"/>
            <a:ext cx="478634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Значит и вес принятого груза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31088" y="5334672"/>
            <a:ext cx="1571604" cy="52322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grpSp>
        <p:nvGrpSpPr>
          <p:cNvPr id="14" name="Группа 7"/>
          <p:cNvGrpSpPr/>
          <p:nvPr/>
        </p:nvGrpSpPr>
        <p:grpSpPr>
          <a:xfrm>
            <a:off x="8358214" y="2905780"/>
            <a:ext cx="714412" cy="523220"/>
            <a:chOff x="3214678" y="2143117"/>
            <a:chExt cx="628680" cy="523220"/>
          </a:xfrm>
        </p:grpSpPr>
        <p:sp>
          <p:nvSpPr>
            <p:cNvPr id="15" name="TextBox 14"/>
            <p:cNvSpPr txBox="1"/>
            <p:nvPr/>
          </p:nvSpPr>
          <p:spPr>
            <a:xfrm>
              <a:off x="3214678" y="2143117"/>
              <a:ext cx="628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8215338" y="3286124"/>
            <a:ext cx="928710" cy="40011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0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0" y="0"/>
            <a:ext cx="500034" cy="4286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55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-32" y="1357298"/>
            <a:ext cx="2571768" cy="282128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=2000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1,5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3000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aseline="30000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36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3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0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</a:t>
            </a:r>
            <a:r>
              <a:rPr lang="ru-RU" sz="4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гр</a:t>
            </a:r>
            <a:r>
              <a:rPr lang="ru-RU" sz="44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428860" y="1357298"/>
            <a:ext cx="4929222" cy="18573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 погрузке появилась </a:t>
            </a:r>
            <a:r>
              <a:rPr kumimoji="0" lang="ru-RU" sz="22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дополнительная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сила Архимеда </a:t>
            </a:r>
            <a:r>
              <a:rPr lang="en-US" sz="2400" b="1" cap="all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baseline="-25000" dirty="0" err="1" smtClean="0">
                <a:latin typeface="Times New Roman" pitchFamily="18" charset="0"/>
                <a:cs typeface="Times New Roman" pitchFamily="18" charset="0"/>
              </a:rPr>
              <a:t>Вдоп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, компенсирующая вес груза,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теплоход погрузился дополнительно вытеснив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3000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воды.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57422" y="3169507"/>
            <a:ext cx="428628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Найду эту дополнительную силу Архимеда.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71702" y="4065634"/>
            <a:ext cx="4370750" cy="646331"/>
          </a:xfrm>
          <a:prstGeom prst="rect">
            <a:avLst/>
          </a:prstGeom>
          <a:solidFill>
            <a:srgbClr val="FFFF00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cap="all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600" b="1" cap="all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err="1" smtClean="0">
                <a:latin typeface="Times New Roman" pitchFamily="18" charset="0"/>
                <a:cs typeface="Times New Roman" pitchFamily="18" charset="0"/>
              </a:rPr>
              <a:t>Вдоп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err="1" smtClean="0">
                <a:latin typeface="Times New Roman" pitchFamily="18" charset="0"/>
                <a:cs typeface="Times New Roman" pitchFamily="18" charset="0"/>
              </a:rPr>
              <a:t>доп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0" y="5929330"/>
            <a:ext cx="9144000" cy="92869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погружении на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1,5м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судно приняло груз весом 30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масса которого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3000 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тонн.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3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3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3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3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3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3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3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3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3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3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3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3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1434 L -0.00122 0.03816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509 L 5E-6 0.0365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3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3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3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4" dur="3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5" dur="3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3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1" dur="3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2" dur="3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3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3" grpId="1" animBg="1"/>
      <p:bldP spid="21" grpId="0" animBg="1"/>
      <p:bldP spid="2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3" grpId="0" build="p" animBg="1"/>
      <p:bldP spid="19" grpId="0" build="p" animBg="1"/>
      <p:bldP spid="28" grpId="0" build="p" animBg="1"/>
      <p:bldP spid="20" grpId="0" animBg="1"/>
      <p:bldP spid="4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 l="9961" t="71045" r="10937" b="15039"/>
          <a:stretch>
            <a:fillRect/>
          </a:stretch>
        </p:blipFill>
        <p:spPr bwMode="auto">
          <a:xfrm>
            <a:off x="0" y="0"/>
            <a:ext cx="9144000" cy="135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7715272" y="2357430"/>
            <a:ext cx="1500230" cy="6429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7643834" y="2857496"/>
            <a:ext cx="1643106" cy="1428760"/>
          </a:xfrm>
          <a:prstGeom prst="rect">
            <a:avLst/>
          </a:prstGeom>
          <a:solidFill>
            <a:schemeClr val="accent6">
              <a:lumMod val="60000"/>
              <a:lumOff val="40000"/>
              <a:alpha val="64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8358245" y="3563528"/>
            <a:ext cx="857224" cy="584775"/>
            <a:chOff x="2714613" y="4429132"/>
            <a:chExt cx="571500" cy="967202"/>
          </a:xfrm>
        </p:grpSpPr>
        <p:sp>
          <p:nvSpPr>
            <p:cNvPr id="21" name="TextBox 20"/>
            <p:cNvSpPr txBox="1"/>
            <p:nvPr/>
          </p:nvSpPr>
          <p:spPr>
            <a:xfrm>
              <a:off x="2714613" y="4429132"/>
              <a:ext cx="571500" cy="967202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Прямая со стрелкой 22"/>
          <p:cNvCxnSpPr/>
          <p:nvPr/>
        </p:nvCxnSpPr>
        <p:spPr>
          <a:xfrm rot="16200000" flipV="1">
            <a:off x="7653559" y="3395556"/>
            <a:ext cx="1260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7"/>
          <p:cNvGrpSpPr/>
          <p:nvPr/>
        </p:nvGrpSpPr>
        <p:grpSpPr>
          <a:xfrm>
            <a:off x="8248045" y="1078033"/>
            <a:ext cx="1000132" cy="531966"/>
            <a:chOff x="3214676" y="2182655"/>
            <a:chExt cx="800105" cy="531966"/>
          </a:xfrm>
        </p:grpSpPr>
        <p:sp>
          <p:nvSpPr>
            <p:cNvPr id="25" name="TextBox 24"/>
            <p:cNvSpPr txBox="1"/>
            <p:nvPr/>
          </p:nvSpPr>
          <p:spPr>
            <a:xfrm>
              <a:off x="3214676" y="2191401"/>
              <a:ext cx="800105" cy="523220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Прямая со стрелкой 26"/>
          <p:cNvCxnSpPr/>
          <p:nvPr/>
        </p:nvCxnSpPr>
        <p:spPr>
          <a:xfrm rot="16200000" flipV="1">
            <a:off x="7628174" y="2062204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8501090" y="1857364"/>
            <a:ext cx="142876" cy="50006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7"/>
          <p:cNvGrpSpPr/>
          <p:nvPr/>
        </p:nvGrpSpPr>
        <p:grpSpPr>
          <a:xfrm>
            <a:off x="8501122" y="2633875"/>
            <a:ext cx="714412" cy="523220"/>
            <a:chOff x="3214678" y="2143117"/>
            <a:chExt cx="628680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3214678" y="2143117"/>
              <a:ext cx="628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Прямая со стрелкой 31"/>
          <p:cNvCxnSpPr/>
          <p:nvPr/>
        </p:nvCxnSpPr>
        <p:spPr>
          <a:xfrm rot="5400000">
            <a:off x="8035566" y="3108739"/>
            <a:ext cx="504073" cy="1588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-32" y="1357298"/>
            <a:ext cx="3786214" cy="2308324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=2000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1,5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=3000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aseline="30000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3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0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</a:t>
            </a:r>
            <a:r>
              <a:rPr lang="ru-RU" sz="4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гр</a:t>
            </a:r>
            <a:r>
              <a:rPr lang="ru-RU" sz="44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3571868" y="1357298"/>
            <a:ext cx="4572032" cy="192882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1.При погрузке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выталкивающая сила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увеличилась на величину веса груза, теплоход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дополнительно вытеснил 3000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воды.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58704" y="4000451"/>
            <a:ext cx="3299179" cy="646331"/>
          </a:xfrm>
          <a:prstGeom prst="rect">
            <a:avLst/>
          </a:prstGeom>
          <a:solidFill>
            <a:srgbClr val="FFFF00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cap="all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00100" y="4656248"/>
            <a:ext cx="4643470" cy="523220"/>
          </a:xfrm>
          <a:prstGeom prst="rect">
            <a:avLst/>
          </a:prstGeom>
          <a:solidFill>
            <a:srgbClr val="FFFF00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1030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к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г/м</a:t>
            </a:r>
            <a:r>
              <a:rPr lang="ru-RU" sz="28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8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3000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0" y="5187561"/>
            <a:ext cx="9144000" cy="92869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погружении на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1,5м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судно приняло груз весом 30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масса которого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3000 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тонн.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29288" y="4691730"/>
            <a:ext cx="1571604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639635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Сила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давления на нижнюю грань больше,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чем на верхнюю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5967731"/>
            <a:ext cx="7858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чём причина выталкивающей силы?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0" y="0"/>
            <a:ext cx="500034" cy="4286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55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57356" y="3240945"/>
            <a:ext cx="5857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Найду эту дополнительную силу Архимеда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1434 L -0.00122 0.03816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509 L 5E-6 0.03657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3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3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3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3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3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3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3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3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3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3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3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3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8" dur="3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9" dur="3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3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8" grpId="0" animBg="1"/>
      <p:bldP spid="28" grpId="1" animBg="1"/>
      <p:bldP spid="33" grpId="0" build="p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57422" y="142852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42918"/>
            <a:ext cx="8072494" cy="2000264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endParaRPr lang="ru-RU" sz="5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5400" dirty="0" smtClean="0"/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555 554 550 549 545 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5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т14 </a:t>
            </a:r>
            <a:r>
              <a:rPr lang="ru-RU" sz="5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плав</a:t>
            </a:r>
            <a:r>
              <a:rPr lang="ru-RU" sz="5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 cstate="print"/>
          <a:srcRect t="74707" r="5664" b="12841"/>
          <a:stretch>
            <a:fillRect/>
          </a:stretch>
        </p:blipFill>
        <p:spPr bwMode="auto">
          <a:xfrm>
            <a:off x="0" y="-24"/>
            <a:ext cx="9144000" cy="121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1214422"/>
            <a:ext cx="3143240" cy="188769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=8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en-US" sz="32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м=2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pPr>
              <a:lnSpc>
                <a:spcPts val="35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Р</a:t>
            </a:r>
            <a:r>
              <a:rPr lang="en-US" sz="48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15272" y="2175016"/>
            <a:ext cx="1500230" cy="6429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43834" y="2675082"/>
            <a:ext cx="1643106" cy="1428760"/>
          </a:xfrm>
          <a:prstGeom prst="rect">
            <a:avLst/>
          </a:prstGeom>
          <a:solidFill>
            <a:schemeClr val="accent6">
              <a:lumMod val="60000"/>
              <a:lumOff val="40000"/>
              <a:alpha val="64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8358245" y="3381114"/>
            <a:ext cx="857224" cy="584775"/>
            <a:chOff x="2714613" y="4429132"/>
            <a:chExt cx="571500" cy="967202"/>
          </a:xfrm>
        </p:grpSpPr>
        <p:sp>
          <p:nvSpPr>
            <p:cNvPr id="7" name="TextBox 6"/>
            <p:cNvSpPr txBox="1"/>
            <p:nvPr/>
          </p:nvSpPr>
          <p:spPr>
            <a:xfrm>
              <a:off x="2714613" y="4429132"/>
              <a:ext cx="571500" cy="967202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Прямая со стрелкой 8"/>
          <p:cNvCxnSpPr/>
          <p:nvPr/>
        </p:nvCxnSpPr>
        <p:spPr>
          <a:xfrm rot="16200000" flipV="1">
            <a:off x="7653559" y="3213142"/>
            <a:ext cx="1260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7"/>
          <p:cNvGrpSpPr/>
          <p:nvPr/>
        </p:nvGrpSpPr>
        <p:grpSpPr>
          <a:xfrm>
            <a:off x="8358215" y="928670"/>
            <a:ext cx="1000132" cy="531966"/>
            <a:chOff x="3214676" y="2182655"/>
            <a:chExt cx="800105" cy="531966"/>
          </a:xfrm>
        </p:grpSpPr>
        <p:sp>
          <p:nvSpPr>
            <p:cNvPr id="11" name="TextBox 10"/>
            <p:cNvSpPr txBox="1"/>
            <p:nvPr/>
          </p:nvSpPr>
          <p:spPr>
            <a:xfrm>
              <a:off x="3214676" y="2191401"/>
              <a:ext cx="800105" cy="523220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Прямая со стрелкой 12"/>
          <p:cNvCxnSpPr/>
          <p:nvPr/>
        </p:nvCxnSpPr>
        <p:spPr>
          <a:xfrm rot="16200000" flipV="1">
            <a:off x="7628174" y="1879790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8501090" y="1674950"/>
            <a:ext cx="142876" cy="50006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7"/>
          <p:cNvGrpSpPr/>
          <p:nvPr/>
        </p:nvGrpSpPr>
        <p:grpSpPr>
          <a:xfrm>
            <a:off x="8501122" y="2451461"/>
            <a:ext cx="714412" cy="523220"/>
            <a:chOff x="3214678" y="2143117"/>
            <a:chExt cx="628680" cy="523220"/>
          </a:xfrm>
        </p:grpSpPr>
        <p:sp>
          <p:nvSpPr>
            <p:cNvPr id="16" name="TextBox 15"/>
            <p:cNvSpPr txBox="1"/>
            <p:nvPr/>
          </p:nvSpPr>
          <p:spPr>
            <a:xfrm>
              <a:off x="3214678" y="2143117"/>
              <a:ext cx="628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Прямая со стрелкой 17"/>
          <p:cNvCxnSpPr/>
          <p:nvPr/>
        </p:nvCxnSpPr>
        <p:spPr>
          <a:xfrm rot="5400000">
            <a:off x="8035566" y="2926325"/>
            <a:ext cx="504073" cy="1588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71802" y="1045420"/>
            <a:ext cx="2357454" cy="646331"/>
          </a:xfrm>
          <a:prstGeom prst="rect">
            <a:avLst/>
          </a:prstGeom>
          <a:solidFill>
            <a:srgbClr val="FFFF00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84864" y="1785926"/>
            <a:ext cx="4701845" cy="584775"/>
          </a:xfrm>
          <a:prstGeom prst="rect">
            <a:avLst/>
          </a:prstGeom>
          <a:solidFill>
            <a:srgbClr val="FFFF00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к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г/м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2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11689" y="1084609"/>
            <a:ext cx="1071538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57818" y="1071546"/>
            <a:ext cx="1071538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32" y="3500438"/>
            <a:ext cx="3857652" cy="42862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Льдина в равновесии т.к.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857652" y="3429000"/>
            <a:ext cx="3367012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груза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cap="all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тяж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2357422" y="2285992"/>
            <a:ext cx="2714676" cy="42862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Масса льдины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43504" y="2272721"/>
            <a:ext cx="250033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льда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43140" y="2786058"/>
            <a:ext cx="3500462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 900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к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г/м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43570" y="2786058"/>
            <a:ext cx="1285820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0" y="4000504"/>
            <a:ext cx="5357818" cy="50006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Условие равновесия льдины будет иметь вид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486571" y="4048788"/>
            <a:ext cx="3228833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груза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214942" y="4572008"/>
            <a:ext cx="1940018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груза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  <a:endParaRPr lang="ru-RU" sz="2800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0" y="5072074"/>
            <a:ext cx="9144000" cy="114300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полном погружении льдина способна держать над водой груз весом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2000</a:t>
            </a:r>
            <a:r>
              <a:rPr lang="ru-RU" sz="24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т.е. массу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кг. Человек массой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даже не замочит ноги.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72132" y="2834342"/>
            <a:ext cx="1428760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1,8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тонн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0" y="0"/>
            <a:ext cx="500034" cy="4286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611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1434 L -0.00122 0.03816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509 L 5E-6 0.03657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0.20712 -0.02176 " pathEditMode="relative" rAng="0" ptsTypes="AA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-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0.15104 0.06598 " pathEditMode="relative" rAng="0" ptsTypes="AA">
                                      <p:cBhvr>
                                        <p:cTn id="1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4" grpId="1" animBg="1"/>
      <p:bldP spid="14" grpId="0" animBg="1"/>
      <p:bldP spid="14" grpId="1" animBg="1"/>
      <p:bldP spid="19" grpId="0" animBg="1"/>
      <p:bldP spid="20" grpId="0" animBg="1"/>
      <p:bldP spid="21" grpId="0" animBg="1"/>
      <p:bldP spid="21" grpId="1" animBg="1"/>
      <p:bldP spid="22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4" grpId="1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 l="9375" t="8788" r="11523" b="79493"/>
          <a:stretch>
            <a:fillRect/>
          </a:stretch>
        </p:blipFill>
        <p:spPr bwMode="auto">
          <a:xfrm>
            <a:off x="0" y="0"/>
            <a:ext cx="91440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 cstate="print"/>
          <a:srcRect l="9375" t="32959" r="50195" b="34814"/>
          <a:stretch>
            <a:fillRect/>
          </a:stretch>
        </p:blipFill>
        <p:spPr bwMode="auto">
          <a:xfrm>
            <a:off x="5286380" y="2000240"/>
            <a:ext cx="3857620" cy="245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1214422"/>
            <a:ext cx="5072066" cy="99001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=20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10c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/1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=1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1000</a:t>
            </a:r>
            <a:endParaRPr lang="ru-RU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2214554"/>
            <a:ext cx="2389560" cy="646331"/>
          </a:xfrm>
          <a:prstGeom prst="rect">
            <a:avLst/>
          </a:prstGeom>
          <a:solidFill>
            <a:srgbClr val="FFFF00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06" y="2870351"/>
            <a:ext cx="5344788" cy="584775"/>
          </a:xfrm>
          <a:prstGeom prst="rect">
            <a:avLst/>
          </a:prstGeom>
          <a:solidFill>
            <a:srgbClr val="FFFF00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к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г/м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2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1000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7686" y="3500438"/>
            <a:ext cx="928694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8358244" y="3595428"/>
            <a:ext cx="857224" cy="584775"/>
            <a:chOff x="2714613" y="4429132"/>
            <a:chExt cx="571500" cy="967202"/>
          </a:xfrm>
        </p:grpSpPr>
        <p:sp>
          <p:nvSpPr>
            <p:cNvPr id="9" name="TextBox 8"/>
            <p:cNvSpPr txBox="1"/>
            <p:nvPr/>
          </p:nvSpPr>
          <p:spPr>
            <a:xfrm>
              <a:off x="2714613" y="4429132"/>
              <a:ext cx="571500" cy="967202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Прямая со стрелкой 10"/>
          <p:cNvCxnSpPr/>
          <p:nvPr/>
        </p:nvCxnSpPr>
        <p:spPr>
          <a:xfrm rot="16200000" flipV="1">
            <a:off x="7653558" y="3427456"/>
            <a:ext cx="1260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7"/>
          <p:cNvGrpSpPr/>
          <p:nvPr/>
        </p:nvGrpSpPr>
        <p:grpSpPr>
          <a:xfrm>
            <a:off x="8358214" y="1142984"/>
            <a:ext cx="1000132" cy="531966"/>
            <a:chOff x="3214676" y="2182655"/>
            <a:chExt cx="800105" cy="531966"/>
          </a:xfrm>
        </p:grpSpPr>
        <p:sp>
          <p:nvSpPr>
            <p:cNvPr id="13" name="TextBox 12"/>
            <p:cNvSpPr txBox="1"/>
            <p:nvPr/>
          </p:nvSpPr>
          <p:spPr>
            <a:xfrm>
              <a:off x="3214676" y="2191401"/>
              <a:ext cx="800105" cy="523220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 стрелкой 14"/>
          <p:cNvCxnSpPr/>
          <p:nvPr/>
        </p:nvCxnSpPr>
        <p:spPr>
          <a:xfrm rot="16200000" flipV="1">
            <a:off x="7628173" y="2094104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15"/>
          <p:cNvGrpSpPr/>
          <p:nvPr/>
        </p:nvGrpSpPr>
        <p:grpSpPr>
          <a:xfrm>
            <a:off x="7012767" y="3701481"/>
            <a:ext cx="857224" cy="584775"/>
            <a:chOff x="2714613" y="4429132"/>
            <a:chExt cx="571500" cy="967202"/>
          </a:xfrm>
        </p:grpSpPr>
        <p:sp>
          <p:nvSpPr>
            <p:cNvPr id="17" name="TextBox 16"/>
            <p:cNvSpPr txBox="1"/>
            <p:nvPr/>
          </p:nvSpPr>
          <p:spPr>
            <a:xfrm>
              <a:off x="2714613" y="4429132"/>
              <a:ext cx="571500" cy="967202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Прямая со стрелкой 18"/>
          <p:cNvCxnSpPr/>
          <p:nvPr/>
        </p:nvCxnSpPr>
        <p:spPr>
          <a:xfrm rot="16200000" flipV="1">
            <a:off x="6308081" y="3533509"/>
            <a:ext cx="1260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7"/>
          <p:cNvGrpSpPr/>
          <p:nvPr/>
        </p:nvGrpSpPr>
        <p:grpSpPr>
          <a:xfrm>
            <a:off x="7012737" y="1249037"/>
            <a:ext cx="1000132" cy="531966"/>
            <a:chOff x="3214676" y="2182655"/>
            <a:chExt cx="800105" cy="531966"/>
          </a:xfrm>
        </p:grpSpPr>
        <p:sp>
          <p:nvSpPr>
            <p:cNvPr id="21" name="TextBox 20"/>
            <p:cNvSpPr txBox="1"/>
            <p:nvPr/>
          </p:nvSpPr>
          <p:spPr>
            <a:xfrm>
              <a:off x="3214676" y="2191401"/>
              <a:ext cx="800105" cy="523220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Прямая со стрелкой 22"/>
          <p:cNvCxnSpPr/>
          <p:nvPr/>
        </p:nvCxnSpPr>
        <p:spPr>
          <a:xfrm rot="16200000" flipV="1">
            <a:off x="6282696" y="2200157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23"/>
          <p:cNvGrpSpPr/>
          <p:nvPr/>
        </p:nvGrpSpPr>
        <p:grpSpPr>
          <a:xfrm>
            <a:off x="6072230" y="4071942"/>
            <a:ext cx="857224" cy="584775"/>
            <a:chOff x="2714613" y="4429132"/>
            <a:chExt cx="571500" cy="967202"/>
          </a:xfrm>
        </p:grpSpPr>
        <p:sp>
          <p:nvSpPr>
            <p:cNvPr id="25" name="TextBox 24"/>
            <p:cNvSpPr txBox="1"/>
            <p:nvPr/>
          </p:nvSpPr>
          <p:spPr>
            <a:xfrm>
              <a:off x="2714613" y="4429132"/>
              <a:ext cx="571500" cy="967202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Прямая со стрелкой 26"/>
          <p:cNvCxnSpPr/>
          <p:nvPr/>
        </p:nvCxnSpPr>
        <p:spPr>
          <a:xfrm rot="16200000" flipV="1">
            <a:off x="5360201" y="3747823"/>
            <a:ext cx="1260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Группа 7"/>
          <p:cNvGrpSpPr/>
          <p:nvPr/>
        </p:nvGrpSpPr>
        <p:grpSpPr>
          <a:xfrm>
            <a:off x="5286380" y="1214422"/>
            <a:ext cx="1000132" cy="531966"/>
            <a:chOff x="3214676" y="2182655"/>
            <a:chExt cx="800105" cy="531966"/>
          </a:xfrm>
        </p:grpSpPr>
        <p:sp>
          <p:nvSpPr>
            <p:cNvPr id="29" name="TextBox 28"/>
            <p:cNvSpPr txBox="1"/>
            <p:nvPr/>
          </p:nvSpPr>
          <p:spPr>
            <a:xfrm>
              <a:off x="3214676" y="2191401"/>
              <a:ext cx="800105" cy="523220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Прямая со стрелкой 30"/>
          <p:cNvCxnSpPr/>
          <p:nvPr/>
        </p:nvCxnSpPr>
        <p:spPr>
          <a:xfrm rot="16200000" flipV="1">
            <a:off x="5334816" y="2414471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0" y="4071942"/>
            <a:ext cx="5357818" cy="100013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Объём погруженной части не изменился, значит и выталкивающая сила остаётся неизменной!!!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71538" y="5643578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Сила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давления на нижнюю грань больше,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чем на верхнюю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438" y="5214950"/>
            <a:ext cx="7858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чём причина выталкивающей силы?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0" y="0"/>
            <a:ext cx="500034" cy="4286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62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3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3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3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6" grpId="0" animBg="1"/>
      <p:bldP spid="7" grpId="0" animBg="1"/>
      <p:bldP spid="32" grpId="0" animBg="1"/>
      <p:bldP spid="33" grpId="0"/>
      <p:bldP spid="3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 cstate="print"/>
          <a:srcRect t="8056" r="5664" b="75098"/>
          <a:stretch>
            <a:fillRect/>
          </a:stretch>
        </p:blipFill>
        <p:spPr bwMode="auto">
          <a:xfrm>
            <a:off x="0" y="0"/>
            <a:ext cx="914400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7715272" y="2786058"/>
            <a:ext cx="1500230" cy="6429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7643834" y="3071810"/>
            <a:ext cx="1643106" cy="1428760"/>
          </a:xfrm>
          <a:prstGeom prst="rect">
            <a:avLst/>
          </a:prstGeom>
          <a:solidFill>
            <a:schemeClr val="accent6">
              <a:lumMod val="60000"/>
              <a:lumOff val="40000"/>
              <a:alpha val="64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8358245" y="3777842"/>
            <a:ext cx="857224" cy="584775"/>
            <a:chOff x="2714613" y="4429132"/>
            <a:chExt cx="571500" cy="967202"/>
          </a:xfrm>
        </p:grpSpPr>
        <p:sp>
          <p:nvSpPr>
            <p:cNvPr id="21" name="TextBox 20"/>
            <p:cNvSpPr txBox="1"/>
            <p:nvPr/>
          </p:nvSpPr>
          <p:spPr>
            <a:xfrm>
              <a:off x="2714613" y="4429132"/>
              <a:ext cx="571500" cy="967202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Прямая со стрелкой 22"/>
          <p:cNvCxnSpPr/>
          <p:nvPr/>
        </p:nvCxnSpPr>
        <p:spPr>
          <a:xfrm rot="16200000" flipV="1">
            <a:off x="7653559" y="3609870"/>
            <a:ext cx="1260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7"/>
          <p:cNvGrpSpPr/>
          <p:nvPr/>
        </p:nvGrpSpPr>
        <p:grpSpPr>
          <a:xfrm>
            <a:off x="8347199" y="1325398"/>
            <a:ext cx="1011148" cy="470411"/>
            <a:chOff x="3214677" y="2182655"/>
            <a:chExt cx="808918" cy="470411"/>
          </a:xfrm>
        </p:grpSpPr>
        <p:sp>
          <p:nvSpPr>
            <p:cNvPr id="25" name="TextBox 24"/>
            <p:cNvSpPr txBox="1"/>
            <p:nvPr/>
          </p:nvSpPr>
          <p:spPr>
            <a:xfrm>
              <a:off x="3214677" y="2191401"/>
              <a:ext cx="808918" cy="461665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Прямая со стрелкой 26"/>
          <p:cNvCxnSpPr/>
          <p:nvPr/>
        </p:nvCxnSpPr>
        <p:spPr>
          <a:xfrm rot="16200000" flipV="1">
            <a:off x="7628174" y="2276518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8501090" y="2285992"/>
            <a:ext cx="142876" cy="50006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7"/>
          <p:cNvGrpSpPr/>
          <p:nvPr/>
        </p:nvGrpSpPr>
        <p:grpSpPr>
          <a:xfrm>
            <a:off x="8501122" y="2848189"/>
            <a:ext cx="714412" cy="523220"/>
            <a:chOff x="3214678" y="2143117"/>
            <a:chExt cx="628680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3214678" y="2143117"/>
              <a:ext cx="628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Прямая со стрелкой 31"/>
          <p:cNvCxnSpPr/>
          <p:nvPr/>
        </p:nvCxnSpPr>
        <p:spPr>
          <a:xfrm rot="5400000">
            <a:off x="8035566" y="3323053"/>
            <a:ext cx="504073" cy="1588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0" y="1643050"/>
            <a:ext cx="3143240" cy="188769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</a:p>
          <a:p>
            <a:pPr>
              <a:lnSpc>
                <a:spcPts val="35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Р</a:t>
            </a:r>
            <a:r>
              <a:rPr lang="en-US" sz="48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143108" y="1214422"/>
            <a:ext cx="6000792" cy="541174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0,3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0,25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3,6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14810" y="1714488"/>
            <a:ext cx="2357454" cy="646331"/>
          </a:xfrm>
          <a:prstGeom prst="rect">
            <a:avLst/>
          </a:prstGeom>
          <a:solidFill>
            <a:srgbClr val="FFFF00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28926" y="2370285"/>
            <a:ext cx="4857784" cy="584775"/>
          </a:xfrm>
          <a:prstGeom prst="rect">
            <a:avLst/>
          </a:prstGeom>
          <a:solidFill>
            <a:srgbClr val="FFFF00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к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2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3,6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11866" y="1740614"/>
            <a:ext cx="1441824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35280</a:t>
            </a:r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2357422" y="2942205"/>
            <a:ext cx="2714644" cy="42862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Масса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плота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43504" y="2928934"/>
            <a:ext cx="250033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ели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14414" y="3442271"/>
            <a:ext cx="3786246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 600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к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г/м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3,6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29190" y="3490555"/>
            <a:ext cx="1428760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2160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15140" y="3500438"/>
            <a:ext cx="1428760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21600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32" y="4143380"/>
            <a:ext cx="3428960" cy="42862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Плот в равновесии т.к.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00430" y="4071942"/>
            <a:ext cx="3367012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груза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cap="all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тяж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0" y="4639478"/>
            <a:ext cx="5357818" cy="50006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Условие равновесия плота будет иметь вид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091252" y="4620292"/>
            <a:ext cx="3892476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35280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груза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21600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643438" y="5143512"/>
            <a:ext cx="3860416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груза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=13680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=13,68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0" y="5643578"/>
            <a:ext cx="9144000" cy="114300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полном погружении плот способен держать над водой груз весом 13,68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т.е. массу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1,368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тонны. Автомобиль массой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1тонну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даже не замочит колёса.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0" y="0"/>
            <a:ext cx="500034" cy="4286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63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1434 L -0.00122 0.03816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509 L 5E-6 0.03657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3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3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3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3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3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3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3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3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3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3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3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3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3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3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3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3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3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3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8" grpId="0" animBg="1"/>
      <p:bldP spid="28" grpId="1" animBg="1"/>
      <p:bldP spid="33" grpId="0" build="p" animBg="1"/>
      <p:bldP spid="34" grpId="0" build="p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6250" t="12500" r="23593" b="72500"/>
          <a:stretch>
            <a:fillRect/>
          </a:stretch>
        </p:blipFill>
        <p:spPr bwMode="auto">
          <a:xfrm>
            <a:off x="0" y="0"/>
            <a:ext cx="91440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56875" t="13333" r="24375" b="60000"/>
          <a:stretch>
            <a:fillRect/>
          </a:stretch>
        </p:blipFill>
        <p:spPr bwMode="auto">
          <a:xfrm>
            <a:off x="7000860" y="928670"/>
            <a:ext cx="214314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 cstate="print"/>
          <a:srcRect t="8056" r="5664" b="79493"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7643834" y="2071678"/>
            <a:ext cx="1500230" cy="6429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7572396" y="2571744"/>
            <a:ext cx="1643106" cy="1428760"/>
          </a:xfrm>
          <a:prstGeom prst="rect">
            <a:avLst/>
          </a:prstGeom>
          <a:solidFill>
            <a:schemeClr val="accent6">
              <a:lumMod val="60000"/>
              <a:lumOff val="40000"/>
              <a:alpha val="64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8286807" y="3277776"/>
            <a:ext cx="857224" cy="584775"/>
            <a:chOff x="2714613" y="4429132"/>
            <a:chExt cx="571500" cy="967202"/>
          </a:xfrm>
        </p:grpSpPr>
        <p:sp>
          <p:nvSpPr>
            <p:cNvPr id="21" name="TextBox 20"/>
            <p:cNvSpPr txBox="1"/>
            <p:nvPr/>
          </p:nvSpPr>
          <p:spPr>
            <a:xfrm>
              <a:off x="2714613" y="4429132"/>
              <a:ext cx="571500" cy="967202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Прямая со стрелкой 22"/>
          <p:cNvCxnSpPr/>
          <p:nvPr/>
        </p:nvCxnSpPr>
        <p:spPr>
          <a:xfrm rot="16200000" flipV="1">
            <a:off x="7582121" y="3109804"/>
            <a:ext cx="1260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7"/>
          <p:cNvGrpSpPr/>
          <p:nvPr/>
        </p:nvGrpSpPr>
        <p:grpSpPr>
          <a:xfrm>
            <a:off x="8286777" y="825332"/>
            <a:ext cx="1000132" cy="531966"/>
            <a:chOff x="3214676" y="2182655"/>
            <a:chExt cx="800105" cy="531966"/>
          </a:xfrm>
        </p:grpSpPr>
        <p:sp>
          <p:nvSpPr>
            <p:cNvPr id="25" name="TextBox 24"/>
            <p:cNvSpPr txBox="1"/>
            <p:nvPr/>
          </p:nvSpPr>
          <p:spPr>
            <a:xfrm>
              <a:off x="3214676" y="2191401"/>
              <a:ext cx="800105" cy="523220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Прямая со стрелкой 26"/>
          <p:cNvCxnSpPr/>
          <p:nvPr/>
        </p:nvCxnSpPr>
        <p:spPr>
          <a:xfrm rot="16200000" flipV="1">
            <a:off x="7556736" y="1776452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8429652" y="1571612"/>
            <a:ext cx="142876" cy="50006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7"/>
          <p:cNvGrpSpPr/>
          <p:nvPr/>
        </p:nvGrpSpPr>
        <p:grpSpPr>
          <a:xfrm>
            <a:off x="8429684" y="2348123"/>
            <a:ext cx="714412" cy="523220"/>
            <a:chOff x="3214678" y="2143117"/>
            <a:chExt cx="628680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3214678" y="2143117"/>
              <a:ext cx="628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Прямая со стрелкой 31"/>
          <p:cNvCxnSpPr/>
          <p:nvPr/>
        </p:nvCxnSpPr>
        <p:spPr>
          <a:xfrm rot="5400000">
            <a:off x="7964128" y="2822987"/>
            <a:ext cx="504073" cy="1588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-32" y="1142984"/>
            <a:ext cx="3786214" cy="2308324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=5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=7,5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aseline="30000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</a:t>
            </a:r>
            <a:r>
              <a:rPr lang="ru-RU" sz="4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гр</a:t>
            </a:r>
            <a:r>
              <a:rPr lang="ru-RU" sz="44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3500430" y="928670"/>
            <a:ext cx="4429156" cy="192882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 погрузке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выталкивающая сила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увеличилась на величину веса груза, дополнительно  баржа вытеснила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7,5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воды.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58704" y="3170584"/>
            <a:ext cx="3299179" cy="1200329"/>
          </a:xfrm>
          <a:prstGeom prst="rect">
            <a:avLst/>
          </a:prstGeom>
          <a:solidFill>
            <a:srgbClr val="FFFF00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00100" y="3826381"/>
            <a:ext cx="4357718" cy="523220"/>
          </a:xfrm>
          <a:prstGeom prst="rect">
            <a:avLst/>
          </a:prstGeom>
          <a:solidFill>
            <a:srgbClr val="FFFF00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к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г/м</a:t>
            </a:r>
            <a:r>
              <a:rPr lang="ru-RU" sz="28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8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7,5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-71470" y="4572008"/>
            <a:ext cx="9715536" cy="92869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погружении на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0,5м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баржа приняла груз весом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73500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Н,</a:t>
            </a:r>
            <a:endParaRPr lang="ru-RU" sz="2400" dirty="0" smtClean="0">
              <a:solidFill>
                <a:srgbClr val="000000"/>
              </a:solidFill>
            </a:endParaRPr>
          </a:p>
          <a:p>
            <a:pPr>
              <a:spcAft>
                <a:spcPts val="100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масса которого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7350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578080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Сила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давления на нижнюю грань больше,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чем на верхнюю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5280740"/>
            <a:ext cx="7858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чём причина выталкивающей силы?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43504" y="3834474"/>
            <a:ext cx="1428760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73500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0" y="0"/>
            <a:ext cx="500034" cy="4286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64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1434 L -0.00122 0.03816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509 L 5E-6 0.03657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3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3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3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3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3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3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3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3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3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3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3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3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8" grpId="0" animBg="1"/>
      <p:bldP spid="28" grpId="1" animBg="1"/>
      <p:bldP spid="33" grpId="0" build="p" animBg="1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4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print"/>
          <a:srcRect t="62256" r="5664" b="26025"/>
          <a:stretch>
            <a:fillRect/>
          </a:stretch>
        </p:blipFill>
        <p:spPr bwMode="auto">
          <a:xfrm>
            <a:off x="0" y="0"/>
            <a:ext cx="91440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7643834" y="2103578"/>
            <a:ext cx="1500230" cy="6429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7572396" y="2357430"/>
            <a:ext cx="1643106" cy="1428760"/>
          </a:xfrm>
          <a:prstGeom prst="rect">
            <a:avLst/>
          </a:prstGeom>
          <a:solidFill>
            <a:schemeClr val="accent6">
              <a:lumMod val="60000"/>
              <a:lumOff val="40000"/>
              <a:alpha val="64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8286807" y="3000372"/>
            <a:ext cx="857224" cy="584775"/>
            <a:chOff x="2714613" y="4429132"/>
            <a:chExt cx="571500" cy="967202"/>
          </a:xfrm>
        </p:grpSpPr>
        <p:sp>
          <p:nvSpPr>
            <p:cNvPr id="21" name="TextBox 20"/>
            <p:cNvSpPr txBox="1"/>
            <p:nvPr/>
          </p:nvSpPr>
          <p:spPr>
            <a:xfrm>
              <a:off x="2714613" y="4429132"/>
              <a:ext cx="571500" cy="967202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Прямая со стрелкой 22"/>
          <p:cNvCxnSpPr/>
          <p:nvPr/>
        </p:nvCxnSpPr>
        <p:spPr>
          <a:xfrm rot="16200000" flipV="1">
            <a:off x="7582121" y="3141704"/>
            <a:ext cx="1260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7"/>
          <p:cNvGrpSpPr/>
          <p:nvPr/>
        </p:nvGrpSpPr>
        <p:grpSpPr>
          <a:xfrm>
            <a:off x="8286777" y="857232"/>
            <a:ext cx="1000132" cy="531966"/>
            <a:chOff x="3214676" y="2182655"/>
            <a:chExt cx="800105" cy="531966"/>
          </a:xfrm>
        </p:grpSpPr>
        <p:sp>
          <p:nvSpPr>
            <p:cNvPr id="25" name="TextBox 24"/>
            <p:cNvSpPr txBox="1"/>
            <p:nvPr/>
          </p:nvSpPr>
          <p:spPr>
            <a:xfrm>
              <a:off x="3214676" y="2191401"/>
              <a:ext cx="800105" cy="523220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Прямая со стрелкой 26"/>
          <p:cNvCxnSpPr/>
          <p:nvPr/>
        </p:nvCxnSpPr>
        <p:spPr>
          <a:xfrm rot="16200000" flipV="1">
            <a:off x="7573461" y="1862422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-32" y="1776513"/>
            <a:ext cx="3214710" cy="1795363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err="1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</a:t>
            </a:r>
            <a:r>
              <a:rPr lang="ru-RU" sz="4400" b="1" baseline="-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6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00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44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4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-32" y="1214422"/>
            <a:ext cx="6786610" cy="541174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дер</a:t>
            </a:r>
            <a:r>
              <a:rPr lang="ru-RU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0,3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·0,2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=0,18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3214678" y="1785926"/>
            <a:ext cx="2714644" cy="42862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Масса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бруса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29256" y="1785926"/>
            <a:ext cx="214314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дер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71802" y="2357430"/>
            <a:ext cx="400052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 600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к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г/м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0,18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29058" y="2928934"/>
            <a:ext cx="1143008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108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44953" y="3000372"/>
            <a:ext cx="1285884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1080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32" y="3571876"/>
            <a:ext cx="3428960" cy="42862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Брус в равновесии т.к.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428992" y="3500438"/>
            <a:ext cx="2226059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cap="all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тяж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15008" y="3786190"/>
            <a:ext cx="3000396" cy="646331"/>
          </a:xfrm>
          <a:prstGeom prst="rect">
            <a:avLst/>
          </a:prstGeom>
          <a:solidFill>
            <a:srgbClr val="FFFF00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0" y="4000504"/>
            <a:ext cx="5357818" cy="50006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Условие равновесия бруса будет иметь вид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0" y="4429132"/>
            <a:ext cx="6000792" cy="646331"/>
          </a:xfrm>
          <a:prstGeom prst="rect">
            <a:avLst/>
          </a:prstGeom>
          <a:solidFill>
            <a:srgbClr val="FFFF00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к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2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44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1080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57884" y="4429132"/>
            <a:ext cx="3143272" cy="646331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44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108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-71470" y="5000636"/>
            <a:ext cx="9215470" cy="92869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компенсации силы тяжести брус должен вытеснить </a:t>
            </a:r>
            <a:r>
              <a:rPr lang="ru-RU" sz="24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108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воды.</a:t>
            </a:r>
          </a:p>
          <a:p>
            <a:pPr>
              <a:spcAft>
                <a:spcPts val="100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-32" y="6072206"/>
            <a:ext cx="9144032" cy="492443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Сила</a:t>
            </a:r>
            <a:r>
              <a:rPr lang="ru-RU" sz="2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давления на нижнюю грань больше, </a:t>
            </a:r>
            <a:r>
              <a:rPr lang="ru-RU" sz="2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чем на верхнюю</a:t>
            </a:r>
            <a:endParaRPr lang="ru-RU" sz="2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357554" y="5643578"/>
            <a:ext cx="5786446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чём причина выталкивающей силы?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0" y="0"/>
            <a:ext cx="500034" cy="4286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65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3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3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3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3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3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3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3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3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3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3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3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3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3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3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3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7" dur="3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8" dur="3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3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3" grpId="0" build="p" animBg="1"/>
      <p:bldP spid="34" grpId="0" build="p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7" grpId="0" animBg="1"/>
      <p:bldP spid="48" grpId="0" animBg="1"/>
      <p:bldP spid="50" grpId="0" animBg="1"/>
      <p:bldP spid="5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57422" y="142852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14356"/>
            <a:ext cx="8072494" cy="2786082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endParaRPr lang="ru-RU" sz="5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348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410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407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402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528 </a:t>
            </a:r>
            <a:endParaRPr lang="ru-RU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F/S </a:t>
            </a:r>
            <a:endParaRPr lang="ru-RU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t="8789" b="74365"/>
          <a:stretch>
            <a:fillRect/>
          </a:stretch>
        </p:blipFill>
        <p:spPr bwMode="auto">
          <a:xfrm>
            <a:off x="0" y="0"/>
            <a:ext cx="914400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/>
          <a:srcRect t="43213" r="80664" b="16504"/>
          <a:stretch>
            <a:fillRect/>
          </a:stretch>
        </p:blipFill>
        <p:spPr bwMode="auto">
          <a:xfrm>
            <a:off x="6786578" y="1142984"/>
            <a:ext cx="235742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7643834" y="135729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СОСУД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0" y="1643050"/>
            <a:ext cx="7000892" cy="114300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Если в сосуд накачать воздух, количество ударов молекул увеличится, что приведёт к увеличению давления в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сосуде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0" y="2786058"/>
            <a:ext cx="7429520" cy="135732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По </a:t>
            </a:r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закону Паскаля </a:t>
            </a:r>
            <a:r>
              <a:rPr lang="ru-RU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 давление передастся жидкостью во все направления, что приведёт к увеличению сил давления и на </a:t>
            </a:r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цилиндр </a:t>
            </a:r>
            <a:r>
              <a:rPr lang="ru-RU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он опустится,  сжав и увеличив давление воздуха в нем.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0" y="4500570"/>
            <a:ext cx="9144000" cy="85725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Если из сосуда откачать воздух, количество ударов молекул уменьшится, что приведёт к уменьшению давления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сосуде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0" y="5357826"/>
            <a:ext cx="9144000" cy="142873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По </a:t>
            </a:r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закону Паскаля </a:t>
            </a:r>
            <a:r>
              <a:rPr lang="ru-RU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 уменьшение  давления передастся жидкостью во все направления, что приведёт к уменьшению сил давления на поршень  и </a:t>
            </a:r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цилиндр</a:t>
            </a:r>
            <a:r>
              <a:rPr lang="ru-RU" sz="2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 под действием сил давления воздуха в цилиндре он приподнимется. 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0" y="0"/>
            <a:ext cx="500034" cy="4286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71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7820940" y="1714488"/>
            <a:ext cx="785818" cy="2143140"/>
            <a:chOff x="7820940" y="1751696"/>
            <a:chExt cx="785818" cy="2143140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7858148" y="2143116"/>
              <a:ext cx="715970" cy="1751720"/>
              <a:chOff x="7858148" y="1785926"/>
              <a:chExt cx="715970" cy="1751720"/>
            </a:xfrm>
          </p:grpSpPr>
          <p:grpSp>
            <p:nvGrpSpPr>
              <p:cNvPr id="40" name="Группа 39"/>
              <p:cNvGrpSpPr/>
              <p:nvPr/>
            </p:nvGrpSpPr>
            <p:grpSpPr>
              <a:xfrm>
                <a:off x="7858148" y="1785926"/>
                <a:ext cx="715970" cy="1751720"/>
                <a:chOff x="7858148" y="1857364"/>
                <a:chExt cx="715970" cy="1751720"/>
              </a:xfrm>
            </p:grpSpPr>
            <p:cxnSp>
              <p:nvCxnSpPr>
                <p:cNvPr id="26" name="Прямая соединительная линия 25"/>
                <p:cNvCxnSpPr/>
                <p:nvPr/>
              </p:nvCxnSpPr>
              <p:spPr>
                <a:xfrm rot="5400000">
                  <a:off x="7016762" y="2722233"/>
                  <a:ext cx="1731657" cy="1921"/>
                </a:xfrm>
                <a:prstGeom prst="line">
                  <a:avLst/>
                </a:prstGeom>
                <a:grpFill/>
                <a:ln w="76200">
                  <a:solidFill>
                    <a:srgbClr val="C000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Прямая соединительная линия 32"/>
                <p:cNvCxnSpPr/>
                <p:nvPr/>
              </p:nvCxnSpPr>
              <p:spPr>
                <a:xfrm rot="5400000">
                  <a:off x="7716862" y="2751828"/>
                  <a:ext cx="1714512" cy="0"/>
                </a:xfrm>
                <a:prstGeom prst="line">
                  <a:avLst/>
                </a:prstGeom>
                <a:grpFill/>
                <a:ln w="50800">
                  <a:solidFill>
                    <a:srgbClr val="C000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Прямая соединительная линия 33"/>
                <p:cNvCxnSpPr/>
                <p:nvPr/>
              </p:nvCxnSpPr>
              <p:spPr>
                <a:xfrm>
                  <a:off x="7858148" y="1857364"/>
                  <a:ext cx="714380" cy="1588"/>
                </a:xfrm>
                <a:prstGeom prst="line">
                  <a:avLst/>
                </a:prstGeom>
                <a:grpFill/>
                <a:ln w="50800">
                  <a:solidFill>
                    <a:srgbClr val="C000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Прямоугольник 40"/>
              <p:cNvSpPr/>
              <p:nvPr/>
            </p:nvSpPr>
            <p:spPr>
              <a:xfrm>
                <a:off x="7933172" y="1820156"/>
                <a:ext cx="599760" cy="4696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880450" y="1857364"/>
                <a:ext cx="684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ЦИЛ</a:t>
                </a:r>
                <a:endParaRPr lang="ru-RU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5" name="Прямоугольник 44"/>
            <p:cNvSpPr/>
            <p:nvPr/>
          </p:nvSpPr>
          <p:spPr>
            <a:xfrm>
              <a:off x="7820940" y="1751696"/>
              <a:ext cx="785818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cxnSp>
        <p:nvCxnSpPr>
          <p:cNvPr id="12" name="Прямая со стрелкой 11"/>
          <p:cNvCxnSpPr/>
          <p:nvPr/>
        </p:nvCxnSpPr>
        <p:spPr>
          <a:xfrm rot="5400000">
            <a:off x="7623818" y="1805942"/>
            <a:ext cx="756000" cy="1588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7981008" y="1805942"/>
            <a:ext cx="756000" cy="1588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0209 L 0.00278 0.0335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3357 L 0.00278 0.0020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/>
          <a:srcRect t="8789" r="6250" b="78760"/>
          <a:stretch>
            <a:fillRect/>
          </a:stretch>
        </p:blipFill>
        <p:spPr bwMode="auto">
          <a:xfrm>
            <a:off x="0" y="-24"/>
            <a:ext cx="91440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4857752" y="785794"/>
            <a:ext cx="3786214" cy="3286148"/>
            <a:chOff x="5760" y="4608"/>
            <a:chExt cx="2304" cy="1872"/>
          </a:xfrm>
        </p:grpSpPr>
        <p:grpSp>
          <p:nvGrpSpPr>
            <p:cNvPr id="4" name="Group 57"/>
            <p:cNvGrpSpPr>
              <a:grpSpLocks/>
            </p:cNvGrpSpPr>
            <p:nvPr/>
          </p:nvGrpSpPr>
          <p:grpSpPr bwMode="auto">
            <a:xfrm>
              <a:off x="5760" y="4608"/>
              <a:ext cx="2304" cy="1872"/>
              <a:chOff x="5760" y="5328"/>
              <a:chExt cx="2304" cy="1872"/>
            </a:xfrm>
          </p:grpSpPr>
          <p:grpSp>
            <p:nvGrpSpPr>
              <p:cNvPr id="6" name="Group 64"/>
              <p:cNvGrpSpPr>
                <a:grpSpLocks/>
              </p:cNvGrpSpPr>
              <p:nvPr/>
            </p:nvGrpSpPr>
            <p:grpSpPr bwMode="auto">
              <a:xfrm>
                <a:off x="6192" y="5760"/>
                <a:ext cx="1872" cy="1440"/>
                <a:chOff x="6192" y="5760"/>
                <a:chExt cx="1872" cy="1440"/>
              </a:xfrm>
            </p:grpSpPr>
            <p:sp>
              <p:nvSpPr>
                <p:cNvPr id="13" name="Line 77"/>
                <p:cNvSpPr>
                  <a:spLocks noChangeShapeType="1"/>
                </p:cNvSpPr>
                <p:nvPr/>
              </p:nvSpPr>
              <p:spPr bwMode="auto">
                <a:xfrm>
                  <a:off x="6192" y="5760"/>
                  <a:ext cx="0" cy="115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" name="Line 76"/>
                <p:cNvSpPr>
                  <a:spLocks noChangeShapeType="1"/>
                </p:cNvSpPr>
                <p:nvPr/>
              </p:nvSpPr>
              <p:spPr bwMode="auto">
                <a:xfrm>
                  <a:off x="8064" y="5760"/>
                  <a:ext cx="0" cy="115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" name="Line 75"/>
                <p:cNvSpPr>
                  <a:spLocks noChangeShapeType="1"/>
                </p:cNvSpPr>
                <p:nvPr/>
              </p:nvSpPr>
              <p:spPr bwMode="auto">
                <a:xfrm>
                  <a:off x="6480" y="6912"/>
                  <a:ext cx="1584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" name="Line 74"/>
                <p:cNvSpPr>
                  <a:spLocks noChangeShapeType="1"/>
                </p:cNvSpPr>
                <p:nvPr/>
              </p:nvSpPr>
              <p:spPr bwMode="auto">
                <a:xfrm>
                  <a:off x="6624" y="5760"/>
                  <a:ext cx="0" cy="86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" name="Line 73"/>
                <p:cNvSpPr>
                  <a:spLocks noChangeShapeType="1"/>
                </p:cNvSpPr>
                <p:nvPr/>
              </p:nvSpPr>
              <p:spPr bwMode="auto">
                <a:xfrm>
                  <a:off x="7056" y="5760"/>
                  <a:ext cx="0" cy="86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" name="Line 72"/>
                <p:cNvSpPr>
                  <a:spLocks noChangeShapeType="1"/>
                </p:cNvSpPr>
                <p:nvPr/>
              </p:nvSpPr>
              <p:spPr bwMode="auto">
                <a:xfrm>
                  <a:off x="6624" y="6624"/>
                  <a:ext cx="43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" name="Rectangle 71"/>
                <p:cNvSpPr>
                  <a:spLocks noChangeArrowheads="1"/>
                </p:cNvSpPr>
                <p:nvPr/>
              </p:nvSpPr>
              <p:spPr bwMode="auto">
                <a:xfrm>
                  <a:off x="6192" y="6048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" name="Rectangle 70"/>
                <p:cNvSpPr>
                  <a:spLocks noChangeArrowheads="1"/>
                </p:cNvSpPr>
                <p:nvPr/>
              </p:nvSpPr>
              <p:spPr bwMode="auto">
                <a:xfrm>
                  <a:off x="7056" y="6048"/>
                  <a:ext cx="1008" cy="144"/>
                </a:xfrm>
                <a:prstGeom prst="rect">
                  <a:avLst/>
                </a:prstGeom>
                <a:solidFill>
                  <a:srgbClr val="7030A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6336" y="6768"/>
                  <a:ext cx="144" cy="14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" name="Line 68"/>
                <p:cNvSpPr>
                  <a:spLocks noChangeShapeType="1"/>
                </p:cNvSpPr>
                <p:nvPr/>
              </p:nvSpPr>
              <p:spPr bwMode="auto">
                <a:xfrm>
                  <a:off x="6768" y="6624"/>
                  <a:ext cx="144" cy="14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6768" y="676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" name="Line 66"/>
                <p:cNvSpPr>
                  <a:spLocks noChangeShapeType="1"/>
                </p:cNvSpPr>
                <p:nvPr/>
              </p:nvSpPr>
              <p:spPr bwMode="auto">
                <a:xfrm>
                  <a:off x="6336" y="6912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5" name="Line 65"/>
                <p:cNvSpPr>
                  <a:spLocks noChangeShapeType="1"/>
                </p:cNvSpPr>
                <p:nvPr/>
              </p:nvSpPr>
              <p:spPr bwMode="auto">
                <a:xfrm>
                  <a:off x="6480" y="6912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7" name="Line 63"/>
              <p:cNvSpPr>
                <a:spLocks noChangeShapeType="1"/>
              </p:cNvSpPr>
              <p:nvPr/>
            </p:nvSpPr>
            <p:spPr bwMode="auto">
              <a:xfrm>
                <a:off x="6414" y="6186"/>
                <a:ext cx="0" cy="28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" name="Line 62"/>
              <p:cNvSpPr>
                <a:spLocks noChangeShapeType="1"/>
              </p:cNvSpPr>
              <p:nvPr/>
            </p:nvSpPr>
            <p:spPr bwMode="auto">
              <a:xfrm>
                <a:off x="7488" y="6192"/>
                <a:ext cx="0" cy="576"/>
              </a:xfrm>
              <a:prstGeom prst="line">
                <a:avLst/>
              </a:prstGeom>
              <a:noFill/>
              <a:ln w="57150">
                <a:solidFill>
                  <a:srgbClr val="220FB1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" name="Rectangle 61"/>
              <p:cNvSpPr>
                <a:spLocks noChangeArrowheads="1"/>
              </p:cNvSpPr>
              <p:nvPr/>
            </p:nvSpPr>
            <p:spPr bwMode="auto">
              <a:xfrm>
                <a:off x="7056" y="5616"/>
                <a:ext cx="1008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Rectangle 60"/>
              <p:cNvSpPr>
                <a:spLocks noChangeArrowheads="1"/>
              </p:cNvSpPr>
              <p:nvPr/>
            </p:nvSpPr>
            <p:spPr bwMode="auto">
              <a:xfrm>
                <a:off x="7488" y="5760"/>
                <a:ext cx="288" cy="288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" name="Line 59"/>
              <p:cNvSpPr>
                <a:spLocks noChangeShapeType="1"/>
              </p:cNvSpPr>
              <p:nvPr/>
            </p:nvSpPr>
            <p:spPr bwMode="auto">
              <a:xfrm flipH="1" flipV="1">
                <a:off x="5760" y="5328"/>
                <a:ext cx="864" cy="43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Line 58"/>
              <p:cNvSpPr>
                <a:spLocks noChangeShapeType="1"/>
              </p:cNvSpPr>
              <p:nvPr/>
            </p:nvSpPr>
            <p:spPr bwMode="auto">
              <a:xfrm>
                <a:off x="6336" y="5616"/>
                <a:ext cx="0" cy="43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5" name="Line 56"/>
            <p:cNvSpPr>
              <a:spLocks noChangeShapeType="1"/>
            </p:cNvSpPr>
            <p:nvPr/>
          </p:nvSpPr>
          <p:spPr bwMode="auto">
            <a:xfrm>
              <a:off x="6192" y="6192"/>
              <a:ext cx="14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874861" y="2857496"/>
            <a:ext cx="554527" cy="416404"/>
            <a:chOff x="4429124" y="1142984"/>
            <a:chExt cx="659155" cy="461665"/>
          </a:xfrm>
        </p:grpSpPr>
        <p:sp>
          <p:nvSpPr>
            <p:cNvPr id="27" name="TextBox 10"/>
            <p:cNvSpPr txBox="1">
              <a:spLocks noChangeArrowheads="1"/>
            </p:cNvSpPr>
            <p:nvPr/>
          </p:nvSpPr>
          <p:spPr bwMode="auto">
            <a:xfrm>
              <a:off x="4429124" y="1142984"/>
              <a:ext cx="6591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24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>
              <a:off x="4572000" y="1214422"/>
              <a:ext cx="285752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28"/>
          <p:cNvGrpSpPr/>
          <p:nvPr/>
        </p:nvGrpSpPr>
        <p:grpSpPr>
          <a:xfrm>
            <a:off x="7590686" y="2987102"/>
            <a:ext cx="624652" cy="527444"/>
            <a:chOff x="4429124" y="1142984"/>
            <a:chExt cx="742511" cy="584775"/>
          </a:xfrm>
        </p:grpSpPr>
        <p:sp>
          <p:nvSpPr>
            <p:cNvPr id="30" name="TextBox 10"/>
            <p:cNvSpPr txBox="1">
              <a:spLocks noChangeArrowheads="1"/>
            </p:cNvSpPr>
            <p:nvPr/>
          </p:nvSpPr>
          <p:spPr bwMode="auto">
            <a:xfrm>
              <a:off x="4429124" y="1142984"/>
              <a:ext cx="74251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б</a:t>
              </a:r>
              <a:endParaRPr lang="ru-RU" sz="3200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>
              <a:off x="4699596" y="1203789"/>
              <a:ext cx="285752" cy="1588"/>
            </a:xfrm>
            <a:prstGeom prst="straightConnector1">
              <a:avLst/>
            </a:prstGeom>
            <a:ln w="19050">
              <a:solidFill>
                <a:srgbClr val="220FB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15"/>
          <p:cNvSpPr txBox="1">
            <a:spLocks noChangeArrowheads="1"/>
          </p:cNvSpPr>
          <p:nvPr/>
        </p:nvSpPr>
        <p:spPr bwMode="auto">
          <a:xfrm>
            <a:off x="8362750" y="1435230"/>
            <a:ext cx="781282" cy="70788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15"/>
          <p:cNvSpPr txBox="1">
            <a:spLocks noChangeArrowheads="1"/>
          </p:cNvSpPr>
          <p:nvPr/>
        </p:nvSpPr>
        <p:spPr bwMode="auto">
          <a:xfrm>
            <a:off x="6257030" y="1571612"/>
            <a:ext cx="600986" cy="46166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0" y="1142984"/>
            <a:ext cx="2285984" cy="18876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=180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=4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rgbClr val="0066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=18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  <a:endParaRPr lang="ru-RU" sz="3600" baseline="30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10"/>
          <p:cNvSpPr txBox="1">
            <a:spLocks noChangeArrowheads="1"/>
          </p:cNvSpPr>
          <p:nvPr/>
        </p:nvSpPr>
        <p:spPr bwMode="auto">
          <a:xfrm>
            <a:off x="2739492" y="1928802"/>
            <a:ext cx="903813" cy="64633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 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15"/>
          <p:cNvSpPr txBox="1">
            <a:spLocks noChangeArrowheads="1"/>
          </p:cNvSpPr>
          <p:nvPr/>
        </p:nvSpPr>
        <p:spPr bwMode="auto">
          <a:xfrm>
            <a:off x="2839852" y="2772787"/>
            <a:ext cx="656190" cy="584775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 bwMode="auto">
          <a:xfrm rot="120000" flipV="1">
            <a:off x="2739493" y="2629102"/>
            <a:ext cx="772680" cy="4267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10"/>
          <p:cNvSpPr txBox="1">
            <a:spLocks noChangeArrowheads="1"/>
          </p:cNvSpPr>
          <p:nvPr/>
        </p:nvSpPr>
        <p:spPr bwMode="auto">
          <a:xfrm>
            <a:off x="4012936" y="1928802"/>
            <a:ext cx="98769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15"/>
          <p:cNvSpPr txBox="1">
            <a:spLocks noChangeArrowheads="1"/>
          </p:cNvSpPr>
          <p:nvPr/>
        </p:nvSpPr>
        <p:spPr bwMode="auto">
          <a:xfrm>
            <a:off x="4065997" y="2730386"/>
            <a:ext cx="65619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 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 bwMode="auto">
          <a:xfrm rot="120000" flipV="1">
            <a:off x="4012936" y="2629102"/>
            <a:ext cx="772680" cy="4267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Группа 25"/>
          <p:cNvGrpSpPr/>
          <p:nvPr/>
        </p:nvGrpSpPr>
        <p:grpSpPr>
          <a:xfrm>
            <a:off x="1428728" y="3659356"/>
            <a:ext cx="2158359" cy="1173590"/>
            <a:chOff x="4090311" y="4072218"/>
            <a:chExt cx="2158359" cy="1173590"/>
          </a:xfrm>
        </p:grpSpPr>
        <p:sp>
          <p:nvSpPr>
            <p:cNvPr id="58" name="TextBox 15"/>
            <p:cNvSpPr txBox="1">
              <a:spLocks noChangeArrowheads="1"/>
            </p:cNvSpPr>
            <p:nvPr/>
          </p:nvSpPr>
          <p:spPr bwMode="auto">
            <a:xfrm>
              <a:off x="4090311" y="4400095"/>
              <a:ext cx="656190" cy="584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4710095" y="4397600"/>
              <a:ext cx="41870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0000"/>
                </a:solidFill>
              </a:endParaRPr>
            </a:p>
          </p:txBody>
        </p:sp>
        <p:sp>
          <p:nvSpPr>
            <p:cNvPr id="61" name="TextBox 10"/>
            <p:cNvSpPr txBox="1">
              <a:spLocks noChangeArrowheads="1"/>
            </p:cNvSpPr>
            <p:nvPr/>
          </p:nvSpPr>
          <p:spPr bwMode="auto">
            <a:xfrm>
              <a:off x="5304757" y="4599477"/>
              <a:ext cx="594662" cy="646331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6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б </a:t>
              </a:r>
              <a:endPara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TextBox 15"/>
            <p:cNvSpPr txBox="1">
              <a:spLocks noChangeArrowheads="1"/>
            </p:cNvSpPr>
            <p:nvPr/>
          </p:nvSpPr>
          <p:spPr bwMode="auto">
            <a:xfrm>
              <a:off x="5064127" y="4072218"/>
              <a:ext cx="1184543" cy="584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б 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2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м  </a:t>
              </a:r>
              <a:endPara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3" name="Прямая соединительная линия 62"/>
            <p:cNvCxnSpPr/>
            <p:nvPr/>
          </p:nvCxnSpPr>
          <p:spPr bwMode="auto">
            <a:xfrm rot="120000" flipV="1">
              <a:off x="5197720" y="4669272"/>
              <a:ext cx="772680" cy="4267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Прямоугольник 63"/>
          <p:cNvSpPr/>
          <p:nvPr/>
        </p:nvSpPr>
        <p:spPr>
          <a:xfrm>
            <a:off x="2285984" y="1214422"/>
            <a:ext cx="3298916" cy="646331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pPr lvl="0"/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3600" b="1" baseline="-300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3600" b="1" baseline="-300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з-н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Паскаля</a:t>
            </a:r>
            <a:endParaRPr lang="ru-RU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 Box 3"/>
          <p:cNvSpPr txBox="1">
            <a:spLocks noChangeArrowheads="1"/>
          </p:cNvSpPr>
          <p:nvPr/>
        </p:nvSpPr>
        <p:spPr bwMode="auto">
          <a:xfrm>
            <a:off x="0" y="6137258"/>
            <a:ext cx="9144000" cy="720742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меньший поршень действует на масло с силой …Н.</a:t>
            </a:r>
            <a:endParaRPr kumimoji="0" lang="ru-RU" sz="36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627264" y="2309304"/>
            <a:ext cx="418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0000"/>
              </a:solidFill>
            </a:endParaRPr>
          </a:p>
        </p:txBody>
      </p:sp>
      <p:grpSp>
        <p:nvGrpSpPr>
          <p:cNvPr id="75" name="Группа 25"/>
          <p:cNvGrpSpPr/>
          <p:nvPr/>
        </p:nvGrpSpPr>
        <p:grpSpPr>
          <a:xfrm>
            <a:off x="4000496" y="3714752"/>
            <a:ext cx="2158359" cy="1173590"/>
            <a:chOff x="4090311" y="4072218"/>
            <a:chExt cx="2158359" cy="1173590"/>
          </a:xfrm>
        </p:grpSpPr>
        <p:sp>
          <p:nvSpPr>
            <p:cNvPr id="76" name="TextBox 15"/>
            <p:cNvSpPr txBox="1">
              <a:spLocks noChangeArrowheads="1"/>
            </p:cNvSpPr>
            <p:nvPr/>
          </p:nvSpPr>
          <p:spPr bwMode="auto">
            <a:xfrm>
              <a:off x="4090311" y="4400095"/>
              <a:ext cx="656190" cy="584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4710095" y="4397600"/>
              <a:ext cx="41870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0000"/>
                </a:solidFill>
              </a:endParaRPr>
            </a:p>
          </p:txBody>
        </p:sp>
        <p:sp>
          <p:nvSpPr>
            <p:cNvPr id="78" name="TextBox 10"/>
            <p:cNvSpPr txBox="1">
              <a:spLocks noChangeArrowheads="1"/>
            </p:cNvSpPr>
            <p:nvPr/>
          </p:nvSpPr>
          <p:spPr bwMode="auto">
            <a:xfrm>
              <a:off x="5304757" y="4599477"/>
              <a:ext cx="594662" cy="646331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TextBox 15"/>
            <p:cNvSpPr txBox="1">
              <a:spLocks noChangeArrowheads="1"/>
            </p:cNvSpPr>
            <p:nvPr/>
          </p:nvSpPr>
          <p:spPr bwMode="auto">
            <a:xfrm>
              <a:off x="5064127" y="4072218"/>
              <a:ext cx="1184543" cy="584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2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0" name="Прямая соединительная линия 79"/>
            <p:cNvCxnSpPr/>
            <p:nvPr/>
          </p:nvCxnSpPr>
          <p:spPr bwMode="auto">
            <a:xfrm rot="120000" flipV="1">
              <a:off x="5197720" y="4669272"/>
              <a:ext cx="772680" cy="4267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 Box 2"/>
          <p:cNvSpPr txBox="1">
            <a:spLocks noChangeArrowheads="1"/>
          </p:cNvSpPr>
          <p:nvPr/>
        </p:nvSpPr>
        <p:spPr bwMode="auto">
          <a:xfrm>
            <a:off x="0" y="0"/>
            <a:ext cx="500034" cy="4286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72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300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300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300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3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3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3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3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3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3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3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3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3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3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3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3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49" grpId="0" build="p" animBg="1"/>
      <p:bldP spid="50" grpId="0" animBg="1"/>
      <p:bldP spid="51" grpId="0" animBg="1"/>
      <p:bldP spid="53" grpId="0" animBg="1"/>
      <p:bldP spid="54" grpId="0" animBg="1"/>
      <p:bldP spid="64" grpId="0" animBg="1"/>
      <p:bldP spid="65" grpId="0" animBg="1"/>
      <p:bldP spid="6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/>
          <a:srcRect t="8056" r="37305" b="57520"/>
          <a:stretch>
            <a:fillRect/>
          </a:stretch>
        </p:blipFill>
        <p:spPr bwMode="auto">
          <a:xfrm>
            <a:off x="0" y="0"/>
            <a:ext cx="9144000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6000760" y="1714488"/>
            <a:ext cx="2643206" cy="2786082"/>
            <a:chOff x="5760" y="4608"/>
            <a:chExt cx="2304" cy="1872"/>
          </a:xfrm>
        </p:grpSpPr>
        <p:grpSp>
          <p:nvGrpSpPr>
            <p:cNvPr id="4" name="Group 57"/>
            <p:cNvGrpSpPr>
              <a:grpSpLocks/>
            </p:cNvGrpSpPr>
            <p:nvPr/>
          </p:nvGrpSpPr>
          <p:grpSpPr bwMode="auto">
            <a:xfrm>
              <a:off x="5760" y="4608"/>
              <a:ext cx="2304" cy="1872"/>
              <a:chOff x="5760" y="5328"/>
              <a:chExt cx="2304" cy="1872"/>
            </a:xfrm>
          </p:grpSpPr>
          <p:grpSp>
            <p:nvGrpSpPr>
              <p:cNvPr id="6" name="Group 64"/>
              <p:cNvGrpSpPr>
                <a:grpSpLocks/>
              </p:cNvGrpSpPr>
              <p:nvPr/>
            </p:nvGrpSpPr>
            <p:grpSpPr bwMode="auto">
              <a:xfrm>
                <a:off x="6192" y="5760"/>
                <a:ext cx="1872" cy="1440"/>
                <a:chOff x="6192" y="5760"/>
                <a:chExt cx="1872" cy="1440"/>
              </a:xfrm>
            </p:grpSpPr>
            <p:sp>
              <p:nvSpPr>
                <p:cNvPr id="13" name="Line 77"/>
                <p:cNvSpPr>
                  <a:spLocks noChangeShapeType="1"/>
                </p:cNvSpPr>
                <p:nvPr/>
              </p:nvSpPr>
              <p:spPr bwMode="auto">
                <a:xfrm>
                  <a:off x="6192" y="5760"/>
                  <a:ext cx="0" cy="115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" name="Line 76"/>
                <p:cNvSpPr>
                  <a:spLocks noChangeShapeType="1"/>
                </p:cNvSpPr>
                <p:nvPr/>
              </p:nvSpPr>
              <p:spPr bwMode="auto">
                <a:xfrm>
                  <a:off x="8064" y="5760"/>
                  <a:ext cx="0" cy="115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" name="Line 75"/>
                <p:cNvSpPr>
                  <a:spLocks noChangeShapeType="1"/>
                </p:cNvSpPr>
                <p:nvPr/>
              </p:nvSpPr>
              <p:spPr bwMode="auto">
                <a:xfrm>
                  <a:off x="6480" y="6912"/>
                  <a:ext cx="1584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" name="Line 74"/>
                <p:cNvSpPr>
                  <a:spLocks noChangeShapeType="1"/>
                </p:cNvSpPr>
                <p:nvPr/>
              </p:nvSpPr>
              <p:spPr bwMode="auto">
                <a:xfrm>
                  <a:off x="6624" y="5760"/>
                  <a:ext cx="0" cy="86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" name="Line 73"/>
                <p:cNvSpPr>
                  <a:spLocks noChangeShapeType="1"/>
                </p:cNvSpPr>
                <p:nvPr/>
              </p:nvSpPr>
              <p:spPr bwMode="auto">
                <a:xfrm>
                  <a:off x="7056" y="5760"/>
                  <a:ext cx="0" cy="86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" name="Line 72"/>
                <p:cNvSpPr>
                  <a:spLocks noChangeShapeType="1"/>
                </p:cNvSpPr>
                <p:nvPr/>
              </p:nvSpPr>
              <p:spPr bwMode="auto">
                <a:xfrm>
                  <a:off x="6624" y="6624"/>
                  <a:ext cx="43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" name="Rectangle 71"/>
                <p:cNvSpPr>
                  <a:spLocks noChangeArrowheads="1"/>
                </p:cNvSpPr>
                <p:nvPr/>
              </p:nvSpPr>
              <p:spPr bwMode="auto">
                <a:xfrm>
                  <a:off x="6192" y="6048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" name="Rectangle 70"/>
                <p:cNvSpPr>
                  <a:spLocks noChangeArrowheads="1"/>
                </p:cNvSpPr>
                <p:nvPr/>
              </p:nvSpPr>
              <p:spPr bwMode="auto">
                <a:xfrm>
                  <a:off x="7056" y="6048"/>
                  <a:ext cx="1008" cy="144"/>
                </a:xfrm>
                <a:prstGeom prst="rect">
                  <a:avLst/>
                </a:prstGeom>
                <a:solidFill>
                  <a:srgbClr val="7030A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6336" y="6768"/>
                  <a:ext cx="144" cy="14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" name="Line 68"/>
                <p:cNvSpPr>
                  <a:spLocks noChangeShapeType="1"/>
                </p:cNvSpPr>
                <p:nvPr/>
              </p:nvSpPr>
              <p:spPr bwMode="auto">
                <a:xfrm>
                  <a:off x="6768" y="6624"/>
                  <a:ext cx="144" cy="14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6768" y="676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" name="Line 66"/>
                <p:cNvSpPr>
                  <a:spLocks noChangeShapeType="1"/>
                </p:cNvSpPr>
                <p:nvPr/>
              </p:nvSpPr>
              <p:spPr bwMode="auto">
                <a:xfrm>
                  <a:off x="6336" y="6912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5" name="Line 65"/>
                <p:cNvSpPr>
                  <a:spLocks noChangeShapeType="1"/>
                </p:cNvSpPr>
                <p:nvPr/>
              </p:nvSpPr>
              <p:spPr bwMode="auto">
                <a:xfrm>
                  <a:off x="6480" y="6912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7" name="Line 63"/>
              <p:cNvSpPr>
                <a:spLocks noChangeShapeType="1"/>
              </p:cNvSpPr>
              <p:nvPr/>
            </p:nvSpPr>
            <p:spPr bwMode="auto">
              <a:xfrm>
                <a:off x="6414" y="6186"/>
                <a:ext cx="0" cy="28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" name="Line 62"/>
              <p:cNvSpPr>
                <a:spLocks noChangeShapeType="1"/>
              </p:cNvSpPr>
              <p:nvPr/>
            </p:nvSpPr>
            <p:spPr bwMode="auto">
              <a:xfrm>
                <a:off x="7488" y="6192"/>
                <a:ext cx="0" cy="576"/>
              </a:xfrm>
              <a:prstGeom prst="line">
                <a:avLst/>
              </a:prstGeom>
              <a:noFill/>
              <a:ln w="57150">
                <a:solidFill>
                  <a:srgbClr val="220FB1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" name="Rectangle 61"/>
              <p:cNvSpPr>
                <a:spLocks noChangeArrowheads="1"/>
              </p:cNvSpPr>
              <p:nvPr/>
            </p:nvSpPr>
            <p:spPr bwMode="auto">
              <a:xfrm>
                <a:off x="7056" y="5616"/>
                <a:ext cx="1008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Rectangle 60"/>
              <p:cNvSpPr>
                <a:spLocks noChangeArrowheads="1"/>
              </p:cNvSpPr>
              <p:nvPr/>
            </p:nvSpPr>
            <p:spPr bwMode="auto">
              <a:xfrm>
                <a:off x="7488" y="5760"/>
                <a:ext cx="288" cy="288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" name="Line 59"/>
              <p:cNvSpPr>
                <a:spLocks noChangeShapeType="1"/>
              </p:cNvSpPr>
              <p:nvPr/>
            </p:nvSpPr>
            <p:spPr bwMode="auto">
              <a:xfrm flipH="1" flipV="1">
                <a:off x="5760" y="5328"/>
                <a:ext cx="864" cy="43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Line 58"/>
              <p:cNvSpPr>
                <a:spLocks noChangeShapeType="1"/>
              </p:cNvSpPr>
              <p:nvPr/>
            </p:nvSpPr>
            <p:spPr bwMode="auto">
              <a:xfrm>
                <a:off x="6336" y="5616"/>
                <a:ext cx="0" cy="43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5" name="Line 56"/>
            <p:cNvSpPr>
              <a:spLocks noChangeShapeType="1"/>
            </p:cNvSpPr>
            <p:nvPr/>
          </p:nvSpPr>
          <p:spPr bwMode="auto">
            <a:xfrm>
              <a:off x="6192" y="6192"/>
              <a:ext cx="14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399454" y="3429000"/>
            <a:ext cx="582211" cy="461665"/>
            <a:chOff x="4429124" y="1142984"/>
            <a:chExt cx="991332" cy="603716"/>
          </a:xfrm>
        </p:grpSpPr>
        <p:sp>
          <p:nvSpPr>
            <p:cNvPr id="27" name="TextBox 10"/>
            <p:cNvSpPr txBox="1">
              <a:spLocks noChangeArrowheads="1"/>
            </p:cNvSpPr>
            <p:nvPr/>
          </p:nvSpPr>
          <p:spPr bwMode="auto">
            <a:xfrm>
              <a:off x="4429124" y="1142984"/>
              <a:ext cx="991332" cy="603716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24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>
              <a:off x="4572000" y="1214422"/>
              <a:ext cx="285752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28"/>
          <p:cNvGrpSpPr/>
          <p:nvPr/>
        </p:nvGrpSpPr>
        <p:grpSpPr>
          <a:xfrm>
            <a:off x="8274466" y="3429000"/>
            <a:ext cx="583814" cy="523220"/>
            <a:chOff x="4429126" y="1142984"/>
            <a:chExt cx="994062" cy="684211"/>
          </a:xfrm>
        </p:grpSpPr>
        <p:sp>
          <p:nvSpPr>
            <p:cNvPr id="30" name="TextBox 10"/>
            <p:cNvSpPr txBox="1">
              <a:spLocks noChangeArrowheads="1"/>
            </p:cNvSpPr>
            <p:nvPr/>
          </p:nvSpPr>
          <p:spPr bwMode="auto">
            <a:xfrm>
              <a:off x="4429126" y="1142984"/>
              <a:ext cx="994062" cy="684211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б</a:t>
              </a:r>
              <a:endParaRPr lang="ru-RU" sz="2800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>
              <a:off x="4699596" y="1203789"/>
              <a:ext cx="285752" cy="1588"/>
            </a:xfrm>
            <a:prstGeom prst="straightConnector1">
              <a:avLst/>
            </a:prstGeom>
            <a:ln w="19050">
              <a:solidFill>
                <a:srgbClr val="220FB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15"/>
          <p:cNvSpPr txBox="1">
            <a:spLocks noChangeArrowheads="1"/>
          </p:cNvSpPr>
          <p:nvPr/>
        </p:nvSpPr>
        <p:spPr bwMode="auto">
          <a:xfrm>
            <a:off x="8358214" y="2363924"/>
            <a:ext cx="785817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15"/>
          <p:cNvSpPr txBox="1">
            <a:spLocks noChangeArrowheads="1"/>
          </p:cNvSpPr>
          <p:nvPr/>
        </p:nvSpPr>
        <p:spPr bwMode="auto">
          <a:xfrm>
            <a:off x="6715140" y="2428868"/>
            <a:ext cx="642942" cy="40011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2071678"/>
            <a:ext cx="2285984" cy="27853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=8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rgbClr val="0066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=200Н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h=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endParaRPr lang="en-US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10"/>
          <p:cNvSpPr txBox="1">
            <a:spLocks noChangeArrowheads="1"/>
          </p:cNvSpPr>
          <p:nvPr/>
        </p:nvSpPr>
        <p:spPr bwMode="auto">
          <a:xfrm>
            <a:off x="2000741" y="2571744"/>
            <a:ext cx="713871" cy="64633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 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15"/>
          <p:cNvSpPr txBox="1">
            <a:spLocks noChangeArrowheads="1"/>
          </p:cNvSpPr>
          <p:nvPr/>
        </p:nvSpPr>
        <p:spPr bwMode="auto">
          <a:xfrm>
            <a:off x="2101101" y="3255309"/>
            <a:ext cx="656190" cy="584775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 bwMode="auto">
          <a:xfrm rot="120000" flipV="1">
            <a:off x="2000742" y="3272044"/>
            <a:ext cx="772680" cy="4267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10"/>
          <p:cNvSpPr txBox="1">
            <a:spLocks noChangeArrowheads="1"/>
          </p:cNvSpPr>
          <p:nvPr/>
        </p:nvSpPr>
        <p:spPr bwMode="auto">
          <a:xfrm>
            <a:off x="3274185" y="2571744"/>
            <a:ext cx="797749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15"/>
          <p:cNvSpPr txBox="1">
            <a:spLocks noChangeArrowheads="1"/>
          </p:cNvSpPr>
          <p:nvPr/>
        </p:nvSpPr>
        <p:spPr bwMode="auto">
          <a:xfrm>
            <a:off x="3327246" y="3196866"/>
            <a:ext cx="65619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 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 bwMode="auto">
          <a:xfrm rot="120000" flipV="1">
            <a:off x="3274185" y="3272044"/>
            <a:ext cx="772680" cy="4267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2285984" y="1785926"/>
            <a:ext cx="3535583" cy="646331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3600" b="1" baseline="-300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lang="ru-RU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3600" b="1" baseline="-300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з-н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Паскаля</a:t>
            </a:r>
            <a:endParaRPr lang="ru-RU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Группа 25"/>
          <p:cNvGrpSpPr/>
          <p:nvPr/>
        </p:nvGrpSpPr>
        <p:grpSpPr>
          <a:xfrm>
            <a:off x="4143372" y="2428868"/>
            <a:ext cx="2166540" cy="1100492"/>
            <a:chOff x="4018873" y="4080990"/>
            <a:chExt cx="2166540" cy="1100492"/>
          </a:xfrm>
        </p:grpSpPr>
        <p:sp>
          <p:nvSpPr>
            <p:cNvPr id="43" name="TextBox 10"/>
            <p:cNvSpPr txBox="1">
              <a:spLocks noChangeArrowheads="1"/>
            </p:cNvSpPr>
            <p:nvPr/>
          </p:nvSpPr>
          <p:spPr bwMode="auto">
            <a:xfrm>
              <a:off x="4018873" y="4341928"/>
              <a:ext cx="678782" cy="584775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б </a:t>
              </a:r>
              <a:endPara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4626217" y="4397600"/>
              <a:ext cx="38985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lang="ru-RU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47" name="TextBox 10"/>
            <p:cNvSpPr txBox="1">
              <a:spLocks noChangeArrowheads="1"/>
            </p:cNvSpPr>
            <p:nvPr/>
          </p:nvSpPr>
          <p:spPr bwMode="auto">
            <a:xfrm>
              <a:off x="5054845" y="4080990"/>
              <a:ext cx="1130568" cy="584775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2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б </a:t>
              </a:r>
              <a:endPara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Box 15"/>
            <p:cNvSpPr txBox="1">
              <a:spLocks noChangeArrowheads="1"/>
            </p:cNvSpPr>
            <p:nvPr/>
          </p:nvSpPr>
          <p:spPr bwMode="auto">
            <a:xfrm>
              <a:off x="5197721" y="4658262"/>
              <a:ext cx="656190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28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м  </a:t>
              </a:r>
              <a:endPara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9" name="Прямая соединительная линия 48"/>
            <p:cNvCxnSpPr/>
            <p:nvPr/>
          </p:nvCxnSpPr>
          <p:spPr bwMode="auto">
            <a:xfrm rot="120000" flipV="1">
              <a:off x="5055355" y="4669272"/>
              <a:ext cx="772680" cy="4267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Прямоугольник 49"/>
          <p:cNvSpPr/>
          <p:nvPr/>
        </p:nvSpPr>
        <p:spPr>
          <a:xfrm>
            <a:off x="2857488" y="2928934"/>
            <a:ext cx="418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00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000100" y="4620292"/>
            <a:ext cx="7786710" cy="1077218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масла вышло из малого цилиндра, столько же пришло в большой 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М, 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т.е.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071538" y="5711627"/>
            <a:ext cx="3357586" cy="646331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16см</a:t>
            </a:r>
            <a:endParaRPr lang="ru-RU" sz="11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643438" y="5715016"/>
            <a:ext cx="1428760" cy="58477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endParaRPr lang="ru-RU" sz="11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 Box 3"/>
          <p:cNvSpPr txBox="1">
            <a:spLocks noChangeArrowheads="1"/>
          </p:cNvSpPr>
          <p:nvPr/>
        </p:nvSpPr>
        <p:spPr bwMode="auto">
          <a:xfrm>
            <a:off x="0" y="6351572"/>
            <a:ext cx="9144000" cy="506452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большой поршень поднял гру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 весом …Н, на высоту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4см.</a:t>
            </a:r>
            <a:endParaRPr kumimoji="0" lang="ru-RU" sz="3600" b="1" i="0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5" name="Группа 25"/>
          <p:cNvGrpSpPr/>
          <p:nvPr/>
        </p:nvGrpSpPr>
        <p:grpSpPr>
          <a:xfrm>
            <a:off x="4264438" y="3743832"/>
            <a:ext cx="997194" cy="584775"/>
            <a:chOff x="4018873" y="4341928"/>
            <a:chExt cx="997194" cy="584775"/>
          </a:xfrm>
        </p:grpSpPr>
        <p:sp>
          <p:nvSpPr>
            <p:cNvPr id="56" name="TextBox 10"/>
            <p:cNvSpPr txBox="1">
              <a:spLocks noChangeArrowheads="1"/>
            </p:cNvSpPr>
            <p:nvPr/>
          </p:nvSpPr>
          <p:spPr bwMode="auto">
            <a:xfrm>
              <a:off x="4018873" y="4341928"/>
              <a:ext cx="678782" cy="584775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б </a:t>
              </a:r>
              <a:endPara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4626217" y="4397600"/>
              <a:ext cx="38985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lang="ru-RU" sz="28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58" name="Text Box 2"/>
          <p:cNvSpPr txBox="1">
            <a:spLocks noChangeArrowheads="1"/>
          </p:cNvSpPr>
          <p:nvPr/>
        </p:nvSpPr>
        <p:spPr bwMode="auto">
          <a:xfrm>
            <a:off x="0" y="0"/>
            <a:ext cx="500034" cy="4286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73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3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3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3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3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3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3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3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3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3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3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3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3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3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3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3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3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3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3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3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3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3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build="p" animBg="1"/>
      <p:bldP spid="35" grpId="0" animBg="1"/>
      <p:bldP spid="36" grpId="0" animBg="1"/>
      <p:bldP spid="38" grpId="0" animBg="1"/>
      <p:bldP spid="39" grpId="0" animBg="1"/>
      <p:bldP spid="41" grpId="0" animBg="1"/>
      <p:bldP spid="50" grpId="0"/>
      <p:bldP spid="51" grpId="0" animBg="1"/>
      <p:bldP spid="52" grpId="0" animBg="1"/>
      <p:bldP spid="53" grpId="0" animBg="1"/>
      <p:bldP spid="5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8056" r="5664" b="61914"/>
          <a:stretch>
            <a:fillRect/>
          </a:stretch>
        </p:blipFill>
        <p:spPr bwMode="auto">
          <a:xfrm>
            <a:off x="0" y="0"/>
            <a:ext cx="914400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Группа 25"/>
          <p:cNvGrpSpPr/>
          <p:nvPr/>
        </p:nvGrpSpPr>
        <p:grpSpPr>
          <a:xfrm>
            <a:off x="4357686" y="3286124"/>
            <a:ext cx="1594848" cy="1164660"/>
            <a:chOff x="4233187" y="4080990"/>
            <a:chExt cx="1594848" cy="1164660"/>
          </a:xfrm>
        </p:grpSpPr>
        <p:sp>
          <p:nvSpPr>
            <p:cNvPr id="4" name="TextBox 10"/>
            <p:cNvSpPr txBox="1">
              <a:spLocks noChangeArrowheads="1"/>
            </p:cNvSpPr>
            <p:nvPr/>
          </p:nvSpPr>
          <p:spPr bwMode="auto">
            <a:xfrm>
              <a:off x="4233187" y="4341928"/>
              <a:ext cx="428628" cy="584775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626217" y="4397600"/>
              <a:ext cx="38985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lang="ru-RU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6" name="TextBox 10"/>
            <p:cNvSpPr txBox="1">
              <a:spLocks noChangeArrowheads="1"/>
            </p:cNvSpPr>
            <p:nvPr/>
          </p:nvSpPr>
          <p:spPr bwMode="auto">
            <a:xfrm>
              <a:off x="5054845" y="4080990"/>
              <a:ext cx="535664" cy="584775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15"/>
            <p:cNvSpPr txBox="1">
              <a:spLocks noChangeArrowheads="1"/>
            </p:cNvSpPr>
            <p:nvPr/>
          </p:nvSpPr>
          <p:spPr bwMode="auto">
            <a:xfrm>
              <a:off x="5090443" y="4722430"/>
              <a:ext cx="392788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28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 bwMode="auto">
            <a:xfrm rot="120000" flipV="1">
              <a:off x="5055355" y="4669272"/>
              <a:ext cx="772680" cy="4267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500034" cy="4286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74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print"/>
          <a:srcRect l="9375" t="73243" r="11523" b="15771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 cstate="print"/>
          <a:srcRect l="9375" t="8056" r="67774" b="38477"/>
          <a:stretch>
            <a:fillRect/>
          </a:stretch>
        </p:blipFill>
        <p:spPr bwMode="auto">
          <a:xfrm>
            <a:off x="7922744" y="1071546"/>
            <a:ext cx="122128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Группа 8"/>
          <p:cNvGrpSpPr/>
          <p:nvPr/>
        </p:nvGrpSpPr>
        <p:grpSpPr>
          <a:xfrm>
            <a:off x="5873926" y="2000240"/>
            <a:ext cx="2000264" cy="2786082"/>
            <a:chOff x="5143504" y="1857364"/>
            <a:chExt cx="2000264" cy="34290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025574" y="2500306"/>
              <a:ext cx="214314" cy="278608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Блок-схема: данные 6"/>
            <p:cNvSpPr/>
            <p:nvPr/>
          </p:nvSpPr>
          <p:spPr>
            <a:xfrm>
              <a:off x="5143504" y="1857364"/>
              <a:ext cx="2000264" cy="642942"/>
            </a:xfrm>
            <a:prstGeom prst="flowChartInputOutpu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6072198" y="5000636"/>
              <a:ext cx="142876" cy="214314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6500826" y="3571876"/>
            <a:ext cx="714380" cy="257176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500826" y="4286256"/>
            <a:ext cx="714380" cy="1857388"/>
          </a:xfrm>
          <a:prstGeom prst="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618888" y="1714488"/>
            <a:ext cx="428628" cy="57150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516868" y="3857628"/>
            <a:ext cx="714380" cy="2286016"/>
          </a:xfrm>
          <a:prstGeom prst="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6977610" y="4516611"/>
            <a:ext cx="857224" cy="584775"/>
            <a:chOff x="2714613" y="4429130"/>
            <a:chExt cx="571500" cy="967202"/>
          </a:xfrm>
        </p:grpSpPr>
        <p:sp>
          <p:nvSpPr>
            <p:cNvPr id="15" name="TextBox 14"/>
            <p:cNvSpPr txBox="1"/>
            <p:nvPr/>
          </p:nvSpPr>
          <p:spPr>
            <a:xfrm>
              <a:off x="2714613" y="4429130"/>
              <a:ext cx="571500" cy="967202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>
              <a:off x="2721880" y="455363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Прямая со стрелкой 16"/>
          <p:cNvCxnSpPr/>
          <p:nvPr/>
        </p:nvCxnSpPr>
        <p:spPr>
          <a:xfrm rot="16200000" flipV="1">
            <a:off x="6224798" y="4641902"/>
            <a:ext cx="1260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7"/>
          <p:cNvGrpSpPr/>
          <p:nvPr/>
        </p:nvGrpSpPr>
        <p:grpSpPr>
          <a:xfrm>
            <a:off x="6929454" y="2357430"/>
            <a:ext cx="1000132" cy="531966"/>
            <a:chOff x="3214676" y="2182655"/>
            <a:chExt cx="800105" cy="531966"/>
          </a:xfrm>
        </p:grpSpPr>
        <p:sp>
          <p:nvSpPr>
            <p:cNvPr id="19" name="TextBox 18"/>
            <p:cNvSpPr txBox="1"/>
            <p:nvPr/>
          </p:nvSpPr>
          <p:spPr>
            <a:xfrm>
              <a:off x="3214676" y="2191401"/>
              <a:ext cx="800105" cy="523220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Прямая со стрелкой 20"/>
          <p:cNvCxnSpPr/>
          <p:nvPr/>
        </p:nvCxnSpPr>
        <p:spPr>
          <a:xfrm rot="16200000" flipV="1">
            <a:off x="6216138" y="3362620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1438" y="2830953"/>
            <a:ext cx="3299179" cy="646331"/>
          </a:xfrm>
          <a:prstGeom prst="rect">
            <a:avLst/>
          </a:prstGeom>
          <a:solidFill>
            <a:srgbClr val="FFFF00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cap="all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cap="all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16868" y="3857628"/>
            <a:ext cx="714380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2см</a:t>
            </a:r>
            <a:r>
              <a:rPr lang="ru-RU" sz="20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438" y="3548722"/>
            <a:ext cx="5857884" cy="523220"/>
          </a:xfrm>
          <a:prstGeom prst="rect">
            <a:avLst/>
          </a:prstGeom>
          <a:solidFill>
            <a:srgbClr val="FFFF00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=1000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к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8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0,000002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0" y="6137258"/>
            <a:ext cx="9144000" cy="720742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вес</a:t>
            </a:r>
            <a:r>
              <a:rPr kumimoji="0" lang="ru-RU" sz="2400" b="1" i="0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данного груза оказался </a:t>
            </a:r>
            <a:r>
              <a:rPr kumimoji="0" lang="ru-RU" sz="2400" b="1" i="0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… Н</a:t>
            </a:r>
            <a:r>
              <a:rPr kumimoji="0" lang="ru-RU" sz="2400" b="1" i="0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масса его   </a:t>
            </a:r>
            <a:r>
              <a:rPr kumimoji="0" lang="ru-RU" sz="2400" b="1" i="0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… кг</a:t>
            </a:r>
            <a:r>
              <a:rPr kumimoji="0" lang="ru-RU" sz="2400" b="1" i="0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36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42844" y="1142984"/>
            <a:ext cx="5715040" cy="164307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 погрузке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выталкивающая сила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увеличилась на величину веса груза, дополнительно  поплавок  вытеснил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2с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воды.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0" y="0"/>
            <a:ext cx="500034" cy="428604"/>
          </a:xfrm>
          <a:prstGeom prst="rect">
            <a:avLst/>
          </a:prstGeom>
          <a:solidFill>
            <a:srgbClr val="FFFFFF"/>
          </a:solidFill>
          <a:ln w="3175">
            <a:solidFill>
              <a:srgbClr val="974706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75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046 L 0.00105 0.1447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7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0.00924 L 0.00018 0.1114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6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2" grpId="1" animBg="1"/>
      <p:bldP spid="13" grpId="0" animBg="1"/>
      <p:bldP spid="22" grpId="0" animBg="1"/>
      <p:bldP spid="24" grpId="0" animBg="1"/>
      <p:bldP spid="26" grpId="0" animBg="1"/>
      <p:bldP spid="27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214282" y="285728"/>
            <a:ext cx="4000528" cy="38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sym typeface="Symbol" pitchFamily="18" charset="2"/>
              </a:rPr>
              <a:t>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   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sym typeface="Symbol" pitchFamily="18" charset="2"/>
              </a:rPr>
              <a:t>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   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sym typeface="Symbol" pitchFamily="18" charset="2"/>
              </a:rPr>
              <a:t>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   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sym typeface="Symbol" pitchFamily="18" charset="2"/>
              </a:rPr>
              <a:t>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   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sym typeface="Symbol" pitchFamily="18" charset="2"/>
              </a:rPr>
              <a:t>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10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20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30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40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91072" y="1170280"/>
            <a:ext cx="500066" cy="4286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67541" y="1375147"/>
            <a:ext cx="226137" cy="1825572"/>
            <a:chOff x="10385" y="6371"/>
            <a:chExt cx="291" cy="1664"/>
          </a:xfrm>
        </p:grpSpPr>
        <p:sp>
          <p:nvSpPr>
            <p:cNvPr id="1028" name="Line 4"/>
            <p:cNvSpPr>
              <a:spLocks noChangeShapeType="1"/>
            </p:cNvSpPr>
            <p:nvPr/>
          </p:nvSpPr>
          <p:spPr bwMode="auto">
            <a:xfrm>
              <a:off x="10385" y="6371"/>
              <a:ext cx="26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auto">
            <a:xfrm>
              <a:off x="10400" y="6921"/>
              <a:ext cx="26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30" name="Line 6"/>
            <p:cNvSpPr>
              <a:spLocks noChangeShapeType="1"/>
            </p:cNvSpPr>
            <p:nvPr/>
          </p:nvSpPr>
          <p:spPr bwMode="auto">
            <a:xfrm>
              <a:off x="10400" y="7486"/>
              <a:ext cx="26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10415" y="8035"/>
              <a:ext cx="26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285720" y="772840"/>
            <a:ext cx="3178353" cy="0"/>
          </a:xfrm>
          <a:prstGeom prst="line">
            <a:avLst/>
          </a:prstGeom>
          <a:noFill/>
          <a:ln w="38100">
            <a:solidFill>
              <a:srgbClr val="365D2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1071372" y="252309"/>
            <a:ext cx="0" cy="346244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700749" y="1375147"/>
            <a:ext cx="257143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>
            <a:off x="712405" y="1980745"/>
            <a:ext cx="257143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auto">
          <a:xfrm>
            <a:off x="724062" y="2588937"/>
            <a:ext cx="257143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795555" y="3191942"/>
            <a:ext cx="257143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 rot="5400000">
            <a:off x="-929926" y="2093952"/>
            <a:ext cx="2757009" cy="1165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 rot="5400000">
            <a:off x="332090" y="2144419"/>
            <a:ext cx="2757009" cy="1165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 rot="5400000">
            <a:off x="963098" y="2144419"/>
            <a:ext cx="2757009" cy="1165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5400000">
            <a:off x="1584581" y="2127962"/>
            <a:ext cx="2757009" cy="1165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auto">
          <a:xfrm>
            <a:off x="1117276" y="1377341"/>
            <a:ext cx="1905458" cy="181460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auto">
          <a:xfrm>
            <a:off x="474612" y="772840"/>
            <a:ext cx="655875" cy="623152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auto">
          <a:xfrm>
            <a:off x="1129710" y="1393798"/>
            <a:ext cx="606918" cy="1799242"/>
          </a:xfrm>
          <a:prstGeom prst="line">
            <a:avLst/>
          </a:prstGeom>
          <a:noFill/>
          <a:ln w="6032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053" name="Line 29"/>
          <p:cNvSpPr>
            <a:spLocks noChangeShapeType="1"/>
          </p:cNvSpPr>
          <p:nvPr/>
        </p:nvSpPr>
        <p:spPr bwMode="auto">
          <a:xfrm>
            <a:off x="5584766" y="1110055"/>
            <a:ext cx="3273514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5" name="Line 31"/>
          <p:cNvSpPr>
            <a:spLocks noChangeShapeType="1"/>
          </p:cNvSpPr>
          <p:nvPr/>
        </p:nvSpPr>
        <p:spPr bwMode="auto">
          <a:xfrm>
            <a:off x="5594632" y="571480"/>
            <a:ext cx="0" cy="1838335"/>
          </a:xfrm>
          <a:prstGeom prst="line">
            <a:avLst/>
          </a:prstGeom>
          <a:noFill/>
          <a:ln w="38100">
            <a:solidFill>
              <a:srgbClr val="1C3111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6" name="Line 32"/>
          <p:cNvSpPr>
            <a:spLocks noChangeShapeType="1"/>
          </p:cNvSpPr>
          <p:nvPr/>
        </p:nvSpPr>
        <p:spPr bwMode="auto">
          <a:xfrm>
            <a:off x="5357850" y="2269067"/>
            <a:ext cx="338598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7" name="Text Box 33"/>
          <p:cNvSpPr txBox="1">
            <a:spLocks noChangeArrowheads="1"/>
          </p:cNvSpPr>
          <p:nvPr/>
        </p:nvSpPr>
        <p:spPr bwMode="auto">
          <a:xfrm>
            <a:off x="5595444" y="1112130"/>
            <a:ext cx="2478320" cy="1141778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0628" y="428604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, (м/с)</a:t>
            </a:r>
            <a:endParaRPr lang="ru-RU" sz="2000" dirty="0">
              <a:solidFill>
                <a:srgbClr val="1C3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14876" y="-24"/>
            <a:ext cx="4429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u="sng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график</a:t>
            </a:r>
            <a:r>
              <a:rPr lang="ru-RU" sz="32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скорости</a:t>
            </a:r>
            <a:endParaRPr lang="ru-RU" sz="3200" b="1" dirty="0">
              <a:solidFill>
                <a:srgbClr val="1C3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3357554" y="5214950"/>
            <a:ext cx="435771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643966" y="2071678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57554" y="350043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(м/с)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786710" y="4929198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Line 29"/>
          <p:cNvSpPr>
            <a:spLocks noChangeShapeType="1"/>
          </p:cNvSpPr>
          <p:nvPr/>
        </p:nvSpPr>
        <p:spPr bwMode="auto">
          <a:xfrm flipV="1">
            <a:off x="3607493" y="4143380"/>
            <a:ext cx="678755" cy="107157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5" name="Прямая со стрелкой 44"/>
          <p:cNvCxnSpPr/>
          <p:nvPr/>
        </p:nvCxnSpPr>
        <p:spPr>
          <a:xfrm rot="5400000" flipH="1" flipV="1">
            <a:off x="2143108" y="4929198"/>
            <a:ext cx="2928958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Line 29"/>
          <p:cNvSpPr>
            <a:spLocks noChangeShapeType="1"/>
          </p:cNvSpPr>
          <p:nvPr/>
        </p:nvSpPr>
        <p:spPr bwMode="auto">
          <a:xfrm>
            <a:off x="5203067" y="4141411"/>
            <a:ext cx="940569" cy="1787920"/>
          </a:xfrm>
          <a:prstGeom prst="line">
            <a:avLst/>
          </a:prstGeom>
          <a:noFill/>
          <a:ln w="57150">
            <a:solidFill>
              <a:srgbClr val="0014AC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4286248" y="4143380"/>
            <a:ext cx="928694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6155699" y="5917455"/>
            <a:ext cx="928694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5400000">
            <a:off x="3214678" y="4857760"/>
            <a:ext cx="2143140" cy="1588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>
            <a:off x="4144166" y="4856966"/>
            <a:ext cx="2143140" cy="1588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5400000">
            <a:off x="4703607" y="4856966"/>
            <a:ext cx="2143140" cy="1588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5400000">
            <a:off x="5072860" y="4856966"/>
            <a:ext cx="2143140" cy="1588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>
            <a:off x="6001554" y="4868841"/>
            <a:ext cx="2143140" cy="1588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357554" y="5143512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036121" y="5143888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976878" y="5143512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548006" y="5131825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072386" y="5131825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739454" y="5143700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142976" y="3286124"/>
            <a:ext cx="1313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быстрее</a:t>
            </a:r>
            <a:endParaRPr lang="ru-RU" sz="2400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1857356" y="857232"/>
            <a:ext cx="2857520" cy="1605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график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движения</a:t>
            </a:r>
            <a:endParaRPr lang="ru-RU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61782" y="285728"/>
            <a:ext cx="39805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b="1" dirty="0" smtClean="0">
                <a:solidFill>
                  <a:srgbClr val="1C3111"/>
                </a:solidFill>
                <a:latin typeface="Calibri" pitchFamily="34" charset="0"/>
              </a:rPr>
              <a:t>-</a:t>
            </a:r>
            <a:r>
              <a:rPr lang="en-US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5    </a:t>
            </a:r>
            <a:r>
              <a:rPr lang="ru-RU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      0      </a:t>
            </a:r>
            <a:r>
              <a:rPr lang="ru-RU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  1</a:t>
            </a:r>
            <a:r>
              <a:rPr lang="en-US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  3</a:t>
            </a:r>
            <a:r>
              <a:rPr lang="en-US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ru-RU" sz="28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(с)</a:t>
            </a:r>
            <a:endParaRPr lang="ru-RU" b="1" dirty="0" smtClean="0">
              <a:solidFill>
                <a:srgbClr val="1C3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312299" y="3357562"/>
            <a:ext cx="830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(м)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204757" y="1176322"/>
            <a:ext cx="500066" cy="428628"/>
          </a:xfrm>
          <a:prstGeom prst="ellipse">
            <a:avLst/>
          </a:prstGeom>
          <a:solidFill>
            <a:srgbClr val="0014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2643174" y="2500306"/>
            <a:ext cx="1205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(м/с)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662721" y="3038773"/>
            <a:ext cx="1205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30 (м/с)</a:t>
            </a:r>
            <a:endParaRPr lang="ru-RU" sz="2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5167254" y="821607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400" dirty="0">
              <a:solidFill>
                <a:srgbClr val="1C3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8001024" y="2214554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857884" y="1142984"/>
            <a:ext cx="14446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857884" y="1643050"/>
            <a:ext cx="1643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площади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 rot="1093922">
            <a:off x="7340931" y="1386024"/>
            <a:ext cx="714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90м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3130722" y="3957584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Line 29"/>
          <p:cNvSpPr>
            <a:spLocks noChangeShapeType="1"/>
          </p:cNvSpPr>
          <p:nvPr/>
        </p:nvSpPr>
        <p:spPr bwMode="auto">
          <a:xfrm>
            <a:off x="3667056" y="4143380"/>
            <a:ext cx="3273514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 rot="18137198">
            <a:off x="3034980" y="4398177"/>
            <a:ext cx="1249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разгон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4143372" y="3610277"/>
            <a:ext cx="2235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Равномерно 3с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3643306" y="5500702"/>
            <a:ext cx="1898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Тормозил 2с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6069632" y="4500570"/>
            <a:ext cx="30743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разгон </a:t>
            </a:r>
            <a:r>
              <a:rPr lang="ru-RU" sz="24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против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5072066" y="6072206"/>
            <a:ext cx="3829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равномерно </a:t>
            </a:r>
            <a:r>
              <a:rPr lang="ru-RU" sz="24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против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3с</a:t>
            </a:r>
          </a:p>
        </p:txBody>
      </p:sp>
      <p:sp>
        <p:nvSpPr>
          <p:cNvPr id="91" name="Прямоугольник 90"/>
          <p:cNvSpPr/>
          <p:nvPr/>
        </p:nvSpPr>
        <p:spPr>
          <a:xfrm rot="18059806">
            <a:off x="3703857" y="4683979"/>
            <a:ext cx="615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10м</a:t>
            </a:r>
            <a:endParaRPr lang="ru-RU" sz="2000" dirty="0">
              <a:solidFill>
                <a:srgbClr val="1C3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4429124" y="4357694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30м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 rot="3533558">
            <a:off x="5132618" y="4683979"/>
            <a:ext cx="615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10м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 rot="3533558">
            <a:off x="5701225" y="5255572"/>
            <a:ext cx="7649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-2,5м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6286512" y="5429264"/>
            <a:ext cx="700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-15м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4000496" y="2681583"/>
            <a:ext cx="2876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10+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30+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10-2,5-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15=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6710753" y="2657833"/>
            <a:ext cx="933269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32,5м</a:t>
            </a:r>
          </a:p>
        </p:txBody>
      </p:sp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6" cstate="print"/>
          <a:srcRect t="8789" r="3906" b="78027"/>
          <a:stretch>
            <a:fillRect/>
          </a:stretch>
        </p:blipFill>
        <p:spPr bwMode="auto">
          <a:xfrm>
            <a:off x="0" y="3786190"/>
            <a:ext cx="91440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9" name="Прямоугольник 98"/>
          <p:cNvSpPr/>
          <p:nvPr/>
        </p:nvSpPr>
        <p:spPr>
          <a:xfrm>
            <a:off x="7103057" y="2357430"/>
            <a:ext cx="1729961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перемещение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4000496" y="3143248"/>
            <a:ext cx="3020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solidFill>
                  <a:srgbClr val="1C3111"/>
                </a:solidFill>
                <a:latin typeface="Times New Roman" pitchFamily="18" charset="0"/>
                <a:cs typeface="Times New Roman" pitchFamily="18" charset="0"/>
              </a:rPr>
              <a:t>10+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30+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10+2,5+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15=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6929454" y="3143248"/>
            <a:ext cx="933269" cy="461665"/>
          </a:xfrm>
          <a:prstGeom prst="rect">
            <a:avLst/>
          </a:prstGeom>
          <a:solidFill>
            <a:srgbClr val="FFCC66"/>
          </a:solidFill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67,5м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7000892" y="3500438"/>
            <a:ext cx="2125775" cy="400110"/>
          </a:xfrm>
          <a:prstGeom prst="rect">
            <a:avLst/>
          </a:prstGeom>
          <a:solidFill>
            <a:srgbClr val="FFCC66"/>
          </a:solidFill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Путь, спидометр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7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9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1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4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10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2948E-6 L 0 -0.55469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500"/>
                            </p:stCondLst>
                            <p:childTnLst>
                              <p:par>
                                <p:cTn id="20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"/>
                            </p:stCondLst>
                            <p:childTnLst>
                              <p:par>
                                <p:cTn id="2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000"/>
                            </p:stCondLst>
                            <p:childTnLst>
                              <p:par>
                                <p:cTn id="2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500"/>
                            </p:stCondLst>
                            <p:childTnLst>
                              <p:par>
                                <p:cTn id="2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000"/>
                            </p:stCondLst>
                            <p:childTnLst>
                              <p:par>
                                <p:cTn id="2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500"/>
                            </p:stCondLst>
                            <p:childTnLst>
                              <p:par>
                                <p:cTn id="2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500"/>
                            </p:stCondLst>
                            <p:childTnLst>
                              <p:par>
                                <p:cTn id="2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4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2000"/>
                            </p:stCondLst>
                            <p:childTnLst>
                              <p:par>
                                <p:cTn id="3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4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4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9" dur="3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4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9" dur="3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4" dur="3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9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" grpId="0"/>
      <p:bldP spid="51" grpId="0" animBg="1"/>
      <p:bldP spid="51" grpId="1" animBg="1"/>
      <p:bldP spid="1038" grpId="0" animBg="1"/>
      <p:bldP spid="1039" grpId="0" animBg="1"/>
      <p:bldP spid="1040" grpId="0" animBg="1"/>
      <p:bldP spid="1041" grpId="0" animBg="1"/>
      <p:bldP spid="1042" grpId="0" animBg="1"/>
      <p:bldP spid="1043" grpId="0" animBg="1"/>
      <p:bldP spid="1044" grpId="0" animBg="1"/>
      <p:bldP spid="1045" grpId="0" animBg="1"/>
      <p:bldP spid="1046" grpId="0" animBg="1"/>
      <p:bldP spid="1047" grpId="0" animBg="1"/>
      <p:bldP spid="1049" grpId="0" animBg="1"/>
      <p:bldP spid="1050" grpId="0" animBg="1"/>
      <p:bldP spid="1051" grpId="0" animBg="1"/>
      <p:bldP spid="1053" grpId="0" animBg="1"/>
      <p:bldP spid="1055" grpId="0" animBg="1"/>
      <p:bldP spid="1056" grpId="0" animBg="1"/>
      <p:bldP spid="1057" grpId="0" animBg="1"/>
      <p:bldP spid="34" grpId="0"/>
      <p:bldP spid="35" grpId="0"/>
      <p:bldP spid="38" grpId="0"/>
      <p:bldP spid="41" grpId="0"/>
      <p:bldP spid="42" grpId="0"/>
      <p:bldP spid="43" grpId="0" animBg="1"/>
      <p:bldP spid="46" grpId="0" animBg="1"/>
      <p:bldP spid="57" grpId="0"/>
      <p:bldP spid="58" grpId="0"/>
      <p:bldP spid="59" grpId="0"/>
      <p:bldP spid="60" grpId="0"/>
      <p:bldP spid="61" grpId="0"/>
      <p:bldP spid="62" grpId="0"/>
      <p:bldP spid="72" grpId="0"/>
      <p:bldP spid="73" grpId="0"/>
      <p:bldP spid="74" grpId="0"/>
      <p:bldP spid="75" grpId="0"/>
      <p:bldP spid="76" grpId="0" animBg="1"/>
      <p:bldP spid="76" grpId="1" animBg="1"/>
      <p:bldP spid="76" grpId="2" animBg="1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 animBg="1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7" grpId="0"/>
      <p:bldP spid="98" grpId="0" animBg="1"/>
      <p:bldP spid="99" grpId="0" animBg="1"/>
      <p:bldP spid="100" grpId="0"/>
      <p:bldP spid="101" grpId="0" animBg="1"/>
      <p:bldP spid="10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3411210"/>
            <a:ext cx="9144000" cy="144655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«5»-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вычисления и полный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развёрнутый ответ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8799" y="105297"/>
            <a:ext cx="9105201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«3» – </a:t>
            </a: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краткое условие,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эскиз,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описано </a:t>
            </a: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движение  и записаны законы равномерного движения (покоя)!</a:t>
            </a: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2354041"/>
            <a:ext cx="8976752" cy="64633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«4»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выписаны все закономерности задачи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214686"/>
            <a:ext cx="9144000" cy="132343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4. Записать уравнение 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условия равновесия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1538" y="-24"/>
            <a:ext cx="7143800" cy="64633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 решения задач .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291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2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Какое тело Вы описываете?    </a:t>
            </a:r>
          </a:p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оно движется?</a:t>
            </a:r>
          </a:p>
          <a:p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64305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 так?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Расставить силы!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//эскиз//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Сила – действие другого тела.  </a:t>
            </a:r>
          </a:p>
          <a:p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Сколько других тел, столько и сил!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500570"/>
            <a:ext cx="9144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0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–Р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4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равновесия)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3929058" y="5214950"/>
            <a:ext cx="521494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Посчитать все силы    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9058" y="5857892"/>
            <a:ext cx="5214942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–Р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 0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1" calcmode="lin" valueType="num">
                                      <p:cBhvr override="childStyle"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/>
      <p:bldP spid="6" grpId="0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57422" y="142852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42918"/>
            <a:ext cx="7500958" cy="257176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гр1 кр3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pt-BR" sz="4800" dirty="0" smtClean="0"/>
              <a:t> </a:t>
            </a:r>
            <a:r>
              <a:rPr lang="en-US" sz="4800" dirty="0" smtClean="0"/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110 118 130 123 226 </a:t>
            </a:r>
            <a:endParaRPr lang="ru-RU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v  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theme/theme1.xml><?xml version="1.0" encoding="utf-8"?>
<a:theme xmlns:a="http://schemas.openxmlformats.org/drawingml/2006/main" name="new_year4">
  <a:themeElements>
    <a:clrScheme name="new year4 3">
      <a:dk1>
        <a:srgbClr val="1A1A70"/>
      </a:dk1>
      <a:lt1>
        <a:srgbClr val="FFFFFF"/>
      </a:lt1>
      <a:dk2>
        <a:srgbClr val="243D8C"/>
      </a:dk2>
      <a:lt2>
        <a:srgbClr val="DDDDDD"/>
      </a:lt2>
      <a:accent1>
        <a:srgbClr val="3E78C6"/>
      </a:accent1>
      <a:accent2>
        <a:srgbClr val="84A1E8"/>
      </a:accent2>
      <a:accent3>
        <a:srgbClr val="FFFFFF"/>
      </a:accent3>
      <a:accent4>
        <a:srgbClr val="14145F"/>
      </a:accent4>
      <a:accent5>
        <a:srgbClr val="AFBEDF"/>
      </a:accent5>
      <a:accent6>
        <a:srgbClr val="7791D2"/>
      </a:accent6>
      <a:hlink>
        <a:srgbClr val="90B54D"/>
      </a:hlink>
      <a:folHlink>
        <a:srgbClr val="F3C43F"/>
      </a:folHlink>
    </a:clrScheme>
    <a:fontScheme name="new year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grpFill/>
        <a:ln w="25400">
          <a:solidFill>
            <a:srgbClr val="0066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ew year4 1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2">
        <a:dk1>
          <a:srgbClr val="2D4473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53961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99C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3">
        <a:dk1>
          <a:srgbClr val="1A1A70"/>
        </a:dk1>
        <a:lt1>
          <a:srgbClr val="FFFFFF"/>
        </a:lt1>
        <a:dk2>
          <a:srgbClr val="243D8C"/>
        </a:dk2>
        <a:lt2>
          <a:srgbClr val="DDDDDD"/>
        </a:lt2>
        <a:accent1>
          <a:srgbClr val="3E78C6"/>
        </a:accent1>
        <a:accent2>
          <a:srgbClr val="84A1E8"/>
        </a:accent2>
        <a:accent3>
          <a:srgbClr val="FFFFFF"/>
        </a:accent3>
        <a:accent4>
          <a:srgbClr val="14145F"/>
        </a:accent4>
        <a:accent5>
          <a:srgbClr val="AFBEDF"/>
        </a:accent5>
        <a:accent6>
          <a:srgbClr val="7791D2"/>
        </a:accent6>
        <a:hlink>
          <a:srgbClr val="90B54D"/>
        </a:hlink>
        <a:folHlink>
          <a:srgbClr val="F3C4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new_year4</Template>
  <TotalTime>8823</TotalTime>
  <Words>3216</Words>
  <Application>Microsoft Office PowerPoint</Application>
  <PresentationFormat>Экран (4:3)</PresentationFormat>
  <Paragraphs>749</Paragraphs>
  <Slides>57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new_year4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Домашнее задание.</vt:lpstr>
      <vt:lpstr>Слайд 10</vt:lpstr>
      <vt:lpstr>Слайд 11</vt:lpstr>
      <vt:lpstr>Слайд 12</vt:lpstr>
      <vt:lpstr>Слайд 13</vt:lpstr>
      <vt:lpstr>Слайд 14</vt:lpstr>
      <vt:lpstr>Слайд 15</vt:lpstr>
      <vt:lpstr>Домашнее задание.</vt:lpstr>
      <vt:lpstr>Слайд 17</vt:lpstr>
      <vt:lpstr>Слайд 18</vt:lpstr>
      <vt:lpstr>Слайд 19</vt:lpstr>
      <vt:lpstr>Слайд 20</vt:lpstr>
      <vt:lpstr>Слайд 21</vt:lpstr>
      <vt:lpstr>Слайд 22</vt:lpstr>
      <vt:lpstr>Домашнее задание.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Домашнее задание.</vt:lpstr>
      <vt:lpstr>Слайд 32</vt:lpstr>
      <vt:lpstr>Слайд 33</vt:lpstr>
      <vt:lpstr>Слайд 34</vt:lpstr>
      <vt:lpstr>Слайд 35</vt:lpstr>
      <vt:lpstr>Слайд 36</vt:lpstr>
      <vt:lpstr>Домашнее задание.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Домашнее задание.</vt:lpstr>
      <vt:lpstr>Слайд 47</vt:lpstr>
      <vt:lpstr>Слайд 48</vt:lpstr>
      <vt:lpstr>Слайд 49</vt:lpstr>
      <vt:lpstr>Слайд 50</vt:lpstr>
      <vt:lpstr>Слайд 51</vt:lpstr>
      <vt:lpstr>Домашнее задание.</vt:lpstr>
      <vt:lpstr>Слайд 53</vt:lpstr>
      <vt:lpstr>Слайд 54</vt:lpstr>
      <vt:lpstr>Слайд 55</vt:lpstr>
      <vt:lpstr>Слайд 56</vt:lpstr>
      <vt:lpstr>Слайд 57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knt</cp:lastModifiedBy>
  <cp:revision>766</cp:revision>
  <dcterms:created xsi:type="dcterms:W3CDTF">2008-12-14T04:17:18Z</dcterms:created>
  <dcterms:modified xsi:type="dcterms:W3CDTF">2022-01-13T07:52:41Z</dcterms:modified>
</cp:coreProperties>
</file>