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45"/>
  </p:notesMasterIdLst>
  <p:sldIdLst>
    <p:sldId id="426" r:id="rId2"/>
    <p:sldId id="401" r:id="rId3"/>
    <p:sldId id="400" r:id="rId4"/>
    <p:sldId id="311" r:id="rId5"/>
    <p:sldId id="385" r:id="rId6"/>
    <p:sldId id="316" r:id="rId7"/>
    <p:sldId id="366" r:id="rId8"/>
    <p:sldId id="369" r:id="rId9"/>
    <p:sldId id="384" r:id="rId10"/>
    <p:sldId id="370" r:id="rId11"/>
    <p:sldId id="367" r:id="rId12"/>
    <p:sldId id="388" r:id="rId13"/>
    <p:sldId id="386" r:id="rId14"/>
    <p:sldId id="408" r:id="rId15"/>
    <p:sldId id="425" r:id="rId16"/>
    <p:sldId id="389" r:id="rId17"/>
    <p:sldId id="372" r:id="rId18"/>
    <p:sldId id="423" r:id="rId19"/>
    <p:sldId id="411" r:id="rId20"/>
    <p:sldId id="376" r:id="rId21"/>
    <p:sldId id="374" r:id="rId22"/>
    <p:sldId id="375" r:id="rId23"/>
    <p:sldId id="377" r:id="rId24"/>
    <p:sldId id="378" r:id="rId25"/>
    <p:sldId id="380" r:id="rId26"/>
    <p:sldId id="381" r:id="rId27"/>
    <p:sldId id="390" r:id="rId28"/>
    <p:sldId id="391" r:id="rId29"/>
    <p:sldId id="393" r:id="rId30"/>
    <p:sldId id="382" r:id="rId31"/>
    <p:sldId id="394" r:id="rId32"/>
    <p:sldId id="395" r:id="rId33"/>
    <p:sldId id="396" r:id="rId34"/>
    <p:sldId id="398" r:id="rId35"/>
    <p:sldId id="399" r:id="rId36"/>
    <p:sldId id="409" r:id="rId37"/>
    <p:sldId id="379" r:id="rId38"/>
    <p:sldId id="412" r:id="rId39"/>
    <p:sldId id="419" r:id="rId40"/>
    <p:sldId id="420" r:id="rId41"/>
    <p:sldId id="421" r:id="rId42"/>
    <p:sldId id="422" r:id="rId43"/>
    <p:sldId id="424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0033CC"/>
    <a:srgbClr val="006600"/>
    <a:srgbClr val="003300"/>
    <a:srgbClr val="66CCFF"/>
    <a:srgbClr val="220FB1"/>
    <a:srgbClr val="000000"/>
    <a:srgbClr val="365D21"/>
    <a:srgbClr val="0014AC"/>
    <a:srgbClr val="2706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681" autoAdjust="0"/>
  </p:normalViewPr>
  <p:slideViewPr>
    <p:cSldViewPr>
      <p:cViewPr>
        <p:scale>
          <a:sx n="82" d="100"/>
          <a:sy n="82" d="100"/>
        </p:scale>
        <p:origin x="-270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5906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7.wav"/><Relationship Id="rId7" Type="http://schemas.openxmlformats.org/officeDocument/2006/relationships/audio" Target="../media/audio8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4.wav"/><Relationship Id="rId7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audio" Target="../media/audio7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7.wav"/><Relationship Id="rId7" Type="http://schemas.openxmlformats.org/officeDocument/2006/relationships/image" Target="../media/image2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audio" Target="../media/audio1.wav"/><Relationship Id="rId10" Type="http://schemas.openxmlformats.org/officeDocument/2006/relationships/image" Target="../media/image23.jpeg"/><Relationship Id="rId4" Type="http://schemas.openxmlformats.org/officeDocument/2006/relationships/audio" Target="../media/audio8.wav"/><Relationship Id="rId9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10" Type="http://schemas.openxmlformats.org/officeDocument/2006/relationships/audio" Target="../media/audio10.wav"/><Relationship Id="rId4" Type="http://schemas.openxmlformats.org/officeDocument/2006/relationships/audio" Target="../media/audio1.wav"/><Relationship Id="rId9" Type="http://schemas.openxmlformats.org/officeDocument/2006/relationships/audio" Target="../media/audio9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7.wav"/><Relationship Id="rId7" Type="http://schemas.openxmlformats.org/officeDocument/2006/relationships/audio" Target="../media/audio10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8.wav"/><Relationship Id="rId4" Type="http://schemas.openxmlformats.org/officeDocument/2006/relationships/audio" Target="../media/audio1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8.jpeg"/><Relationship Id="rId5" Type="http://schemas.openxmlformats.org/officeDocument/2006/relationships/audio" Target="../media/audio1.wav"/><Relationship Id="rId10" Type="http://schemas.openxmlformats.org/officeDocument/2006/relationships/image" Target="../media/image7.jpeg"/><Relationship Id="rId4" Type="http://schemas.openxmlformats.org/officeDocument/2006/relationships/audio" Target="../media/audio4.wav"/><Relationship Id="rId9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7.wav"/><Relationship Id="rId4" Type="http://schemas.openxmlformats.org/officeDocument/2006/relationships/audio" Target="../media/audio4.wav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7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4.wav"/><Relationship Id="rId7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10" Type="http://schemas.openxmlformats.org/officeDocument/2006/relationships/audio" Target="../media/audio10.wav"/><Relationship Id="rId4" Type="http://schemas.openxmlformats.org/officeDocument/2006/relationships/audio" Target="../media/audio1.wav"/><Relationship Id="rId9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5324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Урок - 5 (т9) № 27</a:t>
            </a:r>
            <a:endParaRPr lang="ru-RU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/>
          <p:cNvSpPr/>
          <p:nvPr/>
        </p:nvSpPr>
        <p:spPr>
          <a:xfrm>
            <a:off x="5000628" y="4286256"/>
            <a:ext cx="1714512" cy="1428760"/>
          </a:xfrm>
          <a:prstGeom prst="roundRect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571868" y="2786058"/>
            <a:ext cx="1714512" cy="1428760"/>
          </a:xfrm>
          <a:prstGeom prst="roundRect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14546" y="-11523"/>
            <a:ext cx="4466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Эл. напряжение</a:t>
            </a:r>
            <a:endParaRPr lang="ru-RU" sz="3600" b="1" cap="all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 rot="16200000">
            <a:off x="2250265" y="-821561"/>
            <a:ext cx="785818" cy="4000528"/>
            <a:chOff x="8836" y="2141"/>
            <a:chExt cx="346" cy="1741"/>
          </a:xfrm>
        </p:grpSpPr>
        <p:sp>
          <p:nvSpPr>
            <p:cNvPr id="4" name="AutoShape 25"/>
            <p:cNvSpPr>
              <a:spLocks noChangeArrowheads="1"/>
            </p:cNvSpPr>
            <p:nvPr/>
          </p:nvSpPr>
          <p:spPr bwMode="auto">
            <a:xfrm>
              <a:off x="8881" y="2500"/>
              <a:ext cx="242" cy="253"/>
            </a:xfrm>
            <a:prstGeom prst="flowChartSummingJunction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AutoShape 24"/>
            <p:cNvSpPr>
              <a:spLocks noChangeArrowheads="1"/>
            </p:cNvSpPr>
            <p:nvPr/>
          </p:nvSpPr>
          <p:spPr bwMode="auto">
            <a:xfrm>
              <a:off x="8836" y="3145"/>
              <a:ext cx="346" cy="369"/>
            </a:xfrm>
            <a:prstGeom prst="flowChartSummingJunction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23"/>
            <p:cNvSpPr>
              <a:spLocks noChangeShapeType="1"/>
            </p:cNvSpPr>
            <p:nvPr/>
          </p:nvSpPr>
          <p:spPr bwMode="auto">
            <a:xfrm>
              <a:off x="8997" y="2776"/>
              <a:ext cx="0" cy="38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>
              <a:off x="8985" y="3537"/>
              <a:ext cx="0" cy="34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21"/>
            <p:cNvSpPr>
              <a:spLocks noChangeShapeType="1"/>
            </p:cNvSpPr>
            <p:nvPr/>
          </p:nvSpPr>
          <p:spPr bwMode="auto">
            <a:xfrm>
              <a:off x="8996" y="2141"/>
              <a:ext cx="0" cy="34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047233" y="1191268"/>
            <a:ext cx="524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1643050"/>
            <a:ext cx="4429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поля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интенсивность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Т,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Х,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-71470" y="1500174"/>
            <a:ext cx="2357454" cy="56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 тока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3250687"/>
            <a:ext cx="3226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напряжение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571868" y="3179249"/>
            <a:ext cx="107157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 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479922" y="3357941"/>
            <a:ext cx="592144" cy="92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214942" y="3214686"/>
            <a:ext cx="121444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1В 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715272" y="3214686"/>
            <a:ext cx="42862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500562" y="3546538"/>
            <a:ext cx="500066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500562" y="2809620"/>
            <a:ext cx="59214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71472" y="5548986"/>
            <a:ext cx="37818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127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б/о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36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86182" y="1142984"/>
            <a:ext cx="7168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4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72066" y="928670"/>
            <a:ext cx="3884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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3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928794" y="1643050"/>
            <a:ext cx="1989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 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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ru-RU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6239200" y="2928746"/>
            <a:ext cx="107157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1Дж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60000" flipV="1">
            <a:off x="6357950" y="3536157"/>
            <a:ext cx="1357322" cy="357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6274261" y="3548314"/>
            <a:ext cx="1143008" cy="92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1Кл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7143768" y="3000372"/>
            <a:ext cx="85725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1с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7131893" y="3619564"/>
            <a:ext cx="85725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1с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7965211" y="2928558"/>
            <a:ext cx="107157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1Вт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8143900" y="3524188"/>
            <a:ext cx="500066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8000992" y="3500441"/>
            <a:ext cx="928726" cy="7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5000628" y="4572008"/>
            <a:ext cx="107157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 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6000760" y="4226505"/>
            <a:ext cx="59214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Р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6072198" y="4929198"/>
            <a:ext cx="500066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6060135" y="4858136"/>
            <a:ext cx="592144" cy="92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0" y="0"/>
            <a:ext cx="9144000" cy="6858000"/>
            <a:chOff x="3629690" y="-3429000"/>
            <a:chExt cx="9144000" cy="6858000"/>
          </a:xfrm>
        </p:grpSpPr>
        <p:grpSp>
          <p:nvGrpSpPr>
            <p:cNvPr id="41" name="Группа 125"/>
            <p:cNvGrpSpPr/>
            <p:nvPr/>
          </p:nvGrpSpPr>
          <p:grpSpPr>
            <a:xfrm>
              <a:off x="3629690" y="-3429000"/>
              <a:ext cx="9144000" cy="6858000"/>
              <a:chOff x="-3156920" y="1285908"/>
              <a:chExt cx="9144000" cy="6858000"/>
            </a:xfrm>
          </p:grpSpPr>
          <p:grpSp>
            <p:nvGrpSpPr>
              <p:cNvPr id="47" name="Группа 114"/>
              <p:cNvGrpSpPr/>
              <p:nvPr/>
            </p:nvGrpSpPr>
            <p:grpSpPr>
              <a:xfrm>
                <a:off x="-3156920" y="1285908"/>
                <a:ext cx="9144000" cy="6858000"/>
                <a:chOff x="57822" y="0"/>
                <a:chExt cx="9144000" cy="6858000"/>
              </a:xfrm>
            </p:grpSpPr>
            <p:sp>
              <p:nvSpPr>
                <p:cNvPr id="58" name="Прямоугольник 57"/>
                <p:cNvSpPr/>
                <p:nvPr/>
              </p:nvSpPr>
              <p:spPr>
                <a:xfrm>
                  <a:off x="57822" y="0"/>
                  <a:ext cx="9144000" cy="6858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9" name="Прямоугольник 58"/>
                <p:cNvSpPr/>
                <p:nvPr/>
              </p:nvSpPr>
              <p:spPr>
                <a:xfrm>
                  <a:off x="357158" y="5143512"/>
                  <a:ext cx="1992853" cy="1015663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sz="60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en-US" sz="6000" b="1" dirty="0" smtClean="0"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lang="en-US" sz="6000" b="1" dirty="0" err="1" smtClean="0">
                      <a:latin typeface="Times New Roman" pitchFamily="18" charset="0"/>
                      <a:cs typeface="Times New Roman" pitchFamily="18" charset="0"/>
                    </a:rPr>
                    <a:t>Nt</a:t>
                  </a:r>
                  <a:endParaRPr lang="ru-RU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8" name="Группа 123"/>
              <p:cNvGrpSpPr/>
              <p:nvPr/>
            </p:nvGrpSpPr>
            <p:grpSpPr>
              <a:xfrm>
                <a:off x="-25080" y="3062645"/>
                <a:ext cx="4449005" cy="4028441"/>
                <a:chOff x="-177480" y="652070"/>
                <a:chExt cx="4449005" cy="4028441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50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-177480" y="3384453"/>
                  <a:ext cx="1152128" cy="7920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U</a:t>
                  </a: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    </a:t>
                  </a:r>
                  <a:endParaRPr kumimoji="0" lang="ru-RU" sz="6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1" name="Group 41"/>
                <p:cNvGrpSpPr>
                  <a:grpSpLocks/>
                </p:cNvGrpSpPr>
                <p:nvPr/>
              </p:nvGrpSpPr>
              <p:grpSpPr bwMode="auto">
                <a:xfrm>
                  <a:off x="903152" y="652070"/>
                  <a:ext cx="3368373" cy="4028441"/>
                  <a:chOff x="1206" y="3638"/>
                  <a:chExt cx="2206" cy="2671"/>
                </a:xfrm>
                <a:grpFill/>
              </p:grpSpPr>
              <p:grpSp>
                <p:nvGrpSpPr>
                  <p:cNvPr id="52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1240" y="3638"/>
                    <a:ext cx="2172" cy="2671"/>
                    <a:chOff x="9556" y="3938"/>
                    <a:chExt cx="2639" cy="2671"/>
                  </a:xfrm>
                  <a:grpFill/>
                </p:grpSpPr>
                <p:sp>
                  <p:nvSpPr>
                    <p:cNvPr id="54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67" y="3938"/>
                      <a:ext cx="628" cy="0"/>
                    </a:xfrm>
                    <a:prstGeom prst="line">
                      <a:avLst/>
                    </a:prstGeom>
                    <a:grpFill/>
                    <a:ln w="19050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55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556" y="5368"/>
                      <a:ext cx="695" cy="1241"/>
                      <a:chOff x="9435" y="5636"/>
                      <a:chExt cx="556" cy="1241"/>
                    </a:xfrm>
                    <a:grpFill/>
                  </p:grpSpPr>
                  <p:sp>
                    <p:nvSpPr>
                      <p:cNvPr id="56" name="Text Box 4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435" y="5636"/>
                        <a:ext cx="469" cy="646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4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А</a:t>
                        </a:r>
                        <a:endParaRPr kumimoji="0" 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57" name="Text Box 4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441" y="6352"/>
                        <a:ext cx="550" cy="525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4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4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q</a:t>
                        </a:r>
                        <a:endParaRPr kumimoji="0" 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53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206" y="5736"/>
                    <a:ext cx="558" cy="13"/>
                  </a:xfrm>
                  <a:prstGeom prst="line">
                    <a:avLst/>
                  </a:prstGeom>
                  <a:grp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6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-2071766" y="4429156"/>
                <a:ext cx="71438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Группа 145"/>
            <p:cNvGrpSpPr/>
            <p:nvPr/>
          </p:nvGrpSpPr>
          <p:grpSpPr>
            <a:xfrm>
              <a:off x="3643274" y="-1139909"/>
              <a:ext cx="1808967" cy="1701831"/>
              <a:chOff x="3940901" y="3717875"/>
              <a:chExt cx="1808967" cy="1701831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43" name="Line 1"/>
              <p:cNvSpPr>
                <a:spLocks noChangeShapeType="1"/>
              </p:cNvSpPr>
              <p:nvPr/>
            </p:nvSpPr>
            <p:spPr bwMode="auto">
              <a:xfrm rot="21420000">
                <a:off x="5000799" y="4509576"/>
                <a:ext cx="571504" cy="53509"/>
              </a:xfrm>
              <a:prstGeom prst="line">
                <a:avLst/>
              </a:prstGeom>
              <a:grp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Rectangle 152"/>
              <p:cNvSpPr>
                <a:spLocks noChangeArrowheads="1"/>
              </p:cNvSpPr>
              <p:nvPr/>
            </p:nvSpPr>
            <p:spPr bwMode="auto">
              <a:xfrm>
                <a:off x="5072034" y="3717875"/>
                <a:ext cx="677834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4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q                       </a:t>
                </a:r>
                <a:endParaRPr kumimoji="0" lang="nb-NO" sz="54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 Box 153"/>
              <p:cNvSpPr txBox="1">
                <a:spLocks noChangeArrowheads="1"/>
              </p:cNvSpPr>
              <p:nvPr/>
            </p:nvSpPr>
            <p:spPr bwMode="auto">
              <a:xfrm>
                <a:off x="3940901" y="4009516"/>
                <a:ext cx="1071538" cy="91970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6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Rectangle 152"/>
              <p:cNvSpPr>
                <a:spLocks noChangeArrowheads="1"/>
              </p:cNvSpPr>
              <p:nvPr/>
            </p:nvSpPr>
            <p:spPr bwMode="auto">
              <a:xfrm rot="21540000">
                <a:off x="5163141" y="4650265"/>
                <a:ext cx="428628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4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                       </a:t>
                </a:r>
                <a:endParaRPr kumimoji="0" lang="nb-NO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4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4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4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8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8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2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2867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2000" fill="hold"/>
                                        <p:tgtEl>
                                          <p:spTgt spid="2867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8" grpId="0" animBg="1"/>
      <p:bldP spid="38" grpId="1" animBg="1"/>
      <p:bldP spid="2" grpId="0"/>
      <p:bldP spid="9" grpId="0"/>
      <p:bldP spid="10" grpId="0" build="p"/>
      <p:bldP spid="28673" grpId="0"/>
      <p:bldP spid="12" grpId="0"/>
      <p:bldP spid="28674" grpId="0"/>
      <p:bldP spid="28674" grpId="1"/>
      <p:bldP spid="28675" grpId="0"/>
      <p:bldP spid="28675" grpId="1"/>
      <p:bldP spid="28676" grpId="0"/>
      <p:bldP spid="28677" grpId="0"/>
      <p:bldP spid="19" grpId="0"/>
      <p:bldP spid="19" grpId="1"/>
      <p:bldP spid="28678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  <p:bldP spid="33" grpId="0"/>
      <p:bldP spid="34" grpId="0"/>
      <p:bldP spid="34" grpId="1"/>
      <p:bldP spid="35" grpId="0"/>
      <p:bldP spid="35" grpId="1"/>
      <p:bldP spid="37" grpId="0"/>
      <p:bldP spid="3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4818451" y="1357298"/>
            <a:ext cx="1691426" cy="1201541"/>
            <a:chOff x="9377" y="4873"/>
            <a:chExt cx="1130" cy="760"/>
          </a:xfrm>
        </p:grpSpPr>
        <p:grpSp>
          <p:nvGrpSpPr>
            <p:cNvPr id="8195" name="Group 3"/>
            <p:cNvGrpSpPr>
              <a:grpSpLocks/>
            </p:cNvGrpSpPr>
            <p:nvPr/>
          </p:nvGrpSpPr>
          <p:grpSpPr bwMode="auto">
            <a:xfrm>
              <a:off x="9767" y="4873"/>
              <a:ext cx="599" cy="530"/>
              <a:chOff x="9767" y="4873"/>
              <a:chExt cx="599" cy="530"/>
            </a:xfrm>
          </p:grpSpPr>
          <p:sp>
            <p:nvSpPr>
              <p:cNvPr id="8196" name="Text Box 4"/>
              <p:cNvSpPr txBox="1">
                <a:spLocks noChangeArrowheads="1"/>
              </p:cNvSpPr>
              <p:nvPr/>
            </p:nvSpPr>
            <p:spPr bwMode="auto">
              <a:xfrm>
                <a:off x="9767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97" name="Oval 5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198" name="Line 6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9377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>
              <a:off x="1049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02" name="Group 10"/>
          <p:cNvGrpSpPr>
            <a:grpSpLocks/>
          </p:cNvGrpSpPr>
          <p:nvPr/>
        </p:nvGrpSpPr>
        <p:grpSpPr bwMode="auto">
          <a:xfrm>
            <a:off x="2428869" y="2280587"/>
            <a:ext cx="5096201" cy="2148545"/>
            <a:chOff x="8801" y="5767"/>
            <a:chExt cx="3022" cy="1359"/>
          </a:xfrm>
        </p:grpSpPr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 flipH="1">
              <a:off x="8801" y="5944"/>
              <a:ext cx="0" cy="10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>
              <a:off x="9055" y="5829"/>
              <a:ext cx="622" cy="21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>
              <a:off x="9677" y="5933"/>
              <a:ext cx="8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6" name="AutoShape 14"/>
            <p:cNvSpPr>
              <a:spLocks noChangeArrowheads="1"/>
            </p:cNvSpPr>
            <p:nvPr/>
          </p:nvSpPr>
          <p:spPr bwMode="auto">
            <a:xfrm>
              <a:off x="10507" y="5767"/>
              <a:ext cx="300" cy="311"/>
            </a:xfrm>
            <a:prstGeom prst="flowChartSummingJunction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10829" y="5933"/>
              <a:ext cx="8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8" name="AutoShape 16"/>
            <p:cNvSpPr>
              <a:spLocks noChangeArrowheads="1"/>
            </p:cNvSpPr>
            <p:nvPr/>
          </p:nvSpPr>
          <p:spPr bwMode="auto">
            <a:xfrm>
              <a:off x="9078" y="6815"/>
              <a:ext cx="300" cy="311"/>
            </a:xfrm>
            <a:prstGeom prst="flowChartSummingJunction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9" name="AutoShape 17"/>
            <p:cNvSpPr>
              <a:spLocks noChangeArrowheads="1"/>
            </p:cNvSpPr>
            <p:nvPr/>
          </p:nvSpPr>
          <p:spPr bwMode="auto">
            <a:xfrm>
              <a:off x="9631" y="6815"/>
              <a:ext cx="300" cy="311"/>
            </a:xfrm>
            <a:prstGeom prst="flowChartSummingJunction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210" name="Group 18"/>
            <p:cNvGrpSpPr>
              <a:grpSpLocks/>
            </p:cNvGrpSpPr>
            <p:nvPr/>
          </p:nvGrpSpPr>
          <p:grpSpPr bwMode="auto">
            <a:xfrm rot="-5400000">
              <a:off x="11096" y="6270"/>
              <a:ext cx="1074" cy="381"/>
              <a:chOff x="8548" y="6751"/>
              <a:chExt cx="1210" cy="517"/>
            </a:xfrm>
          </p:grpSpPr>
          <p:sp>
            <p:nvSpPr>
              <p:cNvPr id="8211" name="Line 19"/>
              <p:cNvSpPr>
                <a:spLocks noChangeShapeType="1"/>
              </p:cNvSpPr>
              <p:nvPr/>
            </p:nvSpPr>
            <p:spPr bwMode="auto">
              <a:xfrm>
                <a:off x="8548" y="7004"/>
                <a:ext cx="3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212" name="Group 20"/>
              <p:cNvGrpSpPr>
                <a:grpSpLocks/>
              </p:cNvGrpSpPr>
              <p:nvPr/>
            </p:nvGrpSpPr>
            <p:grpSpPr bwMode="auto">
              <a:xfrm>
                <a:off x="8905" y="6751"/>
                <a:ext cx="81" cy="506"/>
                <a:chOff x="8905" y="6751"/>
                <a:chExt cx="81" cy="506"/>
              </a:xfrm>
            </p:grpSpPr>
            <p:sp>
              <p:nvSpPr>
                <p:cNvPr id="8213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8905" y="6878"/>
                  <a:ext cx="0" cy="254"/>
                </a:xfrm>
                <a:prstGeom prst="line">
                  <a:avLst/>
                </a:pr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14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8985" y="6751"/>
                  <a:ext cx="1" cy="50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215" name="Group 23"/>
              <p:cNvGrpSpPr>
                <a:grpSpLocks/>
              </p:cNvGrpSpPr>
              <p:nvPr/>
            </p:nvGrpSpPr>
            <p:grpSpPr bwMode="auto">
              <a:xfrm>
                <a:off x="9101" y="6762"/>
                <a:ext cx="81" cy="506"/>
                <a:chOff x="8905" y="6751"/>
                <a:chExt cx="81" cy="506"/>
              </a:xfrm>
            </p:grpSpPr>
            <p:sp>
              <p:nvSpPr>
                <p:cNvPr id="8216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8905" y="6878"/>
                  <a:ext cx="0" cy="254"/>
                </a:xfrm>
                <a:prstGeom prst="line">
                  <a:avLst/>
                </a:pr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17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8985" y="6751"/>
                  <a:ext cx="1" cy="50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218" name="Group 26"/>
              <p:cNvGrpSpPr>
                <a:grpSpLocks/>
              </p:cNvGrpSpPr>
              <p:nvPr/>
            </p:nvGrpSpPr>
            <p:grpSpPr bwMode="auto">
              <a:xfrm>
                <a:off x="9297" y="6751"/>
                <a:ext cx="81" cy="506"/>
                <a:chOff x="8905" y="6751"/>
                <a:chExt cx="81" cy="506"/>
              </a:xfrm>
            </p:grpSpPr>
            <p:sp>
              <p:nvSpPr>
                <p:cNvPr id="8219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8905" y="6878"/>
                  <a:ext cx="0" cy="254"/>
                </a:xfrm>
                <a:prstGeom prst="line">
                  <a:avLst/>
                </a:pr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20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8985" y="6751"/>
                  <a:ext cx="1" cy="50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221" name="Line 29"/>
              <p:cNvSpPr>
                <a:spLocks noChangeShapeType="1"/>
              </p:cNvSpPr>
              <p:nvPr/>
            </p:nvSpPr>
            <p:spPr bwMode="auto">
              <a:xfrm>
                <a:off x="9373" y="7010"/>
                <a:ext cx="3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22" name="Line 30"/>
            <p:cNvSpPr>
              <a:spLocks noChangeShapeType="1"/>
            </p:cNvSpPr>
            <p:nvPr/>
          </p:nvSpPr>
          <p:spPr bwMode="auto">
            <a:xfrm>
              <a:off x="9954" y="6981"/>
              <a:ext cx="16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3" name="Line 31"/>
            <p:cNvSpPr>
              <a:spLocks noChangeShapeType="1"/>
            </p:cNvSpPr>
            <p:nvPr/>
          </p:nvSpPr>
          <p:spPr bwMode="auto">
            <a:xfrm flipH="1">
              <a:off x="9366" y="6981"/>
              <a:ext cx="2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4" name="Line 32"/>
            <p:cNvSpPr>
              <a:spLocks noChangeShapeType="1"/>
            </p:cNvSpPr>
            <p:nvPr/>
          </p:nvSpPr>
          <p:spPr bwMode="auto">
            <a:xfrm flipH="1">
              <a:off x="8802" y="6981"/>
              <a:ext cx="2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5" name="Line 33"/>
            <p:cNvSpPr>
              <a:spLocks noChangeShapeType="1"/>
            </p:cNvSpPr>
            <p:nvPr/>
          </p:nvSpPr>
          <p:spPr bwMode="auto">
            <a:xfrm flipH="1">
              <a:off x="8802" y="5944"/>
              <a:ext cx="2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26" name="Group 34"/>
          <p:cNvGrpSpPr>
            <a:grpSpLocks/>
          </p:cNvGrpSpPr>
          <p:nvPr/>
        </p:nvGrpSpPr>
        <p:grpSpPr bwMode="auto">
          <a:xfrm>
            <a:off x="2570524" y="1376270"/>
            <a:ext cx="1691426" cy="1201541"/>
            <a:chOff x="9385" y="4873"/>
            <a:chExt cx="1129" cy="760"/>
          </a:xfrm>
        </p:grpSpPr>
        <p:grpSp>
          <p:nvGrpSpPr>
            <p:cNvPr id="8227" name="Group 35"/>
            <p:cNvGrpSpPr>
              <a:grpSpLocks/>
            </p:cNvGrpSpPr>
            <p:nvPr/>
          </p:nvGrpSpPr>
          <p:grpSpPr bwMode="auto">
            <a:xfrm>
              <a:off x="9779" y="4873"/>
              <a:ext cx="602" cy="530"/>
              <a:chOff x="9779" y="4873"/>
              <a:chExt cx="602" cy="530"/>
            </a:xfrm>
          </p:grpSpPr>
          <p:sp>
            <p:nvSpPr>
              <p:cNvPr id="8228" name="Text Box 36"/>
              <p:cNvSpPr txBox="1">
                <a:spLocks noChangeArrowheads="1"/>
              </p:cNvSpPr>
              <p:nvPr/>
            </p:nvSpPr>
            <p:spPr bwMode="auto">
              <a:xfrm>
                <a:off x="9782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30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1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2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3" name="Line 41"/>
            <p:cNvSpPr>
              <a:spLocks noChangeShapeType="1"/>
            </p:cNvSpPr>
            <p:nvPr/>
          </p:nvSpPr>
          <p:spPr bwMode="auto">
            <a:xfrm>
              <a:off x="10514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34" name="Group 42"/>
          <p:cNvGrpSpPr>
            <a:grpSpLocks/>
          </p:cNvGrpSpPr>
          <p:nvPr/>
        </p:nvGrpSpPr>
        <p:grpSpPr bwMode="auto">
          <a:xfrm>
            <a:off x="2670019" y="3001512"/>
            <a:ext cx="1984854" cy="1201541"/>
            <a:chOff x="9388" y="4873"/>
            <a:chExt cx="1119" cy="760"/>
          </a:xfrm>
        </p:grpSpPr>
        <p:grpSp>
          <p:nvGrpSpPr>
            <p:cNvPr id="8235" name="Group 43"/>
            <p:cNvGrpSpPr>
              <a:grpSpLocks/>
            </p:cNvGrpSpPr>
            <p:nvPr/>
          </p:nvGrpSpPr>
          <p:grpSpPr bwMode="auto">
            <a:xfrm>
              <a:off x="9779" y="4873"/>
              <a:ext cx="625" cy="530"/>
              <a:chOff x="9779" y="4873"/>
              <a:chExt cx="625" cy="530"/>
            </a:xfrm>
          </p:grpSpPr>
          <p:sp>
            <p:nvSpPr>
              <p:cNvPr id="8236" name="Text Box 44"/>
              <p:cNvSpPr txBox="1">
                <a:spLocks noChangeArrowheads="1"/>
              </p:cNvSpPr>
              <p:nvPr/>
            </p:nvSpPr>
            <p:spPr bwMode="auto">
              <a:xfrm>
                <a:off x="9805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38" name="Line 46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9" name="Line 47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0" name="Line 48"/>
            <p:cNvSpPr>
              <a:spLocks noChangeShapeType="1"/>
            </p:cNvSpPr>
            <p:nvPr/>
          </p:nvSpPr>
          <p:spPr bwMode="auto">
            <a:xfrm>
              <a:off x="9388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1" name="Line 49"/>
            <p:cNvSpPr>
              <a:spLocks noChangeShapeType="1"/>
            </p:cNvSpPr>
            <p:nvPr/>
          </p:nvSpPr>
          <p:spPr bwMode="auto">
            <a:xfrm>
              <a:off x="1049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42" name="Group 50"/>
          <p:cNvGrpSpPr>
            <a:grpSpLocks/>
          </p:cNvGrpSpPr>
          <p:nvPr/>
        </p:nvGrpSpPr>
        <p:grpSpPr bwMode="auto">
          <a:xfrm>
            <a:off x="7181051" y="2666345"/>
            <a:ext cx="1526162" cy="1391258"/>
            <a:chOff x="11619" y="6011"/>
            <a:chExt cx="905" cy="880"/>
          </a:xfrm>
        </p:grpSpPr>
        <p:grpSp>
          <p:nvGrpSpPr>
            <p:cNvPr id="8243" name="Group 51"/>
            <p:cNvGrpSpPr>
              <a:grpSpLocks/>
            </p:cNvGrpSpPr>
            <p:nvPr/>
          </p:nvGrpSpPr>
          <p:grpSpPr bwMode="auto">
            <a:xfrm>
              <a:off x="11619" y="6011"/>
              <a:ext cx="905" cy="869"/>
              <a:chOff x="11787" y="6011"/>
              <a:chExt cx="905" cy="869"/>
            </a:xfrm>
          </p:grpSpPr>
          <p:grpSp>
            <p:nvGrpSpPr>
              <p:cNvPr id="8244" name="Group 52"/>
              <p:cNvGrpSpPr>
                <a:grpSpLocks/>
              </p:cNvGrpSpPr>
              <p:nvPr/>
            </p:nvGrpSpPr>
            <p:grpSpPr bwMode="auto">
              <a:xfrm>
                <a:off x="12012" y="6234"/>
                <a:ext cx="680" cy="530"/>
                <a:chOff x="9779" y="4873"/>
                <a:chExt cx="647" cy="530"/>
              </a:xfrm>
            </p:grpSpPr>
            <p:sp>
              <p:nvSpPr>
                <p:cNvPr id="8245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9826" y="4873"/>
                  <a:ext cx="600" cy="5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46" name="Oval 54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247" name="Line 55"/>
              <p:cNvSpPr>
                <a:spLocks noChangeShapeType="1"/>
              </p:cNvSpPr>
              <p:nvPr/>
            </p:nvSpPr>
            <p:spPr bwMode="auto">
              <a:xfrm>
                <a:off x="11802" y="6011"/>
                <a:ext cx="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48" name="Line 56"/>
              <p:cNvSpPr>
                <a:spLocks noChangeShapeType="1"/>
              </p:cNvSpPr>
              <p:nvPr/>
            </p:nvSpPr>
            <p:spPr bwMode="auto">
              <a:xfrm>
                <a:off x="11787" y="6880"/>
                <a:ext cx="42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49" name="Line 57"/>
              <p:cNvSpPr>
                <a:spLocks noChangeShapeType="1"/>
              </p:cNvSpPr>
              <p:nvPr/>
            </p:nvSpPr>
            <p:spPr bwMode="auto">
              <a:xfrm>
                <a:off x="12199" y="6011"/>
                <a:ext cx="0" cy="2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50" name="Line 58"/>
            <p:cNvSpPr>
              <a:spLocks noChangeShapeType="1"/>
            </p:cNvSpPr>
            <p:nvPr/>
          </p:nvSpPr>
          <p:spPr bwMode="auto">
            <a:xfrm>
              <a:off x="12032" y="6625"/>
              <a:ext cx="0" cy="2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81" name="Rectangle 89"/>
          <p:cNvSpPr>
            <a:spLocks noChangeArrowheads="1"/>
          </p:cNvSpPr>
          <p:nvPr/>
        </p:nvSpPr>
        <p:spPr bwMode="auto">
          <a:xfrm>
            <a:off x="0" y="357166"/>
            <a:ext cx="28523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ВОЛЬТМЕТР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84" name="Rectangle 92"/>
          <p:cNvSpPr>
            <a:spLocks noChangeArrowheads="1"/>
          </p:cNvSpPr>
          <p:nvPr/>
        </p:nvSpPr>
        <p:spPr bwMode="auto">
          <a:xfrm>
            <a:off x="3643306" y="214290"/>
            <a:ext cx="416094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параллельно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нагрузке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Овал 97"/>
          <p:cNvSpPr/>
          <p:nvPr/>
        </p:nvSpPr>
        <p:spPr>
          <a:xfrm>
            <a:off x="2532102" y="2539819"/>
            <a:ext cx="71438" cy="71438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4222761" y="2531868"/>
            <a:ext cx="71438" cy="71438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4778363" y="2524038"/>
            <a:ext cx="71438" cy="71438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6437339" y="2523917"/>
            <a:ext cx="71438" cy="71438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2635223" y="4167112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4595853" y="4175063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7143889" y="4000504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7175693" y="2635231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1" grpId="0"/>
      <p:bldP spid="8284" grpId="0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7055" y="1214422"/>
            <a:ext cx="1384529" cy="881064"/>
          </a:xfrm>
          <a:prstGeom prst="rect">
            <a:avLst/>
          </a:prstGeom>
          <a:noFill/>
        </p:spPr>
      </p:pic>
      <p:pic>
        <p:nvPicPr>
          <p:cNvPr id="1025" name="Рисунок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3906235"/>
            <a:ext cx="1285852" cy="1165839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-24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– действие другого тела, в Ньютонах.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 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величина, характеризующая интенсивность действия электрического тока, численно равное заряду, прошедшему за 1 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2000240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ампер 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тока, текущая по двум проводникам длиной 1м на расстоянии 1м если их сила магнитного взаимодействия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2×10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-7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тока измеряется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амперметром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который включается последовательно.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485776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вольт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напряжение, при котором поле совершает работу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джоуль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перемещении заряда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Кл.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Напряжение измеряется вольтметром, который включается  параллельно нагрузке.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357187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Напряжение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 величина, характеризующая работу электрического поля по перемещению единичного заряда.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1538" y="857232"/>
            <a:ext cx="6643734" cy="171451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№9,10 </a:t>
            </a:r>
          </a:p>
          <a:p>
            <a:pPr algn="ctr">
              <a:lnSpc>
                <a:spcPts val="4000"/>
              </a:lnSpc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37-41//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стр.5,6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2" y="-24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-2"/>
          <a:ext cx="9144000" cy="6858004"/>
        </p:xfrm>
        <a:graphic>
          <a:graphicData uri="http://schemas.openxmlformats.org/drawingml/2006/table">
            <a:tbl>
              <a:tblPr/>
              <a:tblGrid>
                <a:gridCol w="479703"/>
                <a:gridCol w="7640212"/>
                <a:gridCol w="1024085"/>
              </a:tblGrid>
              <a:tr h="25798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раздел (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ru-RU" sz="1600" b="1" cap="all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электрические явления –1</a:t>
                      </a:r>
                      <a:r>
                        <a:rPr lang="ru-RU" sz="16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</a:t>
                      </a:r>
                      <a:r>
                        <a:rPr lang="ru-RU" sz="16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Урок - 7 (лр3,4) № 29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394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cap="all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ТЕМА: л/р №3,4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cap="all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"сборка электрической цепи и измерение силы тока и напряжения на различных её участках" 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394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ЦЕЛИ:1.Создать условия для развития практических навыков обращения с </a:t>
                      </a:r>
                      <a:r>
                        <a:rPr lang="ru-RU" sz="16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амперметром, вольтметром, источником тока, соединительными проводами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             2. Закрепить знания по темам №9,10.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990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  <a:cs typeface="Times New Roman"/>
                        </a:rPr>
                        <a:t>Задачи: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1. Создать условия для планирования и выполнения л/р со сборкой электрической цепи.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2. Убедить учащихся в справедливости з-на сохранения заряда и энергии.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3. Способствовать закреплению умений пользоваться правилами сборки электрической цепи 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98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u="sng" cap="all">
                          <a:latin typeface="Times New Roman"/>
                          <a:ea typeface="Times New Roman"/>
                          <a:cs typeface="Times New Roman"/>
                        </a:rPr>
                        <a:t>ТИп УРОКА:</a:t>
                      </a:r>
                      <a:r>
                        <a:rPr lang="ru-RU" sz="1600" b="1" i="1">
                          <a:latin typeface="Times New Roman"/>
                          <a:ea typeface="Times New Roman"/>
                          <a:cs typeface="Times New Roman"/>
                        </a:rPr>
                        <a:t> закрепления изученного материала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98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u="sng" cap="all">
                          <a:latin typeface="Times New Roman"/>
                          <a:ea typeface="Times New Roman"/>
                          <a:cs typeface="Times New Roman"/>
                        </a:rPr>
                        <a:t>ВИД УРО КА: </a:t>
                      </a:r>
                      <a:r>
                        <a:rPr lang="ru-RU" sz="1600" i="1">
                          <a:latin typeface="Times New Roman"/>
                          <a:ea typeface="Times New Roman"/>
                          <a:cs typeface="Times New Roman"/>
                        </a:rPr>
                        <a:t>лабораторная работа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596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ДЕМОНСТРАЦИИ:1. Сборка электрической цепи при иэмерении силы тока и напряжения.                             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ХОД УРОКА: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консультация по теме №10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планирование лабораторной работы и инструктаж по ТБ.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24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оформление лабораторной работы и запись</a:t>
                      </a:r>
                      <a:r>
                        <a:rPr lang="ru-RU" sz="1400" b="1" i="1" u="sng">
                          <a:latin typeface="Times New Roman"/>
                          <a:ea typeface="Times New Roman"/>
                          <a:cs typeface="Times New Roman"/>
                        </a:rPr>
                        <a:t> правил сборки цепей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1.Включай источник тока только после разрешения учителя.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2. Два провода к вольтметру и в сторону (вкл. его в последнюю очередь).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3. С (+)  источника  на  (+) амперметра.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4. Последним в последовательной цепи вкл. ключ и на (-) ист. тока.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10м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выполнение и  камеральные работы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15м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Ок     по вариантам №9 и №10  или ??? после параграфов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cap="all">
                          <a:latin typeface="Calibri"/>
                          <a:ea typeface="Times New Roman"/>
                          <a:cs typeface="Times New Roman"/>
                        </a:rPr>
                        <a:t>д.з</a:t>
                      </a:r>
                    </a:p>
                  </a:txBody>
                  <a:tcPr marL="57329" marR="5732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гр.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№2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29" marR="5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5324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latin typeface="Times New Roman"/>
                <a:ea typeface="Times New Roman"/>
                <a:cs typeface="Times New Roman"/>
              </a:rPr>
              <a:t>Урок - 7 (лр3,4) № 28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1000108"/>
            <a:ext cx="7286676" cy="150019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теме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№9,10 </a:t>
            </a:r>
          </a:p>
          <a:p>
            <a:pPr algn="ctr">
              <a:lnSpc>
                <a:spcPts val="4000"/>
              </a:lnSpc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№2(955,959,962,971,991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ts val="4000"/>
              </a:lnSpc>
            </a:pP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1" y="-24"/>
            <a:ext cx="1285884" cy="126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0"/>
            <a:ext cx="5854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№3,4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500042"/>
            <a:ext cx="8472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Измерение силы тока и напряжения в цепи.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69" y="928670"/>
            <a:ext cx="2933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92267"/>
            <a:ext cx="9144000" cy="150810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амперметр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вольтметр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магазин сопротивлений,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источник тока,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соединительные провода.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красных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 синих)</a:t>
            </a:r>
            <a:endParaRPr lang="ru-RU" sz="28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84" y="2571744"/>
            <a:ext cx="2369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3429000"/>
            <a:ext cx="4945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Соберём цепь по схеме: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59"/>
          <p:cNvGrpSpPr>
            <a:grpSpLocks/>
          </p:cNvGrpSpPr>
          <p:nvPr/>
        </p:nvGrpSpPr>
        <p:grpSpPr bwMode="auto">
          <a:xfrm>
            <a:off x="3857620" y="4429107"/>
            <a:ext cx="5000660" cy="2428893"/>
            <a:chOff x="1490" y="3155"/>
            <a:chExt cx="2090" cy="969"/>
          </a:xfrm>
        </p:grpSpPr>
        <p:sp>
          <p:nvSpPr>
            <p:cNvPr id="9" name="Rectangle 88"/>
            <p:cNvSpPr>
              <a:spLocks noChangeArrowheads="1"/>
            </p:cNvSpPr>
            <p:nvPr/>
          </p:nvSpPr>
          <p:spPr bwMode="auto">
            <a:xfrm>
              <a:off x="1848" y="3341"/>
              <a:ext cx="529" cy="161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roup 60"/>
            <p:cNvGrpSpPr>
              <a:grpSpLocks/>
            </p:cNvGrpSpPr>
            <p:nvPr/>
          </p:nvGrpSpPr>
          <p:grpSpPr bwMode="auto">
            <a:xfrm>
              <a:off x="1490" y="3155"/>
              <a:ext cx="2090" cy="969"/>
              <a:chOff x="1658" y="3155"/>
              <a:chExt cx="2090" cy="969"/>
            </a:xfrm>
          </p:grpSpPr>
          <p:sp>
            <p:nvSpPr>
              <p:cNvPr id="11" name="Line 87"/>
              <p:cNvSpPr>
                <a:spLocks noChangeShapeType="1"/>
              </p:cNvSpPr>
              <p:nvPr/>
            </p:nvSpPr>
            <p:spPr bwMode="auto">
              <a:xfrm flipH="1">
                <a:off x="1659" y="3412"/>
                <a:ext cx="357" cy="0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8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" name="Group 67"/>
              <p:cNvGrpSpPr>
                <a:grpSpLocks/>
              </p:cNvGrpSpPr>
              <p:nvPr/>
            </p:nvGrpSpPr>
            <p:grpSpPr bwMode="auto">
              <a:xfrm>
                <a:off x="1658" y="3155"/>
                <a:ext cx="2090" cy="831"/>
                <a:chOff x="1658" y="3155"/>
                <a:chExt cx="2090" cy="831"/>
              </a:xfrm>
            </p:grpSpPr>
            <p:sp>
              <p:nvSpPr>
                <p:cNvPr id="19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555" y="3412"/>
                  <a:ext cx="357" cy="0"/>
                </a:xfrm>
                <a:prstGeom prst="lin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20" name="Group 80"/>
                <p:cNvGrpSpPr>
                  <a:grpSpLocks/>
                </p:cNvGrpSpPr>
                <p:nvPr/>
              </p:nvGrpSpPr>
              <p:grpSpPr bwMode="auto">
                <a:xfrm>
                  <a:off x="2913" y="3155"/>
                  <a:ext cx="835" cy="725"/>
                  <a:chOff x="5000" y="7579"/>
                  <a:chExt cx="835" cy="725"/>
                </a:xfrm>
              </p:grpSpPr>
              <p:grpSp>
                <p:nvGrpSpPr>
                  <p:cNvPr id="25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5133" y="7579"/>
                    <a:ext cx="702" cy="725"/>
                    <a:chOff x="5133" y="7579"/>
                    <a:chExt cx="702" cy="725"/>
                  </a:xfrm>
                </p:grpSpPr>
                <p:sp>
                  <p:nvSpPr>
                    <p:cNvPr id="28" name="Text Box 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33" y="7579"/>
                      <a:ext cx="702" cy="7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9" name="Oval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1" y="7664"/>
                      <a:ext cx="300" cy="335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26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0" y="7840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7" name="Line 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4" y="7834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21" name="Line 71"/>
                <p:cNvSpPr>
                  <a:spLocks noChangeShapeType="1"/>
                </p:cNvSpPr>
                <p:nvPr/>
              </p:nvSpPr>
              <p:spPr bwMode="auto">
                <a:xfrm>
                  <a:off x="3709" y="3410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Line 70"/>
                <p:cNvSpPr>
                  <a:spLocks noChangeShapeType="1"/>
                </p:cNvSpPr>
                <p:nvPr/>
              </p:nvSpPr>
              <p:spPr bwMode="auto">
                <a:xfrm>
                  <a:off x="1658" y="3409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2972" y="3985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1659" y="3984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3" name="Group 64"/>
              <p:cNvGrpSpPr>
                <a:grpSpLocks/>
              </p:cNvGrpSpPr>
              <p:nvPr/>
            </p:nvGrpSpPr>
            <p:grpSpPr bwMode="auto">
              <a:xfrm>
                <a:off x="2881" y="3848"/>
                <a:ext cx="184" cy="276"/>
                <a:chOff x="3503" y="4378"/>
                <a:chExt cx="184" cy="276"/>
              </a:xfrm>
            </p:grpSpPr>
            <p:sp>
              <p:nvSpPr>
                <p:cNvPr id="17" name="Oval 66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4" name="Group 61"/>
              <p:cNvGrpSpPr>
                <a:grpSpLocks/>
              </p:cNvGrpSpPr>
              <p:nvPr/>
            </p:nvGrpSpPr>
            <p:grpSpPr bwMode="auto">
              <a:xfrm>
                <a:off x="2294" y="3825"/>
                <a:ext cx="184" cy="276"/>
                <a:chOff x="3503" y="4378"/>
                <a:chExt cx="184" cy="276"/>
              </a:xfrm>
            </p:grpSpPr>
            <p:sp>
              <p:nvSpPr>
                <p:cNvPr id="15" name="Oval 63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30" name="Группа 29"/>
          <p:cNvGrpSpPr/>
          <p:nvPr/>
        </p:nvGrpSpPr>
        <p:grpSpPr>
          <a:xfrm>
            <a:off x="4489929" y="3878894"/>
            <a:ext cx="1772302" cy="1231292"/>
            <a:chOff x="6902158" y="285728"/>
            <a:chExt cx="1772302" cy="1231292"/>
          </a:xfrm>
        </p:grpSpPr>
        <p:grpSp>
          <p:nvGrpSpPr>
            <p:cNvPr id="31" name="Group 34"/>
            <p:cNvGrpSpPr>
              <a:grpSpLocks/>
            </p:cNvGrpSpPr>
            <p:nvPr/>
          </p:nvGrpSpPr>
          <p:grpSpPr bwMode="auto">
            <a:xfrm>
              <a:off x="6929472" y="285728"/>
              <a:ext cx="1691428" cy="1201541"/>
              <a:chOff x="9385" y="4873"/>
              <a:chExt cx="1129" cy="760"/>
            </a:xfrm>
          </p:grpSpPr>
          <p:grpSp>
            <p:nvGrpSpPr>
              <p:cNvPr id="34" name="Group 35"/>
              <p:cNvGrpSpPr>
                <a:grpSpLocks/>
              </p:cNvGrpSpPr>
              <p:nvPr/>
            </p:nvGrpSpPr>
            <p:grpSpPr bwMode="auto">
              <a:xfrm>
                <a:off x="9779" y="4873"/>
                <a:ext cx="602" cy="530"/>
                <a:chOff x="9779" y="4873"/>
                <a:chExt cx="602" cy="530"/>
              </a:xfrm>
            </p:grpSpPr>
            <p:sp>
              <p:nvSpPr>
                <p:cNvPr id="39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9782" y="4873"/>
                  <a:ext cx="599" cy="5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Oval 37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5" name="Line 38"/>
              <p:cNvSpPr>
                <a:spLocks noChangeShapeType="1"/>
              </p:cNvSpPr>
              <p:nvPr/>
            </p:nvSpPr>
            <p:spPr bwMode="auto">
              <a:xfrm>
                <a:off x="10127" y="5092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Line 39"/>
              <p:cNvSpPr>
                <a:spLocks noChangeShapeType="1"/>
              </p:cNvSpPr>
              <p:nvPr/>
            </p:nvSpPr>
            <p:spPr bwMode="auto">
              <a:xfrm>
                <a:off x="9390" y="5093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Line 40"/>
              <p:cNvSpPr>
                <a:spLocks noChangeShapeType="1"/>
              </p:cNvSpPr>
              <p:nvPr/>
            </p:nvSpPr>
            <p:spPr bwMode="auto">
              <a:xfrm>
                <a:off x="9385" y="5091"/>
                <a:ext cx="0" cy="542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Line 41"/>
              <p:cNvSpPr>
                <a:spLocks noChangeShapeType="1"/>
              </p:cNvSpPr>
              <p:nvPr/>
            </p:nvSpPr>
            <p:spPr bwMode="auto">
              <a:xfrm>
                <a:off x="10514" y="5091"/>
                <a:ext cx="0" cy="542"/>
              </a:xfrm>
              <a:prstGeom prst="line">
                <a:avLst/>
              </a:prstGeom>
              <a:noFill/>
              <a:ln w="127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2" name="Овал 31"/>
            <p:cNvSpPr/>
            <p:nvPr/>
          </p:nvSpPr>
          <p:spPr>
            <a:xfrm>
              <a:off x="6902158" y="1411890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8603022" y="1445582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AutoShape 4"/>
          <p:cNvSpPr>
            <a:spLocks noChangeArrowheads="1"/>
          </p:cNvSpPr>
          <p:nvPr/>
        </p:nvSpPr>
        <p:spPr bwMode="auto">
          <a:xfrm>
            <a:off x="7215206" y="6072206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5"/>
          <p:cNvGrpSpPr>
            <a:grpSpLocks/>
          </p:cNvGrpSpPr>
          <p:nvPr/>
        </p:nvGrpSpPr>
        <p:grpSpPr bwMode="auto">
          <a:xfrm>
            <a:off x="5072066" y="5929330"/>
            <a:ext cx="347811" cy="371477"/>
            <a:chOff x="3018" y="5186"/>
            <a:chExt cx="202" cy="201"/>
          </a:xfrm>
        </p:grpSpPr>
        <p:sp>
          <p:nvSpPr>
            <p:cNvPr id="43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8215338" y="4643446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AutoShape 4"/>
          <p:cNvSpPr>
            <a:spLocks noChangeArrowheads="1"/>
          </p:cNvSpPr>
          <p:nvPr/>
        </p:nvSpPr>
        <p:spPr bwMode="auto">
          <a:xfrm>
            <a:off x="5643570" y="3929066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Group 5"/>
          <p:cNvGrpSpPr>
            <a:grpSpLocks/>
          </p:cNvGrpSpPr>
          <p:nvPr/>
        </p:nvGrpSpPr>
        <p:grpSpPr bwMode="auto">
          <a:xfrm>
            <a:off x="7072330" y="4714884"/>
            <a:ext cx="347811" cy="371477"/>
            <a:chOff x="3018" y="5186"/>
            <a:chExt cx="202" cy="201"/>
          </a:xfrm>
        </p:grpSpPr>
        <p:sp>
          <p:nvSpPr>
            <p:cNvPr id="48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0" name="Group 5"/>
          <p:cNvGrpSpPr>
            <a:grpSpLocks/>
          </p:cNvGrpSpPr>
          <p:nvPr/>
        </p:nvGrpSpPr>
        <p:grpSpPr bwMode="auto">
          <a:xfrm>
            <a:off x="4786314" y="4214818"/>
            <a:ext cx="347811" cy="371477"/>
            <a:chOff x="3018" y="5186"/>
            <a:chExt cx="202" cy="201"/>
          </a:xfrm>
        </p:grpSpPr>
        <p:sp>
          <p:nvSpPr>
            <p:cNvPr id="51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0" y="6237312"/>
            <a:ext cx="161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Стр.11,13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7" grpId="0"/>
      <p:bldP spid="41" grpId="0" animBg="1"/>
      <p:bldP spid="45" grpId="0" animBg="1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0" y="4429132"/>
            <a:ext cx="9144000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реальная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сила тока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лежит 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интервале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от</a:t>
            </a:r>
            <a:r>
              <a:rPr lang="en-US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mi</a:t>
            </a:r>
            <a:r>
              <a:rPr lang="en-US" sz="1600" dirty="0" err="1" smtClean="0">
                <a:latin typeface="Times New Roman"/>
                <a:ea typeface="Times New Roman"/>
              </a:rPr>
              <a:t>n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max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относительная погрешность составляет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ε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%.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357158" y="0"/>
          <a:ext cx="5214975" cy="1584960"/>
        </p:xfrm>
        <a:graphic>
          <a:graphicData uri="http://schemas.openxmlformats.org/drawingml/2006/table">
            <a:tbl>
              <a:tblPr/>
              <a:tblGrid>
                <a:gridCol w="1243144"/>
                <a:gridCol w="887960"/>
                <a:gridCol w="1226482"/>
                <a:gridCol w="857256"/>
                <a:gridCol w="1000133"/>
              </a:tblGrid>
              <a:tr h="517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4000" b="1" dirty="0" smtClean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800" dirty="0" err="1" smtClean="0">
                          <a:latin typeface="Times New Roman"/>
                          <a:ea typeface="Times New Roman"/>
                        </a:rPr>
                        <a:t>min</a:t>
                      </a:r>
                      <a:r>
                        <a:rPr lang="en-US" sz="40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max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0,6А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0,1А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0,1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0,6=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0.5A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0.7A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6072198" y="0"/>
            <a:ext cx="30718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I</a:t>
            </a:r>
            <a:r>
              <a:rPr lang="en-US" sz="32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latin typeface="Times New Roman"/>
                <a:ea typeface="Times New Roman"/>
              </a:rPr>
              <a:t>= 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I</a:t>
            </a:r>
            <a:r>
              <a:rPr lang="en-US" sz="3200" b="1" dirty="0" smtClean="0">
                <a:latin typeface="Times New Roman"/>
                <a:ea typeface="Times New Roman"/>
              </a:rPr>
              <a:t>/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I</a:t>
            </a:r>
            <a:r>
              <a:rPr lang="en-US" sz="3200" b="1" dirty="0" smtClean="0">
                <a:latin typeface="Times New Roman"/>
                <a:ea typeface="Times New Roman"/>
              </a:rPr>
              <a:t>  </a:t>
            </a:r>
            <a:endParaRPr lang="ru-RU" sz="3200" b="1" dirty="0" smtClean="0">
              <a:latin typeface="Times New Roman"/>
              <a:ea typeface="Times New Roman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3200" b="1" dirty="0" smtClean="0">
                <a:latin typeface="Times New Roman"/>
                <a:ea typeface="Times New Roman"/>
              </a:rPr>
              <a:t>  </a:t>
            </a:r>
            <a:r>
              <a:rPr lang="en-US" sz="24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I</a:t>
            </a:r>
            <a:r>
              <a:rPr lang="en-US" sz="40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0,1A</a:t>
            </a:r>
            <a:endParaRPr lang="ru-RU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mi</a:t>
            </a:r>
            <a:r>
              <a:rPr lang="en-US" dirty="0" err="1" smtClean="0">
                <a:latin typeface="Times New Roman"/>
                <a:ea typeface="Times New Roman"/>
              </a:rPr>
              <a:t>n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I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max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I</a:t>
            </a:r>
          </a:p>
        </p:txBody>
      </p:sp>
      <p:grpSp>
        <p:nvGrpSpPr>
          <p:cNvPr id="2" name="Группа 50"/>
          <p:cNvGrpSpPr/>
          <p:nvPr/>
        </p:nvGrpSpPr>
        <p:grpSpPr>
          <a:xfrm>
            <a:off x="642910" y="1500174"/>
            <a:ext cx="3711545" cy="715526"/>
            <a:chOff x="1214414" y="4714884"/>
            <a:chExt cx="3711545" cy="715526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>
              <a:off x="1571604" y="5357826"/>
              <a:ext cx="2928958" cy="0"/>
            </a:xfrm>
            <a:prstGeom prst="line">
              <a:avLst/>
            </a:prstGeom>
            <a:ln w="57150"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Прямоугольник 43"/>
            <p:cNvSpPr/>
            <p:nvPr/>
          </p:nvSpPr>
          <p:spPr>
            <a:xfrm>
              <a:off x="2891152" y="4786322"/>
              <a:ext cx="34496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3200" dirty="0">
                <a:solidFill>
                  <a:srgbClr val="FF0000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1214414" y="4722524"/>
              <a:ext cx="74411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dirty="0" err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mi</a:t>
              </a:r>
              <a:r>
                <a:rPr lang="en-US" dirty="0" err="1" smtClean="0">
                  <a:latin typeface="Times New Roman"/>
                  <a:ea typeface="Times New Roman"/>
                </a:rPr>
                <a:t>n</a:t>
              </a:r>
              <a:endParaRPr lang="ru-RU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143372" y="4714884"/>
              <a:ext cx="78258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max</a:t>
              </a:r>
              <a:endParaRPr lang="ru-RU" sz="2000" dirty="0">
                <a:solidFill>
                  <a:srgbClr val="000000"/>
                </a:solidFill>
                <a:latin typeface="Times New Roman"/>
                <a:ea typeface="Times New Roman"/>
              </a:endParaRPr>
            </a:p>
          </p:txBody>
        </p:sp>
      </p:grpSp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142845" y="2285992"/>
          <a:ext cx="5357849" cy="1402080"/>
        </p:xfrm>
        <a:graphic>
          <a:graphicData uri="http://schemas.openxmlformats.org/drawingml/2006/table">
            <a:tbl>
              <a:tblPr/>
              <a:tblGrid>
                <a:gridCol w="1000132"/>
                <a:gridCol w="857256"/>
                <a:gridCol w="1428760"/>
                <a:gridCol w="1000132"/>
                <a:gridCol w="1071569"/>
              </a:tblGrid>
              <a:tr h="517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lang="en-US" sz="3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</a:t>
                      </a:r>
                      <a:endParaRPr lang="ru-RU" sz="36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lang="en-US" sz="2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sz="1600" dirty="0" err="1" smtClean="0">
                          <a:latin typeface="Times New Roman"/>
                          <a:ea typeface="Times New Roman"/>
                        </a:rPr>
                        <a:t>min</a:t>
                      </a:r>
                      <a:r>
                        <a:rPr lang="en-US" sz="36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sz="1600" dirty="0" err="1" smtClean="0">
                          <a:latin typeface="Times New Roman"/>
                          <a:ea typeface="Times New Roman"/>
                        </a:rPr>
                        <a:t>max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3.4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0,2В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0,2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3,4=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3,2В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3,6В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Группа 50"/>
          <p:cNvGrpSpPr/>
          <p:nvPr/>
        </p:nvGrpSpPr>
        <p:grpSpPr>
          <a:xfrm>
            <a:off x="928662" y="3763036"/>
            <a:ext cx="3857652" cy="594658"/>
            <a:chOff x="1214414" y="4834606"/>
            <a:chExt cx="3857652" cy="594658"/>
          </a:xfrm>
        </p:grpSpPr>
        <p:cxnSp>
          <p:nvCxnSpPr>
            <p:cNvPr id="47" name="Прямая соединительная линия 46"/>
            <p:cNvCxnSpPr/>
            <p:nvPr/>
          </p:nvCxnSpPr>
          <p:spPr>
            <a:xfrm>
              <a:off x="1643042" y="5357826"/>
              <a:ext cx="2928958" cy="0"/>
            </a:xfrm>
            <a:prstGeom prst="line">
              <a:avLst/>
            </a:prstGeom>
            <a:ln w="57150"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Прямоугольник 48"/>
            <p:cNvSpPr/>
            <p:nvPr/>
          </p:nvSpPr>
          <p:spPr>
            <a:xfrm>
              <a:off x="2770952" y="4906044"/>
              <a:ext cx="8723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solidFill>
                    <a:srgbClr val="0033CC"/>
                  </a:solidFill>
                  <a:latin typeface="Times New Roman"/>
                  <a:ea typeface="Times New Roman"/>
                </a:rPr>
                <a:t>3.4</a:t>
              </a:r>
              <a:r>
                <a:rPr lang="ru-RU" sz="2800" b="1" dirty="0" smtClean="0">
                  <a:solidFill>
                    <a:srgbClr val="0033CC"/>
                  </a:solidFill>
                  <a:latin typeface="Times New Roman"/>
                  <a:ea typeface="Times New Roman"/>
                </a:rPr>
                <a:t>В</a:t>
              </a:r>
              <a:endParaRPr lang="ru-RU" sz="2800" b="1" dirty="0">
                <a:solidFill>
                  <a:srgbClr val="0033CC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1214414" y="4857760"/>
              <a:ext cx="8723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3,2В</a:t>
              </a:r>
              <a:endParaRPr lang="ru-RU" sz="1200" dirty="0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199711" y="4834606"/>
              <a:ext cx="8723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28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3,6В</a:t>
              </a:r>
              <a:endParaRPr lang="ru-RU" sz="1400" dirty="0">
                <a:solidFill>
                  <a:srgbClr val="000000"/>
                </a:solidFill>
                <a:latin typeface="Times New Roman"/>
                <a:ea typeface="Times New Roman"/>
              </a:endParaRPr>
            </a:p>
          </p:txBody>
        </p:sp>
      </p:grpSp>
      <p:sp>
        <p:nvSpPr>
          <p:cNvPr id="52" name="Rectangle 1"/>
          <p:cNvSpPr>
            <a:spLocks noChangeArrowheads="1"/>
          </p:cNvSpPr>
          <p:nvPr/>
        </p:nvSpPr>
        <p:spPr bwMode="auto">
          <a:xfrm>
            <a:off x="0" y="5500702"/>
            <a:ext cx="9144000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Реальное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напряжение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лежит 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интервале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от</a:t>
            </a:r>
            <a:r>
              <a:rPr lang="en-US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mi</a:t>
            </a:r>
            <a:r>
              <a:rPr lang="en-US" sz="1600" dirty="0" err="1" smtClean="0">
                <a:latin typeface="Times New Roman"/>
                <a:ea typeface="Times New Roman"/>
              </a:rPr>
              <a:t>n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max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относительная погрешность составляет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ε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%.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143636" y="2214554"/>
            <a:ext cx="2857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smtClean="0">
                <a:latin typeface="Times New Roman"/>
                <a:ea typeface="Times New Roman"/>
              </a:rPr>
              <a:t>=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 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en-US" sz="2800" b="1" dirty="0" smtClean="0">
                <a:latin typeface="Times New Roman"/>
                <a:ea typeface="Times New Roman"/>
              </a:rPr>
              <a:t>/</a:t>
            </a:r>
            <a:r>
              <a:rPr lang="en-US" sz="28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U</a:t>
            </a: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2800" b="1" dirty="0" smtClean="0">
                <a:solidFill>
                  <a:srgbClr val="0033CC"/>
                </a:solidFill>
                <a:latin typeface="Times New Roman"/>
                <a:ea typeface="Times New Roman"/>
                <a:sym typeface="Symbol"/>
              </a:rPr>
              <a:t>U</a:t>
            </a:r>
            <a:r>
              <a:rPr lang="en-US" sz="44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= </a:t>
            </a:r>
            <a:r>
              <a:rPr lang="en-US" sz="28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0,2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</a:t>
            </a: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mi</a:t>
            </a:r>
            <a:r>
              <a:rPr lang="en-US" sz="1600" dirty="0" err="1" smtClean="0">
                <a:latin typeface="Times New Roman"/>
                <a:ea typeface="Times New Roman"/>
              </a:rPr>
              <a:t>n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solidFill>
                  <a:srgbClr val="000099"/>
                </a:solidFill>
                <a:latin typeface="Times New Roman"/>
                <a:ea typeface="Times New Roman"/>
                <a:sym typeface="Symbol"/>
              </a:rPr>
              <a:t> </a:t>
            </a:r>
            <a:r>
              <a:rPr lang="en-US" sz="3200" b="1" dirty="0" smtClean="0">
                <a:solidFill>
                  <a:srgbClr val="000099"/>
                </a:solidFill>
                <a:latin typeface="Times New Roman"/>
                <a:ea typeface="Times New Roman"/>
                <a:sym typeface="Symbol"/>
              </a:rPr>
              <a:t>U</a:t>
            </a:r>
            <a:endParaRPr lang="ru-RU" sz="3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max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0099"/>
                </a:solidFill>
                <a:latin typeface="Times New Roman"/>
                <a:ea typeface="Times New Roman"/>
                <a:sym typeface="Symbol"/>
              </a:rPr>
              <a:t>U</a:t>
            </a:r>
            <a:r>
              <a:rPr lang="en-US" sz="1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ru-RU" sz="2800" b="1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4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4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4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4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4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4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4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4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4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4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4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4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4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4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4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4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4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4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4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4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4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 build="p"/>
      <p:bldP spid="52" grpId="0"/>
      <p:bldP spid="5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214282" y="544183"/>
            <a:ext cx="5000660" cy="2428893"/>
            <a:chOff x="1490" y="3155"/>
            <a:chExt cx="2090" cy="969"/>
          </a:xfrm>
        </p:grpSpPr>
        <p:sp>
          <p:nvSpPr>
            <p:cNvPr id="3" name="Rectangle 88"/>
            <p:cNvSpPr>
              <a:spLocks noChangeArrowheads="1"/>
            </p:cNvSpPr>
            <p:nvPr/>
          </p:nvSpPr>
          <p:spPr bwMode="auto">
            <a:xfrm>
              <a:off x="1848" y="3341"/>
              <a:ext cx="529" cy="161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60"/>
            <p:cNvGrpSpPr>
              <a:grpSpLocks/>
            </p:cNvGrpSpPr>
            <p:nvPr/>
          </p:nvGrpSpPr>
          <p:grpSpPr bwMode="auto">
            <a:xfrm>
              <a:off x="1490" y="3155"/>
              <a:ext cx="2090" cy="969"/>
              <a:chOff x="1658" y="3155"/>
              <a:chExt cx="2090" cy="969"/>
            </a:xfrm>
          </p:grpSpPr>
          <p:sp>
            <p:nvSpPr>
              <p:cNvPr id="5" name="Line 87"/>
              <p:cNvSpPr>
                <a:spLocks noChangeShapeType="1"/>
              </p:cNvSpPr>
              <p:nvPr/>
            </p:nvSpPr>
            <p:spPr bwMode="auto">
              <a:xfrm flipH="1">
                <a:off x="1659" y="3412"/>
                <a:ext cx="357" cy="0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8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" name="Group 67"/>
              <p:cNvGrpSpPr>
                <a:grpSpLocks/>
              </p:cNvGrpSpPr>
              <p:nvPr/>
            </p:nvGrpSpPr>
            <p:grpSpPr bwMode="auto">
              <a:xfrm>
                <a:off x="1658" y="3155"/>
                <a:ext cx="2090" cy="831"/>
                <a:chOff x="1658" y="3155"/>
                <a:chExt cx="2090" cy="831"/>
              </a:xfrm>
            </p:grpSpPr>
            <p:sp>
              <p:nvSpPr>
                <p:cNvPr id="13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555" y="3412"/>
                  <a:ext cx="35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7" name="Group 80"/>
                <p:cNvGrpSpPr>
                  <a:grpSpLocks/>
                </p:cNvGrpSpPr>
                <p:nvPr/>
              </p:nvGrpSpPr>
              <p:grpSpPr bwMode="auto">
                <a:xfrm>
                  <a:off x="2913" y="3155"/>
                  <a:ext cx="835" cy="725"/>
                  <a:chOff x="5000" y="7579"/>
                  <a:chExt cx="835" cy="725"/>
                </a:xfrm>
              </p:grpSpPr>
              <p:grpSp>
                <p:nvGrpSpPr>
                  <p:cNvPr id="8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5133" y="7579"/>
                    <a:ext cx="702" cy="725"/>
                    <a:chOff x="5133" y="7579"/>
                    <a:chExt cx="702" cy="725"/>
                  </a:xfrm>
                </p:grpSpPr>
                <p:sp>
                  <p:nvSpPr>
                    <p:cNvPr id="30" name="Text Box 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33" y="7579"/>
                      <a:ext cx="702" cy="7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1" name="Oval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1" y="7664"/>
                      <a:ext cx="300" cy="335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28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0" y="7840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9" name="Line 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4" y="7834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6" name="Line 71"/>
                <p:cNvSpPr>
                  <a:spLocks noChangeShapeType="1"/>
                </p:cNvSpPr>
                <p:nvPr/>
              </p:nvSpPr>
              <p:spPr bwMode="auto">
                <a:xfrm>
                  <a:off x="3709" y="3410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Line 70"/>
                <p:cNvSpPr>
                  <a:spLocks noChangeShapeType="1"/>
                </p:cNvSpPr>
                <p:nvPr/>
              </p:nvSpPr>
              <p:spPr bwMode="auto">
                <a:xfrm>
                  <a:off x="1658" y="3409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2972" y="3985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1659" y="3984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4" name="Group 64"/>
              <p:cNvGrpSpPr>
                <a:grpSpLocks/>
              </p:cNvGrpSpPr>
              <p:nvPr/>
            </p:nvGrpSpPr>
            <p:grpSpPr bwMode="auto">
              <a:xfrm>
                <a:off x="2881" y="3848"/>
                <a:ext cx="184" cy="276"/>
                <a:chOff x="3503" y="4378"/>
                <a:chExt cx="184" cy="276"/>
              </a:xfrm>
            </p:grpSpPr>
            <p:sp>
              <p:nvSpPr>
                <p:cNvPr id="11" name="Oval 66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5" name="Group 61"/>
              <p:cNvGrpSpPr>
                <a:grpSpLocks/>
              </p:cNvGrpSpPr>
              <p:nvPr/>
            </p:nvGrpSpPr>
            <p:grpSpPr bwMode="auto">
              <a:xfrm>
                <a:off x="2294" y="3825"/>
                <a:ext cx="184" cy="276"/>
                <a:chOff x="3503" y="4378"/>
                <a:chExt cx="184" cy="276"/>
              </a:xfrm>
            </p:grpSpPr>
            <p:sp>
              <p:nvSpPr>
                <p:cNvPr id="9" name="Oval 63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3571868" y="2285992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4500562" y="1214422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3438371" y="1214422"/>
            <a:ext cx="347811" cy="371477"/>
            <a:chOff x="3018" y="5186"/>
            <a:chExt cx="202" cy="201"/>
          </a:xfrm>
        </p:grpSpPr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5"/>
          <p:cNvGrpSpPr>
            <a:grpSpLocks/>
          </p:cNvGrpSpPr>
          <p:nvPr/>
        </p:nvGrpSpPr>
        <p:grpSpPr bwMode="auto">
          <a:xfrm>
            <a:off x="1428728" y="2143116"/>
            <a:ext cx="347811" cy="371477"/>
            <a:chOff x="3018" y="5186"/>
            <a:chExt cx="202" cy="201"/>
          </a:xfrm>
        </p:grpSpPr>
        <p:sp>
          <p:nvSpPr>
            <p:cNvPr id="39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4000504"/>
            <a:ext cx="914400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1.Включай источник тока только после ПРОВЕРКИ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Два провода к вольтметру и в сторону.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(+)  источника  на  (+) амперметра.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lnSpc>
                <a:spcPts val="3000"/>
              </a:lnSpc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Собрать последовательную цепь,  включив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(-)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источника тока и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проверить цепь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(амперметр показывает ток)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hangingPunct="0">
              <a:lnSpc>
                <a:spcPts val="3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Включить в цепь вольтметр</a:t>
            </a:r>
          </a:p>
          <a:p>
            <a:pPr lvl="0" eaLnBrk="0" hangingPunct="0">
              <a:lnSpc>
                <a:spcPts val="3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СНЯВ ПОКАЗАНИЯ ПРИБОРОВ РАЗОМКНУТЬ ЦЕПЬ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6929454" y="-24"/>
            <a:ext cx="1772302" cy="1231292"/>
            <a:chOff x="6929454" y="0"/>
            <a:chExt cx="1772302" cy="1231292"/>
          </a:xfrm>
        </p:grpSpPr>
        <p:sp>
          <p:nvSpPr>
            <p:cNvPr id="50" name="AutoShape 4"/>
            <p:cNvSpPr>
              <a:spLocks noChangeArrowheads="1"/>
            </p:cNvSpPr>
            <p:nvPr/>
          </p:nvSpPr>
          <p:spPr bwMode="auto">
            <a:xfrm>
              <a:off x="8143900" y="71414"/>
              <a:ext cx="285753" cy="285752"/>
            </a:xfrm>
            <a:prstGeom prst="flowChartOr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2" name="Group 5"/>
            <p:cNvGrpSpPr>
              <a:grpSpLocks/>
            </p:cNvGrpSpPr>
            <p:nvPr/>
          </p:nvGrpSpPr>
          <p:grpSpPr bwMode="auto">
            <a:xfrm>
              <a:off x="7072330" y="0"/>
              <a:ext cx="347811" cy="371477"/>
              <a:chOff x="3018" y="5186"/>
              <a:chExt cx="202" cy="201"/>
            </a:xfrm>
          </p:grpSpPr>
          <p:sp>
            <p:nvSpPr>
              <p:cNvPr id="54" name="Line 6"/>
              <p:cNvSpPr>
                <a:spLocks noChangeShapeType="1"/>
              </p:cNvSpPr>
              <p:nvPr/>
            </p:nvSpPr>
            <p:spPr bwMode="auto">
              <a:xfrm>
                <a:off x="3079" y="5285"/>
                <a:ext cx="85" cy="0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Oval 7"/>
              <p:cNvSpPr>
                <a:spLocks noChangeArrowheads="1"/>
              </p:cNvSpPr>
              <p:nvPr/>
            </p:nvSpPr>
            <p:spPr bwMode="auto">
              <a:xfrm>
                <a:off x="3018" y="5186"/>
                <a:ext cx="202" cy="201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3" name="Группа 51"/>
            <p:cNvGrpSpPr/>
            <p:nvPr/>
          </p:nvGrpSpPr>
          <p:grpSpPr>
            <a:xfrm>
              <a:off x="6929454" y="0"/>
              <a:ext cx="1772302" cy="1231292"/>
              <a:chOff x="6902158" y="285728"/>
              <a:chExt cx="1772302" cy="1231292"/>
            </a:xfrm>
          </p:grpSpPr>
          <p:grpSp>
            <p:nvGrpSpPr>
              <p:cNvPr id="24" name="Group 34"/>
              <p:cNvGrpSpPr>
                <a:grpSpLocks/>
              </p:cNvGrpSpPr>
              <p:nvPr/>
            </p:nvGrpSpPr>
            <p:grpSpPr bwMode="auto">
              <a:xfrm>
                <a:off x="6929454" y="285728"/>
                <a:ext cx="1691426" cy="1201541"/>
                <a:chOff x="9385" y="4873"/>
                <a:chExt cx="1129" cy="760"/>
              </a:xfrm>
            </p:grpSpPr>
            <p:grpSp>
              <p:nvGrpSpPr>
                <p:cNvPr id="25" name="Group 35"/>
                <p:cNvGrpSpPr>
                  <a:grpSpLocks/>
                </p:cNvGrpSpPr>
                <p:nvPr/>
              </p:nvGrpSpPr>
              <p:grpSpPr bwMode="auto">
                <a:xfrm>
                  <a:off x="9779" y="4873"/>
                  <a:ext cx="602" cy="530"/>
                  <a:chOff x="9779" y="4873"/>
                  <a:chExt cx="602" cy="530"/>
                </a:xfrm>
              </p:grpSpPr>
              <p:sp>
                <p:nvSpPr>
                  <p:cNvPr id="47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82" y="4873"/>
                    <a:ext cx="599" cy="5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8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9779" y="4917"/>
                    <a:ext cx="346" cy="334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43" name="Line 38"/>
                <p:cNvSpPr>
                  <a:spLocks noChangeShapeType="1"/>
                </p:cNvSpPr>
                <p:nvPr/>
              </p:nvSpPr>
              <p:spPr bwMode="auto">
                <a:xfrm>
                  <a:off x="10127" y="5092"/>
                  <a:ext cx="38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4" name="Line 39"/>
                <p:cNvSpPr>
                  <a:spLocks noChangeShapeType="1"/>
                </p:cNvSpPr>
                <p:nvPr/>
              </p:nvSpPr>
              <p:spPr bwMode="auto">
                <a:xfrm>
                  <a:off x="9390" y="5093"/>
                  <a:ext cx="380" cy="0"/>
                </a:xfrm>
                <a:prstGeom prst="lin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Line 40"/>
                <p:cNvSpPr>
                  <a:spLocks noChangeShapeType="1"/>
                </p:cNvSpPr>
                <p:nvPr/>
              </p:nvSpPr>
              <p:spPr bwMode="auto">
                <a:xfrm>
                  <a:off x="9385" y="5091"/>
                  <a:ext cx="0" cy="542"/>
                </a:xfrm>
                <a:prstGeom prst="lin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" name="Line 41"/>
                <p:cNvSpPr>
                  <a:spLocks noChangeShapeType="1"/>
                </p:cNvSpPr>
                <p:nvPr/>
              </p:nvSpPr>
              <p:spPr bwMode="auto">
                <a:xfrm>
                  <a:off x="10514" y="5091"/>
                  <a:ext cx="0" cy="54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9" name="Овал 48"/>
              <p:cNvSpPr/>
              <p:nvPr/>
            </p:nvSpPr>
            <p:spPr>
              <a:xfrm>
                <a:off x="6902158" y="1411890"/>
                <a:ext cx="71438" cy="71438"/>
              </a:xfrm>
              <a:prstGeom prst="ellipse">
                <a:avLst/>
              </a:prstGeom>
              <a:solidFill>
                <a:srgbClr val="0000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8603022" y="1445582"/>
                <a:ext cx="71438" cy="71438"/>
              </a:xfrm>
              <a:prstGeom prst="ellipse">
                <a:avLst/>
              </a:prstGeom>
              <a:solidFill>
                <a:srgbClr val="000099"/>
              </a:solid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0" y="3643314"/>
            <a:ext cx="33575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сборки цепей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42844" y="928670"/>
            <a:ext cx="3000364" cy="20002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779912" y="2276872"/>
            <a:ext cx="5786446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(+) и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(–)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приборах означают лишь правило их включения, на источнике недостаток и избыток электронов!!!</a:t>
            </a:r>
            <a:endParaRPr lang="ru-RU" sz="24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500034" y="3143248"/>
            <a:ext cx="571504" cy="4286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4.81481E-6 L -0.66962 0.0007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animBg="1"/>
      <p:bldP spid="34" grpId="0" uiExpand="1" animBg="1"/>
      <p:bldP spid="30721" grpId="0" uiExpand="1" build="p"/>
      <p:bldP spid="68" grpId="0" build="p"/>
      <p:bldP spid="52" grpId="0" uiExpand="1" animBg="1"/>
      <p:bldP spid="52" grpId="1" uiExpand="1" animBg="1"/>
      <p:bldP spid="53" grpId="0" animBg="1"/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"/>
          <a:ext cx="9144000" cy="6656767"/>
        </p:xfrm>
        <a:graphic>
          <a:graphicData uri="http://schemas.openxmlformats.org/drawingml/2006/table">
            <a:tbl>
              <a:tblPr/>
              <a:tblGrid>
                <a:gridCol w="495474"/>
                <a:gridCol w="7891397"/>
                <a:gridCol w="757129"/>
              </a:tblGrid>
              <a:tr h="35716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раздел (</a:t>
                      </a: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</a:t>
                      </a:r>
                      <a:r>
                        <a:rPr lang="ru-RU" sz="1800" b="1" cap="all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электрические явления –1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Урок - 5 (т9) № 27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19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all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ТЕМА: Сила тока.   Амперметр 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839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ЦЕЛИ:1.Создать условия для усвоения понятий </a:t>
                      </a:r>
                      <a:r>
                        <a:rPr lang="ru-RU" sz="18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сила электрического тока</a:t>
                      </a:r>
                      <a:r>
                        <a:rPr lang="ru-RU" sz="18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амперметр. 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19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Задачи: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1.Способствовать усвоению понятий темы №9.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839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u="sng" cap="all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</a:t>
                      </a:r>
                      <a:r>
                        <a:rPr lang="ru-RU" sz="1800" b="1" i="1" u="sng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УРОКА:</a:t>
                      </a:r>
                      <a:r>
                        <a:rPr lang="ru-RU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комбинированный с элементами технологии усвоения и изучения нового материала.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839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УРО КА:</a:t>
                      </a: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679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ДЕМОНСТРАЦИИ:1. Измерение силы тока амперметром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Взаимодействие параллельных токов.</a:t>
                      </a:r>
                      <a:r>
                        <a:rPr lang="ru-RU" sz="1800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отталкивание</a:t>
                      </a:r>
                      <a:r>
                        <a:rPr lang="ru-RU" sz="1800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"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дождинок</a:t>
                      </a:r>
                      <a:r>
                        <a:rPr lang="ru-RU" sz="1800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 )                                  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3.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стр.79 рис 61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ХОД УРОКА: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 по задачам гр №3.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проблемной ситуации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 и чем отличается один ток от другого?</a:t>
                      </a: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(Демонстрация №2.)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Эвристическая беседа по материалу темы № 9 с демонстрациями</a:t>
                      </a:r>
                      <a:endParaRPr lang="ru-RU" sz="1600" b="1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Повторение темы по ОК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u="sng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Первичная обратная связь</a:t>
                      </a:r>
                      <a:endParaRPr lang="ru-RU" sz="1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90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стр. 78  ??? №1,2,3,4,5,6,7,8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90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стр. 80 ???  №1,2,3.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§ 37,38  (т №9)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30.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687775" y="877776"/>
            <a:ext cx="6072198" cy="45541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выключении источника,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ДЕРЖАТЬ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вилку и розетку!!!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23.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-691157" y="691156"/>
            <a:ext cx="5529255" cy="41469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6248" y="0"/>
            <a:ext cx="4857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Включай источник тока только после ПРОВЕРКИ </a:t>
            </a: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учителя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провода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вольтметру и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сторону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последнюю очередь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4546" y="235743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714480" y="2285992"/>
            <a:ext cx="347811" cy="371477"/>
            <a:chOff x="3018" y="5186"/>
            <a:chExt cx="202" cy="201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24.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-428628" y="428628"/>
            <a:ext cx="4857752" cy="40004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3639" y="4857760"/>
            <a:ext cx="7398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(+)  источника  на  (+) амперметра.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1-11-21 15.26.4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4607699" y="392897"/>
            <a:ext cx="4929198" cy="41434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35782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Собрать последовательную цепь,  включив 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на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(-)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источника тока и проверить её.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7500958" y="200024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715140" y="128586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143108" y="1857364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785786" y="164305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-32" y="1714488"/>
            <a:ext cx="347811" cy="371477"/>
            <a:chOff x="3018" y="5186"/>
            <a:chExt cx="202" cy="201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5857884" y="1214422"/>
            <a:ext cx="347811" cy="371477"/>
            <a:chOff x="3018" y="5186"/>
            <a:chExt cx="202" cy="201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8501090" y="2143116"/>
            <a:ext cx="347811" cy="371477"/>
            <a:chOff x="3018" y="5186"/>
            <a:chExt cx="202" cy="201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 Box 131"/>
          <p:cNvSpPr txBox="1">
            <a:spLocks noChangeArrowheads="1"/>
          </p:cNvSpPr>
          <p:nvPr/>
        </p:nvSpPr>
        <p:spPr bwMode="auto">
          <a:xfrm>
            <a:off x="5643570" y="285728"/>
            <a:ext cx="1857388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0,6А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 animBg="1"/>
      <p:bldP spid="9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28.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-595312" y="595312"/>
            <a:ext cx="6762755" cy="5572132"/>
          </a:xfrm>
          <a:prstGeom prst="rect">
            <a:avLst/>
          </a:prstGeom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1214414" y="4429132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428860" y="4572008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857488" y="2643182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786050" y="5000636"/>
            <a:ext cx="347811" cy="371477"/>
            <a:chOff x="3018" y="5186"/>
            <a:chExt cx="202" cy="201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2285984" y="2143116"/>
            <a:ext cx="347811" cy="371477"/>
            <a:chOff x="3018" y="5186"/>
            <a:chExt cx="202" cy="201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785786" y="3214686"/>
            <a:ext cx="347811" cy="371477"/>
            <a:chOff x="3018" y="5186"/>
            <a:chExt cx="202" cy="201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0" y="5611505"/>
            <a:ext cx="9715536" cy="12464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eaLnBrk="0" hangingPunct="0">
              <a:lnSpc>
                <a:spcPts val="3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(+) и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приборах означают лишь правило их включения в цепь,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источнике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 означает-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недостаток 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избыток </a:t>
            </a:r>
            <a:r>
              <a:rPr lang="ru-RU" sz="3600" b="1" i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электронов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!!!</a:t>
            </a:r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31"/>
          <p:cNvSpPr txBox="1">
            <a:spLocks noChangeArrowheads="1"/>
          </p:cNvSpPr>
          <p:nvPr/>
        </p:nvSpPr>
        <p:spPr bwMode="auto">
          <a:xfrm>
            <a:off x="5643570" y="285728"/>
            <a:ext cx="1857388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0,6А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31"/>
          <p:cNvSpPr txBox="1">
            <a:spLocks noChangeArrowheads="1"/>
          </p:cNvSpPr>
          <p:nvPr/>
        </p:nvSpPr>
        <p:spPr bwMode="auto">
          <a:xfrm>
            <a:off x="5643570" y="1071546"/>
            <a:ext cx="1857388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=3.4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0079908">
            <a:off x="3561708" y="3756952"/>
            <a:ext cx="5497659" cy="8737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eaLnBrk="0" hangingPunct="0">
              <a:lnSpc>
                <a:spcPts val="3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Включить в цепь вольтметр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/последним/</a:t>
            </a:r>
            <a:endParaRPr lang="ru-RU" sz="3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28.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СНЯВ ПОКАЗАНИЯ ПРИБОРОВ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РАЗОМКНУТЬ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ЦЕПЬ</a:t>
            </a:r>
            <a:endParaRPr lang="ru-RU" sz="2800" dirty="0"/>
          </a:p>
        </p:txBody>
      </p:sp>
      <p:sp>
        <p:nvSpPr>
          <p:cNvPr id="4" name="Стрелка вниз 3"/>
          <p:cNvSpPr/>
          <p:nvPr/>
        </p:nvSpPr>
        <p:spPr>
          <a:xfrm rot="16376030">
            <a:off x="3728621" y="4100818"/>
            <a:ext cx="571504" cy="114300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23.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-333372" y="333374"/>
            <a:ext cx="2666976" cy="2000232"/>
          </a:xfrm>
          <a:prstGeom prst="rect">
            <a:avLst/>
          </a:prstGeom>
        </p:spPr>
      </p:pic>
      <p:pic>
        <p:nvPicPr>
          <p:cNvPr id="3" name="Рисунок 2" descr="2011-11-21 15.24.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1900728" y="313820"/>
            <a:ext cx="3556596" cy="2928959"/>
          </a:xfrm>
          <a:prstGeom prst="rect">
            <a:avLst/>
          </a:prstGeom>
        </p:spPr>
      </p:pic>
      <p:pic>
        <p:nvPicPr>
          <p:cNvPr id="5" name="Рисунок 4" descr="2011-11-21 15.28.5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2066" y="3071810"/>
            <a:ext cx="4190996" cy="3143248"/>
          </a:xfrm>
          <a:prstGeom prst="rect">
            <a:avLst/>
          </a:prstGeom>
        </p:spPr>
      </p:pic>
      <p:pic>
        <p:nvPicPr>
          <p:cNvPr id="6" name="Рисунок 5" descr="2011-11-21 15.28.3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-142880" y="2526222"/>
            <a:ext cx="4357695" cy="40719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571480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852" y="4572008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3702" y="4786322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4214810" y="128586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2786050" y="1071546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957568" y="5315294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1714480" y="5286388"/>
            <a:ext cx="285752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2336156" y="4193552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"/>
          <p:cNvGrpSpPr>
            <a:grpSpLocks/>
          </p:cNvGrpSpPr>
          <p:nvPr/>
        </p:nvGrpSpPr>
        <p:grpSpPr bwMode="auto">
          <a:xfrm>
            <a:off x="571472" y="4500570"/>
            <a:ext cx="347811" cy="371477"/>
            <a:chOff x="3018" y="5186"/>
            <a:chExt cx="202" cy="201"/>
          </a:xfrm>
        </p:grpSpPr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5"/>
          <p:cNvGrpSpPr>
            <a:grpSpLocks/>
          </p:cNvGrpSpPr>
          <p:nvPr/>
        </p:nvGrpSpPr>
        <p:grpSpPr bwMode="auto">
          <a:xfrm>
            <a:off x="1285852" y="3714752"/>
            <a:ext cx="347811" cy="371477"/>
            <a:chOff x="3018" y="5186"/>
            <a:chExt cx="202" cy="201"/>
          </a:xfrm>
        </p:grpSpPr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Group 5"/>
          <p:cNvGrpSpPr>
            <a:grpSpLocks/>
          </p:cNvGrpSpPr>
          <p:nvPr/>
        </p:nvGrpSpPr>
        <p:grpSpPr bwMode="auto">
          <a:xfrm>
            <a:off x="2571736" y="5429264"/>
            <a:ext cx="347811" cy="371477"/>
            <a:chOff x="3018" y="5186"/>
            <a:chExt cx="202" cy="201"/>
          </a:xfrm>
        </p:grpSpPr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Рисунок 3" descr="2011-11-21 15.26.4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5253747" y="-253143"/>
            <a:ext cx="3994388" cy="335761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785786" y="5857892"/>
            <a:ext cx="8215370" cy="4890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ts val="3000"/>
              </a:lnSpc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Идем с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(+) источника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встречаем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(+)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приборов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6368955"/>
            <a:ext cx="8072462" cy="4770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ts val="3000"/>
              </a:lnSpc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Идем с (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–)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источника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встречаем  (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–)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приборов</a:t>
            </a:r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9586" y="2000240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7572396" y="1214422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8367593" y="1214422"/>
            <a:ext cx="347811" cy="371477"/>
            <a:chOff x="3018" y="5186"/>
            <a:chExt cx="202" cy="201"/>
          </a:xfrm>
        </p:grpSpPr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7000891" y="21429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5"/>
          <p:cNvGrpSpPr>
            <a:grpSpLocks/>
          </p:cNvGrpSpPr>
          <p:nvPr/>
        </p:nvGrpSpPr>
        <p:grpSpPr bwMode="auto">
          <a:xfrm>
            <a:off x="6143636" y="357166"/>
            <a:ext cx="347811" cy="371477"/>
            <a:chOff x="3018" y="5186"/>
            <a:chExt cx="202" cy="201"/>
          </a:xfrm>
        </p:grpSpPr>
        <p:sp>
          <p:nvSpPr>
            <p:cNvPr id="34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30" grpId="0" animBg="1"/>
      <p:bldP spid="31" grpId="0" animBg="1"/>
      <p:bldP spid="9" grpId="0" animBg="1"/>
      <p:bldP spid="14" grpId="0" animBg="1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0" y="4572008"/>
            <a:ext cx="9144000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реальная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сила тока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лежит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интервале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от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 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 ….   ,  относительная погрешность составляет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….%.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357158" y="0"/>
          <a:ext cx="5214975" cy="1584960"/>
        </p:xfrm>
        <a:graphic>
          <a:graphicData uri="http://schemas.openxmlformats.org/drawingml/2006/table">
            <a:tbl>
              <a:tblPr/>
              <a:tblGrid>
                <a:gridCol w="1243144"/>
                <a:gridCol w="887960"/>
                <a:gridCol w="1226482"/>
                <a:gridCol w="857256"/>
                <a:gridCol w="1000133"/>
              </a:tblGrid>
              <a:tr h="517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4000" b="1" dirty="0" smtClean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800" dirty="0" err="1" smtClean="0">
                          <a:latin typeface="Times New Roman"/>
                          <a:ea typeface="Times New Roman"/>
                        </a:rPr>
                        <a:t>min</a:t>
                      </a:r>
                      <a:r>
                        <a:rPr lang="en-US" sz="40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max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6072198" y="0"/>
            <a:ext cx="30718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I</a:t>
            </a:r>
            <a:r>
              <a:rPr lang="en-US" sz="32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latin typeface="Times New Roman"/>
                <a:ea typeface="Times New Roman"/>
              </a:rPr>
              <a:t>= 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I</a:t>
            </a:r>
            <a:r>
              <a:rPr lang="en-US" sz="3200" b="1" dirty="0" smtClean="0">
                <a:latin typeface="Times New Roman"/>
                <a:ea typeface="Times New Roman"/>
              </a:rPr>
              <a:t>/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I</a:t>
            </a:r>
            <a:r>
              <a:rPr lang="en-US" sz="3200" b="1" dirty="0" smtClean="0">
                <a:latin typeface="Times New Roman"/>
                <a:ea typeface="Times New Roman"/>
              </a:rPr>
              <a:t>  </a:t>
            </a:r>
            <a:endParaRPr lang="ru-RU" sz="3200" b="1" dirty="0" smtClean="0">
              <a:latin typeface="Times New Roman"/>
              <a:ea typeface="Times New Roman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3200" b="1" dirty="0" smtClean="0">
                <a:latin typeface="Times New Roman"/>
                <a:ea typeface="Times New Roman"/>
              </a:rPr>
              <a:t>  </a:t>
            </a:r>
            <a:r>
              <a:rPr lang="en-US" sz="24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I</a:t>
            </a:r>
            <a:r>
              <a:rPr lang="en-US" sz="40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= </a:t>
            </a:r>
            <a:r>
              <a:rPr lang="ru-RU" sz="24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….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A</a:t>
            </a:r>
            <a:endParaRPr lang="ru-RU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mi</a:t>
            </a:r>
            <a:r>
              <a:rPr lang="en-US" dirty="0" err="1" smtClean="0">
                <a:latin typeface="Times New Roman"/>
                <a:ea typeface="Times New Roman"/>
              </a:rPr>
              <a:t>n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I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max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I</a:t>
            </a:r>
          </a:p>
        </p:txBody>
      </p:sp>
      <p:grpSp>
        <p:nvGrpSpPr>
          <p:cNvPr id="12" name="Группа 50"/>
          <p:cNvGrpSpPr/>
          <p:nvPr/>
        </p:nvGrpSpPr>
        <p:grpSpPr>
          <a:xfrm>
            <a:off x="642910" y="1500174"/>
            <a:ext cx="3822151" cy="642942"/>
            <a:chOff x="1214414" y="4714884"/>
            <a:chExt cx="3822151" cy="642942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>
              <a:off x="1571604" y="5357826"/>
              <a:ext cx="2928958" cy="0"/>
            </a:xfrm>
            <a:prstGeom prst="line">
              <a:avLst/>
            </a:prstGeom>
            <a:ln w="57150"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Прямоугольник 43"/>
            <p:cNvSpPr/>
            <p:nvPr/>
          </p:nvSpPr>
          <p:spPr>
            <a:xfrm>
              <a:off x="2891152" y="4786322"/>
              <a:ext cx="7922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….А</a:t>
              </a:r>
              <a:endParaRPr lang="ru-RU" sz="2400" dirty="0">
                <a:solidFill>
                  <a:srgbClr val="FF0000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1214414" y="4722524"/>
              <a:ext cx="8034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…А</a:t>
              </a:r>
              <a:endParaRPr lang="ru-RU" sz="1200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143372" y="4714884"/>
              <a:ext cx="8931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….А</a:t>
              </a:r>
              <a:endParaRPr lang="ru-RU" sz="1400" dirty="0">
                <a:solidFill>
                  <a:srgbClr val="000000"/>
                </a:solidFill>
                <a:latin typeface="Times New Roman"/>
                <a:ea typeface="Times New Roman"/>
              </a:endParaRPr>
            </a:p>
          </p:txBody>
        </p:sp>
      </p:grpSp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142845" y="2285992"/>
          <a:ext cx="5357849" cy="1402080"/>
        </p:xfrm>
        <a:graphic>
          <a:graphicData uri="http://schemas.openxmlformats.org/drawingml/2006/table">
            <a:tbl>
              <a:tblPr/>
              <a:tblGrid>
                <a:gridCol w="1000132"/>
                <a:gridCol w="857256"/>
                <a:gridCol w="1428760"/>
                <a:gridCol w="1000132"/>
                <a:gridCol w="1071569"/>
              </a:tblGrid>
              <a:tr h="517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lang="en-US" sz="3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</a:t>
                      </a:r>
                      <a:endParaRPr lang="ru-RU" sz="36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lang="en-US" sz="2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sz="1600" dirty="0" err="1" smtClean="0">
                          <a:latin typeface="Times New Roman"/>
                          <a:ea typeface="Times New Roman"/>
                        </a:rPr>
                        <a:t>min</a:t>
                      </a:r>
                      <a:r>
                        <a:rPr lang="en-US" sz="36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sz="1600" dirty="0" err="1" smtClean="0">
                          <a:latin typeface="Times New Roman"/>
                          <a:ea typeface="Times New Roman"/>
                        </a:rPr>
                        <a:t>max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В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В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В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42" name="Группа 50"/>
          <p:cNvGrpSpPr/>
          <p:nvPr/>
        </p:nvGrpSpPr>
        <p:grpSpPr>
          <a:xfrm>
            <a:off x="569590" y="3763036"/>
            <a:ext cx="4126956" cy="594658"/>
            <a:chOff x="855342" y="4834606"/>
            <a:chExt cx="4126956" cy="594658"/>
          </a:xfrm>
        </p:grpSpPr>
        <p:cxnSp>
          <p:nvCxnSpPr>
            <p:cNvPr id="47" name="Прямая соединительная линия 46"/>
            <p:cNvCxnSpPr/>
            <p:nvPr/>
          </p:nvCxnSpPr>
          <p:spPr>
            <a:xfrm>
              <a:off x="1643042" y="5357826"/>
              <a:ext cx="2928958" cy="0"/>
            </a:xfrm>
            <a:prstGeom prst="line">
              <a:avLst/>
            </a:prstGeom>
            <a:ln w="57150"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Прямоугольник 48"/>
            <p:cNvSpPr/>
            <p:nvPr/>
          </p:nvSpPr>
          <p:spPr>
            <a:xfrm>
              <a:off x="2770952" y="4906044"/>
              <a:ext cx="8723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solidFill>
                    <a:srgbClr val="0033CC"/>
                  </a:solidFill>
                  <a:latin typeface="Times New Roman"/>
                  <a:ea typeface="Times New Roman"/>
                </a:rPr>
                <a:t>….В</a:t>
              </a:r>
              <a:endParaRPr lang="ru-RU" sz="2800" b="1" dirty="0">
                <a:solidFill>
                  <a:srgbClr val="0033CC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855342" y="4857760"/>
              <a:ext cx="78258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sz="28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…В</a:t>
              </a:r>
              <a:endParaRPr lang="ru-RU" sz="1200" dirty="0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199711" y="4834606"/>
              <a:ext cx="78258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28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…В</a:t>
              </a:r>
              <a:endParaRPr lang="ru-RU" sz="1400" dirty="0">
                <a:solidFill>
                  <a:srgbClr val="000000"/>
                </a:solidFill>
                <a:latin typeface="Times New Roman"/>
                <a:ea typeface="Times New Roman"/>
              </a:endParaRPr>
            </a:p>
          </p:txBody>
        </p:sp>
      </p:grpSp>
      <p:sp>
        <p:nvSpPr>
          <p:cNvPr id="52" name="Rectangle 1"/>
          <p:cNvSpPr>
            <a:spLocks noChangeArrowheads="1"/>
          </p:cNvSpPr>
          <p:nvPr/>
        </p:nvSpPr>
        <p:spPr bwMode="auto">
          <a:xfrm>
            <a:off x="0" y="5500702"/>
            <a:ext cx="9144000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Реальное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напряжение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лежит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интервале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от  …    до  ….   ,  относительная погрешность составляет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…%.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143636" y="2214554"/>
            <a:ext cx="2857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smtClean="0">
                <a:latin typeface="Times New Roman"/>
                <a:ea typeface="Times New Roman"/>
              </a:rPr>
              <a:t>=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 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en-US" sz="2800" b="1" dirty="0" smtClean="0">
                <a:latin typeface="Times New Roman"/>
                <a:ea typeface="Times New Roman"/>
              </a:rPr>
              <a:t>/</a:t>
            </a:r>
            <a:r>
              <a:rPr lang="en-US" sz="28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U</a:t>
            </a: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2800" b="1" dirty="0" smtClean="0">
                <a:solidFill>
                  <a:srgbClr val="0033CC"/>
                </a:solidFill>
                <a:latin typeface="Times New Roman"/>
                <a:ea typeface="Times New Roman"/>
                <a:sym typeface="Symbol"/>
              </a:rPr>
              <a:t>U</a:t>
            </a:r>
            <a:r>
              <a:rPr lang="en-US" sz="44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= </a:t>
            </a:r>
            <a:r>
              <a:rPr lang="ru-RU" sz="28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…..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</a:t>
            </a: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mi</a:t>
            </a:r>
            <a:r>
              <a:rPr lang="en-US" sz="1600" dirty="0" err="1" smtClean="0">
                <a:latin typeface="Times New Roman"/>
                <a:ea typeface="Times New Roman"/>
              </a:rPr>
              <a:t>n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solidFill>
                  <a:srgbClr val="000099"/>
                </a:solidFill>
                <a:latin typeface="Times New Roman"/>
                <a:ea typeface="Times New Roman"/>
                <a:sym typeface="Symbol"/>
              </a:rPr>
              <a:t> </a:t>
            </a:r>
            <a:r>
              <a:rPr lang="en-US" sz="3200" b="1" dirty="0" smtClean="0">
                <a:solidFill>
                  <a:srgbClr val="000099"/>
                </a:solidFill>
                <a:latin typeface="Times New Roman"/>
                <a:ea typeface="Times New Roman"/>
                <a:sym typeface="Symbol"/>
              </a:rPr>
              <a:t>U</a:t>
            </a:r>
            <a:endParaRPr lang="ru-RU" sz="3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max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0099"/>
                </a:solidFill>
                <a:latin typeface="Times New Roman"/>
                <a:ea typeface="Times New Roman"/>
                <a:sym typeface="Symbol"/>
              </a:rPr>
              <a:t>U</a:t>
            </a:r>
            <a:r>
              <a:rPr lang="en-US" sz="1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ru-RU" sz="2800" b="1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4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4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4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4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4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4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4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4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4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4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4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4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4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4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4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4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4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4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4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4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4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 uiExpand="1" build="p"/>
      <p:bldP spid="52" grpId="0"/>
      <p:bldP spid="5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9471" y="785794"/>
            <a:ext cx="1384529" cy="881064"/>
          </a:xfrm>
          <a:prstGeom prst="rect">
            <a:avLst/>
          </a:prstGeom>
          <a:noFill/>
        </p:spPr>
      </p:pic>
      <p:pic>
        <p:nvPicPr>
          <p:cNvPr id="1025" name="Рисунок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4286256"/>
            <a:ext cx="1285852" cy="1165839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-24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– действие другого тела, …. в Ньютонах.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 –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785926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ампер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…..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тока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измеряется……., который включается ……...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485776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вольт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…..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Напряжение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измеряется……., который включается …….. нагрузке.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385762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Напряжение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–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13447" y="881946"/>
            <a:ext cx="42862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584885" y="4512927"/>
            <a:ext cx="42862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1000108"/>
            <a:ext cx="7286676" cy="150019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теме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№9,10 </a:t>
            </a:r>
          </a:p>
          <a:p>
            <a:pPr algn="ctr">
              <a:lnSpc>
                <a:spcPts val="4000"/>
              </a:lnSpc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№2(955,959,962,971,991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ts val="4000"/>
              </a:lnSpc>
            </a:pP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1" y="-24"/>
            <a:ext cx="1285884" cy="126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10800000">
            <a:off x="0" y="2857496"/>
            <a:ext cx="3429023" cy="500066"/>
            <a:chOff x="2028" y="8721"/>
            <a:chExt cx="2085" cy="311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2028" y="8721"/>
              <a:ext cx="2085" cy="311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304" y="8870"/>
              <a:ext cx="1581" cy="13"/>
              <a:chOff x="2108" y="9308"/>
              <a:chExt cx="1581" cy="13"/>
            </a:xfrm>
          </p:grpSpPr>
          <p:sp>
            <p:nvSpPr>
              <p:cNvPr id="4101" name="Line 5"/>
              <p:cNvSpPr>
                <a:spLocks noChangeShapeType="1"/>
              </p:cNvSpPr>
              <p:nvPr/>
            </p:nvSpPr>
            <p:spPr bwMode="auto">
              <a:xfrm>
                <a:off x="2108" y="9308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396" y="9309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3" name="Line 7"/>
              <p:cNvSpPr>
                <a:spLocks noChangeShapeType="1"/>
              </p:cNvSpPr>
              <p:nvPr/>
            </p:nvSpPr>
            <p:spPr bwMode="auto">
              <a:xfrm>
                <a:off x="2650" y="9321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4" name="Line 8"/>
              <p:cNvSpPr>
                <a:spLocks noChangeShapeType="1"/>
              </p:cNvSpPr>
              <p:nvPr/>
            </p:nvSpPr>
            <p:spPr bwMode="auto">
              <a:xfrm>
                <a:off x="2929" y="9321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5" name="Line 9"/>
              <p:cNvSpPr>
                <a:spLocks noChangeShapeType="1"/>
              </p:cNvSpPr>
              <p:nvPr/>
            </p:nvSpPr>
            <p:spPr bwMode="auto">
              <a:xfrm>
                <a:off x="3240" y="9310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6" name="Line 10"/>
              <p:cNvSpPr>
                <a:spLocks noChangeShapeType="1"/>
              </p:cNvSpPr>
              <p:nvPr/>
            </p:nvSpPr>
            <p:spPr bwMode="auto">
              <a:xfrm>
                <a:off x="3539" y="9310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714348" y="500066"/>
            <a:ext cx="1714512" cy="128588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rot="-300000" flipV="1">
            <a:off x="1620717" y="1017"/>
            <a:ext cx="45719" cy="500066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956070" y="1357299"/>
            <a:ext cx="357188" cy="357187"/>
            <a:chOff x="1783" y="8526"/>
            <a:chExt cx="366" cy="388"/>
          </a:xfrm>
        </p:grpSpPr>
        <p:sp>
          <p:nvSpPr>
            <p:cNvPr id="27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956202" y="1357299"/>
            <a:ext cx="357188" cy="357187"/>
            <a:chOff x="1783" y="8526"/>
            <a:chExt cx="366" cy="388"/>
          </a:xfrm>
        </p:grpSpPr>
        <p:sp>
          <p:nvSpPr>
            <p:cNvPr id="30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" name="Блок-схема: ИЛИ 31"/>
          <p:cNvSpPr/>
          <p:nvPr/>
        </p:nvSpPr>
        <p:spPr>
          <a:xfrm>
            <a:off x="1741888" y="1357299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Блок-схема: ИЛИ 32"/>
          <p:cNvSpPr/>
          <p:nvPr/>
        </p:nvSpPr>
        <p:spPr>
          <a:xfrm>
            <a:off x="741756" y="1357299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 rot="-360000" flipH="1">
            <a:off x="1569335" y="1787324"/>
            <a:ext cx="72000" cy="86400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2857488" y="1142984"/>
            <a:ext cx="3001976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Электрическое</a:t>
            </a: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поле</a:t>
            </a: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палочки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6" cstate="print"/>
          <a:srcRect l="8789" t="10986" r="10351" b="74707"/>
          <a:stretch>
            <a:fillRect/>
          </a:stretch>
        </p:blipFill>
        <p:spPr bwMode="auto">
          <a:xfrm>
            <a:off x="0" y="5462598"/>
            <a:ext cx="9144000" cy="139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Прямоугольник 70"/>
          <p:cNvSpPr/>
          <p:nvPr/>
        </p:nvSpPr>
        <p:spPr>
          <a:xfrm>
            <a:off x="6250259" y="0"/>
            <a:ext cx="2893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№2(955,959,962,971,991)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400"/>
                                        <p:tgtEl>
                                          <p:spTgt spid="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400"/>
                                        <p:tgtEl>
                                          <p:spTgt spid="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400"/>
                                        <p:tgtEl>
                                          <p:spTgt spid="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0.00416 -0.1067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5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00382 -0.1208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-0.00255 L -0.00399 0.1733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8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-0.02106 L -0.01788 0.1395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8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2.59259E-6 L 0.0184 0.1395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7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191 0.1291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6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0.00174 0.11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1042 L -0.00139 0.1888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243 L 0.00035 -0.0053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 animBg="1"/>
      <p:bldP spid="4107" grpId="1" animBg="1"/>
      <p:bldP spid="4108" grpId="0" animBg="1"/>
      <p:bldP spid="4108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8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4"/>
          <a:ext cx="9144000" cy="6657139"/>
        </p:xfrm>
        <a:graphic>
          <a:graphicData uri="http://schemas.openxmlformats.org/drawingml/2006/table">
            <a:tbl>
              <a:tblPr/>
              <a:tblGrid>
                <a:gridCol w="495474"/>
                <a:gridCol w="7891397"/>
                <a:gridCol w="757129"/>
              </a:tblGrid>
              <a:tr h="35716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раздел (</a:t>
                      </a: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</a:t>
                      </a:r>
                      <a:r>
                        <a:rPr lang="ru-RU" sz="1800" b="1" cap="all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электрические явления –1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Урок - 6 (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т9,10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№ 28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008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cap="all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ТЕМА: Электрическое напряжение. Вольтметр.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801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ЦЕЛИ:1.Создать условия для усвоения понятий </a:t>
                      </a:r>
                      <a:r>
                        <a:rPr lang="ru-RU" sz="18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электрическое напряжение, вольтметр</a:t>
                      </a:r>
                      <a:r>
                        <a:rPr lang="ru-RU" sz="18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00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Задачи: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1.Способствовать усвоению понятий темы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№9,10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801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 УРОКА:</a:t>
                      </a:r>
                      <a:r>
                        <a:rPr lang="ru-RU" sz="1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комбинированный с элементами технологии усвоения и изучения нового материала.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801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u="sng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УРО КА: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объяснительно иллюстративный в форме эвристической беседы с частично поисковыми элементами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демонстрациями.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603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ДЕМОНСТРАЦИИ: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Наблюдение различного накала включенных последовательно ламп.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2.Измерение напряжения вольтметром.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рис. 66 (стр.84.)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ХОД УРОКА: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 по </a:t>
                      </a: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теме</a:t>
                      </a:r>
                      <a:r>
                        <a:rPr lang="ru-RU" sz="1600" i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8, </a:t>
                      </a:r>
                      <a:r>
                        <a:rPr lang="ru-RU" sz="1600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Проверка </a:t>
                      </a:r>
                      <a:r>
                        <a:rPr lang="ru-RU" sz="1600" b="1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стр. 4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проблемной ситуации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Почему включенные последовательно лампочки горя с различным накалом?</a:t>
                      </a: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(Демонстрация №1.)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Эвристическая беседа по материалу темы №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9,10 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демонстрациями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//стр.5,6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Повторение темы по ОК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u="sng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Первичная обратная связь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90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стр.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 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??? №1,2.       стр.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???  №1,2,3,4,5.          стр.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???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§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37-41 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№9,10)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Цилиндр 21"/>
          <p:cNvSpPr/>
          <p:nvPr/>
        </p:nvSpPr>
        <p:spPr>
          <a:xfrm rot="16200000">
            <a:off x="3160087" y="-428652"/>
            <a:ext cx="571504" cy="3143274"/>
          </a:xfrm>
          <a:prstGeom prst="can">
            <a:avLst/>
          </a:prstGeom>
          <a:solidFill>
            <a:srgbClr val="FF0000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-32" y="-45203"/>
            <a:ext cx="62151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ЭЛЕКТРИЧЕСКИЙ   ТОК -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направленное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движение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заряженных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857232"/>
            <a:ext cx="159351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воды…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нефти…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5049906" y="842945"/>
            <a:ext cx="519263" cy="571504"/>
            <a:chOff x="3018" y="5186"/>
            <a:chExt cx="202" cy="201"/>
          </a:xfrm>
        </p:grpSpPr>
        <p:sp>
          <p:nvSpPr>
            <p:cNvPr id="5126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7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1357290" y="900095"/>
            <a:ext cx="444715" cy="491892"/>
          </a:xfrm>
          <a:prstGeom prst="flowChartOr">
            <a:avLst/>
          </a:prstGeom>
          <a:solidFill>
            <a:srgbClr val="FFFFFF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2"/>
          <p:cNvGrpSpPr>
            <a:grpSpLocks/>
          </p:cNvGrpSpPr>
          <p:nvPr/>
        </p:nvGrpSpPr>
        <p:grpSpPr bwMode="auto">
          <a:xfrm>
            <a:off x="3333456" y="873723"/>
            <a:ext cx="285751" cy="285750"/>
            <a:chOff x="1783" y="8526"/>
            <a:chExt cx="366" cy="388"/>
          </a:xfrm>
        </p:grpSpPr>
        <p:sp>
          <p:nvSpPr>
            <p:cNvPr id="35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0" name="Group 2"/>
          <p:cNvGrpSpPr>
            <a:grpSpLocks/>
          </p:cNvGrpSpPr>
          <p:nvPr/>
        </p:nvGrpSpPr>
        <p:grpSpPr bwMode="auto">
          <a:xfrm>
            <a:off x="2119010" y="902301"/>
            <a:ext cx="285751" cy="285750"/>
            <a:chOff x="1783" y="8526"/>
            <a:chExt cx="366" cy="388"/>
          </a:xfrm>
        </p:grpSpPr>
        <p:sp>
          <p:nvSpPr>
            <p:cNvPr id="41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3" name="Group 2"/>
          <p:cNvGrpSpPr>
            <a:grpSpLocks/>
          </p:cNvGrpSpPr>
          <p:nvPr/>
        </p:nvGrpSpPr>
        <p:grpSpPr bwMode="auto">
          <a:xfrm>
            <a:off x="4476464" y="911826"/>
            <a:ext cx="285751" cy="285750"/>
            <a:chOff x="1783" y="8526"/>
            <a:chExt cx="366" cy="388"/>
          </a:xfrm>
        </p:grpSpPr>
        <p:sp>
          <p:nvSpPr>
            <p:cNvPr id="44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6" name="Group 2"/>
          <p:cNvGrpSpPr>
            <a:grpSpLocks/>
          </p:cNvGrpSpPr>
          <p:nvPr/>
        </p:nvGrpSpPr>
        <p:grpSpPr bwMode="auto">
          <a:xfrm>
            <a:off x="4476464" y="1126138"/>
            <a:ext cx="285751" cy="285750"/>
            <a:chOff x="1783" y="8526"/>
            <a:chExt cx="366" cy="388"/>
          </a:xfrm>
        </p:grpSpPr>
        <p:sp>
          <p:nvSpPr>
            <p:cNvPr id="47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9" name="Group 2"/>
          <p:cNvGrpSpPr>
            <a:grpSpLocks/>
          </p:cNvGrpSpPr>
          <p:nvPr/>
        </p:nvGrpSpPr>
        <p:grpSpPr bwMode="auto">
          <a:xfrm>
            <a:off x="3333456" y="1130900"/>
            <a:ext cx="285751" cy="285750"/>
            <a:chOff x="1783" y="8526"/>
            <a:chExt cx="366" cy="388"/>
          </a:xfrm>
        </p:grpSpPr>
        <p:sp>
          <p:nvSpPr>
            <p:cNvPr id="50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2" name="Group 2"/>
          <p:cNvGrpSpPr>
            <a:grpSpLocks/>
          </p:cNvGrpSpPr>
          <p:nvPr/>
        </p:nvGrpSpPr>
        <p:grpSpPr bwMode="auto">
          <a:xfrm>
            <a:off x="2119010" y="1126140"/>
            <a:ext cx="285751" cy="285750"/>
            <a:chOff x="1783" y="8526"/>
            <a:chExt cx="366" cy="388"/>
          </a:xfrm>
        </p:grpSpPr>
        <p:sp>
          <p:nvSpPr>
            <p:cNvPr id="53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000760" y="127462"/>
            <a:ext cx="2928958" cy="1357322"/>
            <a:chOff x="10183" y="2246"/>
            <a:chExt cx="1774" cy="587"/>
          </a:xfrm>
        </p:grpSpPr>
        <p:sp>
          <p:nvSpPr>
            <p:cNvPr id="1027" name="Line 3"/>
            <p:cNvSpPr>
              <a:spLocks noChangeShapeType="1"/>
            </p:cNvSpPr>
            <p:nvPr/>
          </p:nvSpPr>
          <p:spPr bwMode="auto">
            <a:xfrm>
              <a:off x="10345" y="2246"/>
              <a:ext cx="160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Line 4"/>
            <p:cNvSpPr>
              <a:spLocks noChangeShapeType="1"/>
            </p:cNvSpPr>
            <p:nvPr/>
          </p:nvSpPr>
          <p:spPr bwMode="auto">
            <a:xfrm>
              <a:off x="10356" y="2833"/>
              <a:ext cx="160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29" name="Group 5"/>
            <p:cNvGrpSpPr>
              <a:grpSpLocks/>
            </p:cNvGrpSpPr>
            <p:nvPr/>
          </p:nvGrpSpPr>
          <p:grpSpPr bwMode="auto">
            <a:xfrm>
              <a:off x="10699" y="2309"/>
              <a:ext cx="236" cy="213"/>
              <a:chOff x="5391" y="3318"/>
              <a:chExt cx="277" cy="277"/>
            </a:xfrm>
          </p:grpSpPr>
          <p:sp>
            <p:nvSpPr>
              <p:cNvPr id="1030" name="Oval 6"/>
              <p:cNvSpPr>
                <a:spLocks noChangeArrowheads="1"/>
              </p:cNvSpPr>
              <p:nvPr/>
            </p:nvSpPr>
            <p:spPr bwMode="auto">
              <a:xfrm>
                <a:off x="5391" y="3318"/>
                <a:ext cx="277" cy="277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031" name="Group 7"/>
              <p:cNvGrpSpPr>
                <a:grpSpLocks/>
              </p:cNvGrpSpPr>
              <p:nvPr/>
            </p:nvGrpSpPr>
            <p:grpSpPr bwMode="auto">
              <a:xfrm>
                <a:off x="5436" y="3355"/>
                <a:ext cx="219" cy="219"/>
                <a:chOff x="5309" y="2837"/>
                <a:chExt cx="219" cy="219"/>
              </a:xfrm>
            </p:grpSpPr>
            <p:sp>
              <p:nvSpPr>
                <p:cNvPr id="1032" name="Line 8"/>
                <p:cNvSpPr>
                  <a:spLocks noChangeShapeType="1"/>
                </p:cNvSpPr>
                <p:nvPr/>
              </p:nvSpPr>
              <p:spPr bwMode="auto">
                <a:xfrm rot="-5400000">
                  <a:off x="5309" y="2947"/>
                  <a:ext cx="219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auto">
                <a:xfrm>
                  <a:off x="5309" y="2948"/>
                  <a:ext cx="219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034" name="Group 10"/>
            <p:cNvGrpSpPr>
              <a:grpSpLocks/>
            </p:cNvGrpSpPr>
            <p:nvPr/>
          </p:nvGrpSpPr>
          <p:grpSpPr bwMode="auto">
            <a:xfrm>
              <a:off x="11466" y="2592"/>
              <a:ext cx="236" cy="213"/>
              <a:chOff x="6071" y="3318"/>
              <a:chExt cx="277" cy="277"/>
            </a:xfrm>
          </p:grpSpPr>
          <p:sp>
            <p:nvSpPr>
              <p:cNvPr id="1035" name="Oval 11"/>
              <p:cNvSpPr>
                <a:spLocks noChangeArrowheads="1"/>
              </p:cNvSpPr>
              <p:nvPr/>
            </p:nvSpPr>
            <p:spPr bwMode="auto">
              <a:xfrm>
                <a:off x="6071" y="3318"/>
                <a:ext cx="277" cy="277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" name="Line 12"/>
              <p:cNvSpPr>
                <a:spLocks noChangeShapeType="1"/>
              </p:cNvSpPr>
              <p:nvPr/>
            </p:nvSpPr>
            <p:spPr bwMode="auto">
              <a:xfrm>
                <a:off x="6104" y="3455"/>
                <a:ext cx="21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37" name="Group 13"/>
            <p:cNvGrpSpPr>
              <a:grpSpLocks/>
            </p:cNvGrpSpPr>
            <p:nvPr/>
          </p:nvGrpSpPr>
          <p:grpSpPr bwMode="auto">
            <a:xfrm>
              <a:off x="10183" y="2477"/>
              <a:ext cx="1301" cy="279"/>
              <a:chOff x="10183" y="2477"/>
              <a:chExt cx="1301" cy="279"/>
            </a:xfrm>
          </p:grpSpPr>
          <p:sp>
            <p:nvSpPr>
              <p:cNvPr id="1038" name="Line 14"/>
              <p:cNvSpPr>
                <a:spLocks noChangeShapeType="1"/>
              </p:cNvSpPr>
              <p:nvPr/>
            </p:nvSpPr>
            <p:spPr bwMode="auto">
              <a:xfrm>
                <a:off x="10261" y="2681"/>
                <a:ext cx="13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10183" y="2477"/>
                <a:ext cx="1301" cy="279"/>
              </a:xfrm>
              <a:custGeom>
                <a:avLst/>
                <a:gdLst/>
                <a:ahLst/>
                <a:cxnLst>
                  <a:cxn ang="0">
                    <a:pos x="1301" y="230"/>
                  </a:cxn>
                  <a:cxn ang="0">
                    <a:pos x="1255" y="161"/>
                  </a:cxn>
                  <a:cxn ang="0">
                    <a:pos x="1232" y="80"/>
                  </a:cxn>
                  <a:cxn ang="0">
                    <a:pos x="1198" y="69"/>
                  </a:cxn>
                  <a:cxn ang="0">
                    <a:pos x="1117" y="0"/>
                  </a:cxn>
                  <a:cxn ang="0">
                    <a:pos x="1083" y="23"/>
                  </a:cxn>
                  <a:cxn ang="0">
                    <a:pos x="1117" y="196"/>
                  </a:cxn>
                  <a:cxn ang="0">
                    <a:pos x="979" y="230"/>
                  </a:cxn>
                  <a:cxn ang="0">
                    <a:pos x="829" y="92"/>
                  </a:cxn>
                  <a:cxn ang="0">
                    <a:pos x="795" y="173"/>
                  </a:cxn>
                  <a:cxn ang="0">
                    <a:pos x="783" y="207"/>
                  </a:cxn>
                  <a:cxn ang="0">
                    <a:pos x="610" y="138"/>
                  </a:cxn>
                  <a:cxn ang="0">
                    <a:pos x="541" y="115"/>
                  </a:cxn>
                  <a:cxn ang="0">
                    <a:pos x="507" y="103"/>
                  </a:cxn>
                  <a:cxn ang="0">
                    <a:pos x="483" y="196"/>
                  </a:cxn>
                  <a:cxn ang="0">
                    <a:pos x="437" y="207"/>
                  </a:cxn>
                  <a:cxn ang="0">
                    <a:pos x="334" y="184"/>
                  </a:cxn>
                  <a:cxn ang="0">
                    <a:pos x="149" y="207"/>
                  </a:cxn>
                  <a:cxn ang="0">
                    <a:pos x="0" y="207"/>
                  </a:cxn>
                </a:cxnLst>
                <a:rect l="0" t="0" r="r" b="b"/>
                <a:pathLst>
                  <a:path w="1301" h="279">
                    <a:moveTo>
                      <a:pt x="1301" y="230"/>
                    </a:moveTo>
                    <a:cubicBezTo>
                      <a:pt x="1286" y="207"/>
                      <a:pt x="1261" y="188"/>
                      <a:pt x="1255" y="161"/>
                    </a:cubicBezTo>
                    <a:cubicBezTo>
                      <a:pt x="1254" y="158"/>
                      <a:pt x="1239" y="87"/>
                      <a:pt x="1232" y="80"/>
                    </a:cubicBezTo>
                    <a:cubicBezTo>
                      <a:pt x="1224" y="72"/>
                      <a:pt x="1209" y="73"/>
                      <a:pt x="1198" y="69"/>
                    </a:cubicBezTo>
                    <a:cubicBezTo>
                      <a:pt x="1196" y="67"/>
                      <a:pt x="1135" y="0"/>
                      <a:pt x="1117" y="0"/>
                    </a:cubicBezTo>
                    <a:cubicBezTo>
                      <a:pt x="1103" y="0"/>
                      <a:pt x="1094" y="15"/>
                      <a:pt x="1083" y="23"/>
                    </a:cubicBezTo>
                    <a:cubicBezTo>
                      <a:pt x="1066" y="89"/>
                      <a:pt x="1080" y="140"/>
                      <a:pt x="1117" y="196"/>
                    </a:cubicBezTo>
                    <a:cubicBezTo>
                      <a:pt x="1090" y="279"/>
                      <a:pt x="1047" y="254"/>
                      <a:pt x="979" y="230"/>
                    </a:cubicBezTo>
                    <a:cubicBezTo>
                      <a:pt x="936" y="166"/>
                      <a:pt x="905" y="116"/>
                      <a:pt x="829" y="92"/>
                    </a:cubicBezTo>
                    <a:cubicBezTo>
                      <a:pt x="774" y="110"/>
                      <a:pt x="777" y="121"/>
                      <a:pt x="795" y="173"/>
                    </a:cubicBezTo>
                    <a:cubicBezTo>
                      <a:pt x="791" y="184"/>
                      <a:pt x="794" y="203"/>
                      <a:pt x="783" y="207"/>
                    </a:cubicBezTo>
                    <a:cubicBezTo>
                      <a:pt x="751" y="217"/>
                      <a:pt x="644" y="152"/>
                      <a:pt x="610" y="138"/>
                    </a:cubicBezTo>
                    <a:cubicBezTo>
                      <a:pt x="587" y="129"/>
                      <a:pt x="564" y="123"/>
                      <a:pt x="541" y="115"/>
                    </a:cubicBezTo>
                    <a:cubicBezTo>
                      <a:pt x="530" y="111"/>
                      <a:pt x="507" y="103"/>
                      <a:pt x="507" y="103"/>
                    </a:cubicBezTo>
                    <a:cubicBezTo>
                      <a:pt x="497" y="133"/>
                      <a:pt x="504" y="171"/>
                      <a:pt x="483" y="196"/>
                    </a:cubicBezTo>
                    <a:cubicBezTo>
                      <a:pt x="473" y="208"/>
                      <a:pt x="452" y="203"/>
                      <a:pt x="437" y="207"/>
                    </a:cubicBezTo>
                    <a:cubicBezTo>
                      <a:pt x="402" y="200"/>
                      <a:pt x="369" y="182"/>
                      <a:pt x="334" y="184"/>
                    </a:cubicBezTo>
                    <a:cubicBezTo>
                      <a:pt x="272" y="187"/>
                      <a:pt x="149" y="207"/>
                      <a:pt x="149" y="207"/>
                    </a:cubicBezTo>
                    <a:cubicBezTo>
                      <a:pt x="102" y="224"/>
                      <a:pt x="0" y="207"/>
                      <a:pt x="0" y="207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40" name="Group 16"/>
            <p:cNvGrpSpPr>
              <a:grpSpLocks/>
            </p:cNvGrpSpPr>
            <p:nvPr/>
          </p:nvGrpSpPr>
          <p:grpSpPr bwMode="auto">
            <a:xfrm>
              <a:off x="10886" y="2418"/>
              <a:ext cx="726" cy="1"/>
              <a:chOff x="10080" y="4158"/>
              <a:chExt cx="726" cy="1"/>
            </a:xfrm>
          </p:grpSpPr>
          <p:sp>
            <p:nvSpPr>
              <p:cNvPr id="1041" name="Line 17"/>
              <p:cNvSpPr>
                <a:spLocks noChangeShapeType="1"/>
              </p:cNvSpPr>
              <p:nvPr/>
            </p:nvSpPr>
            <p:spPr bwMode="auto">
              <a:xfrm>
                <a:off x="10368" y="4158"/>
                <a:ext cx="13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/>
            </p:nvSpPr>
            <p:spPr bwMode="auto">
              <a:xfrm>
                <a:off x="10080" y="4159"/>
                <a:ext cx="72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2" name="Прямоугольник 81"/>
          <p:cNvSpPr/>
          <p:nvPr/>
        </p:nvSpPr>
        <p:spPr>
          <a:xfrm>
            <a:off x="0" y="2487035"/>
            <a:ext cx="4141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ИНТЕНСИВНОСТЬ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Т,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Х,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6937050" y="3429000"/>
            <a:ext cx="1928826" cy="1214446"/>
          </a:xfrm>
          <a:prstGeom prst="roundRect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AutoShape 19"/>
          <p:cNvSpPr>
            <a:spLocks noChangeArrowheads="1"/>
          </p:cNvSpPr>
          <p:nvPr/>
        </p:nvSpPr>
        <p:spPr bwMode="auto">
          <a:xfrm rot="16171161">
            <a:off x="4717250" y="1561464"/>
            <a:ext cx="929860" cy="2498531"/>
          </a:xfrm>
          <a:prstGeom prst="can">
            <a:avLst>
              <a:gd name="adj" fmla="val 2203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Rectangle 152"/>
          <p:cNvSpPr>
            <a:spLocks noChangeArrowheads="1"/>
          </p:cNvSpPr>
          <p:nvPr/>
        </p:nvSpPr>
        <p:spPr bwMode="auto">
          <a:xfrm>
            <a:off x="8072462" y="3143248"/>
            <a:ext cx="6778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                       </a:t>
            </a:r>
            <a:endParaRPr kumimoji="0" lang="nb-NO" sz="5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145177" y="2346695"/>
            <a:ext cx="2257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за 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1с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=</a:t>
            </a:r>
            <a:endParaRPr lang="ru-RU" sz="2400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6424898" y="2558473"/>
            <a:ext cx="2790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 ТОКА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073739" y="2796589"/>
            <a:ext cx="25109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 и быстро </a:t>
            </a:r>
            <a:endParaRPr lang="ru-RU" sz="2400" i="1" dirty="0"/>
          </a:p>
        </p:txBody>
      </p:sp>
      <p:sp>
        <p:nvSpPr>
          <p:cNvPr id="89" name="Text Box 153"/>
          <p:cNvSpPr txBox="1">
            <a:spLocks noChangeArrowheads="1"/>
          </p:cNvSpPr>
          <p:nvPr/>
        </p:nvSpPr>
        <p:spPr bwMode="auto">
          <a:xfrm>
            <a:off x="6715140" y="3429000"/>
            <a:ext cx="142876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152"/>
          <p:cNvSpPr>
            <a:spLocks noChangeArrowheads="1"/>
          </p:cNvSpPr>
          <p:nvPr/>
        </p:nvSpPr>
        <p:spPr bwMode="auto">
          <a:xfrm rot="-60000">
            <a:off x="8222020" y="3870323"/>
            <a:ext cx="4286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                       </a:t>
            </a:r>
            <a:endParaRPr kumimoji="0" lang="nb-NO" sz="5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Line 1"/>
          <p:cNvSpPr>
            <a:spLocks noChangeShapeType="1"/>
          </p:cNvSpPr>
          <p:nvPr/>
        </p:nvSpPr>
        <p:spPr bwMode="auto">
          <a:xfrm rot="-180000">
            <a:off x="8106549" y="3984934"/>
            <a:ext cx="571504" cy="45719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4" name="Группа 93"/>
          <p:cNvGrpSpPr/>
          <p:nvPr/>
        </p:nvGrpSpPr>
        <p:grpSpPr>
          <a:xfrm>
            <a:off x="8572528" y="225120"/>
            <a:ext cx="571504" cy="642942"/>
            <a:chOff x="6357950" y="2857496"/>
            <a:chExt cx="677834" cy="646331"/>
          </a:xfrm>
        </p:grpSpPr>
        <p:sp>
          <p:nvSpPr>
            <p:cNvPr id="92" name="Rectangle 152"/>
            <p:cNvSpPr>
              <a:spLocks noChangeArrowheads="1"/>
            </p:cNvSpPr>
            <p:nvPr/>
          </p:nvSpPr>
          <p:spPr bwMode="auto">
            <a:xfrm>
              <a:off x="6357950" y="2857496"/>
              <a:ext cx="67783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</a:t>
              </a:r>
              <a:r>
                <a:rPr kumimoji="0" lang="nb-NO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                 </a:t>
              </a:r>
              <a:endParaRPr kumimoji="0" lang="nb-NO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Line 69"/>
            <p:cNvSpPr>
              <a:spLocks noChangeShapeType="1"/>
            </p:cNvSpPr>
            <p:nvPr/>
          </p:nvSpPr>
          <p:spPr bwMode="auto">
            <a:xfrm>
              <a:off x="6500824" y="2928934"/>
              <a:ext cx="34158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6" name="Rectangle 152"/>
          <p:cNvSpPr>
            <a:spLocks noChangeArrowheads="1"/>
          </p:cNvSpPr>
          <p:nvPr/>
        </p:nvSpPr>
        <p:spPr bwMode="auto">
          <a:xfrm>
            <a:off x="8572496" y="725186"/>
            <a:ext cx="571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nb-NO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endParaRPr kumimoji="0" lang="nb-NO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8" name="Group 116"/>
          <p:cNvGrpSpPr>
            <a:grpSpLocks/>
          </p:cNvGrpSpPr>
          <p:nvPr/>
        </p:nvGrpSpPr>
        <p:grpSpPr bwMode="auto">
          <a:xfrm>
            <a:off x="214282" y="4078732"/>
            <a:ext cx="921698" cy="1953551"/>
            <a:chOff x="3390" y="4291"/>
            <a:chExt cx="527" cy="1724"/>
          </a:xfrm>
        </p:grpSpPr>
        <p:sp>
          <p:nvSpPr>
            <p:cNvPr id="99" name="Arc 130"/>
            <p:cNvSpPr>
              <a:spLocks/>
            </p:cNvSpPr>
            <p:nvPr/>
          </p:nvSpPr>
          <p:spPr bwMode="auto">
            <a:xfrm>
              <a:off x="3747" y="4298"/>
              <a:ext cx="170" cy="1152"/>
            </a:xfrm>
            <a:custGeom>
              <a:avLst/>
              <a:gdLst>
                <a:gd name="G0" fmla="+- 2907 0 0"/>
                <a:gd name="G1" fmla="+- 21600 0 0"/>
                <a:gd name="G2" fmla="+- 21600 0 0"/>
                <a:gd name="T0" fmla="*/ 2907 w 24507"/>
                <a:gd name="T1" fmla="*/ 0 h 43200"/>
                <a:gd name="T2" fmla="*/ 0 w 24507"/>
                <a:gd name="T3" fmla="*/ 43004 h 43200"/>
                <a:gd name="T4" fmla="*/ 2907 w 2450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07" h="43200" fill="none" extrusionOk="0">
                  <a:moveTo>
                    <a:pt x="2906" y="0"/>
                  </a:moveTo>
                  <a:cubicBezTo>
                    <a:pt x="14836" y="0"/>
                    <a:pt x="24507" y="9670"/>
                    <a:pt x="24507" y="21600"/>
                  </a:cubicBezTo>
                  <a:cubicBezTo>
                    <a:pt x="24507" y="33529"/>
                    <a:pt x="14836" y="43200"/>
                    <a:pt x="2907" y="43200"/>
                  </a:cubicBezTo>
                  <a:cubicBezTo>
                    <a:pt x="1934" y="43200"/>
                    <a:pt x="963" y="43134"/>
                    <a:pt x="0" y="43003"/>
                  </a:cubicBezTo>
                </a:path>
                <a:path w="24507" h="43200" stroke="0" extrusionOk="0">
                  <a:moveTo>
                    <a:pt x="2906" y="0"/>
                  </a:moveTo>
                  <a:cubicBezTo>
                    <a:pt x="14836" y="0"/>
                    <a:pt x="24507" y="9670"/>
                    <a:pt x="24507" y="21600"/>
                  </a:cubicBezTo>
                  <a:cubicBezTo>
                    <a:pt x="24507" y="33529"/>
                    <a:pt x="14836" y="43200"/>
                    <a:pt x="2907" y="43200"/>
                  </a:cubicBezTo>
                  <a:cubicBezTo>
                    <a:pt x="1934" y="43200"/>
                    <a:pt x="963" y="43134"/>
                    <a:pt x="0" y="43003"/>
                  </a:cubicBezTo>
                  <a:lnTo>
                    <a:pt x="2907" y="21600"/>
                  </a:lnTo>
                  <a:close/>
                </a:path>
              </a:pathLst>
            </a:custGeom>
            <a:noFill/>
            <a:ln w="381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Arc 129"/>
            <p:cNvSpPr>
              <a:spLocks/>
            </p:cNvSpPr>
            <p:nvPr/>
          </p:nvSpPr>
          <p:spPr bwMode="auto">
            <a:xfrm flipH="1">
              <a:off x="3390" y="4309"/>
              <a:ext cx="170" cy="1152"/>
            </a:xfrm>
            <a:custGeom>
              <a:avLst/>
              <a:gdLst>
                <a:gd name="G0" fmla="+- 2907 0 0"/>
                <a:gd name="G1" fmla="+- 21600 0 0"/>
                <a:gd name="G2" fmla="+- 21600 0 0"/>
                <a:gd name="T0" fmla="*/ 2907 w 24507"/>
                <a:gd name="T1" fmla="*/ 0 h 43200"/>
                <a:gd name="T2" fmla="*/ 0 w 24507"/>
                <a:gd name="T3" fmla="*/ 43004 h 43200"/>
                <a:gd name="T4" fmla="*/ 2907 w 2450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07" h="43200" fill="none" extrusionOk="0">
                  <a:moveTo>
                    <a:pt x="2906" y="0"/>
                  </a:moveTo>
                  <a:cubicBezTo>
                    <a:pt x="14836" y="0"/>
                    <a:pt x="24507" y="9670"/>
                    <a:pt x="24507" y="21600"/>
                  </a:cubicBezTo>
                  <a:cubicBezTo>
                    <a:pt x="24507" y="33529"/>
                    <a:pt x="14836" y="43200"/>
                    <a:pt x="2907" y="43200"/>
                  </a:cubicBezTo>
                  <a:cubicBezTo>
                    <a:pt x="1934" y="43200"/>
                    <a:pt x="963" y="43134"/>
                    <a:pt x="0" y="43003"/>
                  </a:cubicBezTo>
                </a:path>
                <a:path w="24507" h="43200" stroke="0" extrusionOk="0">
                  <a:moveTo>
                    <a:pt x="2906" y="0"/>
                  </a:moveTo>
                  <a:cubicBezTo>
                    <a:pt x="14836" y="0"/>
                    <a:pt x="24507" y="9670"/>
                    <a:pt x="24507" y="21600"/>
                  </a:cubicBezTo>
                  <a:cubicBezTo>
                    <a:pt x="24507" y="33529"/>
                    <a:pt x="14836" y="43200"/>
                    <a:pt x="2907" y="43200"/>
                  </a:cubicBezTo>
                  <a:cubicBezTo>
                    <a:pt x="1934" y="43200"/>
                    <a:pt x="963" y="43134"/>
                    <a:pt x="0" y="43003"/>
                  </a:cubicBezTo>
                  <a:lnTo>
                    <a:pt x="2907" y="21600"/>
                  </a:lnTo>
                  <a:close/>
                </a:path>
              </a:pathLst>
            </a:custGeom>
            <a:noFill/>
            <a:ln w="381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128"/>
            <p:cNvSpPr>
              <a:spLocks noChangeShapeType="1"/>
            </p:cNvSpPr>
            <p:nvPr/>
          </p:nvSpPr>
          <p:spPr bwMode="auto">
            <a:xfrm flipV="1">
              <a:off x="3913" y="4712"/>
              <a:ext cx="0" cy="35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Line 127"/>
            <p:cNvSpPr>
              <a:spLocks noChangeShapeType="1"/>
            </p:cNvSpPr>
            <p:nvPr/>
          </p:nvSpPr>
          <p:spPr bwMode="auto">
            <a:xfrm>
              <a:off x="3390" y="4720"/>
              <a:ext cx="11" cy="3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Line 126"/>
            <p:cNvSpPr>
              <a:spLocks noChangeShapeType="1"/>
            </p:cNvSpPr>
            <p:nvPr/>
          </p:nvSpPr>
          <p:spPr bwMode="auto">
            <a:xfrm flipH="1">
              <a:off x="3538" y="4291"/>
              <a:ext cx="24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Line 125"/>
            <p:cNvSpPr>
              <a:spLocks noChangeShapeType="1"/>
            </p:cNvSpPr>
            <p:nvPr/>
          </p:nvSpPr>
          <p:spPr bwMode="auto">
            <a:xfrm>
              <a:off x="3466" y="5466"/>
              <a:ext cx="0" cy="16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Line 124"/>
            <p:cNvSpPr>
              <a:spLocks noChangeShapeType="1"/>
            </p:cNvSpPr>
            <p:nvPr/>
          </p:nvSpPr>
          <p:spPr bwMode="auto">
            <a:xfrm>
              <a:off x="3849" y="5460"/>
              <a:ext cx="0" cy="18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6" name="Group 119"/>
            <p:cNvGrpSpPr>
              <a:grpSpLocks/>
            </p:cNvGrpSpPr>
            <p:nvPr/>
          </p:nvGrpSpPr>
          <p:grpSpPr bwMode="auto">
            <a:xfrm>
              <a:off x="3461" y="5297"/>
              <a:ext cx="382" cy="718"/>
              <a:chOff x="8552" y="2183"/>
              <a:chExt cx="832" cy="718"/>
            </a:xfrm>
          </p:grpSpPr>
          <p:sp>
            <p:nvSpPr>
              <p:cNvPr id="109" name="Line 123"/>
              <p:cNvSpPr>
                <a:spLocks noChangeShapeType="1"/>
              </p:cNvSpPr>
              <p:nvPr/>
            </p:nvSpPr>
            <p:spPr bwMode="auto">
              <a:xfrm>
                <a:off x="8552" y="2517"/>
                <a:ext cx="44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Line 122"/>
              <p:cNvSpPr>
                <a:spLocks noChangeShapeType="1"/>
              </p:cNvSpPr>
              <p:nvPr/>
            </p:nvSpPr>
            <p:spPr bwMode="auto">
              <a:xfrm flipH="1">
                <a:off x="8972" y="2358"/>
                <a:ext cx="0" cy="399"/>
              </a:xfrm>
              <a:prstGeom prst="line">
                <a:avLst/>
              </a:prstGeom>
              <a:noFill/>
              <a:ln w="762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Line 121"/>
              <p:cNvSpPr>
                <a:spLocks noChangeShapeType="1"/>
              </p:cNvSpPr>
              <p:nvPr/>
            </p:nvSpPr>
            <p:spPr bwMode="auto">
              <a:xfrm flipH="1">
                <a:off x="9043" y="2183"/>
                <a:ext cx="1" cy="71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Line 120"/>
              <p:cNvSpPr>
                <a:spLocks noChangeShapeType="1"/>
              </p:cNvSpPr>
              <p:nvPr/>
            </p:nvSpPr>
            <p:spPr bwMode="auto">
              <a:xfrm>
                <a:off x="9050" y="2514"/>
                <a:ext cx="33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7" name="Line 118"/>
            <p:cNvSpPr>
              <a:spLocks noChangeShapeType="1"/>
            </p:cNvSpPr>
            <p:nvPr/>
          </p:nvSpPr>
          <p:spPr bwMode="auto">
            <a:xfrm flipV="1">
              <a:off x="3786" y="5449"/>
              <a:ext cx="75" cy="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Line 117"/>
            <p:cNvSpPr>
              <a:spLocks noChangeShapeType="1"/>
            </p:cNvSpPr>
            <p:nvPr/>
          </p:nvSpPr>
          <p:spPr bwMode="auto">
            <a:xfrm flipV="1">
              <a:off x="3466" y="5460"/>
              <a:ext cx="103" cy="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3" name="Group 4"/>
          <p:cNvGrpSpPr>
            <a:grpSpLocks/>
          </p:cNvGrpSpPr>
          <p:nvPr/>
        </p:nvGrpSpPr>
        <p:grpSpPr bwMode="auto">
          <a:xfrm>
            <a:off x="1350311" y="4071942"/>
            <a:ext cx="1410467" cy="1714512"/>
            <a:chOff x="4208" y="4274"/>
            <a:chExt cx="993" cy="1176"/>
          </a:xfrm>
        </p:grpSpPr>
        <p:sp>
          <p:nvSpPr>
            <p:cNvPr id="114" name="Arc 17"/>
            <p:cNvSpPr>
              <a:spLocks/>
            </p:cNvSpPr>
            <p:nvPr/>
          </p:nvSpPr>
          <p:spPr bwMode="auto">
            <a:xfrm flipH="1">
              <a:off x="4553" y="4286"/>
              <a:ext cx="170" cy="1152"/>
            </a:xfrm>
            <a:custGeom>
              <a:avLst/>
              <a:gdLst>
                <a:gd name="G0" fmla="+- 2907 0 0"/>
                <a:gd name="G1" fmla="+- 21600 0 0"/>
                <a:gd name="G2" fmla="+- 21600 0 0"/>
                <a:gd name="T0" fmla="*/ 2907 w 24507"/>
                <a:gd name="T1" fmla="*/ 0 h 43200"/>
                <a:gd name="T2" fmla="*/ 0 w 24507"/>
                <a:gd name="T3" fmla="*/ 43004 h 43200"/>
                <a:gd name="T4" fmla="*/ 2907 w 2450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07" h="43200" fill="none" extrusionOk="0">
                  <a:moveTo>
                    <a:pt x="2906" y="0"/>
                  </a:moveTo>
                  <a:cubicBezTo>
                    <a:pt x="14836" y="0"/>
                    <a:pt x="24507" y="9670"/>
                    <a:pt x="24507" y="21600"/>
                  </a:cubicBezTo>
                  <a:cubicBezTo>
                    <a:pt x="24507" y="33529"/>
                    <a:pt x="14836" y="43200"/>
                    <a:pt x="2907" y="43200"/>
                  </a:cubicBezTo>
                  <a:cubicBezTo>
                    <a:pt x="1934" y="43200"/>
                    <a:pt x="963" y="43134"/>
                    <a:pt x="0" y="43003"/>
                  </a:cubicBezTo>
                </a:path>
                <a:path w="24507" h="43200" stroke="0" extrusionOk="0">
                  <a:moveTo>
                    <a:pt x="2906" y="0"/>
                  </a:moveTo>
                  <a:cubicBezTo>
                    <a:pt x="14836" y="0"/>
                    <a:pt x="24507" y="9670"/>
                    <a:pt x="24507" y="21600"/>
                  </a:cubicBezTo>
                  <a:cubicBezTo>
                    <a:pt x="24507" y="33529"/>
                    <a:pt x="14836" y="43200"/>
                    <a:pt x="2907" y="43200"/>
                  </a:cubicBezTo>
                  <a:cubicBezTo>
                    <a:pt x="1934" y="43200"/>
                    <a:pt x="963" y="43134"/>
                    <a:pt x="0" y="43003"/>
                  </a:cubicBezTo>
                  <a:lnTo>
                    <a:pt x="2907" y="21600"/>
                  </a:lnTo>
                  <a:close/>
                </a:path>
              </a:pathLst>
            </a:custGeom>
            <a:noFill/>
            <a:ln w="381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Arc 16"/>
            <p:cNvSpPr>
              <a:spLocks/>
            </p:cNvSpPr>
            <p:nvPr/>
          </p:nvSpPr>
          <p:spPr bwMode="auto">
            <a:xfrm>
              <a:off x="4208" y="4298"/>
              <a:ext cx="170" cy="1152"/>
            </a:xfrm>
            <a:custGeom>
              <a:avLst/>
              <a:gdLst>
                <a:gd name="G0" fmla="+- 2907 0 0"/>
                <a:gd name="G1" fmla="+- 21600 0 0"/>
                <a:gd name="G2" fmla="+- 21600 0 0"/>
                <a:gd name="T0" fmla="*/ 2907 w 24507"/>
                <a:gd name="T1" fmla="*/ 0 h 43200"/>
                <a:gd name="T2" fmla="*/ 0 w 24507"/>
                <a:gd name="T3" fmla="*/ 43004 h 43200"/>
                <a:gd name="T4" fmla="*/ 2907 w 2450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07" h="43200" fill="none" extrusionOk="0">
                  <a:moveTo>
                    <a:pt x="2906" y="0"/>
                  </a:moveTo>
                  <a:cubicBezTo>
                    <a:pt x="14836" y="0"/>
                    <a:pt x="24507" y="9670"/>
                    <a:pt x="24507" y="21600"/>
                  </a:cubicBezTo>
                  <a:cubicBezTo>
                    <a:pt x="24507" y="33529"/>
                    <a:pt x="14836" y="43200"/>
                    <a:pt x="2907" y="43200"/>
                  </a:cubicBezTo>
                  <a:cubicBezTo>
                    <a:pt x="1934" y="43200"/>
                    <a:pt x="963" y="43134"/>
                    <a:pt x="0" y="43003"/>
                  </a:cubicBezTo>
                </a:path>
                <a:path w="24507" h="43200" stroke="0" extrusionOk="0">
                  <a:moveTo>
                    <a:pt x="2906" y="0"/>
                  </a:moveTo>
                  <a:cubicBezTo>
                    <a:pt x="14836" y="0"/>
                    <a:pt x="24507" y="9670"/>
                    <a:pt x="24507" y="21600"/>
                  </a:cubicBezTo>
                  <a:cubicBezTo>
                    <a:pt x="24507" y="33529"/>
                    <a:pt x="14836" y="43200"/>
                    <a:pt x="2907" y="43200"/>
                  </a:cubicBezTo>
                  <a:cubicBezTo>
                    <a:pt x="1934" y="43200"/>
                    <a:pt x="963" y="43134"/>
                    <a:pt x="0" y="43003"/>
                  </a:cubicBezTo>
                  <a:lnTo>
                    <a:pt x="2907" y="21600"/>
                  </a:lnTo>
                  <a:close/>
                </a:path>
              </a:pathLst>
            </a:custGeom>
            <a:noFill/>
            <a:ln w="381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Line 15"/>
            <p:cNvSpPr>
              <a:spLocks noChangeShapeType="1"/>
            </p:cNvSpPr>
            <p:nvPr/>
          </p:nvSpPr>
          <p:spPr bwMode="auto">
            <a:xfrm flipV="1">
              <a:off x="4555" y="4632"/>
              <a:ext cx="0" cy="35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Line 14"/>
            <p:cNvSpPr>
              <a:spLocks noChangeShapeType="1"/>
            </p:cNvSpPr>
            <p:nvPr/>
          </p:nvSpPr>
          <p:spPr bwMode="auto">
            <a:xfrm flipV="1">
              <a:off x="4377" y="4632"/>
              <a:ext cx="0" cy="35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Line 13"/>
            <p:cNvSpPr>
              <a:spLocks noChangeShapeType="1"/>
            </p:cNvSpPr>
            <p:nvPr/>
          </p:nvSpPr>
          <p:spPr bwMode="auto">
            <a:xfrm flipV="1">
              <a:off x="4228" y="5444"/>
              <a:ext cx="737" cy="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Line 12"/>
            <p:cNvSpPr>
              <a:spLocks noChangeShapeType="1"/>
            </p:cNvSpPr>
            <p:nvPr/>
          </p:nvSpPr>
          <p:spPr bwMode="auto">
            <a:xfrm>
              <a:off x="4228" y="4286"/>
              <a:ext cx="7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20" name="Group 7"/>
            <p:cNvGrpSpPr>
              <a:grpSpLocks/>
            </p:cNvGrpSpPr>
            <p:nvPr/>
          </p:nvGrpSpPr>
          <p:grpSpPr bwMode="auto">
            <a:xfrm rot="-5400000">
              <a:off x="4698" y="4551"/>
              <a:ext cx="499" cy="506"/>
              <a:chOff x="8535" y="2252"/>
              <a:chExt cx="831" cy="506"/>
            </a:xfrm>
          </p:grpSpPr>
          <p:sp>
            <p:nvSpPr>
              <p:cNvPr id="123" name="Line 11"/>
              <p:cNvSpPr>
                <a:spLocks noChangeShapeType="1"/>
              </p:cNvSpPr>
              <p:nvPr/>
            </p:nvSpPr>
            <p:spPr bwMode="auto">
              <a:xfrm>
                <a:off x="8535" y="2524"/>
                <a:ext cx="33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Line 10"/>
              <p:cNvSpPr>
                <a:spLocks noChangeShapeType="1"/>
              </p:cNvSpPr>
              <p:nvPr/>
            </p:nvSpPr>
            <p:spPr bwMode="auto">
              <a:xfrm flipH="1">
                <a:off x="9017" y="2388"/>
                <a:ext cx="0" cy="254"/>
              </a:xfrm>
              <a:prstGeom prst="line">
                <a:avLst/>
              </a:prstGeom>
              <a:noFill/>
              <a:ln w="762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Line 9"/>
              <p:cNvSpPr>
                <a:spLocks noChangeShapeType="1"/>
              </p:cNvSpPr>
              <p:nvPr/>
            </p:nvSpPr>
            <p:spPr bwMode="auto">
              <a:xfrm flipH="1">
                <a:off x="8854" y="2252"/>
                <a:ext cx="1" cy="50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Line 8"/>
              <p:cNvSpPr>
                <a:spLocks noChangeShapeType="1"/>
              </p:cNvSpPr>
              <p:nvPr/>
            </p:nvSpPr>
            <p:spPr bwMode="auto">
              <a:xfrm>
                <a:off x="9032" y="2519"/>
                <a:ext cx="33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21" name="Line 6"/>
            <p:cNvSpPr>
              <a:spLocks noChangeShapeType="1"/>
            </p:cNvSpPr>
            <p:nvPr/>
          </p:nvSpPr>
          <p:spPr bwMode="auto">
            <a:xfrm>
              <a:off x="4965" y="4274"/>
              <a:ext cx="0" cy="31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Line 5"/>
            <p:cNvSpPr>
              <a:spLocks noChangeShapeType="1"/>
            </p:cNvSpPr>
            <p:nvPr/>
          </p:nvSpPr>
          <p:spPr bwMode="auto">
            <a:xfrm>
              <a:off x="4964" y="5047"/>
              <a:ext cx="1" cy="3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7" name="AutoShape 2"/>
          <p:cNvSpPr>
            <a:spLocks/>
          </p:cNvSpPr>
          <p:nvPr/>
        </p:nvSpPr>
        <p:spPr bwMode="auto">
          <a:xfrm>
            <a:off x="4625976" y="4071942"/>
            <a:ext cx="446090" cy="1857388"/>
          </a:xfrm>
          <a:prstGeom prst="rightBrace">
            <a:avLst>
              <a:gd name="adj1" fmla="val 67857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" name="Text Box 3"/>
          <p:cNvSpPr txBox="1">
            <a:spLocks noChangeArrowheads="1"/>
          </p:cNvSpPr>
          <p:nvPr/>
        </p:nvSpPr>
        <p:spPr bwMode="auto">
          <a:xfrm>
            <a:off x="5286380" y="4786322"/>
            <a:ext cx="164320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I= 1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154"/>
          <p:cNvSpPr>
            <a:spLocks noChangeArrowheads="1"/>
          </p:cNvSpPr>
          <p:nvPr/>
        </p:nvSpPr>
        <p:spPr bwMode="auto">
          <a:xfrm>
            <a:off x="2924419" y="4071942"/>
            <a:ext cx="207620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nb-NO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nb-NO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nb-NO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nb-NO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nb-NO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nb-NO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 = 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nb-NO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 =  1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kumimoji="0" lang="nb-NO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F= 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kumimoji="0" lang="nb-NO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nb-NO" sz="28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-7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7000892" y="4786322"/>
            <a:ext cx="15491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Основная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эталон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0" y="6286520"/>
            <a:ext cx="439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http://skillopedia.ru/material.php?id=4164</a:t>
            </a:r>
            <a:endParaRPr lang="ru-RU" dirty="0"/>
          </a:p>
        </p:txBody>
      </p:sp>
      <p:grpSp>
        <p:nvGrpSpPr>
          <p:cNvPr id="95" name="Группа 94"/>
          <p:cNvGrpSpPr/>
          <p:nvPr/>
        </p:nvGrpSpPr>
        <p:grpSpPr>
          <a:xfrm>
            <a:off x="0" y="0"/>
            <a:ext cx="9144000" cy="6858000"/>
            <a:chOff x="3571868" y="-3429000"/>
            <a:chExt cx="9144000" cy="6858000"/>
          </a:xfrm>
        </p:grpSpPr>
        <p:grpSp>
          <p:nvGrpSpPr>
            <p:cNvPr id="97" name="Группа 125"/>
            <p:cNvGrpSpPr/>
            <p:nvPr/>
          </p:nvGrpSpPr>
          <p:grpSpPr>
            <a:xfrm>
              <a:off x="3571868" y="-3429000"/>
              <a:ext cx="9144000" cy="6858000"/>
              <a:chOff x="-3214742" y="1285908"/>
              <a:chExt cx="9144000" cy="6858000"/>
            </a:xfrm>
          </p:grpSpPr>
          <p:grpSp>
            <p:nvGrpSpPr>
              <p:cNvPr id="137" name="Группа 114"/>
              <p:cNvGrpSpPr/>
              <p:nvPr/>
            </p:nvGrpSpPr>
            <p:grpSpPr>
              <a:xfrm>
                <a:off x="-3214742" y="1285908"/>
                <a:ext cx="9144000" cy="6858000"/>
                <a:chOff x="0" y="0"/>
                <a:chExt cx="9144000" cy="6858000"/>
              </a:xfrm>
            </p:grpSpPr>
            <p:sp>
              <p:nvSpPr>
                <p:cNvPr id="153" name="Прямоугольник 152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4" name="Прямоугольник 153"/>
                <p:cNvSpPr/>
                <p:nvPr/>
              </p:nvSpPr>
              <p:spPr>
                <a:xfrm>
                  <a:off x="357158" y="5143512"/>
                  <a:ext cx="1992853" cy="1015663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sz="60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en-US" sz="6000" b="1" dirty="0" smtClean="0"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lang="en-US" sz="6000" b="1" dirty="0" err="1" smtClean="0">
                      <a:latin typeface="Times New Roman" pitchFamily="18" charset="0"/>
                      <a:cs typeface="Times New Roman" pitchFamily="18" charset="0"/>
                    </a:rPr>
                    <a:t>Nt</a:t>
                  </a:r>
                  <a:endParaRPr lang="ru-RU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38" name="Группа 123"/>
              <p:cNvGrpSpPr/>
              <p:nvPr/>
            </p:nvGrpSpPr>
            <p:grpSpPr>
              <a:xfrm>
                <a:off x="-3000460" y="1500135"/>
                <a:ext cx="7425913" cy="1562510"/>
                <a:chOff x="-3152860" y="-910440"/>
                <a:chExt cx="7425913" cy="1562510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145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-3152860" y="-646758"/>
                  <a:ext cx="930056" cy="71438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U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    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46" name="Group 41"/>
                <p:cNvGrpSpPr>
                  <a:grpSpLocks/>
                </p:cNvGrpSpPr>
                <p:nvPr/>
              </p:nvGrpSpPr>
              <p:grpSpPr bwMode="auto">
                <a:xfrm>
                  <a:off x="-2399564" y="-910440"/>
                  <a:ext cx="6672617" cy="1562510"/>
                  <a:chOff x="-957" y="2602"/>
                  <a:chExt cx="4370" cy="1036"/>
                </a:xfrm>
                <a:grpFill/>
              </p:grpSpPr>
              <p:grpSp>
                <p:nvGrpSpPr>
                  <p:cNvPr id="147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-931" y="2602"/>
                    <a:ext cx="4344" cy="1036"/>
                    <a:chOff x="6918" y="2902"/>
                    <a:chExt cx="5277" cy="1036"/>
                  </a:xfrm>
                  <a:grpFill/>
                </p:grpSpPr>
                <p:sp>
                  <p:nvSpPr>
                    <p:cNvPr id="149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67" y="3938"/>
                      <a:ext cx="628" cy="0"/>
                    </a:xfrm>
                    <a:prstGeom prst="line">
                      <a:avLst/>
                    </a:prstGeom>
                    <a:grpFill/>
                    <a:ln w="19050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150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18" y="2902"/>
                      <a:ext cx="605" cy="829"/>
                      <a:chOff x="7325" y="3170"/>
                      <a:chExt cx="484" cy="829"/>
                    </a:xfrm>
                    <a:grpFill/>
                  </p:grpSpPr>
                  <p:sp>
                    <p:nvSpPr>
                      <p:cNvPr id="151" name="Text Box 4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361" y="3170"/>
                        <a:ext cx="448" cy="379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3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А</a:t>
                        </a:r>
                        <a:endPara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52" name="Text Box 4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325" y="3549"/>
                        <a:ext cx="484" cy="450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3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3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q</a:t>
                        </a:r>
                        <a:endPara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148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-957" y="2981"/>
                    <a:ext cx="583" cy="0"/>
                  </a:xfrm>
                  <a:prstGeom prst="line">
                    <a:avLst/>
                  </a:prstGeom>
                  <a:grp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cxnSp>
            <p:nvCxnSpPr>
              <p:cNvPr id="144" name="Прямая соединительная линия 143"/>
              <p:cNvCxnSpPr/>
              <p:nvPr/>
            </p:nvCxnSpPr>
            <p:spPr>
              <a:xfrm>
                <a:off x="1225687" y="4245537"/>
                <a:ext cx="71438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Группа 145"/>
            <p:cNvGrpSpPr/>
            <p:nvPr/>
          </p:nvGrpSpPr>
          <p:grpSpPr>
            <a:xfrm>
              <a:off x="4703172" y="-1323528"/>
              <a:ext cx="4046522" cy="1701831"/>
              <a:chOff x="5000799" y="3534256"/>
              <a:chExt cx="4046522" cy="1701831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133" name="Line 1"/>
              <p:cNvSpPr>
                <a:spLocks noChangeShapeType="1"/>
              </p:cNvSpPr>
              <p:nvPr/>
            </p:nvSpPr>
            <p:spPr bwMode="auto">
              <a:xfrm rot="21420000">
                <a:off x="5000799" y="4509576"/>
                <a:ext cx="571504" cy="53509"/>
              </a:xfrm>
              <a:prstGeom prst="line">
                <a:avLst/>
              </a:prstGeom>
              <a:grp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Rectangle 152"/>
              <p:cNvSpPr>
                <a:spLocks noChangeArrowheads="1"/>
              </p:cNvSpPr>
              <p:nvPr/>
            </p:nvSpPr>
            <p:spPr bwMode="auto">
              <a:xfrm>
                <a:off x="8369487" y="3534256"/>
                <a:ext cx="677834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4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q                       </a:t>
                </a:r>
                <a:endParaRPr kumimoji="0" lang="nb-NO" sz="54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Text Box 153"/>
              <p:cNvSpPr txBox="1">
                <a:spLocks noChangeArrowheads="1"/>
              </p:cNvSpPr>
              <p:nvPr/>
            </p:nvSpPr>
            <p:spPr bwMode="auto">
              <a:xfrm>
                <a:off x="7238354" y="3825897"/>
                <a:ext cx="1071538" cy="91970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6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6" name="Rectangle 152"/>
              <p:cNvSpPr>
                <a:spLocks noChangeArrowheads="1"/>
              </p:cNvSpPr>
              <p:nvPr/>
            </p:nvSpPr>
            <p:spPr bwMode="auto">
              <a:xfrm rot="21540000">
                <a:off x="8460594" y="4466646"/>
                <a:ext cx="428628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4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                       </a:t>
                </a:r>
                <a:endParaRPr kumimoji="0" lang="nb-NO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55" name="Прямоугольник 154"/>
          <p:cNvSpPr/>
          <p:nvPr/>
        </p:nvSpPr>
        <p:spPr>
          <a:xfrm>
            <a:off x="6876256" y="1628800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6" name="Group 2"/>
          <p:cNvGrpSpPr>
            <a:grpSpLocks/>
          </p:cNvGrpSpPr>
          <p:nvPr/>
        </p:nvGrpSpPr>
        <p:grpSpPr bwMode="auto">
          <a:xfrm>
            <a:off x="7538008" y="1700808"/>
            <a:ext cx="1714512" cy="622302"/>
            <a:chOff x="9045" y="3860"/>
            <a:chExt cx="886" cy="449"/>
          </a:xfrm>
        </p:grpSpPr>
        <p:sp>
          <p:nvSpPr>
            <p:cNvPr id="157" name="Rectangle 3"/>
            <p:cNvSpPr>
              <a:spLocks noChangeArrowheads="1"/>
            </p:cNvSpPr>
            <p:nvPr/>
          </p:nvSpPr>
          <p:spPr bwMode="auto">
            <a:xfrm>
              <a:off x="9240" y="3882"/>
              <a:ext cx="645" cy="403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Rectangle 4"/>
            <p:cNvSpPr>
              <a:spLocks noChangeArrowheads="1"/>
            </p:cNvSpPr>
            <p:nvPr/>
          </p:nvSpPr>
          <p:spPr bwMode="auto">
            <a:xfrm>
              <a:off x="9413" y="3905"/>
              <a:ext cx="403" cy="334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Rectangle 5"/>
            <p:cNvSpPr>
              <a:spLocks noChangeArrowheads="1"/>
            </p:cNvSpPr>
            <p:nvPr/>
          </p:nvSpPr>
          <p:spPr bwMode="auto">
            <a:xfrm>
              <a:off x="9045" y="3860"/>
              <a:ext cx="886" cy="44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79500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19671 -0.0030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-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06389 -0.0025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-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19671 -0.0030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-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77556E-17 L -0.32171 -0.0025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-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77556E-17 L -0.32171 -0.0025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-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06389 -0.0025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-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4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4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4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3" dur="4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4" dur="4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4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0" dur="4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1" dur="4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4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7" dur="4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8" dur="4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4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4" dur="4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5" dur="4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4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1" dur="3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2" dur="3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3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8" dur="3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9" dur="3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3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4" dur="2000" fill="hold"/>
                                        <p:tgtEl>
                                          <p:spTgt spid="8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6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48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0" dur="2000" fill="hold"/>
                                        <p:tgtEl>
                                          <p:spTgt spid="8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3" dur="20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5" dur="20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121" grpId="0" build="p"/>
      <p:bldP spid="5121" grpId="1" build="allAtOnce"/>
      <p:bldP spid="5122" grpId="0"/>
      <p:bldP spid="23" grpId="0" animBg="1"/>
      <p:bldP spid="23" grpId="1" animBg="1"/>
      <p:bldP spid="82" grpId="0"/>
      <p:bldP spid="83" grpId="0" animBg="1"/>
      <p:bldP spid="83" grpId="1" animBg="1"/>
      <p:bldP spid="84" grpId="0" animBg="1"/>
      <p:bldP spid="85" grpId="0"/>
      <p:bldP spid="85" grpId="1"/>
      <p:bldP spid="86" grpId="0"/>
      <p:bldP spid="87" grpId="0"/>
      <p:bldP spid="88" grpId="0"/>
      <p:bldP spid="89" grpId="0"/>
      <p:bldP spid="89" grpId="1"/>
      <p:bldP spid="90" grpId="0"/>
      <p:bldP spid="90" grpId="1"/>
      <p:bldP spid="91" grpId="0" animBg="1"/>
      <p:bldP spid="96" grpId="0"/>
      <p:bldP spid="127" grpId="0" animBg="1"/>
      <p:bldP spid="128" grpId="0"/>
      <p:bldP spid="129" grpId="0" build="p"/>
      <p:bldP spid="130" grpId="0" build="p"/>
      <p:bldP spid="155" grpId="0"/>
      <p:bldP spid="15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9961" t="9521" r="10937" b="72168"/>
          <a:stretch>
            <a:fillRect/>
          </a:stretch>
        </p:blipFill>
        <p:spPr bwMode="auto">
          <a:xfrm>
            <a:off x="0" y="428604"/>
            <a:ext cx="885828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250259" y="6488668"/>
            <a:ext cx="2893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№2(955,959,962,971,991)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 l="39844" t="59326" r="12109" b="35547"/>
          <a:stretch>
            <a:fillRect/>
          </a:stretch>
        </p:blipFill>
        <p:spPr bwMode="auto">
          <a:xfrm>
            <a:off x="0" y="0"/>
            <a:ext cx="58579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143504" y="2643182"/>
            <a:ext cx="400049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Эбонит, стекло…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Резина,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янтарь 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Пластмасса, песок, бетон, воск, бензин, шёлк, сахар, Воздух, вода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трением…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214554"/>
            <a:ext cx="3180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ПРОВОДНИКИ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714620"/>
            <a:ext cx="398711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Растворы  </a:t>
            </a:r>
          </a:p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соли, медного купороса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Серебро, бронза,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Сталь, алюминий,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Медь,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857884" y="2191116"/>
            <a:ext cx="30003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ДИЭЛЕКТРИКИ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4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4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4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4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4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4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4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4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4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6" grpId="1"/>
      <p:bldP spid="7" grpId="0"/>
      <p:bldP spid="8" grpId="0"/>
      <p:bldP spid="8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50259" y="6488668"/>
            <a:ext cx="2893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№2(955,959,962,971,991)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9961" t="9521" r="10937" b="77295"/>
          <a:stretch>
            <a:fillRect/>
          </a:stretch>
        </p:blipFill>
        <p:spPr bwMode="auto">
          <a:xfrm>
            <a:off x="0" y="0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47656" y="2782669"/>
            <a:ext cx="2143140" cy="2075091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7143768" y="2857496"/>
            <a:ext cx="2000232" cy="2000264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928802"/>
            <a:ext cx="800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5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429652" y="2071678"/>
            <a:ext cx="800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54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люс 37"/>
          <p:cNvSpPr/>
          <p:nvPr/>
        </p:nvSpPr>
        <p:spPr>
          <a:xfrm>
            <a:off x="-130845" y="2643182"/>
            <a:ext cx="2500330" cy="2428892"/>
          </a:xfrm>
          <a:prstGeom prst="mathPlus">
            <a:avLst>
              <a:gd name="adj1" fmla="val 787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Минус 38"/>
          <p:cNvSpPr/>
          <p:nvPr/>
        </p:nvSpPr>
        <p:spPr>
          <a:xfrm>
            <a:off x="7286612" y="3357562"/>
            <a:ext cx="1857388" cy="1071570"/>
          </a:xfrm>
          <a:prstGeom prst="mathMinus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>
            <a:off x="4143372" y="3429000"/>
            <a:ext cx="1285884" cy="12858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авнобедренный треугольник 40"/>
          <p:cNvSpPr/>
          <p:nvPr/>
        </p:nvSpPr>
        <p:spPr>
          <a:xfrm>
            <a:off x="6143636" y="3429000"/>
            <a:ext cx="1285884" cy="1285884"/>
          </a:xfrm>
          <a:prstGeom prst="triangle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>
            <a:off x="1857356" y="3214686"/>
            <a:ext cx="1285884" cy="128588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6143636" y="3429000"/>
            <a:ext cx="1285884" cy="1285884"/>
          </a:xfrm>
          <a:prstGeom prst="triangle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Равнобедренный треугольник 45"/>
          <p:cNvSpPr/>
          <p:nvPr/>
        </p:nvSpPr>
        <p:spPr>
          <a:xfrm>
            <a:off x="1857356" y="3214686"/>
            <a:ext cx="1285884" cy="128588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>
            <a:off x="6143636" y="3429000"/>
            <a:ext cx="1285884" cy="1285884"/>
          </a:xfrm>
          <a:prstGeom prst="triangle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/>
          <p:cNvSpPr/>
          <p:nvPr/>
        </p:nvSpPr>
        <p:spPr>
          <a:xfrm>
            <a:off x="1857356" y="3214686"/>
            <a:ext cx="1285884" cy="128588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/>
          <p:cNvSpPr/>
          <p:nvPr/>
        </p:nvSpPr>
        <p:spPr>
          <a:xfrm>
            <a:off x="6143636" y="3429000"/>
            <a:ext cx="1285884" cy="1285884"/>
          </a:xfrm>
          <a:prstGeom prst="triangle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50"/>
          <p:cNvSpPr/>
          <p:nvPr/>
        </p:nvSpPr>
        <p:spPr>
          <a:xfrm>
            <a:off x="1857356" y="3214686"/>
            <a:ext cx="1285884" cy="128588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>
            <a:off x="6143636" y="3429000"/>
            <a:ext cx="1285884" cy="1285884"/>
          </a:xfrm>
          <a:prstGeom prst="triangle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авнобедренный треугольник 52"/>
          <p:cNvSpPr/>
          <p:nvPr/>
        </p:nvSpPr>
        <p:spPr>
          <a:xfrm>
            <a:off x="1857356" y="3214686"/>
            <a:ext cx="1285884" cy="128588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0" y="928670"/>
            <a:ext cx="8035982" cy="76944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Гильза между электроскопами</a:t>
            </a:r>
            <a:endParaRPr lang="ru-RU" sz="4400" dirty="0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1857356" y="3198920"/>
            <a:ext cx="1285884" cy="12858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/>
          <a:srcRect l="9375" t="9521" r="10937" b="72901"/>
          <a:stretch>
            <a:fillRect/>
          </a:stretch>
        </p:blipFill>
        <p:spPr bwMode="auto">
          <a:xfrm>
            <a:off x="0" y="5143488"/>
            <a:ext cx="91440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Прямоугольник 22"/>
          <p:cNvSpPr/>
          <p:nvPr/>
        </p:nvSpPr>
        <p:spPr>
          <a:xfrm>
            <a:off x="6250259" y="0"/>
            <a:ext cx="2893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№2(955,959,962,971,991)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1795E-6 L -0.47847 0.0004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3125 L 0.52396 0.03102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1795E-6 L -0.47847 0.00047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3125 L 0.52396 0.03102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1795E-6 L -0.47847 0.00047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1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3125 L 0.52396 0.03102 " pathEditMode="relative" rAng="0" ptsTypes="AA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500"/>
                            </p:stCondLst>
                            <p:childTnLst>
                              <p:par>
                                <p:cTn id="1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1795E-6 L -0.47847 0.00047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3125 L 0.52396 0.03102 " pathEditMode="relative" rAng="0" ptsTypes="AA">
                                      <p:cBhvr>
                                        <p:cTn id="1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9" presetID="9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1795E-6 L -0.47847 0.00047 " pathEditMode="relative" rAng="0" ptsTypes="AA">
                                      <p:cBhvr>
                                        <p:cTn id="1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4" presetID="9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6" grpId="0"/>
      <p:bldP spid="17" grpId="0"/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1767004" y="3396168"/>
            <a:ext cx="355416" cy="365658"/>
            <a:chOff x="1906484" y="5074176"/>
            <a:chExt cx="355416" cy="365658"/>
          </a:xfrm>
        </p:grpSpPr>
        <p:sp>
          <p:nvSpPr>
            <p:cNvPr id="11" name="AutoShape 23"/>
            <p:cNvSpPr>
              <a:spLocks noChangeArrowheads="1"/>
            </p:cNvSpPr>
            <p:nvPr/>
          </p:nvSpPr>
          <p:spPr bwMode="auto">
            <a:xfrm>
              <a:off x="2081635" y="5074176"/>
              <a:ext cx="180265" cy="183972"/>
            </a:xfrm>
            <a:prstGeom prst="flowChartOr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24"/>
            <p:cNvSpPr>
              <a:spLocks noChangeArrowheads="1"/>
            </p:cNvSpPr>
            <p:nvPr/>
          </p:nvSpPr>
          <p:spPr bwMode="auto">
            <a:xfrm>
              <a:off x="1906484" y="5100458"/>
              <a:ext cx="180265" cy="183972"/>
            </a:xfrm>
            <a:prstGeom prst="flowChartOr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Oval 25"/>
            <p:cNvSpPr>
              <a:spLocks noChangeArrowheads="1"/>
            </p:cNvSpPr>
            <p:nvPr/>
          </p:nvSpPr>
          <p:spPr bwMode="auto">
            <a:xfrm>
              <a:off x="2021547" y="5278716"/>
              <a:ext cx="180265" cy="161118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220FB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" name="Oval 26"/>
          <p:cNvSpPr>
            <a:spLocks noChangeArrowheads="1"/>
          </p:cNvSpPr>
          <p:nvPr/>
        </p:nvSpPr>
        <p:spPr bwMode="auto">
          <a:xfrm>
            <a:off x="571472" y="3143248"/>
            <a:ext cx="2489192" cy="75074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Oval 27"/>
          <p:cNvSpPr>
            <a:spLocks noChangeArrowheads="1"/>
          </p:cNvSpPr>
          <p:nvPr/>
        </p:nvSpPr>
        <p:spPr bwMode="auto">
          <a:xfrm>
            <a:off x="1571604" y="2500306"/>
            <a:ext cx="722339" cy="225108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Oval 27"/>
          <p:cNvSpPr>
            <a:spLocks noChangeArrowheads="1"/>
          </p:cNvSpPr>
          <p:nvPr/>
        </p:nvSpPr>
        <p:spPr bwMode="auto">
          <a:xfrm rot="2584162">
            <a:off x="1583376" y="2483891"/>
            <a:ext cx="722339" cy="225108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Text Box 1"/>
          <p:cNvSpPr txBox="1">
            <a:spLocks noChangeArrowheads="1"/>
          </p:cNvSpPr>
          <p:nvPr/>
        </p:nvSpPr>
        <p:spPr bwMode="auto">
          <a:xfrm>
            <a:off x="3571868" y="2571744"/>
            <a:ext cx="3571900" cy="717552"/>
          </a:xfrm>
          <a:prstGeom prst="rect">
            <a:avLst/>
          </a:prstGeom>
          <a:noFill/>
          <a:ln w="57150">
            <a:solidFill>
              <a:srgbClr val="C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Электронов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//-3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571472" y="1428736"/>
            <a:ext cx="2071702" cy="92333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3/7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AutoShape 23"/>
          <p:cNvSpPr>
            <a:spLocks noChangeArrowheads="1"/>
          </p:cNvSpPr>
          <p:nvPr/>
        </p:nvSpPr>
        <p:spPr bwMode="auto">
          <a:xfrm>
            <a:off x="2071670" y="3530780"/>
            <a:ext cx="180265" cy="183972"/>
          </a:xfrm>
          <a:prstGeom prst="flowChartOr">
            <a:avLst/>
          </a:prstGeom>
          <a:solidFill>
            <a:srgbClr val="FFFFFF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Oval 25"/>
          <p:cNvSpPr>
            <a:spLocks noChangeArrowheads="1"/>
          </p:cNvSpPr>
          <p:nvPr/>
        </p:nvSpPr>
        <p:spPr bwMode="auto">
          <a:xfrm>
            <a:off x="1714480" y="3643314"/>
            <a:ext cx="180265" cy="161118"/>
          </a:xfrm>
          <a:prstGeom prst="ellipse">
            <a:avLst/>
          </a:prstGeom>
          <a:solidFill>
            <a:srgbClr val="FFFFFF"/>
          </a:solidFill>
          <a:ln w="57150">
            <a:solidFill>
              <a:srgbClr val="220FB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Oval 25"/>
          <p:cNvSpPr>
            <a:spLocks noChangeArrowheads="1"/>
          </p:cNvSpPr>
          <p:nvPr/>
        </p:nvSpPr>
        <p:spPr bwMode="auto">
          <a:xfrm>
            <a:off x="2000232" y="3643314"/>
            <a:ext cx="180265" cy="161118"/>
          </a:xfrm>
          <a:prstGeom prst="ellipse">
            <a:avLst/>
          </a:prstGeom>
          <a:solidFill>
            <a:srgbClr val="FFFFFF"/>
          </a:solidFill>
          <a:ln w="57150">
            <a:solidFill>
              <a:srgbClr val="220FB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Oval 25"/>
          <p:cNvSpPr>
            <a:spLocks noChangeArrowheads="1"/>
          </p:cNvSpPr>
          <p:nvPr/>
        </p:nvSpPr>
        <p:spPr bwMode="auto">
          <a:xfrm>
            <a:off x="1857356" y="3714752"/>
            <a:ext cx="180265" cy="161118"/>
          </a:xfrm>
          <a:prstGeom prst="ellipse">
            <a:avLst/>
          </a:prstGeom>
          <a:solidFill>
            <a:srgbClr val="FFFFFF"/>
          </a:solidFill>
          <a:ln w="57150">
            <a:solidFill>
              <a:srgbClr val="220FB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Text Box 1"/>
          <p:cNvSpPr txBox="1">
            <a:spLocks noChangeArrowheads="1"/>
          </p:cNvSpPr>
          <p:nvPr/>
        </p:nvSpPr>
        <p:spPr bwMode="auto">
          <a:xfrm>
            <a:off x="3929058" y="3857628"/>
            <a:ext cx="2786082" cy="71755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Протонов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+3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1"/>
          <p:cNvSpPr txBox="1">
            <a:spLocks noChangeArrowheads="1"/>
          </p:cNvSpPr>
          <p:nvPr/>
        </p:nvSpPr>
        <p:spPr bwMode="auto">
          <a:xfrm>
            <a:off x="3929058" y="4786322"/>
            <a:ext cx="3571900" cy="717552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Нейтронов 4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 l="9961" t="12451" r="10937" b="78760"/>
          <a:stretch>
            <a:fillRect/>
          </a:stretch>
        </p:blipFill>
        <p:spPr bwMode="auto">
          <a:xfrm>
            <a:off x="0" y="0"/>
            <a:ext cx="91440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1" presetClass="entr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1" presetClass="entr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кругленный прямоугольник 55"/>
          <p:cNvSpPr/>
          <p:nvPr/>
        </p:nvSpPr>
        <p:spPr>
          <a:xfrm>
            <a:off x="3929058" y="4786322"/>
            <a:ext cx="400052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500430" y="1857364"/>
            <a:ext cx="514353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5008" y="714356"/>
            <a:ext cx="2225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недостаток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1787692" y="1002210"/>
            <a:ext cx="355416" cy="365658"/>
            <a:chOff x="1906484" y="5074176"/>
            <a:chExt cx="355416" cy="365658"/>
          </a:xfrm>
        </p:grpSpPr>
        <p:sp>
          <p:nvSpPr>
            <p:cNvPr id="5" name="AutoShape 23"/>
            <p:cNvSpPr>
              <a:spLocks noChangeArrowheads="1"/>
            </p:cNvSpPr>
            <p:nvPr/>
          </p:nvSpPr>
          <p:spPr bwMode="auto">
            <a:xfrm>
              <a:off x="2081635" y="5074176"/>
              <a:ext cx="180265" cy="183972"/>
            </a:xfrm>
            <a:prstGeom prst="flowChartOr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AutoShape 24"/>
            <p:cNvSpPr>
              <a:spLocks noChangeArrowheads="1"/>
            </p:cNvSpPr>
            <p:nvPr/>
          </p:nvSpPr>
          <p:spPr bwMode="auto">
            <a:xfrm>
              <a:off x="1906484" y="5100458"/>
              <a:ext cx="180265" cy="183972"/>
            </a:xfrm>
            <a:prstGeom prst="flowChartOr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Oval 25"/>
            <p:cNvSpPr>
              <a:spLocks noChangeArrowheads="1"/>
            </p:cNvSpPr>
            <p:nvPr/>
          </p:nvSpPr>
          <p:spPr bwMode="auto">
            <a:xfrm>
              <a:off x="2021547" y="5278716"/>
              <a:ext cx="180265" cy="161118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220FB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" name="Oval 26"/>
          <p:cNvSpPr>
            <a:spLocks noChangeArrowheads="1"/>
          </p:cNvSpPr>
          <p:nvPr/>
        </p:nvSpPr>
        <p:spPr bwMode="auto">
          <a:xfrm>
            <a:off x="714348" y="789671"/>
            <a:ext cx="2489192" cy="75074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Группа 9"/>
          <p:cNvGrpSpPr/>
          <p:nvPr/>
        </p:nvGrpSpPr>
        <p:grpSpPr>
          <a:xfrm>
            <a:off x="1767004" y="3396168"/>
            <a:ext cx="355416" cy="365658"/>
            <a:chOff x="1906484" y="5074176"/>
            <a:chExt cx="355416" cy="365658"/>
          </a:xfrm>
        </p:grpSpPr>
        <p:sp>
          <p:nvSpPr>
            <p:cNvPr id="11" name="AutoShape 23"/>
            <p:cNvSpPr>
              <a:spLocks noChangeArrowheads="1"/>
            </p:cNvSpPr>
            <p:nvPr/>
          </p:nvSpPr>
          <p:spPr bwMode="auto">
            <a:xfrm>
              <a:off x="2081635" y="5074176"/>
              <a:ext cx="180265" cy="183972"/>
            </a:xfrm>
            <a:prstGeom prst="flowChartOr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24"/>
            <p:cNvSpPr>
              <a:spLocks noChangeArrowheads="1"/>
            </p:cNvSpPr>
            <p:nvPr/>
          </p:nvSpPr>
          <p:spPr bwMode="auto">
            <a:xfrm>
              <a:off x="1906484" y="5100458"/>
              <a:ext cx="180265" cy="183972"/>
            </a:xfrm>
            <a:prstGeom prst="flowChartOr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Oval 25"/>
            <p:cNvSpPr>
              <a:spLocks noChangeArrowheads="1"/>
            </p:cNvSpPr>
            <p:nvPr/>
          </p:nvSpPr>
          <p:spPr bwMode="auto">
            <a:xfrm>
              <a:off x="2021547" y="5278716"/>
              <a:ext cx="180265" cy="161118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220FB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" name="Oval 26"/>
          <p:cNvSpPr>
            <a:spLocks noChangeArrowheads="1"/>
          </p:cNvSpPr>
          <p:nvPr/>
        </p:nvSpPr>
        <p:spPr bwMode="auto">
          <a:xfrm>
            <a:off x="693660" y="3183629"/>
            <a:ext cx="2489192" cy="75074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Oval 27"/>
          <p:cNvSpPr>
            <a:spLocks noChangeArrowheads="1"/>
          </p:cNvSpPr>
          <p:nvPr/>
        </p:nvSpPr>
        <p:spPr bwMode="auto">
          <a:xfrm>
            <a:off x="1571604" y="2500306"/>
            <a:ext cx="722339" cy="225108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Oval 27"/>
          <p:cNvSpPr>
            <a:spLocks noChangeArrowheads="1"/>
          </p:cNvSpPr>
          <p:nvPr/>
        </p:nvSpPr>
        <p:spPr bwMode="auto">
          <a:xfrm rot="2584162">
            <a:off x="1528512" y="2443641"/>
            <a:ext cx="722339" cy="225108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17"/>
          <p:cNvGrpSpPr/>
          <p:nvPr/>
        </p:nvGrpSpPr>
        <p:grpSpPr>
          <a:xfrm>
            <a:off x="3929058" y="642918"/>
            <a:ext cx="1604950" cy="717552"/>
            <a:chOff x="3929058" y="642918"/>
            <a:chExt cx="1604950" cy="717552"/>
          </a:xfrm>
        </p:grpSpPr>
        <p:sp>
          <p:nvSpPr>
            <p:cNvPr id="5121" name="Text Box 1"/>
            <p:cNvSpPr txBox="1">
              <a:spLocks noChangeArrowheads="1"/>
            </p:cNvSpPr>
            <p:nvPr/>
          </p:nvSpPr>
          <p:spPr bwMode="auto">
            <a:xfrm>
              <a:off x="3929058" y="642918"/>
              <a:ext cx="1604950" cy="717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Ион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люс 16"/>
            <p:cNvSpPr/>
            <p:nvPr/>
          </p:nvSpPr>
          <p:spPr>
            <a:xfrm>
              <a:off x="4857752" y="714356"/>
              <a:ext cx="642942" cy="642942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3571868" y="3286124"/>
            <a:ext cx="1604950" cy="717552"/>
            <a:chOff x="3571868" y="3286124"/>
            <a:chExt cx="1604950" cy="717552"/>
          </a:xfrm>
        </p:grpSpPr>
        <p:sp>
          <p:nvSpPr>
            <p:cNvPr id="20" name="Text Box 1"/>
            <p:cNvSpPr txBox="1">
              <a:spLocks noChangeArrowheads="1"/>
            </p:cNvSpPr>
            <p:nvPr/>
          </p:nvSpPr>
          <p:spPr bwMode="auto">
            <a:xfrm>
              <a:off x="3571868" y="3286124"/>
              <a:ext cx="1604950" cy="717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Ион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Минус 21"/>
            <p:cNvSpPr/>
            <p:nvPr/>
          </p:nvSpPr>
          <p:spPr>
            <a:xfrm>
              <a:off x="4532094" y="3500438"/>
              <a:ext cx="428628" cy="285752"/>
            </a:xfrm>
            <a:prstGeom prst="mathMinus">
              <a:avLst/>
            </a:prstGeom>
            <a:solidFill>
              <a:srgbClr val="220FB1"/>
            </a:solidFill>
            <a:ln>
              <a:solidFill>
                <a:srgbClr val="220F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220FB1"/>
                </a:solidFill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5214942" y="3286124"/>
            <a:ext cx="1730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избыток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715008" y="4857760"/>
            <a:ext cx="17332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избыток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28"/>
          <p:cNvGrpSpPr/>
          <p:nvPr/>
        </p:nvGrpSpPr>
        <p:grpSpPr>
          <a:xfrm>
            <a:off x="3539354" y="1888896"/>
            <a:ext cx="2104216" cy="642942"/>
            <a:chOff x="3539354" y="1888896"/>
            <a:chExt cx="2104216" cy="642942"/>
          </a:xfrm>
        </p:grpSpPr>
        <p:sp>
          <p:nvSpPr>
            <p:cNvPr id="25" name="Rectangle 1"/>
            <p:cNvSpPr>
              <a:spLocks noChangeArrowheads="1"/>
            </p:cNvSpPr>
            <p:nvPr/>
          </p:nvSpPr>
          <p:spPr bwMode="auto">
            <a:xfrm>
              <a:off x="3539354" y="1944568"/>
              <a:ext cx="15716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ЗАРЯД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люс 25"/>
            <p:cNvSpPr/>
            <p:nvPr/>
          </p:nvSpPr>
          <p:spPr>
            <a:xfrm>
              <a:off x="5000628" y="1888896"/>
              <a:ext cx="642942" cy="642942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5857884" y="1928802"/>
            <a:ext cx="2063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недостаток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33"/>
          <p:cNvGrpSpPr/>
          <p:nvPr/>
        </p:nvGrpSpPr>
        <p:grpSpPr>
          <a:xfrm>
            <a:off x="7929586" y="1857364"/>
            <a:ext cx="428628" cy="646331"/>
            <a:chOff x="6026160" y="2657470"/>
            <a:chExt cx="428628" cy="646331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6072198" y="2786058"/>
              <a:ext cx="28575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6075264" y="2859628"/>
              <a:ext cx="28575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1"/>
            <p:cNvSpPr>
              <a:spLocks noChangeArrowheads="1"/>
            </p:cNvSpPr>
            <p:nvPr/>
          </p:nvSpPr>
          <p:spPr bwMode="auto">
            <a:xfrm>
              <a:off x="6026160" y="2657470"/>
              <a:ext cx="42862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39"/>
          <p:cNvGrpSpPr/>
          <p:nvPr/>
        </p:nvGrpSpPr>
        <p:grpSpPr>
          <a:xfrm>
            <a:off x="3929058" y="4857760"/>
            <a:ext cx="1643074" cy="523220"/>
            <a:chOff x="3929058" y="4857760"/>
            <a:chExt cx="1643074" cy="523220"/>
          </a:xfrm>
        </p:grpSpPr>
        <p:sp>
          <p:nvSpPr>
            <p:cNvPr id="28" name="Rectangle 1"/>
            <p:cNvSpPr>
              <a:spLocks noChangeArrowheads="1"/>
            </p:cNvSpPr>
            <p:nvPr/>
          </p:nvSpPr>
          <p:spPr bwMode="auto">
            <a:xfrm>
              <a:off x="3929058" y="4857760"/>
              <a:ext cx="128588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заряд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Минус 38"/>
            <p:cNvSpPr/>
            <p:nvPr/>
          </p:nvSpPr>
          <p:spPr>
            <a:xfrm>
              <a:off x="5143504" y="5000636"/>
              <a:ext cx="428628" cy="285752"/>
            </a:xfrm>
            <a:prstGeom prst="mathMinus">
              <a:avLst/>
            </a:prstGeom>
            <a:solidFill>
              <a:srgbClr val="220FB1"/>
            </a:solidFill>
            <a:ln>
              <a:solidFill>
                <a:srgbClr val="220F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220FB1"/>
                </a:solidFill>
              </a:endParaRPr>
            </a:p>
          </p:txBody>
        </p:sp>
      </p:grpSp>
      <p:grpSp>
        <p:nvGrpSpPr>
          <p:cNvPr id="23" name="Группа 40"/>
          <p:cNvGrpSpPr/>
          <p:nvPr/>
        </p:nvGrpSpPr>
        <p:grpSpPr>
          <a:xfrm>
            <a:off x="7358082" y="4857760"/>
            <a:ext cx="428628" cy="646331"/>
            <a:chOff x="6026160" y="2657470"/>
            <a:chExt cx="428628" cy="646331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6072198" y="2786058"/>
              <a:ext cx="28575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6075264" y="2859628"/>
              <a:ext cx="28575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1"/>
            <p:cNvSpPr>
              <a:spLocks noChangeArrowheads="1"/>
            </p:cNvSpPr>
            <p:nvPr/>
          </p:nvSpPr>
          <p:spPr bwMode="auto">
            <a:xfrm>
              <a:off x="6026160" y="2657470"/>
              <a:ext cx="42862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Группа 46"/>
          <p:cNvGrpSpPr/>
          <p:nvPr/>
        </p:nvGrpSpPr>
        <p:grpSpPr>
          <a:xfrm>
            <a:off x="7858148" y="714356"/>
            <a:ext cx="428628" cy="646331"/>
            <a:chOff x="6026160" y="2657470"/>
            <a:chExt cx="428628" cy="646331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>
              <a:off x="6072198" y="2786058"/>
              <a:ext cx="28575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6075264" y="2859628"/>
              <a:ext cx="28575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1"/>
            <p:cNvSpPr>
              <a:spLocks noChangeArrowheads="1"/>
            </p:cNvSpPr>
            <p:nvPr/>
          </p:nvSpPr>
          <p:spPr bwMode="auto">
            <a:xfrm>
              <a:off x="6026160" y="2657470"/>
              <a:ext cx="42862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Группа 50"/>
          <p:cNvGrpSpPr/>
          <p:nvPr/>
        </p:nvGrpSpPr>
        <p:grpSpPr>
          <a:xfrm>
            <a:off x="6858016" y="3286124"/>
            <a:ext cx="428628" cy="646331"/>
            <a:chOff x="6026160" y="2657470"/>
            <a:chExt cx="428628" cy="646331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>
              <a:off x="6072198" y="2786058"/>
              <a:ext cx="28575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6075264" y="2859628"/>
              <a:ext cx="28575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1"/>
            <p:cNvSpPr>
              <a:spLocks noChangeArrowheads="1"/>
            </p:cNvSpPr>
            <p:nvPr/>
          </p:nvSpPr>
          <p:spPr bwMode="auto">
            <a:xfrm>
              <a:off x="6026160" y="2657470"/>
              <a:ext cx="42862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" name="AutoShape 23"/>
          <p:cNvSpPr>
            <a:spLocks noChangeArrowheads="1"/>
          </p:cNvSpPr>
          <p:nvPr/>
        </p:nvSpPr>
        <p:spPr bwMode="auto">
          <a:xfrm>
            <a:off x="2071670" y="3530780"/>
            <a:ext cx="180265" cy="183972"/>
          </a:xfrm>
          <a:prstGeom prst="flowChartOr">
            <a:avLst/>
          </a:prstGeom>
          <a:solidFill>
            <a:srgbClr val="FFFFFF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1" presetClass="entr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1" presetClass="entr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1" presetClass="entr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716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5" grpId="0" animBg="1"/>
      <p:bldP spid="55" grpId="1" animBg="1"/>
      <p:bldP spid="3" grpId="0"/>
      <p:bldP spid="8" grpId="0" animBg="1"/>
      <p:bldP spid="14" grpId="0" animBg="1"/>
      <p:bldP spid="15" grpId="0" animBg="1"/>
      <p:bldP spid="16" grpId="0" animBg="1"/>
      <p:bldP spid="24" grpId="0"/>
      <p:bldP spid="7169" grpId="0"/>
      <p:bldP spid="7169" grpId="1"/>
      <p:bldP spid="27" grpId="0"/>
      <p:bldP spid="27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71480"/>
            <a:ext cx="7215206" cy="121444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 теме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№9,10 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Гр2</a:t>
            </a:r>
          </a:p>
          <a:p>
            <a:pPr algn="ctr">
              <a:lnSpc>
                <a:spcPts val="4000"/>
              </a:lnSpc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962,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959,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955,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973, 991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т6-8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0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1226**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1208**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1199**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1178**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1224**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30.4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-759025" y="2022506"/>
            <a:ext cx="6072198" cy="45541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выключении источника,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ДЕРЖАТЬ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вилку и розетку!!!</a:t>
            </a:r>
            <a:endParaRPr lang="ru-RU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4"/>
            <a:ext cx="9144000" cy="35548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1.Включай источник тока только после ПРОВЕРКИ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Два провода к вольтметру и в сторону.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(+)  источника  на  (+) амперметра.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lnSpc>
                <a:spcPts val="3000"/>
              </a:lnSpc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Собрать последовательную цепь,  включив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(-)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источника тока и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проверить её.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hangingPunct="0">
              <a:lnSpc>
                <a:spcPts val="3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Включить в цепь вольтметр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(+) и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приборах означают лишь правило их включения, на источнике недостаток и избыток электронов!!!</a:t>
            </a:r>
            <a:endPara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lnSpc>
                <a:spcPts val="3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СНЯВ ПОКАЗАНИЯ ПРИБОРОВ РАЗОМКНУТЬ ЦЕПЬ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35.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00042"/>
            <a:ext cx="7715272" cy="206771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№9,10 </a:t>
            </a:r>
          </a:p>
          <a:p>
            <a:pPr algn="ctr">
              <a:lnSpc>
                <a:spcPts val="4000"/>
              </a:lnSpc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37-41</a:t>
            </a:r>
          </a:p>
          <a:p>
            <a:pPr algn="ctr">
              <a:lnSpc>
                <a:spcPts val="4000"/>
              </a:lnSpc>
              <a:buNone/>
            </a:pP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Для закрепления стр.4</a:t>
            </a:r>
          </a:p>
          <a:p>
            <a:pPr algn="ctr">
              <a:lnSpc>
                <a:spcPts val="4000"/>
              </a:lnSpc>
            </a:pP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0392" y="-214338"/>
            <a:ext cx="1043608" cy="142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2" y="-24"/>
            <a:ext cx="1216639" cy="119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35.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35.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36.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7" name="Text Box 131"/>
          <p:cNvSpPr txBox="1">
            <a:spLocks noChangeArrowheads="1"/>
          </p:cNvSpPr>
          <p:nvPr/>
        </p:nvSpPr>
        <p:spPr bwMode="auto">
          <a:xfrm>
            <a:off x="1214414" y="2357430"/>
            <a:ext cx="16430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А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47"/>
          <p:cNvGrpSpPr/>
          <p:nvPr/>
        </p:nvGrpSpPr>
        <p:grpSpPr>
          <a:xfrm>
            <a:off x="1000100" y="1303729"/>
            <a:ext cx="7371840" cy="3554027"/>
            <a:chOff x="241300" y="2606043"/>
            <a:chExt cx="1811655" cy="859467"/>
          </a:xfrm>
        </p:grpSpPr>
        <p:sp>
          <p:nvSpPr>
            <p:cNvPr id="4126" name="Line 30"/>
            <p:cNvSpPr>
              <a:spLocks noChangeShapeType="1"/>
            </p:cNvSpPr>
            <p:nvPr/>
          </p:nvSpPr>
          <p:spPr bwMode="auto">
            <a:xfrm flipH="1">
              <a:off x="241300" y="2759075"/>
              <a:ext cx="1317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247650" y="2606043"/>
              <a:ext cx="1805305" cy="859467"/>
              <a:chOff x="1524" y="6157"/>
              <a:chExt cx="2844" cy="1353"/>
            </a:xfrm>
          </p:grpSpPr>
          <p:sp>
            <p:nvSpPr>
              <p:cNvPr id="4153" name="Line 57"/>
              <p:cNvSpPr>
                <a:spLocks noChangeShapeType="1"/>
              </p:cNvSpPr>
              <p:nvPr/>
            </p:nvSpPr>
            <p:spPr bwMode="auto">
              <a:xfrm flipH="1">
                <a:off x="4152" y="6386"/>
                <a:ext cx="20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52" name="Text Box 56"/>
              <p:cNvSpPr txBox="1">
                <a:spLocks noChangeArrowheads="1"/>
              </p:cNvSpPr>
              <p:nvPr/>
            </p:nvSpPr>
            <p:spPr bwMode="auto">
              <a:xfrm>
                <a:off x="1650" y="6157"/>
                <a:ext cx="702" cy="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60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А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51" name="Oval 55"/>
              <p:cNvSpPr>
                <a:spLocks noChangeArrowheads="1"/>
              </p:cNvSpPr>
              <p:nvPr/>
            </p:nvSpPr>
            <p:spPr bwMode="auto">
              <a:xfrm>
                <a:off x="1754" y="6224"/>
                <a:ext cx="300" cy="335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47" name="AutoShape 51"/>
              <p:cNvSpPr>
                <a:spLocks noChangeArrowheads="1"/>
              </p:cNvSpPr>
              <p:nvPr/>
            </p:nvSpPr>
            <p:spPr bwMode="auto">
              <a:xfrm>
                <a:off x="2763" y="6209"/>
                <a:ext cx="334" cy="356"/>
              </a:xfrm>
              <a:prstGeom prst="flowChartSummingJunction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46" name="Line 50"/>
              <p:cNvSpPr>
                <a:spLocks noChangeShapeType="1"/>
              </p:cNvSpPr>
              <p:nvPr/>
            </p:nvSpPr>
            <p:spPr bwMode="auto">
              <a:xfrm>
                <a:off x="2055" y="6385"/>
                <a:ext cx="69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45" name="Line 49"/>
              <p:cNvSpPr>
                <a:spLocks noChangeShapeType="1"/>
              </p:cNvSpPr>
              <p:nvPr/>
            </p:nvSpPr>
            <p:spPr bwMode="auto">
              <a:xfrm>
                <a:off x="3126" y="6384"/>
                <a:ext cx="107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44" name="Line 48"/>
              <p:cNvSpPr>
                <a:spLocks noChangeShapeType="1"/>
              </p:cNvSpPr>
              <p:nvPr/>
            </p:nvSpPr>
            <p:spPr bwMode="auto">
              <a:xfrm>
                <a:off x="1524" y="6397"/>
                <a:ext cx="0" cy="8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43" name="Line 47"/>
              <p:cNvSpPr>
                <a:spLocks noChangeShapeType="1"/>
              </p:cNvSpPr>
              <p:nvPr/>
            </p:nvSpPr>
            <p:spPr bwMode="auto">
              <a:xfrm>
                <a:off x="4361" y="6378"/>
                <a:ext cx="0" cy="8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42" name="Line 46"/>
              <p:cNvSpPr>
                <a:spLocks noChangeShapeType="1"/>
              </p:cNvSpPr>
              <p:nvPr/>
            </p:nvSpPr>
            <p:spPr bwMode="auto">
              <a:xfrm>
                <a:off x="1525" y="7239"/>
                <a:ext cx="95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" name="Group 34"/>
              <p:cNvGrpSpPr>
                <a:grpSpLocks/>
              </p:cNvGrpSpPr>
              <p:nvPr/>
            </p:nvGrpSpPr>
            <p:grpSpPr bwMode="auto">
              <a:xfrm>
                <a:off x="2482" y="6993"/>
                <a:ext cx="1210" cy="517"/>
                <a:chOff x="8548" y="6751"/>
                <a:chExt cx="1210" cy="517"/>
              </a:xfrm>
            </p:grpSpPr>
            <p:sp>
              <p:nvSpPr>
                <p:cNvPr id="4141" name="Line 45"/>
                <p:cNvSpPr>
                  <a:spLocks noChangeShapeType="1"/>
                </p:cNvSpPr>
                <p:nvPr/>
              </p:nvSpPr>
              <p:spPr bwMode="auto">
                <a:xfrm>
                  <a:off x="8548" y="6994"/>
                  <a:ext cx="3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6" name="Group 42"/>
                <p:cNvGrpSpPr>
                  <a:grpSpLocks/>
                </p:cNvGrpSpPr>
                <p:nvPr/>
              </p:nvGrpSpPr>
              <p:grpSpPr bwMode="auto">
                <a:xfrm>
                  <a:off x="8905" y="6751"/>
                  <a:ext cx="81" cy="506"/>
                  <a:chOff x="8905" y="6751"/>
                  <a:chExt cx="81" cy="506"/>
                </a:xfrm>
              </p:grpSpPr>
              <p:sp>
                <p:nvSpPr>
                  <p:cNvPr id="4140" name="Line 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05" y="6878"/>
                    <a:ext cx="0" cy="254"/>
                  </a:xfrm>
                  <a:prstGeom prst="line">
                    <a:avLst/>
                  </a:prstGeom>
                  <a:noFill/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139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85" y="6751"/>
                    <a:ext cx="1" cy="50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7" name="Group 39"/>
                <p:cNvGrpSpPr>
                  <a:grpSpLocks/>
                </p:cNvGrpSpPr>
                <p:nvPr/>
              </p:nvGrpSpPr>
              <p:grpSpPr bwMode="auto">
                <a:xfrm>
                  <a:off x="9101" y="6762"/>
                  <a:ext cx="81" cy="506"/>
                  <a:chOff x="8905" y="6751"/>
                  <a:chExt cx="81" cy="506"/>
                </a:xfrm>
              </p:grpSpPr>
              <p:sp>
                <p:nvSpPr>
                  <p:cNvPr id="4137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05" y="6878"/>
                    <a:ext cx="0" cy="254"/>
                  </a:xfrm>
                  <a:prstGeom prst="line">
                    <a:avLst/>
                  </a:prstGeom>
                  <a:noFill/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136" name="Line 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85" y="6751"/>
                    <a:ext cx="1" cy="50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8" name="Group 36"/>
                <p:cNvGrpSpPr>
                  <a:grpSpLocks/>
                </p:cNvGrpSpPr>
                <p:nvPr/>
              </p:nvGrpSpPr>
              <p:grpSpPr bwMode="auto">
                <a:xfrm>
                  <a:off x="9297" y="6751"/>
                  <a:ext cx="81" cy="506"/>
                  <a:chOff x="8905" y="6751"/>
                  <a:chExt cx="81" cy="506"/>
                </a:xfrm>
              </p:grpSpPr>
              <p:sp>
                <p:nvSpPr>
                  <p:cNvPr id="4134" name="Line 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05" y="6878"/>
                    <a:ext cx="0" cy="254"/>
                  </a:xfrm>
                  <a:prstGeom prst="line">
                    <a:avLst/>
                  </a:prstGeom>
                  <a:noFill/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133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85" y="6751"/>
                    <a:ext cx="1" cy="50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4131" name="Line 35"/>
                <p:cNvSpPr>
                  <a:spLocks noChangeShapeType="1"/>
                </p:cNvSpPr>
                <p:nvPr/>
              </p:nvSpPr>
              <p:spPr bwMode="auto">
                <a:xfrm>
                  <a:off x="9424" y="7016"/>
                  <a:ext cx="3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129" name="Line 33"/>
              <p:cNvSpPr>
                <a:spLocks noChangeShapeType="1"/>
              </p:cNvSpPr>
              <p:nvPr/>
            </p:nvSpPr>
            <p:spPr bwMode="auto">
              <a:xfrm flipV="1">
                <a:off x="3680" y="7002"/>
                <a:ext cx="274" cy="25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28" name="Line 32"/>
              <p:cNvSpPr>
                <a:spLocks noChangeShapeType="1"/>
              </p:cNvSpPr>
              <p:nvPr/>
            </p:nvSpPr>
            <p:spPr bwMode="auto">
              <a:xfrm flipH="1">
                <a:off x="3980" y="7225"/>
                <a:ext cx="3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240" name="Rectangle 1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6" name="Text Box 131"/>
          <p:cNvSpPr txBox="1">
            <a:spLocks noChangeArrowheads="1"/>
          </p:cNvSpPr>
          <p:nvPr/>
        </p:nvSpPr>
        <p:spPr bwMode="auto">
          <a:xfrm>
            <a:off x="3929058" y="2357430"/>
            <a:ext cx="16430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857356" y="214290"/>
            <a:ext cx="5500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ГАЛЬВАНОМЕТР 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АМПЕРМЕТР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428728" y="5214950"/>
            <a:ext cx="69409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АМПЕРМЕТР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последовательно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4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4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4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7" grpId="0"/>
      <p:bldP spid="176" grpId="0"/>
      <p:bldP spid="176" grpId="1"/>
      <p:bldP spid="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148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электрический ток, источники тока,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b="1" i="1" dirty="0" smtClean="0"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 </a:t>
            </a:r>
            <a:r>
              <a:rPr lang="ru-RU" sz="4400" b="1" i="1" dirty="0" smtClean="0"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ток в металлах и жидкостях.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5984" y="6273225"/>
            <a:ext cx="66437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 //стр.17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0"/>
            <a:ext cx="414908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№9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.10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843712">
            <a:off x="1018960" y="1644849"/>
            <a:ext cx="7795418" cy="110327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сила  тока</a:t>
            </a:r>
            <a:endParaRPr lang="ru-RU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20267574">
            <a:off x="594615" y="3910888"/>
            <a:ext cx="5429288" cy="1188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Эл. Напряжение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1857364"/>
            <a:ext cx="785818" cy="18620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1500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endParaRPr lang="ru-RU" sz="11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86446" y="4357694"/>
            <a:ext cx="1214446" cy="186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15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ru-RU" sz="115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utoUpdateAnimBg="0"/>
      <p:bldP spid="1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Скругленный прямоугольник 98"/>
          <p:cNvSpPr/>
          <p:nvPr/>
        </p:nvSpPr>
        <p:spPr>
          <a:xfrm>
            <a:off x="6357950" y="3214686"/>
            <a:ext cx="1928826" cy="1214446"/>
          </a:xfrm>
          <a:prstGeom prst="roundRect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6085846" y="588326"/>
            <a:ext cx="2643174" cy="1714512"/>
          </a:xfrm>
          <a:prstGeom prst="roundRect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786050" y="571480"/>
            <a:ext cx="2643174" cy="1143008"/>
          </a:xfrm>
          <a:prstGeom prst="roundRect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27296" y="629270"/>
            <a:ext cx="2643174" cy="1714512"/>
          </a:xfrm>
          <a:prstGeom prst="roundRect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5" name="AutoShape 19"/>
          <p:cNvSpPr>
            <a:spLocks noChangeArrowheads="1"/>
          </p:cNvSpPr>
          <p:nvPr/>
        </p:nvSpPr>
        <p:spPr bwMode="auto">
          <a:xfrm rot="16171161">
            <a:off x="4572569" y="1357885"/>
            <a:ext cx="929860" cy="2498531"/>
          </a:xfrm>
          <a:prstGeom prst="can">
            <a:avLst>
              <a:gd name="adj" fmla="val 2203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" name="Line 1"/>
          <p:cNvSpPr>
            <a:spLocks noChangeShapeType="1"/>
          </p:cNvSpPr>
          <p:nvPr/>
        </p:nvSpPr>
        <p:spPr bwMode="auto">
          <a:xfrm rot="-180000">
            <a:off x="7500958" y="3786189"/>
            <a:ext cx="571504" cy="45719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212" name="Group 116"/>
          <p:cNvGrpSpPr>
            <a:grpSpLocks/>
          </p:cNvGrpSpPr>
          <p:nvPr/>
        </p:nvGrpSpPr>
        <p:grpSpPr bwMode="auto">
          <a:xfrm>
            <a:off x="214282" y="4078742"/>
            <a:ext cx="921698" cy="1695199"/>
            <a:chOff x="3390" y="4291"/>
            <a:chExt cx="527" cy="1496"/>
          </a:xfrm>
        </p:grpSpPr>
        <p:sp>
          <p:nvSpPr>
            <p:cNvPr id="4226" name="Arc 130"/>
            <p:cNvSpPr>
              <a:spLocks/>
            </p:cNvSpPr>
            <p:nvPr/>
          </p:nvSpPr>
          <p:spPr bwMode="auto">
            <a:xfrm>
              <a:off x="3747" y="4298"/>
              <a:ext cx="170" cy="1152"/>
            </a:xfrm>
            <a:custGeom>
              <a:avLst/>
              <a:gdLst>
                <a:gd name="G0" fmla="+- 2907 0 0"/>
                <a:gd name="G1" fmla="+- 21600 0 0"/>
                <a:gd name="G2" fmla="+- 21600 0 0"/>
                <a:gd name="T0" fmla="*/ 2907 w 24507"/>
                <a:gd name="T1" fmla="*/ 0 h 43200"/>
                <a:gd name="T2" fmla="*/ 0 w 24507"/>
                <a:gd name="T3" fmla="*/ 43004 h 43200"/>
                <a:gd name="T4" fmla="*/ 2907 w 2450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07" h="43200" fill="none" extrusionOk="0">
                  <a:moveTo>
                    <a:pt x="2906" y="0"/>
                  </a:moveTo>
                  <a:cubicBezTo>
                    <a:pt x="14836" y="0"/>
                    <a:pt x="24507" y="9670"/>
                    <a:pt x="24507" y="21600"/>
                  </a:cubicBezTo>
                  <a:cubicBezTo>
                    <a:pt x="24507" y="33529"/>
                    <a:pt x="14836" y="43200"/>
                    <a:pt x="2907" y="43200"/>
                  </a:cubicBezTo>
                  <a:cubicBezTo>
                    <a:pt x="1934" y="43200"/>
                    <a:pt x="963" y="43134"/>
                    <a:pt x="0" y="43003"/>
                  </a:cubicBezTo>
                </a:path>
                <a:path w="24507" h="43200" stroke="0" extrusionOk="0">
                  <a:moveTo>
                    <a:pt x="2906" y="0"/>
                  </a:moveTo>
                  <a:cubicBezTo>
                    <a:pt x="14836" y="0"/>
                    <a:pt x="24507" y="9670"/>
                    <a:pt x="24507" y="21600"/>
                  </a:cubicBezTo>
                  <a:cubicBezTo>
                    <a:pt x="24507" y="33529"/>
                    <a:pt x="14836" y="43200"/>
                    <a:pt x="2907" y="43200"/>
                  </a:cubicBezTo>
                  <a:cubicBezTo>
                    <a:pt x="1934" y="43200"/>
                    <a:pt x="963" y="43134"/>
                    <a:pt x="0" y="43003"/>
                  </a:cubicBezTo>
                  <a:lnTo>
                    <a:pt x="2907" y="21600"/>
                  </a:lnTo>
                  <a:close/>
                </a:path>
              </a:pathLst>
            </a:custGeom>
            <a:noFill/>
            <a:ln w="381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25" name="Arc 129"/>
            <p:cNvSpPr>
              <a:spLocks/>
            </p:cNvSpPr>
            <p:nvPr/>
          </p:nvSpPr>
          <p:spPr bwMode="auto">
            <a:xfrm flipH="1">
              <a:off x="3390" y="4309"/>
              <a:ext cx="170" cy="1152"/>
            </a:xfrm>
            <a:custGeom>
              <a:avLst/>
              <a:gdLst>
                <a:gd name="G0" fmla="+- 2907 0 0"/>
                <a:gd name="G1" fmla="+- 21600 0 0"/>
                <a:gd name="G2" fmla="+- 21600 0 0"/>
                <a:gd name="T0" fmla="*/ 2907 w 24507"/>
                <a:gd name="T1" fmla="*/ 0 h 43200"/>
                <a:gd name="T2" fmla="*/ 0 w 24507"/>
                <a:gd name="T3" fmla="*/ 43004 h 43200"/>
                <a:gd name="T4" fmla="*/ 2907 w 2450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07" h="43200" fill="none" extrusionOk="0">
                  <a:moveTo>
                    <a:pt x="2906" y="0"/>
                  </a:moveTo>
                  <a:cubicBezTo>
                    <a:pt x="14836" y="0"/>
                    <a:pt x="24507" y="9670"/>
                    <a:pt x="24507" y="21600"/>
                  </a:cubicBezTo>
                  <a:cubicBezTo>
                    <a:pt x="24507" y="33529"/>
                    <a:pt x="14836" y="43200"/>
                    <a:pt x="2907" y="43200"/>
                  </a:cubicBezTo>
                  <a:cubicBezTo>
                    <a:pt x="1934" y="43200"/>
                    <a:pt x="963" y="43134"/>
                    <a:pt x="0" y="43003"/>
                  </a:cubicBezTo>
                </a:path>
                <a:path w="24507" h="43200" stroke="0" extrusionOk="0">
                  <a:moveTo>
                    <a:pt x="2906" y="0"/>
                  </a:moveTo>
                  <a:cubicBezTo>
                    <a:pt x="14836" y="0"/>
                    <a:pt x="24507" y="9670"/>
                    <a:pt x="24507" y="21600"/>
                  </a:cubicBezTo>
                  <a:cubicBezTo>
                    <a:pt x="24507" y="33529"/>
                    <a:pt x="14836" y="43200"/>
                    <a:pt x="2907" y="43200"/>
                  </a:cubicBezTo>
                  <a:cubicBezTo>
                    <a:pt x="1934" y="43200"/>
                    <a:pt x="963" y="43134"/>
                    <a:pt x="0" y="43003"/>
                  </a:cubicBezTo>
                  <a:lnTo>
                    <a:pt x="2907" y="21600"/>
                  </a:lnTo>
                  <a:close/>
                </a:path>
              </a:pathLst>
            </a:custGeom>
            <a:noFill/>
            <a:ln w="381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24" name="Line 128"/>
            <p:cNvSpPr>
              <a:spLocks noChangeShapeType="1"/>
            </p:cNvSpPr>
            <p:nvPr/>
          </p:nvSpPr>
          <p:spPr bwMode="auto">
            <a:xfrm flipV="1">
              <a:off x="3913" y="4712"/>
              <a:ext cx="0" cy="35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23" name="Line 127"/>
            <p:cNvSpPr>
              <a:spLocks noChangeShapeType="1"/>
            </p:cNvSpPr>
            <p:nvPr/>
          </p:nvSpPr>
          <p:spPr bwMode="auto">
            <a:xfrm>
              <a:off x="3390" y="4720"/>
              <a:ext cx="11" cy="3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22" name="Line 126"/>
            <p:cNvSpPr>
              <a:spLocks noChangeShapeType="1"/>
            </p:cNvSpPr>
            <p:nvPr/>
          </p:nvSpPr>
          <p:spPr bwMode="auto">
            <a:xfrm flipH="1">
              <a:off x="3543" y="4291"/>
              <a:ext cx="24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21" name="Line 125"/>
            <p:cNvSpPr>
              <a:spLocks noChangeShapeType="1"/>
            </p:cNvSpPr>
            <p:nvPr/>
          </p:nvSpPr>
          <p:spPr bwMode="auto">
            <a:xfrm>
              <a:off x="3466" y="5466"/>
              <a:ext cx="0" cy="16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20" name="Line 124"/>
            <p:cNvSpPr>
              <a:spLocks noChangeShapeType="1"/>
            </p:cNvSpPr>
            <p:nvPr/>
          </p:nvSpPr>
          <p:spPr bwMode="auto">
            <a:xfrm>
              <a:off x="3849" y="5460"/>
              <a:ext cx="0" cy="18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15" name="Group 119"/>
            <p:cNvGrpSpPr>
              <a:grpSpLocks/>
            </p:cNvGrpSpPr>
            <p:nvPr/>
          </p:nvGrpSpPr>
          <p:grpSpPr bwMode="auto">
            <a:xfrm>
              <a:off x="3454" y="5501"/>
              <a:ext cx="379" cy="286"/>
              <a:chOff x="8541" y="5993"/>
              <a:chExt cx="825" cy="718"/>
            </a:xfrm>
          </p:grpSpPr>
          <p:sp>
            <p:nvSpPr>
              <p:cNvPr id="4219" name="Line 123"/>
              <p:cNvSpPr>
                <a:spLocks noChangeShapeType="1"/>
              </p:cNvSpPr>
              <p:nvPr/>
            </p:nvSpPr>
            <p:spPr bwMode="auto">
              <a:xfrm>
                <a:off x="8541" y="6327"/>
                <a:ext cx="44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8" name="Line 122"/>
              <p:cNvSpPr>
                <a:spLocks noChangeShapeType="1"/>
              </p:cNvSpPr>
              <p:nvPr/>
            </p:nvSpPr>
            <p:spPr bwMode="auto">
              <a:xfrm flipH="1">
                <a:off x="8955" y="6168"/>
                <a:ext cx="0" cy="399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7" name="Line 121"/>
              <p:cNvSpPr>
                <a:spLocks noChangeShapeType="1"/>
              </p:cNvSpPr>
              <p:nvPr/>
            </p:nvSpPr>
            <p:spPr bwMode="auto">
              <a:xfrm flipH="1">
                <a:off x="9026" y="5993"/>
                <a:ext cx="1" cy="71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6" name="Line 120"/>
              <p:cNvSpPr>
                <a:spLocks noChangeShapeType="1"/>
              </p:cNvSpPr>
              <p:nvPr/>
            </p:nvSpPr>
            <p:spPr bwMode="auto">
              <a:xfrm>
                <a:off x="9032" y="6324"/>
                <a:ext cx="33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214" name="Line 118"/>
            <p:cNvSpPr>
              <a:spLocks noChangeShapeType="1"/>
            </p:cNvSpPr>
            <p:nvPr/>
          </p:nvSpPr>
          <p:spPr bwMode="auto">
            <a:xfrm flipV="1">
              <a:off x="3786" y="5449"/>
              <a:ext cx="75" cy="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13" name="Line 117"/>
            <p:cNvSpPr>
              <a:spLocks noChangeShapeType="1"/>
            </p:cNvSpPr>
            <p:nvPr/>
          </p:nvSpPr>
          <p:spPr bwMode="auto">
            <a:xfrm flipV="1">
              <a:off x="3466" y="5460"/>
              <a:ext cx="103" cy="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1350295" y="4071942"/>
            <a:ext cx="1214446" cy="1714512"/>
            <a:chOff x="4208" y="4274"/>
            <a:chExt cx="855" cy="1176"/>
          </a:xfrm>
        </p:grpSpPr>
        <p:sp>
          <p:nvSpPr>
            <p:cNvPr id="4113" name="Arc 17"/>
            <p:cNvSpPr>
              <a:spLocks/>
            </p:cNvSpPr>
            <p:nvPr/>
          </p:nvSpPr>
          <p:spPr bwMode="auto">
            <a:xfrm flipH="1">
              <a:off x="4553" y="4286"/>
              <a:ext cx="170" cy="1152"/>
            </a:xfrm>
            <a:custGeom>
              <a:avLst/>
              <a:gdLst>
                <a:gd name="G0" fmla="+- 2907 0 0"/>
                <a:gd name="G1" fmla="+- 21600 0 0"/>
                <a:gd name="G2" fmla="+- 21600 0 0"/>
                <a:gd name="T0" fmla="*/ 2907 w 24507"/>
                <a:gd name="T1" fmla="*/ 0 h 43200"/>
                <a:gd name="T2" fmla="*/ 0 w 24507"/>
                <a:gd name="T3" fmla="*/ 43004 h 43200"/>
                <a:gd name="T4" fmla="*/ 2907 w 2450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07" h="43200" fill="none" extrusionOk="0">
                  <a:moveTo>
                    <a:pt x="2906" y="0"/>
                  </a:moveTo>
                  <a:cubicBezTo>
                    <a:pt x="14836" y="0"/>
                    <a:pt x="24507" y="9670"/>
                    <a:pt x="24507" y="21600"/>
                  </a:cubicBezTo>
                  <a:cubicBezTo>
                    <a:pt x="24507" y="33529"/>
                    <a:pt x="14836" y="43200"/>
                    <a:pt x="2907" y="43200"/>
                  </a:cubicBezTo>
                  <a:cubicBezTo>
                    <a:pt x="1934" y="43200"/>
                    <a:pt x="963" y="43134"/>
                    <a:pt x="0" y="43003"/>
                  </a:cubicBezTo>
                </a:path>
                <a:path w="24507" h="43200" stroke="0" extrusionOk="0">
                  <a:moveTo>
                    <a:pt x="2906" y="0"/>
                  </a:moveTo>
                  <a:cubicBezTo>
                    <a:pt x="14836" y="0"/>
                    <a:pt x="24507" y="9670"/>
                    <a:pt x="24507" y="21600"/>
                  </a:cubicBezTo>
                  <a:cubicBezTo>
                    <a:pt x="24507" y="33529"/>
                    <a:pt x="14836" y="43200"/>
                    <a:pt x="2907" y="43200"/>
                  </a:cubicBezTo>
                  <a:cubicBezTo>
                    <a:pt x="1934" y="43200"/>
                    <a:pt x="963" y="43134"/>
                    <a:pt x="0" y="43003"/>
                  </a:cubicBezTo>
                  <a:lnTo>
                    <a:pt x="2907" y="21600"/>
                  </a:lnTo>
                  <a:close/>
                </a:path>
              </a:pathLst>
            </a:custGeom>
            <a:noFill/>
            <a:ln w="381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2" name="Arc 16"/>
            <p:cNvSpPr>
              <a:spLocks/>
            </p:cNvSpPr>
            <p:nvPr/>
          </p:nvSpPr>
          <p:spPr bwMode="auto">
            <a:xfrm>
              <a:off x="4208" y="4298"/>
              <a:ext cx="170" cy="1152"/>
            </a:xfrm>
            <a:custGeom>
              <a:avLst/>
              <a:gdLst>
                <a:gd name="G0" fmla="+- 2907 0 0"/>
                <a:gd name="G1" fmla="+- 21600 0 0"/>
                <a:gd name="G2" fmla="+- 21600 0 0"/>
                <a:gd name="T0" fmla="*/ 2907 w 24507"/>
                <a:gd name="T1" fmla="*/ 0 h 43200"/>
                <a:gd name="T2" fmla="*/ 0 w 24507"/>
                <a:gd name="T3" fmla="*/ 43004 h 43200"/>
                <a:gd name="T4" fmla="*/ 2907 w 2450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07" h="43200" fill="none" extrusionOk="0">
                  <a:moveTo>
                    <a:pt x="2906" y="0"/>
                  </a:moveTo>
                  <a:cubicBezTo>
                    <a:pt x="14836" y="0"/>
                    <a:pt x="24507" y="9670"/>
                    <a:pt x="24507" y="21600"/>
                  </a:cubicBezTo>
                  <a:cubicBezTo>
                    <a:pt x="24507" y="33529"/>
                    <a:pt x="14836" y="43200"/>
                    <a:pt x="2907" y="43200"/>
                  </a:cubicBezTo>
                  <a:cubicBezTo>
                    <a:pt x="1934" y="43200"/>
                    <a:pt x="963" y="43134"/>
                    <a:pt x="0" y="43003"/>
                  </a:cubicBezTo>
                </a:path>
                <a:path w="24507" h="43200" stroke="0" extrusionOk="0">
                  <a:moveTo>
                    <a:pt x="2906" y="0"/>
                  </a:moveTo>
                  <a:cubicBezTo>
                    <a:pt x="14836" y="0"/>
                    <a:pt x="24507" y="9670"/>
                    <a:pt x="24507" y="21600"/>
                  </a:cubicBezTo>
                  <a:cubicBezTo>
                    <a:pt x="24507" y="33529"/>
                    <a:pt x="14836" y="43200"/>
                    <a:pt x="2907" y="43200"/>
                  </a:cubicBezTo>
                  <a:cubicBezTo>
                    <a:pt x="1934" y="43200"/>
                    <a:pt x="963" y="43134"/>
                    <a:pt x="0" y="43003"/>
                  </a:cubicBezTo>
                  <a:lnTo>
                    <a:pt x="2907" y="21600"/>
                  </a:lnTo>
                  <a:close/>
                </a:path>
              </a:pathLst>
            </a:custGeom>
            <a:noFill/>
            <a:ln w="381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1" name="Line 15"/>
            <p:cNvSpPr>
              <a:spLocks noChangeShapeType="1"/>
            </p:cNvSpPr>
            <p:nvPr/>
          </p:nvSpPr>
          <p:spPr bwMode="auto">
            <a:xfrm flipV="1">
              <a:off x="4555" y="4632"/>
              <a:ext cx="0" cy="35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0" name="Line 14"/>
            <p:cNvSpPr>
              <a:spLocks noChangeShapeType="1"/>
            </p:cNvSpPr>
            <p:nvPr/>
          </p:nvSpPr>
          <p:spPr bwMode="auto">
            <a:xfrm flipV="1">
              <a:off x="4377" y="4632"/>
              <a:ext cx="0" cy="35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9" name="Line 13"/>
            <p:cNvSpPr>
              <a:spLocks noChangeShapeType="1"/>
            </p:cNvSpPr>
            <p:nvPr/>
          </p:nvSpPr>
          <p:spPr bwMode="auto">
            <a:xfrm flipV="1">
              <a:off x="4228" y="5444"/>
              <a:ext cx="737" cy="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>
              <a:off x="4228" y="4292"/>
              <a:ext cx="7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103" name="Group 7"/>
            <p:cNvGrpSpPr>
              <a:grpSpLocks/>
            </p:cNvGrpSpPr>
            <p:nvPr/>
          </p:nvGrpSpPr>
          <p:grpSpPr bwMode="auto">
            <a:xfrm rot="-5400000">
              <a:off x="4724" y="4718"/>
              <a:ext cx="475" cy="202"/>
              <a:chOff x="8571" y="6060"/>
              <a:chExt cx="795" cy="506"/>
            </a:xfrm>
          </p:grpSpPr>
          <p:sp>
            <p:nvSpPr>
              <p:cNvPr id="4107" name="Line 11"/>
              <p:cNvSpPr>
                <a:spLocks noChangeShapeType="1"/>
              </p:cNvSpPr>
              <p:nvPr/>
            </p:nvSpPr>
            <p:spPr bwMode="auto">
              <a:xfrm>
                <a:off x="8571" y="6313"/>
                <a:ext cx="33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6" name="Line 10"/>
              <p:cNvSpPr>
                <a:spLocks noChangeShapeType="1"/>
              </p:cNvSpPr>
              <p:nvPr/>
            </p:nvSpPr>
            <p:spPr bwMode="auto">
              <a:xfrm flipH="1">
                <a:off x="8928" y="6187"/>
                <a:ext cx="0" cy="254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5" name="Line 9"/>
              <p:cNvSpPr>
                <a:spLocks noChangeShapeType="1"/>
              </p:cNvSpPr>
              <p:nvPr/>
            </p:nvSpPr>
            <p:spPr bwMode="auto">
              <a:xfrm flipH="1">
                <a:off x="9008" y="6060"/>
                <a:ext cx="1" cy="50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4" name="Line 8"/>
              <p:cNvSpPr>
                <a:spLocks noChangeShapeType="1"/>
              </p:cNvSpPr>
              <p:nvPr/>
            </p:nvSpPr>
            <p:spPr bwMode="auto">
              <a:xfrm>
                <a:off x="9032" y="6324"/>
                <a:ext cx="33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102" name="Line 6"/>
            <p:cNvSpPr>
              <a:spLocks noChangeShapeType="1"/>
            </p:cNvSpPr>
            <p:nvPr/>
          </p:nvSpPr>
          <p:spPr bwMode="auto">
            <a:xfrm>
              <a:off x="4965" y="4274"/>
              <a:ext cx="0" cy="31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4964" y="5047"/>
              <a:ext cx="1" cy="3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098" name="AutoShape 2"/>
          <p:cNvSpPr>
            <a:spLocks/>
          </p:cNvSpPr>
          <p:nvPr/>
        </p:nvSpPr>
        <p:spPr bwMode="auto">
          <a:xfrm>
            <a:off x="4411662" y="3929066"/>
            <a:ext cx="446090" cy="1857388"/>
          </a:xfrm>
          <a:prstGeom prst="rightBrace">
            <a:avLst>
              <a:gd name="adj1" fmla="val 67857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286380" y="4714884"/>
            <a:ext cx="164320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I= 1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0" name="Rectangle 1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7" name="Прямоугольник 146"/>
          <p:cNvSpPr/>
          <p:nvPr/>
        </p:nvSpPr>
        <p:spPr>
          <a:xfrm>
            <a:off x="1000100" y="0"/>
            <a:ext cx="6530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действия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электрического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тока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285720" y="500042"/>
            <a:ext cx="2159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тепловое </a:t>
            </a:r>
            <a:endParaRPr lang="ru-RU" sz="3600" dirty="0"/>
          </a:p>
        </p:txBody>
      </p:sp>
      <p:sp>
        <p:nvSpPr>
          <p:cNvPr id="150" name="Прямоугольник 149"/>
          <p:cNvSpPr/>
          <p:nvPr/>
        </p:nvSpPr>
        <p:spPr>
          <a:xfrm>
            <a:off x="71406" y="1142984"/>
            <a:ext cx="1597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ЛАМПОЧКА</a:t>
            </a:r>
            <a:endParaRPr lang="ru-RU" dirty="0"/>
          </a:p>
        </p:txBody>
      </p:sp>
      <p:sp>
        <p:nvSpPr>
          <p:cNvPr id="151" name="Прямоугольник 150"/>
          <p:cNvSpPr/>
          <p:nvPr/>
        </p:nvSpPr>
        <p:spPr>
          <a:xfrm>
            <a:off x="142844" y="1785926"/>
            <a:ext cx="1491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ПЛИТКА… </a:t>
            </a:r>
            <a:endParaRPr lang="ru-RU" dirty="0"/>
          </a:p>
        </p:txBody>
      </p:sp>
      <p:sp>
        <p:nvSpPr>
          <p:cNvPr id="152" name="Прямоугольник 151"/>
          <p:cNvSpPr/>
          <p:nvPr/>
        </p:nvSpPr>
        <p:spPr>
          <a:xfrm>
            <a:off x="3000364" y="571480"/>
            <a:ext cx="2466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химическое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3143240" y="1214422"/>
            <a:ext cx="2296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ЖИДКОСТЯХ… </a:t>
            </a:r>
            <a:endParaRPr lang="ru-RU" dirty="0"/>
          </a:p>
        </p:txBody>
      </p:sp>
      <p:sp>
        <p:nvSpPr>
          <p:cNvPr id="155" name="Прямоугольник 154"/>
          <p:cNvSpPr/>
          <p:nvPr/>
        </p:nvSpPr>
        <p:spPr>
          <a:xfrm>
            <a:off x="6265246" y="693090"/>
            <a:ext cx="2335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sz="2400" b="1" u="sng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МАГНИТНОЕ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6715140" y="1147631"/>
            <a:ext cx="1475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lang="ru-RU" dirty="0"/>
          </a:p>
        </p:txBody>
      </p:sp>
      <p:sp>
        <p:nvSpPr>
          <p:cNvPr id="157" name="Прямоугольник 156"/>
          <p:cNvSpPr/>
          <p:nvPr/>
        </p:nvSpPr>
        <p:spPr>
          <a:xfrm>
            <a:off x="6715140" y="1428736"/>
            <a:ext cx="140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ГВОЗДИ… </a:t>
            </a:r>
            <a:endParaRPr lang="ru-RU" dirty="0"/>
          </a:p>
        </p:txBody>
      </p:sp>
      <p:sp>
        <p:nvSpPr>
          <p:cNvPr id="158" name="Прямоугольник 157"/>
          <p:cNvSpPr/>
          <p:nvPr/>
        </p:nvSpPr>
        <p:spPr>
          <a:xfrm>
            <a:off x="6357950" y="1792227"/>
            <a:ext cx="2129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ГАЛЬВАНОМЕТР</a:t>
            </a:r>
            <a:endParaRPr lang="ru-RU" dirty="0"/>
          </a:p>
        </p:txBody>
      </p:sp>
      <p:sp>
        <p:nvSpPr>
          <p:cNvPr id="4248" name="Rectangle 152"/>
          <p:cNvSpPr>
            <a:spLocks noChangeArrowheads="1"/>
          </p:cNvSpPr>
          <p:nvPr/>
        </p:nvSpPr>
        <p:spPr bwMode="auto">
          <a:xfrm>
            <a:off x="7572396" y="3000372"/>
            <a:ext cx="6778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                       </a:t>
            </a:r>
            <a:endParaRPr kumimoji="0" lang="nb-NO" sz="5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-57822" y="2334276"/>
            <a:ext cx="4141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ИНТЕНСИВНОСТЬ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Т,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Х,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161" name="Прямоугольник 160"/>
          <p:cNvSpPr/>
          <p:nvPr/>
        </p:nvSpPr>
        <p:spPr>
          <a:xfrm>
            <a:off x="4000496" y="2143116"/>
            <a:ext cx="2257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за 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1с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=</a:t>
            </a:r>
            <a:endParaRPr lang="ru-RU" sz="2400" dirty="0"/>
          </a:p>
        </p:txBody>
      </p:sp>
      <p:grpSp>
        <p:nvGrpSpPr>
          <p:cNvPr id="162" name="Group 26"/>
          <p:cNvGrpSpPr>
            <a:grpSpLocks/>
          </p:cNvGrpSpPr>
          <p:nvPr/>
        </p:nvGrpSpPr>
        <p:grpSpPr bwMode="auto">
          <a:xfrm rot="20918217">
            <a:off x="1571604" y="1285860"/>
            <a:ext cx="954607" cy="285752"/>
            <a:chOff x="11280" y="6044"/>
            <a:chExt cx="1005" cy="334"/>
          </a:xfrm>
        </p:grpSpPr>
        <p:sp>
          <p:nvSpPr>
            <p:cNvPr id="163" name="AutoShape 27"/>
            <p:cNvSpPr>
              <a:spLocks noChangeArrowheads="1"/>
            </p:cNvSpPr>
            <p:nvPr/>
          </p:nvSpPr>
          <p:spPr bwMode="auto">
            <a:xfrm>
              <a:off x="11620" y="6044"/>
              <a:ext cx="311" cy="334"/>
            </a:xfrm>
            <a:prstGeom prst="flowChartSummingJunction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" name="Line 28"/>
            <p:cNvSpPr>
              <a:spLocks noChangeShapeType="1"/>
            </p:cNvSpPr>
            <p:nvPr/>
          </p:nvSpPr>
          <p:spPr bwMode="auto">
            <a:xfrm flipV="1">
              <a:off x="11280" y="6225"/>
              <a:ext cx="34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Line 29"/>
            <p:cNvSpPr>
              <a:spLocks noChangeShapeType="1"/>
            </p:cNvSpPr>
            <p:nvPr/>
          </p:nvSpPr>
          <p:spPr bwMode="auto">
            <a:xfrm flipV="1">
              <a:off x="11945" y="6213"/>
              <a:ext cx="34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66" name="Group 38"/>
          <p:cNvGrpSpPr>
            <a:grpSpLocks/>
          </p:cNvGrpSpPr>
          <p:nvPr/>
        </p:nvGrpSpPr>
        <p:grpSpPr bwMode="auto">
          <a:xfrm rot="20863030">
            <a:off x="1511516" y="1961291"/>
            <a:ext cx="1000100" cy="214314"/>
            <a:chOff x="11030" y="7250"/>
            <a:chExt cx="1607" cy="171"/>
          </a:xfrm>
        </p:grpSpPr>
        <p:sp>
          <p:nvSpPr>
            <p:cNvPr id="167" name="Rectangle 39"/>
            <p:cNvSpPr>
              <a:spLocks noChangeArrowheads="1"/>
            </p:cNvSpPr>
            <p:nvPr/>
          </p:nvSpPr>
          <p:spPr bwMode="auto">
            <a:xfrm>
              <a:off x="11401" y="7250"/>
              <a:ext cx="850" cy="171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Line 40"/>
            <p:cNvSpPr>
              <a:spLocks noChangeShapeType="1"/>
            </p:cNvSpPr>
            <p:nvPr/>
          </p:nvSpPr>
          <p:spPr bwMode="auto">
            <a:xfrm>
              <a:off x="11030" y="7330"/>
              <a:ext cx="367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Line 41"/>
            <p:cNvSpPr>
              <a:spLocks noChangeShapeType="1"/>
            </p:cNvSpPr>
            <p:nvPr/>
          </p:nvSpPr>
          <p:spPr bwMode="auto">
            <a:xfrm>
              <a:off x="12270" y="7345"/>
              <a:ext cx="367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70" name="Прямоугольник 169"/>
          <p:cNvSpPr/>
          <p:nvPr/>
        </p:nvSpPr>
        <p:spPr>
          <a:xfrm>
            <a:off x="6353428" y="2357430"/>
            <a:ext cx="2790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 ТОКА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3929058" y="2593010"/>
            <a:ext cx="25109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 и быстро </a:t>
            </a:r>
            <a:endParaRPr lang="ru-RU" sz="2400" i="1" dirty="0"/>
          </a:p>
        </p:txBody>
      </p:sp>
      <p:sp>
        <p:nvSpPr>
          <p:cNvPr id="4249" name="Text Box 153"/>
          <p:cNvSpPr txBox="1">
            <a:spLocks noChangeArrowheads="1"/>
          </p:cNvSpPr>
          <p:nvPr/>
        </p:nvSpPr>
        <p:spPr bwMode="auto">
          <a:xfrm>
            <a:off x="6215074" y="3286124"/>
            <a:ext cx="142876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Rectangle 152"/>
          <p:cNvSpPr>
            <a:spLocks noChangeArrowheads="1"/>
          </p:cNvSpPr>
          <p:nvPr/>
        </p:nvSpPr>
        <p:spPr bwMode="auto">
          <a:xfrm rot="-60000">
            <a:off x="7721954" y="3718434"/>
            <a:ext cx="4286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                       </a:t>
            </a:r>
            <a:endParaRPr kumimoji="0" lang="nb-NO" sz="5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50" name="Rectangle 154"/>
          <p:cNvSpPr>
            <a:spLocks noChangeArrowheads="1"/>
          </p:cNvSpPr>
          <p:nvPr/>
        </p:nvSpPr>
        <p:spPr bwMode="auto">
          <a:xfrm>
            <a:off x="2571736" y="4071942"/>
            <a:ext cx="207620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nb-NO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nb-NO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nb-NO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nb-NO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nb-NO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nb-NO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 = 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nb-NO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 =  1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F= 2 10</a:t>
            </a:r>
            <a:r>
              <a:rPr kumimoji="0" lang="nb-NO" sz="28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-7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7143768" y="4714884"/>
            <a:ext cx="15491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Основная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эталон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214678" y="6072206"/>
            <a:ext cx="45015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1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б/о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1мА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1787" y="0"/>
            <a:ext cx="9144000" cy="6858000"/>
            <a:chOff x="3571868" y="-3429000"/>
            <a:chExt cx="9144000" cy="6858000"/>
          </a:xfrm>
        </p:grpSpPr>
        <p:grpSp>
          <p:nvGrpSpPr>
            <p:cNvPr id="74" name="Группа 125"/>
            <p:cNvGrpSpPr/>
            <p:nvPr/>
          </p:nvGrpSpPr>
          <p:grpSpPr>
            <a:xfrm>
              <a:off x="3571868" y="-3429000"/>
              <a:ext cx="9144000" cy="6858000"/>
              <a:chOff x="-3214742" y="1285908"/>
              <a:chExt cx="9144000" cy="6858000"/>
            </a:xfrm>
          </p:grpSpPr>
          <p:grpSp>
            <p:nvGrpSpPr>
              <p:cNvPr id="80" name="Группа 114"/>
              <p:cNvGrpSpPr/>
              <p:nvPr/>
            </p:nvGrpSpPr>
            <p:grpSpPr>
              <a:xfrm>
                <a:off x="-3214742" y="1285908"/>
                <a:ext cx="9144000" cy="6858000"/>
                <a:chOff x="0" y="0"/>
                <a:chExt cx="9144000" cy="6858000"/>
              </a:xfrm>
            </p:grpSpPr>
            <p:sp>
              <p:nvSpPr>
                <p:cNvPr id="100" name="Прямоугольник 99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1" name="Прямоугольник 100"/>
                <p:cNvSpPr/>
                <p:nvPr/>
              </p:nvSpPr>
              <p:spPr>
                <a:xfrm>
                  <a:off x="357158" y="5143512"/>
                  <a:ext cx="1992853" cy="1015663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sz="60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en-US" sz="6000" b="1" dirty="0" smtClean="0"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lang="en-US" sz="6000" b="1" dirty="0" err="1" smtClean="0">
                      <a:latin typeface="Times New Roman" pitchFamily="18" charset="0"/>
                      <a:cs typeface="Times New Roman" pitchFamily="18" charset="0"/>
                    </a:rPr>
                    <a:t>Nt</a:t>
                  </a:r>
                  <a:endParaRPr lang="ru-RU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1" name="Группа 123"/>
              <p:cNvGrpSpPr/>
              <p:nvPr/>
            </p:nvGrpSpPr>
            <p:grpSpPr>
              <a:xfrm>
                <a:off x="-3000460" y="1500135"/>
                <a:ext cx="7425913" cy="1562510"/>
                <a:chOff x="-3152860" y="-910440"/>
                <a:chExt cx="7425913" cy="1562510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8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-3152860" y="-646758"/>
                  <a:ext cx="930056" cy="71438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U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    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89" name="Group 41"/>
                <p:cNvGrpSpPr>
                  <a:grpSpLocks/>
                </p:cNvGrpSpPr>
                <p:nvPr/>
              </p:nvGrpSpPr>
              <p:grpSpPr bwMode="auto">
                <a:xfrm>
                  <a:off x="-2399564" y="-910440"/>
                  <a:ext cx="6672617" cy="1562510"/>
                  <a:chOff x="-957" y="2602"/>
                  <a:chExt cx="4370" cy="1036"/>
                </a:xfrm>
                <a:grpFill/>
              </p:grpSpPr>
              <p:grpSp>
                <p:nvGrpSpPr>
                  <p:cNvPr id="90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-931" y="2602"/>
                    <a:ext cx="4344" cy="1036"/>
                    <a:chOff x="6918" y="2902"/>
                    <a:chExt cx="5277" cy="1036"/>
                  </a:xfrm>
                  <a:grpFill/>
                </p:grpSpPr>
                <p:sp>
                  <p:nvSpPr>
                    <p:cNvPr id="92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67" y="3938"/>
                      <a:ext cx="628" cy="0"/>
                    </a:xfrm>
                    <a:prstGeom prst="line">
                      <a:avLst/>
                    </a:prstGeom>
                    <a:grpFill/>
                    <a:ln w="19050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93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18" y="2902"/>
                      <a:ext cx="605" cy="829"/>
                      <a:chOff x="7325" y="3170"/>
                      <a:chExt cx="484" cy="829"/>
                    </a:xfrm>
                    <a:grpFill/>
                  </p:grpSpPr>
                  <p:sp>
                    <p:nvSpPr>
                      <p:cNvPr id="94" name="Text Box 4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361" y="3170"/>
                        <a:ext cx="448" cy="379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3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А</a:t>
                        </a:r>
                        <a:endPara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95" name="Text Box 4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325" y="3549"/>
                        <a:ext cx="484" cy="450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3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3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q</a:t>
                        </a:r>
                        <a:endPara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91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-957" y="2981"/>
                    <a:ext cx="583" cy="0"/>
                  </a:xfrm>
                  <a:prstGeom prst="line">
                    <a:avLst/>
                  </a:prstGeom>
                  <a:grp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cxnSp>
            <p:nvCxnSpPr>
              <p:cNvPr id="87" name="Прямая соединительная линия 86"/>
              <p:cNvCxnSpPr/>
              <p:nvPr/>
            </p:nvCxnSpPr>
            <p:spPr>
              <a:xfrm>
                <a:off x="-2071766" y="4429156"/>
                <a:ext cx="71438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Группа 145"/>
            <p:cNvGrpSpPr/>
            <p:nvPr/>
          </p:nvGrpSpPr>
          <p:grpSpPr>
            <a:xfrm>
              <a:off x="3643274" y="-1139909"/>
              <a:ext cx="1808967" cy="1701831"/>
              <a:chOff x="3940901" y="3717875"/>
              <a:chExt cx="1808967" cy="1701831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76" name="Line 1"/>
              <p:cNvSpPr>
                <a:spLocks noChangeShapeType="1"/>
              </p:cNvSpPr>
              <p:nvPr/>
            </p:nvSpPr>
            <p:spPr bwMode="auto">
              <a:xfrm rot="21420000">
                <a:off x="5000799" y="4509576"/>
                <a:ext cx="571504" cy="53509"/>
              </a:xfrm>
              <a:prstGeom prst="line">
                <a:avLst/>
              </a:prstGeom>
              <a:grp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Rectangle 152"/>
              <p:cNvSpPr>
                <a:spLocks noChangeArrowheads="1"/>
              </p:cNvSpPr>
              <p:nvPr/>
            </p:nvSpPr>
            <p:spPr bwMode="auto">
              <a:xfrm>
                <a:off x="5072034" y="3717875"/>
                <a:ext cx="677834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4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q                       </a:t>
                </a:r>
                <a:endParaRPr kumimoji="0" lang="nb-NO" sz="54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Text Box 153"/>
              <p:cNvSpPr txBox="1">
                <a:spLocks noChangeArrowheads="1"/>
              </p:cNvSpPr>
              <p:nvPr/>
            </p:nvSpPr>
            <p:spPr bwMode="auto">
              <a:xfrm>
                <a:off x="3940901" y="4009516"/>
                <a:ext cx="1071538" cy="91970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6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9" name="Rectangle 152"/>
              <p:cNvSpPr>
                <a:spLocks noChangeArrowheads="1"/>
              </p:cNvSpPr>
              <p:nvPr/>
            </p:nvSpPr>
            <p:spPr bwMode="auto">
              <a:xfrm rot="21540000">
                <a:off x="5163141" y="4650265"/>
                <a:ext cx="428628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4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                       </a:t>
                </a:r>
                <a:endParaRPr kumimoji="0" lang="nb-NO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4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4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4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4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4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4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4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4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4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4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17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2000"/>
                                        <p:tgtEl>
                                          <p:spTgt spid="4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0" dur="400"/>
                                        <p:tgtEl>
                                          <p:spTgt spid="4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1" dur="400"/>
                                        <p:tgtEl>
                                          <p:spTgt spid="4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400"/>
                                        <p:tgtEl>
                                          <p:spTgt spid="4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7" dur="400"/>
                                        <p:tgtEl>
                                          <p:spTgt spid="4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8" dur="400"/>
                                        <p:tgtEl>
                                          <p:spTgt spid="4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400"/>
                                        <p:tgtEl>
                                          <p:spTgt spid="4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400"/>
                                        <p:tgtEl>
                                          <p:spTgt spid="4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400"/>
                                        <p:tgtEl>
                                          <p:spTgt spid="4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400"/>
                                        <p:tgtEl>
                                          <p:spTgt spid="4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1" dur="400"/>
                                        <p:tgtEl>
                                          <p:spTgt spid="4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2" dur="400"/>
                                        <p:tgtEl>
                                          <p:spTgt spid="4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400"/>
                                        <p:tgtEl>
                                          <p:spTgt spid="4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8" dur="3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9" dur="3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3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5" dur="300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6" dur="300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300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3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3" dur="2000" fill="hold"/>
                                        <p:tgtEl>
                                          <p:spTgt spid="424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5" dur="2000" fill="hold"/>
                                        <p:tgtEl>
                                          <p:spTgt spid="424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27" dur="2000" fill="hold"/>
                                        <p:tgtEl>
                                          <p:spTgt spid="17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9" dur="2000" fill="hold"/>
                                        <p:tgtEl>
                                          <p:spTgt spid="9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99" grpId="1" animBg="1"/>
      <p:bldP spid="98" grpId="0" animBg="1"/>
      <p:bldP spid="97" grpId="0" animBg="1"/>
      <p:bldP spid="96" grpId="0" animBg="1"/>
      <p:bldP spid="4115" grpId="0" animBg="1"/>
      <p:bldP spid="4097" grpId="0" animBg="1"/>
      <p:bldP spid="4098" grpId="0" animBg="1"/>
      <p:bldP spid="4099" grpId="0"/>
      <p:bldP spid="147" grpId="0"/>
      <p:bldP spid="149" grpId="0"/>
      <p:bldP spid="150" grpId="0"/>
      <p:bldP spid="151" grpId="0"/>
      <p:bldP spid="152" grpId="0"/>
      <p:bldP spid="154" grpId="0"/>
      <p:bldP spid="155" grpId="0"/>
      <p:bldP spid="156" grpId="0"/>
      <p:bldP spid="156" grpId="1"/>
      <p:bldP spid="157" grpId="0"/>
      <p:bldP spid="158" grpId="0"/>
      <p:bldP spid="4248" grpId="0"/>
      <p:bldP spid="4248" grpId="1"/>
      <p:bldP spid="160" grpId="0"/>
      <p:bldP spid="161" grpId="0"/>
      <p:bldP spid="170" grpId="0"/>
      <p:bldP spid="170" grpId="1"/>
      <p:bldP spid="171" grpId="0"/>
      <p:bldP spid="4249" grpId="0"/>
      <p:bldP spid="4249" grpId="1"/>
      <p:bldP spid="173" grpId="0"/>
      <p:bldP spid="173" grpId="1"/>
      <p:bldP spid="4250" grpId="0" build="p"/>
      <p:bldP spid="175" grpId="0" build="p"/>
      <p:bldP spid="102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7" name="Text Box 131"/>
          <p:cNvSpPr txBox="1">
            <a:spLocks noChangeArrowheads="1"/>
          </p:cNvSpPr>
          <p:nvPr/>
        </p:nvSpPr>
        <p:spPr bwMode="auto">
          <a:xfrm>
            <a:off x="1214414" y="2357430"/>
            <a:ext cx="16430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2А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147"/>
          <p:cNvGrpSpPr/>
          <p:nvPr/>
        </p:nvGrpSpPr>
        <p:grpSpPr>
          <a:xfrm>
            <a:off x="1000100" y="1214422"/>
            <a:ext cx="7500990" cy="3643338"/>
            <a:chOff x="241300" y="2584446"/>
            <a:chExt cx="1843394" cy="881065"/>
          </a:xfrm>
        </p:grpSpPr>
        <p:sp>
          <p:nvSpPr>
            <p:cNvPr id="4126" name="Line 30"/>
            <p:cNvSpPr>
              <a:spLocks noChangeShapeType="1"/>
            </p:cNvSpPr>
            <p:nvPr/>
          </p:nvSpPr>
          <p:spPr bwMode="auto">
            <a:xfrm flipH="1">
              <a:off x="241300" y="2759075"/>
              <a:ext cx="1317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247650" y="2584446"/>
              <a:ext cx="1837044" cy="881065"/>
              <a:chOff x="1524" y="6123"/>
              <a:chExt cx="2894" cy="1387"/>
            </a:xfrm>
          </p:grpSpPr>
          <p:sp>
            <p:nvSpPr>
              <p:cNvPr id="4153" name="Line 57"/>
              <p:cNvSpPr>
                <a:spLocks noChangeShapeType="1"/>
              </p:cNvSpPr>
              <p:nvPr/>
            </p:nvSpPr>
            <p:spPr bwMode="auto">
              <a:xfrm flipH="1">
                <a:off x="4152" y="6386"/>
                <a:ext cx="20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52" name="Text Box 56"/>
              <p:cNvSpPr txBox="1">
                <a:spLocks noChangeArrowheads="1"/>
              </p:cNvSpPr>
              <p:nvPr/>
            </p:nvSpPr>
            <p:spPr bwMode="auto">
              <a:xfrm>
                <a:off x="1650" y="6157"/>
                <a:ext cx="702" cy="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60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А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51" name="Oval 55"/>
              <p:cNvSpPr>
                <a:spLocks noChangeArrowheads="1"/>
              </p:cNvSpPr>
              <p:nvPr/>
            </p:nvSpPr>
            <p:spPr bwMode="auto">
              <a:xfrm>
                <a:off x="1754" y="6224"/>
                <a:ext cx="300" cy="335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" name="Group 52"/>
              <p:cNvGrpSpPr>
                <a:grpSpLocks/>
              </p:cNvGrpSpPr>
              <p:nvPr/>
            </p:nvGrpSpPr>
            <p:grpSpPr bwMode="auto">
              <a:xfrm>
                <a:off x="3716" y="6123"/>
                <a:ext cx="702" cy="725"/>
                <a:chOff x="4325" y="6292"/>
                <a:chExt cx="702" cy="725"/>
              </a:xfrm>
            </p:grpSpPr>
            <p:sp>
              <p:nvSpPr>
                <p:cNvPr id="4150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4325" y="6292"/>
                  <a:ext cx="702" cy="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ru-RU" sz="6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А</a:t>
                  </a:r>
                  <a:endParaRPr kumimoji="0" lang="ru-RU" sz="80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149" name="Oval 53"/>
                <p:cNvSpPr>
                  <a:spLocks noChangeArrowheads="1"/>
                </p:cNvSpPr>
                <p:nvPr/>
              </p:nvSpPr>
              <p:spPr bwMode="auto">
                <a:xfrm>
                  <a:off x="4434" y="6382"/>
                  <a:ext cx="300" cy="335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147" name="AutoShape 51"/>
              <p:cNvSpPr>
                <a:spLocks noChangeArrowheads="1"/>
              </p:cNvSpPr>
              <p:nvPr/>
            </p:nvSpPr>
            <p:spPr bwMode="auto">
              <a:xfrm>
                <a:off x="2763" y="6209"/>
                <a:ext cx="334" cy="356"/>
              </a:xfrm>
              <a:prstGeom prst="flowChartSummingJunction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46" name="Line 50"/>
              <p:cNvSpPr>
                <a:spLocks noChangeShapeType="1"/>
              </p:cNvSpPr>
              <p:nvPr/>
            </p:nvSpPr>
            <p:spPr bwMode="auto">
              <a:xfrm>
                <a:off x="2055" y="6385"/>
                <a:ext cx="69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45" name="Line 49"/>
              <p:cNvSpPr>
                <a:spLocks noChangeShapeType="1"/>
              </p:cNvSpPr>
              <p:nvPr/>
            </p:nvSpPr>
            <p:spPr bwMode="auto">
              <a:xfrm>
                <a:off x="3126" y="6384"/>
                <a:ext cx="69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44" name="Line 48"/>
              <p:cNvSpPr>
                <a:spLocks noChangeShapeType="1"/>
              </p:cNvSpPr>
              <p:nvPr/>
            </p:nvSpPr>
            <p:spPr bwMode="auto">
              <a:xfrm>
                <a:off x="1524" y="6397"/>
                <a:ext cx="0" cy="8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43" name="Line 47"/>
              <p:cNvSpPr>
                <a:spLocks noChangeShapeType="1"/>
              </p:cNvSpPr>
              <p:nvPr/>
            </p:nvSpPr>
            <p:spPr bwMode="auto">
              <a:xfrm>
                <a:off x="4361" y="6378"/>
                <a:ext cx="0" cy="8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42" name="Line 46"/>
              <p:cNvSpPr>
                <a:spLocks noChangeShapeType="1"/>
              </p:cNvSpPr>
              <p:nvPr/>
            </p:nvSpPr>
            <p:spPr bwMode="auto">
              <a:xfrm>
                <a:off x="1525" y="7239"/>
                <a:ext cx="95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>
                <a:off x="2482" y="6993"/>
                <a:ext cx="1210" cy="517"/>
                <a:chOff x="8548" y="6751"/>
                <a:chExt cx="1210" cy="517"/>
              </a:xfrm>
            </p:grpSpPr>
            <p:sp>
              <p:nvSpPr>
                <p:cNvPr id="4141" name="Line 45"/>
                <p:cNvSpPr>
                  <a:spLocks noChangeShapeType="1"/>
                </p:cNvSpPr>
                <p:nvPr/>
              </p:nvSpPr>
              <p:spPr bwMode="auto">
                <a:xfrm>
                  <a:off x="8548" y="6994"/>
                  <a:ext cx="3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0" name="Group 42"/>
                <p:cNvGrpSpPr>
                  <a:grpSpLocks/>
                </p:cNvGrpSpPr>
                <p:nvPr/>
              </p:nvGrpSpPr>
              <p:grpSpPr bwMode="auto">
                <a:xfrm>
                  <a:off x="8905" y="6751"/>
                  <a:ext cx="81" cy="506"/>
                  <a:chOff x="8905" y="6751"/>
                  <a:chExt cx="81" cy="506"/>
                </a:xfrm>
              </p:grpSpPr>
              <p:sp>
                <p:nvSpPr>
                  <p:cNvPr id="4140" name="Line 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05" y="6878"/>
                    <a:ext cx="0" cy="254"/>
                  </a:xfrm>
                  <a:prstGeom prst="line">
                    <a:avLst/>
                  </a:prstGeom>
                  <a:noFill/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139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85" y="6751"/>
                    <a:ext cx="1" cy="50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1" name="Group 39"/>
                <p:cNvGrpSpPr>
                  <a:grpSpLocks/>
                </p:cNvGrpSpPr>
                <p:nvPr/>
              </p:nvGrpSpPr>
              <p:grpSpPr bwMode="auto">
                <a:xfrm>
                  <a:off x="9101" y="6762"/>
                  <a:ext cx="81" cy="506"/>
                  <a:chOff x="8905" y="6751"/>
                  <a:chExt cx="81" cy="506"/>
                </a:xfrm>
              </p:grpSpPr>
              <p:sp>
                <p:nvSpPr>
                  <p:cNvPr id="4137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05" y="6878"/>
                    <a:ext cx="0" cy="254"/>
                  </a:xfrm>
                  <a:prstGeom prst="line">
                    <a:avLst/>
                  </a:prstGeom>
                  <a:noFill/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136" name="Line 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85" y="6751"/>
                    <a:ext cx="1" cy="50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2" name="Group 36"/>
                <p:cNvGrpSpPr>
                  <a:grpSpLocks/>
                </p:cNvGrpSpPr>
                <p:nvPr/>
              </p:nvGrpSpPr>
              <p:grpSpPr bwMode="auto">
                <a:xfrm>
                  <a:off x="9297" y="6751"/>
                  <a:ext cx="81" cy="506"/>
                  <a:chOff x="8905" y="6751"/>
                  <a:chExt cx="81" cy="506"/>
                </a:xfrm>
              </p:grpSpPr>
              <p:sp>
                <p:nvSpPr>
                  <p:cNvPr id="4134" name="Line 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05" y="6878"/>
                    <a:ext cx="0" cy="254"/>
                  </a:xfrm>
                  <a:prstGeom prst="line">
                    <a:avLst/>
                  </a:prstGeom>
                  <a:noFill/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133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85" y="6751"/>
                    <a:ext cx="1" cy="50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4131" name="Line 35"/>
                <p:cNvSpPr>
                  <a:spLocks noChangeShapeType="1"/>
                </p:cNvSpPr>
                <p:nvPr/>
              </p:nvSpPr>
              <p:spPr bwMode="auto">
                <a:xfrm>
                  <a:off x="9424" y="7016"/>
                  <a:ext cx="3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129" name="Line 33"/>
              <p:cNvSpPr>
                <a:spLocks noChangeShapeType="1"/>
              </p:cNvSpPr>
              <p:nvPr/>
            </p:nvSpPr>
            <p:spPr bwMode="auto">
              <a:xfrm flipV="1">
                <a:off x="3680" y="7002"/>
                <a:ext cx="274" cy="25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28" name="Line 32"/>
              <p:cNvSpPr>
                <a:spLocks noChangeShapeType="1"/>
              </p:cNvSpPr>
              <p:nvPr/>
            </p:nvSpPr>
            <p:spPr bwMode="auto">
              <a:xfrm flipH="1">
                <a:off x="3980" y="7225"/>
                <a:ext cx="3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240" name="Rectangle 1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6" name="Text Box 131"/>
          <p:cNvSpPr txBox="1">
            <a:spLocks noChangeArrowheads="1"/>
          </p:cNvSpPr>
          <p:nvPr/>
        </p:nvSpPr>
        <p:spPr bwMode="auto">
          <a:xfrm>
            <a:off x="3929058" y="2357430"/>
            <a:ext cx="16430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2А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Text Box 131"/>
          <p:cNvSpPr txBox="1">
            <a:spLocks noChangeArrowheads="1"/>
          </p:cNvSpPr>
          <p:nvPr/>
        </p:nvSpPr>
        <p:spPr bwMode="auto">
          <a:xfrm>
            <a:off x="6500826" y="2285992"/>
            <a:ext cx="157163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857356" y="214290"/>
            <a:ext cx="5500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ГАЛЬВАНОМЕТР 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АМПЕРМЕТР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428728" y="5214950"/>
            <a:ext cx="69409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АМПЕРМЕТР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последовательно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4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4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4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7" grpId="0"/>
      <p:bldP spid="176" grpId="0"/>
      <p:bldP spid="176" grpId="1"/>
      <p:bldP spid="177" grpId="0"/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14488"/>
            <a:ext cx="9144000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/>
                <a:ea typeface="Times New Roman"/>
                <a:cs typeface="Times New Roman"/>
              </a:rPr>
              <a:t>Почему включенные последовательно лампочки горят с различным накалом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хотя сила  тока в них одинакова?</a:t>
            </a:r>
            <a:r>
              <a:rPr lang="ru-RU" sz="4000" i="1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7810</TotalTime>
  <Words>1839</Words>
  <Application>Microsoft Office PowerPoint</Application>
  <PresentationFormat>Экран (4:3)</PresentationFormat>
  <Paragraphs>406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Трек</vt:lpstr>
      <vt:lpstr>Слайд 1</vt:lpstr>
      <vt:lpstr>Слайд 2</vt:lpstr>
      <vt:lpstr>Слайд 3</vt:lpstr>
      <vt:lpstr>Домашнее задание.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Домашнее задание.</vt:lpstr>
      <vt:lpstr>Слайд 14</vt:lpstr>
      <vt:lpstr>Слайд 15</vt:lpstr>
      <vt:lpstr>Домашнее задание.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Домашнее задание.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Домашнее задание.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User</cp:lastModifiedBy>
  <cp:revision>1010</cp:revision>
  <dcterms:created xsi:type="dcterms:W3CDTF">2009-11-04T14:29:22Z</dcterms:created>
  <dcterms:modified xsi:type="dcterms:W3CDTF">2018-11-11T14:31:57Z</dcterms:modified>
</cp:coreProperties>
</file>