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3"/>
  </p:notesMasterIdLst>
  <p:sldIdLst>
    <p:sldId id="289" r:id="rId2"/>
    <p:sldId id="368" r:id="rId3"/>
    <p:sldId id="316" r:id="rId4"/>
    <p:sldId id="317" r:id="rId5"/>
    <p:sldId id="335" r:id="rId6"/>
    <p:sldId id="337" r:id="rId7"/>
    <p:sldId id="338" r:id="rId8"/>
    <p:sldId id="361" r:id="rId9"/>
    <p:sldId id="339" r:id="rId10"/>
    <p:sldId id="340" r:id="rId11"/>
    <p:sldId id="341" r:id="rId12"/>
    <p:sldId id="342" r:id="rId13"/>
    <p:sldId id="343" r:id="rId14"/>
    <p:sldId id="352" r:id="rId15"/>
    <p:sldId id="346" r:id="rId16"/>
    <p:sldId id="344" r:id="rId17"/>
    <p:sldId id="345" r:id="rId18"/>
    <p:sldId id="362" r:id="rId19"/>
    <p:sldId id="347" r:id="rId20"/>
    <p:sldId id="348" r:id="rId21"/>
    <p:sldId id="350" r:id="rId22"/>
    <p:sldId id="351" r:id="rId23"/>
    <p:sldId id="359" r:id="rId24"/>
    <p:sldId id="360" r:id="rId25"/>
    <p:sldId id="328" r:id="rId26"/>
    <p:sldId id="329" r:id="rId27"/>
    <p:sldId id="330" r:id="rId28"/>
    <p:sldId id="331" r:id="rId29"/>
    <p:sldId id="332" r:id="rId30"/>
    <p:sldId id="367" r:id="rId31"/>
    <p:sldId id="366" r:id="rId32"/>
    <p:sldId id="365" r:id="rId33"/>
    <p:sldId id="321" r:id="rId34"/>
    <p:sldId id="357" r:id="rId35"/>
    <p:sldId id="353" r:id="rId36"/>
    <p:sldId id="354" r:id="rId37"/>
    <p:sldId id="355" r:id="rId38"/>
    <p:sldId id="356" r:id="rId39"/>
    <p:sldId id="358" r:id="rId40"/>
    <p:sldId id="363" r:id="rId41"/>
    <p:sldId id="36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AC"/>
    <a:srgbClr val="006600"/>
    <a:srgbClr val="FFCCCC"/>
    <a:srgbClr val="365D21"/>
    <a:srgbClr val="33CCFF"/>
    <a:srgbClr val="0066FF"/>
    <a:srgbClr val="FFFF00"/>
    <a:srgbClr val="FF9900"/>
    <a:srgbClr val="FFFF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772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86256"/>
          <a:ext cx="9144000" cy="2438400"/>
        </p:xfrm>
        <a:graphic>
          <a:graphicData uri="http://schemas.openxmlformats.org/drawingml/2006/table">
            <a:tbl>
              <a:tblPr/>
              <a:tblGrid>
                <a:gridCol w="7982465"/>
                <a:gridCol w="1161535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Консультация по задачам гр. 6.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Эвристическая беседа по теме  №31 с демонстрациями и заполнением справочника №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Повторение темы по опорному конспекту с акцентированием сложных мест.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>
                          <a:latin typeface="Times New Roman"/>
                          <a:ea typeface="Times New Roman"/>
                        </a:rPr>
                        <a:t>  Первичная обратная связь по вопросам стр.198, 201,202, 204, 206.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Д.З.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$$ 81-85. Т. 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107745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- 5  (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) \3у24н\  №95.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\Т.№ 31 \  СОСТАВ ЯДРА АТОМА. ИЗОТОПЫ.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учащихся с историей открытия протона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инейтрона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понятия «ядерные силы», «энергия связи», «изотопы»,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изотоны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ядерные реакции и их энергетический выход.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к.фр. «Открытие нейтрона».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к.фр. «Ядерные реакции».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Сколько протонов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сколько нейтронов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 в ядре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изотопа урана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235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0" lv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Z = 92,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N = 235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Б.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Z = 235,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92. </a:t>
            </a:r>
          </a:p>
          <a:p>
            <a:pPr marL="457200" lvl="1" indent="-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Z = 92,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N = 92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Г.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Z = 92,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N= 143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Z=143,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N = 92.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5311775" lvl="2" indent="0" algn="just" defTabSz="914400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42908" y="2357430"/>
            <a:ext cx="1428728" cy="14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2944" y="2571744"/>
            <a:ext cx="2643206" cy="10001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8р+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564" y="2357430"/>
            <a:ext cx="492443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342" y="3344291"/>
            <a:ext cx="38985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643182"/>
            <a:ext cx="183896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5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endParaRPr lang="ru-RU" sz="5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00760" y="2571744"/>
            <a:ext cx="3143240" cy="10001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92р+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143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959591">
            <a:off x="3643306" y="4286256"/>
            <a:ext cx="355501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= 92,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N= 143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69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гамма-излучение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Поток электронов.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Поток протонов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Поток ядер атомов гелия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Поток квантов электромагнитного излучения, испускаемых атомными ядрами.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Поток квантов электромагнитного излучения, испускаемых при торможении быстрых электронов в веществе.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929026" y="4786322"/>
            <a:ext cx="5214974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ионизируют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929026" y="5429264"/>
            <a:ext cx="5214974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проникают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857852" y="6143620"/>
            <a:ext cx="3286148" cy="7143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Al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Pb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143372" y="2643182"/>
            <a:ext cx="4929222" cy="2071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ЭЛ.МАГН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различными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Aft>
                <a:spcPts val="1000"/>
              </a:spcAft>
              <a:buFont typeface="Symbol" pitchFamily="18" charset="2"/>
              <a:buChar char="a"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  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ядра гелия</a:t>
            </a:r>
            <a:endParaRPr lang="ru-RU" sz="4400" dirty="0" smtClean="0"/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a"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animBg="1"/>
      <p:bldP spid="4" grpId="0" animBg="1"/>
      <p:bldP spid="5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84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из трех типов излучений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γ-изл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отклоняется магнитными и электрическими полями?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-излучение.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излучение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B.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γ-изл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Все три отклоняются.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marL="0" marR="984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Все три не отклоняются.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786" y="3429000"/>
            <a:ext cx="1402961" cy="1357322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 rot="16200000">
            <a:off x="1107259" y="5607880"/>
            <a:ext cx="785818" cy="1000132"/>
            <a:chOff x="1356" y="2206"/>
            <a:chExt cx="304" cy="74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356" y="2206"/>
              <a:ext cx="304" cy="748"/>
              <a:chOff x="2148" y="964"/>
              <a:chExt cx="1157" cy="748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 flipH="1">
                <a:off x="2149" y="964"/>
                <a:ext cx="1133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H="1">
                <a:off x="2150" y="1696"/>
                <a:ext cx="1133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2148" y="965"/>
                <a:ext cx="0" cy="73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305" y="965"/>
                <a:ext cx="0" cy="18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3291" y="1523"/>
                <a:ext cx="0" cy="18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1412" y="2433"/>
              <a:ext cx="195" cy="311"/>
            </a:xfrm>
            <a:prstGeom prst="irregularSeal1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/>
        </p:nvSpPr>
        <p:spPr bwMode="auto">
          <a:xfrm rot="120000" flipV="1">
            <a:off x="418932" y="2518004"/>
            <a:ext cx="2808000" cy="7143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rc 12"/>
          <p:cNvSpPr>
            <a:spLocks/>
          </p:cNvSpPr>
          <p:nvPr/>
        </p:nvSpPr>
        <p:spPr bwMode="auto">
          <a:xfrm flipH="1">
            <a:off x="1428727" y="2643182"/>
            <a:ext cx="1857388" cy="3045139"/>
          </a:xfrm>
          <a:custGeom>
            <a:avLst/>
            <a:gdLst>
              <a:gd name="G0" fmla="+- 0 0 0"/>
              <a:gd name="G1" fmla="+- 21483 0 0"/>
              <a:gd name="G2" fmla="+- 21600 0 0"/>
              <a:gd name="T0" fmla="*/ 2242 w 21600"/>
              <a:gd name="T1" fmla="*/ 0 h 21483"/>
              <a:gd name="T2" fmla="*/ 21600 w 21600"/>
              <a:gd name="T3" fmla="*/ 21483 h 21483"/>
              <a:gd name="T4" fmla="*/ 0 w 21600"/>
              <a:gd name="T5" fmla="*/ 21483 h 2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83" fill="none" extrusionOk="0">
                <a:moveTo>
                  <a:pt x="2242" y="-1"/>
                </a:moveTo>
                <a:cubicBezTo>
                  <a:pt x="13243" y="1147"/>
                  <a:pt x="21600" y="10421"/>
                  <a:pt x="21600" y="21483"/>
                </a:cubicBezTo>
              </a:path>
              <a:path w="21600" h="21483" stroke="0" extrusionOk="0">
                <a:moveTo>
                  <a:pt x="2242" y="-1"/>
                </a:moveTo>
                <a:cubicBezTo>
                  <a:pt x="13243" y="1147"/>
                  <a:pt x="21600" y="10421"/>
                  <a:pt x="21600" y="21483"/>
                </a:cubicBezTo>
                <a:lnTo>
                  <a:pt x="0" y="21483"/>
                </a:lnTo>
                <a:close/>
              </a:path>
            </a:pathLst>
          </a:custGeom>
          <a:noFill/>
          <a:ln w="38100">
            <a:solidFill>
              <a:srgbClr val="365D2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rc 13"/>
          <p:cNvSpPr>
            <a:spLocks/>
          </p:cNvSpPr>
          <p:nvPr/>
        </p:nvSpPr>
        <p:spPr bwMode="auto">
          <a:xfrm>
            <a:off x="500034" y="2643182"/>
            <a:ext cx="865191" cy="2963873"/>
          </a:xfrm>
          <a:custGeom>
            <a:avLst/>
            <a:gdLst>
              <a:gd name="G0" fmla="+- 0 0 0"/>
              <a:gd name="G1" fmla="+- 21483 0 0"/>
              <a:gd name="G2" fmla="+- 21600 0 0"/>
              <a:gd name="T0" fmla="*/ 2242 w 21600"/>
              <a:gd name="T1" fmla="*/ 0 h 21483"/>
              <a:gd name="T2" fmla="*/ 21600 w 21600"/>
              <a:gd name="T3" fmla="*/ 21483 h 21483"/>
              <a:gd name="T4" fmla="*/ 0 w 21600"/>
              <a:gd name="T5" fmla="*/ 21483 h 2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83" fill="none" extrusionOk="0">
                <a:moveTo>
                  <a:pt x="2242" y="-1"/>
                </a:moveTo>
                <a:cubicBezTo>
                  <a:pt x="13243" y="1147"/>
                  <a:pt x="21600" y="10421"/>
                  <a:pt x="21600" y="21483"/>
                </a:cubicBezTo>
              </a:path>
              <a:path w="21600" h="21483" stroke="0" extrusionOk="0">
                <a:moveTo>
                  <a:pt x="2242" y="-1"/>
                </a:moveTo>
                <a:cubicBezTo>
                  <a:pt x="13243" y="1147"/>
                  <a:pt x="21600" y="10421"/>
                  <a:pt x="21600" y="21483"/>
                </a:cubicBezTo>
                <a:lnTo>
                  <a:pt x="0" y="21483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1533" y="1928802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endParaRPr lang="ru-RU" sz="32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rot="-5400000">
            <a:off x="-83272" y="4042666"/>
            <a:ext cx="3024000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animBg="1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84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8.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порядковый номер в таблице Менделеева у элемента, который получается в результате электронного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бета-распада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ядра элемента с порядковым номером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Z?   A.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+ 2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Б.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Z - 2.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Z + 1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Г.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Z- 1.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Z.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2" y="2516683"/>
            <a:ext cx="518282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 смещения</a:t>
            </a:r>
            <a:endParaRPr kumimoji="0" lang="ru-RU" sz="6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535450"/>
            <a:ext cx="42862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sz="6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6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6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472" y="3249698"/>
            <a:ext cx="714380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86116" y="3321136"/>
            <a:ext cx="1130313" cy="56039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 - 4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72092" y="3214686"/>
            <a:ext cx="1143009" cy="1433522"/>
          </a:xfrm>
          <a:prstGeom prst="rect">
            <a:avLst/>
          </a:prstGeom>
          <a:solidFill>
            <a:srgbClr val="FFCCCC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B</a:t>
            </a:r>
            <a:endParaRPr kumimoji="0" lang="ru-RU" sz="19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29388" y="3162298"/>
            <a:ext cx="1071570" cy="1500198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500958" y="3176586"/>
            <a:ext cx="1214446" cy="1471616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</a:rPr>
              <a:t>A</a:t>
            </a:r>
            <a:endParaRPr kumimoji="0" lang="ru-RU" sz="19900" b="0" i="0" u="none" strike="noStrike" cap="none" normalizeH="0" baseline="0" smtClean="0">
              <a:ln>
                <a:noFill/>
              </a:ln>
              <a:solidFill>
                <a:srgbClr val="0014AC"/>
              </a:solidFill>
              <a:effectLst/>
              <a:latin typeface="Arial" pitchFamily="34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5786446" y="2786058"/>
            <a:ext cx="2428892" cy="571504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643042" y="3535450"/>
            <a:ext cx="714380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</a:t>
            </a:r>
            <a:endParaRPr kumimoji="0" lang="ru-RU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57290" y="4178392"/>
            <a:ext cx="135732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5000636"/>
            <a:ext cx="49291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6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6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z+1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214414" y="5715016"/>
            <a:ext cx="135732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571604" y="5143512"/>
            <a:ext cx="500066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</a:t>
            </a:r>
            <a:endParaRPr kumimoji="0" lang="ru-RU" sz="48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929454" y="4994296"/>
            <a:ext cx="1214446" cy="1289054"/>
          </a:xfrm>
          <a:prstGeom prst="rect">
            <a:avLst/>
          </a:prstGeom>
          <a:solidFill>
            <a:srgbClr val="FFCCCC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D</a:t>
            </a:r>
            <a:endParaRPr kumimoji="0" lang="ru-RU" sz="16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643602" y="4997466"/>
            <a:ext cx="1285852" cy="1289054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C</a:t>
            </a:r>
            <a:endParaRPr kumimoji="0" lang="ru-RU" sz="166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6072198" y="4857760"/>
            <a:ext cx="1357322" cy="35719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882099">
            <a:off x="5786446" y="2071678"/>
            <a:ext cx="1685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Z + 1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Используя фрагмент Периодической системы элементов Д.И. Менделеева, представленный на рисунке,  определите, какое ядро образуется в результате  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распада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ядра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нептуния-237.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00570"/>
            <a:ext cx="48577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 ядро протактиния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 ядро урана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3) ядро америция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4) ядро плутония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1785926"/>
          <a:ext cx="9144001" cy="2021205"/>
        </p:xfrm>
        <a:graphic>
          <a:graphicData uri="http://schemas.openxmlformats.org/drawingml/2006/table">
            <a:tbl>
              <a:tblPr/>
              <a:tblGrid>
                <a:gridCol w="1293091"/>
                <a:gridCol w="1319482"/>
                <a:gridCol w="1341589"/>
                <a:gridCol w="1371468"/>
                <a:gridCol w="1264640"/>
                <a:gridCol w="1318054"/>
                <a:gridCol w="1235677"/>
              </a:tblGrid>
              <a:tr h="2000264">
                <a:tc>
                  <a:txBody>
                    <a:bodyPr/>
                    <a:lstStyle/>
                    <a:p>
                      <a:pPr algn="ctr" fontAlgn="t"/>
                      <a:endParaRPr lang="ru-RU" sz="3600" b="1" i="0" u="none" strike="noStrike" baseline="30000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3600" b="1" i="0" u="none" strike="noStrike" baseline="3000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90. </a:t>
                      </a:r>
                      <a:r>
                        <a:rPr lang="en-US" sz="3600" b="1" i="0" u="none" strike="noStrike" baseline="30000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3600" b="1" i="0" u="none" strike="noStrike" baseline="30000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endParaRPr lang="ru-RU" sz="3600" b="1" i="0" u="none" strike="noStrike" baseline="30000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3600" b="1" i="0" u="none" strike="noStrike" baseline="3000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232 </a:t>
                      </a:r>
                      <a:endParaRPr lang="ru-RU" sz="3600" b="1" i="0" u="none" strike="noStrike" baseline="30000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3600" b="1" i="0" u="none" strike="noStrike" baseline="3000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торий</a:t>
                      </a:r>
                      <a:endParaRPr lang="ru-RU" sz="36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3600" b="1" i="0" u="none" strike="noStrike" kern="1200" baseline="30000" dirty="0" smtClean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 91.Pa </a:t>
                      </a:r>
                      <a:endParaRPr kumimoji="0" lang="ru-RU" sz="3600" b="1" i="0" u="none" strike="noStrike" kern="1200" baseline="30000" dirty="0" smtClean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231 </a:t>
                      </a:r>
                      <a:r>
                        <a:rPr kumimoji="0" lang="ru-RU" sz="2800" b="1" i="0" u="none" strike="noStrike" kern="1200" baseline="30000" dirty="0" err="1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протактин</a:t>
                      </a:r>
                      <a:endParaRPr kumimoji="0" lang="ru-RU" sz="3600" b="1" i="0" u="none" strike="noStrike" kern="1200" baseline="30000" dirty="0" smtClean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3600" b="1" i="0" u="none" strike="noStrike" kern="1200" baseline="30000" dirty="0" smtClean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92.U  </a:t>
                      </a:r>
                      <a:endParaRPr kumimoji="0" lang="ru-RU" sz="3600" b="1" i="0" u="none" strike="noStrike" kern="1200" baseline="30000" dirty="0" smtClean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238 </a:t>
                      </a:r>
                      <a:endParaRPr kumimoji="0" lang="ru-RU" sz="3600" b="1" i="0" u="none" strike="noStrike" kern="1200" baseline="30000" dirty="0" smtClean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уран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3600" b="1" i="0" u="none" strike="noStrike" kern="1200" baseline="30000" dirty="0" smtClean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93. </a:t>
                      </a:r>
                      <a:r>
                        <a:rPr kumimoji="0" lang="en-US" sz="3600" b="1" i="0" u="none" strike="noStrike" kern="1200" baseline="30000" dirty="0" err="1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Np</a:t>
                      </a:r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237 </a:t>
                      </a:r>
                      <a:r>
                        <a:rPr kumimoji="0" lang="ru-RU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нептуний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3600" b="1" i="0" u="none" strike="noStrike" baseline="30000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3600" b="1" i="0" u="none" strike="noStrike" baseline="3000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94</a:t>
                      </a:r>
                      <a:r>
                        <a:rPr lang="en-US" sz="3600" b="1" i="0" u="none" strike="noStrike" baseline="30000" dirty="0">
                          <a:solidFill>
                            <a:srgbClr val="FFFFFF"/>
                          </a:solidFill>
                          <a:latin typeface="Times New Roman"/>
                        </a:rPr>
                        <a:t>. </a:t>
                      </a:r>
                      <a:r>
                        <a:rPr lang="en-US" sz="3600" b="1" i="0" u="none" strike="noStrike" baseline="30000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Pu</a:t>
                      </a:r>
                      <a:r>
                        <a:rPr lang="en-US" sz="3600" b="1" i="0" u="none" strike="noStrike" baseline="30000" dirty="0">
                          <a:solidFill>
                            <a:srgbClr val="FFFFFF"/>
                          </a:solidFill>
                          <a:latin typeface="Times New Roman"/>
                        </a:rPr>
                        <a:t>  </a:t>
                      </a:r>
                      <a:endParaRPr lang="ru-RU" sz="3600" b="1" i="0" u="none" strike="noStrike" baseline="30000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3600" b="1" i="0" u="none" strike="noStrike" baseline="3000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244 </a:t>
                      </a:r>
                      <a:r>
                        <a:rPr lang="ru-RU" sz="3600" b="1" i="0" u="none" strike="noStrike" baseline="30000" dirty="0">
                          <a:solidFill>
                            <a:srgbClr val="FFFFFF"/>
                          </a:solidFill>
                          <a:latin typeface="Times New Roman"/>
                        </a:rPr>
                        <a:t>нептуний</a:t>
                      </a:r>
                      <a:endParaRPr lang="ru-RU" sz="36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800" b="1" i="0" u="none" strike="noStrike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95. Am </a:t>
                      </a:r>
                      <a:r>
                        <a:rPr kumimoji="0" lang="ru-RU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Америций  </a:t>
                      </a:r>
                    </a:p>
                    <a:p>
                      <a:pPr marL="0" algn="ctr" rtl="0" eaLnBrk="1" fontAlgn="t" latinLnBrk="0" hangingPunct="1"/>
                      <a:r>
                        <a:rPr kumimoji="0" lang="ru-RU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endParaRPr kumimoji="0" lang="ru-RU" sz="3600" b="1" i="0" u="none" strike="noStrike" kern="1200" baseline="30000" dirty="0" smtClean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t" latinLnBrk="0" hangingPunct="1"/>
                      <a:r>
                        <a:rPr kumimoji="0" lang="en-US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96.Cm    </a:t>
                      </a:r>
                      <a:r>
                        <a:rPr kumimoji="0" lang="ru-RU" sz="3600" b="1" i="0" u="none" strike="noStrike" kern="1200" baseline="300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Кюрий           247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929058" y="1857364"/>
            <a:ext cx="1428760" cy="185738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86314" y="4071942"/>
            <a:ext cx="42862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sz="6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6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6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57786" y="3786190"/>
            <a:ext cx="714380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72430" y="3857628"/>
            <a:ext cx="1130313" cy="56039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 - 4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14942" y="5410214"/>
            <a:ext cx="1143009" cy="1433522"/>
          </a:xfrm>
          <a:prstGeom prst="rect">
            <a:avLst/>
          </a:prstGeom>
          <a:solidFill>
            <a:srgbClr val="FFCCCC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B</a:t>
            </a:r>
            <a:endParaRPr kumimoji="0" lang="ru-RU" sz="19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57950" y="5357826"/>
            <a:ext cx="1071570" cy="1500198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443808" y="5372114"/>
            <a:ext cx="1214446" cy="1471616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</a:rPr>
              <a:t>A</a:t>
            </a:r>
            <a:endParaRPr kumimoji="0" lang="ru-RU" sz="19900" b="0" i="0" u="none" strike="noStrike" cap="none" normalizeH="0" baseline="0" smtClean="0">
              <a:ln>
                <a:noFill/>
              </a:ln>
              <a:solidFill>
                <a:srgbClr val="0014AC"/>
              </a:solidFill>
              <a:effectLst/>
              <a:latin typeface="Arial" pitchFamily="34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flipH="1">
            <a:off x="5729296" y="4981586"/>
            <a:ext cx="2428892" cy="571504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H="1" flipV="1">
            <a:off x="1928794" y="3714752"/>
            <a:ext cx="2428892" cy="50006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14414" y="1785926"/>
            <a:ext cx="1428760" cy="185738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000232" y="-30778"/>
            <a:ext cx="57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ЯДЕРНЫЕ РЕАКЦИИ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71470" y="571480"/>
            <a:ext cx="421484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…в зону ядерных сил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72066" y="558209"/>
            <a:ext cx="314327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ускорители!!!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1142984"/>
            <a:ext cx="657229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Ядра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70079" y="1619488"/>
            <a:ext cx="64294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8662" y="2724799"/>
            <a:ext cx="4064015" cy="704072"/>
            <a:chOff x="4176" y="9232"/>
            <a:chExt cx="3168" cy="1107"/>
          </a:xfrm>
          <a:solidFill>
            <a:schemeClr val="bg1">
              <a:lumMod val="85000"/>
            </a:schemeClr>
          </a:solidFill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4176" y="9264"/>
              <a:ext cx="864" cy="10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Li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5008" y="9232"/>
              <a:ext cx="752" cy="11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 =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5680" y="9264"/>
              <a:ext cx="1008" cy="10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He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6624" y="9291"/>
              <a:ext cx="720" cy="10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He 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 bwMode="auto">
          <a:xfrm>
            <a:off x="4143372" y="2786058"/>
            <a:ext cx="64294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446938" y="2610145"/>
            <a:ext cx="341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7         1            4             4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428728" y="3286124"/>
            <a:ext cx="3493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3         1              2            2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928662" y="3760627"/>
            <a:ext cx="3752024" cy="778342"/>
            <a:chOff x="4288" y="10049"/>
            <a:chExt cx="3080" cy="591"/>
          </a:xfrm>
          <a:solidFill>
            <a:schemeClr val="bg2">
              <a:lumMod val="90000"/>
            </a:schemeClr>
          </a:solidFill>
        </p:grpSpPr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4288" y="10064"/>
              <a:ext cx="10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5117" y="10071"/>
              <a:ext cx="752" cy="5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5813" y="10064"/>
              <a:ext cx="10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6808" y="10049"/>
              <a:ext cx="560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3988621" y="3857628"/>
            <a:ext cx="642942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359455" y="4324657"/>
            <a:ext cx="3399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13        0            11          2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428728" y="3648490"/>
            <a:ext cx="341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27      1            24           4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214942" y="2602521"/>
            <a:ext cx="214314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ЗС нуклонов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286380" y="3214686"/>
            <a:ext cx="85725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ЗСЗ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7002" y="5084798"/>
            <a:ext cx="8974154" cy="11302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10.Укажите второй продукт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ядерной реакции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e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0728224">
            <a:off x="6572264" y="3714752"/>
            <a:ext cx="1919115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44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 animBg="1"/>
      <p:bldP spid="4" grpId="0" animBg="1"/>
      <p:bldP spid="5" grpId="0" animBg="1"/>
      <p:bldP spid="6" grpId="0" animBg="1"/>
      <p:bldP spid="6" grpId="1" animBg="1"/>
      <p:bldP spid="12" grpId="0" animBg="1"/>
      <p:bldP spid="12" grpId="1" animBg="1"/>
      <p:bldP spid="30727" grpId="0"/>
      <p:bldP spid="30728" grpId="0"/>
      <p:bldP spid="21" grpId="0" animBg="1"/>
      <p:bldP spid="21" grpId="1" animBg="1"/>
      <p:bldP spid="30735" grpId="0"/>
      <p:bldP spid="30736" grpId="0"/>
      <p:bldP spid="24" grpId="0" animBg="1"/>
      <p:bldP spid="25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каком из перечисленных ниже приборов для регистрации ядерных излучений прохождение быстрой заряженной частицы вызывает появление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следа из капель жидкости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газе?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6858016" cy="324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Счетчик Гейгера.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Камера Вильсона.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Пузырьковая камера.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Толстослойная фотоэмульсия.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Экран, покрытый сернистым цинком.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2" y="5357826"/>
            <a:ext cx="386759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следа из капель жидкости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786322"/>
            <a:ext cx="559486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импульса электрического тока в газе?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86454"/>
            <a:ext cx="55721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следа из пузырьков пара в жидкости?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15082"/>
            <a:ext cx="664370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вызывает образование скрытого изображения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86256"/>
            <a:ext cx="398955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Вспышки от ударов частиц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0333E-6 L 0.54965 -0.0640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4 L 0.34375 -0.5039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2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5458E-6 L 0.35156 -0.5032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-2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3774E-6 L 0.40798 -0.4819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2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7909E-6 L 0.31789 -0.4394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2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7" grpId="0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525" lvl="0" indent="0" algn="l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вещества из перечисленных ниже используются обычно в ядерных реакторах в качестве теплоносителей: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1 - уран, 2 - графит, 3 - кадмий, 4 - обычная вода, 5 - плутоний, 6 - жидкий натрий?   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и 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Б.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1.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Г.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 и 4.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 и 6.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3357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1 - уран,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2 - графит,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3 - кадмий,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4 - тяжелая вода,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5 - плутоний,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6 - жидкий натрий?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5000636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теплоносителей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5429264"/>
            <a:ext cx="321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ядерного горючего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3502" y="5857892"/>
            <a:ext cx="4194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замедлителей нейтронов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6286520"/>
            <a:ext cx="4172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поглотителей нейтронов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1482" y="2059991"/>
            <a:ext cx="402994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отражатели нейтронов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4000504"/>
            <a:ext cx="32188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ядерного горючего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03 L -0.29167 -0.060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3201E-6 L -0.42726 -0.58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2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4.38483E-6 L -0.24531 -0.3709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1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0167E-6 L -0.33038 -0.527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/>
      <p:bldP spid="4" grpId="0"/>
      <p:bldP spid="4" grpId="1"/>
      <p:bldP spid="4" grpId="2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4864986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Франка и Герца</a:t>
            </a:r>
            <a:endParaRPr lang="ru-RU" sz="3600" dirty="0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2189502" y="1198455"/>
            <a:ext cx="4001965" cy="1087537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5002374" y="1334853"/>
            <a:ext cx="17961" cy="1656000"/>
            <a:chOff x="5002374" y="1334853"/>
            <a:chExt cx="17961" cy="1704363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5002374" y="2247216"/>
              <a:ext cx="0" cy="7920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5020335" y="1334853"/>
              <a:ext cx="0" cy="86127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571604" y="2351084"/>
            <a:ext cx="3430770" cy="506412"/>
            <a:chOff x="1571604" y="2643182"/>
            <a:chExt cx="3430770" cy="506412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71604" y="2878572"/>
              <a:ext cx="21195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3709100" y="2667053"/>
              <a:ext cx="398758" cy="43793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086304" y="2878572"/>
              <a:ext cx="9160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3717574" y="2643182"/>
              <a:ext cx="46674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71604" y="1597613"/>
            <a:ext cx="5242270" cy="2474329"/>
            <a:chOff x="1571604" y="1597613"/>
            <a:chExt cx="5242270" cy="2474329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571604" y="1597613"/>
              <a:ext cx="5143536" cy="2474329"/>
              <a:chOff x="1571604" y="1597613"/>
              <a:chExt cx="5143536" cy="2474329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auto">
              <a:xfrm>
                <a:off x="1571604" y="1634108"/>
                <a:ext cx="7759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1585974" y="1634108"/>
                <a:ext cx="3594" cy="201449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1585974" y="3666854"/>
                <a:ext cx="1192686" cy="182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742736" y="3579267"/>
                <a:ext cx="0" cy="24451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846917" y="3440588"/>
                <a:ext cx="0" cy="63135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983429" y="3597513"/>
                <a:ext cx="3591" cy="2116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3069648" y="3445038"/>
                <a:ext cx="3591" cy="61675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3087609" y="3717946"/>
                <a:ext cx="2123126" cy="182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5225105" y="3367599"/>
                <a:ext cx="3591" cy="704343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5347247" y="3630359"/>
                <a:ext cx="0" cy="26640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6072198" y="2754491"/>
                <a:ext cx="642942" cy="456180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5846594" y="1597613"/>
                <a:ext cx="0" cy="3357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V="1">
                <a:off x="6345942" y="1739943"/>
                <a:ext cx="3591" cy="9999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6363903" y="3228920"/>
                <a:ext cx="0" cy="54376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H="1">
                <a:off x="5347247" y="3754441"/>
                <a:ext cx="101665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>
                <a:off x="5846594" y="1758189"/>
                <a:ext cx="5029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" name="Дуга 4"/>
              <p:cNvSpPr/>
              <p:nvPr/>
            </p:nvSpPr>
            <p:spPr>
              <a:xfrm>
                <a:off x="2117628" y="1608544"/>
                <a:ext cx="323321" cy="328453"/>
              </a:xfrm>
              <a:prstGeom prst="arc">
                <a:avLst>
                  <a:gd name="adj1" fmla="val 16200000"/>
                  <a:gd name="adj2" fmla="val 545782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6099494" y="2725070"/>
              <a:ext cx="714380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мА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3869974" y="1065200"/>
            <a:ext cx="98777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Hg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2"/>
          <p:cNvGrpSpPr>
            <a:grpSpLocks/>
          </p:cNvGrpSpPr>
          <p:nvPr/>
        </p:nvGrpSpPr>
        <p:grpSpPr bwMode="auto">
          <a:xfrm>
            <a:off x="2285984" y="1643052"/>
            <a:ext cx="285751" cy="285750"/>
            <a:chOff x="1783" y="8526"/>
            <a:chExt cx="366" cy="388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" name="Arc 31"/>
          <p:cNvSpPr>
            <a:spLocks/>
          </p:cNvSpPr>
          <p:nvPr/>
        </p:nvSpPr>
        <p:spPr bwMode="auto">
          <a:xfrm flipH="1" flipV="1">
            <a:off x="3831585" y="4625063"/>
            <a:ext cx="140278" cy="155377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V="1">
            <a:off x="1643044" y="4288541"/>
            <a:ext cx="0" cy="2047904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1643042" y="6317414"/>
            <a:ext cx="3857652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none" w="sm" len="sm"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V="1">
            <a:off x="2684118" y="5306709"/>
            <a:ext cx="0" cy="10239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V="1">
            <a:off x="3929058" y="4299904"/>
            <a:ext cx="0" cy="207170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rc 28"/>
          <p:cNvSpPr>
            <a:spLocks/>
          </p:cNvSpPr>
          <p:nvPr/>
        </p:nvSpPr>
        <p:spPr bwMode="auto">
          <a:xfrm flipV="1">
            <a:off x="1664236" y="5396648"/>
            <a:ext cx="946878" cy="86320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rc 29"/>
          <p:cNvSpPr>
            <a:spLocks/>
          </p:cNvSpPr>
          <p:nvPr/>
        </p:nvSpPr>
        <p:spPr bwMode="auto">
          <a:xfrm flipH="1" flipV="1">
            <a:off x="2643174" y="5384817"/>
            <a:ext cx="105160" cy="71562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rc 30"/>
          <p:cNvSpPr>
            <a:spLocks/>
          </p:cNvSpPr>
          <p:nvPr/>
        </p:nvSpPr>
        <p:spPr bwMode="auto">
          <a:xfrm flipV="1">
            <a:off x="2710108" y="4600675"/>
            <a:ext cx="1122226" cy="151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rc 32"/>
          <p:cNvSpPr>
            <a:spLocks/>
          </p:cNvSpPr>
          <p:nvPr/>
        </p:nvSpPr>
        <p:spPr bwMode="auto">
          <a:xfrm flipV="1">
            <a:off x="3928728" y="4707256"/>
            <a:ext cx="1357652" cy="1446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2" name="Группа 62"/>
          <p:cNvGrpSpPr/>
          <p:nvPr/>
        </p:nvGrpSpPr>
        <p:grpSpPr>
          <a:xfrm>
            <a:off x="1571604" y="2959428"/>
            <a:ext cx="3429586" cy="431361"/>
            <a:chOff x="491459" y="3500438"/>
            <a:chExt cx="3429586" cy="431361"/>
          </a:xfrm>
        </p:grpSpPr>
        <p:sp>
          <p:nvSpPr>
            <p:cNvPr id="53" name="Line 2"/>
            <p:cNvSpPr>
              <a:spLocks noChangeShapeType="1"/>
            </p:cNvSpPr>
            <p:nvPr/>
          </p:nvSpPr>
          <p:spPr bwMode="auto">
            <a:xfrm>
              <a:off x="491459" y="3822003"/>
              <a:ext cx="13320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4" name="Group 3"/>
            <p:cNvGrpSpPr>
              <a:grpSpLocks/>
            </p:cNvGrpSpPr>
            <p:nvPr/>
          </p:nvGrpSpPr>
          <p:grpSpPr bwMode="auto">
            <a:xfrm flipV="1">
              <a:off x="1815586" y="3501505"/>
              <a:ext cx="696587" cy="430294"/>
              <a:chOff x="2660" y="7397"/>
              <a:chExt cx="576" cy="483"/>
            </a:xfrm>
          </p:grpSpPr>
          <p:sp>
            <p:nvSpPr>
              <p:cNvPr id="56" name="Rectangle 4"/>
              <p:cNvSpPr>
                <a:spLocks noChangeArrowheads="1"/>
              </p:cNvSpPr>
              <p:nvPr/>
            </p:nvSpPr>
            <p:spPr bwMode="auto">
              <a:xfrm>
                <a:off x="2660" y="7397"/>
                <a:ext cx="576" cy="230"/>
              </a:xfrm>
              <a:prstGeom prst="rect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5"/>
              <p:cNvSpPr>
                <a:spLocks noChangeShapeType="1"/>
              </p:cNvSpPr>
              <p:nvPr/>
            </p:nvSpPr>
            <p:spPr bwMode="auto">
              <a:xfrm flipV="1">
                <a:off x="2763" y="7638"/>
                <a:ext cx="0" cy="242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941045" y="3500438"/>
              <a:ext cx="19800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596628" y="3280148"/>
            <a:ext cx="1404000" cy="473976"/>
            <a:chOff x="3596628" y="3280148"/>
            <a:chExt cx="1404000" cy="473976"/>
          </a:xfrm>
        </p:grpSpPr>
        <p:sp>
          <p:nvSpPr>
            <p:cNvPr id="58" name="Line 2"/>
            <p:cNvSpPr>
              <a:spLocks noChangeShapeType="1"/>
            </p:cNvSpPr>
            <p:nvPr/>
          </p:nvSpPr>
          <p:spPr bwMode="auto">
            <a:xfrm>
              <a:off x="3596628" y="3280148"/>
              <a:ext cx="1404000" cy="597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2"/>
            <p:cNvSpPr>
              <a:spLocks noChangeShapeType="1"/>
            </p:cNvSpPr>
            <p:nvPr/>
          </p:nvSpPr>
          <p:spPr bwMode="auto">
            <a:xfrm>
              <a:off x="5000628" y="3286124"/>
              <a:ext cx="0" cy="4680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1071538" y="3994158"/>
            <a:ext cx="71438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5462580" y="6065860"/>
            <a:ext cx="46674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2285984" y="6337940"/>
            <a:ext cx="100013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4.9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3643306" y="6351588"/>
            <a:ext cx="100013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,8В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 flipV="1">
            <a:off x="5313676" y="4214818"/>
            <a:ext cx="0" cy="207170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24"/>
          <p:cNvSpPr txBox="1">
            <a:spLocks noChangeArrowheads="1"/>
          </p:cNvSpPr>
          <p:nvPr/>
        </p:nvSpPr>
        <p:spPr bwMode="auto">
          <a:xfrm>
            <a:off x="2000232" y="4071942"/>
            <a:ext cx="114300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один</a:t>
            </a: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929058" y="4000504"/>
            <a:ext cx="928694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два</a:t>
            </a:r>
          </a:p>
        </p:txBody>
      </p:sp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5929322" y="4143380"/>
            <a:ext cx="1143008" cy="682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6997694" y="4201170"/>
            <a:ext cx="1285884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4.9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эВ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5286380" y="4929198"/>
            <a:ext cx="928694" cy="714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34"/>
          <p:cNvSpPr txBox="1">
            <a:spLocks noChangeArrowheads="1"/>
          </p:cNvSpPr>
          <p:nvPr/>
        </p:nvSpPr>
        <p:spPr bwMode="auto">
          <a:xfrm>
            <a:off x="6072198" y="4942846"/>
            <a:ext cx="3017210" cy="714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4,138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эВ</a:t>
            </a:r>
            <a:endParaRPr lang="ru-RU" sz="5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5786446" y="5643578"/>
            <a:ext cx="1143008" cy="682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6605956" y="5660424"/>
            <a:ext cx="2214578" cy="682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Гц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0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1000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3682E-6 L 0.37066 -0.0018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1" grpId="0"/>
      <p:bldP spid="62" grpId="0"/>
      <p:bldP spid="63" grpId="0"/>
      <p:bldP spid="64" grpId="0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3583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84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13.  На рисунке 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представлена схема экспериментальной установки Франка и Герца. К каким выводам подключают напряжение для создания электрического поля, ускоряющего электроны в приборе?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1-2.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2-3.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2-4.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3-4.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1-4.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3615" y="2357430"/>
            <a:ext cx="482038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357430"/>
            <a:ext cx="1441420" cy="3246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1-2.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2-3.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2-4. 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3-4. 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1-4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143248"/>
            <a:ext cx="3715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ускоряющего электроны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1350" y="4440740"/>
            <a:ext cx="3883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замедляющего электроны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500306"/>
            <a:ext cx="271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накал катода ТЭЭ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Рисунок 34" descr="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36948"/>
            <a:ext cx="644282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Рисунок 35" descr="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149080"/>
            <a:ext cx="270528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383759"/>
            <a:ext cx="903649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Физика. Тест для 11 класса. Основной курс. 2 полугодие. Вариант 1                             Тест Ф-11-О-2-1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из приведенных ниже утверждений являются постулатами теории относительности: 1 – все процессы природы протекают одинаково в любой инерциальной системе отсчета; 2 – скорость света в вакууме одинакова для всех инерциальных систем отсчета; 3 – все процессы природы относительны и протекают в различных инерциальных системах отсчета одинаково?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Только 1   Б. Только 2   В. Только 3   Г. 1 и 2   Д. 2 и 3   Е. 1 и 3   Ж. 1,2 и 3   З. Ни одно из трех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явление выхода свободных электронов с поверхности тел под  действием нагревания?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Термоэлектронная эмиссия   Б. Фотоэффект   В. Возбуждение атомов   Г. Электрический резонанс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частота фотона, излучаемого при переходе атома из возбужденного состояния с энергией 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mbria Math" pitchFamily="18" charset="0"/>
              </a:rPr>
              <a:t>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основное состояние с энергией 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mbria Math" pitchFamily="18" charset="0"/>
              </a:rPr>
              <a:t>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07504" y="3696188"/>
            <a:ext cx="90364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рис. 1 представлена диаграмма энергетических уровней атома. Стрелкой с какой цифрой обозначен переход с поглощением фотона наибольшей частоты?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1   Б. 2   В. 3   Г. 4  Д. 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14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13.  На рисунке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представлена зависимость силы тока от напряжения в экспериментальной установке Франка и Герца. Чему равно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минимальное возможное изменение внутренней энергии атомов ртути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этим результатам?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330308"/>
            <a:ext cx="4929222" cy="317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1428736"/>
            <a:ext cx="6980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А.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Б.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eU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В.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Г.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Д.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eU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3211297"/>
            <a:ext cx="14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eU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-24"/>
            <a:ext cx="9144000" cy="26574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13. На рисунке 3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представлена зависимость силы тока от напряжения в экспериментальной установке Франка и Герца. При каком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минимальном значении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напряжения электроны в сосуде приобретают энергию,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достаточную для неупругих столкновений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атомами ртути?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A.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U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6000768"/>
            <a:ext cx="128272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/>
      <p:bldP spid="1331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0637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Каково соотношение между массой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атомного ядра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суммой масс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свободных протонов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Z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свободных нейтронов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которых составлено это ядро?</a:t>
            </a:r>
          </a:p>
          <a:p>
            <a:pPr marL="914400" marR="220663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&gt;.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&lt;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Z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стабильных ядер правильный ответ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для радиоактивных ядер  ответ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стабильных ядер правильный ответ Б, для радиоактивных ядер - ответ 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5309" y="2956353"/>
            <a:ext cx="5751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Zm</a:t>
            </a:r>
            <a:r>
              <a:rPr kumimoji="0" lang="en-US" sz="4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Nm</a:t>
            </a:r>
            <a:r>
              <a:rPr kumimoji="0" lang="en-US" sz="48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)-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20786141">
            <a:off x="6178267" y="3023814"/>
            <a:ext cx="27135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 масс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96979" y="3786191"/>
            <a:ext cx="434477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54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63657">
            <a:off x="2500298" y="5214950"/>
            <a:ext cx="482055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из приведенных ниже высказываний правильно описывает способность атома к излучению и поглощению энергии при переходах между двумя различными стационарными состояниями?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 поглощать и излучать фотоны с любой энергией.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 поглощать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фотоны с любой энергией, излучать фотоны лишь с некоторыми определенными значениями энергии.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 поглощать фотоны лишь с некоторыми определенными значениями  энергии,  излучать фотоны  с любой  энергией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 поглощать и излучать фотоны только с некоторыми определенными значениями частоты, частота фотонов излучаемого и поглощаемого света одинакова.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26506" y="5494208"/>
            <a:ext cx="711752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 стационарных (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2178" y="6137150"/>
            <a:ext cx="47150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2.Изл.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переходе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28794" y="4786322"/>
            <a:ext cx="5399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постулаты БОРА  1903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0" y="3857628"/>
            <a:ext cx="9001156" cy="1143008"/>
          </a:xfrm>
          <a:prstGeom prst="roundRect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1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1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1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1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1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1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2"/>
      <p:bldP spid="3" grpId="0" animBg="1"/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213814" y="1500174"/>
            <a:ext cx="35779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v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7440" y="947022"/>
            <a:ext cx="4340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F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597275" y="145415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276600" y="1622425"/>
            <a:ext cx="15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75188" y="1650365"/>
            <a:ext cx="108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200634" y="138325"/>
            <a:ext cx="1488918" cy="1604795"/>
            <a:chOff x="2082950" y="138325"/>
            <a:chExt cx="1488918" cy="160479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82950" y="138325"/>
              <a:ext cx="1488918" cy="1604795"/>
              <a:chOff x="2071670" y="138325"/>
              <a:chExt cx="1285884" cy="1604795"/>
            </a:xfrm>
          </p:grpSpPr>
          <p:grpSp>
            <p:nvGrpSpPr>
              <p:cNvPr id="2" name="Группа 17"/>
              <p:cNvGrpSpPr/>
              <p:nvPr/>
            </p:nvGrpSpPr>
            <p:grpSpPr>
              <a:xfrm>
                <a:off x="2071670" y="357166"/>
                <a:ext cx="1285884" cy="1385954"/>
                <a:chOff x="2682875" y="22225"/>
                <a:chExt cx="747713" cy="731838"/>
              </a:xfrm>
            </p:grpSpPr>
            <p:sp>
              <p:nvSpPr>
                <p:cNvPr id="14340" name="Arc 4"/>
                <p:cNvSpPr>
                  <a:spLocks/>
                </p:cNvSpPr>
                <p:nvPr/>
              </p:nvSpPr>
              <p:spPr bwMode="auto">
                <a:xfrm flipV="1">
                  <a:off x="2682875" y="104756"/>
                  <a:ext cx="747713" cy="6096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1" name="Oval 5"/>
                <p:cNvSpPr>
                  <a:spLocks noChangeArrowheads="1"/>
                </p:cNvSpPr>
                <p:nvPr/>
              </p:nvSpPr>
              <p:spPr bwMode="auto">
                <a:xfrm>
                  <a:off x="2797175" y="22225"/>
                  <a:ext cx="152400" cy="12223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2" name="Oval 6"/>
                <p:cNvSpPr>
                  <a:spLocks noChangeArrowheads="1"/>
                </p:cNvSpPr>
                <p:nvPr/>
              </p:nvSpPr>
              <p:spPr bwMode="auto">
                <a:xfrm>
                  <a:off x="2751138" y="654050"/>
                  <a:ext cx="107950" cy="100013"/>
                </a:xfrm>
                <a:prstGeom prst="ellips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auto">
                <a:xfrm>
                  <a:off x="2955925" y="120650"/>
                  <a:ext cx="358775" cy="304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803525" y="387350"/>
                  <a:ext cx="31750" cy="26035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none" w="sm" len="sm"/>
                  <a:tailEnd type="stealth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auto">
                <a:xfrm>
                  <a:off x="2857500" y="722313"/>
                  <a:ext cx="290513" cy="1587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auto">
                <a:xfrm>
                  <a:off x="2689225" y="333375"/>
                  <a:ext cx="107950" cy="1588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auto">
                <a:xfrm>
                  <a:off x="3230887" y="663500"/>
                  <a:ext cx="92075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8" name="Прямоугольник 17"/>
              <p:cNvSpPr/>
              <p:nvPr/>
            </p:nvSpPr>
            <p:spPr>
              <a:xfrm>
                <a:off x="2151114" y="138325"/>
                <a:ext cx="524503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+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2928926" y="487900"/>
              <a:ext cx="3465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/>
                  <a:ea typeface="Times New Roman"/>
                </a:rPr>
                <a:t>г </a:t>
              </a:r>
              <a:endParaRPr lang="ru-RU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428860" y="500042"/>
            <a:ext cx="161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F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a,</a:t>
            </a:r>
            <a:endParaRPr lang="ru-RU" sz="3200" b="1" dirty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480991" y="357190"/>
            <a:ext cx="116257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266809" y="235190"/>
            <a:ext cx="1305455" cy="1122108"/>
            <a:chOff x="5266809" y="235190"/>
            <a:chExt cx="1305455" cy="1122108"/>
          </a:xfrm>
          <a:solidFill>
            <a:schemeClr val="bg1">
              <a:lumMod val="85000"/>
            </a:schemeClr>
          </a:solidFill>
        </p:grpSpPr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5508419" y="819486"/>
              <a:ext cx="635217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5266809" y="235190"/>
              <a:ext cx="1305455" cy="714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5409685" y="785794"/>
              <a:ext cx="1131681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5"/>
          <p:cNvGrpSpPr/>
          <p:nvPr/>
        </p:nvGrpSpPr>
        <p:grpSpPr>
          <a:xfrm>
            <a:off x="2500298" y="1142985"/>
            <a:ext cx="2501816" cy="1148111"/>
            <a:chOff x="571472" y="4223193"/>
            <a:chExt cx="2501816" cy="1148111"/>
          </a:xfrm>
        </p:grpSpPr>
        <p:grpSp>
          <p:nvGrpSpPr>
            <p:cNvPr id="32" name="Group 4"/>
            <p:cNvGrpSpPr>
              <a:grpSpLocks/>
            </p:cNvGrpSpPr>
            <p:nvPr/>
          </p:nvGrpSpPr>
          <p:grpSpPr bwMode="auto">
            <a:xfrm>
              <a:off x="1427735" y="4223193"/>
              <a:ext cx="1645553" cy="1148111"/>
              <a:chOff x="11051" y="3861"/>
              <a:chExt cx="393" cy="450"/>
            </a:xfrm>
          </p:grpSpPr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39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11124" y="4085"/>
                <a:ext cx="183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Группа 34"/>
            <p:cNvGrpSpPr/>
            <p:nvPr/>
          </p:nvGrpSpPr>
          <p:grpSpPr>
            <a:xfrm>
              <a:off x="571472" y="4551606"/>
              <a:ext cx="1787958" cy="556138"/>
              <a:chOff x="1069530" y="2742358"/>
              <a:chExt cx="1787958" cy="556138"/>
            </a:xfrm>
          </p:grpSpPr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42358"/>
                <a:ext cx="1199635" cy="556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-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4986980" y="1258564"/>
            <a:ext cx="1217987" cy="1227791"/>
            <a:chOff x="9757" y="3231"/>
            <a:chExt cx="532" cy="621"/>
          </a:xfrm>
          <a:noFill/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9851" y="3484"/>
              <a:ext cx="306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481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357686" y="1358613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103"/>
          <p:cNvGrpSpPr/>
          <p:nvPr/>
        </p:nvGrpSpPr>
        <p:grpSpPr>
          <a:xfrm>
            <a:off x="6524915" y="356912"/>
            <a:ext cx="1404187" cy="785187"/>
            <a:chOff x="6547776" y="1782036"/>
            <a:chExt cx="1404187" cy="824407"/>
          </a:xfrm>
          <a:solidFill>
            <a:srgbClr val="00B050">
              <a:alpha val="6000"/>
            </a:srgbClr>
          </a:solidFill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7182170" y="1782036"/>
              <a:ext cx="769793" cy="824407"/>
              <a:chOff x="14124" y="1783"/>
              <a:chExt cx="602" cy="424"/>
            </a:xfrm>
            <a:grpFill/>
          </p:grpSpPr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14223" y="1783"/>
                <a:ext cx="503" cy="2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sng" strike="noStrike" cap="none" normalizeH="0" baseline="3000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14124" y="1950"/>
                <a:ext cx="445" cy="25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547776" y="1939688"/>
              <a:ext cx="857256" cy="5493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286380" y="285728"/>
            <a:ext cx="1305455" cy="1122108"/>
            <a:chOff x="5266809" y="235190"/>
            <a:chExt cx="1305455" cy="1122108"/>
          </a:xfrm>
          <a:solidFill>
            <a:schemeClr val="bg1">
              <a:lumMod val="85000"/>
            </a:schemeClr>
          </a:solidFill>
        </p:grpSpPr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508419" y="819486"/>
              <a:ext cx="635217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30"/>
            <p:cNvSpPr txBox="1">
              <a:spLocks noChangeArrowheads="1"/>
            </p:cNvSpPr>
            <p:nvPr/>
          </p:nvSpPr>
          <p:spPr bwMode="auto">
            <a:xfrm>
              <a:off x="5266809" y="235190"/>
              <a:ext cx="1305455" cy="714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5409685" y="785794"/>
              <a:ext cx="1131681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358082" y="857232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786446" y="901374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"/>
          <p:cNvGrpSpPr/>
          <p:nvPr/>
        </p:nvGrpSpPr>
        <p:grpSpPr>
          <a:xfrm>
            <a:off x="6216228" y="1214422"/>
            <a:ext cx="2070548" cy="1143008"/>
            <a:chOff x="571472" y="4223191"/>
            <a:chExt cx="2070548" cy="1143008"/>
          </a:xfrm>
        </p:grpSpPr>
        <p:grpSp>
          <p:nvGrpSpPr>
            <p:cNvPr id="61" name="Group 4"/>
            <p:cNvGrpSpPr>
              <a:grpSpLocks/>
            </p:cNvGrpSpPr>
            <p:nvPr/>
          </p:nvGrpSpPr>
          <p:grpSpPr bwMode="auto">
            <a:xfrm>
              <a:off x="1427744" y="4223191"/>
              <a:ext cx="1214276" cy="1143008"/>
              <a:chOff x="11051" y="3861"/>
              <a:chExt cx="290" cy="448"/>
            </a:xfrm>
          </p:grpSpPr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27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11102" y="4085"/>
                <a:ext cx="23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Группа 34"/>
            <p:cNvGrpSpPr/>
            <p:nvPr/>
          </p:nvGrpSpPr>
          <p:grpSpPr>
            <a:xfrm>
              <a:off x="571472" y="4551606"/>
              <a:ext cx="1787958" cy="556138"/>
              <a:chOff x="1069530" y="2742358"/>
              <a:chExt cx="1787958" cy="556138"/>
            </a:xfrm>
          </p:grpSpPr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42358"/>
                <a:ext cx="1199635" cy="556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-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Прямоугольник 66"/>
          <p:cNvSpPr/>
          <p:nvPr/>
        </p:nvSpPr>
        <p:spPr>
          <a:xfrm>
            <a:off x="-31" y="2285992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 правилу квантования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m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v</a:t>
            </a:r>
            <a:r>
              <a:rPr lang="en-US" sz="4000" b="1" dirty="0" err="1" smtClean="0">
                <a:latin typeface="Times New Roman"/>
                <a:ea typeface="Times New Roman"/>
              </a:rPr>
              <a:t>r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/>
                <a:ea typeface="Times New Roman"/>
              </a:rPr>
              <a:t> =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h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    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937015" y="2285992"/>
            <a:ext cx="98937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</a:t>
            </a:r>
            <a:r>
              <a:rPr lang="ru-RU" sz="4000" b="1" dirty="0" smtClean="0">
                <a:latin typeface="Times New Roman"/>
                <a:ea typeface="Times New Roman"/>
              </a:rPr>
              <a:t> = 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70" name="Group 7"/>
          <p:cNvGrpSpPr>
            <a:grpSpLocks/>
          </p:cNvGrpSpPr>
          <p:nvPr/>
        </p:nvGrpSpPr>
        <p:grpSpPr bwMode="auto">
          <a:xfrm>
            <a:off x="7715272" y="2142859"/>
            <a:ext cx="1286670" cy="1000423"/>
            <a:chOff x="9757" y="3267"/>
            <a:chExt cx="562" cy="506"/>
          </a:xfrm>
          <a:noFill/>
        </p:grpSpPr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9851" y="3484"/>
              <a:ext cx="468" cy="2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r>
                <a:rPr lang="en-US" sz="3200" b="1" dirty="0" err="1" smtClean="0">
                  <a:latin typeface="Times New Roman"/>
                  <a:ea typeface="Times New Roman"/>
                </a:rPr>
                <a:t>r</a:t>
              </a:r>
              <a:r>
                <a:rPr lang="en-US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9839" y="3267"/>
              <a:ext cx="355" cy="2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n</a:t>
              </a:r>
              <a:r>
                <a:rPr lang="en-US" sz="3200" b="1" dirty="0" err="1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h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Стрелка влево 73"/>
          <p:cNvSpPr/>
          <p:nvPr/>
        </p:nvSpPr>
        <p:spPr>
          <a:xfrm rot="6061685" flipV="1">
            <a:off x="6408831" y="1658218"/>
            <a:ext cx="1487796" cy="164996"/>
          </a:xfrm>
          <a:prstGeom prst="leftArrow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/>
          <p:cNvGrpSpPr/>
          <p:nvPr/>
        </p:nvGrpSpPr>
        <p:grpSpPr>
          <a:xfrm>
            <a:off x="5303226" y="227938"/>
            <a:ext cx="1305455" cy="1122108"/>
            <a:chOff x="5266809" y="235190"/>
            <a:chExt cx="1305455" cy="1122108"/>
          </a:xfrm>
          <a:solidFill>
            <a:schemeClr val="bg1">
              <a:lumMod val="85000"/>
            </a:schemeClr>
          </a:solidFill>
        </p:grpSpPr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5508419" y="819486"/>
              <a:ext cx="635217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30"/>
            <p:cNvSpPr txBox="1">
              <a:spLocks noChangeArrowheads="1"/>
            </p:cNvSpPr>
            <p:nvPr/>
          </p:nvSpPr>
          <p:spPr bwMode="auto">
            <a:xfrm>
              <a:off x="5266809" y="235190"/>
              <a:ext cx="1305455" cy="714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5409685" y="785794"/>
              <a:ext cx="1131681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981719" y="3286124"/>
            <a:ext cx="73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 = 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80" name="Group 7"/>
          <p:cNvGrpSpPr>
            <a:grpSpLocks/>
          </p:cNvGrpSpPr>
          <p:nvPr/>
        </p:nvGrpSpPr>
        <p:grpSpPr bwMode="auto">
          <a:xfrm>
            <a:off x="2486705" y="3072044"/>
            <a:ext cx="1442353" cy="1142774"/>
            <a:chOff x="9720" y="3231"/>
            <a:chExt cx="630" cy="578"/>
          </a:xfrm>
          <a:noFill/>
        </p:grpSpPr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9757" y="3513"/>
              <a:ext cx="592" cy="2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/>
                  <a:ea typeface="Times New Roman"/>
                </a:rPr>
                <a:t>r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9720" y="3231"/>
              <a:ext cx="630" cy="2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n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dirty="0">
                  <a:solidFill>
                    <a:srgbClr val="0033CC"/>
                  </a:solidFill>
                  <a:latin typeface="Times New Roman"/>
                  <a:ea typeface="Times New Roman"/>
                </a:rPr>
                <a:t>h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4201217" y="3324179"/>
            <a:ext cx="89479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 smtClean="0">
                <a:latin typeface="Times New Roman"/>
                <a:ea typeface="Times New Roman"/>
              </a:rPr>
              <a:t>r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85" name="Group 7"/>
          <p:cNvGrpSpPr>
            <a:grpSpLocks/>
          </p:cNvGrpSpPr>
          <p:nvPr/>
        </p:nvGrpSpPr>
        <p:grpSpPr bwMode="auto">
          <a:xfrm>
            <a:off x="5058473" y="3103371"/>
            <a:ext cx="1442353" cy="1142774"/>
            <a:chOff x="9720" y="3231"/>
            <a:chExt cx="630" cy="578"/>
          </a:xfrm>
          <a:noFill/>
        </p:grpSpPr>
        <p:sp>
          <p:nvSpPr>
            <p:cNvPr id="86" name="Text Box 8"/>
            <p:cNvSpPr txBox="1">
              <a:spLocks noChangeArrowheads="1"/>
            </p:cNvSpPr>
            <p:nvPr/>
          </p:nvSpPr>
          <p:spPr bwMode="auto">
            <a:xfrm>
              <a:off x="9757" y="3513"/>
              <a:ext cx="592" cy="2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9"/>
            <p:cNvSpPr txBox="1">
              <a:spLocks noChangeArrowheads="1"/>
            </p:cNvSpPr>
            <p:nvPr/>
          </p:nvSpPr>
          <p:spPr bwMode="auto">
            <a:xfrm>
              <a:off x="9720" y="3231"/>
              <a:ext cx="630" cy="2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365D21"/>
                  </a:solidFill>
                  <a:latin typeface="Times New Roman"/>
                  <a:ea typeface="Times New Roman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n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r>
                <a:rPr lang="en-US" sz="32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h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6500826" y="3467055"/>
            <a:ext cx="875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latin typeface="Times New Roman"/>
                <a:ea typeface="Times New Roman"/>
              </a:rPr>
              <a:t>r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90" name="Group 7"/>
          <p:cNvGrpSpPr>
            <a:grpSpLocks/>
          </p:cNvGrpSpPr>
          <p:nvPr/>
        </p:nvGrpSpPr>
        <p:grpSpPr bwMode="auto">
          <a:xfrm>
            <a:off x="7286644" y="3272476"/>
            <a:ext cx="1442353" cy="1142774"/>
            <a:chOff x="9720" y="3231"/>
            <a:chExt cx="630" cy="578"/>
          </a:xfrm>
          <a:noFill/>
        </p:grpSpPr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9757" y="3513"/>
              <a:ext cx="592" cy="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9"/>
            <p:cNvSpPr txBox="1">
              <a:spLocks noChangeArrowheads="1"/>
            </p:cNvSpPr>
            <p:nvPr/>
          </p:nvSpPr>
          <p:spPr bwMode="auto">
            <a:xfrm>
              <a:off x="9720" y="3231"/>
              <a:ext cx="630" cy="2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1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r>
                <a:rPr lang="en-US" sz="3200" b="1" dirty="0" smtClean="0">
                  <a:latin typeface="Times New Roman"/>
                  <a:ea typeface="Times New Roman"/>
                </a:rPr>
                <a:t>h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-32" y="4173874"/>
            <a:ext cx="89479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 smtClean="0">
                <a:latin typeface="Times New Roman"/>
                <a:ea typeface="Times New Roman"/>
              </a:rPr>
              <a:t>r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88984" y="4143380"/>
            <a:ext cx="11256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r</a:t>
            </a:r>
            <a:r>
              <a:rPr lang="en-US" sz="4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 smtClean="0">
              <a:solidFill>
                <a:srgbClr val="0033CC"/>
              </a:solidFill>
              <a:latin typeface="Times New Roman"/>
              <a:ea typeface="Times New Roman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272093" y="4256713"/>
            <a:ext cx="5007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r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=20 </a:t>
            </a:r>
            <a:r>
              <a:rPr lang="ru-RU" sz="2800" dirty="0" smtClean="0">
                <a:latin typeface="Times New Roman"/>
                <a:ea typeface="Times New Roman"/>
              </a:rPr>
              <a:t>10</a:t>
            </a:r>
            <a:r>
              <a:rPr lang="ru-RU" sz="2800" baseline="30000" dirty="0" smtClean="0">
                <a:latin typeface="Times New Roman"/>
                <a:ea typeface="Times New Roman"/>
              </a:rPr>
              <a:t>-11</a:t>
            </a:r>
            <a:r>
              <a:rPr lang="ru-RU" sz="2800" dirty="0" smtClean="0">
                <a:latin typeface="Times New Roman"/>
                <a:ea typeface="Times New Roman"/>
              </a:rPr>
              <a:t>м,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= 45 </a:t>
            </a:r>
            <a:r>
              <a:rPr lang="ru-RU" sz="2800" dirty="0" smtClean="0">
                <a:latin typeface="Times New Roman"/>
                <a:ea typeface="Times New Roman"/>
              </a:rPr>
              <a:t>10</a:t>
            </a:r>
            <a:r>
              <a:rPr lang="ru-RU" sz="2800" baseline="30000" dirty="0" smtClean="0">
                <a:latin typeface="Times New Roman"/>
                <a:ea typeface="Times New Roman"/>
              </a:rPr>
              <a:t>-11</a:t>
            </a:r>
            <a:r>
              <a:rPr lang="ru-RU" sz="2800" dirty="0" smtClean="0">
                <a:latin typeface="Times New Roman"/>
                <a:ea typeface="Times New Roman"/>
              </a:rPr>
              <a:t>м ..... 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grpSp>
        <p:nvGrpSpPr>
          <p:cNvPr id="99" name="Группа 5"/>
          <p:cNvGrpSpPr/>
          <p:nvPr/>
        </p:nvGrpSpPr>
        <p:grpSpPr>
          <a:xfrm>
            <a:off x="6215074" y="1214422"/>
            <a:ext cx="1999354" cy="1143008"/>
            <a:chOff x="571472" y="4223191"/>
            <a:chExt cx="1999354" cy="1143008"/>
          </a:xfrm>
        </p:grpSpPr>
        <p:grpSp>
          <p:nvGrpSpPr>
            <p:cNvPr id="100" name="Group 4"/>
            <p:cNvGrpSpPr>
              <a:grpSpLocks/>
            </p:cNvGrpSpPr>
            <p:nvPr/>
          </p:nvGrpSpPr>
          <p:grpSpPr bwMode="auto">
            <a:xfrm>
              <a:off x="1427732" y="4223191"/>
              <a:ext cx="1143094" cy="1143008"/>
              <a:chOff x="11051" y="3861"/>
              <a:chExt cx="273" cy="448"/>
            </a:xfrm>
          </p:grpSpPr>
          <p:sp>
            <p:nvSpPr>
              <p:cNvPr id="104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27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 Box 6"/>
              <p:cNvSpPr txBox="1">
                <a:spLocks noChangeArrowheads="1"/>
              </p:cNvSpPr>
              <p:nvPr/>
            </p:nvSpPr>
            <p:spPr bwMode="auto">
              <a:xfrm>
                <a:off x="11102" y="4085"/>
                <a:ext cx="221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1" name="Группа 34"/>
            <p:cNvGrpSpPr/>
            <p:nvPr/>
          </p:nvGrpSpPr>
          <p:grpSpPr>
            <a:xfrm>
              <a:off x="571472" y="4551606"/>
              <a:ext cx="1787958" cy="556138"/>
              <a:chOff x="1069530" y="2742358"/>
              <a:chExt cx="1787958" cy="556138"/>
            </a:xfrm>
          </p:grpSpPr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42358"/>
                <a:ext cx="1428760" cy="556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-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Прямоугольник 105"/>
          <p:cNvSpPr/>
          <p:nvPr/>
        </p:nvSpPr>
        <p:spPr>
          <a:xfrm>
            <a:off x="5572132" y="5292882"/>
            <a:ext cx="73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 = 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111" name="Group 7"/>
          <p:cNvGrpSpPr>
            <a:grpSpLocks/>
          </p:cNvGrpSpPr>
          <p:nvPr/>
        </p:nvGrpSpPr>
        <p:grpSpPr bwMode="auto">
          <a:xfrm>
            <a:off x="6143781" y="5028809"/>
            <a:ext cx="1604904" cy="1186270"/>
            <a:chOff x="9726" y="3209"/>
            <a:chExt cx="701" cy="600"/>
          </a:xfrm>
          <a:solidFill>
            <a:srgbClr val="FFFF00"/>
          </a:solidFill>
        </p:grpSpPr>
        <p:sp>
          <p:nvSpPr>
            <p:cNvPr id="112" name="Text Box 8"/>
            <p:cNvSpPr txBox="1">
              <a:spLocks noChangeArrowheads="1"/>
            </p:cNvSpPr>
            <p:nvPr/>
          </p:nvSpPr>
          <p:spPr bwMode="auto">
            <a:xfrm>
              <a:off x="9726" y="3209"/>
              <a:ext cx="701" cy="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/>
          </p:nvSpPr>
          <p:spPr bwMode="auto">
            <a:xfrm>
              <a:off x="9757" y="3556"/>
              <a:ext cx="630" cy="2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latin typeface="Times New Roman"/>
                  <a:ea typeface="Times New Roman"/>
                </a:rPr>
                <a:t>4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33CC"/>
                  </a:solidFill>
                  <a:latin typeface="Times New Roman"/>
                  <a:ea typeface="Times New Roman"/>
                </a:rPr>
                <a:t>h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n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3286117" y="5966318"/>
            <a:ext cx="1000132" cy="556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4214810" y="5658944"/>
            <a:ext cx="1000132" cy="556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>
            <a:off x="4215848" y="6286520"/>
            <a:ext cx="75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274147" y="6221576"/>
            <a:ext cx="72648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dirty="0" smtClean="0">
              <a:solidFill>
                <a:srgbClr val="0033CC"/>
              </a:solidFill>
              <a:latin typeface="Times New Roman"/>
              <a:ea typeface="Times New Roman"/>
            </a:endParaRPr>
          </a:p>
        </p:txBody>
      </p:sp>
      <p:sp>
        <p:nvSpPr>
          <p:cNvPr id="125" name="Text Box 24"/>
          <p:cNvSpPr txBox="1">
            <a:spLocks noChangeArrowheads="1"/>
          </p:cNvSpPr>
          <p:nvPr/>
        </p:nvSpPr>
        <p:spPr bwMode="auto">
          <a:xfrm>
            <a:off x="5214942" y="6208736"/>
            <a:ext cx="100013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-13,6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24"/>
          <p:cNvSpPr txBox="1">
            <a:spLocks noChangeArrowheads="1"/>
          </p:cNvSpPr>
          <p:nvPr/>
        </p:nvSpPr>
        <p:spPr bwMode="auto">
          <a:xfrm>
            <a:off x="7179678" y="6208736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-1,51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 Box 24"/>
          <p:cNvSpPr txBox="1">
            <a:spLocks noChangeArrowheads="1"/>
          </p:cNvSpPr>
          <p:nvPr/>
        </p:nvSpPr>
        <p:spPr bwMode="auto">
          <a:xfrm>
            <a:off x="8251248" y="6208736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0,85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214942" y="285728"/>
            <a:ext cx="2571768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1"/>
            <a:ext cx="714376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(время жизни в </a:t>
            </a:r>
            <a:r>
              <a:rPr lang="ru-RU" sz="24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возбужденном</a:t>
            </a:r>
            <a:r>
              <a:rPr lang="ru-RU" sz="2400" dirty="0" smtClean="0">
                <a:latin typeface="Times New Roman"/>
                <a:ea typeface="Times New Roman"/>
              </a:rPr>
              <a:t> состоянии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-8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с.</a:t>
            </a:r>
            <a:r>
              <a:rPr lang="ru-RU" sz="2400" dirty="0" smtClean="0">
                <a:latin typeface="Times New Roman"/>
                <a:ea typeface="Times New Roman"/>
              </a:rPr>
              <a:t>)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0" y="4857760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k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=1(серия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Лаймана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, УФ)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latin typeface="Times New Roman"/>
                <a:ea typeface="Times New Roman"/>
              </a:rPr>
              <a:t>k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=2(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Бальмера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,  видимый )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latin typeface="Times New Roman"/>
                <a:ea typeface="Times New Roman"/>
              </a:rPr>
              <a:t>k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=3(...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Пашена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 ИК)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9" name="Выгнутая вверх стрелка 128"/>
          <p:cNvSpPr/>
          <p:nvPr/>
        </p:nvSpPr>
        <p:spPr>
          <a:xfrm rot="3753010" flipV="1">
            <a:off x="3705397" y="4914440"/>
            <a:ext cx="2274891" cy="3009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914613" y="4221088"/>
            <a:ext cx="2287054" cy="584775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r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3200" b="1" dirty="0" smtClean="0">
                <a:latin typeface="Times New Roman"/>
                <a:ea typeface="Times New Roman"/>
              </a:rPr>
              <a:t>= 5 10</a:t>
            </a:r>
            <a:r>
              <a:rPr lang="ru-RU" sz="3200" b="1" baseline="30000" dirty="0" smtClean="0">
                <a:latin typeface="Times New Roman"/>
                <a:ea typeface="Times New Roman"/>
              </a:rPr>
              <a:t>-11</a:t>
            </a:r>
            <a:r>
              <a:rPr lang="ru-RU" sz="3200" b="1" dirty="0" smtClean="0">
                <a:latin typeface="Times New Roman"/>
                <a:ea typeface="Times New Roman"/>
              </a:rPr>
              <a:t>м,</a:t>
            </a:r>
            <a:r>
              <a:rPr lang="ru-RU" sz="3200" dirty="0" smtClean="0"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09" name="Text Box 24"/>
          <p:cNvSpPr txBox="1">
            <a:spLocks noChangeArrowheads="1"/>
          </p:cNvSpPr>
          <p:nvPr/>
        </p:nvSpPr>
        <p:spPr bwMode="auto">
          <a:xfrm>
            <a:off x="6300192" y="6208736"/>
            <a:ext cx="831061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-3,4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0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0509E-6 L -0.03924 0.1454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951E-7 L -0.49792 0.41605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20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3682E-6 L -0.25816 0.55411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4" dur="3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5" dur="3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3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1" dur="3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2" dur="3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3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8" dur="3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9" dur="3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3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4348" grpId="0" animBg="1"/>
      <p:bldP spid="26" grpId="0"/>
      <p:bldP spid="28" grpId="0"/>
      <p:bldP spid="42" grpId="0"/>
      <p:bldP spid="57" grpId="0" animBg="1"/>
      <p:bldP spid="58" grpId="0" animBg="1"/>
      <p:bldP spid="67" grpId="0"/>
      <p:bldP spid="68" grpId="0" animBg="1"/>
      <p:bldP spid="74" grpId="0" animBg="1"/>
      <p:bldP spid="79" grpId="0"/>
      <p:bldP spid="84" grpId="0" animBg="1"/>
      <p:bldP spid="89" grpId="0"/>
      <p:bldP spid="95" grpId="0" animBg="1"/>
      <p:bldP spid="96" grpId="0" animBg="1"/>
      <p:bldP spid="97" grpId="0"/>
      <p:bldP spid="106" grpId="0"/>
      <p:bldP spid="118" grpId="0" animBg="1"/>
      <p:bldP spid="122" grpId="0" animBg="1"/>
      <p:bldP spid="123" grpId="0" animBg="1"/>
      <p:bldP spid="124" grpId="0" animBg="1"/>
      <p:bldP spid="125" grpId="0" animBg="1"/>
      <p:bldP spid="127" grpId="0" animBg="1"/>
      <p:bldP spid="128" grpId="0" animBg="1"/>
      <p:bldP spid="51" grpId="0" animBg="1"/>
      <p:bldP spid="126" grpId="0" animBg="1"/>
      <p:bldP spid="98" grpId="0" build="p"/>
      <p:bldP spid="129" grpId="0" animBg="1"/>
      <p:bldP spid="108" grpId="0" animBg="1"/>
      <p:bldP spid="1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500166" y="3714752"/>
            <a:ext cx="0" cy="2773127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Line 12"/>
          <p:cNvSpPr>
            <a:spLocks noChangeShapeType="1"/>
          </p:cNvSpPr>
          <p:nvPr/>
        </p:nvSpPr>
        <p:spPr bwMode="auto">
          <a:xfrm>
            <a:off x="1714480" y="2728268"/>
            <a:ext cx="0" cy="3714776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12"/>
          <p:cNvSpPr>
            <a:spLocks noChangeShapeType="1"/>
          </p:cNvSpPr>
          <p:nvPr/>
        </p:nvSpPr>
        <p:spPr bwMode="auto">
          <a:xfrm>
            <a:off x="1928794" y="2442516"/>
            <a:ext cx="0" cy="4000528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>
            <a:off x="2187250" y="2228202"/>
            <a:ext cx="0" cy="4214842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653665" y="1800710"/>
            <a:ext cx="1643074" cy="1000132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2" y="-142900"/>
            <a:ext cx="5399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постулаты БОРА  1903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41441" y="2236447"/>
            <a:ext cx="3835259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14282" y="2728799"/>
            <a:ext cx="3835259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41441" y="3669025"/>
            <a:ext cx="3835259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28738" y="6489700"/>
            <a:ext cx="3835259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14282" y="2400564"/>
            <a:ext cx="3835259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17976" y="2707326"/>
            <a:ext cx="0" cy="91568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642910" y="2425105"/>
            <a:ext cx="0" cy="117336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928662" y="2213439"/>
            <a:ext cx="0" cy="1408037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1214414" y="2144418"/>
            <a:ext cx="0" cy="150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-71470" y="6000768"/>
            <a:ext cx="147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55704" y="500042"/>
            <a:ext cx="711752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 стационарных (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2" y="1142984"/>
            <a:ext cx="47150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2.Изл.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переходе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214282" y="2143116"/>
            <a:ext cx="38352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214282" y="2071678"/>
            <a:ext cx="38352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214810" y="6215082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4105258" y="3422654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105258" y="2636836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4134998" y="2095818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4643438" y="6208736"/>
            <a:ext cx="100013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-13,6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4643438" y="3429000"/>
            <a:ext cx="714380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-3,4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643438" y="2643182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-1,51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4714876" y="2085326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0,85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6582227" y="1928802"/>
            <a:ext cx="99376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439483" y="1643050"/>
            <a:ext cx="1061607" cy="1142673"/>
            <a:chOff x="2698" y="3022"/>
            <a:chExt cx="746" cy="1421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762" y="3022"/>
              <a:ext cx="682" cy="1421"/>
              <a:chOff x="11369" y="3207"/>
              <a:chExt cx="826" cy="1372"/>
            </a:xfrm>
          </p:grpSpPr>
          <p:sp>
            <p:nvSpPr>
              <p:cNvPr id="32796" name="Line 28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11369" y="3207"/>
                <a:ext cx="806" cy="1372"/>
                <a:chOff x="10875" y="3475"/>
                <a:chExt cx="644" cy="1372"/>
              </a:xfrm>
            </p:grpSpPr>
            <p:sp>
              <p:nvSpPr>
                <p:cNvPr id="3279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875" y="3475"/>
                  <a:ext cx="644" cy="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79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0"/>
                  <a:ext cx="621" cy="7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>
              <a:off x="2698" y="3733"/>
              <a:ext cx="58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072198" y="3000372"/>
            <a:ext cx="2786082" cy="857256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4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945088" y="4889292"/>
            <a:ext cx="1143008" cy="682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7088096" y="4714884"/>
            <a:ext cx="1000131" cy="1143008"/>
            <a:chOff x="2766" y="3336"/>
            <a:chExt cx="917" cy="84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2766" y="3336"/>
              <a:ext cx="917" cy="841"/>
              <a:chOff x="11367" y="3511"/>
              <a:chExt cx="1110" cy="812"/>
            </a:xfrm>
            <a:grpFill/>
          </p:grpSpPr>
          <p:sp>
            <p:nvSpPr>
              <p:cNvPr id="32805" name="Line 37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38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  <a:grpFill/>
            </p:grpSpPr>
            <p:sp>
              <p:nvSpPr>
                <p:cNvPr id="3280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80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09" name="Line 41"/>
            <p:cNvSpPr>
              <a:spLocks noChangeShapeType="1"/>
            </p:cNvSpPr>
            <p:nvPr/>
          </p:nvSpPr>
          <p:spPr bwMode="auto">
            <a:xfrm>
              <a:off x="2766" y="3757"/>
              <a:ext cx="583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Text Box 33"/>
          <p:cNvSpPr txBox="1">
            <a:spLocks noChangeArrowheads="1"/>
          </p:cNvSpPr>
          <p:nvPr/>
        </p:nvSpPr>
        <p:spPr bwMode="auto">
          <a:xfrm>
            <a:off x="7715272" y="4786322"/>
            <a:ext cx="571504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8159666" y="4787103"/>
            <a:ext cx="876674" cy="999351"/>
            <a:chOff x="2779" y="3248"/>
            <a:chExt cx="677" cy="997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779" y="3248"/>
              <a:ext cx="677" cy="997"/>
              <a:chOff x="11376" y="3428"/>
              <a:chExt cx="819" cy="963"/>
            </a:xfrm>
            <a:grpFill/>
          </p:grpSpPr>
          <p:sp>
            <p:nvSpPr>
              <p:cNvPr id="32812" name="Line 4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11376" y="3428"/>
                <a:ext cx="710" cy="963"/>
                <a:chOff x="10875" y="3696"/>
                <a:chExt cx="567" cy="963"/>
              </a:xfrm>
              <a:grpFill/>
            </p:grpSpPr>
            <p:sp>
              <p:nvSpPr>
                <p:cNvPr id="3281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0875" y="3696"/>
                  <a:ext cx="567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81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0885" y="4209"/>
                  <a:ext cx="54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>
              <a:off x="2800" y="3821"/>
              <a:ext cx="583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5929322" y="4778930"/>
            <a:ext cx="3214710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214546" y="2714620"/>
            <a:ext cx="1428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=3</a:t>
            </a:r>
            <a:endParaRPr lang="en-US" sz="20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Пашена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</a:t>
            </a:r>
            <a:endParaRPr lang="en-US" sz="20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ИК)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42844" y="3714752"/>
            <a:ext cx="20445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m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=2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(</a:t>
            </a:r>
            <a:r>
              <a:rPr lang="ru-RU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Бальмера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, </a:t>
            </a:r>
            <a:endParaRPr lang="en-US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видимый )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05805" y="5214950"/>
            <a:ext cx="2850268" cy="954107"/>
          </a:xfrm>
          <a:prstGeom prst="rect">
            <a:avLst/>
          </a:prstGeom>
          <a:solidFill>
            <a:srgbClr val="33CCFF">
              <a:alpha val="38000"/>
            </a:srgbClr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m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=1</a:t>
            </a:r>
            <a:r>
              <a:rPr lang="ru-RU" sz="2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(серия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Лаймана</a:t>
            </a:r>
            <a:r>
              <a:rPr lang="ru-RU" sz="2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, </a:t>
            </a:r>
            <a:endParaRPr lang="en-US" sz="2000" b="1" dirty="0" smtClean="0">
              <a:solidFill>
                <a:srgbClr val="0033CC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УФ</a:t>
            </a:r>
            <a:r>
              <a:rPr lang="ru-RU" sz="2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98" name="Line 15"/>
          <p:cNvSpPr>
            <a:spLocks noChangeShapeType="1"/>
          </p:cNvSpPr>
          <p:nvPr/>
        </p:nvSpPr>
        <p:spPr bwMode="auto">
          <a:xfrm>
            <a:off x="2571736" y="2357430"/>
            <a:ext cx="0" cy="39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>
            <a:off x="2786050" y="2272344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2928926" y="2143116"/>
            <a:ext cx="0" cy="57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>
            <a:off x="3143240" y="2071678"/>
            <a:ext cx="0" cy="64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4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32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  <p:bldP spid="89" grpId="0" animBg="1"/>
      <p:bldP spid="90" grpId="0" animBg="1"/>
      <p:bldP spid="91" grpId="0" animBg="1"/>
      <p:bldP spid="76" grpId="0" animBg="1"/>
      <p:bldP spid="76" grpId="1" animBg="1"/>
      <p:bldP spid="32769" grpId="0"/>
      <p:bldP spid="32773" grpId="0" animBg="1"/>
      <p:bldP spid="32774" grpId="0" animBg="1"/>
      <p:bldP spid="32775" grpId="0" animBg="1"/>
      <p:bldP spid="32776" grpId="0" animBg="1"/>
      <p:bldP spid="32777" grpId="0" animBg="1"/>
      <p:bldP spid="32783" grpId="0" animBg="1"/>
      <p:bldP spid="32784" grpId="0" animBg="1"/>
      <p:bldP spid="32785" grpId="0" animBg="1"/>
      <p:bldP spid="32786" grpId="0" animBg="1"/>
      <p:bldP spid="32791" grpId="0"/>
      <p:bldP spid="25" grpId="0" animBg="1"/>
      <p:bldP spid="26" grpId="0" animBg="1"/>
      <p:bldP spid="35" grpId="0" animBg="1"/>
      <p:bldP spid="36" grpId="0" animBg="1"/>
      <p:bldP spid="3279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2793" grpId="0"/>
      <p:bldP spid="32793" grpId="1"/>
      <p:bldP spid="32801" grpId="0" animBg="1"/>
      <p:bldP spid="32802" grpId="0" animBg="1"/>
      <p:bldP spid="93" grpId="0" animBg="1"/>
      <p:bldP spid="94" grpId="0" animBg="1"/>
      <p:bldP spid="92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00364" y="0"/>
            <a:ext cx="3869329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1919  Резерфорд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0034" y="1785926"/>
            <a:ext cx="595035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000108"/>
            <a:ext cx="1714480" cy="107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N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+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00166" y="879460"/>
            <a:ext cx="1571636" cy="112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sym typeface="Symbol" pitchFamily="18" charset="2"/>
              </a:rPr>
              <a:t>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00364" y="1000108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+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286248" y="928670"/>
            <a:ext cx="642942" cy="12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p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642918"/>
            <a:ext cx="41549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642918"/>
            <a:ext cx="53091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00232" y="1785926"/>
            <a:ext cx="595035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714356"/>
            <a:ext cx="4154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619775" y="1785926"/>
            <a:ext cx="5950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785794"/>
            <a:ext cx="4154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967968" y="1785926"/>
            <a:ext cx="3898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65125" y="2690483"/>
            <a:ext cx="4161904" cy="3667475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457200" y="2695246"/>
            <a:ext cx="3400420" cy="3263909"/>
            <a:chOff x="720" y="2160"/>
            <a:chExt cx="1296" cy="1152"/>
          </a:xfrm>
        </p:grpSpPr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V="1">
              <a:off x="720" y="2304"/>
              <a:ext cx="144" cy="10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720" y="2160"/>
              <a:ext cx="576" cy="11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720" y="2736"/>
              <a:ext cx="576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720" y="2736"/>
              <a:ext cx="1296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720" y="3168"/>
              <a:ext cx="1296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007576" y="4311975"/>
            <a:ext cx="1135664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1976680" y="2643182"/>
            <a:ext cx="380742" cy="1628416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429224" y="3000372"/>
            <a:ext cx="3714776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ядра                              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ПРОТОНЫ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5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5122" grpId="0" animBg="1"/>
      <p:bldP spid="5122" grpId="1" animBg="1"/>
      <p:bldP spid="5126" grpId="0"/>
      <p:bldP spid="5127" grpId="0"/>
      <p:bldP spid="5128" grpId="0"/>
      <p:bldP spid="5128" grpId="1"/>
      <p:bldP spid="5129" grpId="0"/>
      <p:bldP spid="5129" grpId="1"/>
      <p:bldP spid="5129" grpId="2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 animBg="1"/>
      <p:bldP spid="16" grpId="1" animBg="1"/>
      <p:bldP spid="17" grpId="0" animBg="1"/>
      <p:bldP spid="17" grpId="1" animBg="1"/>
      <p:bldP spid="5130" grpId="0" animBg="1"/>
      <p:bldP spid="5137" grpId="0" animBg="1"/>
      <p:bldP spid="5137" grpId="1" animBg="1"/>
      <p:bldP spid="5138" grpId="0" animBg="1"/>
      <p:bldP spid="5138" grpId="1" animBg="1"/>
      <p:bldP spid="5139" grpId="0" animBg="1"/>
      <p:bldP spid="513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-71438" y="5429264"/>
            <a:ext cx="3143240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Вильсона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68200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частицы     1932 Чедвик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111240" y="930262"/>
            <a:ext cx="725477" cy="7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n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753918" y="1000108"/>
            <a:ext cx="12858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+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6596" y="928670"/>
            <a:ext cx="1644549" cy="8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sym typeface="Symbol" pitchFamily="18" charset="2"/>
              </a:rPr>
              <a:t>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67836" y="1000108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Be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+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9340" y="164305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9           4         12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429124" y="642918"/>
            <a:ext cx="3159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4           2           6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396992" y="642918"/>
            <a:ext cx="492443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9868" y="1643050"/>
            <a:ext cx="3898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5124" y="1505168"/>
            <a:ext cx="1849421" cy="1566645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Ве</a:t>
            </a:r>
            <a:endParaRPr kumimoji="0" lang="ru-RU" sz="96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457200" y="714357"/>
            <a:ext cx="1543032" cy="785818"/>
            <a:chOff x="720" y="3600"/>
            <a:chExt cx="576" cy="576"/>
          </a:xfrm>
        </p:grpSpPr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720" y="3600"/>
              <a:ext cx="0" cy="5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008" y="3600"/>
              <a:ext cx="0" cy="5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296" y="3600"/>
              <a:ext cx="0" cy="5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500034" y="3000372"/>
            <a:ext cx="1643074" cy="1214446"/>
            <a:chOff x="720" y="3600"/>
            <a:chExt cx="576" cy="576"/>
          </a:xfrm>
        </p:grpSpPr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720" y="3600"/>
              <a:ext cx="0" cy="57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1008" y="3600"/>
              <a:ext cx="0" cy="57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296" y="3600"/>
              <a:ext cx="0" cy="57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79399" y="4286257"/>
            <a:ext cx="2064425" cy="107157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парафин</a:t>
            </a: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113" name="Group 17"/>
          <p:cNvGrpSpPr>
            <a:grpSpLocks/>
          </p:cNvGrpSpPr>
          <p:nvPr/>
        </p:nvGrpSpPr>
        <p:grpSpPr bwMode="auto">
          <a:xfrm>
            <a:off x="428596" y="5643578"/>
            <a:ext cx="1676383" cy="1071570"/>
            <a:chOff x="720" y="3600"/>
            <a:chExt cx="576" cy="576"/>
          </a:xfrm>
        </p:grpSpPr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720" y="3600"/>
              <a:ext cx="0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1008" y="3600"/>
              <a:ext cx="0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1296" y="3600"/>
              <a:ext cx="0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-32" y="3071810"/>
            <a:ext cx="30718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тяж. 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нейтр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-32" y="3624264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тяж. 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нейтр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072066" y="2928934"/>
            <a:ext cx="3571900" cy="1285884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Из  ядра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НЕЙТРОНЫ</a:t>
            </a:r>
            <a:endParaRPr kumimoji="0" lang="ru-RU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62344 -0.214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1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 animBg="1"/>
      <p:bldP spid="4097" grpId="0"/>
      <p:bldP spid="4098" grpId="0"/>
      <p:bldP spid="4098" grpId="1"/>
      <p:bldP spid="4099" grpId="0"/>
      <p:bldP spid="4100" grpId="0"/>
      <p:bldP spid="4101" grpId="0"/>
      <p:bldP spid="7" grpId="0"/>
      <p:bldP spid="4102" grpId="0"/>
      <p:bldP spid="9" grpId="0" animBg="1"/>
      <p:bldP spid="10" grpId="0" animBg="1"/>
      <p:bldP spid="4103" grpId="0" animBg="1"/>
      <p:bldP spid="4112" grpId="0" animBg="1"/>
      <p:bldP spid="4117" grpId="0"/>
      <p:bldP spid="28" grpId="0"/>
      <p:bldP spid="28" grpId="1"/>
      <p:bldP spid="28" grpId="2"/>
      <p:bldP spid="4119" grpId="0" animBg="1"/>
      <p:bldP spid="41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142984"/>
          </a:xfrm>
          <a:prstGeom prst="rect">
            <a:avLst/>
          </a:prstGeom>
          <a:gradFill rotWithShape="0">
            <a:gsLst>
              <a:gs pos="0">
                <a:srgbClr val="FFFF99">
                  <a:gamma/>
                  <a:shade val="76078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Ядро </a:t>
            </a:r>
            <a:r>
              <a:rPr kumimoji="0" lang="ru-RU" sz="7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7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ru-RU" sz="7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1357298"/>
            <a:ext cx="1428728" cy="14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285852" y="1571612"/>
            <a:ext cx="2643206" cy="10001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8р+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71472" y="1357298"/>
            <a:ext cx="492443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0250" y="2344159"/>
            <a:ext cx="38985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6124"/>
            <a:ext cx="1170513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 flipH="1">
            <a:off x="1643042" y="3143248"/>
            <a:ext cx="1463659" cy="1587490"/>
          </a:xfrm>
          <a:custGeom>
            <a:avLst/>
            <a:gdLst>
              <a:gd name="G0" fmla="+- 1596 0 0"/>
              <a:gd name="G1" fmla="+- 21600 0 0"/>
              <a:gd name="G2" fmla="+- 21600 0 0"/>
              <a:gd name="T0" fmla="*/ 0 w 23196"/>
              <a:gd name="T1" fmla="*/ 59 h 21600"/>
              <a:gd name="T2" fmla="*/ 23196 w 23196"/>
              <a:gd name="T3" fmla="*/ 21600 h 21600"/>
              <a:gd name="T4" fmla="*/ 1596 w 231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96" h="21600" fill="none" extrusionOk="0">
                <a:moveTo>
                  <a:pt x="0" y="59"/>
                </a:moveTo>
                <a:cubicBezTo>
                  <a:pt x="531" y="19"/>
                  <a:pt x="1063" y="-1"/>
                  <a:pt x="1596" y="0"/>
                </a:cubicBezTo>
                <a:cubicBezTo>
                  <a:pt x="13525" y="0"/>
                  <a:pt x="23196" y="9670"/>
                  <a:pt x="23196" y="21600"/>
                </a:cubicBezTo>
              </a:path>
              <a:path w="23196" h="21600" stroke="0" extrusionOk="0">
                <a:moveTo>
                  <a:pt x="0" y="59"/>
                </a:moveTo>
                <a:cubicBezTo>
                  <a:pt x="531" y="19"/>
                  <a:pt x="1063" y="-1"/>
                  <a:pt x="1596" y="0"/>
                </a:cubicBezTo>
                <a:cubicBezTo>
                  <a:pt x="13525" y="0"/>
                  <a:pt x="23196" y="9670"/>
                  <a:pt x="23196" y="21600"/>
                </a:cubicBezTo>
                <a:lnTo>
                  <a:pt x="1596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rc 12"/>
          <p:cNvSpPr>
            <a:spLocks/>
          </p:cNvSpPr>
          <p:nvPr/>
        </p:nvSpPr>
        <p:spPr bwMode="auto">
          <a:xfrm flipH="1">
            <a:off x="1643042" y="3853764"/>
            <a:ext cx="1463659" cy="9071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14414" y="2857496"/>
            <a:ext cx="2357454" cy="2143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86116" y="2898157"/>
            <a:ext cx="543739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14678" y="3786190"/>
            <a:ext cx="543739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2857496"/>
            <a:ext cx="110555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3786190"/>
            <a:ext cx="128695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143504" y="3143248"/>
            <a:ext cx="1000132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215074" y="3148612"/>
            <a:ext cx="1396536" cy="92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20,2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93753" y="5072074"/>
            <a:ext cx="992165" cy="10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714744" y="5072074"/>
            <a:ext cx="992165" cy="10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500826" y="5000636"/>
            <a:ext cx="992165" cy="10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00166" y="5786454"/>
            <a:ext cx="628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1                           1                         1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428760" y="4935692"/>
            <a:ext cx="6429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1                     2                     3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71472" y="6065573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дейтерий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тритий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714744" y="1142984"/>
            <a:ext cx="5429288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ИЗОТОПЫ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св-ва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одинаковы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Р/а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различная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/>
      <p:bldP spid="1028" grpId="0" animBg="1"/>
      <p:bldP spid="1029" grpId="0" animBg="1"/>
      <p:bldP spid="6" grpId="0" animBg="1"/>
      <p:bldP spid="8" grpId="0" animBg="1"/>
      <p:bldP spid="1035" grpId="0" animBg="1"/>
      <p:bldP spid="103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037" grpId="0"/>
      <p:bldP spid="23" grpId="0"/>
      <p:bldP spid="24" grpId="0"/>
      <p:bldP spid="1038" grpId="0"/>
      <p:bldP spid="1039" grpId="0"/>
      <p:bldP spid="1030" grpId="0" build="p" animBg="1"/>
      <p:bldP spid="1030" grpI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24"/>
            <a:ext cx="91440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  СВЯЗИ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расщепления-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затрачиваем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слиянии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выделяется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170534"/>
            <a:ext cx="5751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Zm</a:t>
            </a:r>
            <a:r>
              <a:rPr kumimoji="0" lang="en-US" sz="4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Nm</a:t>
            </a:r>
            <a:r>
              <a:rPr kumimoji="0" lang="en-US" sz="48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)-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20786141">
            <a:off x="5752958" y="2237995"/>
            <a:ext cx="27135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 масс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071670" y="3000372"/>
            <a:ext cx="434477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54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5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2746363" y="4357694"/>
            <a:ext cx="754067" cy="642942"/>
            <a:chOff x="846" y="9235"/>
            <a:chExt cx="366" cy="388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786050" y="3929066"/>
            <a:ext cx="636583" cy="611191"/>
            <a:chOff x="846" y="9235"/>
            <a:chExt cx="366" cy="388"/>
          </a:xfrm>
        </p:grpSpPr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3071802" y="4357694"/>
            <a:ext cx="123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014281" y="4985105"/>
            <a:ext cx="7915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4г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вагона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угля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024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024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024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24618 1.07102E-6 L 0.24618 -0.07217 " pathEditMode="relative" rAng="0" ptsTypes="AA">
                                      <p:cBhvr>
                                        <p:cTn id="6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956E-6 L 0.24861 0.068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uiExpand="1" build="p" animBg="1"/>
      <p:bldP spid="10242" grpId="0"/>
      <p:bldP spid="10242" grpId="1"/>
      <p:bldP spid="4" grpId="1" animBg="1"/>
      <p:bldP spid="10243" grpId="0" animBg="1"/>
      <p:bldP spid="10243" grpId="1" animBg="1"/>
      <p:bldP spid="10243" grpId="2" animBg="1"/>
      <p:bldP spid="32" grpId="0"/>
      <p:bldP spid="32" grpId="1"/>
      <p:bldP spid="32" grpId="2"/>
      <p:bldP spid="102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Line 1"/>
          <p:cNvSpPr>
            <a:spLocks noChangeShapeType="1"/>
          </p:cNvSpPr>
          <p:nvPr/>
        </p:nvSpPr>
        <p:spPr bwMode="auto">
          <a:xfrm>
            <a:off x="345958" y="714356"/>
            <a:ext cx="636918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00034" y="592672"/>
            <a:ext cx="0" cy="5256000"/>
          </a:xfrm>
          <a:prstGeom prst="line">
            <a:avLst/>
          </a:prstGeom>
          <a:noFill/>
          <a:ln w="3810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3500430" y="1928802"/>
            <a:ext cx="1425416" cy="3286148"/>
            <a:chOff x="5680" y="5472"/>
            <a:chExt cx="425" cy="864"/>
          </a:xfrm>
        </p:grpSpPr>
        <p:sp>
          <p:nvSpPr>
            <p:cNvPr id="9224" name="Arc 8"/>
            <p:cNvSpPr>
              <a:spLocks/>
            </p:cNvSpPr>
            <p:nvPr/>
          </p:nvSpPr>
          <p:spPr bwMode="auto">
            <a:xfrm flipH="1">
              <a:off x="5680" y="5472"/>
              <a:ext cx="425" cy="8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34"/>
                <a:gd name="T1" fmla="*/ 0 h 21600"/>
                <a:gd name="T2" fmla="*/ 21234 w 21234"/>
                <a:gd name="T3" fmla="*/ 17642 h 21600"/>
                <a:gd name="T4" fmla="*/ 0 w 21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34" h="21600" fill="none" extrusionOk="0">
                  <a:moveTo>
                    <a:pt x="-1" y="0"/>
                  </a:moveTo>
                  <a:cubicBezTo>
                    <a:pt x="10402" y="0"/>
                    <a:pt x="19328" y="7415"/>
                    <a:pt x="21234" y="17641"/>
                  </a:cubicBezTo>
                </a:path>
                <a:path w="21234" h="21600" stroke="0" extrusionOk="0">
                  <a:moveTo>
                    <a:pt x="-1" y="0"/>
                  </a:moveTo>
                  <a:cubicBezTo>
                    <a:pt x="10402" y="0"/>
                    <a:pt x="19328" y="7415"/>
                    <a:pt x="21234" y="1764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H="1">
              <a:off x="5682" y="6166"/>
              <a:ext cx="0" cy="90"/>
            </a:xfrm>
            <a:prstGeom prst="line">
              <a:avLst/>
            </a:prstGeom>
            <a:noFill/>
            <a:ln w="38100">
              <a:solidFill>
                <a:srgbClr val="365D2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2428860" y="2000240"/>
            <a:ext cx="842850" cy="3214710"/>
            <a:chOff x="4909" y="5600"/>
            <a:chExt cx="421" cy="864"/>
          </a:xfrm>
        </p:grpSpPr>
        <p:sp>
          <p:nvSpPr>
            <p:cNvPr id="9227" name="Arc 11"/>
            <p:cNvSpPr>
              <a:spLocks/>
            </p:cNvSpPr>
            <p:nvPr/>
          </p:nvSpPr>
          <p:spPr bwMode="auto">
            <a:xfrm>
              <a:off x="4909" y="5600"/>
              <a:ext cx="419" cy="8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955"/>
                <a:gd name="T1" fmla="*/ 0 h 21600"/>
                <a:gd name="T2" fmla="*/ 20955 w 20955"/>
                <a:gd name="T3" fmla="*/ 16361 h 21600"/>
                <a:gd name="T4" fmla="*/ 0 w 209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5" h="21600" fill="none" extrusionOk="0">
                  <a:moveTo>
                    <a:pt x="-1" y="0"/>
                  </a:moveTo>
                  <a:cubicBezTo>
                    <a:pt x="9911" y="0"/>
                    <a:pt x="18551" y="6745"/>
                    <a:pt x="20955" y="16360"/>
                  </a:cubicBezTo>
                </a:path>
                <a:path w="20955" h="21600" stroke="0" extrusionOk="0">
                  <a:moveTo>
                    <a:pt x="-1" y="0"/>
                  </a:moveTo>
                  <a:cubicBezTo>
                    <a:pt x="9911" y="0"/>
                    <a:pt x="18551" y="6745"/>
                    <a:pt x="20955" y="163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5330" y="6247"/>
              <a:ext cx="0" cy="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643042" y="224174"/>
            <a:ext cx="4224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30               90              150              210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86578" y="71414"/>
            <a:ext cx="714380" cy="71438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1406" y="1214422"/>
            <a:ext cx="42862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6007262"/>
            <a:ext cx="213391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365D21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нукл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142976" y="1000108"/>
            <a:ext cx="1549399" cy="104140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мало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нуклон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643438" y="1071546"/>
            <a:ext cx="2500330" cy="1066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отталкивание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714612" y="2857496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I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43042" y="2357430"/>
            <a:ext cx="364881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 соединение легких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214810" y="285749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571868" y="3357562"/>
            <a:ext cx="479374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–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разбивание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тяжелых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07285" y="774711"/>
            <a:ext cx="6357072" cy="5297495"/>
            <a:chOff x="500034" y="714356"/>
            <a:chExt cx="6499948" cy="529749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00034" y="714356"/>
              <a:ext cx="6499948" cy="5297495"/>
              <a:chOff x="500034" y="714356"/>
              <a:chExt cx="6499948" cy="4557759"/>
            </a:xfrm>
          </p:grpSpPr>
          <p:grpSp>
            <p:nvGrpSpPr>
              <p:cNvPr id="9219" name="Group 3"/>
              <p:cNvGrpSpPr>
                <a:grpSpLocks/>
              </p:cNvGrpSpPr>
              <p:nvPr/>
            </p:nvGrpSpPr>
            <p:grpSpPr bwMode="auto">
              <a:xfrm>
                <a:off x="1041161" y="1152520"/>
                <a:ext cx="5958821" cy="4119595"/>
                <a:chOff x="4464" y="5468"/>
                <a:chExt cx="2495" cy="864"/>
              </a:xfrm>
            </p:grpSpPr>
            <p:sp>
              <p:nvSpPr>
                <p:cNvPr id="922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464" y="5472"/>
                  <a:ext cx="0" cy="28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21" name="Arc 5"/>
                <p:cNvSpPr>
                  <a:spLocks/>
                </p:cNvSpPr>
                <p:nvPr/>
              </p:nvSpPr>
              <p:spPr bwMode="auto">
                <a:xfrm rot="10733768">
                  <a:off x="4495" y="5468"/>
                  <a:ext cx="1208" cy="864"/>
                </a:xfrm>
                <a:custGeom>
                  <a:avLst/>
                  <a:gdLst>
                    <a:gd name="G0" fmla="+- 10928 0 0"/>
                    <a:gd name="G1" fmla="+- 21600 0 0"/>
                    <a:gd name="G2" fmla="+- 21600 0 0"/>
                    <a:gd name="T0" fmla="*/ 0 w 32528"/>
                    <a:gd name="T1" fmla="*/ 2968 h 21600"/>
                    <a:gd name="T2" fmla="*/ 32528 w 32528"/>
                    <a:gd name="T3" fmla="*/ 21600 h 21600"/>
                    <a:gd name="T4" fmla="*/ 10928 w 3252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528" h="21600" fill="none" extrusionOk="0">
                      <a:moveTo>
                        <a:pt x="0" y="2968"/>
                      </a:moveTo>
                      <a:cubicBezTo>
                        <a:pt x="3313" y="1024"/>
                        <a:pt x="7086" y="-1"/>
                        <a:pt x="10928" y="0"/>
                      </a:cubicBezTo>
                      <a:cubicBezTo>
                        <a:pt x="22857" y="0"/>
                        <a:pt x="32528" y="9670"/>
                        <a:pt x="32528" y="21600"/>
                      </a:cubicBezTo>
                    </a:path>
                    <a:path w="32528" h="21600" stroke="0" extrusionOk="0">
                      <a:moveTo>
                        <a:pt x="0" y="2968"/>
                      </a:moveTo>
                      <a:cubicBezTo>
                        <a:pt x="3313" y="1024"/>
                        <a:pt x="7086" y="-1"/>
                        <a:pt x="10928" y="0"/>
                      </a:cubicBezTo>
                      <a:cubicBezTo>
                        <a:pt x="22857" y="0"/>
                        <a:pt x="32528" y="9670"/>
                        <a:pt x="32528" y="21600"/>
                      </a:cubicBezTo>
                      <a:lnTo>
                        <a:pt x="10928" y="2160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2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374" y="6150"/>
                  <a:ext cx="1585" cy="18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9232" name="Line 16"/>
              <p:cNvSpPr>
                <a:spLocks noChangeShapeType="1"/>
              </p:cNvSpPr>
              <p:nvPr/>
            </p:nvSpPr>
            <p:spPr bwMode="auto">
              <a:xfrm>
                <a:off x="500034" y="714356"/>
                <a:ext cx="520703" cy="183515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 bwMode="auto">
            <a:xfrm rot="20738256">
              <a:off x="3078583" y="4942765"/>
              <a:ext cx="1214446" cy="8572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202039" y="6058935"/>
            <a:ext cx="222708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стабильны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714744" y="5253351"/>
            <a:ext cx="441133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выделяется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1МэВ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1нуклон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92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  <p:bldP spid="9218" grpId="0" animBg="1"/>
      <p:bldP spid="9229" grpId="0"/>
      <p:bldP spid="9230" grpId="0" animBg="1"/>
      <p:bldP spid="9231" grpId="0"/>
      <p:bldP spid="17" grpId="0" animBg="1"/>
      <p:bldP spid="9233" grpId="0" animBg="1"/>
      <p:bldP spid="9234" grpId="0" animBg="1"/>
      <p:bldP spid="9235" grpId="0"/>
      <p:bldP spid="24" grpId="0" animBg="1"/>
      <p:bldP spid="24" grpId="1" animBg="1"/>
      <p:bldP spid="25" grpId="0"/>
      <p:bldP spid="9236" grpId="0" animBg="1"/>
      <p:bldP spid="9236" grpId="1" animBg="1"/>
      <p:bldP spid="22" grpId="0" animBg="1"/>
      <p:bldP spid="102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7146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571480"/>
            <a:ext cx="6715172" cy="157163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27-34</a:t>
            </a:r>
          </a:p>
          <a:p>
            <a:pPr marL="0" indent="0" algn="ctr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Обобщение по разделу!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5148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5148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0256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3439878" y="3835856"/>
            <a:ext cx="428628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928662" y="3835856"/>
            <a:ext cx="428628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Работа выхода электрона из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цезия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3•10 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-19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длину волны падающего на поверхность цезия света, если скорость фотоэлектронов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0,6•10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м/с.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4"/>
          <p:cNvSpPr txBox="1">
            <a:spLocks noChangeArrowheads="1"/>
          </p:cNvSpPr>
          <p:nvPr/>
        </p:nvSpPr>
        <p:spPr bwMode="auto">
          <a:xfrm>
            <a:off x="2091874" y="1357486"/>
            <a:ext cx="1143008" cy="85725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92006" y="1357486"/>
            <a:ext cx="1643074" cy="85725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ВЫХ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4714876" y="1378861"/>
            <a:ext cx="714380" cy="85725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643438" y="1357298"/>
            <a:ext cx="1071570" cy="1071786"/>
            <a:chOff x="9757" y="3167"/>
            <a:chExt cx="681" cy="764"/>
          </a:xfrm>
          <a:solidFill>
            <a:schemeClr val="bg1"/>
          </a:solidFill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9939" y="3563"/>
              <a:ext cx="227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mv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</p:grp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142844" y="2000240"/>
            <a:ext cx="1143008" cy="85725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214414" y="1857364"/>
            <a:ext cx="785818" cy="1071786"/>
            <a:chOff x="9757" y="3167"/>
            <a:chExt cx="681" cy="764"/>
          </a:xfrm>
          <a:solidFill>
            <a:schemeClr val="bg1"/>
          </a:solidFill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9802" y="3563"/>
              <a:ext cx="227" cy="3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λ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</a:rPr>
                <a:t>h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</a:rPr>
                <a:t>c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</p:grp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6215074" y="5072074"/>
            <a:ext cx="2714644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1.6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-19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000760" y="5715016"/>
            <a:ext cx="3143272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71842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6,63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-34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Дж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000760" y="6286520"/>
            <a:ext cx="2214578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71842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6225960" y="4429132"/>
            <a:ext cx="291807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1∙10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-31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00232" y="1327318"/>
            <a:ext cx="3643338" cy="100013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6215074" y="3769182"/>
            <a:ext cx="2852756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1эВ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1.6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-19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4572000" y="1357082"/>
            <a:ext cx="1071570" cy="1071786"/>
            <a:chOff x="9757" y="3167"/>
            <a:chExt cx="681" cy="764"/>
          </a:xfrm>
          <a:solidFill>
            <a:schemeClr val="bg1"/>
          </a:solidFill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9939" y="3563"/>
              <a:ext cx="227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mv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1313746" y="3654200"/>
            <a:ext cx="2212375" cy="998837"/>
            <a:chOff x="9758" y="3167"/>
            <a:chExt cx="1406" cy="712"/>
          </a:xfrm>
          <a:solidFill>
            <a:schemeClr val="bg1"/>
          </a:solidFill>
        </p:grpSpPr>
        <p:sp>
          <p:nvSpPr>
            <p:cNvPr id="41" name="Text Box 3"/>
            <p:cNvSpPr txBox="1">
              <a:spLocks noChangeArrowheads="1"/>
            </p:cNvSpPr>
            <p:nvPr/>
          </p:nvSpPr>
          <p:spPr bwMode="auto">
            <a:xfrm>
              <a:off x="10393" y="3511"/>
              <a:ext cx="227" cy="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1406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1∙10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</a:rPr>
                <a:t>-31</a:t>
              </a:r>
              <a:r>
                <a:rPr lang="ru-RU" sz="2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(6•10</a:t>
              </a:r>
              <a:r>
                <a:rPr lang="ru-RU" sz="2400" b="1" baseline="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</a:t>
              </a:r>
              <a:r>
                <a:rPr lang="ru-RU" sz="2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9785" y="3514"/>
              <a:ext cx="1304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/>
            </a:p>
          </p:txBody>
        </p:sp>
      </p:grp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3786182" y="3831160"/>
            <a:ext cx="2357454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-19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6858016" y="-71462"/>
            <a:ext cx="1571636" cy="571504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3•10 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-19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3428992" y="4643446"/>
            <a:ext cx="428628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3786182" y="3804692"/>
            <a:ext cx="1857388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-19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>
            <a:off x="1428728" y="4643446"/>
            <a:ext cx="428628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6399408" y="5715016"/>
            <a:ext cx="178595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71842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6,63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-34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6500826" y="6286496"/>
            <a:ext cx="1143008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71842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3929058" y="5786454"/>
            <a:ext cx="1857388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4,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-19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14348" y="4726362"/>
            <a:ext cx="500066" cy="8457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l-G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λ</a:t>
            </a:r>
            <a:r>
              <a:rPr lang="en-US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642910" y="6143644"/>
            <a:ext cx="27860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3458972" y="5842902"/>
            <a:ext cx="428628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571472" y="5429264"/>
            <a:ext cx="2852756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9,9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4877438" y="5857892"/>
            <a:ext cx="804320" cy="4286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2143108" y="2500306"/>
            <a:ext cx="857256" cy="8457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l-G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λ</a:t>
            </a:r>
            <a:r>
              <a:rPr lang="en-US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2928926" y="2643182"/>
            <a:ext cx="207170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0,43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62"/>
          <p:cNvSpPr txBox="1">
            <a:spLocks noChangeArrowheads="1"/>
          </p:cNvSpPr>
          <p:nvPr/>
        </p:nvSpPr>
        <p:spPr bwMode="auto">
          <a:xfrm>
            <a:off x="5143504" y="2571744"/>
            <a:ext cx="2500330" cy="64294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фиолетовый</a:t>
            </a:r>
          </a:p>
        </p:txBody>
      </p:sp>
      <p:grpSp>
        <p:nvGrpSpPr>
          <p:cNvPr id="73" name="Group 2"/>
          <p:cNvGrpSpPr>
            <a:grpSpLocks/>
          </p:cNvGrpSpPr>
          <p:nvPr/>
        </p:nvGrpSpPr>
        <p:grpSpPr bwMode="auto">
          <a:xfrm>
            <a:off x="1285852" y="1857364"/>
            <a:ext cx="785818" cy="1071786"/>
            <a:chOff x="9757" y="3167"/>
            <a:chExt cx="681" cy="764"/>
          </a:xfrm>
          <a:solidFill>
            <a:schemeClr val="bg1"/>
          </a:solidFill>
        </p:grpSpPr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9802" y="3563"/>
              <a:ext cx="227" cy="3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λ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</a:rPr>
                <a:t>h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</a:rPr>
                <a:t>c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Line 5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 flipV="1">
            <a:off x="1714480" y="1643050"/>
            <a:ext cx="500066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857224" y="5214950"/>
            <a:ext cx="642942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58"/>
          <p:cNvGrpSpPr/>
          <p:nvPr/>
        </p:nvGrpSpPr>
        <p:grpSpPr>
          <a:xfrm>
            <a:off x="0" y="24"/>
            <a:ext cx="9144096" cy="6858000"/>
            <a:chOff x="0" y="2071678"/>
            <a:chExt cx="9144096" cy="6858000"/>
          </a:xfrm>
        </p:grpSpPr>
        <p:grpSp>
          <p:nvGrpSpPr>
            <p:cNvPr id="61" name="Группа 93"/>
            <p:cNvGrpSpPr/>
            <p:nvPr/>
          </p:nvGrpSpPr>
          <p:grpSpPr>
            <a:xfrm>
              <a:off x="0" y="2071678"/>
              <a:ext cx="9144096" cy="6858000"/>
              <a:chOff x="0" y="24"/>
              <a:chExt cx="9144096" cy="6858000"/>
            </a:xfrm>
          </p:grpSpPr>
          <p:grpSp>
            <p:nvGrpSpPr>
              <p:cNvPr id="72" name="Группа 12"/>
              <p:cNvGrpSpPr/>
              <p:nvPr/>
            </p:nvGrpSpPr>
            <p:grpSpPr>
              <a:xfrm>
                <a:off x="0" y="24"/>
                <a:ext cx="9144096" cy="6858000"/>
                <a:chOff x="7072298" y="-4214866"/>
                <a:chExt cx="9144096" cy="6858000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7072298" y="-4214866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5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7000"/>
                    </a:lnSpc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0787074" y="642918"/>
                  <a:ext cx="5429320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US" sz="6600" b="1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6600" b="1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=3</a:t>
                  </a:r>
                  <a:r>
                    <a:rPr lang="en-US" sz="6600" b="1" dirty="0" smtClean="0">
                      <a:solidFill>
                        <a:srgbClr val="FFFF00"/>
                      </a:solidFill>
                      <a:sym typeface="Symbol"/>
                    </a:rPr>
                    <a:t></a:t>
                  </a:r>
                  <a:r>
                    <a:rPr lang="ru-RU" sz="6600" b="1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ru-RU" sz="6600" b="1" baseline="30000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8</a:t>
                  </a:r>
                  <a:r>
                    <a:rPr lang="ru-RU" sz="6600" b="1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м/с</a:t>
                  </a:r>
                  <a:endParaRPr lang="ru-RU" sz="660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78" name="Прямоугольник 77"/>
              <p:cNvSpPr/>
              <p:nvPr/>
            </p:nvSpPr>
            <p:spPr>
              <a:xfrm>
                <a:off x="1357290" y="2500306"/>
                <a:ext cx="3857620" cy="14465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sz="4400" b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Вырывание </a:t>
                </a:r>
                <a:r>
                  <a:rPr lang="ru-RU" sz="4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е</a:t>
                </a:r>
              </a:p>
              <a:p>
                <a:pPr algn="ctr" eaLnBrk="0" hangingPunct="0"/>
                <a:r>
                  <a:rPr lang="ru-RU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светом</a:t>
                </a:r>
                <a:endPara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68" name="Группа 117"/>
            <p:cNvGrpSpPr/>
            <p:nvPr/>
          </p:nvGrpSpPr>
          <p:grpSpPr>
            <a:xfrm>
              <a:off x="3000364" y="3077666"/>
              <a:ext cx="5500726" cy="1286360"/>
              <a:chOff x="5163708" y="3071810"/>
              <a:chExt cx="3337382" cy="861497"/>
            </a:xfrm>
          </p:grpSpPr>
          <p:sp>
            <p:nvSpPr>
              <p:cNvPr id="69" name="Text Box 64"/>
              <p:cNvSpPr txBox="1">
                <a:spLocks noChangeArrowheads="1"/>
              </p:cNvSpPr>
              <p:nvPr/>
            </p:nvSpPr>
            <p:spPr bwMode="auto">
              <a:xfrm>
                <a:off x="5163708" y="3071810"/>
                <a:ext cx="1143008" cy="857256"/>
              </a:xfrm>
              <a:prstGeom prst="rect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</a:t>
                </a: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64"/>
              <p:cNvSpPr txBox="1">
                <a:spLocks noChangeArrowheads="1"/>
              </p:cNvSpPr>
              <p:nvPr/>
            </p:nvSpPr>
            <p:spPr bwMode="auto">
              <a:xfrm>
                <a:off x="6163840" y="3071810"/>
                <a:ext cx="1643074" cy="857256"/>
              </a:xfrm>
              <a:prstGeom prst="rect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kumimoji="0" lang="en-US" sz="6000" b="1" i="0" u="none" strike="noStrike" cap="none" normalizeH="0" baseline="-2500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ВЫХ</a:t>
                </a: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64"/>
              <p:cNvSpPr txBox="1">
                <a:spLocks noChangeArrowheads="1"/>
              </p:cNvSpPr>
              <p:nvPr/>
            </p:nvSpPr>
            <p:spPr bwMode="auto">
              <a:xfrm>
                <a:off x="7786710" y="3076051"/>
                <a:ext cx="714380" cy="857256"/>
              </a:xfrm>
              <a:prstGeom prst="rect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kumimoji="0" lang="en-US" sz="6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е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635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50729 0.3291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16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37 L -0.53923 0.67445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0" y="3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64 L 0.00799 0.11885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93642E-7 L -0.07726 0.37133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L -0.65174 -0.02844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-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416 L -0.46563 -0.10752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041 L 0.11979 0.19167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0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5121" grpId="0" animBg="1"/>
      <p:bldP spid="3" grpId="0" animBg="1"/>
      <p:bldP spid="4" grpId="0" animBg="1"/>
      <p:bldP spid="5" grpId="0" animBg="1"/>
      <p:bldP spid="11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8" grpId="1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371178">
            <a:off x="758" y="2623383"/>
            <a:ext cx="8748464" cy="1584766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small" dirty="0" smtClean="0">
                <a:latin typeface="Times New Roman" pitchFamily="18" charset="0"/>
                <a:cs typeface="Times New Roman" pitchFamily="18" charset="0"/>
              </a:rPr>
              <a:t>Ядерные реакции.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5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000232" y="-30778"/>
            <a:ext cx="57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ЯДЕРНЫЕ РЕАКЦИИ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971590"/>
            <a:ext cx="421484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…в зону ядерных сил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72066" y="969330"/>
            <a:ext cx="314327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ускорители!!!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1643050"/>
            <a:ext cx="657229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Ядра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70079" y="1619488"/>
            <a:ext cx="64294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8662" y="2724799"/>
            <a:ext cx="4064015" cy="704072"/>
            <a:chOff x="4176" y="9232"/>
            <a:chExt cx="3168" cy="1107"/>
          </a:xfrm>
          <a:solidFill>
            <a:schemeClr val="bg1">
              <a:lumMod val="85000"/>
            </a:schemeClr>
          </a:solidFill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4176" y="9264"/>
              <a:ext cx="864" cy="10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Li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5008" y="9232"/>
              <a:ext cx="752" cy="11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 =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5680" y="9264"/>
              <a:ext cx="1008" cy="10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He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6624" y="9291"/>
              <a:ext cx="720" cy="10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He 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 bwMode="auto">
          <a:xfrm>
            <a:off x="4143372" y="2786058"/>
            <a:ext cx="64294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446938" y="2610145"/>
            <a:ext cx="341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7         1            4             4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428728" y="3286124"/>
            <a:ext cx="3493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3         1              2            2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928662" y="3760627"/>
            <a:ext cx="3752024" cy="778342"/>
            <a:chOff x="4288" y="10049"/>
            <a:chExt cx="3080" cy="591"/>
          </a:xfrm>
          <a:solidFill>
            <a:schemeClr val="bg2">
              <a:lumMod val="90000"/>
            </a:schemeClr>
          </a:solidFill>
        </p:grpSpPr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4288" y="10064"/>
              <a:ext cx="10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5117" y="10071"/>
              <a:ext cx="752" cy="5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5813" y="10064"/>
              <a:ext cx="10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6808" y="10049"/>
              <a:ext cx="560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3988621" y="3857628"/>
            <a:ext cx="642942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359455" y="4324657"/>
            <a:ext cx="3399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13        0            11          2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428728" y="3648490"/>
            <a:ext cx="341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27      1            24           4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214942" y="2602521"/>
            <a:ext cx="214314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ЗС нуклонов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286380" y="3214686"/>
            <a:ext cx="85725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ЗСЗ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445467" y="4714884"/>
            <a:ext cx="6698565" cy="76944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4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4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сырья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kumimoji="0" lang="ru-RU" sz="44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выхода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286380" y="5741275"/>
            <a:ext cx="37748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48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48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9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307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 animBg="1"/>
      <p:bldP spid="4" grpId="0" animBg="1"/>
      <p:bldP spid="5" grpId="0" animBg="1"/>
      <p:bldP spid="6" grpId="0" animBg="1"/>
      <p:bldP spid="6" grpId="1" animBg="1"/>
      <p:bldP spid="12" grpId="0" animBg="1"/>
      <p:bldP spid="12" grpId="1" animBg="1"/>
      <p:bldP spid="30727" grpId="0"/>
      <p:bldP spid="30728" grpId="0"/>
      <p:bldP spid="21" grpId="0" animBg="1"/>
      <p:bldP spid="21" grpId="1" animBg="1"/>
      <p:bldP spid="30735" grpId="0"/>
      <p:bldP spid="30736" grpId="0"/>
      <p:bldP spid="24" grpId="0" animBg="1"/>
      <p:bldP spid="25" grpId="0" animBg="1"/>
      <p:bldP spid="30737" grpId="0" animBg="1"/>
      <p:bldP spid="30737" grpId="1" animBg="1"/>
      <p:bldP spid="27" grpId="0" animBg="1"/>
      <p:bldP spid="2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42852"/>
          <a:ext cx="9144000" cy="1988820"/>
        </p:xfrm>
        <a:graphic>
          <a:graphicData uri="http://schemas.openxmlformats.org/drawingml/2006/table">
            <a:tbl>
              <a:tblPr/>
              <a:tblGrid>
                <a:gridCol w="754308"/>
                <a:gridCol w="75434"/>
                <a:gridCol w="1061101"/>
                <a:gridCol w="311097"/>
                <a:gridCol w="1227052"/>
                <a:gridCol w="214314"/>
                <a:gridCol w="1214446"/>
                <a:gridCol w="921798"/>
                <a:gridCol w="1152208"/>
                <a:gridCol w="1106121"/>
                <a:gridCol w="1106121"/>
              </a:tblGrid>
              <a:tr h="161925">
                <a:tc gridSpan="6">
                  <a:txBody>
                    <a:bodyPr/>
                    <a:lstStyle/>
                    <a:p>
                      <a:pPr algn="ctr" fontAlgn="b"/>
                      <a:endParaRPr lang="ru-RU" sz="2800" b="1" i="0" u="sng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sng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4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400" b="1" i="0" u="sng" strike="noStrike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400" b="1" i="0" u="sng" strike="noStrike" dirty="0">
                        <a:solidFill>
                          <a:srgbClr val="0014A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sng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а.е</a:t>
                      </a:r>
                      <a:r>
                        <a:rPr lang="ru-RU" sz="1800" b="1" i="0" u="sng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в  </a:t>
                      </a:r>
                      <a:r>
                        <a:rPr lang="ru-RU" sz="1800" b="1" i="0" u="sng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Мэв</a:t>
                      </a:r>
                      <a:endParaRPr lang="ru-RU" sz="1800" b="1" i="0" u="sng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ru-RU" sz="2000" b="1" i="0" u="sng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ядра)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2000" b="1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пр-нов</a:t>
                      </a:r>
                      <a:r>
                        <a:rPr lang="ru-RU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000" b="1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а.е</a:t>
                      </a:r>
                      <a:endParaRPr lang="ru-RU" sz="2000" b="1" i="0" u="sng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2000" b="1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не-нов</a:t>
                      </a:r>
                      <a:r>
                        <a:rPr lang="ru-RU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000" b="1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а.е</a:t>
                      </a:r>
                      <a:endParaRPr lang="ru-RU" sz="2000" b="1" i="0" u="sng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2000" b="1" i="0" u="sng" strike="noStrike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ну-нов)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sng" strike="noStrike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деф.масс.</a:t>
                      </a:r>
                      <a:r>
                        <a:rPr lang="ru-RU" sz="2000" b="0" i="0" u="none" strike="noStrike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2000" b="1" i="0" u="sng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эн.связи(Дж)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эн.св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Мэв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Z*</a:t>
                      </a:r>
                      <a:r>
                        <a:rPr lang="en-US" sz="20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N*1,00866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m(n) + m(p)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 - m(</a:t>
                      </a:r>
                      <a:r>
                        <a:rPr lang="ru-RU" sz="2000" b="1" i="0" u="none" strike="noStrike" dirty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M*c^2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M*931,5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3,01605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2,01732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1,27E-12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7,96005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77237" y="5750004"/>
            <a:ext cx="5266763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66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связи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66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143512"/>
            <a:ext cx="5598007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Zm</a:t>
            </a:r>
            <a:r>
              <a:rPr kumimoji="0" lang="en-US" sz="4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Nm</a:t>
            </a:r>
            <a:r>
              <a:rPr kumimoji="0" lang="en-US" sz="48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)-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2924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b"/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Энергия  связи</a:t>
            </a:r>
            <a:endParaRPr lang="ru-RU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" y="2357430"/>
          <a:ext cx="9144000" cy="2415540"/>
        </p:xfrm>
        <a:graphic>
          <a:graphicData uri="http://schemas.openxmlformats.org/drawingml/2006/table">
            <a:tbl>
              <a:tblPr/>
              <a:tblGrid>
                <a:gridCol w="946468"/>
                <a:gridCol w="73706"/>
                <a:gridCol w="1036797"/>
                <a:gridCol w="303972"/>
                <a:gridCol w="1198947"/>
                <a:gridCol w="209405"/>
                <a:gridCol w="1186630"/>
                <a:gridCol w="900685"/>
                <a:gridCol w="1125818"/>
                <a:gridCol w="1080786"/>
                <a:gridCol w="1080786"/>
              </a:tblGrid>
              <a:tr h="161925">
                <a:tc gridSpan="6">
                  <a:txBody>
                    <a:bodyPr/>
                    <a:lstStyle/>
                    <a:p>
                      <a:pPr algn="ctr" fontAlgn="b"/>
                      <a:endParaRPr lang="ru-RU" sz="2800" b="1" i="0" u="sng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sng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4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400" b="1" i="0" u="sng" strike="noStrike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400" b="1" i="0" u="sng" strike="noStrike" dirty="0">
                        <a:solidFill>
                          <a:srgbClr val="0014A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sng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а.е</a:t>
                      </a:r>
                      <a:r>
                        <a:rPr lang="ru-RU" sz="1800" b="1" i="0" u="sng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в  </a:t>
                      </a:r>
                      <a:r>
                        <a:rPr lang="ru-RU" sz="1800" b="1" i="0" u="sng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Мэв</a:t>
                      </a:r>
                      <a:endParaRPr lang="ru-RU" sz="1800" b="1" i="0" u="sng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ru-RU" sz="2000" b="1" i="0" u="sng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ядра)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2000" b="1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пр-нов</a:t>
                      </a:r>
                      <a:r>
                        <a:rPr lang="ru-RU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000" b="1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а.е</a:t>
                      </a:r>
                      <a:endParaRPr lang="ru-RU" sz="2000" b="1" i="0" u="sng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2000" b="1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не-нов</a:t>
                      </a:r>
                      <a:r>
                        <a:rPr lang="ru-RU" sz="20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000" b="1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а.е</a:t>
                      </a:r>
                      <a:endParaRPr lang="ru-RU" sz="2000" b="1" i="0" u="sng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2000" b="1" i="0" u="sng" strike="noStrike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ну-нов)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sng" strike="noStrike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деф.масс.</a:t>
                      </a:r>
                      <a:r>
                        <a:rPr lang="ru-RU" sz="2000" b="0" i="0" u="none" strike="noStrike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2000" b="1" i="0" u="sng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эн.связи(Дж)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эн.св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Мэв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Z*</a:t>
                      </a:r>
                      <a:r>
                        <a:rPr lang="en-US" sz="20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N*1,00866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m(n) + m(p)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 - m(</a:t>
                      </a:r>
                      <a:r>
                        <a:rPr lang="ru-RU" sz="2000" b="1" i="0" u="none" strike="noStrike" dirty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M*c^2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M*931,5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7/14</a:t>
                      </a:r>
                      <a:endParaRPr lang="en-US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14,00307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7,05096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7,06062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14,11158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1,62E-11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30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9144000" cy="619125"/>
        </p:xfrm>
        <a:graphic>
          <a:graphicData uri="http://schemas.openxmlformats.org/drawingml/2006/table">
            <a:tbl>
              <a:tblPr/>
              <a:tblGrid>
                <a:gridCol w="1828802"/>
                <a:gridCol w="457182"/>
                <a:gridCol w="1950736"/>
                <a:gridCol w="548643"/>
                <a:gridCol w="1950719"/>
                <a:gridCol w="457199"/>
                <a:gridCol w="1950719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Li(3/7)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H(1/2)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Be(4/8)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n(0/1)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285852" y="5643578"/>
            <a:ext cx="6698565" cy="76944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4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4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сырья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kumimoji="0" lang="ru-RU" sz="44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выхода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2357430"/>
          <a:ext cx="4290660" cy="1299210"/>
        </p:xfrm>
        <a:graphic>
          <a:graphicData uri="http://schemas.openxmlformats.org/drawingml/2006/table">
            <a:tbl>
              <a:tblPr/>
              <a:tblGrid>
                <a:gridCol w="429066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4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сырья)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9,03011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3857628"/>
          <a:ext cx="4572001" cy="1451610"/>
        </p:xfrm>
        <a:graphic>
          <a:graphicData uri="http://schemas.openxmlformats.org/drawingml/2006/table">
            <a:tbl>
              <a:tblPr/>
              <a:tblGrid>
                <a:gridCol w="4572001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l-GR" sz="4800" b="1" i="0" u="sng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4800" b="1" i="0" u="sng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M=</a:t>
                      </a:r>
                      <a:r>
                        <a:rPr lang="en-US" sz="5400" b="1" i="0" u="sng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4400" b="0" i="0" u="sng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54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5400" b="1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4400" b="0" i="0" u="sng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800" b="1" i="0" u="sng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-0,01614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-1106805"/>
          <a:ext cx="9144000" cy="110680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sng" strike="noStrike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Энергетический выход ядерной реакции   в</a:t>
                      </a:r>
                      <a:r>
                        <a:rPr lang="ru-RU" sz="3600" b="1" i="0" u="none" strike="noStrike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0" u="sng" strike="noStrike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Мэв</a:t>
                      </a:r>
                      <a:endParaRPr lang="ru-RU" sz="3600" b="1" i="0" u="sng" strike="noStrike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357298"/>
          <a:ext cx="9144000" cy="857256"/>
        </p:xfrm>
        <a:graphic>
          <a:graphicData uri="http://schemas.openxmlformats.org/drawingml/2006/table">
            <a:tbl>
              <a:tblPr/>
              <a:tblGrid>
                <a:gridCol w="1828802"/>
                <a:gridCol w="457182"/>
                <a:gridCol w="1950736"/>
                <a:gridCol w="548643"/>
                <a:gridCol w="1950719"/>
                <a:gridCol w="457199"/>
                <a:gridCol w="1950719"/>
              </a:tblGrid>
              <a:tr h="8572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7,01601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8,00531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19256" y="2428868"/>
          <a:ext cx="4424744" cy="1238250"/>
        </p:xfrm>
        <a:graphic>
          <a:graphicData uri="http://schemas.openxmlformats.org/drawingml/2006/table">
            <a:tbl>
              <a:tblPr/>
              <a:tblGrid>
                <a:gridCol w="4424744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m(</a:t>
                      </a:r>
                      <a:r>
                        <a:rPr lang="ru-RU" sz="3600" b="1" i="0" u="none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</a:t>
                      </a:r>
                      <a:r>
                        <a:rPr lang="ru-RU" sz="36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9,01397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571999" y="3987178"/>
          <a:ext cx="4572001" cy="1299210"/>
        </p:xfrm>
        <a:graphic>
          <a:graphicData uri="http://schemas.openxmlformats.org/drawingml/2006/table">
            <a:tbl>
              <a:tblPr/>
              <a:tblGrid>
                <a:gridCol w="4572001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l-GR" sz="4400" b="1" i="0" u="sng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4400" b="1" i="0" u="sng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E=</a:t>
                      </a:r>
                      <a:r>
                        <a:rPr lang="ru-RU" sz="4400" b="1" i="0" u="sng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4400" b="1" i="0" u="sng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4400" b="1" i="0" u="sng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M*931,5</a:t>
                      </a:r>
                      <a:endParaRPr lang="en-US" sz="4400" b="1" i="0" u="sng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-15,0344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 bwMode="auto">
          <a:xfrm>
            <a:off x="5643570" y="4714884"/>
            <a:ext cx="2428892" cy="642942"/>
          </a:xfrm>
          <a:prstGeom prst="roundRect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8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43372" y="0"/>
            <a:ext cx="500062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Резерфорд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 раза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за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(полураспада)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214282" y="71414"/>
            <a:ext cx="4799907" cy="2857519"/>
            <a:chOff x="12127" y="5638"/>
            <a:chExt cx="2339" cy="1504"/>
          </a:xfrm>
        </p:grpSpPr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>
              <a:off x="12135" y="6596"/>
              <a:ext cx="68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H="1">
              <a:off x="12127" y="6820"/>
              <a:ext cx="68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H="1">
              <a:off x="12562" y="6558"/>
              <a:ext cx="68" cy="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H="1">
              <a:off x="13450" y="6934"/>
              <a:ext cx="68" cy="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12135" y="6116"/>
              <a:ext cx="68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12127" y="6964"/>
              <a:ext cx="68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2162" y="5638"/>
              <a:ext cx="2304" cy="1504"/>
              <a:chOff x="12096" y="5644"/>
              <a:chExt cx="2304" cy="1504"/>
            </a:xfrm>
          </p:grpSpPr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 flipV="1">
                <a:off x="12960" y="6284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 flipV="1">
                <a:off x="12096" y="5644"/>
                <a:ext cx="0" cy="144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12096" y="7084"/>
                <a:ext cx="2304" cy="0"/>
              </a:xfrm>
              <a:prstGeom prst="line">
                <a:avLst/>
              </a:prstGeom>
              <a:noFill/>
              <a:ln w="28575">
                <a:solidFill>
                  <a:srgbClr val="0014A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12096" y="6588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 flipH="1">
                <a:off x="12504" y="7076"/>
                <a:ext cx="68" cy="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 flipH="1">
                <a:off x="12936" y="7084"/>
                <a:ext cx="68" cy="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 flipH="1">
                <a:off x="13396" y="7084"/>
                <a:ext cx="68" cy="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 flipH="1">
                <a:off x="13904" y="7084"/>
                <a:ext cx="68" cy="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 flipV="1">
                <a:off x="12528" y="6220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 flipV="1">
                <a:off x="13424" y="6220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>
                <a:off x="12096" y="679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12096" y="6940"/>
                <a:ext cx="18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 flipH="1">
              <a:off x="13010" y="6774"/>
              <a:ext cx="68" cy="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06" name="Arc 34"/>
          <p:cNvSpPr>
            <a:spLocks/>
          </p:cNvSpPr>
          <p:nvPr/>
        </p:nvSpPr>
        <p:spPr bwMode="auto">
          <a:xfrm rot="11093116">
            <a:off x="261410" y="924483"/>
            <a:ext cx="3209388" cy="15038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142 w 21382"/>
              <a:gd name="T1" fmla="*/ 0 h 21600"/>
              <a:gd name="T2" fmla="*/ 21382 w 21382"/>
              <a:gd name="T3" fmla="*/ 18542 h 21600"/>
              <a:gd name="T4" fmla="*/ 0 w 213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82" h="21600" fill="none" extrusionOk="0">
                <a:moveTo>
                  <a:pt x="141" y="0"/>
                </a:moveTo>
                <a:cubicBezTo>
                  <a:pt x="10835" y="70"/>
                  <a:pt x="19868" y="7955"/>
                  <a:pt x="21382" y="18541"/>
                </a:cubicBezTo>
              </a:path>
              <a:path w="21382" h="21600" stroke="0" extrusionOk="0">
                <a:moveTo>
                  <a:pt x="141" y="0"/>
                </a:moveTo>
                <a:cubicBezTo>
                  <a:pt x="10835" y="70"/>
                  <a:pt x="19868" y="7955"/>
                  <a:pt x="21382" y="1854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2143116"/>
            <a:ext cx="48442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3344" y="68025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-4711" y="3214686"/>
            <a:ext cx="1402185" cy="1282067"/>
            <a:chOff x="2763" y="3336"/>
            <a:chExt cx="893" cy="841"/>
          </a:xfrm>
        </p:grpSpPr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2763" y="3336"/>
              <a:ext cx="893" cy="841"/>
              <a:chOff x="11364" y="3511"/>
              <a:chExt cx="1081" cy="812"/>
            </a:xfrm>
          </p:grpSpPr>
          <p:sp>
            <p:nvSpPr>
              <p:cNvPr id="3109" name="Line 37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10" name="Group 38"/>
              <p:cNvGrpSpPr>
                <a:grpSpLocks/>
              </p:cNvGrpSpPr>
              <p:nvPr/>
            </p:nvGrpSpPr>
            <p:grpSpPr bwMode="auto">
              <a:xfrm>
                <a:off x="11364" y="3511"/>
                <a:ext cx="1081" cy="812"/>
                <a:chOff x="10875" y="3779"/>
                <a:chExt cx="864" cy="812"/>
              </a:xfrm>
            </p:grpSpPr>
            <p:sp>
              <p:nvSpPr>
                <p:cNvPr id="311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1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989" y="4141"/>
                  <a:ext cx="461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2811" y="3708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3428992" y="3143248"/>
            <a:ext cx="1402185" cy="1282067"/>
            <a:chOff x="2763" y="3336"/>
            <a:chExt cx="893" cy="841"/>
          </a:xfrm>
        </p:grpSpPr>
        <p:grpSp>
          <p:nvGrpSpPr>
            <p:cNvPr id="3115" name="Group 43"/>
            <p:cNvGrpSpPr>
              <a:grpSpLocks/>
            </p:cNvGrpSpPr>
            <p:nvPr/>
          </p:nvGrpSpPr>
          <p:grpSpPr bwMode="auto">
            <a:xfrm>
              <a:off x="2763" y="3336"/>
              <a:ext cx="893" cy="841"/>
              <a:chOff x="11364" y="3511"/>
              <a:chExt cx="1081" cy="812"/>
            </a:xfrm>
          </p:grpSpPr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17" name="Group 45"/>
              <p:cNvGrpSpPr>
                <a:grpSpLocks/>
              </p:cNvGrpSpPr>
              <p:nvPr/>
            </p:nvGrpSpPr>
            <p:grpSpPr bwMode="auto">
              <a:xfrm>
                <a:off x="11364" y="3511"/>
                <a:ext cx="1081" cy="812"/>
                <a:chOff x="10875" y="3779"/>
                <a:chExt cx="864" cy="812"/>
              </a:xfrm>
            </p:grpSpPr>
            <p:sp>
              <p:nvSpPr>
                <p:cNvPr id="311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1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505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4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2811" y="377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5214942" y="3143248"/>
            <a:ext cx="1439868" cy="1285884"/>
            <a:chOff x="2766" y="3336"/>
            <a:chExt cx="917" cy="841"/>
          </a:xfrm>
        </p:grpSpPr>
        <p:grpSp>
          <p:nvGrpSpPr>
            <p:cNvPr id="3122" name="Group 50"/>
            <p:cNvGrpSpPr>
              <a:grpSpLocks/>
            </p:cNvGrpSpPr>
            <p:nvPr/>
          </p:nvGrpSpPr>
          <p:grpSpPr bwMode="auto">
            <a:xfrm>
              <a:off x="2766" y="3336"/>
              <a:ext cx="917" cy="841"/>
              <a:chOff x="11367" y="3511"/>
              <a:chExt cx="1110" cy="812"/>
            </a:xfrm>
          </p:grpSpPr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24" name="Group 52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31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2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127" name="Line 55"/>
            <p:cNvSpPr>
              <a:spLocks noChangeShapeType="1"/>
            </p:cNvSpPr>
            <p:nvPr/>
          </p:nvSpPr>
          <p:spPr bwMode="auto">
            <a:xfrm>
              <a:off x="2865" y="3757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1000100" y="3143248"/>
            <a:ext cx="64294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000100" y="3786190"/>
            <a:ext cx="78581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643174" y="3787778"/>
            <a:ext cx="78581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56"/>
          <p:cNvSpPr txBox="1">
            <a:spLocks noChangeArrowheads="1"/>
          </p:cNvSpPr>
          <p:nvPr/>
        </p:nvSpPr>
        <p:spPr bwMode="auto">
          <a:xfrm>
            <a:off x="2714612" y="3071810"/>
            <a:ext cx="714380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Group 42"/>
          <p:cNvGrpSpPr>
            <a:grpSpLocks/>
          </p:cNvGrpSpPr>
          <p:nvPr/>
        </p:nvGrpSpPr>
        <p:grpSpPr bwMode="auto">
          <a:xfrm>
            <a:off x="1714480" y="3191274"/>
            <a:ext cx="1214446" cy="1237858"/>
            <a:chOff x="2763" y="3211"/>
            <a:chExt cx="893" cy="812"/>
          </a:xfrm>
        </p:grpSpPr>
        <p:grpSp>
          <p:nvGrpSpPr>
            <p:cNvPr id="73" name="Group 43"/>
            <p:cNvGrpSpPr>
              <a:grpSpLocks/>
            </p:cNvGrpSpPr>
            <p:nvPr/>
          </p:nvGrpSpPr>
          <p:grpSpPr bwMode="auto">
            <a:xfrm>
              <a:off x="2763" y="3211"/>
              <a:ext cx="893" cy="812"/>
              <a:chOff x="11364" y="3511"/>
              <a:chExt cx="1081" cy="812"/>
            </a:xfrm>
          </p:grpSpPr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6" name="Group 45"/>
              <p:cNvGrpSpPr>
                <a:grpSpLocks/>
              </p:cNvGrpSpPr>
              <p:nvPr/>
            </p:nvGrpSpPr>
            <p:grpSpPr bwMode="auto">
              <a:xfrm>
                <a:off x="11364" y="3511"/>
                <a:ext cx="1081" cy="812"/>
                <a:chOff x="10875" y="3779"/>
                <a:chExt cx="864" cy="812"/>
              </a:xfrm>
            </p:grpSpPr>
            <p:sp>
              <p:nvSpPr>
                <p:cNvPr id="7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505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4" name="Line 48"/>
            <p:cNvSpPr>
              <a:spLocks noChangeShapeType="1"/>
            </p:cNvSpPr>
            <p:nvPr/>
          </p:nvSpPr>
          <p:spPr bwMode="auto">
            <a:xfrm>
              <a:off x="2811" y="3617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Прямая со стрелкой 78"/>
          <p:cNvCxnSpPr/>
          <p:nvPr/>
        </p:nvCxnSpPr>
        <p:spPr>
          <a:xfrm>
            <a:off x="4500562" y="3802066"/>
            <a:ext cx="78581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56"/>
          <p:cNvSpPr txBox="1">
            <a:spLocks noChangeArrowheads="1"/>
          </p:cNvSpPr>
          <p:nvPr/>
        </p:nvSpPr>
        <p:spPr bwMode="auto">
          <a:xfrm>
            <a:off x="4500562" y="3071810"/>
            <a:ext cx="714380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30" name="Group 58"/>
          <p:cNvGrpSpPr>
            <a:grpSpLocks/>
          </p:cNvGrpSpPr>
          <p:nvPr/>
        </p:nvGrpSpPr>
        <p:grpSpPr bwMode="auto">
          <a:xfrm>
            <a:off x="7858148" y="3000372"/>
            <a:ext cx="1500198" cy="1428760"/>
            <a:chOff x="2766" y="3336"/>
            <a:chExt cx="917" cy="841"/>
          </a:xfrm>
        </p:grpSpPr>
        <p:grpSp>
          <p:nvGrpSpPr>
            <p:cNvPr id="3131" name="Group 59"/>
            <p:cNvGrpSpPr>
              <a:grpSpLocks/>
            </p:cNvGrpSpPr>
            <p:nvPr/>
          </p:nvGrpSpPr>
          <p:grpSpPr bwMode="auto">
            <a:xfrm>
              <a:off x="2766" y="3336"/>
              <a:ext cx="917" cy="841"/>
              <a:chOff x="11367" y="3511"/>
              <a:chExt cx="1110" cy="812"/>
            </a:xfrm>
          </p:grpSpPr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33" name="Group 61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313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2</a:t>
                  </a:r>
                  <a:r>
                    <a:rPr kumimoji="0" lang="en-US" sz="4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>
              <a:off x="2868" y="3772"/>
              <a:ext cx="58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29420" y="3286124"/>
            <a:ext cx="1643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8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5429256" y="1912914"/>
            <a:ext cx="3357554" cy="1087458"/>
          </a:xfrm>
          <a:prstGeom prst="rect">
            <a:avLst/>
          </a:prstGeom>
          <a:gradFill rotWithShape="0">
            <a:gsLst>
              <a:gs pos="0">
                <a:srgbClr val="CCECFF">
                  <a:gamma/>
                  <a:shade val="76863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6863"/>
                  <a:invGamma/>
                </a:srgbClr>
              </a:gs>
            </a:gsLst>
            <a:lin ang="5400000" scaled="1"/>
          </a:gradFill>
          <a:ln w="9525">
            <a:pattFill prst="lgConfetti">
              <a:fgClr>
                <a:srgbClr val="FFCCFF"/>
              </a:fgClr>
              <a:bgClr>
                <a:srgbClr val="FFCCCC"/>
              </a:bgClr>
            </a:patt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4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ост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4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-t/</a:t>
            </a:r>
            <a:r>
              <a:rPr kumimoji="0" lang="en-US" sz="48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6286480" y="4286256"/>
            <a:ext cx="2857520" cy="206210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- 4,5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млрд.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1600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секунды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5700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-17826" y="5288364"/>
            <a:ext cx="6447214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Статистические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несчастный случай (не стареют)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МНОГО…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0" y="0"/>
            <a:ext cx="9144000" cy="6858000"/>
            <a:chOff x="-3857684" y="285728"/>
            <a:chExt cx="9144000" cy="685800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-3857684" y="285728"/>
              <a:ext cx="9144000" cy="6858000"/>
            </a:xfrm>
            <a:prstGeom prst="rect">
              <a:avLst/>
            </a:prstGeom>
            <a:solidFill>
              <a:schemeClr val="bg1">
                <a:lumMod val="65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 Box 66"/>
            <p:cNvSpPr txBox="1">
              <a:spLocks noChangeArrowheads="1"/>
            </p:cNvSpPr>
            <p:nvPr/>
          </p:nvSpPr>
          <p:spPr bwMode="auto">
            <a:xfrm>
              <a:off x="1500166" y="2127204"/>
              <a:ext cx="3357554" cy="1087458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shade val="76863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76863"/>
                    <a:invGamma/>
                  </a:srgbClr>
                </a:gs>
              </a:gsLst>
              <a:lin ang="5400000" scaled="1"/>
            </a:gradFill>
            <a:ln w="9525">
              <a:pattFill prst="lgConfetti">
                <a:fgClr>
                  <a:srgbClr val="FFCCFF"/>
                </a:fgClr>
                <a:bgClr>
                  <a:srgbClr val="FFCCCC"/>
                </a:bgClr>
              </a:patt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ru-RU" sz="4800" b="1" i="0" u="none" strike="noStrike" cap="none" normalizeH="0" baseline="-2500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ост</a:t>
              </a:r>
              <a:r>
                <a:rPr kumimoji="0" lang="ru-RU" sz="48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ru-RU" sz="4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4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-t/</a:t>
              </a:r>
              <a:r>
                <a:rPr kumimoji="0" lang="en-US" sz="4800" b="1" i="0" u="none" strike="noStrike" cap="none" normalizeH="0" baseline="30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908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31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31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31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3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3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3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300"/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300"/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300"/>
                                        <p:tgtEl>
                                          <p:spTgt spid="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300"/>
                                        <p:tgtEl>
                                          <p:spTgt spid="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300"/>
                                        <p:tgtEl>
                                          <p:spTgt spid="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300"/>
                                        <p:tgtEl>
                                          <p:spTgt spid="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300"/>
                                        <p:tgtEl>
                                          <p:spTgt spid="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300"/>
                                        <p:tgtEl>
                                          <p:spTgt spid="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300"/>
                                        <p:tgtEl>
                                          <p:spTgt spid="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3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 animBg="1"/>
      <p:bldP spid="3106" grpId="0" animBg="1"/>
      <p:bldP spid="36" grpId="0"/>
      <p:bldP spid="37" grpId="0"/>
      <p:bldP spid="3128" grpId="0" animBg="1"/>
      <p:bldP spid="64" grpId="0" animBg="1"/>
      <p:bldP spid="80" grpId="0" animBg="1"/>
      <p:bldP spid="3137" grpId="0"/>
      <p:bldP spid="3138" grpId="0" animBg="1"/>
      <p:bldP spid="3138" grpId="1" animBg="1"/>
      <p:bldP spid="3139" grpId="0" build="p" animBg="1"/>
      <p:bldP spid="3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4282" y="1847104"/>
            <a:ext cx="8358246" cy="12961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Элементарные частицы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980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3654" y="0"/>
            <a:ext cx="47881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№27-34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214282" y="2857496"/>
            <a:ext cx="8358246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ядро атома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85720" y="4429132"/>
            <a:ext cx="8748464" cy="158476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small" dirty="0" smtClean="0">
                <a:latin typeface="Times New Roman" pitchFamily="18" charset="0"/>
                <a:cs typeface="Times New Roman" pitchFamily="18" charset="0"/>
              </a:rPr>
              <a:t>Ядерные реакции.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213814" y="1500174"/>
            <a:ext cx="35779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v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7440" y="947022"/>
            <a:ext cx="4340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F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597275" y="145415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276600" y="1622425"/>
            <a:ext cx="15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75188" y="1650365"/>
            <a:ext cx="108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24"/>
          <p:cNvGrpSpPr/>
          <p:nvPr/>
        </p:nvGrpSpPr>
        <p:grpSpPr>
          <a:xfrm>
            <a:off x="200634" y="138325"/>
            <a:ext cx="1488918" cy="1604795"/>
            <a:chOff x="2082950" y="138325"/>
            <a:chExt cx="1488918" cy="1604795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2082950" y="138325"/>
              <a:ext cx="1488918" cy="1604795"/>
              <a:chOff x="2071670" y="138325"/>
              <a:chExt cx="1285884" cy="1604795"/>
            </a:xfrm>
          </p:grpSpPr>
          <p:grpSp>
            <p:nvGrpSpPr>
              <p:cNvPr id="4" name="Группа 17"/>
              <p:cNvGrpSpPr/>
              <p:nvPr/>
            </p:nvGrpSpPr>
            <p:grpSpPr>
              <a:xfrm>
                <a:off x="2071670" y="357166"/>
                <a:ext cx="1285884" cy="1385954"/>
                <a:chOff x="2682875" y="22225"/>
                <a:chExt cx="747713" cy="731838"/>
              </a:xfrm>
            </p:grpSpPr>
            <p:sp>
              <p:nvSpPr>
                <p:cNvPr id="14340" name="Arc 4"/>
                <p:cNvSpPr>
                  <a:spLocks/>
                </p:cNvSpPr>
                <p:nvPr/>
              </p:nvSpPr>
              <p:spPr bwMode="auto">
                <a:xfrm flipV="1">
                  <a:off x="2682875" y="104756"/>
                  <a:ext cx="747713" cy="6096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1" name="Oval 5"/>
                <p:cNvSpPr>
                  <a:spLocks noChangeArrowheads="1"/>
                </p:cNvSpPr>
                <p:nvPr/>
              </p:nvSpPr>
              <p:spPr bwMode="auto">
                <a:xfrm>
                  <a:off x="2797175" y="22225"/>
                  <a:ext cx="152400" cy="12223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2" name="Oval 6"/>
                <p:cNvSpPr>
                  <a:spLocks noChangeArrowheads="1"/>
                </p:cNvSpPr>
                <p:nvPr/>
              </p:nvSpPr>
              <p:spPr bwMode="auto">
                <a:xfrm>
                  <a:off x="2751138" y="654050"/>
                  <a:ext cx="107950" cy="100013"/>
                </a:xfrm>
                <a:prstGeom prst="ellips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auto">
                <a:xfrm>
                  <a:off x="2955925" y="120650"/>
                  <a:ext cx="358775" cy="3048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803525" y="387350"/>
                  <a:ext cx="31750" cy="26035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none" w="sm" len="sm"/>
                  <a:tailEnd type="stealth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auto">
                <a:xfrm>
                  <a:off x="2857500" y="722313"/>
                  <a:ext cx="290513" cy="1587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auto">
                <a:xfrm>
                  <a:off x="2689225" y="333375"/>
                  <a:ext cx="107950" cy="1588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auto">
                <a:xfrm>
                  <a:off x="3230887" y="663500"/>
                  <a:ext cx="92075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8" name="Прямоугольник 17"/>
              <p:cNvSpPr/>
              <p:nvPr/>
            </p:nvSpPr>
            <p:spPr>
              <a:xfrm>
                <a:off x="2151114" y="138325"/>
                <a:ext cx="524503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+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2928926" y="487900"/>
              <a:ext cx="3465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/>
                  <a:ea typeface="Times New Roman"/>
                </a:rPr>
                <a:t>г </a:t>
              </a:r>
              <a:endParaRPr lang="ru-RU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428860" y="500042"/>
            <a:ext cx="161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F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a,</a:t>
            </a:r>
            <a:endParaRPr lang="ru-RU" sz="3200" b="1" dirty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480991" y="357190"/>
            <a:ext cx="116257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51"/>
          <p:cNvGrpSpPr/>
          <p:nvPr/>
        </p:nvGrpSpPr>
        <p:grpSpPr>
          <a:xfrm>
            <a:off x="5266809" y="235190"/>
            <a:ext cx="1305455" cy="1122108"/>
            <a:chOff x="5266809" y="235190"/>
            <a:chExt cx="1305455" cy="1122108"/>
          </a:xfrm>
          <a:solidFill>
            <a:schemeClr val="bg1">
              <a:lumMod val="85000"/>
            </a:schemeClr>
          </a:solidFill>
        </p:grpSpPr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5508419" y="819486"/>
              <a:ext cx="635217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5266809" y="235190"/>
              <a:ext cx="1305455" cy="714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5409685" y="785794"/>
              <a:ext cx="1131681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00298" y="1142985"/>
            <a:ext cx="2501816" cy="1148111"/>
            <a:chOff x="571472" y="4223193"/>
            <a:chExt cx="2501816" cy="1148111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427735" y="4223193"/>
              <a:ext cx="1645553" cy="1148111"/>
              <a:chOff x="11051" y="3861"/>
              <a:chExt cx="393" cy="450"/>
            </a:xfrm>
          </p:grpSpPr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39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11124" y="4085"/>
                <a:ext cx="183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34"/>
            <p:cNvGrpSpPr/>
            <p:nvPr/>
          </p:nvGrpSpPr>
          <p:grpSpPr>
            <a:xfrm>
              <a:off x="571472" y="4551606"/>
              <a:ext cx="1787958" cy="556138"/>
              <a:chOff x="1069530" y="2742358"/>
              <a:chExt cx="1787958" cy="556138"/>
            </a:xfrm>
          </p:grpSpPr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42358"/>
                <a:ext cx="1199635" cy="556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-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986980" y="1258564"/>
            <a:ext cx="1217987" cy="1227791"/>
            <a:chOff x="9757" y="3231"/>
            <a:chExt cx="532" cy="621"/>
          </a:xfrm>
          <a:noFill/>
        </p:grpSpPr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9851" y="3484"/>
              <a:ext cx="306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481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357686" y="1358613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sym typeface="Symbol" pitchFamily="18" charset="2"/>
              </a:rPr>
              <a:t>+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103"/>
          <p:cNvGrpSpPr/>
          <p:nvPr/>
        </p:nvGrpSpPr>
        <p:grpSpPr>
          <a:xfrm>
            <a:off x="6524915" y="356912"/>
            <a:ext cx="1404187" cy="785187"/>
            <a:chOff x="6547776" y="1782036"/>
            <a:chExt cx="1404187" cy="824407"/>
          </a:xfrm>
          <a:solidFill>
            <a:srgbClr val="00B050">
              <a:alpha val="6000"/>
            </a:srgbClr>
          </a:solidFill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7182170" y="1782036"/>
              <a:ext cx="769793" cy="824407"/>
              <a:chOff x="14124" y="1783"/>
              <a:chExt cx="602" cy="424"/>
            </a:xfrm>
            <a:grpFill/>
          </p:grpSpPr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14223" y="1783"/>
                <a:ext cx="503" cy="2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sng" strike="noStrike" cap="none" normalizeH="0" baseline="3000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14124" y="1950"/>
                <a:ext cx="445" cy="25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547776" y="1939688"/>
              <a:ext cx="857256" cy="5493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" name="Группа 52"/>
          <p:cNvGrpSpPr/>
          <p:nvPr/>
        </p:nvGrpSpPr>
        <p:grpSpPr>
          <a:xfrm>
            <a:off x="5286380" y="285728"/>
            <a:ext cx="1305455" cy="1122108"/>
            <a:chOff x="5266809" y="235190"/>
            <a:chExt cx="1305455" cy="1122108"/>
          </a:xfrm>
          <a:solidFill>
            <a:schemeClr val="bg1">
              <a:lumMod val="85000"/>
            </a:schemeClr>
          </a:solidFill>
        </p:grpSpPr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508419" y="819486"/>
              <a:ext cx="635217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30"/>
            <p:cNvSpPr txBox="1">
              <a:spLocks noChangeArrowheads="1"/>
            </p:cNvSpPr>
            <p:nvPr/>
          </p:nvSpPr>
          <p:spPr bwMode="auto">
            <a:xfrm>
              <a:off x="5266809" y="235190"/>
              <a:ext cx="1305455" cy="714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5409685" y="785794"/>
              <a:ext cx="1131681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358082" y="857232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786446" y="901374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5"/>
          <p:cNvGrpSpPr/>
          <p:nvPr/>
        </p:nvGrpSpPr>
        <p:grpSpPr>
          <a:xfrm>
            <a:off x="6216228" y="1214422"/>
            <a:ext cx="2070548" cy="1143008"/>
            <a:chOff x="571472" y="4223191"/>
            <a:chExt cx="2070548" cy="1143008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1427744" y="4223191"/>
              <a:ext cx="1214276" cy="1143008"/>
              <a:chOff x="11051" y="3861"/>
              <a:chExt cx="290" cy="448"/>
            </a:xfrm>
          </p:grpSpPr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27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11102" y="4085"/>
                <a:ext cx="23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Группа 34"/>
            <p:cNvGrpSpPr/>
            <p:nvPr/>
          </p:nvGrpSpPr>
          <p:grpSpPr>
            <a:xfrm>
              <a:off x="571472" y="4551606"/>
              <a:ext cx="1787958" cy="556138"/>
              <a:chOff x="1069530" y="2742358"/>
              <a:chExt cx="1787958" cy="556138"/>
            </a:xfrm>
          </p:grpSpPr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42358"/>
                <a:ext cx="1199635" cy="556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-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Прямоугольник 66"/>
          <p:cNvSpPr/>
          <p:nvPr/>
        </p:nvSpPr>
        <p:spPr>
          <a:xfrm>
            <a:off x="-31" y="2285992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 правилу квантования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m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v</a:t>
            </a:r>
            <a:r>
              <a:rPr lang="en-US" sz="4000" b="1" dirty="0" err="1" smtClean="0">
                <a:latin typeface="Times New Roman"/>
                <a:ea typeface="Times New Roman"/>
              </a:rPr>
              <a:t>r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/>
                <a:ea typeface="Times New Roman"/>
              </a:rPr>
              <a:t> =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US" sz="4000" b="1" dirty="0" err="1" smtClean="0">
                <a:latin typeface="Times New Roman"/>
                <a:ea typeface="Times New Roman"/>
              </a:rPr>
              <a:t>h</a:t>
            </a: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    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937015" y="2285992"/>
            <a:ext cx="98937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</a:t>
            </a:r>
            <a:r>
              <a:rPr lang="ru-RU" sz="4000" b="1" dirty="0" smtClean="0">
                <a:latin typeface="Times New Roman"/>
                <a:ea typeface="Times New Roman"/>
              </a:rPr>
              <a:t> = 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7715272" y="2142859"/>
            <a:ext cx="1286670" cy="1000423"/>
            <a:chOff x="9757" y="3267"/>
            <a:chExt cx="562" cy="506"/>
          </a:xfrm>
          <a:noFill/>
        </p:grpSpPr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9851" y="3484"/>
              <a:ext cx="468" cy="2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r>
                <a:rPr lang="en-US" sz="3200" b="1" dirty="0" err="1" smtClean="0">
                  <a:latin typeface="Times New Roman"/>
                  <a:ea typeface="Times New Roman"/>
                </a:rPr>
                <a:t>r</a:t>
              </a:r>
              <a:r>
                <a:rPr lang="en-US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9839" y="3267"/>
              <a:ext cx="355" cy="2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n</a:t>
              </a:r>
              <a:r>
                <a:rPr lang="en-US" sz="3200" b="1" dirty="0" err="1" smtClean="0">
                  <a:latin typeface="Times New Roman"/>
                  <a:ea typeface="Times New Roman"/>
                </a:rPr>
                <a:t>h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Стрелка влево 73"/>
          <p:cNvSpPr/>
          <p:nvPr/>
        </p:nvSpPr>
        <p:spPr>
          <a:xfrm rot="6061685" flipV="1">
            <a:off x="6408831" y="1658218"/>
            <a:ext cx="1487796" cy="164996"/>
          </a:xfrm>
          <a:prstGeom prst="leftArrow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74"/>
          <p:cNvGrpSpPr/>
          <p:nvPr/>
        </p:nvGrpSpPr>
        <p:grpSpPr>
          <a:xfrm>
            <a:off x="5303226" y="227938"/>
            <a:ext cx="1305455" cy="1122108"/>
            <a:chOff x="5266809" y="235190"/>
            <a:chExt cx="1305455" cy="1122108"/>
          </a:xfrm>
          <a:solidFill>
            <a:schemeClr val="bg1">
              <a:lumMod val="85000"/>
            </a:schemeClr>
          </a:solidFill>
        </p:grpSpPr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5508419" y="819486"/>
              <a:ext cx="635217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2r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30"/>
            <p:cNvSpPr txBox="1">
              <a:spLocks noChangeArrowheads="1"/>
            </p:cNvSpPr>
            <p:nvPr/>
          </p:nvSpPr>
          <p:spPr bwMode="auto">
            <a:xfrm>
              <a:off x="5266809" y="235190"/>
              <a:ext cx="1305455" cy="714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5409685" y="785794"/>
              <a:ext cx="1131681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981719" y="3286124"/>
            <a:ext cx="73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 = 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2486705" y="3072044"/>
            <a:ext cx="1442353" cy="1142774"/>
            <a:chOff x="9720" y="3231"/>
            <a:chExt cx="630" cy="578"/>
          </a:xfrm>
          <a:noFill/>
        </p:grpSpPr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9757" y="3513"/>
              <a:ext cx="592" cy="2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/>
                  <a:ea typeface="Times New Roman"/>
                </a:rPr>
                <a:t>r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9720" y="3231"/>
              <a:ext cx="630" cy="2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n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/>
                  <a:ea typeface="Times New Roman"/>
                </a:rPr>
                <a:t>h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4201217" y="3324179"/>
            <a:ext cx="89479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 smtClean="0">
                <a:latin typeface="Times New Roman"/>
                <a:ea typeface="Times New Roman"/>
              </a:rPr>
              <a:t>r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5058473" y="3103371"/>
            <a:ext cx="1442353" cy="1142774"/>
            <a:chOff x="9720" y="3231"/>
            <a:chExt cx="630" cy="578"/>
          </a:xfrm>
          <a:noFill/>
        </p:grpSpPr>
        <p:sp>
          <p:nvSpPr>
            <p:cNvPr id="86" name="Text Box 8"/>
            <p:cNvSpPr txBox="1">
              <a:spLocks noChangeArrowheads="1"/>
            </p:cNvSpPr>
            <p:nvPr/>
          </p:nvSpPr>
          <p:spPr bwMode="auto">
            <a:xfrm>
              <a:off x="9757" y="3513"/>
              <a:ext cx="592" cy="2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9"/>
            <p:cNvSpPr txBox="1">
              <a:spLocks noChangeArrowheads="1"/>
            </p:cNvSpPr>
            <p:nvPr/>
          </p:nvSpPr>
          <p:spPr bwMode="auto">
            <a:xfrm>
              <a:off x="9720" y="3231"/>
              <a:ext cx="630" cy="2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n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r>
                <a:rPr lang="en-US" sz="3200" b="1" dirty="0" smtClean="0">
                  <a:latin typeface="Times New Roman"/>
                  <a:ea typeface="Times New Roman"/>
                </a:rPr>
                <a:t>h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6500826" y="3467055"/>
            <a:ext cx="875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latin typeface="Times New Roman"/>
                <a:ea typeface="Times New Roman"/>
              </a:rPr>
              <a:t>r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7286644" y="3272476"/>
            <a:ext cx="1442353" cy="1142774"/>
            <a:chOff x="9720" y="3231"/>
            <a:chExt cx="630" cy="578"/>
          </a:xfrm>
          <a:noFill/>
        </p:grpSpPr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9757" y="3513"/>
              <a:ext cx="592" cy="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9"/>
            <p:cNvSpPr txBox="1">
              <a:spLocks noChangeArrowheads="1"/>
            </p:cNvSpPr>
            <p:nvPr/>
          </p:nvSpPr>
          <p:spPr bwMode="auto">
            <a:xfrm>
              <a:off x="9720" y="3231"/>
              <a:ext cx="630" cy="2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1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r>
                <a:rPr lang="en-US" sz="3200" b="1" dirty="0" smtClean="0">
                  <a:latin typeface="Times New Roman"/>
                  <a:ea typeface="Times New Roman"/>
                </a:rPr>
                <a:t>h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-32" y="4173874"/>
            <a:ext cx="89479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 smtClean="0">
                <a:latin typeface="Times New Roman"/>
                <a:ea typeface="Times New Roman"/>
              </a:rPr>
              <a:t>r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/>
                <a:ea typeface="Times New Roman"/>
              </a:rPr>
              <a:t>=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88984" y="4143380"/>
            <a:ext cx="11256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r</a:t>
            </a:r>
            <a:r>
              <a:rPr lang="en-US" sz="4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 smtClean="0">
              <a:solidFill>
                <a:srgbClr val="0033CC"/>
              </a:solidFill>
              <a:latin typeface="Times New Roman"/>
              <a:ea typeface="Times New Roman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928794" y="4263102"/>
            <a:ext cx="7215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r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1</a:t>
            </a:r>
            <a:r>
              <a:rPr lang="ru-RU" sz="3200" b="1" dirty="0" smtClean="0">
                <a:latin typeface="Times New Roman"/>
                <a:ea typeface="Times New Roman"/>
              </a:rPr>
              <a:t>= 5 10</a:t>
            </a:r>
            <a:r>
              <a:rPr lang="ru-RU" sz="3200" b="1" baseline="30000" dirty="0" smtClean="0">
                <a:latin typeface="Times New Roman"/>
                <a:ea typeface="Times New Roman"/>
              </a:rPr>
              <a:t>-11</a:t>
            </a:r>
            <a:r>
              <a:rPr lang="ru-RU" sz="3200" b="1" dirty="0" smtClean="0">
                <a:latin typeface="Times New Roman"/>
                <a:ea typeface="Times New Roman"/>
              </a:rPr>
              <a:t>м,</a:t>
            </a:r>
            <a:r>
              <a:rPr lang="ru-RU" sz="3200" dirty="0" smtClean="0"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r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=20 </a:t>
            </a:r>
            <a:r>
              <a:rPr lang="ru-RU" sz="2800" dirty="0" smtClean="0">
                <a:latin typeface="Times New Roman"/>
                <a:ea typeface="Times New Roman"/>
              </a:rPr>
              <a:t>10</a:t>
            </a:r>
            <a:r>
              <a:rPr lang="ru-RU" sz="2800" baseline="30000" dirty="0" smtClean="0">
                <a:latin typeface="Times New Roman"/>
                <a:ea typeface="Times New Roman"/>
              </a:rPr>
              <a:t>-11</a:t>
            </a:r>
            <a:r>
              <a:rPr lang="ru-RU" sz="2800" dirty="0" smtClean="0">
                <a:latin typeface="Times New Roman"/>
                <a:ea typeface="Times New Roman"/>
              </a:rPr>
              <a:t>м,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= 45 </a:t>
            </a:r>
            <a:r>
              <a:rPr lang="ru-RU" sz="2800" dirty="0" smtClean="0">
                <a:latin typeface="Times New Roman"/>
                <a:ea typeface="Times New Roman"/>
              </a:rPr>
              <a:t>10</a:t>
            </a:r>
            <a:r>
              <a:rPr lang="ru-RU" sz="2800" baseline="30000" dirty="0" smtClean="0">
                <a:latin typeface="Times New Roman"/>
                <a:ea typeface="Times New Roman"/>
              </a:rPr>
              <a:t>-11</a:t>
            </a:r>
            <a:r>
              <a:rPr lang="ru-RU" sz="2800" dirty="0" smtClean="0">
                <a:latin typeface="Times New Roman"/>
                <a:ea typeface="Times New Roman"/>
              </a:rPr>
              <a:t>м ..... 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grpSp>
        <p:nvGrpSpPr>
          <p:cNvPr id="25" name="Группа 5"/>
          <p:cNvGrpSpPr/>
          <p:nvPr/>
        </p:nvGrpSpPr>
        <p:grpSpPr>
          <a:xfrm>
            <a:off x="6215074" y="1214422"/>
            <a:ext cx="1999354" cy="1143008"/>
            <a:chOff x="571472" y="4223191"/>
            <a:chExt cx="1999354" cy="1143008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1427732" y="4223191"/>
              <a:ext cx="1143094" cy="1143008"/>
              <a:chOff x="11051" y="3861"/>
              <a:chExt cx="273" cy="448"/>
            </a:xfrm>
          </p:grpSpPr>
          <p:sp>
            <p:nvSpPr>
              <p:cNvPr id="104" name="Text Box 5"/>
              <p:cNvSpPr txBox="1">
                <a:spLocks noChangeArrowheads="1"/>
              </p:cNvSpPr>
              <p:nvPr/>
            </p:nvSpPr>
            <p:spPr bwMode="auto">
              <a:xfrm>
                <a:off x="11051" y="3861"/>
                <a:ext cx="27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endParaRPr lang="ru-RU" sz="3600" dirty="0" smtClean="0">
                  <a:solidFill>
                    <a:srgbClr val="0014AC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 Box 6"/>
              <p:cNvSpPr txBox="1">
                <a:spLocks noChangeArrowheads="1"/>
              </p:cNvSpPr>
              <p:nvPr/>
            </p:nvSpPr>
            <p:spPr bwMode="auto">
              <a:xfrm>
                <a:off x="11102" y="4085"/>
                <a:ext cx="221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336" name="Группа 34"/>
            <p:cNvGrpSpPr/>
            <p:nvPr/>
          </p:nvGrpSpPr>
          <p:grpSpPr>
            <a:xfrm>
              <a:off x="571472" y="4551606"/>
              <a:ext cx="1787958" cy="556138"/>
              <a:chOff x="1069530" y="2742358"/>
              <a:chExt cx="1787958" cy="556138"/>
            </a:xfrm>
          </p:grpSpPr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1069530" y="2742358"/>
                <a:ext cx="1428760" cy="556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-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2285984" y="3071810"/>
                <a:ext cx="571504" cy="158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Прямоугольник 105"/>
          <p:cNvSpPr/>
          <p:nvPr/>
        </p:nvSpPr>
        <p:spPr>
          <a:xfrm>
            <a:off x="5572132" y="5292882"/>
            <a:ext cx="73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 = 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grpSp>
        <p:nvGrpSpPr>
          <p:cNvPr id="14337" name="Group 7"/>
          <p:cNvGrpSpPr>
            <a:grpSpLocks/>
          </p:cNvGrpSpPr>
          <p:nvPr/>
        </p:nvGrpSpPr>
        <p:grpSpPr bwMode="auto">
          <a:xfrm>
            <a:off x="6143781" y="5028809"/>
            <a:ext cx="1513326" cy="1186270"/>
            <a:chOff x="9726" y="3209"/>
            <a:chExt cx="661" cy="600"/>
          </a:xfrm>
          <a:solidFill>
            <a:srgbClr val="FFFF00"/>
          </a:solidFill>
        </p:grpSpPr>
        <p:sp>
          <p:nvSpPr>
            <p:cNvPr id="112" name="Text Box 8"/>
            <p:cNvSpPr txBox="1">
              <a:spLocks noChangeArrowheads="1"/>
            </p:cNvSpPr>
            <p:nvPr/>
          </p:nvSpPr>
          <p:spPr bwMode="auto">
            <a:xfrm>
              <a:off x="9726" y="3209"/>
              <a:ext cx="655" cy="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b="1" dirty="0" smtClean="0">
                  <a:solidFill>
                    <a:srgbClr val="7030A0"/>
                  </a:solidFill>
                  <a:latin typeface="Times New Roman"/>
                  <a:ea typeface="Times New Roman"/>
                </a:rPr>
                <a:t>m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/>
          </p:nvSpPr>
          <p:spPr bwMode="auto">
            <a:xfrm>
              <a:off x="9757" y="3556"/>
              <a:ext cx="630" cy="2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latin typeface="Times New Roman"/>
                  <a:ea typeface="Times New Roman"/>
                </a:rPr>
                <a:t>2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/>
                  <a:ea typeface="Times New Roman"/>
                </a:rPr>
                <a:t>h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n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3286117" y="5966318"/>
            <a:ext cx="1000132" cy="556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4214810" y="5658944"/>
            <a:ext cx="1000132" cy="556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>
            <a:off x="4215848" y="6286520"/>
            <a:ext cx="75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274147" y="6221576"/>
            <a:ext cx="72648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800" dirty="0" smtClean="0">
              <a:solidFill>
                <a:srgbClr val="0033CC"/>
              </a:solidFill>
              <a:latin typeface="Times New Roman"/>
              <a:ea typeface="Times New Roman"/>
            </a:endParaRPr>
          </a:p>
        </p:txBody>
      </p:sp>
      <p:sp>
        <p:nvSpPr>
          <p:cNvPr id="125" name="Text Box 24"/>
          <p:cNvSpPr txBox="1">
            <a:spLocks noChangeArrowheads="1"/>
          </p:cNvSpPr>
          <p:nvPr/>
        </p:nvSpPr>
        <p:spPr bwMode="auto">
          <a:xfrm>
            <a:off x="5214942" y="6208736"/>
            <a:ext cx="100013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-13,6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24"/>
          <p:cNvSpPr txBox="1">
            <a:spLocks noChangeArrowheads="1"/>
          </p:cNvSpPr>
          <p:nvPr/>
        </p:nvSpPr>
        <p:spPr bwMode="auto">
          <a:xfrm>
            <a:off x="6429388" y="6208736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-1,51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 Box 24"/>
          <p:cNvSpPr txBox="1">
            <a:spLocks noChangeArrowheads="1"/>
          </p:cNvSpPr>
          <p:nvPr/>
        </p:nvSpPr>
        <p:spPr bwMode="auto">
          <a:xfrm>
            <a:off x="7500958" y="6208736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0,85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214942" y="285728"/>
            <a:ext cx="2571768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1"/>
            <a:ext cx="714376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(время жизни в </a:t>
            </a:r>
            <a:r>
              <a:rPr lang="ru-RU" sz="24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возбужденном</a:t>
            </a:r>
            <a:r>
              <a:rPr lang="ru-RU" sz="2400" dirty="0" smtClean="0">
                <a:latin typeface="Times New Roman"/>
                <a:ea typeface="Times New Roman"/>
              </a:rPr>
              <a:t> состоянии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-8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с.</a:t>
            </a:r>
            <a:r>
              <a:rPr lang="ru-RU" sz="2400" dirty="0" smtClean="0">
                <a:latin typeface="Times New Roman"/>
                <a:ea typeface="Times New Roman"/>
              </a:rPr>
              <a:t>)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0" y="4857760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m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=1(серия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Лаймана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, УФ)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=2(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Бальмера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,  видимый )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=3(...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Пашена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 ИК)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9" name="Выгнутая вверх стрелка 128"/>
          <p:cNvSpPr/>
          <p:nvPr/>
        </p:nvSpPr>
        <p:spPr>
          <a:xfrm rot="3753010" flipV="1">
            <a:off x="3705397" y="4914440"/>
            <a:ext cx="2274891" cy="3009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0509E-6 L -0.03924 0.1454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951E-7 L -0.49792 0.41605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20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3682E-6 L -0.25816 0.55411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2" dur="3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3" dur="3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3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3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3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3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6" dur="3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7" dur="3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3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4348" grpId="0" animBg="1"/>
      <p:bldP spid="26" grpId="0"/>
      <p:bldP spid="28" grpId="0"/>
      <p:bldP spid="42" grpId="0"/>
      <p:bldP spid="57" grpId="0" animBg="1"/>
      <p:bldP spid="58" grpId="0" animBg="1"/>
      <p:bldP spid="67" grpId="0"/>
      <p:bldP spid="68" grpId="0" animBg="1"/>
      <p:bldP spid="74" grpId="0" animBg="1"/>
      <p:bldP spid="79" grpId="0"/>
      <p:bldP spid="84" grpId="0" animBg="1"/>
      <p:bldP spid="89" grpId="0"/>
      <p:bldP spid="95" grpId="0" animBg="1"/>
      <p:bldP spid="96" grpId="0" animBg="1"/>
      <p:bldP spid="97" grpId="0"/>
      <p:bldP spid="106" grpId="0"/>
      <p:bldP spid="118" grpId="0" animBg="1"/>
      <p:bldP spid="122" grpId="0" animBg="1"/>
      <p:bldP spid="123" grpId="0" animBg="1"/>
      <p:bldP spid="124" grpId="0" animBg="1"/>
      <p:bldP spid="125" grpId="0" animBg="1"/>
      <p:bldP spid="127" grpId="0" animBg="1"/>
      <p:bldP spid="128" grpId="0" animBg="1"/>
      <p:bldP spid="51" grpId="0" animBg="1"/>
      <p:bldP spid="126" grpId="0" animBg="1"/>
      <p:bldP spid="98" grpId="0" build="p"/>
      <p:bldP spid="1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928926" y="3800974"/>
            <a:ext cx="1643074" cy="1000132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2" y="-142900"/>
            <a:ext cx="5399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постулаты БОРА  1903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41441" y="2236447"/>
            <a:ext cx="3835259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14282" y="2728799"/>
            <a:ext cx="3835259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41441" y="3669025"/>
            <a:ext cx="3835259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28738" y="6489700"/>
            <a:ext cx="3835259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14282" y="2400564"/>
            <a:ext cx="3835259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928662" y="3646017"/>
            <a:ext cx="0" cy="2773127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2786050" y="3693566"/>
            <a:ext cx="0" cy="2748586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17976" y="2707326"/>
            <a:ext cx="0" cy="91568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774925" y="2425105"/>
            <a:ext cx="0" cy="117336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1129934" y="2213439"/>
            <a:ext cx="0" cy="1408037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1517921" y="2144418"/>
            <a:ext cx="0" cy="150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646966" y="2714620"/>
            <a:ext cx="0" cy="91568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3003914" y="2469949"/>
            <a:ext cx="0" cy="117336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3358923" y="2235277"/>
            <a:ext cx="0" cy="1408037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3746911" y="2143116"/>
            <a:ext cx="0" cy="150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2739406" y="6000768"/>
            <a:ext cx="147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55704" y="500042"/>
            <a:ext cx="711752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 стационарных (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2" y="1142984"/>
            <a:ext cx="47150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2.Изл.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переходе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156680" y="2753226"/>
            <a:ext cx="355416" cy="365658"/>
            <a:chOff x="1906484" y="5074176"/>
            <a:chExt cx="355416" cy="365658"/>
          </a:xfrm>
        </p:grpSpPr>
        <p:sp>
          <p:nvSpPr>
            <p:cNvPr id="28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6114868" y="1793318"/>
            <a:ext cx="2489192" cy="2350061"/>
          </a:xfrm>
          <a:prstGeom prst="ellipse">
            <a:avLst/>
          </a:prstGeom>
          <a:noFill/>
          <a:ln w="57150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6738298" y="2357430"/>
            <a:ext cx="1214446" cy="1214446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5492320" y="1214422"/>
            <a:ext cx="3714744" cy="3500462"/>
          </a:xfrm>
          <a:prstGeom prst="ellipse">
            <a:avLst/>
          </a:prstGeom>
          <a:noFill/>
          <a:ln w="57150">
            <a:solidFill>
              <a:srgbClr val="0033CC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4809472" y="634544"/>
            <a:ext cx="5000660" cy="459617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214282" y="2143116"/>
            <a:ext cx="38352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214282" y="2071678"/>
            <a:ext cx="38352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214810" y="6215082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4105258" y="3429000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105258" y="2636836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4134998" y="2095818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1500166" y="5922984"/>
            <a:ext cx="100013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-13,6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1714480" y="3708406"/>
            <a:ext cx="714380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-3,4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1714480" y="2779712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-1,51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1714480" y="2071678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0,85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357158" y="4708538"/>
            <a:ext cx="785818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10,2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6"/>
          <p:cNvGrpSpPr>
            <a:grpSpLocks/>
          </p:cNvGrpSpPr>
          <p:nvPr/>
        </p:nvGrpSpPr>
        <p:grpSpPr bwMode="auto">
          <a:xfrm>
            <a:off x="1357290" y="2500306"/>
            <a:ext cx="357190" cy="714380"/>
            <a:chOff x="864" y="3682"/>
            <a:chExt cx="1705" cy="621"/>
          </a:xfrm>
        </p:grpSpPr>
        <p:sp>
          <p:nvSpPr>
            <p:cNvPr id="53" name="Freeform 7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864" y="3710"/>
              <a:ext cx="340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34"/>
                </a:cxn>
                <a:cxn ang="0">
                  <a:pos x="104" y="57"/>
                </a:cxn>
                <a:cxn ang="0">
                  <a:pos x="196" y="149"/>
                </a:cxn>
                <a:cxn ang="0">
                  <a:pos x="271" y="236"/>
                </a:cxn>
                <a:cxn ang="0">
                  <a:pos x="294" y="265"/>
                </a:cxn>
                <a:cxn ang="0">
                  <a:pos x="305" y="282"/>
                </a:cxn>
                <a:cxn ang="0">
                  <a:pos x="340" y="305"/>
                </a:cxn>
              </a:cxnLst>
              <a:rect l="0" t="0" r="r" b="b"/>
              <a:pathLst>
                <a:path w="340" h="305">
                  <a:moveTo>
                    <a:pt x="0" y="0"/>
                  </a:moveTo>
                  <a:cubicBezTo>
                    <a:pt x="23" y="7"/>
                    <a:pt x="30" y="24"/>
                    <a:pt x="52" y="34"/>
                  </a:cubicBezTo>
                  <a:cubicBezTo>
                    <a:pt x="114" y="61"/>
                    <a:pt x="63" y="32"/>
                    <a:pt x="104" y="57"/>
                  </a:cubicBezTo>
                  <a:cubicBezTo>
                    <a:pt x="128" y="96"/>
                    <a:pt x="163" y="119"/>
                    <a:pt x="196" y="149"/>
                  </a:cubicBezTo>
                  <a:cubicBezTo>
                    <a:pt x="228" y="177"/>
                    <a:pt x="248" y="203"/>
                    <a:pt x="271" y="236"/>
                  </a:cubicBezTo>
                  <a:cubicBezTo>
                    <a:pt x="281" y="269"/>
                    <a:pt x="268" y="239"/>
                    <a:pt x="294" y="265"/>
                  </a:cubicBezTo>
                  <a:cubicBezTo>
                    <a:pt x="299" y="270"/>
                    <a:pt x="300" y="278"/>
                    <a:pt x="305" y="282"/>
                  </a:cubicBezTo>
                  <a:cubicBezTo>
                    <a:pt x="316" y="291"/>
                    <a:pt x="340" y="305"/>
                    <a:pt x="340" y="305"/>
                  </a:cubicBezTo>
                </a:path>
              </a:pathLst>
            </a:custGeom>
            <a:noFill/>
            <a:ln w="57150" cmpd="sng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928662" y="2714620"/>
            <a:ext cx="357190" cy="714380"/>
            <a:chOff x="864" y="3682"/>
            <a:chExt cx="1705" cy="621"/>
          </a:xfrm>
        </p:grpSpPr>
        <p:sp>
          <p:nvSpPr>
            <p:cNvPr id="57" name="Freeform 7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33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33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864" y="3710"/>
              <a:ext cx="340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34"/>
                </a:cxn>
                <a:cxn ang="0">
                  <a:pos x="104" y="57"/>
                </a:cxn>
                <a:cxn ang="0">
                  <a:pos x="196" y="149"/>
                </a:cxn>
                <a:cxn ang="0">
                  <a:pos x="271" y="236"/>
                </a:cxn>
                <a:cxn ang="0">
                  <a:pos x="294" y="265"/>
                </a:cxn>
                <a:cxn ang="0">
                  <a:pos x="305" y="282"/>
                </a:cxn>
                <a:cxn ang="0">
                  <a:pos x="340" y="305"/>
                </a:cxn>
              </a:cxnLst>
              <a:rect l="0" t="0" r="r" b="b"/>
              <a:pathLst>
                <a:path w="340" h="305">
                  <a:moveTo>
                    <a:pt x="0" y="0"/>
                  </a:moveTo>
                  <a:cubicBezTo>
                    <a:pt x="23" y="7"/>
                    <a:pt x="30" y="24"/>
                    <a:pt x="52" y="34"/>
                  </a:cubicBezTo>
                  <a:cubicBezTo>
                    <a:pt x="114" y="61"/>
                    <a:pt x="63" y="32"/>
                    <a:pt x="104" y="57"/>
                  </a:cubicBezTo>
                  <a:cubicBezTo>
                    <a:pt x="128" y="96"/>
                    <a:pt x="163" y="119"/>
                    <a:pt x="196" y="149"/>
                  </a:cubicBezTo>
                  <a:cubicBezTo>
                    <a:pt x="228" y="177"/>
                    <a:pt x="248" y="203"/>
                    <a:pt x="271" y="236"/>
                  </a:cubicBezTo>
                  <a:cubicBezTo>
                    <a:pt x="281" y="269"/>
                    <a:pt x="268" y="239"/>
                    <a:pt x="294" y="265"/>
                  </a:cubicBezTo>
                  <a:cubicBezTo>
                    <a:pt x="299" y="270"/>
                    <a:pt x="300" y="278"/>
                    <a:pt x="305" y="282"/>
                  </a:cubicBezTo>
                  <a:cubicBezTo>
                    <a:pt x="316" y="291"/>
                    <a:pt x="340" y="305"/>
                    <a:pt x="340" y="305"/>
                  </a:cubicBezTo>
                </a:path>
              </a:pathLst>
            </a:custGeom>
            <a:noFill/>
            <a:ln w="57150" cmpd="sng">
              <a:solidFill>
                <a:srgbClr val="33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0" name="Group 6"/>
          <p:cNvGrpSpPr>
            <a:grpSpLocks/>
          </p:cNvGrpSpPr>
          <p:nvPr/>
        </p:nvGrpSpPr>
        <p:grpSpPr bwMode="auto">
          <a:xfrm>
            <a:off x="642910" y="2857496"/>
            <a:ext cx="357190" cy="714380"/>
            <a:chOff x="864" y="3682"/>
            <a:chExt cx="1705" cy="621"/>
          </a:xfrm>
        </p:grpSpPr>
        <p:sp>
          <p:nvSpPr>
            <p:cNvPr id="61" name="Freeform 7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864" y="3710"/>
              <a:ext cx="340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34"/>
                </a:cxn>
                <a:cxn ang="0">
                  <a:pos x="104" y="57"/>
                </a:cxn>
                <a:cxn ang="0">
                  <a:pos x="196" y="149"/>
                </a:cxn>
                <a:cxn ang="0">
                  <a:pos x="271" y="236"/>
                </a:cxn>
                <a:cxn ang="0">
                  <a:pos x="294" y="265"/>
                </a:cxn>
                <a:cxn ang="0">
                  <a:pos x="305" y="282"/>
                </a:cxn>
                <a:cxn ang="0">
                  <a:pos x="340" y="305"/>
                </a:cxn>
              </a:cxnLst>
              <a:rect l="0" t="0" r="r" b="b"/>
              <a:pathLst>
                <a:path w="340" h="305">
                  <a:moveTo>
                    <a:pt x="0" y="0"/>
                  </a:moveTo>
                  <a:cubicBezTo>
                    <a:pt x="23" y="7"/>
                    <a:pt x="30" y="24"/>
                    <a:pt x="52" y="34"/>
                  </a:cubicBezTo>
                  <a:cubicBezTo>
                    <a:pt x="114" y="61"/>
                    <a:pt x="63" y="32"/>
                    <a:pt x="104" y="57"/>
                  </a:cubicBezTo>
                  <a:cubicBezTo>
                    <a:pt x="128" y="96"/>
                    <a:pt x="163" y="119"/>
                    <a:pt x="196" y="149"/>
                  </a:cubicBezTo>
                  <a:cubicBezTo>
                    <a:pt x="228" y="177"/>
                    <a:pt x="248" y="203"/>
                    <a:pt x="271" y="236"/>
                  </a:cubicBezTo>
                  <a:cubicBezTo>
                    <a:pt x="281" y="269"/>
                    <a:pt x="268" y="239"/>
                    <a:pt x="294" y="265"/>
                  </a:cubicBezTo>
                  <a:cubicBezTo>
                    <a:pt x="299" y="270"/>
                    <a:pt x="300" y="278"/>
                    <a:pt x="305" y="282"/>
                  </a:cubicBezTo>
                  <a:cubicBezTo>
                    <a:pt x="316" y="291"/>
                    <a:pt x="340" y="305"/>
                    <a:pt x="340" y="305"/>
                  </a:cubicBezTo>
                </a:path>
              </a:pathLst>
            </a:custGeom>
            <a:noFill/>
            <a:ln w="57150" cmpd="sng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4" name="Group 6"/>
          <p:cNvGrpSpPr>
            <a:grpSpLocks/>
          </p:cNvGrpSpPr>
          <p:nvPr/>
        </p:nvGrpSpPr>
        <p:grpSpPr bwMode="auto">
          <a:xfrm>
            <a:off x="285720" y="3000372"/>
            <a:ext cx="357190" cy="714380"/>
            <a:chOff x="864" y="3682"/>
            <a:chExt cx="1705" cy="621"/>
          </a:xfrm>
        </p:grpSpPr>
        <p:sp>
          <p:nvSpPr>
            <p:cNvPr id="65" name="Freeform 7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864" y="3710"/>
              <a:ext cx="340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34"/>
                </a:cxn>
                <a:cxn ang="0">
                  <a:pos x="104" y="57"/>
                </a:cxn>
                <a:cxn ang="0">
                  <a:pos x="196" y="149"/>
                </a:cxn>
                <a:cxn ang="0">
                  <a:pos x="271" y="236"/>
                </a:cxn>
                <a:cxn ang="0">
                  <a:pos x="294" y="265"/>
                </a:cxn>
                <a:cxn ang="0">
                  <a:pos x="305" y="282"/>
                </a:cxn>
                <a:cxn ang="0">
                  <a:pos x="340" y="305"/>
                </a:cxn>
              </a:cxnLst>
              <a:rect l="0" t="0" r="r" b="b"/>
              <a:pathLst>
                <a:path w="340" h="305">
                  <a:moveTo>
                    <a:pt x="0" y="0"/>
                  </a:moveTo>
                  <a:cubicBezTo>
                    <a:pt x="23" y="7"/>
                    <a:pt x="30" y="24"/>
                    <a:pt x="52" y="34"/>
                  </a:cubicBezTo>
                  <a:cubicBezTo>
                    <a:pt x="114" y="61"/>
                    <a:pt x="63" y="32"/>
                    <a:pt x="104" y="57"/>
                  </a:cubicBezTo>
                  <a:cubicBezTo>
                    <a:pt x="128" y="96"/>
                    <a:pt x="163" y="119"/>
                    <a:pt x="196" y="149"/>
                  </a:cubicBezTo>
                  <a:cubicBezTo>
                    <a:pt x="228" y="177"/>
                    <a:pt x="248" y="203"/>
                    <a:pt x="271" y="236"/>
                  </a:cubicBezTo>
                  <a:cubicBezTo>
                    <a:pt x="281" y="269"/>
                    <a:pt x="268" y="239"/>
                    <a:pt x="294" y="265"/>
                  </a:cubicBezTo>
                  <a:cubicBezTo>
                    <a:pt x="299" y="270"/>
                    <a:pt x="300" y="278"/>
                    <a:pt x="305" y="282"/>
                  </a:cubicBezTo>
                  <a:cubicBezTo>
                    <a:pt x="316" y="291"/>
                    <a:pt x="340" y="305"/>
                    <a:pt x="340" y="30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857488" y="3929066"/>
            <a:ext cx="99376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3714744" y="3643314"/>
            <a:ext cx="1061607" cy="1142673"/>
            <a:chOff x="2698" y="3022"/>
            <a:chExt cx="746" cy="1421"/>
          </a:xfrm>
        </p:grpSpPr>
        <p:grpSp>
          <p:nvGrpSpPr>
            <p:cNvPr id="32795" name="Group 27"/>
            <p:cNvGrpSpPr>
              <a:grpSpLocks/>
            </p:cNvGrpSpPr>
            <p:nvPr/>
          </p:nvGrpSpPr>
          <p:grpSpPr bwMode="auto">
            <a:xfrm>
              <a:off x="2762" y="3022"/>
              <a:ext cx="682" cy="1421"/>
              <a:chOff x="11369" y="3207"/>
              <a:chExt cx="826" cy="1372"/>
            </a:xfrm>
          </p:grpSpPr>
          <p:sp>
            <p:nvSpPr>
              <p:cNvPr id="32796" name="Line 28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797" name="Group 29"/>
              <p:cNvGrpSpPr>
                <a:grpSpLocks/>
              </p:cNvGrpSpPr>
              <p:nvPr/>
            </p:nvGrpSpPr>
            <p:grpSpPr bwMode="auto">
              <a:xfrm>
                <a:off x="11369" y="3207"/>
                <a:ext cx="806" cy="1372"/>
                <a:chOff x="10875" y="3475"/>
                <a:chExt cx="644" cy="1372"/>
              </a:xfrm>
            </p:grpSpPr>
            <p:sp>
              <p:nvSpPr>
                <p:cNvPr id="3279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875" y="3475"/>
                  <a:ext cx="644" cy="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79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0"/>
                  <a:ext cx="621" cy="7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>
              <a:off x="2698" y="3733"/>
              <a:ext cx="58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3143240" y="4857760"/>
            <a:ext cx="2786082" cy="857256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4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945088" y="4889292"/>
            <a:ext cx="1143008" cy="682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803" name="Group 35"/>
          <p:cNvGrpSpPr>
            <a:grpSpLocks/>
          </p:cNvGrpSpPr>
          <p:nvPr/>
        </p:nvGrpSpPr>
        <p:grpSpPr bwMode="auto">
          <a:xfrm>
            <a:off x="7088096" y="4714884"/>
            <a:ext cx="1000131" cy="1143008"/>
            <a:chOff x="2766" y="3336"/>
            <a:chExt cx="917" cy="84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2804" name="Group 36"/>
            <p:cNvGrpSpPr>
              <a:grpSpLocks/>
            </p:cNvGrpSpPr>
            <p:nvPr/>
          </p:nvGrpSpPr>
          <p:grpSpPr bwMode="auto">
            <a:xfrm>
              <a:off x="2766" y="3336"/>
              <a:ext cx="917" cy="841"/>
              <a:chOff x="11367" y="3511"/>
              <a:chExt cx="1110" cy="812"/>
            </a:xfrm>
            <a:grpFill/>
          </p:grpSpPr>
          <p:sp>
            <p:nvSpPr>
              <p:cNvPr id="32805" name="Line 37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806" name="Group 38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  <a:grpFill/>
            </p:grpSpPr>
            <p:sp>
              <p:nvSpPr>
                <p:cNvPr id="3280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80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09" name="Line 41"/>
            <p:cNvSpPr>
              <a:spLocks noChangeShapeType="1"/>
            </p:cNvSpPr>
            <p:nvPr/>
          </p:nvSpPr>
          <p:spPr bwMode="auto">
            <a:xfrm>
              <a:off x="2766" y="3757"/>
              <a:ext cx="583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Text Box 33"/>
          <p:cNvSpPr txBox="1">
            <a:spLocks noChangeArrowheads="1"/>
          </p:cNvSpPr>
          <p:nvPr/>
        </p:nvSpPr>
        <p:spPr bwMode="auto">
          <a:xfrm>
            <a:off x="7715272" y="4802088"/>
            <a:ext cx="571504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810" name="Group 42"/>
          <p:cNvGrpSpPr>
            <a:grpSpLocks/>
          </p:cNvGrpSpPr>
          <p:nvPr/>
        </p:nvGrpSpPr>
        <p:grpSpPr bwMode="auto">
          <a:xfrm>
            <a:off x="8159666" y="4787103"/>
            <a:ext cx="876674" cy="999351"/>
            <a:chOff x="2779" y="3248"/>
            <a:chExt cx="677" cy="997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32811" name="Group 43"/>
            <p:cNvGrpSpPr>
              <a:grpSpLocks/>
            </p:cNvGrpSpPr>
            <p:nvPr/>
          </p:nvGrpSpPr>
          <p:grpSpPr bwMode="auto">
            <a:xfrm>
              <a:off x="2779" y="3248"/>
              <a:ext cx="677" cy="997"/>
              <a:chOff x="11376" y="3428"/>
              <a:chExt cx="819" cy="963"/>
            </a:xfrm>
            <a:grpFill/>
          </p:grpSpPr>
          <p:sp>
            <p:nvSpPr>
              <p:cNvPr id="32812" name="Line 4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813" name="Group 45"/>
              <p:cNvGrpSpPr>
                <a:grpSpLocks/>
              </p:cNvGrpSpPr>
              <p:nvPr/>
            </p:nvGrpSpPr>
            <p:grpSpPr bwMode="auto">
              <a:xfrm>
                <a:off x="11376" y="3428"/>
                <a:ext cx="710" cy="963"/>
                <a:chOff x="10875" y="3696"/>
                <a:chExt cx="567" cy="963"/>
              </a:xfrm>
              <a:grpFill/>
            </p:grpSpPr>
            <p:sp>
              <p:nvSpPr>
                <p:cNvPr id="3281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0875" y="3696"/>
                  <a:ext cx="567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81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0885" y="4209"/>
                  <a:ext cx="54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>
              <a:off x="2800" y="3821"/>
              <a:ext cx="583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5929322" y="4778930"/>
            <a:ext cx="3214710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1142976" y="4643446"/>
            <a:ext cx="357190" cy="714380"/>
            <a:chOff x="864" y="3682"/>
            <a:chExt cx="1705" cy="621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864" y="3710"/>
              <a:ext cx="340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34"/>
                </a:cxn>
                <a:cxn ang="0">
                  <a:pos x="104" y="57"/>
                </a:cxn>
                <a:cxn ang="0">
                  <a:pos x="196" y="149"/>
                </a:cxn>
                <a:cxn ang="0">
                  <a:pos x="271" y="236"/>
                </a:cxn>
                <a:cxn ang="0">
                  <a:pos x="294" y="265"/>
                </a:cxn>
                <a:cxn ang="0">
                  <a:pos x="305" y="282"/>
                </a:cxn>
                <a:cxn ang="0">
                  <a:pos x="340" y="305"/>
                </a:cxn>
              </a:cxnLst>
              <a:rect l="0" t="0" r="r" b="b"/>
              <a:pathLst>
                <a:path w="340" h="305">
                  <a:moveTo>
                    <a:pt x="0" y="0"/>
                  </a:moveTo>
                  <a:cubicBezTo>
                    <a:pt x="23" y="7"/>
                    <a:pt x="30" y="24"/>
                    <a:pt x="52" y="34"/>
                  </a:cubicBezTo>
                  <a:cubicBezTo>
                    <a:pt x="114" y="61"/>
                    <a:pt x="63" y="32"/>
                    <a:pt x="104" y="57"/>
                  </a:cubicBezTo>
                  <a:cubicBezTo>
                    <a:pt x="128" y="96"/>
                    <a:pt x="163" y="119"/>
                    <a:pt x="196" y="149"/>
                  </a:cubicBezTo>
                  <a:cubicBezTo>
                    <a:pt x="228" y="177"/>
                    <a:pt x="248" y="203"/>
                    <a:pt x="271" y="236"/>
                  </a:cubicBezTo>
                  <a:cubicBezTo>
                    <a:pt x="281" y="269"/>
                    <a:pt x="268" y="239"/>
                    <a:pt x="294" y="265"/>
                  </a:cubicBezTo>
                  <a:cubicBezTo>
                    <a:pt x="299" y="270"/>
                    <a:pt x="300" y="278"/>
                    <a:pt x="305" y="282"/>
                  </a:cubicBezTo>
                  <a:cubicBezTo>
                    <a:pt x="316" y="291"/>
                    <a:pt x="340" y="305"/>
                    <a:pt x="340" y="305"/>
                  </a:cubicBezTo>
                </a:path>
              </a:pathLst>
            </a:custGeom>
            <a:noFill/>
            <a:ln w="57150" cmpd="sng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5" name="Rectangle 23"/>
          <p:cNvSpPr>
            <a:spLocks noChangeArrowheads="1"/>
          </p:cNvSpPr>
          <p:nvPr/>
        </p:nvSpPr>
        <p:spPr bwMode="auto">
          <a:xfrm>
            <a:off x="6000760" y="5977614"/>
            <a:ext cx="289406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ПОГЛОЩЕНИЕ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642910" y="4000504"/>
            <a:ext cx="2500330" cy="135732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3600" b="1" i="0" u="none" strike="noStrike" cap="none" normalizeH="0" baseline="-25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изл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36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Э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2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95538 0.0034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95538 0.0034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47 L 0.95538 0.00301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95538 0.00347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95538 0.00347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2769" grpId="0"/>
      <p:bldP spid="32773" grpId="0" animBg="1"/>
      <p:bldP spid="32774" grpId="0" animBg="1"/>
      <p:bldP spid="32775" grpId="0" animBg="1"/>
      <p:bldP spid="32776" grpId="0" animBg="1"/>
      <p:bldP spid="32777" grpId="0" animBg="1"/>
      <p:bldP spid="32780" grpId="0" animBg="1"/>
      <p:bldP spid="32780" grpId="1" animBg="1"/>
      <p:bldP spid="32781" grpId="0" animBg="1"/>
      <p:bldP spid="32781" grpId="1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/>
      <p:bldP spid="25" grpId="0" animBg="1"/>
      <p:bldP spid="25" grpId="1" animBg="1"/>
      <p:bldP spid="26" grpId="0" animBg="1"/>
      <p:bldP spid="26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2792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32793" grpId="0"/>
      <p:bldP spid="32801" grpId="0" animBg="1"/>
      <p:bldP spid="32802" grpId="0" animBg="1"/>
      <p:bldP spid="93" grpId="0" animBg="1"/>
      <p:bldP spid="93" grpId="1" animBg="1"/>
      <p:bldP spid="94" grpId="0" animBg="1"/>
      <p:bldP spid="95" grpId="0" animBg="1"/>
      <p:bldP spid="328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0637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На рисунке 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представлена схема экспериментальной установки Резерфорда для изучения рассеяния альфа-частиц.  Какой цифрой на рисунке отмечен экран, покрытый сернистым цинком?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А.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Б.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3444" y="1500174"/>
            <a:ext cx="342058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214554"/>
            <a:ext cx="5714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3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pPr marL="0" lvl="0" indent="0" eaLnBrk="1" fontAlgn="base" latinLnBrk="0" hangingPunct="1">
              <a:lnSpc>
                <a:spcPts val="3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</a:p>
          <a:p>
            <a:pPr marL="0" lvl="0" indent="0" eaLnBrk="1" fontAlgn="base" latinLnBrk="0" hangingPunct="1">
              <a:lnSpc>
                <a:spcPts val="3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pPr marL="0" lvl="0" indent="0" eaLnBrk="1" fontAlgn="base" latinLnBrk="0" hangingPunct="1">
              <a:lnSpc>
                <a:spcPts val="3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eaLnBrk="1" fontAlgn="base" latinLnBrk="0" hangingPunct="1">
              <a:lnSpc>
                <a:spcPts val="3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628" y="2214554"/>
            <a:ext cx="300039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микроскоп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8628" y="2786058"/>
            <a:ext cx="2286016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3"/>
              </a:spcBef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Экран …….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8628" y="3286124"/>
            <a:ext cx="44291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3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фольга,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8628" y="3714752"/>
            <a:ext cx="7215238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3"/>
              </a:spcBef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диафрагма для выделения пучка альфа-частиц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8628" y="4286256"/>
            <a:ext cx="5143536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3"/>
              </a:spcBef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    альфа-частиц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5" grpId="0"/>
      <p:bldP spid="6" grpId="0" animBg="1"/>
      <p:bldP spid="7" grpId="0" animBg="1"/>
      <p:bldP spid="7" grpId="1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акое из приведенных ниже соотношений для массы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атомного   ядра   и   массы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оболочки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53975" lvl="1" algn="ctr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&lt; &lt;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Б.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&gt;&gt;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 одних атомов больше масса ядра, у других больше масса оболочки.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Среди ответов 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Г нет правильного.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6825" y="3244334"/>
            <a:ext cx="283603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&gt;&gt;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Сколько электронов содержится в электронной оболочке нейтрального атома, в атомном ядре которого содержится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7 протонов и 8 нейтронов?   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Б.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8.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Д.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314" y="1714488"/>
            <a:ext cx="1428728" cy="14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85786" y="1714488"/>
            <a:ext cx="492443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4564" y="2701349"/>
            <a:ext cx="38985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47359">
            <a:off x="5098069" y="1647203"/>
            <a:ext cx="646331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357562"/>
            <a:ext cx="9144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значение имеет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фотона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излучаемого атомом при переходе из возбужденного состояния с энергией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в основное состояние с энергией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Ео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Б.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Eo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- Е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Г.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Ео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Ео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just" defTabSz="914400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357290" y="5572140"/>
            <a:ext cx="2786082" cy="857256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185962">
            <a:off x="4936817" y="5440187"/>
            <a:ext cx="54373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 rot="20361171">
            <a:off x="6176912" y="5337969"/>
            <a:ext cx="49244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3075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500166" y="3714752"/>
            <a:ext cx="0" cy="2773127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Line 12"/>
          <p:cNvSpPr>
            <a:spLocks noChangeShapeType="1"/>
          </p:cNvSpPr>
          <p:nvPr/>
        </p:nvSpPr>
        <p:spPr bwMode="auto">
          <a:xfrm>
            <a:off x="1714480" y="2728268"/>
            <a:ext cx="0" cy="3714776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12"/>
          <p:cNvSpPr>
            <a:spLocks noChangeShapeType="1"/>
          </p:cNvSpPr>
          <p:nvPr/>
        </p:nvSpPr>
        <p:spPr bwMode="auto">
          <a:xfrm>
            <a:off x="1928794" y="2442516"/>
            <a:ext cx="0" cy="4000528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>
            <a:off x="2187250" y="2228202"/>
            <a:ext cx="0" cy="4214842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653665" y="1800710"/>
            <a:ext cx="1643074" cy="1000132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2" y="-142900"/>
            <a:ext cx="5399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постулаты БОРА  1903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41441" y="2236447"/>
            <a:ext cx="3835259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14282" y="2728799"/>
            <a:ext cx="3835259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41441" y="3669025"/>
            <a:ext cx="3835259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28738" y="6489700"/>
            <a:ext cx="3835259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14282" y="2400564"/>
            <a:ext cx="3835259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17976" y="2707326"/>
            <a:ext cx="0" cy="91568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642910" y="2425105"/>
            <a:ext cx="0" cy="117336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928662" y="2213439"/>
            <a:ext cx="0" cy="1408037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1214414" y="2144418"/>
            <a:ext cx="0" cy="150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-71470" y="6000768"/>
            <a:ext cx="147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55704" y="500042"/>
            <a:ext cx="711752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 стационарных (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2" y="1142984"/>
            <a:ext cx="47150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2.Изл.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переходе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214282" y="2143116"/>
            <a:ext cx="38352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214282" y="2071678"/>
            <a:ext cx="38352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214810" y="6215082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4105258" y="3422654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105258" y="2636836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4134998" y="2095818"/>
            <a:ext cx="46674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4643438" y="6208736"/>
            <a:ext cx="1000132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-13,6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4643438" y="3429000"/>
            <a:ext cx="714380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-3,4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643438" y="2643182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-1,51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4714876" y="2085326"/>
            <a:ext cx="857256" cy="50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0,85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6582227" y="1928802"/>
            <a:ext cx="99376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439483" y="1643050"/>
            <a:ext cx="1061607" cy="1142673"/>
            <a:chOff x="2698" y="3022"/>
            <a:chExt cx="746" cy="1421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762" y="3022"/>
              <a:ext cx="682" cy="1421"/>
              <a:chOff x="11369" y="3207"/>
              <a:chExt cx="826" cy="1372"/>
            </a:xfrm>
          </p:grpSpPr>
          <p:sp>
            <p:nvSpPr>
              <p:cNvPr id="32796" name="Line 28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11369" y="3207"/>
                <a:ext cx="806" cy="1372"/>
                <a:chOff x="10875" y="3475"/>
                <a:chExt cx="644" cy="1372"/>
              </a:xfrm>
            </p:grpSpPr>
            <p:sp>
              <p:nvSpPr>
                <p:cNvPr id="3279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875" y="3475"/>
                  <a:ext cx="644" cy="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79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0"/>
                  <a:ext cx="621" cy="7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>
              <a:off x="2698" y="3733"/>
              <a:ext cx="58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072198" y="3000372"/>
            <a:ext cx="2786082" cy="857256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4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945088" y="4889292"/>
            <a:ext cx="1143008" cy="6828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7088096" y="4714884"/>
            <a:ext cx="1000131" cy="1143008"/>
            <a:chOff x="2766" y="3336"/>
            <a:chExt cx="917" cy="84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2766" y="3336"/>
              <a:ext cx="917" cy="841"/>
              <a:chOff x="11367" y="3511"/>
              <a:chExt cx="1110" cy="812"/>
            </a:xfrm>
            <a:grpFill/>
          </p:grpSpPr>
          <p:sp>
            <p:nvSpPr>
              <p:cNvPr id="32805" name="Line 37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38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  <a:grpFill/>
            </p:grpSpPr>
            <p:sp>
              <p:nvSpPr>
                <p:cNvPr id="3280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80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09" name="Line 41"/>
            <p:cNvSpPr>
              <a:spLocks noChangeShapeType="1"/>
            </p:cNvSpPr>
            <p:nvPr/>
          </p:nvSpPr>
          <p:spPr bwMode="auto">
            <a:xfrm>
              <a:off x="2766" y="3757"/>
              <a:ext cx="583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Text Box 33"/>
          <p:cNvSpPr txBox="1">
            <a:spLocks noChangeArrowheads="1"/>
          </p:cNvSpPr>
          <p:nvPr/>
        </p:nvSpPr>
        <p:spPr bwMode="auto">
          <a:xfrm>
            <a:off x="7715272" y="4786322"/>
            <a:ext cx="571504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8159666" y="4787103"/>
            <a:ext cx="876674" cy="999351"/>
            <a:chOff x="2779" y="3248"/>
            <a:chExt cx="677" cy="997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779" y="3248"/>
              <a:ext cx="677" cy="997"/>
              <a:chOff x="11376" y="3428"/>
              <a:chExt cx="819" cy="963"/>
            </a:xfrm>
            <a:grpFill/>
          </p:grpSpPr>
          <p:sp>
            <p:nvSpPr>
              <p:cNvPr id="32812" name="Line 44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11376" y="3428"/>
                <a:ext cx="710" cy="963"/>
                <a:chOff x="10875" y="3696"/>
                <a:chExt cx="567" cy="963"/>
              </a:xfrm>
              <a:grpFill/>
            </p:grpSpPr>
            <p:sp>
              <p:nvSpPr>
                <p:cNvPr id="3281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0875" y="3696"/>
                  <a:ext cx="567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81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0885" y="4209"/>
                  <a:ext cx="543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>
              <a:off x="2800" y="3821"/>
              <a:ext cx="583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5929322" y="4778930"/>
            <a:ext cx="3214710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214546" y="2714620"/>
            <a:ext cx="1428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=3</a:t>
            </a:r>
            <a:endParaRPr lang="en-US" sz="20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Пашена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</a:t>
            </a:r>
            <a:endParaRPr lang="en-US" sz="20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ИК)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42844" y="3714752"/>
            <a:ext cx="20445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m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=2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(</a:t>
            </a:r>
            <a:r>
              <a:rPr lang="ru-RU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Бальмера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, </a:t>
            </a:r>
            <a:endParaRPr lang="en-US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видимый )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05805" y="5214950"/>
            <a:ext cx="2850268" cy="954107"/>
          </a:xfrm>
          <a:prstGeom prst="rect">
            <a:avLst/>
          </a:prstGeom>
          <a:solidFill>
            <a:srgbClr val="33CCFF">
              <a:alpha val="38000"/>
            </a:srgbClr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m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=1</a:t>
            </a:r>
            <a:r>
              <a:rPr lang="ru-RU" sz="2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(серия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Лаймана</a:t>
            </a:r>
            <a:r>
              <a:rPr lang="ru-RU" sz="2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, </a:t>
            </a:r>
            <a:endParaRPr lang="en-US" sz="2000" b="1" dirty="0" smtClean="0">
              <a:solidFill>
                <a:srgbClr val="0033CC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УФ</a:t>
            </a:r>
            <a:r>
              <a:rPr lang="ru-RU" sz="2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98" name="Line 15"/>
          <p:cNvSpPr>
            <a:spLocks noChangeShapeType="1"/>
          </p:cNvSpPr>
          <p:nvPr/>
        </p:nvSpPr>
        <p:spPr bwMode="auto">
          <a:xfrm>
            <a:off x="2571736" y="2357430"/>
            <a:ext cx="0" cy="39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>
            <a:off x="2786050" y="2272344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2928926" y="2143116"/>
            <a:ext cx="0" cy="57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>
            <a:off x="3143240" y="2071678"/>
            <a:ext cx="0" cy="64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0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32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  <p:bldP spid="89" grpId="0" animBg="1"/>
      <p:bldP spid="90" grpId="0" animBg="1"/>
      <p:bldP spid="91" grpId="0" animBg="1"/>
      <p:bldP spid="76" grpId="0" animBg="1"/>
      <p:bldP spid="76" grpId="1" animBg="1"/>
      <p:bldP spid="32769" grpId="0"/>
      <p:bldP spid="32773" grpId="0" animBg="1"/>
      <p:bldP spid="32774" grpId="0" animBg="1"/>
      <p:bldP spid="32775" grpId="0" animBg="1"/>
      <p:bldP spid="32776" grpId="0" animBg="1"/>
      <p:bldP spid="32777" grpId="0" animBg="1"/>
      <p:bldP spid="32783" grpId="0" animBg="1"/>
      <p:bldP spid="32784" grpId="0" animBg="1"/>
      <p:bldP spid="32785" grpId="0" animBg="1"/>
      <p:bldP spid="32786" grpId="0" animBg="1"/>
      <p:bldP spid="32791" grpId="0"/>
      <p:bldP spid="25" grpId="0" animBg="1"/>
      <p:bldP spid="26" grpId="0" animBg="1"/>
      <p:bldP spid="35" grpId="0" animBg="1"/>
      <p:bldP spid="36" grpId="0" animBg="1"/>
      <p:bldP spid="3279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2793" grpId="0"/>
      <p:bldP spid="32793" grpId="1"/>
      <p:bldP spid="32801" grpId="0" animBg="1"/>
      <p:bldP spid="32802" grpId="0" animBg="1"/>
      <p:bldP spid="93" grpId="0" animBg="1"/>
      <p:bldP spid="94" grpId="0" animBg="1"/>
      <p:bldP spid="92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1" algn="l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5. На рисунке 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представлена диаграмма энергетических уровней атома. Стрелкой с какой цифрой обозначен переход 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поглощением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фотона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наибольшей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частоты?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53975" lvl="1" defTabSz="9144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Б.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В.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Д.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3025" y="1357298"/>
            <a:ext cx="402097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714620"/>
            <a:ext cx="64633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7788" y="2690870"/>
            <a:ext cx="24449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0438"/>
            <a:ext cx="64633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ru-RU" sz="3600" dirty="0">
              <a:solidFill>
                <a:srgbClr val="0014A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500438"/>
            <a:ext cx="280615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поглощение </a:t>
            </a:r>
            <a:endParaRPr lang="ru-RU" sz="3600" dirty="0">
              <a:solidFill>
                <a:srgbClr val="0014A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3314"/>
            <a:ext cx="64633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ru-RU" sz="3600" dirty="0">
              <a:solidFill>
                <a:srgbClr val="0014A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17206E-6 L 0.77969 -0.193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3888</TotalTime>
  <Words>2912</Words>
  <Application>Microsoft Office PowerPoint</Application>
  <PresentationFormat>Экран (4:3)</PresentationFormat>
  <Paragraphs>705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455</cp:revision>
  <dcterms:created xsi:type="dcterms:W3CDTF">2009-11-04T14:29:22Z</dcterms:created>
  <dcterms:modified xsi:type="dcterms:W3CDTF">2017-07-07T00:43:25Z</dcterms:modified>
</cp:coreProperties>
</file>