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320" r:id="rId2"/>
    <p:sldId id="256" r:id="rId3"/>
    <p:sldId id="344" r:id="rId4"/>
    <p:sldId id="343" r:id="rId5"/>
    <p:sldId id="342" r:id="rId6"/>
    <p:sldId id="323" r:id="rId7"/>
    <p:sldId id="319" r:id="rId8"/>
    <p:sldId id="315" r:id="rId9"/>
    <p:sldId id="336" r:id="rId10"/>
    <p:sldId id="334" r:id="rId11"/>
    <p:sldId id="337" r:id="rId12"/>
    <p:sldId id="324" r:id="rId13"/>
    <p:sldId id="330" r:id="rId14"/>
    <p:sldId id="329" r:id="rId15"/>
    <p:sldId id="331" r:id="rId16"/>
    <p:sldId id="333" r:id="rId17"/>
    <p:sldId id="328" r:id="rId18"/>
    <p:sldId id="327" r:id="rId19"/>
    <p:sldId id="318" r:id="rId20"/>
    <p:sldId id="326" r:id="rId21"/>
    <p:sldId id="325" r:id="rId22"/>
    <p:sldId id="321" r:id="rId23"/>
    <p:sldId id="317" r:id="rId24"/>
    <p:sldId id="312" r:id="rId25"/>
    <p:sldId id="297" r:id="rId26"/>
    <p:sldId id="332" r:id="rId27"/>
    <p:sldId id="335" r:id="rId28"/>
    <p:sldId id="338" r:id="rId29"/>
    <p:sldId id="339" r:id="rId30"/>
    <p:sldId id="340" r:id="rId31"/>
    <p:sldId id="34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F9E3A5"/>
    <a:srgbClr val="0000FF"/>
    <a:srgbClr val="F90101"/>
    <a:srgbClr val="0014AC"/>
    <a:srgbClr val="0033CC"/>
    <a:srgbClr val="339933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31" autoAdjust="0"/>
    <p:restoredTop sz="93805" autoAdjust="0"/>
  </p:normalViewPr>
  <p:slideViewPr>
    <p:cSldViewPr>
      <p:cViewPr>
        <p:scale>
          <a:sx n="69" d="100"/>
          <a:sy n="69" d="100"/>
        </p:scale>
        <p:origin x="-256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2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17.gif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10.wav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1.wmf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7.wav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8001024" cy="350046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С.Р. по темам №1-6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Хочу хорошо решать задачи!!!</a:t>
            </a:r>
          </a:p>
          <a:p>
            <a:pPr marL="0" marR="0" lvl="0" indent="0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При первом чтении нарисовать эскиз.</a:t>
            </a:r>
          </a:p>
          <a:p>
            <a:pPr marL="0" marR="0" lvl="0" indent="0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При втором чтении записать краткое условие и перевести данные в одну систему (СИ)</a:t>
            </a:r>
          </a:p>
          <a:p>
            <a:pPr marL="0" marR="0" lvl="0" indent="0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Определиться с явлениями задачи и открыть соответствующий ОК и классные записи.</a:t>
            </a:r>
          </a:p>
          <a:p>
            <a:pPr marL="0" marR="0" lvl="0" indent="0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Выписать основную закономерность (формулу) и выразить неизвестное (математика).</a:t>
            </a:r>
          </a:p>
          <a:p>
            <a:pPr marL="0" marR="0" lvl="0" indent="0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Произвести рассечет (калькулятор) и проанализировать результат.</a:t>
            </a:r>
          </a:p>
          <a:p>
            <a:pPr marL="0" marR="0" lvl="0" indent="0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 Записать полный развёрнутый ответ, прочитав вопрос задачи.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2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2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2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2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2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2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Бочка ёмкостью 0,2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вмещает 180 кг машинного масла. Какова плотность масла?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 Какова скорость транспортера, если за 5 с он перемещается на 10 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Ёмкость бензобака автомобиля 30 л. Определите массу бензина, входящего в бензобак.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14810" y="3714752"/>
            <a:ext cx="47548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плотностей (кг/м</a:t>
            </a:r>
            <a:r>
              <a:rPr kumimoji="0" lang="ru-RU" sz="11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цинк ……. 7100             Чугун……. 7000          Серная кислота…….   1800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спирт……..  800              бензин…… 710           нефть, керосин ………  800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медь……    8900              олово ….    7300          алюминий ……. ……. 2700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чугун …    7000               стекло…..   2500          свинец ….           ……11300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песок….    1500                 сосна ….    440             воздух  …    ….   ….   1,29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40944" y="-13648"/>
            <a:ext cx="9286908" cy="2062103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В№2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пустую мензурку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налили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жидкости. Масса мензурки с жидкостью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650 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Определите, какую жидкость налили в мензурку 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её плотности).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29124" y="2500306"/>
            <a:ext cx="4714876" cy="4048152"/>
            <a:chOff x="4429124" y="2500306"/>
            <a:chExt cx="4714876" cy="40481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474541" y="2500306"/>
              <a:ext cx="4669459" cy="4048152"/>
              <a:chOff x="4573324" y="952476"/>
              <a:chExt cx="4452273" cy="4048152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73324" y="1214422"/>
                <a:ext cx="4427832" cy="285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714875" y="952476"/>
                <a:ext cx="4310722" cy="4048152"/>
                <a:chOff x="8541" y="10950"/>
                <a:chExt cx="2949" cy="2550"/>
              </a:xfrm>
            </p:grpSpPr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541" y="11160"/>
                  <a:ext cx="2880" cy="2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970" y="10950"/>
                  <a:ext cx="252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       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4429124" y="2714596"/>
              <a:ext cx="3428992" cy="29289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2844" y="2214554"/>
            <a:ext cx="25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714620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650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536679" y="346392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286124"/>
            <a:ext cx="29835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1928802"/>
            <a:ext cx="47863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1.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массу жидкости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2285992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3786190"/>
            <a:ext cx="492922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2.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плотность жидкости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6605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08175" y="421481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896112" y="5013075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3979801" y="5132201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408109" y="47273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43504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715008" y="471488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143636" y="4500570"/>
            <a:ext cx="12144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150 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6286512" y="5072074"/>
            <a:ext cx="828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143636" y="5143512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32" y="5786454"/>
            <a:ext cx="914403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Ответ: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плотность жидкости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г/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 видимо это вода.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6050" y="307181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9554" y="6396335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Стр.23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-71438" y="0"/>
            <a:ext cx="9215438" cy="6870401"/>
            <a:chOff x="181098" y="-12401"/>
            <a:chExt cx="9215438" cy="6870401"/>
          </a:xfrm>
        </p:grpSpPr>
        <p:grpSp>
          <p:nvGrpSpPr>
            <p:cNvPr id="46" name="Группа 23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66" name="Группа 30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68" name="Прямоугольник 67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67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7" name="Группа 24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62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10" grpId="0"/>
      <p:bldP spid="11" grpId="0"/>
      <p:bldP spid="14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Погреб-ледник имеет размеры 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10(м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). Сколько поездок нужно сделать двум трехтонным автомашинам,  чтобы заполнить этот ледник? Объёмная плотность льда 600 кг/м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*Б. Чтобы получить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латунь,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сплавили медь объёмом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 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цинк объёмом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0,04 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Какой плотности была получена латунь?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(Объём сплава равен сумме объёмов его составляющих)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071810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лат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1857356" y="2857496"/>
            <a:ext cx="200026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857364"/>
            <a:ext cx="2698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500306"/>
            <a:ext cx="30894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цинка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0,04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9563" y="1785926"/>
            <a:ext cx="1044274" cy="10001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31133" y="1785926"/>
            <a:ext cx="428628" cy="100013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31001" y="1873741"/>
            <a:ext cx="906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38795" y="2000240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43240" y="1888714"/>
            <a:ext cx="2428892" cy="1111658"/>
            <a:chOff x="3143240" y="1888714"/>
            <a:chExt cx="2428892" cy="1111658"/>
          </a:xfrm>
        </p:grpSpPr>
        <p:sp>
          <p:nvSpPr>
            <p:cNvPr id="14" name="TextBox 13"/>
            <p:cNvSpPr txBox="1"/>
            <p:nvPr/>
          </p:nvSpPr>
          <p:spPr>
            <a:xfrm>
              <a:off x="3143240" y="214029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ср</a:t>
              </a: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26526" y="1888714"/>
              <a:ext cx="1445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9402" y="2415597"/>
              <a:ext cx="1016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baseline="-25000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baseline="-25000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206436" y="2460595"/>
              <a:ext cx="97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3143240" y="1759486"/>
            <a:ext cx="2428892" cy="1098010"/>
            <a:chOff x="3143240" y="1888714"/>
            <a:chExt cx="2428892" cy="1098010"/>
          </a:xfrm>
        </p:grpSpPr>
        <p:sp>
          <p:nvSpPr>
            <p:cNvPr id="20" name="TextBox 19"/>
            <p:cNvSpPr txBox="1"/>
            <p:nvPr/>
          </p:nvSpPr>
          <p:spPr>
            <a:xfrm>
              <a:off x="3143240" y="214029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 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ср</a:t>
              </a: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6526" y="1888714"/>
              <a:ext cx="1445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0218" y="2401949"/>
              <a:ext cx="1302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baseline="-25000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baseline="-25000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206436" y="2460595"/>
              <a:ext cx="97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5500694" y="2857496"/>
            <a:ext cx="3429024" cy="1289273"/>
            <a:chOff x="3000364" y="1888714"/>
            <a:chExt cx="3429024" cy="1289273"/>
          </a:xfrm>
        </p:grpSpPr>
        <p:sp>
          <p:nvSpPr>
            <p:cNvPr id="25" name="TextBox 24"/>
            <p:cNvSpPr txBox="1"/>
            <p:nvPr/>
          </p:nvSpPr>
          <p:spPr>
            <a:xfrm>
              <a:off x="3000364" y="2140295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ru-RU" sz="3600" b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лат</a:t>
              </a: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6526" y="1888714"/>
              <a:ext cx="2302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м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Ц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686" y="2531656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206436" y="2460595"/>
              <a:ext cx="180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440478" y="4429132"/>
            <a:ext cx="2703522" cy="15001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Медь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8,9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-  7,8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Цинк       – 7,1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3857628"/>
            <a:ext cx="5000628" cy="1360711"/>
            <a:chOff x="3000364" y="1888714"/>
            <a:chExt cx="5000628" cy="1360711"/>
          </a:xfrm>
        </p:grpSpPr>
        <p:sp>
          <p:nvSpPr>
            <p:cNvPr id="32" name="TextBox 31"/>
            <p:cNvSpPr txBox="1"/>
            <p:nvPr/>
          </p:nvSpPr>
          <p:spPr>
            <a:xfrm>
              <a:off x="3000364" y="2140295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ru-RU" sz="3600" b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лат</a:t>
              </a: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26526" y="1888714"/>
              <a:ext cx="38744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8900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0,2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7100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0,04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57786" y="2603094"/>
              <a:ext cx="10715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0,24</a:t>
              </a:r>
              <a:endParaRPr lang="ru-RU" sz="28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206436" y="2460218"/>
              <a:ext cx="3651680" cy="3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6910528" y="5925941"/>
            <a:ext cx="80474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8,6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9192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:средняя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плотность данного сплава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214950"/>
            <a:ext cx="235745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8600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0" y="-12401"/>
            <a:ext cx="9215438" cy="6870401"/>
            <a:chOff x="181098" y="-12401"/>
            <a:chExt cx="9215438" cy="6870401"/>
          </a:xfrm>
        </p:grpSpPr>
        <p:grpSp>
          <p:nvGrpSpPr>
            <p:cNvPr id="37" name="Группа 23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47" name="Группа 30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49" name="Прямоугольник 48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48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" name="Группа 24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209 L -0.01597 0.1718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 animBg="1"/>
      <p:bldP spid="11" grpId="0" animBg="1"/>
      <p:bldP spid="12" grpId="0"/>
      <p:bldP spid="13" grpId="0"/>
      <p:bldP spid="30" grpId="0" animBg="1"/>
      <p:bldP spid="30" grpId="1" animBg="1"/>
      <p:bldP spid="38" grpId="0" animBg="1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*Г. Кусок сплава из свинца и олова массой 664 г имеет плотность 8,3 г/см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Определите массу свинца в сплаве. Принять объём сплава равным сумме объёмов его составных частей.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35054"/>
            <a:ext cx="376256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СР №1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714348" y="4214818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вещества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285720" y="2857496"/>
            <a:ext cx="3143272" cy="1643074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3648" y="914166"/>
            <a:ext cx="9144000" cy="4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00634" y="441396"/>
            <a:ext cx="60722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44176" y="1289058"/>
            <a:ext cx="821537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pPr lvl="0"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5720" y="2415597"/>
            <a:ext cx="29635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  быстро 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68" y="2643182"/>
            <a:ext cx="5572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ед.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5393751" y="3246896"/>
            <a:ext cx="2480889" cy="1137521"/>
            <a:chOff x="4384475" y="5563367"/>
            <a:chExt cx="1550703" cy="698379"/>
          </a:xfrm>
        </p:grpSpPr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5365781" y="5696908"/>
              <a:ext cx="446491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4475" y="597010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384475" y="5563367"/>
              <a:ext cx="1550703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latin typeface="Times New Roman" pitchFamily="18" charset="0"/>
                  <a:cs typeface="Times New Roman" pitchFamily="18" charset="0"/>
                </a:rPr>
                <a:t>36 км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499278" y="5902724"/>
              <a:ext cx="785818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час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7523241" y="3175458"/>
            <a:ext cx="1977981" cy="1253674"/>
            <a:chOff x="4301173" y="5563371"/>
            <a:chExt cx="1236257" cy="769692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01173" y="600036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393548" y="5563371"/>
              <a:ext cx="1143882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10м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27231" y="5936249"/>
              <a:ext cx="785818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9"/>
          <p:cNvGrpSpPr/>
          <p:nvPr/>
        </p:nvGrpSpPr>
        <p:grpSpPr>
          <a:xfrm>
            <a:off x="500058" y="2714620"/>
            <a:ext cx="3429000" cy="1735137"/>
            <a:chOff x="428596" y="3714752"/>
            <a:chExt cx="3429000" cy="1735137"/>
          </a:xfrm>
        </p:grpSpPr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>
              <a:off x="428596" y="3714752"/>
              <a:ext cx="3429000" cy="1735137"/>
              <a:chOff x="4429124" y="5563371"/>
              <a:chExt cx="2143141" cy="1065290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86456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56337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4550190" y="6061935"/>
                <a:ext cx="785818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38"/>
            <p:cNvGrpSpPr/>
            <p:nvPr/>
          </p:nvGrpSpPr>
          <p:grpSpPr>
            <a:xfrm>
              <a:off x="642910" y="3857628"/>
              <a:ext cx="2347004" cy="571504"/>
              <a:chOff x="724798" y="3857628"/>
              <a:chExt cx="2347004" cy="571504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2754300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724798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37"/>
          <p:cNvGrpSpPr/>
          <p:nvPr/>
        </p:nvGrpSpPr>
        <p:grpSpPr>
          <a:xfrm>
            <a:off x="6643702" y="4925809"/>
            <a:ext cx="2285984" cy="646331"/>
            <a:chOff x="0" y="5715016"/>
            <a:chExt cx="2285984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0" y="5715016"/>
              <a:ext cx="228598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6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</a:t>
              </a:r>
              <a:endParaRPr lang="ru-RU" sz="36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785786" y="5786454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83798" y="5824200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648" y="1928802"/>
            <a:ext cx="9079816" cy="43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96198" y="274422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baby16_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2805" y="-7276"/>
            <a:ext cx="8011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45"/>
          <p:cNvGrpSpPr/>
          <p:nvPr/>
        </p:nvGrpSpPr>
        <p:grpSpPr>
          <a:xfrm>
            <a:off x="-2143172" y="1357298"/>
            <a:ext cx="2928927" cy="828776"/>
            <a:chOff x="-357222" y="1357298"/>
            <a:chExt cx="2928927" cy="828776"/>
          </a:xfrm>
        </p:grpSpPr>
        <p:pic>
          <p:nvPicPr>
            <p:cNvPr id="43" name="Picture 2" descr="http://class-fizika.narod.ru/9_class/1/colec22.gif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357222" y="1357298"/>
              <a:ext cx="2928927" cy="80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-214378" y="1955242"/>
              <a:ext cx="181087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</a:rPr>
                <a:t>0000000000000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50"/>
          <p:cNvGrpSpPr>
            <a:grpSpLocks/>
          </p:cNvGrpSpPr>
          <p:nvPr/>
        </p:nvGrpSpPr>
        <p:grpSpPr bwMode="auto">
          <a:xfrm>
            <a:off x="142844" y="4357694"/>
            <a:ext cx="6500812" cy="1323975"/>
            <a:chOff x="928662" y="3571876"/>
            <a:chExt cx="6500858" cy="1323439"/>
          </a:xfrm>
        </p:grpSpPr>
        <p:sp>
          <p:nvSpPr>
            <p:cNvPr id="40" name="TextBox 30"/>
            <p:cNvSpPr txBox="1">
              <a:spLocks noChangeArrowheads="1"/>
            </p:cNvSpPr>
            <p:nvPr/>
          </p:nvSpPr>
          <p:spPr bwMode="auto">
            <a:xfrm>
              <a:off x="928662" y="3571876"/>
              <a:ext cx="650085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– вектор                                                                               </a:t>
              </a:r>
              <a:endPara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40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величина</a:t>
              </a:r>
              <a:r>
                <a:rPr lang="ru-RU" sz="4000" b="1" dirty="0">
                  <a:latin typeface="Times New Roman" pitchFamily="18" charset="0"/>
                  <a:cs typeface="Times New Roman" pitchFamily="18" charset="0"/>
                </a:rPr>
                <a:t> + направление)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1142981" y="3714693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41"/>
          <p:cNvGrpSpPr>
            <a:grpSpLocks/>
          </p:cNvGrpSpPr>
          <p:nvPr/>
        </p:nvGrpSpPr>
        <p:grpSpPr bwMode="auto">
          <a:xfrm>
            <a:off x="785786" y="6399234"/>
            <a:ext cx="2989262" cy="173038"/>
            <a:chOff x="2714616" y="5710464"/>
            <a:chExt cx="2989942" cy="173081"/>
          </a:xfrm>
        </p:grpSpPr>
        <p:grpSp>
          <p:nvGrpSpPr>
            <p:cNvPr id="14" name="Группа 40"/>
            <p:cNvGrpSpPr>
              <a:grpSpLocks/>
            </p:cNvGrpSpPr>
            <p:nvPr/>
          </p:nvGrpSpPr>
          <p:grpSpPr bwMode="auto">
            <a:xfrm>
              <a:off x="2714616" y="5710464"/>
              <a:ext cx="2857512" cy="173081"/>
              <a:chOff x="2714616" y="5710464"/>
              <a:chExt cx="2857512" cy="173081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2714616" y="5715016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/>
            </p:nvSpPr>
            <p:spPr bwMode="auto">
              <a:xfrm>
                <a:off x="3286120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3857620" y="5710464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5000628" y="5715016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4429124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49" name="Прямая со стрелкой 48"/>
            <p:cNvCxnSpPr/>
            <p:nvPr/>
          </p:nvCxnSpPr>
          <p:spPr>
            <a:xfrm>
              <a:off x="5204382" y="5799386"/>
              <a:ext cx="500176" cy="1588"/>
            </a:xfrm>
            <a:prstGeom prst="straightConnector1">
              <a:avLst/>
            </a:prstGeom>
            <a:ln w="793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85786" y="6042047"/>
            <a:ext cx="571500" cy="16827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85786" y="5470547"/>
            <a:ext cx="9572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49"/>
          <p:cNvGrpSpPr>
            <a:grpSpLocks/>
          </p:cNvGrpSpPr>
          <p:nvPr/>
        </p:nvGrpSpPr>
        <p:grpSpPr bwMode="auto">
          <a:xfrm>
            <a:off x="3571848" y="5684859"/>
            <a:ext cx="476250" cy="769938"/>
            <a:chOff x="5429256" y="5143512"/>
            <a:chExt cx="475926" cy="769441"/>
          </a:xfrm>
        </p:grpSpPr>
        <p:sp>
          <p:nvSpPr>
            <p:cNvPr id="61" name="Прямоугольник 44"/>
            <p:cNvSpPr>
              <a:spLocks noChangeArrowheads="1"/>
            </p:cNvSpPr>
            <p:nvPr/>
          </p:nvSpPr>
          <p:spPr bwMode="auto">
            <a:xfrm>
              <a:off x="5429256" y="5143512"/>
              <a:ext cx="4667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4400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5476849" y="5318024"/>
              <a:ext cx="428333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-1" y="-43158"/>
            <a:ext cx="9144001" cy="6901182"/>
            <a:chOff x="-1" y="-71462"/>
            <a:chExt cx="9144001" cy="7329834"/>
          </a:xfrm>
        </p:grpSpPr>
        <p:grpSp>
          <p:nvGrpSpPr>
            <p:cNvPr id="58" name="Группа 40"/>
            <p:cNvGrpSpPr/>
            <p:nvPr/>
          </p:nvGrpSpPr>
          <p:grpSpPr>
            <a:xfrm>
              <a:off x="-1" y="-71462"/>
              <a:ext cx="9144001" cy="7329834"/>
              <a:chOff x="-2643239" y="-7114302"/>
              <a:chExt cx="9144001" cy="7072362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-2643239" y="-7032857"/>
                <a:ext cx="9144000" cy="1692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ctr" eaLnBrk="0" hangingPunct="0"/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Быстроту движения х-</a:t>
                </a:r>
                <a:r>
                  <a:rPr lang="ru-RU" sz="5400" b="1" dirty="0" err="1" smtClean="0">
                    <a:latin typeface="Times New Roman" pitchFamily="18" charset="0"/>
                    <a:cs typeface="Times New Roman" pitchFamily="18" charset="0"/>
                  </a:rPr>
                  <a:t>зует</a:t>
                </a: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скорость.</a:t>
                </a:r>
              </a:p>
            </p:txBody>
          </p:sp>
          <p:sp>
            <p:nvSpPr>
              <p:cNvPr id="74" name="Text Box 50"/>
              <p:cNvSpPr txBox="1">
                <a:spLocks noChangeArrowheads="1"/>
              </p:cNvSpPr>
              <p:nvPr/>
            </p:nvSpPr>
            <p:spPr bwMode="auto">
              <a:xfrm>
                <a:off x="-2643239" y="-3073922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grpSp>
          <p:nvGrpSpPr>
            <p:cNvPr id="59" name="Группа 39"/>
            <p:cNvGrpSpPr/>
            <p:nvPr/>
          </p:nvGrpSpPr>
          <p:grpSpPr>
            <a:xfrm>
              <a:off x="571476" y="928675"/>
              <a:ext cx="2489900" cy="2500325"/>
              <a:chOff x="500014" y="1928807"/>
              <a:chExt cx="2489900" cy="2500325"/>
            </a:xfrm>
            <a:solidFill>
              <a:srgbClr val="F9E3A5"/>
            </a:solidFill>
          </p:grpSpPr>
          <p:grpSp>
            <p:nvGrpSpPr>
              <p:cNvPr id="60" name="Группа 11"/>
              <p:cNvGrpSpPr>
                <a:grpSpLocks/>
              </p:cNvGrpSpPr>
              <p:nvPr/>
            </p:nvGrpSpPr>
            <p:grpSpPr bwMode="auto">
              <a:xfrm>
                <a:off x="500014" y="1928807"/>
                <a:ext cx="2221885" cy="1735138"/>
                <a:chOff x="4473754" y="4466884"/>
                <a:chExt cx="1388688" cy="1065290"/>
              </a:xfrm>
              <a:grpFill/>
            </p:grpSpPr>
            <p:sp>
              <p:nvSpPr>
                <p:cNvPr id="6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49838" y="4689968"/>
                  <a:ext cx="812604" cy="68025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6600" dirty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555027" y="4466884"/>
                  <a:ext cx="503147" cy="62356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u="sng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6000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594819" y="4965448"/>
                  <a:ext cx="459357" cy="56672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4800" b="1" dirty="0">
                      <a:solidFill>
                        <a:srgbClr val="339933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339933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flipV="1">
                  <a:off x="4473754" y="5021187"/>
                  <a:ext cx="585004" cy="17067"/>
                </a:xfrm>
                <a:prstGeom prst="line">
                  <a:avLst/>
                </a:prstGeom>
                <a:grpFill/>
                <a:ln w="63500">
                  <a:solidFill>
                    <a:srgbClr val="C000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Группа 38"/>
              <p:cNvGrpSpPr/>
              <p:nvPr/>
            </p:nvGrpSpPr>
            <p:grpSpPr>
              <a:xfrm>
                <a:off x="642910" y="3857628"/>
                <a:ext cx="2347004" cy="571504"/>
                <a:chOff x="724798" y="3857628"/>
                <a:chExt cx="2347004" cy="571504"/>
              </a:xfrm>
              <a:grpFill/>
            </p:grpSpPr>
            <p:cxnSp>
              <p:nvCxnSpPr>
                <p:cNvPr id="65" name="Прямая со стрелкой 64"/>
                <p:cNvCxnSpPr/>
                <p:nvPr/>
              </p:nvCxnSpPr>
              <p:spPr>
                <a:xfrm>
                  <a:off x="2754300" y="4427580"/>
                  <a:ext cx="317502" cy="1552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 стрелкой 65"/>
                <p:cNvCxnSpPr/>
                <p:nvPr/>
              </p:nvCxnSpPr>
              <p:spPr>
                <a:xfrm>
                  <a:off x="724798" y="3857628"/>
                  <a:ext cx="317502" cy="1552"/>
                </a:xfrm>
                <a:prstGeom prst="straightConnector1">
                  <a:avLst/>
                </a:prstGeom>
                <a:grpFill/>
                <a:ln w="41275">
                  <a:solidFill>
                    <a:srgbClr val="0014AC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6809E-6 L -0.91597 4.46809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-4.35708E-6 L 1.07413 0.00024 " pathEditMode="relative" rAng="0" ptsTypes="AA">
                                      <p:cBhvr>
                                        <p:cTn id="4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26" grpId="0"/>
      <p:bldP spid="1027" grpId="0"/>
      <p:bldP spid="15" grpId="0"/>
      <p:bldP spid="16" grpId="0"/>
      <p:bldP spid="12" grpId="0"/>
      <p:bldP spid="55" grpId="0" animBg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428596" y="142852"/>
            <a:ext cx="3429000" cy="1735137"/>
            <a:chOff x="428596" y="3714752"/>
            <a:chExt cx="3429000" cy="1735137"/>
          </a:xfrm>
        </p:grpSpPr>
        <p:grpSp>
          <p:nvGrpSpPr>
            <p:cNvPr id="3" name="Группа 11"/>
            <p:cNvGrpSpPr>
              <a:grpSpLocks/>
            </p:cNvGrpSpPr>
            <p:nvPr/>
          </p:nvGrpSpPr>
          <p:grpSpPr bwMode="auto">
            <a:xfrm>
              <a:off x="428596" y="3714752"/>
              <a:ext cx="3429000" cy="1735137"/>
              <a:chOff x="4429124" y="5563371"/>
              <a:chExt cx="2143141" cy="1065290"/>
            </a:xfrm>
          </p:grpSpPr>
          <p:sp>
            <p:nvSpPr>
              <p:cNvPr id="7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86456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56337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15"/>
              <p:cNvSpPr txBox="1">
                <a:spLocks noChangeArrowheads="1"/>
              </p:cNvSpPr>
              <p:nvPr/>
            </p:nvSpPr>
            <p:spPr bwMode="auto">
              <a:xfrm>
                <a:off x="4550190" y="6061935"/>
                <a:ext cx="785818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38"/>
            <p:cNvGrpSpPr/>
            <p:nvPr/>
          </p:nvGrpSpPr>
          <p:grpSpPr>
            <a:xfrm>
              <a:off x="642910" y="3857628"/>
              <a:ext cx="2347004" cy="571504"/>
              <a:chOff x="724798" y="3857628"/>
              <a:chExt cx="2347004" cy="571504"/>
            </a:xfrm>
          </p:grpSpPr>
          <p:cxnSp>
            <p:nvCxnSpPr>
              <p:cNvPr id="5" name="Прямая со стрелкой 4"/>
              <p:cNvCxnSpPr/>
              <p:nvPr/>
            </p:nvCxnSpPr>
            <p:spPr>
              <a:xfrm>
                <a:off x="2754300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/>
              <p:cNvCxnSpPr/>
              <p:nvPr/>
            </p:nvCxnSpPr>
            <p:spPr>
              <a:xfrm>
                <a:off x="724798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11"/>
          <p:cNvGrpSpPr>
            <a:grpSpLocks/>
          </p:cNvGrpSpPr>
          <p:nvPr/>
        </p:nvGrpSpPr>
        <p:grpSpPr bwMode="auto">
          <a:xfrm>
            <a:off x="3357554" y="460814"/>
            <a:ext cx="2480889" cy="1137521"/>
            <a:chOff x="4384475" y="5563367"/>
            <a:chExt cx="1550703" cy="698379"/>
          </a:xfrm>
        </p:grpSpPr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5365781" y="5696908"/>
              <a:ext cx="446491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384475" y="597010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4384475" y="5563367"/>
              <a:ext cx="1550703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latin typeface="Times New Roman" pitchFamily="18" charset="0"/>
                  <a:cs typeface="Times New Roman" pitchFamily="18" charset="0"/>
                </a:rPr>
                <a:t>36 км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4499278" y="5902724"/>
              <a:ext cx="785818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час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1"/>
          <p:cNvGrpSpPr>
            <a:grpSpLocks/>
          </p:cNvGrpSpPr>
          <p:nvPr/>
        </p:nvGrpSpPr>
        <p:grpSpPr bwMode="auto">
          <a:xfrm>
            <a:off x="5487044" y="389376"/>
            <a:ext cx="1977981" cy="1253674"/>
            <a:chOff x="4301173" y="5563371"/>
            <a:chExt cx="1236257" cy="76969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301173" y="600036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393548" y="5563371"/>
              <a:ext cx="1143882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10м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4527231" y="5936249"/>
              <a:ext cx="785818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37"/>
          <p:cNvGrpSpPr/>
          <p:nvPr/>
        </p:nvGrpSpPr>
        <p:grpSpPr>
          <a:xfrm>
            <a:off x="2786050" y="3143248"/>
            <a:ext cx="3357586" cy="928694"/>
            <a:chOff x="0" y="5715016"/>
            <a:chExt cx="2285984" cy="1569660"/>
          </a:xfrm>
        </p:grpSpPr>
        <p:sp>
          <p:nvSpPr>
            <p:cNvPr id="21" name="TextBox 20"/>
            <p:cNvSpPr txBox="1"/>
            <p:nvPr/>
          </p:nvSpPr>
          <p:spPr>
            <a:xfrm>
              <a:off x="0" y="5715016"/>
              <a:ext cx="2285984" cy="15696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</a:t>
              </a:r>
              <a:endParaRPr lang="ru-RU" sz="48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680931" y="6075694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83798" y="5824200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24" name="Группа 39"/>
          <p:cNvGrpSpPr/>
          <p:nvPr/>
        </p:nvGrpSpPr>
        <p:grpSpPr>
          <a:xfrm>
            <a:off x="2714615" y="4643439"/>
            <a:ext cx="2614620" cy="1822379"/>
            <a:chOff x="428599" y="3714745"/>
            <a:chExt cx="2614620" cy="1822379"/>
          </a:xfrm>
        </p:grpSpPr>
        <p:grpSp>
          <p:nvGrpSpPr>
            <p:cNvPr id="25" name="Группа 11"/>
            <p:cNvGrpSpPr>
              <a:grpSpLocks/>
            </p:cNvGrpSpPr>
            <p:nvPr/>
          </p:nvGrpSpPr>
          <p:grpSpPr bwMode="auto">
            <a:xfrm>
              <a:off x="428599" y="3714745"/>
              <a:ext cx="2614620" cy="1822379"/>
              <a:chOff x="4429124" y="5563371"/>
              <a:chExt cx="1634149" cy="1118853"/>
            </a:xfrm>
          </p:grpSpPr>
          <p:sp>
            <p:nvSpPr>
              <p:cNvPr id="29" name="TextBox 8"/>
              <p:cNvSpPr txBox="1">
                <a:spLocks noChangeArrowheads="1"/>
              </p:cNvSpPr>
              <p:nvPr/>
            </p:nvSpPr>
            <p:spPr bwMode="auto">
              <a:xfrm>
                <a:off x="4563071" y="6001969"/>
                <a:ext cx="580438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56337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15"/>
              <p:cNvSpPr txBox="1">
                <a:spLocks noChangeArrowheads="1"/>
              </p:cNvSpPr>
              <p:nvPr/>
            </p:nvSpPr>
            <p:spPr bwMode="auto">
              <a:xfrm>
                <a:off x="5277455" y="5826532"/>
                <a:ext cx="785818" cy="566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" name="Группа 38"/>
            <p:cNvGrpSpPr/>
            <p:nvPr/>
          </p:nvGrpSpPr>
          <p:grpSpPr>
            <a:xfrm>
              <a:off x="642910" y="3857628"/>
              <a:ext cx="460378" cy="930246"/>
              <a:chOff x="724798" y="3857628"/>
              <a:chExt cx="460378" cy="930246"/>
            </a:xfrm>
          </p:grpSpPr>
          <p:cxnSp>
            <p:nvCxnSpPr>
              <p:cNvPr id="27" name="Прямая со стрелкой 26"/>
              <p:cNvCxnSpPr/>
              <p:nvPr/>
            </p:nvCxnSpPr>
            <p:spPr>
              <a:xfrm>
                <a:off x="867674" y="4786322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724798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Прямоугольник 32"/>
          <p:cNvSpPr/>
          <p:nvPr/>
        </p:nvSpPr>
        <p:spPr>
          <a:xfrm>
            <a:off x="6562" y="1857364"/>
            <a:ext cx="6256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один час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км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за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b="1" dirty="0">
              <a:solidFill>
                <a:srgbClr val="F9010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86446" y="2428868"/>
            <a:ext cx="3156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72км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за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F90101"/>
                </a:solidFill>
              </a:rPr>
              <a:t> </a:t>
            </a:r>
            <a:endParaRPr lang="ru-RU" sz="3600" b="1" dirty="0">
              <a:solidFill>
                <a:srgbClr val="F90101"/>
              </a:solidFill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180494" y="0"/>
            <a:ext cx="29635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  быстро 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71868" y="1353909"/>
            <a:ext cx="5572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ед.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-1" y="-43158"/>
            <a:ext cx="9144001" cy="6901182"/>
            <a:chOff x="-1" y="-71462"/>
            <a:chExt cx="9144001" cy="7329834"/>
          </a:xfrm>
        </p:grpSpPr>
        <p:grpSp>
          <p:nvGrpSpPr>
            <p:cNvPr id="38" name="Группа 40"/>
            <p:cNvGrpSpPr/>
            <p:nvPr/>
          </p:nvGrpSpPr>
          <p:grpSpPr>
            <a:xfrm>
              <a:off x="-1" y="-71462"/>
              <a:ext cx="9144001" cy="7329834"/>
              <a:chOff x="-2643239" y="-7114302"/>
              <a:chExt cx="9144001" cy="7072362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-2643239" y="-7032857"/>
                <a:ext cx="9144000" cy="1692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ctr" eaLnBrk="0" hangingPunct="0"/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Быстроту движения х-</a:t>
                </a:r>
                <a:r>
                  <a:rPr lang="ru-RU" sz="5400" b="1" dirty="0" err="1" smtClean="0">
                    <a:latin typeface="Times New Roman" pitchFamily="18" charset="0"/>
                    <a:cs typeface="Times New Roman" pitchFamily="18" charset="0"/>
                  </a:rPr>
                  <a:t>зует</a:t>
                </a: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скорость.</a:t>
                </a:r>
              </a:p>
            </p:txBody>
          </p:sp>
          <p:sp>
            <p:nvSpPr>
              <p:cNvPr id="51" name="Text Box 50"/>
              <p:cNvSpPr txBox="1">
                <a:spLocks noChangeArrowheads="1"/>
              </p:cNvSpPr>
              <p:nvPr/>
            </p:nvSpPr>
            <p:spPr bwMode="auto">
              <a:xfrm>
                <a:off x="-2643239" y="-3073922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grpSp>
          <p:nvGrpSpPr>
            <p:cNvPr id="39" name="Группа 39"/>
            <p:cNvGrpSpPr/>
            <p:nvPr/>
          </p:nvGrpSpPr>
          <p:grpSpPr>
            <a:xfrm>
              <a:off x="571476" y="928675"/>
              <a:ext cx="2489900" cy="2500325"/>
              <a:chOff x="500014" y="1928807"/>
              <a:chExt cx="2489900" cy="2500325"/>
            </a:xfrm>
            <a:solidFill>
              <a:srgbClr val="F9E3A5"/>
            </a:solidFill>
          </p:grpSpPr>
          <p:grpSp>
            <p:nvGrpSpPr>
              <p:cNvPr id="40" name="Группа 11"/>
              <p:cNvGrpSpPr>
                <a:grpSpLocks/>
              </p:cNvGrpSpPr>
              <p:nvPr/>
            </p:nvGrpSpPr>
            <p:grpSpPr bwMode="auto">
              <a:xfrm>
                <a:off x="500014" y="1928807"/>
                <a:ext cx="2221885" cy="1735138"/>
                <a:chOff x="4473754" y="4466884"/>
                <a:chExt cx="1388688" cy="1065290"/>
              </a:xfrm>
              <a:grpFill/>
            </p:grpSpPr>
            <p:sp>
              <p:nvSpPr>
                <p:cNvPr id="4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49838" y="4689968"/>
                  <a:ext cx="812604" cy="68025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6600" dirty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555027" y="4466884"/>
                  <a:ext cx="503147" cy="62356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u="sng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6000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594819" y="4965448"/>
                  <a:ext cx="459357" cy="56672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4800" b="1" dirty="0">
                      <a:solidFill>
                        <a:srgbClr val="339933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339933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flipV="1">
                  <a:off x="4473754" y="5021187"/>
                  <a:ext cx="585004" cy="17067"/>
                </a:xfrm>
                <a:prstGeom prst="line">
                  <a:avLst/>
                </a:prstGeom>
                <a:grpFill/>
                <a:ln w="63500">
                  <a:solidFill>
                    <a:srgbClr val="C000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Группа 38"/>
              <p:cNvGrpSpPr/>
              <p:nvPr/>
            </p:nvGrpSpPr>
            <p:grpSpPr>
              <a:xfrm>
                <a:off x="642910" y="3857628"/>
                <a:ext cx="2347004" cy="571504"/>
                <a:chOff x="724798" y="3857628"/>
                <a:chExt cx="2347004" cy="571504"/>
              </a:xfrm>
              <a:grpFill/>
            </p:grpSpPr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2754300" y="4427580"/>
                  <a:ext cx="317502" cy="1552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 стрелкой 42"/>
                <p:cNvCxnSpPr/>
                <p:nvPr/>
              </p:nvCxnSpPr>
              <p:spPr>
                <a:xfrm>
                  <a:off x="724798" y="3857628"/>
                  <a:ext cx="317502" cy="1552"/>
                </a:xfrm>
                <a:prstGeom prst="straightConnector1">
                  <a:avLst/>
                </a:prstGeom>
                <a:grpFill/>
                <a:ln w="41275">
                  <a:solidFill>
                    <a:srgbClr val="0014AC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892971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Вагон, двигаясь равномерно под уклон, проходит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 м за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Скатившись с горки, он проходит до остановки ещё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 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среднюю скорость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все время движения.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1928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2500306"/>
            <a:ext cx="1428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10с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55325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893737" y="346392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2857496"/>
            <a:ext cx="221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3429000"/>
            <a:ext cx="1265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0с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6192" y="375164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9478" y="357187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… +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2354" y="402694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29388" y="4091513"/>
            <a:ext cx="22860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28926" y="2786058"/>
            <a:ext cx="142876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714744" y="2928934"/>
            <a:ext cx="642942" cy="830997"/>
            <a:chOff x="4071934" y="2071678"/>
            <a:chExt cx="642942" cy="83099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 стрелкой 18"/>
          <p:cNvCxnSpPr/>
          <p:nvPr/>
        </p:nvCxnSpPr>
        <p:spPr>
          <a:xfrm>
            <a:off x="3357554" y="2428868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3286116" y="1571612"/>
            <a:ext cx="714380" cy="707886"/>
            <a:chOff x="4071934" y="2071678"/>
            <a:chExt cx="714380" cy="70788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>
            <a:off x="4214810" y="2786058"/>
            <a:ext cx="35719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7429520" y="2857496"/>
            <a:ext cx="642942" cy="830997"/>
            <a:chOff x="4071934" y="2071678"/>
            <a:chExt cx="642942" cy="83099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/>
          <p:nvPr/>
        </p:nvCxnSpPr>
        <p:spPr>
          <a:xfrm>
            <a:off x="5715008" y="2428868"/>
            <a:ext cx="57150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5786446" y="1643050"/>
            <a:ext cx="714380" cy="707886"/>
            <a:chOff x="4071934" y="2071678"/>
            <a:chExt cx="714380" cy="70788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500298" y="400050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425794" y="4340848"/>
            <a:ext cx="154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71868" y="3753153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9058" y="42862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928926" y="3786190"/>
            <a:ext cx="1500198" cy="1000132"/>
          </a:xfrm>
          <a:prstGeom prst="line">
            <a:avLst/>
          </a:prstGeom>
          <a:ln w="57150">
            <a:solidFill>
              <a:srgbClr val="F9010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786050" y="3857628"/>
            <a:ext cx="1785950" cy="857256"/>
          </a:xfrm>
          <a:prstGeom prst="line">
            <a:avLst/>
          </a:prstGeom>
          <a:ln w="57150">
            <a:solidFill>
              <a:srgbClr val="F9010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20" y="521495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9928" y="5133439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12м/с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20" y="578645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5786" y="5786454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13880" y="489870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928926" y="5233508"/>
            <a:ext cx="154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43240" y="470040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0430" y="523350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857488" y="6143644"/>
            <a:ext cx="154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53690" y="5695627"/>
            <a:ext cx="91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8992" y="614364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714612" y="5643578"/>
            <a:ext cx="1500198" cy="1000132"/>
          </a:xfrm>
          <a:prstGeom prst="line">
            <a:avLst/>
          </a:prstGeom>
          <a:ln w="57150">
            <a:solidFill>
              <a:srgbClr val="F9010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2571736" y="5715016"/>
            <a:ext cx="1785950" cy="857256"/>
          </a:xfrm>
          <a:prstGeom prst="line">
            <a:avLst/>
          </a:prstGeom>
          <a:ln w="57150">
            <a:solidFill>
              <a:srgbClr val="F9010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86050" y="4643446"/>
            <a:ext cx="1500198" cy="1000132"/>
          </a:xfrm>
          <a:prstGeom prst="line">
            <a:avLst/>
          </a:prstGeom>
          <a:ln w="57150">
            <a:solidFill>
              <a:srgbClr val="F9010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643174" y="4714884"/>
            <a:ext cx="1785950" cy="857256"/>
          </a:xfrm>
          <a:prstGeom prst="line">
            <a:avLst/>
          </a:prstGeom>
          <a:ln w="57150">
            <a:solidFill>
              <a:srgbClr val="F9010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43504" y="485776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57884" y="4610409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120м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360м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072198" y="5143512"/>
            <a:ext cx="154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00760" y="521495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10с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90с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72396" y="485776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9618" y="4857760"/>
            <a:ext cx="12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4,8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487046" y="3462037"/>
            <a:ext cx="3429024" cy="1143008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43158"/>
            <a:ext cx="9144001" cy="6901182"/>
            <a:chOff x="-1" y="-71462"/>
            <a:chExt cx="9144001" cy="7329834"/>
          </a:xfrm>
        </p:grpSpPr>
        <p:grpSp>
          <p:nvGrpSpPr>
            <p:cNvPr id="64" name="Группа 40"/>
            <p:cNvGrpSpPr/>
            <p:nvPr/>
          </p:nvGrpSpPr>
          <p:grpSpPr>
            <a:xfrm>
              <a:off x="-1" y="-71462"/>
              <a:ext cx="9144001" cy="7329834"/>
              <a:chOff x="-2643239" y="-7114302"/>
              <a:chExt cx="9144001" cy="7072362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-2643239" y="-7032857"/>
                <a:ext cx="9144000" cy="1692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ctr" eaLnBrk="0" hangingPunct="0"/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Быстроту движения х-</a:t>
                </a:r>
                <a:r>
                  <a:rPr lang="ru-RU" sz="5400" b="1" dirty="0" err="1" smtClean="0">
                    <a:latin typeface="Times New Roman" pitchFamily="18" charset="0"/>
                    <a:cs typeface="Times New Roman" pitchFamily="18" charset="0"/>
                  </a:rPr>
                  <a:t>зует</a:t>
                </a: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скорость.</a:t>
                </a:r>
              </a:p>
            </p:txBody>
          </p:sp>
          <p:sp>
            <p:nvSpPr>
              <p:cNvPr id="77" name="Text Box 50"/>
              <p:cNvSpPr txBox="1">
                <a:spLocks noChangeArrowheads="1"/>
              </p:cNvSpPr>
              <p:nvPr/>
            </p:nvSpPr>
            <p:spPr bwMode="auto">
              <a:xfrm>
                <a:off x="-2643239" y="-3073922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grpSp>
          <p:nvGrpSpPr>
            <p:cNvPr id="65" name="Группа 39"/>
            <p:cNvGrpSpPr/>
            <p:nvPr/>
          </p:nvGrpSpPr>
          <p:grpSpPr>
            <a:xfrm>
              <a:off x="571476" y="928675"/>
              <a:ext cx="2489900" cy="2500325"/>
              <a:chOff x="500014" y="1928807"/>
              <a:chExt cx="2489900" cy="2500325"/>
            </a:xfrm>
            <a:solidFill>
              <a:srgbClr val="F9E3A5"/>
            </a:solidFill>
          </p:grpSpPr>
          <p:grpSp>
            <p:nvGrpSpPr>
              <p:cNvPr id="66" name="Группа 11"/>
              <p:cNvGrpSpPr>
                <a:grpSpLocks/>
              </p:cNvGrpSpPr>
              <p:nvPr/>
            </p:nvGrpSpPr>
            <p:grpSpPr bwMode="auto">
              <a:xfrm>
                <a:off x="500014" y="1928807"/>
                <a:ext cx="2221885" cy="1735138"/>
                <a:chOff x="4473754" y="4466884"/>
                <a:chExt cx="1388688" cy="1065290"/>
              </a:xfrm>
              <a:grpFill/>
            </p:grpSpPr>
            <p:sp>
              <p:nvSpPr>
                <p:cNvPr id="7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49838" y="4689968"/>
                  <a:ext cx="812604" cy="68025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6600" dirty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555027" y="4466884"/>
                  <a:ext cx="503147" cy="62356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u="sng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6000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594819" y="4965448"/>
                  <a:ext cx="459357" cy="56672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4800" b="1" dirty="0">
                      <a:solidFill>
                        <a:srgbClr val="339933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b="1" dirty="0">
                      <a:solidFill>
                        <a:srgbClr val="339933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flipV="1">
                  <a:off x="4473754" y="5021187"/>
                  <a:ext cx="585004" cy="17067"/>
                </a:xfrm>
                <a:prstGeom prst="line">
                  <a:avLst/>
                </a:prstGeom>
                <a:grpFill/>
                <a:ln w="63500">
                  <a:solidFill>
                    <a:srgbClr val="C000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Группа 38"/>
              <p:cNvGrpSpPr/>
              <p:nvPr/>
            </p:nvGrpSpPr>
            <p:grpSpPr>
              <a:xfrm>
                <a:off x="642910" y="3857628"/>
                <a:ext cx="2347004" cy="571504"/>
                <a:chOff x="724798" y="3857628"/>
                <a:chExt cx="2347004" cy="571504"/>
              </a:xfrm>
              <a:grpFill/>
            </p:grpSpPr>
            <p:cxnSp>
              <p:nvCxnSpPr>
                <p:cNvPr id="68" name="Прямая со стрелкой 67"/>
                <p:cNvCxnSpPr/>
                <p:nvPr/>
              </p:nvCxnSpPr>
              <p:spPr>
                <a:xfrm>
                  <a:off x="2754300" y="4427580"/>
                  <a:ext cx="317502" cy="1552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 стрелкой 68"/>
                <p:cNvCxnSpPr/>
                <p:nvPr/>
              </p:nvCxnSpPr>
              <p:spPr>
                <a:xfrm>
                  <a:off x="724798" y="3857628"/>
                  <a:ext cx="317502" cy="1552"/>
                </a:xfrm>
                <a:prstGeom prst="straightConnector1">
                  <a:avLst/>
                </a:prstGeom>
                <a:grpFill/>
                <a:ln w="41275">
                  <a:solidFill>
                    <a:srgbClr val="0014AC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8" grpId="0"/>
      <p:bldP spid="8" grpId="1"/>
      <p:bldP spid="9" grpId="0"/>
      <p:bldP spid="9" grpId="1"/>
      <p:bldP spid="10" grpId="0"/>
      <p:bldP spid="11" grpId="0"/>
      <p:bldP spid="12" grpId="0"/>
      <p:bldP spid="34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6" grpId="0"/>
      <p:bldP spid="47" grpId="0"/>
      <p:bldP spid="49" grpId="0"/>
      <p:bldP spid="50" grpId="0"/>
      <p:bldP spid="56" grpId="0"/>
      <p:bldP spid="57" grpId="0"/>
      <p:bldP spid="59" grpId="0"/>
      <p:bldP spid="60" grpId="0"/>
      <p:bldP spid="61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714348" y="4306309"/>
            <a:ext cx="7345362" cy="119439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6273225"/>
            <a:ext cx="7143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9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14290"/>
            <a:ext cx="376256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СР №1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425854" y="1340631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вещества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71472" y="3020425"/>
            <a:ext cx="7345362" cy="1194393"/>
          </a:xfrm>
          <a:prstGeom prst="rect">
            <a:avLst/>
          </a:prstGeom>
          <a:solidFill>
            <a:srgbClr val="F9E3A5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cap="all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1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Автобус прошел первую половину пути со средней скоростью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40км/ч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вторую половину со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стью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30км/ч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среднюю скорость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пути.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1928794" cy="52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=120к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3648" y="2462560"/>
            <a:ext cx="2071670" cy="51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86190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893737" y="3035297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40976" y="3214358"/>
            <a:ext cx="2214546" cy="47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м/ч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28926" y="2214554"/>
            <a:ext cx="216000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714744" y="2214554"/>
            <a:ext cx="642942" cy="830997"/>
            <a:chOff x="4071934" y="2071678"/>
            <a:chExt cx="642942" cy="83099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>
            <a:off x="3071802" y="1998652"/>
            <a:ext cx="92869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3857620" y="1435230"/>
            <a:ext cx="714380" cy="707886"/>
            <a:chOff x="4071934" y="2071678"/>
            <a:chExt cx="714380" cy="70788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>
            <a:off x="5072066" y="2214554"/>
            <a:ext cx="21600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7286644" y="2000240"/>
            <a:ext cx="642942" cy="830997"/>
            <a:chOff x="4071934" y="2071678"/>
            <a:chExt cx="642942" cy="83099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>
            <a:off x="5715008" y="2071678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6215074" y="1428736"/>
            <a:ext cx="714380" cy="707886"/>
            <a:chOff x="4071934" y="2071678"/>
            <a:chExt cx="714380" cy="70788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0" y="3500438"/>
            <a:ext cx="1928794" cy="52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=120к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984" y="3140427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9270" y="2888846"/>
            <a:ext cx="144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2146" y="3415729"/>
            <a:ext cx="101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49180" y="3460727"/>
            <a:ext cx="9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7686" y="3126779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4770" y="278605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857752" y="3429000"/>
            <a:ext cx="1277461" cy="3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44104" y="345949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3398" y="344584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57553" y="3541382"/>
            <a:ext cx="452441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983650" y="3527734"/>
            <a:ext cx="452441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215074" y="307181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≈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472" y="4714884"/>
            <a:ext cx="1285884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28596" y="4500570"/>
            <a:ext cx="1500198" cy="1000132"/>
          </a:xfrm>
          <a:prstGeom prst="line">
            <a:avLst/>
          </a:prstGeom>
          <a:ln w="57150">
            <a:solidFill>
              <a:srgbClr val="F9010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285720" y="4572008"/>
            <a:ext cx="1785950" cy="857256"/>
          </a:xfrm>
          <a:prstGeom prst="line">
            <a:avLst/>
          </a:prstGeom>
          <a:ln w="57150">
            <a:solidFill>
              <a:srgbClr val="F9010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15206" y="4000504"/>
            <a:ext cx="1500166" cy="501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9,5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3702" y="3143248"/>
            <a:ext cx="1500166" cy="501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34,3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5643578"/>
            <a:ext cx="91374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скорость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всем пути составляет</a:t>
            </a:r>
          </a:p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около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34,3км/ч. </a:t>
            </a:r>
            <a:endParaRPr lang="ru-RU" sz="3200" b="1" dirty="0">
              <a:solidFill>
                <a:srgbClr val="F9010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9554" y="6396335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8" grpId="0"/>
      <p:bldP spid="8" grpId="1"/>
      <p:bldP spid="26" grpId="0"/>
      <p:bldP spid="26" grpId="1"/>
      <p:bldP spid="27" grpId="0"/>
      <p:bldP spid="28" grpId="0"/>
      <p:bldP spid="29" grpId="0"/>
      <p:bldP spid="31" grpId="0"/>
      <p:bldP spid="32" grpId="0"/>
      <p:bldP spid="34" grpId="0"/>
      <p:bldP spid="36" grpId="0"/>
      <p:bldP spid="37" grpId="0" animBg="1"/>
      <p:bldP spid="38" grpId="0" animBg="1"/>
      <p:bldP spid="41" grpId="0"/>
      <p:bldP spid="42" grpId="0" animBg="1"/>
      <p:bldP spid="45" grpId="0" animBg="1"/>
      <p:bldP spid="40" grpId="0" animBg="1"/>
      <p:bldP spid="40" grpId="1" animBg="1"/>
      <p:bldP spid="46" grpId="0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Автобус прошел первую половину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средней скоростью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40км/ч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вторую половину со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стью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30км/ч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среднюю скорость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пути.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1928794" cy="52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=1ч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648" y="2105370"/>
            <a:ext cx="2071670" cy="51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893737" y="2678107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40976" y="2857168"/>
            <a:ext cx="22145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3237698"/>
            <a:ext cx="12858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=1ч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876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928926" y="2214554"/>
            <a:ext cx="216000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714744" y="2214554"/>
            <a:ext cx="642942" cy="830997"/>
            <a:chOff x="4071934" y="2071678"/>
            <a:chExt cx="642942" cy="8309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>
            <a:off x="3071802" y="1998652"/>
            <a:ext cx="92869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3857620" y="1435230"/>
            <a:ext cx="714380" cy="707886"/>
            <a:chOff x="4071934" y="2071678"/>
            <a:chExt cx="714380" cy="70788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>
            <a:off x="5072066" y="2214554"/>
            <a:ext cx="16920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6929454" y="2026499"/>
            <a:ext cx="642942" cy="830997"/>
            <a:chOff x="4071934" y="2071678"/>
            <a:chExt cx="642942" cy="83099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>
            <a:off x="5715008" y="2071678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6215074" y="1428736"/>
            <a:ext cx="714380" cy="707886"/>
            <a:chOff x="4071934" y="2071678"/>
            <a:chExt cx="714380" cy="70788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5984" y="3140427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9270" y="2888846"/>
            <a:ext cx="144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7554" y="3429000"/>
            <a:ext cx="101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349180" y="3460727"/>
            <a:ext cx="9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57686" y="3126779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31524" y="2959428"/>
            <a:ext cx="452441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4857752" y="3429000"/>
            <a:ext cx="1857388" cy="3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14876" y="2854107"/>
            <a:ext cx="131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км+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70002" y="2956230"/>
            <a:ext cx="452441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45502" y="2928934"/>
            <a:ext cx="131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3504" y="346740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1ч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15140" y="307181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6472" y="3075008"/>
            <a:ext cx="1285884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3768" y="3786190"/>
            <a:ext cx="1285884" cy="501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9,7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62" y="4500570"/>
            <a:ext cx="91374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скорость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всем пути составляет</a:t>
            </a:r>
          </a:p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около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35км/ч. </a:t>
            </a:r>
            <a:endParaRPr lang="ru-RU" sz="3200" b="1" dirty="0">
              <a:solidFill>
                <a:srgbClr val="F9010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29554" y="5143512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25" grpId="0"/>
      <p:bldP spid="26" grpId="0"/>
      <p:bldP spid="27" grpId="0"/>
      <p:bldP spid="29" grpId="0"/>
      <p:bldP spid="30" grpId="0" animBg="1"/>
      <p:bldP spid="32" grpId="0"/>
      <p:bldP spid="34" grpId="0" animBg="1"/>
      <p:bldP spid="35" grpId="0"/>
      <p:bldP spid="36" grpId="0"/>
      <p:bldP spid="37" grpId="0"/>
      <p:bldP spid="38" grpId="0" animBg="1"/>
      <p:bldP spid="38" grpId="1" animBg="1"/>
      <p:bldP spid="39" grpId="0" animBg="1"/>
      <p:bldP spid="40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356821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2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МЕХАНИЧЕСКОЕ ДВИЖЕНИЕ. ПЛОТНОСТЬ.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 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                     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(7/1)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Чему равна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алюминиевой болванки объёмом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дм</a:t>
                      </a:r>
                      <a:r>
                        <a:rPr lang="ru-RU" sz="18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Какое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расстояние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пробежит конькобежец за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с,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если он будет двигаться со скоростью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м/с?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Определите п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лотность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молока, если бидон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ёмкостью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вмещает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26,05 кг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молока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Вагон, двигаясь равномерно под уклон, проходит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10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Скатившись с горки, он проходит до остановки ещё за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 мин.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Определить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среднюю скорость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за все время движения.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Медный шар имеет массу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объём 2 дм</a:t>
                      </a:r>
                      <a:r>
                        <a:rPr lang="ru-RU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Сплошной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это шар или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полый?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В пустую мензурку массой налили 75 см</a:t>
                      </a:r>
                      <a:r>
                        <a:rPr lang="ru-RU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жидкости. Масса мензурки с жидкостью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Определите, какую жидкость налили в мензурку 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её плотности).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Двигаясь по шоссе, велосипедист проехал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1 мин,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а затем по плохой дороге   со скоростью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м/с.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Определить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среднюю скорость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велосипедиста на всем пути.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Ёмкость цистерны бензовоза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100м</a:t>
                      </a:r>
                      <a:r>
                        <a:rPr lang="ru-RU" sz="1800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Сколько рейсов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должен сделать бензовоз, чтобы перевести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т бензина?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Внутри чугунной отливки во время литья образовались пустоты. Определить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объём этих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пустот, если объём всей отливки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 дм</a:t>
                      </a:r>
                      <a:r>
                        <a:rPr lang="ru-RU" sz="1800" b="1" baseline="30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а её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масса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кг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*Б.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Чтобы получить латунь, сплавили медь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объёмом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 м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 цинк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объёмом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 м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Какой плотности была получена латунь? (Объём сплава равен сумме объёмов его составляющих)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latin typeface="Times New Roman"/>
                          <a:ea typeface="Times New Roman"/>
                          <a:cs typeface="Times New Roman"/>
                        </a:rPr>
                        <a:t>таблица плотностей </a:t>
                      </a:r>
                      <a:r>
                        <a:rPr lang="ru-RU" sz="1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(кг/м</a:t>
                      </a:r>
                      <a:r>
                        <a:rPr lang="ru-RU" sz="1600" b="1" u="sng" baseline="30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цинк ……. 7100        Чугун……. 7000          Серная кислота…….   1800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спирт……..  800         бензин…… 710           нефть, керосин ………  800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медь……    8900         олово ….    7300          алюминий ……. ……. 2700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чугун …    7000          стекло…..   2500          свинец ….           ……11300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песок….    1500           сосна ….    440             воздух  …    ….   ….   1,29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642918"/>
            <a:ext cx="5500726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СР-1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 темам №1-6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267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скорость движения автомобиля.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6242" y="1357322"/>
            <a:ext cx="533635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928670"/>
            <a:ext cx="5715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71448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95654" y="4429108"/>
            <a:ext cx="6248346" cy="2428892"/>
            <a:chOff x="2214546" y="3500438"/>
            <a:chExt cx="6248346" cy="242889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4546" y="3500438"/>
              <a:ext cx="6248346" cy="24288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953204" y="5345763"/>
              <a:ext cx="150019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18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км/час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2844" y="3571876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 72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50057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  <p:bldP spid="4" grpId="1"/>
      <p:bldP spid="5" grpId="0"/>
      <p:bldP spid="9" grpId="0"/>
      <p:bldP spid="9" grpId="1"/>
      <p:bldP spid="9" grpId="2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213258" y="117799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85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8572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00023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071670" y="516419"/>
            <a:ext cx="179728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57356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2571744"/>
            <a:ext cx="15648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0"/>
            <a:ext cx="980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9932" y="2643182"/>
            <a:ext cx="13436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endParaRPr lang="ru-RU" sz="66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643570" y="2786058"/>
            <a:ext cx="2125903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7,9г/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57752" y="3786190"/>
            <a:ext cx="38448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таблицы…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корона….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утонуть трудно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(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10" grpId="0" animBg="1"/>
      <p:bldP spid="11" grpId="0"/>
      <p:bldP spid="16" grpId="0" animBg="1"/>
      <p:bldP spid="16" grpId="1" animBg="1"/>
      <p:bldP spid="16" grpId="2" animBg="1"/>
      <p:bldP spid="17" grpId="0"/>
      <p:bldP spid="17" grpId="1"/>
      <p:bldP spid="18" grpId="0" animBg="1"/>
      <p:bldP spid="19" grpId="0"/>
      <p:bldP spid="20" grpId="0" animBg="1"/>
      <p:bldP spid="21" grpId="0"/>
      <p:bldP spid="22" grpId="0"/>
      <p:bldP spid="22" grpId="1"/>
      <p:bldP spid="25" grpId="0"/>
      <p:bldP spid="26" grpId="0" animBg="1"/>
      <p:bldP spid="26" grpId="1" animBg="1"/>
      <p:bldP spid="512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 rot="635786">
            <a:off x="2735998" y="540183"/>
            <a:ext cx="6244734" cy="605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</a:t>
            </a: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5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7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945508">
            <a:off x="3150834" y="2031227"/>
            <a:ext cx="6000425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48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428860" y="730733"/>
            <a:ext cx="6078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158" y="500042"/>
            <a:ext cx="212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00364" y="571480"/>
            <a:ext cx="17838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2844" y="1659427"/>
            <a:ext cx="2549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13,6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43240" y="1659427"/>
            <a:ext cx="18437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5429264"/>
            <a:ext cx="1000132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205478" y="4817946"/>
            <a:ext cx="2438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лед    900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 1000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пар    0, 59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57686" y="4915927"/>
            <a:ext cx="14287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28992" y="6058935"/>
            <a:ext cx="290656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214810" y="4031530"/>
            <a:ext cx="4643470" cy="6260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32" y="3222412"/>
            <a:ext cx="5281574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концентрация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129439" y="3214686"/>
            <a:ext cx="4014561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кол-во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42876" y="4927386"/>
            <a:ext cx="1571604" cy="73353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6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-32" y="3802567"/>
            <a:ext cx="3187091" cy="769441"/>
          </a:xfrm>
          <a:prstGeom prst="rect">
            <a:avLst/>
          </a:prstGeom>
          <a:solidFill>
            <a:srgbClr val="F9E3A5"/>
          </a:solidFill>
          <a:ln w="57150">
            <a:solidFill>
              <a:srgbClr val="F9010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000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шт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714480" y="4959446"/>
            <a:ext cx="1143008" cy="6694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animBg="1" autoUpdateAnimBg="0"/>
      <p:bldP spid="4101" grpId="1" build="allAtOnce" animBg="1"/>
      <p:bldP spid="11" grpId="0" build="p" animBg="1"/>
      <p:bldP spid="11" grpId="1" build="allAtOnce" animBg="1"/>
      <p:bldP spid="12" grpId="0"/>
      <p:bldP spid="12" grpId="1"/>
      <p:bldP spid="13" grpId="0"/>
      <p:bldP spid="14" grpId="0"/>
      <p:bldP spid="15" grpId="0"/>
      <p:bldP spid="16" grpId="0"/>
      <p:bldP spid="4102" grpId="0" animBg="1"/>
      <p:bldP spid="18" grpId="0" build="p"/>
      <p:bldP spid="19" grpId="0" animBg="1"/>
      <p:bldP spid="20" grpId="0" animBg="1"/>
      <p:bldP spid="21" grpId="0" build="allAtOnce" animBg="1"/>
      <p:bldP spid="21" grpId="1" build="allAtOnce" animBg="1"/>
      <p:bldP spid="17" grpId="0" animBg="1"/>
      <p:bldP spid="22" grpId="0" animBg="1"/>
      <p:bldP spid="24" grpId="0" animBg="1"/>
      <p:bldP spid="24" grpId="1" animBg="1"/>
      <p:bldP spid="25" grpId="0" animBg="1"/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www.wondershare.com</a:t>
            </a:r>
            <a:endParaRPr lang="en-US" altLang="zh-CN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Company Name</a:t>
            </a:r>
            <a:endParaRPr lang="en-US" altLang="zh-CN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457200"/>
          <a:ext cx="1524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Формула" r:id="rId3" imgW="152334" imgH="139639" progId="Equation.3">
                  <p:embed/>
                </p:oleObj>
              </mc:Choice>
              <mc:Fallback>
                <p:oleObj name="Формула" r:id="rId3" imgW="152334" imgH="13963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24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0" y="600075"/>
          <a:ext cx="4095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Формула" r:id="rId5" imgW="405872" imgH="177569" progId="Equation.3">
                  <p:embed/>
                </p:oleObj>
              </mc:Choice>
              <mc:Fallback>
                <p:oleObj name="Формула" r:id="rId5" imgW="405872" imgH="17756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0075"/>
                        <a:ext cx="4095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0" y="1238250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Формула" r:id="rId7" imgW="126725" imgH="177415" progId="Equation.3">
                  <p:embed/>
                </p:oleObj>
              </mc:Choice>
              <mc:Fallback>
                <p:oleObj name="Формула" r:id="rId7" imgW="126725" imgH="177415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8250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1419225"/>
          <a:ext cx="314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Формула" r:id="rId9" imgW="317225" imgH="431425" progId="Equation.3">
                  <p:embed/>
                </p:oleObj>
              </mc:Choice>
              <mc:Fallback>
                <p:oleObj name="Формула" r:id="rId9" imgW="317225" imgH="431425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9225"/>
                        <a:ext cx="3143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0" y="1847850"/>
          <a:ext cx="381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Формула" r:id="rId11" imgW="380835" imgH="393529" progId="Equation.3">
                  <p:embed/>
                </p:oleObj>
              </mc:Choice>
              <mc:Fallback>
                <p:oleObj name="Формула" r:id="rId11" imgW="380835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7850"/>
                        <a:ext cx="3810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0" y="2695575"/>
          <a:ext cx="4191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Формула" r:id="rId13" imgW="418918" imgH="241195" progId="Equation.3">
                  <p:embed/>
                </p:oleObj>
              </mc:Choice>
              <mc:Fallback>
                <p:oleObj name="Формула" r:id="rId13" imgW="418918" imgH="241195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95575"/>
                        <a:ext cx="4191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0" y="2933700"/>
          <a:ext cx="314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Формула" r:id="rId15" imgW="317225" imgH="431425" progId="Equation.3">
                  <p:embed/>
                </p:oleObj>
              </mc:Choice>
              <mc:Fallback>
                <p:oleObj name="Формула" r:id="rId15" imgW="317225" imgH="431425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33700"/>
                        <a:ext cx="3143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0" y="3362325"/>
          <a:ext cx="1266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Формула" r:id="rId17" imgW="1269449" imgH="444307" progId="Equation.3">
                  <p:embed/>
                </p:oleObj>
              </mc:Choice>
              <mc:Fallback>
                <p:oleObj name="Формула" r:id="rId17" imgW="1269449" imgH="444307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62325"/>
                        <a:ext cx="12668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4267200"/>
          <a:ext cx="1619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Формула" r:id="rId19" imgW="164957" imgH="139579" progId="Equation.3">
                  <p:embed/>
                </p:oleObj>
              </mc:Choice>
              <mc:Fallback>
                <p:oleObj name="Формула" r:id="rId19" imgW="164957" imgH="139579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67200"/>
                        <a:ext cx="1619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0" y="4410075"/>
          <a:ext cx="1905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Формула" r:id="rId21" imgW="190417" imgH="139639" progId="Equation.3">
                  <p:embed/>
                </p:oleObj>
              </mc:Choice>
              <mc:Fallback>
                <p:oleObj name="Формула" r:id="rId21" imgW="190417" imgH="13963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10075"/>
                        <a:ext cx="1905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0" y="4552950"/>
          <a:ext cx="2314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Формула" r:id="rId23" imgW="2311400" imgH="431800" progId="Equation.3">
                  <p:embed/>
                </p:oleObj>
              </mc:Choice>
              <mc:Fallback>
                <p:oleObj name="Формула" r:id="rId23" imgW="2311400" imgH="4318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52950"/>
                        <a:ext cx="23145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5438775"/>
          <a:ext cx="1524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Формула" r:id="rId25" imgW="152268" imgH="164957" progId="Equation.3">
                  <p:embed/>
                </p:oleObj>
              </mc:Choice>
              <mc:Fallback>
                <p:oleObj name="Формула" r:id="rId25" imgW="152268" imgH="164957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38775"/>
                        <a:ext cx="1524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5600700"/>
          <a:ext cx="381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Формула" r:id="rId27" imgW="380835" imgH="431613" progId="Equation.3">
                  <p:embed/>
                </p:oleObj>
              </mc:Choice>
              <mc:Fallback>
                <p:oleObj name="Формула" r:id="rId27" imgW="380835" imgH="431613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00700"/>
                        <a:ext cx="381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029325"/>
          <a:ext cx="447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Формула" r:id="rId29" imgW="444307" imgH="393529" progId="Equation.3">
                  <p:embed/>
                </p:oleObj>
              </mc:Choice>
              <mc:Fallback>
                <p:oleObj name="Формула" r:id="rId29" imgW="444307" imgH="393529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9325"/>
                        <a:ext cx="4476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6419850"/>
          <a:ext cx="523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Формула" r:id="rId31" imgW="520474" imgH="203112" progId="Equation.3">
                  <p:embed/>
                </p:oleObj>
              </mc:Choice>
              <mc:Fallback>
                <p:oleObj name="Формула" r:id="rId31" imgW="520474" imgH="203112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19850"/>
                        <a:ext cx="5238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4. Механические явления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Механическое явление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изменение положения тела в пространстве относительно другого тела, с течением времени.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Траектория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линия, вдоль которой двигается тело.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Путь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[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] – длина траектории– расстояние, которое пройдет тело.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Равномерное движение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движение, при котором за любой равный промежуток времени,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тело совершает одинаковое перемещение.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скорость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векторная физическая величина, характеризующая быстроту движения тела, численно равная перемещению тела в единицу времени.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23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средняя скорость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векторная  физическая величина, характеризующая быстроту неравномерного движения, численно равная среднему перемещению тела в единицу времени.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3810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Векторная величина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величина, имеющая направление.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5. Инерция, инертность. Масса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Инерция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явление равномерного движения при отсутствии внешних действий или при их компенсации.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Изменить скорость тела можно только при взаимодействии его с другим телом.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Инертность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свойство тела мешать изменению скорости.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[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455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] –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масса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мера инертности тела,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498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6. Плотность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602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плотность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скалярная физическая величина, характеризующая массу в единице объёма. Она зависит от массы одной молекулы и расстояния между молекулами.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641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6619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Скалярная величина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величина, которая имеет направление.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9245" t="8089" r="11248" b="9861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12552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1-1.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Мотоциклист за первые 5 минут проехал 3 км, за последующие 8 минут – 9,6 км. Определить среднюю скорость за все время движения.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1928794" cy="52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=40к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20716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98069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822299" y="2320917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40976" y="2357102"/>
            <a:ext cx="22145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71744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500430" y="1759667"/>
            <a:ext cx="142876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4929190" y="1669309"/>
            <a:ext cx="642942" cy="830997"/>
            <a:chOff x="4071934" y="2071678"/>
            <a:chExt cx="642942" cy="8309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>
            <a:off x="3929058" y="1571612"/>
            <a:ext cx="92869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3"/>
          <p:cNvGrpSpPr/>
          <p:nvPr/>
        </p:nvGrpSpPr>
        <p:grpSpPr>
          <a:xfrm>
            <a:off x="3857620" y="928670"/>
            <a:ext cx="714380" cy="707886"/>
            <a:chOff x="4071934" y="2071678"/>
            <a:chExt cx="714380" cy="70788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>
            <a:off x="4786314" y="1759667"/>
            <a:ext cx="35719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7"/>
          <p:cNvGrpSpPr/>
          <p:nvPr/>
        </p:nvGrpSpPr>
        <p:grpSpPr>
          <a:xfrm>
            <a:off x="8358214" y="1357298"/>
            <a:ext cx="642942" cy="830997"/>
            <a:chOff x="4071934" y="2071678"/>
            <a:chExt cx="642942" cy="83099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>
            <a:off x="6286512" y="1643050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21"/>
          <p:cNvGrpSpPr/>
          <p:nvPr/>
        </p:nvGrpSpPr>
        <p:grpSpPr>
          <a:xfrm>
            <a:off x="6357950" y="1000108"/>
            <a:ext cx="714380" cy="707886"/>
            <a:chOff x="4071934" y="2071678"/>
            <a:chExt cx="714380" cy="70788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14546" y="2251821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7832" y="2000240"/>
            <a:ext cx="144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0708" y="2527123"/>
            <a:ext cx="101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86116" y="2641594"/>
            <a:ext cx="9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2857496"/>
            <a:ext cx="4572000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м/ч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0,5ч=15км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0562" y="4000504"/>
            <a:ext cx="4429156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=40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/10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471488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6222" y="4412287"/>
            <a:ext cx="233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15км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942574" y="5058426"/>
            <a:ext cx="2129492" cy="13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86116" y="507207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3377" y="471488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27990" y="458979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55км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600264" y="5072074"/>
            <a:ext cx="9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00694" y="5000636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924" y="4737896"/>
            <a:ext cx="1500166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12,2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94" y="5780782"/>
            <a:ext cx="91374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скорость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всем пути составляет</a:t>
            </a:r>
          </a:p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около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12,2км/ч. </a:t>
            </a:r>
            <a:endParaRPr lang="ru-RU" sz="3200" b="1" dirty="0">
              <a:solidFill>
                <a:srgbClr val="F9010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02028" y="5273117"/>
            <a:ext cx="149912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≈3,4м/с</a:t>
            </a:r>
            <a:endParaRPr lang="ru-R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6500826" y="471488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≈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29554" y="6396335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Стр.9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214546" y="2000240"/>
            <a:ext cx="2214578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429288" y="2214554"/>
            <a:ext cx="37147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Найду второй путь </a:t>
            </a:r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71670" y="3500438"/>
            <a:ext cx="707233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Найду  время движения на первом участке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/>
      <p:bldP spid="3" grpId="1"/>
      <p:bldP spid="4" grpId="0"/>
      <p:bldP spid="4" grpId="1"/>
      <p:bldP spid="5" grpId="0"/>
      <p:bldP spid="7" grpId="0"/>
      <p:bldP spid="8" grpId="0"/>
      <p:bldP spid="25" grpId="0"/>
      <p:bldP spid="26" grpId="0"/>
      <p:bldP spid="27" grpId="0"/>
      <p:bldP spid="30" grpId="0" animBg="1"/>
      <p:bldP spid="32" grpId="0" animBg="1"/>
      <p:bldP spid="34" grpId="0"/>
      <p:bldP spid="35" grpId="0"/>
      <p:bldP spid="38" grpId="0"/>
      <p:bldP spid="39" grpId="0"/>
      <p:bldP spid="40" grpId="0"/>
      <p:bldP spid="42" grpId="0"/>
      <p:bldP spid="44" grpId="0" animBg="1"/>
      <p:bldP spid="45" grpId="0"/>
      <p:bldP spid="46" grpId="0" animBg="1"/>
      <p:bldP spid="43" grpId="0"/>
      <p:bldP spid="79" grpId="0" animBg="1"/>
      <p:bldP spid="49" grpId="0" animBg="1"/>
      <p:bldP spid="50" grpId="0" animBg="1"/>
      <p:bldP spid="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з.3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Автобус прошел первые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км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средней скоростью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км/ч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следующие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 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двигался со средней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стью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30км/ч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среднюю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пути.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1928794" cy="52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=40к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20716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98069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822299" y="2320917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40976" y="2357102"/>
            <a:ext cx="22145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71744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500430" y="1759667"/>
            <a:ext cx="142876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4929190" y="1669309"/>
            <a:ext cx="642942" cy="830997"/>
            <a:chOff x="4071934" y="2071678"/>
            <a:chExt cx="642942" cy="8309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>
            <a:off x="3929058" y="1571612"/>
            <a:ext cx="92869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3"/>
          <p:cNvGrpSpPr/>
          <p:nvPr/>
        </p:nvGrpSpPr>
        <p:grpSpPr>
          <a:xfrm>
            <a:off x="3857620" y="928670"/>
            <a:ext cx="714380" cy="707886"/>
            <a:chOff x="4071934" y="2071678"/>
            <a:chExt cx="714380" cy="70788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>
            <a:off x="4786314" y="1759667"/>
            <a:ext cx="35719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7"/>
          <p:cNvGrpSpPr/>
          <p:nvPr/>
        </p:nvGrpSpPr>
        <p:grpSpPr>
          <a:xfrm>
            <a:off x="8358214" y="1357298"/>
            <a:ext cx="642942" cy="830997"/>
            <a:chOff x="4071934" y="2071678"/>
            <a:chExt cx="642942" cy="83099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>
            <a:off x="6286512" y="1643050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21"/>
          <p:cNvGrpSpPr/>
          <p:nvPr/>
        </p:nvGrpSpPr>
        <p:grpSpPr>
          <a:xfrm>
            <a:off x="6357950" y="1000108"/>
            <a:ext cx="714380" cy="707886"/>
            <a:chOff x="4071934" y="2071678"/>
            <a:chExt cx="714380" cy="70788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14546" y="2251821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7832" y="2000240"/>
            <a:ext cx="144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0708" y="2527123"/>
            <a:ext cx="101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86116" y="2641594"/>
            <a:ext cx="9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2857496"/>
            <a:ext cx="4572000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м/ч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0,5ч=15км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0562" y="4000504"/>
            <a:ext cx="4429156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=40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/10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471488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6222" y="4412287"/>
            <a:ext cx="233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15км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942574" y="5058426"/>
            <a:ext cx="2129492" cy="13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86116" y="507207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3377" y="471488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27990" y="458979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55км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600264" y="5072074"/>
            <a:ext cx="9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00694" y="5000636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924" y="4737896"/>
            <a:ext cx="1500166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12,2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94" y="5780782"/>
            <a:ext cx="91374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скорость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всем пути составляет</a:t>
            </a:r>
          </a:p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около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12,2км/ч. </a:t>
            </a:r>
            <a:endParaRPr lang="ru-RU" sz="3200" b="1" dirty="0">
              <a:solidFill>
                <a:srgbClr val="F9010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02028" y="5273117"/>
            <a:ext cx="149912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≈3,4м/с</a:t>
            </a:r>
            <a:endParaRPr lang="ru-R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6500826" y="471488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≈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29554" y="6396335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Стр.9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214546" y="2000240"/>
            <a:ext cx="2214578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429288" y="2214554"/>
            <a:ext cx="37147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Найду второй путь </a:t>
            </a:r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71670" y="3500438"/>
            <a:ext cx="707233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Найду  время движения на первом участке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/>
      <p:bldP spid="3" grpId="1"/>
      <p:bldP spid="4" grpId="0"/>
      <p:bldP spid="4" grpId="1"/>
      <p:bldP spid="5" grpId="0"/>
      <p:bldP spid="7" grpId="0"/>
      <p:bldP spid="8" grpId="0"/>
      <p:bldP spid="25" grpId="0"/>
      <p:bldP spid="26" grpId="0"/>
      <p:bldP spid="27" grpId="0"/>
      <p:bldP spid="30" grpId="0" animBg="1"/>
      <p:bldP spid="32" grpId="0" animBg="1"/>
      <p:bldP spid="34" grpId="0"/>
      <p:bldP spid="35" grpId="0"/>
      <p:bldP spid="38" grpId="0"/>
      <p:bldP spid="39" grpId="0"/>
      <p:bldP spid="40" grpId="0"/>
      <p:bldP spid="42" grpId="0"/>
      <p:bldP spid="44" grpId="0" animBg="1"/>
      <p:bldP spid="45" grpId="0"/>
      <p:bldP spid="46" grpId="0" animBg="1"/>
      <p:bldP spid="43" grpId="0"/>
      <p:bldP spid="79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40944" y="-13648"/>
            <a:ext cx="92869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№2.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пустую мензурку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налили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жидкости. Масса мензурки с жидкостью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650 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Определите, какую жидкость налили в мензурку 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её плотности).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4474541" y="2500306"/>
            <a:ext cx="4669459" cy="4143404"/>
            <a:chOff x="4474541" y="2500306"/>
            <a:chExt cx="4669459" cy="414340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474541" y="2500306"/>
              <a:ext cx="4669459" cy="4048152"/>
              <a:chOff x="4573324" y="952476"/>
              <a:chExt cx="4452273" cy="4048152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73324" y="1214422"/>
                <a:ext cx="4427832" cy="285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714875" y="952476"/>
                <a:ext cx="4310722" cy="4048152"/>
                <a:chOff x="8541" y="10950"/>
                <a:chExt cx="2949" cy="2550"/>
              </a:xfrm>
            </p:grpSpPr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541" y="11160"/>
                  <a:ext cx="2880" cy="2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970" y="10950"/>
                  <a:ext cx="252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       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4786314" y="2500306"/>
              <a:ext cx="3071802" cy="4143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2844" y="2214554"/>
            <a:ext cx="25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714620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650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536679" y="346392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286124"/>
            <a:ext cx="29835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1928802"/>
            <a:ext cx="47863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1.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массу жидкости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2285992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3786190"/>
            <a:ext cx="492922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2.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плотность жидкости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6605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08175" y="421481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896112" y="5013075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3979801" y="5132201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408109" y="47273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43504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715008" y="471488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143636" y="4500570"/>
            <a:ext cx="12144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150 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6286512" y="5072074"/>
            <a:ext cx="828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143636" y="5143512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5786454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Ответ: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плотность жидкости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г/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 видимо это вода.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6050" y="307181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44208" y="6396335"/>
            <a:ext cx="26997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//Стр.9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10" grpId="0"/>
      <p:bldP spid="11" grpId="0"/>
      <p:bldP spid="14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71462"/>
            <a:ext cx="914400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В№4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 имеет массу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кг,  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объём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Сплошной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шар или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полый?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(найти объём полости)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276" y="1381396"/>
            <a:ext cx="2858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=5000г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2928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олости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90800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меди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=8,9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893869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1470" y="2428868"/>
            <a:ext cx="30973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=1500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86644" y="857232"/>
            <a:ext cx="1357322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86710" y="1071546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1802" y="1834210"/>
            <a:ext cx="635847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1.Найдём объём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(меди).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3412" y="2476319"/>
            <a:ext cx="9989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</a:t>
            </a:r>
            <a:endParaRPr lang="ru-RU" sz="6600" dirty="0">
              <a:solidFill>
                <a:srgbClr val="0066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357686" y="1928802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00364" y="221455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4429312" y="2846185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93692" y="244130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00694" y="221455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00826" y="2500306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072330" y="2916495"/>
            <a:ext cx="183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86578" y="2214554"/>
            <a:ext cx="25717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5000г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15272" y="2800915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8,9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572132" y="3071810"/>
            <a:ext cx="2175596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=562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3714752"/>
            <a:ext cx="56349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Найдём  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57158" y="4071942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357290" y="414338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714480" y="4071942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58268" y="4055565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357554" y="406874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29124" y="415975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786314" y="4214818"/>
            <a:ext cx="17859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357950" y="4016881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593476" y="4197781"/>
            <a:ext cx="1550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562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072462" y="407194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49575" y="4792816"/>
            <a:ext cx="1994457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938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5500702"/>
            <a:ext cx="921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938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29554" y="6396335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35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00"/>
                            </p:stCondLst>
                            <p:childTnLst>
                              <p:par>
                                <p:cTn id="1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9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0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1" animBg="1"/>
      <p:bldP spid="3" grpId="0"/>
      <p:bldP spid="4" grpId="0"/>
      <p:bldP spid="5" grpId="0"/>
      <p:bldP spid="7" grpId="0" build="p"/>
      <p:bldP spid="8" grpId="0" animBg="1"/>
      <p:bldP spid="9" grpId="0" animBg="1"/>
      <p:bldP spid="9" grpId="1" animBg="1"/>
      <p:bldP spid="10" grpId="0" build="allAtOnce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build="allAtOnce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4" grpId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0" y="3857628"/>
            <a:ext cx="3428992" cy="928694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26675" y="1154483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88559"/>
            <a:ext cx="242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470" y="1355884"/>
            <a:ext cx="3138493" cy="2214578"/>
            <a:chOff x="2880" y="11808"/>
            <a:chExt cx="2160" cy="1152"/>
          </a:xfrm>
        </p:grpSpPr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687" y="257033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122093" y="1427322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28794" y="271320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1495387" y="2606756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2531" y="2678194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341449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-128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5820" y="5286388"/>
            <a:ext cx="1712328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74372" y="5969809"/>
            <a:ext cx="241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5945707"/>
            <a:ext cx="150019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605" y="600058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929066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385762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728" y="385762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Найдите  массу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цилиндра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граммах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5" y="928670"/>
            <a:ext cx="371474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 стрелкой 32"/>
          <p:cNvCxnSpPr/>
          <p:nvPr/>
        </p:nvCxnSpPr>
        <p:spPr>
          <a:xfrm rot="5400000" flipH="1" flipV="1">
            <a:off x="3500430" y="2643182"/>
            <a:ext cx="4000528" cy="2000264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844489"/>
            <a:ext cx="45015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стали.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14006" y="4143380"/>
            <a:ext cx="357190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571736" y="1285860"/>
            <a:ext cx="6143668" cy="428628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-34926" y="-24"/>
            <a:ext cx="9215438" cy="6870401"/>
            <a:chOff x="181098" y="-12401"/>
            <a:chExt cx="9215438" cy="6870401"/>
          </a:xfrm>
        </p:grpSpPr>
        <p:grpSp>
          <p:nvGrpSpPr>
            <p:cNvPr id="34" name="Группа 23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44" name="Группа 30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46" name="Прямоугольник 45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45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24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animBg="1"/>
      <p:bldP spid="5" grpId="0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1" grpId="2" animBg="1"/>
      <p:bldP spid="22" grpId="0"/>
      <p:bldP spid="23" grpId="0"/>
      <p:bldP spid="24" grpId="0" animBg="1"/>
      <p:bldP spid="25" grpId="0"/>
      <p:bldP spid="26" grpId="0" animBg="1"/>
      <p:bldP spid="26" grpId="1" animBg="1"/>
      <p:bldP spid="27" grpId="0"/>
      <p:bldP spid="28" grpId="0"/>
      <p:bldP spid="29" grpId="0"/>
      <p:bldP spid="30" grpId="0"/>
      <p:bldP spid="34818" grpId="0" build="allAtOnce" animBg="1"/>
      <p:bldP spid="37" grpId="0" build="allAtOnce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З№4.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уровень займет вода в мензурке, если в нее опустить кусок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76" y="481953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40478" y="4857760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14311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6" y="3857628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4357694"/>
            <a:ext cx="1853392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96" y="2802904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60" y="2857496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02" y="2857496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802" y="142873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14298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157161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78579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57161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42844" y="1159361"/>
            <a:ext cx="28027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857232"/>
            <a:ext cx="46757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стекла.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1857364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" y="3429000"/>
            <a:ext cx="847552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конечный объём воды в мензурке.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2" y="443562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780806"/>
            <a:ext cx="6096221" cy="1077218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конечный объём воды в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мензурке составит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2714612" y="1714488"/>
            <a:ext cx="4643470" cy="1071570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600"/>
                            </p:stCondLst>
                            <p:childTnLst>
                              <p:par>
                                <p:cTn id="18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00"/>
                            </p:stCondLst>
                            <p:childTnLst>
                              <p:par>
                                <p:cTn id="1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4" grpId="0" animBg="1"/>
      <p:bldP spid="4" grpId="1" animBg="1"/>
      <p:bldP spid="5" grpId="0"/>
      <p:bldP spid="23" grpId="0"/>
      <p:bldP spid="24" grpId="0" animBg="1"/>
      <p:bldP spid="24" grpId="1" animBg="1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8" grpId="0" build="allAtOnce" animBg="1"/>
      <p:bldP spid="39" grpId="0" animBg="1"/>
      <p:bldP spid="40" grpId="0" build="allAtOnce" animBg="1"/>
      <p:bldP spid="41" grpId="0"/>
      <p:bldP spid="42" grpId="0" build="p" animBg="1"/>
      <p:bldP spid="42" grpI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57481"/>
          <a:ext cx="9144032" cy="1228379"/>
        </p:xfrm>
        <a:graphic>
          <a:graphicData uri="http://schemas.openxmlformats.org/drawingml/2006/table">
            <a:tbl>
              <a:tblPr/>
              <a:tblGrid>
                <a:gridCol w="9144032"/>
              </a:tblGrid>
              <a:tr h="285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                 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МЕХАНИЧЕСКОЕ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ДВИЖЕНИЕ.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ПЛОТНОСТЬ.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(7/1)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42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Чему равна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алюминиевой болванки объёмом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дм</a:t>
                      </a:r>
                      <a:r>
                        <a:rPr lang="ru-RU" sz="18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Какое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расстояние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пробежит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спортсмен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с,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если он будет двигаться со скоростью 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12м/с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Определите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лотность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молока, если бидон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ёмкостью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вмещает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26,05 кг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молока.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214422"/>
            <a:ext cx="9144000" cy="175432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Вагон, двигаясь равномерно под уклон, проходит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10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Скатившись с горки, он проходит до остановки ещё за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1,5 мин.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Определить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среднюю скорость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за все время движения.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Медный шар имеет массу   10кг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объём 2 дм</a:t>
            </a:r>
            <a:r>
              <a:rPr lang="ru-RU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Сплошной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это шар или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полый?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В пустую мензурку массой налили 75 см</a:t>
            </a:r>
            <a:r>
              <a:rPr lang="ru-RU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жидкости. Масса мензурки с жидкостью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Определите, какую жидкость налили в мензурку 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её плотности).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9144000" cy="1754326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Двигаясь по шоссе, велосипедист </a:t>
            </a:r>
            <a:r>
              <a:rPr lang="ru-RU" smtClean="0">
                <a:latin typeface="Times New Roman" pitchFamily="18" charset="0"/>
                <a:ea typeface="Times New Roman"/>
                <a:cs typeface="Times New Roman" pitchFamily="18" charset="0"/>
              </a:rPr>
              <a:t>проехал 900м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мин,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а затем по плохой </a:t>
            </a:r>
            <a:r>
              <a:rPr lang="ru-RU" smtClean="0">
                <a:latin typeface="Times New Roman" pitchFamily="18" charset="0"/>
                <a:ea typeface="Times New Roman"/>
                <a:cs typeface="Times New Roman" pitchFamily="18" charset="0"/>
              </a:rPr>
              <a:t>дороге 400м  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 скоростью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м/с.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Определить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среднюю скорость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велосипедиста на всем пути.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Ёмкость цистерны бензовоза  100м</a:t>
            </a:r>
            <a:r>
              <a:rPr lang="ru-RU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Сколько рейсов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должен сделать бензовоз, чтобы перевести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40 т бензина?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Внутри чугунной отливки во время литья образовались пустоты. Определить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объём этих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пустот, если объём всей отливки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4,2 дм</a:t>
            </a:r>
            <a:r>
              <a:rPr lang="ru-RU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а её масса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 кг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1438" y="4714884"/>
            <a:ext cx="9215438" cy="923330"/>
          </a:xfrm>
          <a:prstGeom prst="rect">
            <a:avLst/>
          </a:prstGeom>
          <a:solidFill>
            <a:srgbClr val="00B0F0">
              <a:alpha val="31000"/>
            </a:srgb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*Б.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Чтобы получить латунь, сплавили медь объёмом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0,3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и цинк объёмом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0,5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Какой плотности была получена латунь? (Объём сплава равен сумме объёмов его составляющих)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106" y="5407071"/>
          <a:ext cx="5643538" cy="1379515"/>
        </p:xfrm>
        <a:graphic>
          <a:graphicData uri="http://schemas.openxmlformats.org/drawingml/2006/table">
            <a:tbl>
              <a:tblPr/>
              <a:tblGrid>
                <a:gridCol w="5643538"/>
              </a:tblGrid>
              <a:tr h="1379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таблица плотностей 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(кг/м</a:t>
                      </a:r>
                      <a:r>
                        <a:rPr lang="ru-RU" sz="1400" b="1" u="sng" baseline="30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цинк ……. 7100        Чугун……. 7000          Серная кислота…….   1800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спирт……..  800         бензин…… 710           нефть, керосин ………  800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медь……    8900         олово ….    7300          алюминий ……. ……. 2700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чугун …    7000          стекло…..   2500          свинец ….           ……11300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песок….    1500           сосна ….    440             воздух  …    ….   ….   1,29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753" marR="4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rot="20320683">
            <a:off x="7367419" y="5490982"/>
            <a:ext cx="1928826" cy="120032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№1,2,3 – «3»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 4,5,6 -  «4»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№7,8,9 – «5»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премиальная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43644"/>
            <a:ext cx="151894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24-30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3580</TotalTime>
  <Words>2572</Words>
  <Application>Microsoft Office PowerPoint</Application>
  <PresentationFormat>Экран (4:3)</PresentationFormat>
  <Paragraphs>496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new_year4</vt:lpstr>
      <vt:lpstr>Формула</vt:lpstr>
      <vt:lpstr>Домашнее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341</cp:revision>
  <dcterms:created xsi:type="dcterms:W3CDTF">2008-12-14T04:17:18Z</dcterms:created>
  <dcterms:modified xsi:type="dcterms:W3CDTF">2020-09-22T18:23:12Z</dcterms:modified>
</cp:coreProperties>
</file>