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3"/>
  </p:notesMasterIdLst>
  <p:sldIdLst>
    <p:sldId id="320" r:id="rId2"/>
    <p:sldId id="256" r:id="rId3"/>
    <p:sldId id="344" r:id="rId4"/>
    <p:sldId id="343" r:id="rId5"/>
    <p:sldId id="342" r:id="rId6"/>
    <p:sldId id="323" r:id="rId7"/>
    <p:sldId id="319" r:id="rId8"/>
    <p:sldId id="315" r:id="rId9"/>
    <p:sldId id="336" r:id="rId10"/>
    <p:sldId id="334" r:id="rId11"/>
    <p:sldId id="337" r:id="rId12"/>
    <p:sldId id="324" r:id="rId13"/>
    <p:sldId id="330" r:id="rId14"/>
    <p:sldId id="329" r:id="rId15"/>
    <p:sldId id="331" r:id="rId16"/>
    <p:sldId id="333" r:id="rId17"/>
    <p:sldId id="328" r:id="rId18"/>
    <p:sldId id="327" r:id="rId19"/>
    <p:sldId id="318" r:id="rId20"/>
    <p:sldId id="326" r:id="rId21"/>
    <p:sldId id="325" r:id="rId22"/>
    <p:sldId id="321" r:id="rId23"/>
    <p:sldId id="317" r:id="rId24"/>
    <p:sldId id="312" r:id="rId25"/>
    <p:sldId id="297" r:id="rId26"/>
    <p:sldId id="332" r:id="rId27"/>
    <p:sldId id="335" r:id="rId28"/>
    <p:sldId id="338" r:id="rId29"/>
    <p:sldId id="339" r:id="rId30"/>
    <p:sldId id="340" r:id="rId31"/>
    <p:sldId id="341" r:id="rId3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00"/>
    <a:srgbClr val="F9E3A5"/>
    <a:srgbClr val="0000FF"/>
    <a:srgbClr val="F90101"/>
    <a:srgbClr val="0014AC"/>
    <a:srgbClr val="0033CC"/>
    <a:srgbClr val="339933"/>
    <a:srgbClr val="8E6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931" autoAdjust="0"/>
    <p:restoredTop sz="93805" autoAdjust="0"/>
  </p:normalViewPr>
  <p:slideViewPr>
    <p:cSldViewPr>
      <p:cViewPr>
        <p:scale>
          <a:sx n="69" d="100"/>
          <a:sy n="69" d="100"/>
        </p:scale>
        <p:origin x="-2568" y="-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image" Target="../media/image31.wmf"/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12" Type="http://schemas.openxmlformats.org/officeDocument/2006/relationships/image" Target="../media/image30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11" Type="http://schemas.openxmlformats.org/officeDocument/2006/relationships/image" Target="../media/image29.wmf"/><Relationship Id="rId5" Type="http://schemas.openxmlformats.org/officeDocument/2006/relationships/image" Target="../media/image23.wmf"/><Relationship Id="rId15" Type="http://schemas.openxmlformats.org/officeDocument/2006/relationships/image" Target="../media/image33.wmf"/><Relationship Id="rId10" Type="http://schemas.openxmlformats.org/officeDocument/2006/relationships/image" Target="../media/image28.wmf"/><Relationship Id="rId4" Type="http://schemas.openxmlformats.org/officeDocument/2006/relationships/image" Target="../media/image22.wmf"/><Relationship Id="rId9" Type="http://schemas.openxmlformats.org/officeDocument/2006/relationships/image" Target="../media/image27.wmf"/><Relationship Id="rId14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46693D7-88DF-4F2F-B581-196637C2216A}" type="datetimeFigureOut">
              <a:rPr lang="ru-RU"/>
              <a:pPr>
                <a:defRPr/>
              </a:pPr>
              <a:t>22.09.2020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B15717C-298D-4083-BA6F-E30A1CB35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9279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1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9.wav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audio4.wav"/><Relationship Id="rId7" Type="http://schemas.openxmlformats.org/officeDocument/2006/relationships/audio" Target="../media/audio10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9.wav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1.wav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11" Type="http://schemas.openxmlformats.org/officeDocument/2006/relationships/image" Target="../media/image17.gif"/><Relationship Id="rId5" Type="http://schemas.openxmlformats.org/officeDocument/2006/relationships/audio" Target="../media/audio5.wav"/><Relationship Id="rId10" Type="http://schemas.openxmlformats.org/officeDocument/2006/relationships/image" Target="../media/image16.gif"/><Relationship Id="rId4" Type="http://schemas.openxmlformats.org/officeDocument/2006/relationships/audio" Target="../media/audio10.wav"/><Relationship Id="rId9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9.wav"/><Relationship Id="rId4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audio" Target="../media/audio5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10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0.wav"/><Relationship Id="rId4" Type="http://schemas.openxmlformats.org/officeDocument/2006/relationships/audio" Target="../media/audio6.wav"/><Relationship Id="rId9" Type="http://schemas.openxmlformats.org/officeDocument/2006/relationships/audio" Target="../media/audio5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26.wmf"/><Relationship Id="rId26" Type="http://schemas.openxmlformats.org/officeDocument/2006/relationships/image" Target="../media/image30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23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5.wmf"/><Relationship Id="rId20" Type="http://schemas.openxmlformats.org/officeDocument/2006/relationships/image" Target="../media/image27.wmf"/><Relationship Id="rId29" Type="http://schemas.openxmlformats.org/officeDocument/2006/relationships/oleObject" Target="../embeddings/oleObject14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29.wmf"/><Relationship Id="rId32" Type="http://schemas.openxmlformats.org/officeDocument/2006/relationships/image" Target="../media/image33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31.wmf"/><Relationship Id="rId10" Type="http://schemas.openxmlformats.org/officeDocument/2006/relationships/image" Target="../media/image22.wmf"/><Relationship Id="rId19" Type="http://schemas.openxmlformats.org/officeDocument/2006/relationships/oleObject" Target="../embeddings/oleObject9.bin"/><Relationship Id="rId31" Type="http://schemas.openxmlformats.org/officeDocument/2006/relationships/oleObject" Target="../embeddings/oleObject15.bin"/><Relationship Id="rId4" Type="http://schemas.openxmlformats.org/officeDocument/2006/relationships/image" Target="../media/image19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24.wmf"/><Relationship Id="rId22" Type="http://schemas.openxmlformats.org/officeDocument/2006/relationships/image" Target="../media/image28.wmf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32.w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audio9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4" Type="http://schemas.openxmlformats.org/officeDocument/2006/relationships/audio" Target="../media/audio6.wav"/><Relationship Id="rId9" Type="http://schemas.openxmlformats.org/officeDocument/2006/relationships/audio" Target="../media/audio5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0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7.wav"/><Relationship Id="rId9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audio10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7.wav"/><Relationship Id="rId4" Type="http://schemas.openxmlformats.org/officeDocument/2006/relationships/audio" Target="../media/audio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42918"/>
            <a:ext cx="8001024" cy="350046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С.Р. по темам №1-6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142852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00"/>
                            </p:stCondLst>
                            <p:childTnLst>
                              <p:par>
                                <p:cTn id="6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500"/>
                            </p:stCondLst>
                            <p:childTnLst>
                              <p:par>
                                <p:cTn id="8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3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6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Хочу хорошо решать задачи!!!</a:t>
            </a:r>
          </a:p>
          <a:p>
            <a:pPr marL="0" marR="0" lvl="0" indent="0" defTabSz="914400" rtl="0" eaLnBrk="1" fontAlgn="base" latinLnBrk="0" hangingPunct="1">
              <a:lnSpc>
                <a:spcPts val="3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1. При первом чтении нарисовать эскиз.</a:t>
            </a:r>
          </a:p>
          <a:p>
            <a:pPr marL="0" marR="0" lvl="0" indent="0" defTabSz="914400" rtl="0" eaLnBrk="1" fontAlgn="base" latinLnBrk="0" hangingPunct="1">
              <a:lnSpc>
                <a:spcPts val="3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2. При втором чтении записать краткое условие и перевести данные в одну систему (СИ)</a:t>
            </a:r>
          </a:p>
          <a:p>
            <a:pPr marL="0" marR="0" lvl="0" indent="0" defTabSz="914400" rtl="0" eaLnBrk="1" fontAlgn="base" latinLnBrk="0" hangingPunct="1">
              <a:lnSpc>
                <a:spcPts val="3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Определиться с явлениями задачи и открыть соответствующий ОК и классные записи.</a:t>
            </a:r>
          </a:p>
          <a:p>
            <a:pPr marL="0" marR="0" lvl="0" indent="0" defTabSz="914400" rtl="0" eaLnBrk="1" fontAlgn="base" latinLnBrk="0" hangingPunct="1">
              <a:lnSpc>
                <a:spcPts val="3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4. Выписать основную закономерность (формулу) и выразить неизвестное (математика).</a:t>
            </a:r>
          </a:p>
          <a:p>
            <a:pPr marL="0" marR="0" lvl="0" indent="0" defTabSz="914400" rtl="0" eaLnBrk="1" fontAlgn="base" latinLnBrk="0" hangingPunct="1">
              <a:lnSpc>
                <a:spcPts val="3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Произвести рассечет (калькулятор) и проанализировать результат.</a:t>
            </a:r>
          </a:p>
          <a:p>
            <a:pPr marL="0" marR="0" lvl="0" indent="0" defTabSz="914400" rtl="0" eaLnBrk="1" fontAlgn="base" latinLnBrk="0" hangingPunct="1">
              <a:lnSpc>
                <a:spcPts val="3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 Записать полный развёрнутый ответ, прочитав вопрос задачи.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2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2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2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2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2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2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2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2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2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2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2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2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2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2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2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2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2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2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2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2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2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0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Бочка ёмкостью 0,2 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вмещает 180 кг машинного масла. Какова плотность масла?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  Какова скорость транспортера, если за 5 с он перемещается на 10 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  Ёмкость бензобака автомобиля 30 л. Определите массу бензина, входящего в бензобак.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4214810" y="3714752"/>
            <a:ext cx="475482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таблица плотностей (кг/м</a:t>
            </a:r>
            <a:r>
              <a:rPr kumimoji="0" lang="ru-RU" sz="1100" b="1" i="0" u="sng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1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цинк ……. 7100             Чугун……. 7000          Серная кислота…….   1800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спирт……..  800              бензин…… 710           нефть, керосин ………  800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медь……    8900              олово ….    7300          алюминий ……. ……. 2700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чугун …    7000               стекло…..   2500          свинец ….           ……11300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песок….    1500                 сосна ….    440             воздух  …    ….   ….   1,29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-40944" y="-13648"/>
            <a:ext cx="9286908" cy="2062103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В№2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№6.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пустую мензурку массой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500 г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налили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150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жидкости. Масса мензурки с жидкостью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650 г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Определите, какую жидкость налили в мензурку (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её плотности).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429124" y="2500306"/>
            <a:ext cx="4714876" cy="4048152"/>
            <a:chOff x="4429124" y="2500306"/>
            <a:chExt cx="4714876" cy="4048152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4474541" y="2500306"/>
              <a:ext cx="4669459" cy="4048152"/>
              <a:chOff x="4573324" y="952476"/>
              <a:chExt cx="4452273" cy="4048152"/>
            </a:xfrm>
          </p:grpSpPr>
          <p:pic>
            <p:nvPicPr>
              <p:cNvPr id="4" name="Picture 2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4573324" y="1214422"/>
                <a:ext cx="4427832" cy="28574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5" name="Group 5"/>
              <p:cNvGrpSpPr>
                <a:grpSpLocks/>
              </p:cNvGrpSpPr>
              <p:nvPr/>
            </p:nvGrpSpPr>
            <p:grpSpPr bwMode="auto">
              <a:xfrm>
                <a:off x="4714875" y="952476"/>
                <a:ext cx="4310722" cy="4048152"/>
                <a:chOff x="8541" y="10950"/>
                <a:chExt cx="2949" cy="2550"/>
              </a:xfrm>
            </p:grpSpPr>
            <p:sp>
              <p:nvSpPr>
                <p:cNvPr id="6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8541" y="11160"/>
                  <a:ext cx="2880" cy="23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3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8970" y="10950"/>
                  <a:ext cx="2520" cy="3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         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           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8" name="Прямоугольник 7"/>
            <p:cNvSpPr/>
            <p:nvPr/>
          </p:nvSpPr>
          <p:spPr>
            <a:xfrm>
              <a:off x="4429124" y="2714596"/>
              <a:ext cx="3428992" cy="292898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142844" y="2214554"/>
            <a:ext cx="25010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менз.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=500г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2714620"/>
            <a:ext cx="24288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общая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650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4000504"/>
            <a:ext cx="1571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 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1536679" y="3463925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0" y="3286124"/>
            <a:ext cx="298350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57488" y="1928802"/>
            <a:ext cx="4786346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1.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Найдём массу жидкости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857488" y="2285992"/>
            <a:ext cx="50006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общая</a:t>
            </a:r>
            <a:r>
              <a:rPr lang="ru-RU" sz="28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менз</a:t>
            </a:r>
            <a:r>
              <a:rPr lang="ru-RU" sz="2400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err="1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86050" y="3786190"/>
            <a:ext cx="4929222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2.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Найдём плотность жидкости 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36605" y="4500570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3908175" y="4214818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3896112" y="5013075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Line 6"/>
          <p:cNvSpPr>
            <a:spLocks noChangeShapeType="1"/>
          </p:cNvSpPr>
          <p:nvPr/>
        </p:nvSpPr>
        <p:spPr bwMode="auto">
          <a:xfrm flipH="1">
            <a:off x="3979801" y="5132201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3408109" y="4727323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143504" y="4500570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5715008" y="4714884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6143636" y="4500570"/>
            <a:ext cx="121444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150 г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Line 6"/>
          <p:cNvSpPr>
            <a:spLocks noChangeShapeType="1"/>
          </p:cNvSpPr>
          <p:nvPr/>
        </p:nvSpPr>
        <p:spPr bwMode="auto">
          <a:xfrm flipH="1">
            <a:off x="6286512" y="5072074"/>
            <a:ext cx="828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6143636" y="5143512"/>
            <a:ext cx="142876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150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-32" y="5786454"/>
            <a:ext cx="9144032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Ответ: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плотность жидкости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г/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, видимо это вода.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786050" y="3071810"/>
            <a:ext cx="50006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=150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929554" y="6396335"/>
            <a:ext cx="121444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Стр.23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-71438" y="0"/>
            <a:ext cx="9215438" cy="6870401"/>
            <a:chOff x="181098" y="-12401"/>
            <a:chExt cx="9215438" cy="6870401"/>
          </a:xfrm>
        </p:grpSpPr>
        <p:grpSp>
          <p:nvGrpSpPr>
            <p:cNvPr id="46" name="Группа 23"/>
            <p:cNvGrpSpPr/>
            <p:nvPr/>
          </p:nvGrpSpPr>
          <p:grpSpPr>
            <a:xfrm>
              <a:off x="181098" y="-12401"/>
              <a:ext cx="9215438" cy="6870401"/>
              <a:chOff x="-37435" y="-5400457"/>
              <a:chExt cx="9215438" cy="6858024"/>
            </a:xfrm>
          </p:grpSpPr>
          <p:grpSp>
            <p:nvGrpSpPr>
              <p:cNvPr id="66" name="Группа 30"/>
              <p:cNvGrpSpPr/>
              <p:nvPr/>
            </p:nvGrpSpPr>
            <p:grpSpPr>
              <a:xfrm>
                <a:off x="-21784" y="-5400457"/>
                <a:ext cx="9179717" cy="6858024"/>
                <a:chOff x="-2643238" y="-7114302"/>
                <a:chExt cx="9179717" cy="7072362"/>
              </a:xfrm>
            </p:grpSpPr>
            <p:sp>
              <p:nvSpPr>
                <p:cNvPr id="68" name="Прямоугольник 67"/>
                <p:cNvSpPr/>
                <p:nvPr/>
              </p:nvSpPr>
              <p:spPr>
                <a:xfrm>
                  <a:off x="-2643238" y="-7114302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13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3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9" name="Line 16"/>
                <p:cNvSpPr>
                  <a:spLocks noChangeShapeType="1"/>
                </p:cNvSpPr>
                <p:nvPr/>
              </p:nvSpPr>
              <p:spPr bwMode="auto">
                <a:xfrm>
                  <a:off x="4716987" y="-6599508"/>
                  <a:ext cx="864966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0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-2607520" y="-6830404"/>
                  <a:ext cx="9143999" cy="173831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Плотность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это масса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единицы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объёма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.</a:t>
                  </a:r>
                </a:p>
              </p:txBody>
            </p:sp>
          </p:grpSp>
          <p:sp>
            <p:nvSpPr>
              <p:cNvPr id="67" name="Text Box 50"/>
              <p:cNvSpPr txBox="1">
                <a:spLocks noChangeArrowheads="1"/>
              </p:cNvSpPr>
              <p:nvPr/>
            </p:nvSpPr>
            <p:spPr bwMode="auto">
              <a:xfrm>
                <a:off x="-37435" y="-1150158"/>
                <a:ext cx="9215438" cy="195381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44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Она зависит </a:t>
                </a:r>
                <a:r>
                  <a:rPr lang="ru-RU" sz="4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от массы одной молекулы и </a:t>
                </a:r>
                <a:r>
                  <a:rPr lang="ru-RU" sz="44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расстояния между </a:t>
                </a:r>
                <a:r>
                  <a:rPr lang="ru-RU" sz="44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молекулами. 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/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7" name="Группа 24"/>
            <p:cNvGrpSpPr/>
            <p:nvPr/>
          </p:nvGrpSpPr>
          <p:grpSpPr>
            <a:xfrm>
              <a:off x="2334829" y="2149959"/>
              <a:ext cx="2021147" cy="1853864"/>
              <a:chOff x="428596" y="2726023"/>
              <a:chExt cx="2021147" cy="1853864"/>
            </a:xfrm>
            <a:solidFill>
              <a:srgbClr val="FFFF00"/>
            </a:solidFill>
          </p:grpSpPr>
          <p:sp>
            <p:nvSpPr>
              <p:cNvPr id="61" name="Прямоугольник 60"/>
              <p:cNvSpPr/>
              <p:nvPr/>
            </p:nvSpPr>
            <p:spPr>
              <a:xfrm>
                <a:off x="428596" y="3138688"/>
                <a:ext cx="748923" cy="1323439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r>
                  <a:rPr lang="ru-RU" sz="80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8000" dirty="0"/>
              </a:p>
            </p:txBody>
          </p:sp>
          <p:sp>
            <p:nvSpPr>
              <p:cNvPr id="62" name="Text Box 10"/>
              <p:cNvSpPr txBox="1">
                <a:spLocks noChangeArrowheads="1"/>
              </p:cNvSpPr>
              <p:nvPr/>
            </p:nvSpPr>
            <p:spPr bwMode="auto">
              <a:xfrm>
                <a:off x="1500166" y="2726023"/>
                <a:ext cx="949577" cy="100599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339933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Text Box 11"/>
              <p:cNvSpPr txBox="1">
                <a:spLocks noChangeArrowheads="1"/>
              </p:cNvSpPr>
              <p:nvPr/>
            </p:nvSpPr>
            <p:spPr bwMode="auto">
              <a:xfrm>
                <a:off x="1488103" y="3651193"/>
                <a:ext cx="882705" cy="92869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4" name="Line 6"/>
              <p:cNvSpPr>
                <a:spLocks noChangeShapeType="1"/>
              </p:cNvSpPr>
              <p:nvPr/>
            </p:nvSpPr>
            <p:spPr bwMode="auto">
              <a:xfrm flipH="1">
                <a:off x="1571792" y="3819058"/>
                <a:ext cx="577325" cy="0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5" name="Rectangle 1"/>
              <p:cNvSpPr>
                <a:spLocks noChangeArrowheads="1"/>
              </p:cNvSpPr>
              <p:nvPr/>
            </p:nvSpPr>
            <p:spPr bwMode="auto">
              <a:xfrm>
                <a:off x="1000100" y="3365441"/>
                <a:ext cx="506870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4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4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4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" grpId="0" animBg="1"/>
      <p:bldP spid="10" grpId="0"/>
      <p:bldP spid="11" grpId="0"/>
      <p:bldP spid="14" grpId="0"/>
      <p:bldP spid="19" grpId="0"/>
      <p:bldP spid="20" grpId="0" animBg="1"/>
      <p:bldP spid="21" grpId="0"/>
      <p:bldP spid="22" grpId="0" animBg="1"/>
      <p:bldP spid="23" grpId="0"/>
      <p:bldP spid="24" grpId="0"/>
      <p:bldP spid="25" grpId="0"/>
      <p:bldP spid="26" grpId="0" animBg="1"/>
      <p:bldP spid="27" grpId="0"/>
      <p:bldP spid="28" grpId="0"/>
      <p:bldP spid="29" grpId="0"/>
      <p:bldP spid="30" grpId="0"/>
      <p:bldP spid="31" grpId="0" animBg="1"/>
      <p:bldP spid="32" grpId="0"/>
      <p:bldP spid="33" grpId="0" animBg="1"/>
      <p:bldP spid="34" grpId="0"/>
      <p:bldP spid="4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Погреб-ледник имеет размеры 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10(м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). Сколько поездок нужно сделать двум трехтонным автомашинам,  чтобы заполнить этот ледник? Объёмная плотность льда 600 кг/м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*Б. Чтобы получить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латунь,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сплавили медь объёмом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0,2 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 цинк объёмом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0,04 м</a:t>
            </a:r>
            <a:r>
              <a:rPr lang="ru-RU" sz="32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Какой плотности была получена латунь?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(Объём сплава равен сумме объёмов его составляющих)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3071810"/>
            <a:ext cx="18573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лат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16200000" flipV="1">
            <a:off x="1857356" y="2857496"/>
            <a:ext cx="2000264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857364"/>
            <a:ext cx="269894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меди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0" y="2500306"/>
            <a:ext cx="308943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цинка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0,04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59563" y="1785926"/>
            <a:ext cx="1044274" cy="10001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431133" y="1785926"/>
            <a:ext cx="428628" cy="1000132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431001" y="1873741"/>
            <a:ext cx="9060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338795" y="2000240"/>
            <a:ext cx="6623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Zn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3143240" y="1888714"/>
            <a:ext cx="2428892" cy="1111658"/>
            <a:chOff x="3143240" y="1888714"/>
            <a:chExt cx="2428892" cy="1111658"/>
          </a:xfrm>
        </p:grpSpPr>
        <p:sp>
          <p:nvSpPr>
            <p:cNvPr id="14" name="TextBox 13"/>
            <p:cNvSpPr txBox="1"/>
            <p:nvPr/>
          </p:nvSpPr>
          <p:spPr>
            <a:xfrm>
              <a:off x="3143240" y="2140295"/>
              <a:ext cx="11430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6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ср</a:t>
              </a:r>
              <a:r>
                <a:rPr lang="ru-RU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126526" y="1888714"/>
              <a:ext cx="14456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S</a:t>
              </a:r>
              <a:r>
                <a:rPr lang="en-US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269402" y="2415597"/>
              <a:ext cx="10169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2400" b="1" baseline="-25000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32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2400" b="1" baseline="-25000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4206436" y="2460595"/>
              <a:ext cx="9720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18"/>
          <p:cNvGrpSpPr/>
          <p:nvPr/>
        </p:nvGrpSpPr>
        <p:grpSpPr>
          <a:xfrm>
            <a:off x="3143240" y="1759486"/>
            <a:ext cx="2428892" cy="1098010"/>
            <a:chOff x="3143240" y="1888714"/>
            <a:chExt cx="2428892" cy="1098010"/>
          </a:xfrm>
        </p:grpSpPr>
        <p:sp>
          <p:nvSpPr>
            <p:cNvPr id="20" name="TextBox 19"/>
            <p:cNvSpPr txBox="1"/>
            <p:nvPr/>
          </p:nvSpPr>
          <p:spPr>
            <a:xfrm>
              <a:off x="3143240" y="2140295"/>
              <a:ext cx="11430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 </a:t>
              </a:r>
              <a:r>
                <a:rPr lang="ru-RU" sz="36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ср</a:t>
              </a:r>
              <a:r>
                <a:rPr lang="ru-RU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126526" y="1888714"/>
              <a:ext cx="14456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160218" y="2401949"/>
              <a:ext cx="13027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400" b="1" baseline="-25000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400" b="1" baseline="-25000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>
              <a:off x="4206436" y="2460595"/>
              <a:ext cx="9720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23"/>
          <p:cNvGrpSpPr/>
          <p:nvPr/>
        </p:nvGrpSpPr>
        <p:grpSpPr>
          <a:xfrm>
            <a:off x="5500694" y="2857496"/>
            <a:ext cx="3429024" cy="1289273"/>
            <a:chOff x="3000364" y="1888714"/>
            <a:chExt cx="3429024" cy="1289273"/>
          </a:xfrm>
        </p:grpSpPr>
        <p:sp>
          <p:nvSpPr>
            <p:cNvPr id="25" name="TextBox 24"/>
            <p:cNvSpPr txBox="1"/>
            <p:nvPr/>
          </p:nvSpPr>
          <p:spPr>
            <a:xfrm>
              <a:off x="3000364" y="2140295"/>
              <a:ext cx="12858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lang="ru-RU" sz="3600" b="1" baseline="-25000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лат</a:t>
              </a:r>
              <a:r>
                <a:rPr lang="ru-RU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126526" y="1888714"/>
              <a:ext cx="23028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lang="ru-RU" sz="1600" b="1" dirty="0" smtClean="0">
                  <a:solidFill>
                    <a:srgbClr val="C00000"/>
                  </a:solidFill>
                  <a:latin typeface="Times New Roman" pitchFamily="18" charset="0"/>
                  <a:sym typeface="Symbol" pitchFamily="18" charset="2"/>
                </a:rPr>
                <a:t>м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lang="ru-RU" sz="1600" b="1" dirty="0" smtClean="0">
                  <a:solidFill>
                    <a:srgbClr val="C00000"/>
                  </a:solidFill>
                  <a:latin typeface="Times New Roman" pitchFamily="18" charset="0"/>
                  <a:sym typeface="Symbol" pitchFamily="18" charset="2"/>
                </a:rPr>
                <a:t>Ц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357686" y="2531656"/>
              <a:ext cx="15716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en-US" sz="28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28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единительная линия 27"/>
            <p:cNvCxnSpPr/>
            <p:nvPr/>
          </p:nvCxnSpPr>
          <p:spPr>
            <a:xfrm>
              <a:off x="4206436" y="2460595"/>
              <a:ext cx="18000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6440478" y="4429132"/>
            <a:ext cx="2703522" cy="150019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Медь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8,9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-  7,8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Цинк       – 7,1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0" y="3857628"/>
            <a:ext cx="5000628" cy="1360711"/>
            <a:chOff x="3000364" y="1888714"/>
            <a:chExt cx="5000628" cy="1360711"/>
          </a:xfrm>
        </p:grpSpPr>
        <p:sp>
          <p:nvSpPr>
            <p:cNvPr id="32" name="TextBox 31"/>
            <p:cNvSpPr txBox="1"/>
            <p:nvPr/>
          </p:nvSpPr>
          <p:spPr>
            <a:xfrm>
              <a:off x="3000364" y="2140295"/>
              <a:ext cx="12858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lang="ru-RU" sz="3600" b="1" baseline="-25000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лат</a:t>
              </a:r>
              <a:r>
                <a:rPr lang="ru-RU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126526" y="1888714"/>
              <a:ext cx="38744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8900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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0,2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7100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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0,04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357786" y="2603094"/>
              <a:ext cx="10715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0,24</a:t>
              </a:r>
              <a:endParaRPr lang="ru-RU" sz="28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единительная линия 34"/>
            <p:cNvCxnSpPr/>
            <p:nvPr/>
          </p:nvCxnSpPr>
          <p:spPr>
            <a:xfrm flipV="1">
              <a:off x="4206436" y="2460218"/>
              <a:ext cx="3651680" cy="37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Прямоугольник 37"/>
          <p:cNvSpPr/>
          <p:nvPr/>
        </p:nvSpPr>
        <p:spPr>
          <a:xfrm>
            <a:off x="6910528" y="5925941"/>
            <a:ext cx="804744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8,6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5919281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u="sng" dirty="0" err="1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:средняя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плотность данного сплава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0" y="5214950"/>
            <a:ext cx="2357454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8600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0" y="-12401"/>
            <a:ext cx="9215438" cy="6870401"/>
            <a:chOff x="181098" y="-12401"/>
            <a:chExt cx="9215438" cy="6870401"/>
          </a:xfrm>
        </p:grpSpPr>
        <p:grpSp>
          <p:nvGrpSpPr>
            <p:cNvPr id="37" name="Группа 23"/>
            <p:cNvGrpSpPr/>
            <p:nvPr/>
          </p:nvGrpSpPr>
          <p:grpSpPr>
            <a:xfrm>
              <a:off x="181098" y="-12401"/>
              <a:ext cx="9215438" cy="6870401"/>
              <a:chOff x="-37435" y="-5400457"/>
              <a:chExt cx="9215438" cy="6858024"/>
            </a:xfrm>
          </p:grpSpPr>
          <p:grpSp>
            <p:nvGrpSpPr>
              <p:cNvPr id="47" name="Группа 30"/>
              <p:cNvGrpSpPr/>
              <p:nvPr/>
            </p:nvGrpSpPr>
            <p:grpSpPr>
              <a:xfrm>
                <a:off x="-21784" y="-5400457"/>
                <a:ext cx="9179717" cy="6858024"/>
                <a:chOff x="-2643238" y="-7114302"/>
                <a:chExt cx="9179717" cy="7072362"/>
              </a:xfrm>
            </p:grpSpPr>
            <p:sp>
              <p:nvSpPr>
                <p:cNvPr id="49" name="Прямоугольник 48"/>
                <p:cNvSpPr/>
                <p:nvPr/>
              </p:nvSpPr>
              <p:spPr>
                <a:xfrm>
                  <a:off x="-2643238" y="-7114302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13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3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0" name="Line 16"/>
                <p:cNvSpPr>
                  <a:spLocks noChangeShapeType="1"/>
                </p:cNvSpPr>
                <p:nvPr/>
              </p:nvSpPr>
              <p:spPr bwMode="auto">
                <a:xfrm>
                  <a:off x="4716987" y="-6599508"/>
                  <a:ext cx="864966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1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-2607520" y="-6830404"/>
                  <a:ext cx="9143999" cy="173831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Плотность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это масса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единицы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объёма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.</a:t>
                  </a:r>
                </a:p>
              </p:txBody>
            </p:sp>
          </p:grpSp>
          <p:sp>
            <p:nvSpPr>
              <p:cNvPr id="48" name="Text Box 50"/>
              <p:cNvSpPr txBox="1">
                <a:spLocks noChangeArrowheads="1"/>
              </p:cNvSpPr>
              <p:nvPr/>
            </p:nvSpPr>
            <p:spPr bwMode="auto">
              <a:xfrm>
                <a:off x="-37435" y="-1150158"/>
                <a:ext cx="9215438" cy="195381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44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Она зависит </a:t>
                </a:r>
                <a:r>
                  <a:rPr lang="ru-RU" sz="4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от массы одной молекулы и </a:t>
                </a:r>
                <a:r>
                  <a:rPr lang="ru-RU" sz="44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расстояния между </a:t>
                </a:r>
                <a:r>
                  <a:rPr lang="ru-RU" sz="44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молекулами. 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/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1" name="Группа 24"/>
            <p:cNvGrpSpPr/>
            <p:nvPr/>
          </p:nvGrpSpPr>
          <p:grpSpPr>
            <a:xfrm>
              <a:off x="2334829" y="2149959"/>
              <a:ext cx="2021147" cy="1853864"/>
              <a:chOff x="428596" y="2726023"/>
              <a:chExt cx="2021147" cy="1853864"/>
            </a:xfrm>
            <a:solidFill>
              <a:srgbClr val="FFFF00"/>
            </a:solidFill>
          </p:grpSpPr>
          <p:sp>
            <p:nvSpPr>
              <p:cNvPr id="42" name="Прямоугольник 41"/>
              <p:cNvSpPr/>
              <p:nvPr/>
            </p:nvSpPr>
            <p:spPr>
              <a:xfrm>
                <a:off x="428596" y="3138688"/>
                <a:ext cx="748923" cy="1323439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r>
                  <a:rPr lang="ru-RU" sz="80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8000" dirty="0"/>
              </a:p>
            </p:txBody>
          </p:sp>
          <p:sp>
            <p:nvSpPr>
              <p:cNvPr id="43" name="Text Box 10"/>
              <p:cNvSpPr txBox="1">
                <a:spLocks noChangeArrowheads="1"/>
              </p:cNvSpPr>
              <p:nvPr/>
            </p:nvSpPr>
            <p:spPr bwMode="auto">
              <a:xfrm>
                <a:off x="1500166" y="2726023"/>
                <a:ext cx="949577" cy="100599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339933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" name="Text Box 11"/>
              <p:cNvSpPr txBox="1">
                <a:spLocks noChangeArrowheads="1"/>
              </p:cNvSpPr>
              <p:nvPr/>
            </p:nvSpPr>
            <p:spPr bwMode="auto">
              <a:xfrm>
                <a:off x="1488103" y="3651193"/>
                <a:ext cx="882705" cy="92869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" name="Line 6"/>
              <p:cNvSpPr>
                <a:spLocks noChangeShapeType="1"/>
              </p:cNvSpPr>
              <p:nvPr/>
            </p:nvSpPr>
            <p:spPr bwMode="auto">
              <a:xfrm flipH="1">
                <a:off x="1571792" y="3819058"/>
                <a:ext cx="577325" cy="0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Rectangle 1"/>
              <p:cNvSpPr>
                <a:spLocks noChangeArrowheads="1"/>
              </p:cNvSpPr>
              <p:nvPr/>
            </p:nvSpPr>
            <p:spPr bwMode="auto">
              <a:xfrm>
                <a:off x="1000100" y="3365441"/>
                <a:ext cx="506870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41 0.00209 L -0.01597 0.17184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0" y="8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4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4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4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0" grpId="0" animBg="1"/>
      <p:bldP spid="11" grpId="0" animBg="1"/>
      <p:bldP spid="12" grpId="0"/>
      <p:bldP spid="13" grpId="0"/>
      <p:bldP spid="30" grpId="0" animBg="1"/>
      <p:bldP spid="30" grpId="1" animBg="1"/>
      <p:bldP spid="38" grpId="0" animBg="1"/>
      <p:bldP spid="39" grpId="0"/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*Г. Кусок сплава из свинца и олова массой 664 г имеет плотность 8,3 г/см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Определите массу свинца в сплаве. Принять объём сплава равным сумме объёмов его составных частей.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535054"/>
            <a:ext cx="3762568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СР №1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714348" y="4214818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скорость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424301">
            <a:off x="201250" y="1765968"/>
            <a:ext cx="7952368" cy="160738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Строение вещества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Скругленный прямоугольник 62"/>
          <p:cNvSpPr/>
          <p:nvPr/>
        </p:nvSpPr>
        <p:spPr>
          <a:xfrm>
            <a:off x="285720" y="2857496"/>
            <a:ext cx="3143272" cy="1643074"/>
          </a:xfrm>
          <a:prstGeom prst="roundRect">
            <a:avLst/>
          </a:pr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3648" y="914166"/>
            <a:ext cx="9144000" cy="443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200634" y="441396"/>
            <a:ext cx="607223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За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любые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544176" y="1289058"/>
            <a:ext cx="8215370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S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    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S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        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/>
          </a:p>
          <a:p>
            <a:pPr lvl="0">
              <a:spcAft>
                <a:spcPts val="1000"/>
              </a:spcAf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285720" y="2415597"/>
            <a:ext cx="296350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Как   быстро 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571868" y="2643182"/>
            <a:ext cx="55721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путь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1 ед.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СКОРОСТЬ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1"/>
          <p:cNvGrpSpPr>
            <a:grpSpLocks/>
          </p:cNvGrpSpPr>
          <p:nvPr/>
        </p:nvGrpSpPr>
        <p:grpSpPr bwMode="auto">
          <a:xfrm>
            <a:off x="5393751" y="3246896"/>
            <a:ext cx="2480889" cy="1137521"/>
            <a:chOff x="4384475" y="5563367"/>
            <a:chExt cx="1550703" cy="698379"/>
          </a:xfrm>
        </p:grpSpPr>
        <p:sp>
          <p:nvSpPr>
            <p:cNvPr id="23" name="TextBox 13"/>
            <p:cNvSpPr txBox="1">
              <a:spLocks noChangeArrowheads="1"/>
            </p:cNvSpPr>
            <p:nvPr/>
          </p:nvSpPr>
          <p:spPr bwMode="auto">
            <a:xfrm>
              <a:off x="5365781" y="5696908"/>
              <a:ext cx="446491" cy="472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единительная линия 23"/>
            <p:cNvCxnSpPr/>
            <p:nvPr/>
          </p:nvCxnSpPr>
          <p:spPr>
            <a:xfrm flipV="1">
              <a:off x="4384475" y="5970104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15"/>
            <p:cNvSpPr txBox="1">
              <a:spLocks noChangeArrowheads="1"/>
            </p:cNvSpPr>
            <p:nvPr/>
          </p:nvSpPr>
          <p:spPr bwMode="auto">
            <a:xfrm>
              <a:off x="4384475" y="5563367"/>
              <a:ext cx="1550703" cy="396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600" b="1" dirty="0">
                  <a:latin typeface="Times New Roman" pitchFamily="18" charset="0"/>
                  <a:cs typeface="Times New Roman" pitchFamily="18" charset="0"/>
                </a:rPr>
                <a:t>36 км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15"/>
            <p:cNvSpPr txBox="1">
              <a:spLocks noChangeArrowheads="1"/>
            </p:cNvSpPr>
            <p:nvPr/>
          </p:nvSpPr>
          <p:spPr bwMode="auto">
            <a:xfrm>
              <a:off x="4499278" y="5902724"/>
              <a:ext cx="785818" cy="3590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1 час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11"/>
          <p:cNvGrpSpPr>
            <a:grpSpLocks/>
          </p:cNvGrpSpPr>
          <p:nvPr/>
        </p:nvGrpSpPr>
        <p:grpSpPr bwMode="auto">
          <a:xfrm>
            <a:off x="7523241" y="3175458"/>
            <a:ext cx="1977981" cy="1253674"/>
            <a:chOff x="4301173" y="5563371"/>
            <a:chExt cx="1236257" cy="769692"/>
          </a:xfrm>
        </p:grpSpPr>
        <p:cxnSp>
          <p:nvCxnSpPr>
            <p:cNvPr id="28" name="Прямая соединительная линия 27"/>
            <p:cNvCxnSpPr/>
            <p:nvPr/>
          </p:nvCxnSpPr>
          <p:spPr>
            <a:xfrm flipV="1">
              <a:off x="4301173" y="6000368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>
              <a:spLocks noChangeArrowheads="1"/>
            </p:cNvSpPr>
            <p:nvPr/>
          </p:nvSpPr>
          <p:spPr bwMode="auto">
            <a:xfrm>
              <a:off x="4393548" y="5563371"/>
              <a:ext cx="1143882" cy="472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>
                  <a:latin typeface="Times New Roman" pitchFamily="18" charset="0"/>
                  <a:cs typeface="Times New Roman" pitchFamily="18" charset="0"/>
                </a:rPr>
                <a:t>10м</a:t>
              </a:r>
              <a:r>
                <a:rPr lang="en-US" sz="4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15"/>
            <p:cNvSpPr txBox="1">
              <a:spLocks noChangeArrowheads="1"/>
            </p:cNvSpPr>
            <p:nvPr/>
          </p:nvSpPr>
          <p:spPr bwMode="auto">
            <a:xfrm>
              <a:off x="4527231" y="5936249"/>
              <a:ext cx="785818" cy="396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6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1 с</a:t>
              </a:r>
              <a:endParaRPr lang="ru-RU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39"/>
          <p:cNvGrpSpPr/>
          <p:nvPr/>
        </p:nvGrpSpPr>
        <p:grpSpPr>
          <a:xfrm>
            <a:off x="500058" y="2714620"/>
            <a:ext cx="3429000" cy="1735137"/>
            <a:chOff x="428596" y="3714752"/>
            <a:chExt cx="3429000" cy="1735137"/>
          </a:xfrm>
        </p:grpSpPr>
        <p:grpSp>
          <p:nvGrpSpPr>
            <p:cNvPr id="5" name="Группа 11"/>
            <p:cNvGrpSpPr>
              <a:grpSpLocks/>
            </p:cNvGrpSpPr>
            <p:nvPr/>
          </p:nvGrpSpPr>
          <p:grpSpPr bwMode="auto">
            <a:xfrm>
              <a:off x="428596" y="3714752"/>
              <a:ext cx="3429000" cy="1735137"/>
              <a:chOff x="4429124" y="5563371"/>
              <a:chExt cx="2143141" cy="1065290"/>
            </a:xfrm>
          </p:grpSpPr>
          <p:sp>
            <p:nvSpPr>
              <p:cNvPr id="18" name="TextBox 8"/>
              <p:cNvSpPr txBox="1">
                <a:spLocks noChangeArrowheads="1"/>
              </p:cNvSpPr>
              <p:nvPr/>
            </p:nvSpPr>
            <p:spPr bwMode="auto">
              <a:xfrm>
                <a:off x="5357819" y="5786456"/>
                <a:ext cx="1214446" cy="680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6600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66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ru-RU" sz="6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4429124" y="6117674"/>
                <a:ext cx="928695" cy="17067"/>
              </a:xfrm>
              <a:prstGeom prst="line">
                <a:avLst/>
              </a:prstGeom>
              <a:ln w="63500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0"/>
              <p:cNvSpPr txBox="1">
                <a:spLocks noChangeArrowheads="1"/>
              </p:cNvSpPr>
              <p:nvPr/>
            </p:nvSpPr>
            <p:spPr bwMode="auto">
              <a:xfrm>
                <a:off x="4493265" y="5563371"/>
                <a:ext cx="503147" cy="6235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6000" b="1" u="sng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60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60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Box 15"/>
              <p:cNvSpPr txBox="1">
                <a:spLocks noChangeArrowheads="1"/>
              </p:cNvSpPr>
              <p:nvPr/>
            </p:nvSpPr>
            <p:spPr bwMode="auto">
              <a:xfrm>
                <a:off x="4550190" y="6061935"/>
                <a:ext cx="785818" cy="5667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4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54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ru-RU" sz="4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7" name="Группа 38"/>
            <p:cNvGrpSpPr/>
            <p:nvPr/>
          </p:nvGrpSpPr>
          <p:grpSpPr>
            <a:xfrm>
              <a:off x="642910" y="3857628"/>
              <a:ext cx="2347004" cy="571504"/>
              <a:chOff x="724798" y="3857628"/>
              <a:chExt cx="2347004" cy="571504"/>
            </a:xfrm>
          </p:grpSpPr>
          <p:cxnSp>
            <p:nvCxnSpPr>
              <p:cNvPr id="31" name="Прямая со стрелкой 30"/>
              <p:cNvCxnSpPr/>
              <p:nvPr/>
            </p:nvCxnSpPr>
            <p:spPr>
              <a:xfrm>
                <a:off x="2754300" y="4427580"/>
                <a:ext cx="317502" cy="1552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 стрелкой 31"/>
              <p:cNvCxnSpPr/>
              <p:nvPr/>
            </p:nvCxnSpPr>
            <p:spPr>
              <a:xfrm>
                <a:off x="724798" y="3857628"/>
                <a:ext cx="317502" cy="1552"/>
              </a:xfrm>
              <a:prstGeom prst="straightConnector1">
                <a:avLst/>
              </a:prstGeom>
              <a:ln w="41275">
                <a:solidFill>
                  <a:srgbClr val="0014AC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Группа 37"/>
          <p:cNvGrpSpPr/>
          <p:nvPr/>
        </p:nvGrpSpPr>
        <p:grpSpPr>
          <a:xfrm>
            <a:off x="6643702" y="4925809"/>
            <a:ext cx="2285984" cy="646331"/>
            <a:chOff x="0" y="5715016"/>
            <a:chExt cx="2285984" cy="646331"/>
          </a:xfrm>
        </p:grpSpPr>
        <p:sp>
          <p:nvSpPr>
            <p:cNvPr id="33" name="TextBox 32"/>
            <p:cNvSpPr txBox="1"/>
            <p:nvPr/>
          </p:nvSpPr>
          <p:spPr>
            <a:xfrm>
              <a:off x="0" y="5715016"/>
              <a:ext cx="2285984" cy="64633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36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</a:t>
              </a:r>
              <a:endParaRPr lang="ru-RU" sz="36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 стрелкой 33"/>
            <p:cNvCxnSpPr/>
            <p:nvPr/>
          </p:nvCxnSpPr>
          <p:spPr>
            <a:xfrm>
              <a:off x="785786" y="5786454"/>
              <a:ext cx="317502" cy="1552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  <p:cxnSp>
          <p:nvCxnSpPr>
            <p:cNvPr id="35" name="Прямая со стрелкой 34"/>
            <p:cNvCxnSpPr/>
            <p:nvPr/>
          </p:nvCxnSpPr>
          <p:spPr>
            <a:xfrm>
              <a:off x="83798" y="5824200"/>
              <a:ext cx="317502" cy="1552"/>
            </a:xfrm>
            <a:prstGeom prst="straightConnector1">
              <a:avLst/>
            </a:prstGeom>
            <a:ln w="38100">
              <a:solidFill>
                <a:srgbClr val="0014AC"/>
              </a:solidFill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</p:grpSp>
      <p:pic>
        <p:nvPicPr>
          <p:cNvPr id="44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4648" y="1928802"/>
            <a:ext cx="9079816" cy="43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596198" y="274422"/>
            <a:ext cx="36433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Равномерно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5" descr="baby16_1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342805" y="-7276"/>
            <a:ext cx="801195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Группа 45"/>
          <p:cNvGrpSpPr/>
          <p:nvPr/>
        </p:nvGrpSpPr>
        <p:grpSpPr>
          <a:xfrm>
            <a:off x="-2143172" y="1357298"/>
            <a:ext cx="2928927" cy="828776"/>
            <a:chOff x="-357222" y="1357298"/>
            <a:chExt cx="2928927" cy="828776"/>
          </a:xfrm>
        </p:grpSpPr>
        <p:pic>
          <p:nvPicPr>
            <p:cNvPr id="43" name="Picture 2" descr="http://class-fizika.narod.ru/9_class/1/colec22.gif"/>
            <p:cNvPicPr>
              <a:picLocks noChangeAspect="1" noChangeArrowheads="1" noCrop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-357222" y="1357298"/>
              <a:ext cx="2928927" cy="800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Box 44"/>
            <p:cNvSpPr txBox="1"/>
            <p:nvPr/>
          </p:nvSpPr>
          <p:spPr>
            <a:xfrm>
              <a:off x="-214378" y="1955242"/>
              <a:ext cx="1810877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900" dirty="0" smtClean="0">
                  <a:solidFill>
                    <a:schemeClr val="bg1"/>
                  </a:solidFill>
                </a:rPr>
                <a:t>0000000000000</a:t>
              </a:r>
              <a:endParaRPr lang="ru-RU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Группа 50"/>
          <p:cNvGrpSpPr>
            <a:grpSpLocks/>
          </p:cNvGrpSpPr>
          <p:nvPr/>
        </p:nvGrpSpPr>
        <p:grpSpPr bwMode="auto">
          <a:xfrm>
            <a:off x="142844" y="4357694"/>
            <a:ext cx="6500812" cy="1323975"/>
            <a:chOff x="928662" y="3571876"/>
            <a:chExt cx="6500858" cy="1323439"/>
          </a:xfrm>
        </p:grpSpPr>
        <p:sp>
          <p:nvSpPr>
            <p:cNvPr id="40" name="TextBox 30"/>
            <p:cNvSpPr txBox="1">
              <a:spLocks noChangeArrowheads="1"/>
            </p:cNvSpPr>
            <p:nvPr/>
          </p:nvSpPr>
          <p:spPr bwMode="auto">
            <a:xfrm>
              <a:off x="928662" y="3571876"/>
              <a:ext cx="6500858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 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– вектор                                                                               </a:t>
              </a:r>
              <a:endPara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4000" b="1" dirty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sz="40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величина</a:t>
              </a:r>
              <a:r>
                <a:rPr lang="ru-RU" sz="4000" b="1" dirty="0">
                  <a:latin typeface="Times New Roman" pitchFamily="18" charset="0"/>
                  <a:cs typeface="Times New Roman" pitchFamily="18" charset="0"/>
                </a:rPr>
                <a:t> + направление)</a:t>
              </a:r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 стрелкой 45"/>
            <p:cNvCxnSpPr/>
            <p:nvPr/>
          </p:nvCxnSpPr>
          <p:spPr>
            <a:xfrm>
              <a:off x="1142981" y="3714693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41"/>
          <p:cNvGrpSpPr>
            <a:grpSpLocks/>
          </p:cNvGrpSpPr>
          <p:nvPr/>
        </p:nvGrpSpPr>
        <p:grpSpPr bwMode="auto">
          <a:xfrm>
            <a:off x="785786" y="6399234"/>
            <a:ext cx="2989262" cy="173038"/>
            <a:chOff x="2714616" y="5710464"/>
            <a:chExt cx="2989942" cy="173081"/>
          </a:xfrm>
        </p:grpSpPr>
        <p:grpSp>
          <p:nvGrpSpPr>
            <p:cNvPr id="14" name="Группа 40"/>
            <p:cNvGrpSpPr>
              <a:grpSpLocks/>
            </p:cNvGrpSpPr>
            <p:nvPr/>
          </p:nvGrpSpPr>
          <p:grpSpPr bwMode="auto">
            <a:xfrm>
              <a:off x="2714616" y="5710464"/>
              <a:ext cx="2857512" cy="173081"/>
              <a:chOff x="2714616" y="5710464"/>
              <a:chExt cx="2857512" cy="173081"/>
            </a:xfrm>
          </p:grpSpPr>
          <p:sp>
            <p:nvSpPr>
              <p:cNvPr id="50" name="Rectangle 10"/>
              <p:cNvSpPr>
                <a:spLocks noChangeArrowheads="1"/>
              </p:cNvSpPr>
              <p:nvPr/>
            </p:nvSpPr>
            <p:spPr bwMode="auto">
              <a:xfrm>
                <a:off x="2714616" y="5715016"/>
                <a:ext cx="571500" cy="16852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" name="Rectangle 10"/>
              <p:cNvSpPr>
                <a:spLocks noChangeArrowheads="1"/>
              </p:cNvSpPr>
              <p:nvPr/>
            </p:nvSpPr>
            <p:spPr bwMode="auto">
              <a:xfrm>
                <a:off x="3286120" y="5715016"/>
                <a:ext cx="571500" cy="168529"/>
              </a:xfrm>
              <a:prstGeom prst="rect">
                <a:avLst/>
              </a:prstGeom>
              <a:solidFill>
                <a:srgbClr val="0033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" name="Rectangle 10"/>
              <p:cNvSpPr>
                <a:spLocks noChangeArrowheads="1"/>
              </p:cNvSpPr>
              <p:nvPr/>
            </p:nvSpPr>
            <p:spPr bwMode="auto">
              <a:xfrm>
                <a:off x="3857620" y="5710464"/>
                <a:ext cx="571500" cy="16852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" name="Rectangle 10"/>
              <p:cNvSpPr>
                <a:spLocks noChangeArrowheads="1"/>
              </p:cNvSpPr>
              <p:nvPr/>
            </p:nvSpPr>
            <p:spPr bwMode="auto">
              <a:xfrm>
                <a:off x="5000628" y="5715016"/>
                <a:ext cx="571500" cy="168529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" name="Rectangle 10"/>
              <p:cNvSpPr>
                <a:spLocks noChangeArrowheads="1"/>
              </p:cNvSpPr>
              <p:nvPr/>
            </p:nvSpPr>
            <p:spPr bwMode="auto">
              <a:xfrm>
                <a:off x="4429124" y="5715016"/>
                <a:ext cx="571500" cy="168529"/>
              </a:xfrm>
              <a:prstGeom prst="rect">
                <a:avLst/>
              </a:prstGeom>
              <a:solidFill>
                <a:srgbClr val="0033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cxnSp>
          <p:nvCxnSpPr>
            <p:cNvPr id="49" name="Прямая со стрелкой 48"/>
            <p:cNvCxnSpPr/>
            <p:nvPr/>
          </p:nvCxnSpPr>
          <p:spPr>
            <a:xfrm>
              <a:off x="5204382" y="5799386"/>
              <a:ext cx="500176" cy="1588"/>
            </a:xfrm>
            <a:prstGeom prst="straightConnector1">
              <a:avLst/>
            </a:prstGeom>
            <a:ln w="79375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Rectangle 10"/>
          <p:cNvSpPr>
            <a:spLocks noChangeArrowheads="1"/>
          </p:cNvSpPr>
          <p:nvPr/>
        </p:nvSpPr>
        <p:spPr bwMode="auto">
          <a:xfrm>
            <a:off x="785786" y="6042047"/>
            <a:ext cx="571500" cy="168275"/>
          </a:xfrm>
          <a:prstGeom prst="rect">
            <a:avLst/>
          </a:prstGeom>
          <a:solidFill>
            <a:srgbClr val="0033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785786" y="5470547"/>
            <a:ext cx="9572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2м/с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49"/>
          <p:cNvGrpSpPr>
            <a:grpSpLocks/>
          </p:cNvGrpSpPr>
          <p:nvPr/>
        </p:nvGrpSpPr>
        <p:grpSpPr bwMode="auto">
          <a:xfrm>
            <a:off x="3571848" y="5684859"/>
            <a:ext cx="476250" cy="769938"/>
            <a:chOff x="5429256" y="5143512"/>
            <a:chExt cx="475926" cy="769441"/>
          </a:xfrm>
        </p:grpSpPr>
        <p:sp>
          <p:nvSpPr>
            <p:cNvPr id="61" name="Прямоугольник 44"/>
            <p:cNvSpPr>
              <a:spLocks noChangeArrowheads="1"/>
            </p:cNvSpPr>
            <p:nvPr/>
          </p:nvSpPr>
          <p:spPr bwMode="auto">
            <a:xfrm>
              <a:off x="5429256" y="5143512"/>
              <a:ext cx="466794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4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4400"/>
            </a:p>
          </p:txBody>
        </p:sp>
        <p:cxnSp>
          <p:nvCxnSpPr>
            <p:cNvPr id="62" name="Прямая со стрелкой 61"/>
            <p:cNvCxnSpPr/>
            <p:nvPr/>
          </p:nvCxnSpPr>
          <p:spPr>
            <a:xfrm>
              <a:off x="5476849" y="5318024"/>
              <a:ext cx="428333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Группа 56"/>
          <p:cNvGrpSpPr/>
          <p:nvPr/>
        </p:nvGrpSpPr>
        <p:grpSpPr>
          <a:xfrm>
            <a:off x="-1" y="-43158"/>
            <a:ext cx="9144001" cy="6901182"/>
            <a:chOff x="-1" y="-71462"/>
            <a:chExt cx="9144001" cy="7329834"/>
          </a:xfrm>
        </p:grpSpPr>
        <p:grpSp>
          <p:nvGrpSpPr>
            <p:cNvPr id="58" name="Группа 40"/>
            <p:cNvGrpSpPr/>
            <p:nvPr/>
          </p:nvGrpSpPr>
          <p:grpSpPr>
            <a:xfrm>
              <a:off x="-1" y="-71462"/>
              <a:ext cx="9144001" cy="7329834"/>
              <a:chOff x="-2643239" y="-7114302"/>
              <a:chExt cx="9144001" cy="7072362"/>
            </a:xfrm>
          </p:grpSpPr>
          <p:sp>
            <p:nvSpPr>
              <p:cNvPr id="71" name="Прямоугольник 70"/>
              <p:cNvSpPr/>
              <p:nvPr/>
            </p:nvSpPr>
            <p:spPr>
              <a:xfrm>
                <a:off x="-2643238" y="-7114302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Прямоугольник 72"/>
              <p:cNvSpPr/>
              <p:nvPr/>
            </p:nvSpPr>
            <p:spPr>
              <a:xfrm>
                <a:off x="-2643239" y="-7032857"/>
                <a:ext cx="9144000" cy="1692703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 algn="ctr" eaLnBrk="0" hangingPunct="0"/>
                <a:r>
                  <a:rPr lang="ru-RU" sz="5400" b="1" dirty="0" smtClean="0">
                    <a:latin typeface="Times New Roman" pitchFamily="18" charset="0"/>
                    <a:cs typeface="Times New Roman" pitchFamily="18" charset="0"/>
                  </a:rPr>
                  <a:t>Быстроту движения х-</a:t>
                </a:r>
                <a:r>
                  <a:rPr lang="ru-RU" sz="5400" b="1" dirty="0" err="1" smtClean="0">
                    <a:latin typeface="Times New Roman" pitchFamily="18" charset="0"/>
                    <a:cs typeface="Times New Roman" pitchFamily="18" charset="0"/>
                  </a:rPr>
                  <a:t>зует</a:t>
                </a:r>
                <a:r>
                  <a:rPr lang="ru-RU" sz="5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скорость.</a:t>
                </a:r>
              </a:p>
            </p:txBody>
          </p:sp>
          <p:sp>
            <p:nvSpPr>
              <p:cNvPr id="74" name="Text Box 50"/>
              <p:cNvSpPr txBox="1">
                <a:spLocks noChangeArrowheads="1"/>
              </p:cNvSpPr>
              <p:nvPr/>
            </p:nvSpPr>
            <p:spPr bwMode="auto">
              <a:xfrm>
                <a:off x="-2643239" y="-3073922"/>
                <a:ext cx="9143999" cy="173831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Ускорение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укажет как быстро меняется скорость.</a:t>
                </a:r>
              </a:p>
            </p:txBody>
          </p:sp>
        </p:grpSp>
        <p:grpSp>
          <p:nvGrpSpPr>
            <p:cNvPr id="59" name="Группа 39"/>
            <p:cNvGrpSpPr/>
            <p:nvPr/>
          </p:nvGrpSpPr>
          <p:grpSpPr>
            <a:xfrm>
              <a:off x="571476" y="928675"/>
              <a:ext cx="2489900" cy="2500325"/>
              <a:chOff x="500014" y="1928807"/>
              <a:chExt cx="2489900" cy="2500325"/>
            </a:xfrm>
            <a:solidFill>
              <a:srgbClr val="F9E3A5"/>
            </a:solidFill>
          </p:grpSpPr>
          <p:grpSp>
            <p:nvGrpSpPr>
              <p:cNvPr id="60" name="Группа 11"/>
              <p:cNvGrpSpPr>
                <a:grpSpLocks/>
              </p:cNvGrpSpPr>
              <p:nvPr/>
            </p:nvGrpSpPr>
            <p:grpSpPr bwMode="auto">
              <a:xfrm>
                <a:off x="500014" y="1928807"/>
                <a:ext cx="2221885" cy="1735138"/>
                <a:chOff x="4473754" y="4466884"/>
                <a:chExt cx="1388688" cy="1065290"/>
              </a:xfrm>
              <a:grpFill/>
            </p:grpSpPr>
            <p:sp>
              <p:nvSpPr>
                <p:cNvPr id="67" name="TextBox 8"/>
                <p:cNvSpPr txBox="1">
                  <a:spLocks noChangeArrowheads="1"/>
                </p:cNvSpPr>
                <p:nvPr/>
              </p:nvSpPr>
              <p:spPr bwMode="auto">
                <a:xfrm>
                  <a:off x="5049838" y="4689968"/>
                  <a:ext cx="812604" cy="68025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ru-RU" sz="6600" dirty="0"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6600" b="1" dirty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6600" b="1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lang="ru-RU" sz="6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8" name="TextBox 10"/>
                <p:cNvSpPr txBox="1">
                  <a:spLocks noChangeArrowheads="1"/>
                </p:cNvSpPr>
                <p:nvPr/>
              </p:nvSpPr>
              <p:spPr bwMode="auto">
                <a:xfrm>
                  <a:off x="4555027" y="4466884"/>
                  <a:ext cx="503147" cy="62356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6000" b="1" u="sng" dirty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S</a:t>
                  </a:r>
                  <a:r>
                    <a:rPr lang="en-US" sz="6000" b="1" dirty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6000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9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4594819" y="4965448"/>
                  <a:ext cx="459357" cy="56672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ru-RU" sz="4800" b="1" dirty="0">
                      <a:solidFill>
                        <a:srgbClr val="339933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5400" b="1" dirty="0">
                      <a:solidFill>
                        <a:srgbClr val="339933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ru-RU" sz="4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70" name="Прямая соединительная линия 69"/>
                <p:cNvCxnSpPr/>
                <p:nvPr/>
              </p:nvCxnSpPr>
              <p:spPr>
                <a:xfrm flipV="1">
                  <a:off x="4473754" y="5021187"/>
                  <a:ext cx="585004" cy="17067"/>
                </a:xfrm>
                <a:prstGeom prst="line">
                  <a:avLst/>
                </a:prstGeom>
                <a:grpFill/>
                <a:ln w="63500">
                  <a:solidFill>
                    <a:srgbClr val="C00000"/>
                  </a:solidFill>
                </a:ln>
                <a:scene3d>
                  <a:camera prst="orthographicFront">
                    <a:rot lat="0" lon="0" rev="21540000"/>
                  </a:camera>
                  <a:lightRig rig="threePt" dir="t"/>
                </a:scene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4" name="Группа 38"/>
              <p:cNvGrpSpPr/>
              <p:nvPr/>
            </p:nvGrpSpPr>
            <p:grpSpPr>
              <a:xfrm>
                <a:off x="642910" y="3857628"/>
                <a:ext cx="2347004" cy="571504"/>
                <a:chOff x="724798" y="3857628"/>
                <a:chExt cx="2347004" cy="571504"/>
              </a:xfrm>
              <a:grpFill/>
            </p:grpSpPr>
            <p:cxnSp>
              <p:nvCxnSpPr>
                <p:cNvPr id="65" name="Прямая со стрелкой 64"/>
                <p:cNvCxnSpPr/>
                <p:nvPr/>
              </p:nvCxnSpPr>
              <p:spPr>
                <a:xfrm>
                  <a:off x="2754300" y="4427580"/>
                  <a:ext cx="317502" cy="1552"/>
                </a:xfrm>
                <a:prstGeom prst="straightConnector1">
                  <a:avLst/>
                </a:prstGeom>
                <a:grpFill/>
                <a:ln w="41275">
                  <a:solidFill>
                    <a:srgbClr val="FF0000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Прямая со стрелкой 65"/>
                <p:cNvCxnSpPr/>
                <p:nvPr/>
              </p:nvCxnSpPr>
              <p:spPr>
                <a:xfrm>
                  <a:off x="724798" y="3857628"/>
                  <a:ext cx="317502" cy="1552"/>
                </a:xfrm>
                <a:prstGeom prst="straightConnector1">
                  <a:avLst/>
                </a:prstGeom>
                <a:grpFill/>
                <a:ln w="41275">
                  <a:solidFill>
                    <a:srgbClr val="0014AC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6809E-6 L -0.91597 4.46809E-6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222 -4.35708E-6 L 1.07413 0.00024 " pathEditMode="relative" rAng="0" ptsTypes="AA">
                                      <p:cBhvr>
                                        <p:cTn id="43" dur="1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1" y="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0"/>
                            </p:stCondLst>
                            <p:childTnLst>
                              <p:par>
                                <p:cTn id="48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7" dur="1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8" dur="600" decel="5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9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0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1026" grpId="0"/>
      <p:bldP spid="1027" grpId="0"/>
      <p:bldP spid="15" grpId="0"/>
      <p:bldP spid="16" grpId="0"/>
      <p:bldP spid="12" grpId="0"/>
      <p:bldP spid="55" grpId="0" animBg="1"/>
      <p:bldP spid="5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9"/>
          <p:cNvGrpSpPr/>
          <p:nvPr/>
        </p:nvGrpSpPr>
        <p:grpSpPr>
          <a:xfrm>
            <a:off x="428596" y="142852"/>
            <a:ext cx="3429000" cy="1735137"/>
            <a:chOff x="428596" y="3714752"/>
            <a:chExt cx="3429000" cy="1735137"/>
          </a:xfrm>
        </p:grpSpPr>
        <p:grpSp>
          <p:nvGrpSpPr>
            <p:cNvPr id="3" name="Группа 11"/>
            <p:cNvGrpSpPr>
              <a:grpSpLocks/>
            </p:cNvGrpSpPr>
            <p:nvPr/>
          </p:nvGrpSpPr>
          <p:grpSpPr bwMode="auto">
            <a:xfrm>
              <a:off x="428596" y="3714752"/>
              <a:ext cx="3429000" cy="1735137"/>
              <a:chOff x="4429124" y="5563371"/>
              <a:chExt cx="2143141" cy="1065290"/>
            </a:xfrm>
          </p:grpSpPr>
          <p:sp>
            <p:nvSpPr>
              <p:cNvPr id="7" name="TextBox 8"/>
              <p:cNvSpPr txBox="1">
                <a:spLocks noChangeArrowheads="1"/>
              </p:cNvSpPr>
              <p:nvPr/>
            </p:nvSpPr>
            <p:spPr bwMode="auto">
              <a:xfrm>
                <a:off x="5357819" y="5786456"/>
                <a:ext cx="1214446" cy="680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6600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66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ru-RU" sz="6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8" name="Прямая соединительная линия 7"/>
              <p:cNvCxnSpPr/>
              <p:nvPr/>
            </p:nvCxnSpPr>
            <p:spPr>
              <a:xfrm flipV="1">
                <a:off x="4429124" y="6117674"/>
                <a:ext cx="928695" cy="17067"/>
              </a:xfrm>
              <a:prstGeom prst="line">
                <a:avLst/>
              </a:prstGeom>
              <a:ln w="63500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extBox 10"/>
              <p:cNvSpPr txBox="1">
                <a:spLocks noChangeArrowheads="1"/>
              </p:cNvSpPr>
              <p:nvPr/>
            </p:nvSpPr>
            <p:spPr bwMode="auto">
              <a:xfrm>
                <a:off x="4493265" y="5563371"/>
                <a:ext cx="503147" cy="6235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6000" b="1" u="sng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60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60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15"/>
              <p:cNvSpPr txBox="1">
                <a:spLocks noChangeArrowheads="1"/>
              </p:cNvSpPr>
              <p:nvPr/>
            </p:nvSpPr>
            <p:spPr bwMode="auto">
              <a:xfrm>
                <a:off x="4550190" y="6061935"/>
                <a:ext cx="785818" cy="5667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4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54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ru-RU" sz="4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" name="Группа 38"/>
            <p:cNvGrpSpPr/>
            <p:nvPr/>
          </p:nvGrpSpPr>
          <p:grpSpPr>
            <a:xfrm>
              <a:off x="642910" y="3857628"/>
              <a:ext cx="2347004" cy="571504"/>
              <a:chOff x="724798" y="3857628"/>
              <a:chExt cx="2347004" cy="571504"/>
            </a:xfrm>
          </p:grpSpPr>
          <p:cxnSp>
            <p:nvCxnSpPr>
              <p:cNvPr id="5" name="Прямая со стрелкой 4"/>
              <p:cNvCxnSpPr/>
              <p:nvPr/>
            </p:nvCxnSpPr>
            <p:spPr>
              <a:xfrm>
                <a:off x="2754300" y="4427580"/>
                <a:ext cx="317502" cy="1552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Прямая со стрелкой 5"/>
              <p:cNvCxnSpPr/>
              <p:nvPr/>
            </p:nvCxnSpPr>
            <p:spPr>
              <a:xfrm>
                <a:off x="724798" y="3857628"/>
                <a:ext cx="317502" cy="1552"/>
              </a:xfrm>
              <a:prstGeom prst="straightConnector1">
                <a:avLst/>
              </a:prstGeom>
              <a:ln w="41275">
                <a:solidFill>
                  <a:srgbClr val="0014AC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Группа 11"/>
          <p:cNvGrpSpPr>
            <a:grpSpLocks/>
          </p:cNvGrpSpPr>
          <p:nvPr/>
        </p:nvGrpSpPr>
        <p:grpSpPr bwMode="auto">
          <a:xfrm>
            <a:off x="3357554" y="460814"/>
            <a:ext cx="2480889" cy="1137521"/>
            <a:chOff x="4384475" y="5563367"/>
            <a:chExt cx="1550703" cy="698379"/>
          </a:xfrm>
        </p:grpSpPr>
        <p:sp>
          <p:nvSpPr>
            <p:cNvPr id="12" name="TextBox 13"/>
            <p:cNvSpPr txBox="1">
              <a:spLocks noChangeArrowheads="1"/>
            </p:cNvSpPr>
            <p:nvPr/>
          </p:nvSpPr>
          <p:spPr bwMode="auto">
            <a:xfrm>
              <a:off x="5365781" y="5696908"/>
              <a:ext cx="446491" cy="472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 flipV="1">
              <a:off x="4384475" y="5970104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5"/>
            <p:cNvSpPr txBox="1">
              <a:spLocks noChangeArrowheads="1"/>
            </p:cNvSpPr>
            <p:nvPr/>
          </p:nvSpPr>
          <p:spPr bwMode="auto">
            <a:xfrm>
              <a:off x="4384475" y="5563367"/>
              <a:ext cx="1550703" cy="396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600" b="1" dirty="0">
                  <a:latin typeface="Times New Roman" pitchFamily="18" charset="0"/>
                  <a:cs typeface="Times New Roman" pitchFamily="18" charset="0"/>
                </a:rPr>
                <a:t>36 км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5"/>
            <p:cNvSpPr txBox="1">
              <a:spLocks noChangeArrowheads="1"/>
            </p:cNvSpPr>
            <p:nvPr/>
          </p:nvSpPr>
          <p:spPr bwMode="auto">
            <a:xfrm>
              <a:off x="4499278" y="5902724"/>
              <a:ext cx="785818" cy="3590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1 час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11"/>
          <p:cNvGrpSpPr>
            <a:grpSpLocks/>
          </p:cNvGrpSpPr>
          <p:nvPr/>
        </p:nvGrpSpPr>
        <p:grpSpPr bwMode="auto">
          <a:xfrm>
            <a:off x="5487044" y="389376"/>
            <a:ext cx="1977981" cy="1253674"/>
            <a:chOff x="4301173" y="5563371"/>
            <a:chExt cx="1236257" cy="769692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 flipV="1">
              <a:off x="4301173" y="6000368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>
              <a:spLocks noChangeArrowheads="1"/>
            </p:cNvSpPr>
            <p:nvPr/>
          </p:nvSpPr>
          <p:spPr bwMode="auto">
            <a:xfrm>
              <a:off x="4393548" y="5563371"/>
              <a:ext cx="1143882" cy="472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>
                  <a:latin typeface="Times New Roman" pitchFamily="18" charset="0"/>
                  <a:cs typeface="Times New Roman" pitchFamily="18" charset="0"/>
                </a:rPr>
                <a:t>10м</a:t>
              </a:r>
              <a:r>
                <a:rPr lang="en-US" sz="4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Box 15"/>
            <p:cNvSpPr txBox="1">
              <a:spLocks noChangeArrowheads="1"/>
            </p:cNvSpPr>
            <p:nvPr/>
          </p:nvSpPr>
          <p:spPr bwMode="auto">
            <a:xfrm>
              <a:off x="4527231" y="5936249"/>
              <a:ext cx="785818" cy="396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6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1 с</a:t>
              </a:r>
              <a:endParaRPr lang="ru-RU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Группа 37"/>
          <p:cNvGrpSpPr/>
          <p:nvPr/>
        </p:nvGrpSpPr>
        <p:grpSpPr>
          <a:xfrm>
            <a:off x="2786050" y="3143248"/>
            <a:ext cx="3357586" cy="928694"/>
            <a:chOff x="0" y="5715016"/>
            <a:chExt cx="2285984" cy="1569660"/>
          </a:xfrm>
        </p:grpSpPr>
        <p:sp>
          <p:nvSpPr>
            <p:cNvPr id="21" name="TextBox 20"/>
            <p:cNvSpPr txBox="1"/>
            <p:nvPr/>
          </p:nvSpPr>
          <p:spPr>
            <a:xfrm>
              <a:off x="0" y="5715016"/>
              <a:ext cx="2285984" cy="156966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48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4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4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8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48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48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</a:t>
              </a:r>
              <a:endParaRPr lang="ru-RU" sz="48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680931" y="6075694"/>
              <a:ext cx="317502" cy="1552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  <p:cxnSp>
          <p:nvCxnSpPr>
            <p:cNvPr id="23" name="Прямая со стрелкой 22"/>
            <p:cNvCxnSpPr/>
            <p:nvPr/>
          </p:nvCxnSpPr>
          <p:spPr>
            <a:xfrm>
              <a:off x="83798" y="5824200"/>
              <a:ext cx="317502" cy="1552"/>
            </a:xfrm>
            <a:prstGeom prst="straightConnector1">
              <a:avLst/>
            </a:prstGeom>
            <a:ln w="38100">
              <a:solidFill>
                <a:srgbClr val="0014AC"/>
              </a:solidFill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</p:grpSp>
      <p:grpSp>
        <p:nvGrpSpPr>
          <p:cNvPr id="24" name="Группа 39"/>
          <p:cNvGrpSpPr/>
          <p:nvPr/>
        </p:nvGrpSpPr>
        <p:grpSpPr>
          <a:xfrm>
            <a:off x="2714615" y="4643439"/>
            <a:ext cx="2614620" cy="1822379"/>
            <a:chOff x="428599" y="3714745"/>
            <a:chExt cx="2614620" cy="1822379"/>
          </a:xfrm>
        </p:grpSpPr>
        <p:grpSp>
          <p:nvGrpSpPr>
            <p:cNvPr id="25" name="Группа 11"/>
            <p:cNvGrpSpPr>
              <a:grpSpLocks/>
            </p:cNvGrpSpPr>
            <p:nvPr/>
          </p:nvGrpSpPr>
          <p:grpSpPr bwMode="auto">
            <a:xfrm>
              <a:off x="428599" y="3714745"/>
              <a:ext cx="2614620" cy="1822379"/>
              <a:chOff x="4429124" y="5563371"/>
              <a:chExt cx="1634149" cy="1118853"/>
            </a:xfrm>
          </p:grpSpPr>
          <p:sp>
            <p:nvSpPr>
              <p:cNvPr id="29" name="TextBox 8"/>
              <p:cNvSpPr txBox="1">
                <a:spLocks noChangeArrowheads="1"/>
              </p:cNvSpPr>
              <p:nvPr/>
            </p:nvSpPr>
            <p:spPr bwMode="auto">
              <a:xfrm>
                <a:off x="4563071" y="6001969"/>
                <a:ext cx="580438" cy="680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6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ru-RU" sz="6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0" name="Прямая соединительная линия 29"/>
              <p:cNvCxnSpPr/>
              <p:nvPr/>
            </p:nvCxnSpPr>
            <p:spPr>
              <a:xfrm flipV="1">
                <a:off x="4429124" y="6117674"/>
                <a:ext cx="928695" cy="17067"/>
              </a:xfrm>
              <a:prstGeom prst="line">
                <a:avLst/>
              </a:prstGeom>
              <a:ln w="63500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10"/>
              <p:cNvSpPr txBox="1">
                <a:spLocks noChangeArrowheads="1"/>
              </p:cNvSpPr>
              <p:nvPr/>
            </p:nvSpPr>
            <p:spPr bwMode="auto">
              <a:xfrm>
                <a:off x="4493265" y="5563371"/>
                <a:ext cx="503147" cy="6235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6000" b="1" u="sng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60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60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TextBox 15"/>
              <p:cNvSpPr txBox="1">
                <a:spLocks noChangeArrowheads="1"/>
              </p:cNvSpPr>
              <p:nvPr/>
            </p:nvSpPr>
            <p:spPr bwMode="auto">
              <a:xfrm>
                <a:off x="5277455" y="5826532"/>
                <a:ext cx="785818" cy="566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4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5400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54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ru-RU" sz="4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6" name="Группа 38"/>
            <p:cNvGrpSpPr/>
            <p:nvPr/>
          </p:nvGrpSpPr>
          <p:grpSpPr>
            <a:xfrm>
              <a:off x="642910" y="3857628"/>
              <a:ext cx="460378" cy="930246"/>
              <a:chOff x="724798" y="3857628"/>
              <a:chExt cx="460378" cy="930246"/>
            </a:xfrm>
          </p:grpSpPr>
          <p:cxnSp>
            <p:nvCxnSpPr>
              <p:cNvPr id="27" name="Прямая со стрелкой 26"/>
              <p:cNvCxnSpPr/>
              <p:nvPr/>
            </p:nvCxnSpPr>
            <p:spPr>
              <a:xfrm>
                <a:off x="867674" y="4786322"/>
                <a:ext cx="317502" cy="1552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 стрелкой 27"/>
              <p:cNvCxnSpPr/>
              <p:nvPr/>
            </p:nvCxnSpPr>
            <p:spPr>
              <a:xfrm>
                <a:off x="724798" y="3857628"/>
                <a:ext cx="317502" cy="1552"/>
              </a:xfrm>
              <a:prstGeom prst="straightConnector1">
                <a:avLst/>
              </a:prstGeom>
              <a:ln w="41275">
                <a:solidFill>
                  <a:srgbClr val="0014AC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3" name="Прямоугольник 32"/>
          <p:cNvSpPr/>
          <p:nvPr/>
        </p:nvSpPr>
        <p:spPr>
          <a:xfrm>
            <a:off x="6562" y="1857364"/>
            <a:ext cx="62563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 один час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 км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а за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два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3600" b="1" dirty="0">
              <a:solidFill>
                <a:srgbClr val="F9010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786446" y="2428868"/>
            <a:ext cx="31566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72км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а за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3600" b="1" dirty="0" smtClean="0">
                <a:solidFill>
                  <a:srgbClr val="F90101"/>
                </a:solidFill>
              </a:rPr>
              <a:t> </a:t>
            </a:r>
            <a:endParaRPr lang="ru-RU" sz="3600" b="1" dirty="0">
              <a:solidFill>
                <a:srgbClr val="F90101"/>
              </a:solidFill>
            </a:endParaRP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6180494" y="0"/>
            <a:ext cx="296350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  быстро ?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3571868" y="1353909"/>
            <a:ext cx="55721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путь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1 ед.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СКОРОСТЬ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-1" y="-43158"/>
            <a:ext cx="9144001" cy="6901182"/>
            <a:chOff x="-1" y="-71462"/>
            <a:chExt cx="9144001" cy="7329834"/>
          </a:xfrm>
        </p:grpSpPr>
        <p:grpSp>
          <p:nvGrpSpPr>
            <p:cNvPr id="38" name="Группа 40"/>
            <p:cNvGrpSpPr/>
            <p:nvPr/>
          </p:nvGrpSpPr>
          <p:grpSpPr>
            <a:xfrm>
              <a:off x="-1" y="-71462"/>
              <a:ext cx="9144001" cy="7329834"/>
              <a:chOff x="-2643239" y="-7114302"/>
              <a:chExt cx="9144001" cy="7072362"/>
            </a:xfrm>
          </p:grpSpPr>
          <p:sp>
            <p:nvSpPr>
              <p:cNvPr id="48" name="Прямоугольник 47"/>
              <p:cNvSpPr/>
              <p:nvPr/>
            </p:nvSpPr>
            <p:spPr>
              <a:xfrm>
                <a:off x="-2643238" y="-7114302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Прямоугольник 49"/>
              <p:cNvSpPr/>
              <p:nvPr/>
            </p:nvSpPr>
            <p:spPr>
              <a:xfrm>
                <a:off x="-2643239" y="-7032857"/>
                <a:ext cx="9144000" cy="1692703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 algn="ctr" eaLnBrk="0" hangingPunct="0"/>
                <a:r>
                  <a:rPr lang="ru-RU" sz="5400" b="1" dirty="0" smtClean="0">
                    <a:latin typeface="Times New Roman" pitchFamily="18" charset="0"/>
                    <a:cs typeface="Times New Roman" pitchFamily="18" charset="0"/>
                  </a:rPr>
                  <a:t>Быстроту движения х-</a:t>
                </a:r>
                <a:r>
                  <a:rPr lang="ru-RU" sz="5400" b="1" dirty="0" err="1" smtClean="0">
                    <a:latin typeface="Times New Roman" pitchFamily="18" charset="0"/>
                    <a:cs typeface="Times New Roman" pitchFamily="18" charset="0"/>
                  </a:rPr>
                  <a:t>зует</a:t>
                </a:r>
                <a:r>
                  <a:rPr lang="ru-RU" sz="5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скорость.</a:t>
                </a:r>
              </a:p>
            </p:txBody>
          </p:sp>
          <p:sp>
            <p:nvSpPr>
              <p:cNvPr id="51" name="Text Box 50"/>
              <p:cNvSpPr txBox="1">
                <a:spLocks noChangeArrowheads="1"/>
              </p:cNvSpPr>
              <p:nvPr/>
            </p:nvSpPr>
            <p:spPr bwMode="auto">
              <a:xfrm>
                <a:off x="-2643239" y="-3073922"/>
                <a:ext cx="9143999" cy="173831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Ускорение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укажет как быстро меняется скорость.</a:t>
                </a:r>
              </a:p>
            </p:txBody>
          </p:sp>
        </p:grpSp>
        <p:grpSp>
          <p:nvGrpSpPr>
            <p:cNvPr id="39" name="Группа 39"/>
            <p:cNvGrpSpPr/>
            <p:nvPr/>
          </p:nvGrpSpPr>
          <p:grpSpPr>
            <a:xfrm>
              <a:off x="571476" y="928675"/>
              <a:ext cx="2489900" cy="2500325"/>
              <a:chOff x="500014" y="1928807"/>
              <a:chExt cx="2489900" cy="2500325"/>
            </a:xfrm>
            <a:solidFill>
              <a:srgbClr val="F9E3A5"/>
            </a:solidFill>
          </p:grpSpPr>
          <p:grpSp>
            <p:nvGrpSpPr>
              <p:cNvPr id="40" name="Группа 11"/>
              <p:cNvGrpSpPr>
                <a:grpSpLocks/>
              </p:cNvGrpSpPr>
              <p:nvPr/>
            </p:nvGrpSpPr>
            <p:grpSpPr bwMode="auto">
              <a:xfrm>
                <a:off x="500014" y="1928807"/>
                <a:ext cx="2221885" cy="1735138"/>
                <a:chOff x="4473754" y="4466884"/>
                <a:chExt cx="1388688" cy="1065290"/>
              </a:xfrm>
              <a:grpFill/>
            </p:grpSpPr>
            <p:sp>
              <p:nvSpPr>
                <p:cNvPr id="44" name="TextBox 8"/>
                <p:cNvSpPr txBox="1">
                  <a:spLocks noChangeArrowheads="1"/>
                </p:cNvSpPr>
                <p:nvPr/>
              </p:nvSpPr>
              <p:spPr bwMode="auto">
                <a:xfrm>
                  <a:off x="5049838" y="4689968"/>
                  <a:ext cx="812604" cy="68025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ru-RU" sz="6600" dirty="0"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6600" b="1" dirty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6600" b="1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lang="ru-RU" sz="6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5" name="TextBox 10"/>
                <p:cNvSpPr txBox="1">
                  <a:spLocks noChangeArrowheads="1"/>
                </p:cNvSpPr>
                <p:nvPr/>
              </p:nvSpPr>
              <p:spPr bwMode="auto">
                <a:xfrm>
                  <a:off x="4555027" y="4466884"/>
                  <a:ext cx="503147" cy="62356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6000" b="1" u="sng" dirty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S</a:t>
                  </a:r>
                  <a:r>
                    <a:rPr lang="en-US" sz="6000" b="1" dirty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6000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6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4594819" y="4965448"/>
                  <a:ext cx="459357" cy="56672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ru-RU" sz="4800" b="1" dirty="0">
                      <a:solidFill>
                        <a:srgbClr val="339933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5400" b="1" dirty="0">
                      <a:solidFill>
                        <a:srgbClr val="339933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ru-RU" sz="4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47" name="Прямая соединительная линия 46"/>
                <p:cNvCxnSpPr/>
                <p:nvPr/>
              </p:nvCxnSpPr>
              <p:spPr>
                <a:xfrm flipV="1">
                  <a:off x="4473754" y="5021187"/>
                  <a:ext cx="585004" cy="17067"/>
                </a:xfrm>
                <a:prstGeom prst="line">
                  <a:avLst/>
                </a:prstGeom>
                <a:grpFill/>
                <a:ln w="63500">
                  <a:solidFill>
                    <a:srgbClr val="C00000"/>
                  </a:solidFill>
                </a:ln>
                <a:scene3d>
                  <a:camera prst="orthographicFront">
                    <a:rot lat="0" lon="0" rev="21540000"/>
                  </a:camera>
                  <a:lightRig rig="threePt" dir="t"/>
                </a:scene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Группа 38"/>
              <p:cNvGrpSpPr/>
              <p:nvPr/>
            </p:nvGrpSpPr>
            <p:grpSpPr>
              <a:xfrm>
                <a:off x="642910" y="3857628"/>
                <a:ext cx="2347004" cy="571504"/>
                <a:chOff x="724798" y="3857628"/>
                <a:chExt cx="2347004" cy="571504"/>
              </a:xfrm>
              <a:grpFill/>
            </p:grpSpPr>
            <p:cxnSp>
              <p:nvCxnSpPr>
                <p:cNvPr id="42" name="Прямая со стрелкой 41"/>
                <p:cNvCxnSpPr/>
                <p:nvPr/>
              </p:nvCxnSpPr>
              <p:spPr>
                <a:xfrm>
                  <a:off x="2754300" y="4427580"/>
                  <a:ext cx="317502" cy="1552"/>
                </a:xfrm>
                <a:prstGeom prst="straightConnector1">
                  <a:avLst/>
                </a:prstGeom>
                <a:grpFill/>
                <a:ln w="41275">
                  <a:solidFill>
                    <a:srgbClr val="FF0000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Прямая со стрелкой 42"/>
                <p:cNvCxnSpPr/>
                <p:nvPr/>
              </p:nvCxnSpPr>
              <p:spPr>
                <a:xfrm>
                  <a:off x="724798" y="3857628"/>
                  <a:ext cx="317502" cy="1552"/>
                </a:xfrm>
                <a:prstGeom prst="straightConnector1">
                  <a:avLst/>
                </a:prstGeom>
                <a:grpFill/>
                <a:ln w="41275">
                  <a:solidFill>
                    <a:srgbClr val="0014AC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8929718" cy="201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Вагон, двигаясь равномерно под уклон, проходит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120 м за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Скатившись с горки, он проходит до остановки ещё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360 м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1,5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мин.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Определить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среднюю скорость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 все время движения.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857364"/>
            <a:ext cx="19287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120м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06" y="2500306"/>
            <a:ext cx="1428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10с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955325"/>
            <a:ext cx="1571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 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893737" y="3463925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0" y="2857496"/>
            <a:ext cx="2214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360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06" y="3429000"/>
            <a:ext cx="12650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0с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66192" y="3751642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49478" y="3571876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… +</a:t>
            </a:r>
            <a:r>
              <a:rPr lang="en-US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92354" y="4026944"/>
            <a:ext cx="2143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… + </a:t>
            </a:r>
            <a:r>
              <a:rPr lang="en-US" sz="24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6429388" y="4091513"/>
            <a:ext cx="228601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928926" y="2786058"/>
            <a:ext cx="1428760" cy="1588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7"/>
          <p:cNvGrpSpPr/>
          <p:nvPr/>
        </p:nvGrpSpPr>
        <p:grpSpPr>
          <a:xfrm>
            <a:off x="3714744" y="2928934"/>
            <a:ext cx="642942" cy="830997"/>
            <a:chOff x="4071934" y="2071678"/>
            <a:chExt cx="642942" cy="830997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Прямая со стрелкой 18"/>
          <p:cNvCxnSpPr/>
          <p:nvPr/>
        </p:nvCxnSpPr>
        <p:spPr>
          <a:xfrm>
            <a:off x="3357554" y="2428868"/>
            <a:ext cx="92869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Группа 20"/>
          <p:cNvGrpSpPr/>
          <p:nvPr/>
        </p:nvGrpSpPr>
        <p:grpSpPr>
          <a:xfrm>
            <a:off x="3286116" y="1571612"/>
            <a:ext cx="714380" cy="707886"/>
            <a:chOff x="4071934" y="2071678"/>
            <a:chExt cx="714380" cy="707886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Прямая со стрелкой 23"/>
          <p:cNvCxnSpPr/>
          <p:nvPr/>
        </p:nvCxnSpPr>
        <p:spPr>
          <a:xfrm>
            <a:off x="4214810" y="2786058"/>
            <a:ext cx="3571900" cy="158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Группа 25"/>
          <p:cNvGrpSpPr/>
          <p:nvPr/>
        </p:nvGrpSpPr>
        <p:grpSpPr>
          <a:xfrm>
            <a:off x="7429520" y="2857496"/>
            <a:ext cx="642942" cy="830997"/>
            <a:chOff x="4071934" y="2071678"/>
            <a:chExt cx="642942" cy="830997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Прямая со стрелкой 28"/>
          <p:cNvCxnSpPr/>
          <p:nvPr/>
        </p:nvCxnSpPr>
        <p:spPr>
          <a:xfrm>
            <a:off x="5715008" y="2428868"/>
            <a:ext cx="571504" cy="15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Группа 30"/>
          <p:cNvGrpSpPr/>
          <p:nvPr/>
        </p:nvGrpSpPr>
        <p:grpSpPr>
          <a:xfrm>
            <a:off x="5786446" y="1643050"/>
            <a:ext cx="714380" cy="707886"/>
            <a:chOff x="4071934" y="2071678"/>
            <a:chExt cx="714380" cy="707886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/>
          <p:nvPr/>
        </p:nvSpPr>
        <p:spPr>
          <a:xfrm>
            <a:off x="2500298" y="4000504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3425794" y="4340848"/>
            <a:ext cx="1548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571868" y="3753153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v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929058" y="4286256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2928926" y="3786190"/>
            <a:ext cx="1500198" cy="1000132"/>
          </a:xfrm>
          <a:prstGeom prst="line">
            <a:avLst/>
          </a:prstGeom>
          <a:ln w="57150">
            <a:solidFill>
              <a:srgbClr val="F9010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2786050" y="3857628"/>
            <a:ext cx="1785950" cy="857256"/>
          </a:xfrm>
          <a:prstGeom prst="line">
            <a:avLst/>
          </a:prstGeom>
          <a:ln w="57150">
            <a:solidFill>
              <a:srgbClr val="F9010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85720" y="5214950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829928" y="5133439"/>
            <a:ext cx="1357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12м/с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85720" y="5786454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85786" y="5786454"/>
            <a:ext cx="10715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013880" y="4898704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2928926" y="5233508"/>
            <a:ext cx="1548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143240" y="4700405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500430" y="5233508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2857488" y="6143644"/>
            <a:ext cx="1548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3153690" y="5695627"/>
            <a:ext cx="918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428992" y="6143644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2714612" y="5643578"/>
            <a:ext cx="1500198" cy="1000132"/>
          </a:xfrm>
          <a:prstGeom prst="line">
            <a:avLst/>
          </a:prstGeom>
          <a:ln w="57150">
            <a:solidFill>
              <a:srgbClr val="F9010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2571736" y="5715016"/>
            <a:ext cx="1785950" cy="857256"/>
          </a:xfrm>
          <a:prstGeom prst="line">
            <a:avLst/>
          </a:prstGeom>
          <a:ln w="57150">
            <a:solidFill>
              <a:srgbClr val="F9010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2786050" y="4643446"/>
            <a:ext cx="1500198" cy="1000132"/>
          </a:xfrm>
          <a:prstGeom prst="line">
            <a:avLst/>
          </a:prstGeom>
          <a:ln w="57150">
            <a:solidFill>
              <a:srgbClr val="F9010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2643174" y="4714884"/>
            <a:ext cx="1785950" cy="857256"/>
          </a:xfrm>
          <a:prstGeom prst="line">
            <a:avLst/>
          </a:prstGeom>
          <a:ln w="57150">
            <a:solidFill>
              <a:srgbClr val="F9010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143504" y="4857760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857884" y="4610409"/>
            <a:ext cx="185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120м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360м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6072198" y="5143512"/>
            <a:ext cx="1548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000760" y="521495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10с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90с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572396" y="4857760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929618" y="4857760"/>
            <a:ext cx="1285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4,8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5487046" y="3462037"/>
            <a:ext cx="3429024" cy="1143008"/>
          </a:xfrm>
          <a:prstGeom prst="roundRect">
            <a:avLst/>
          </a:prstGeom>
          <a:solidFill>
            <a:schemeClr val="accent1"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3" name="Группа 62"/>
          <p:cNvGrpSpPr/>
          <p:nvPr/>
        </p:nvGrpSpPr>
        <p:grpSpPr>
          <a:xfrm>
            <a:off x="-1" y="-43158"/>
            <a:ext cx="9144001" cy="6901182"/>
            <a:chOff x="-1" y="-71462"/>
            <a:chExt cx="9144001" cy="7329834"/>
          </a:xfrm>
        </p:grpSpPr>
        <p:grpSp>
          <p:nvGrpSpPr>
            <p:cNvPr id="64" name="Группа 40"/>
            <p:cNvGrpSpPr/>
            <p:nvPr/>
          </p:nvGrpSpPr>
          <p:grpSpPr>
            <a:xfrm>
              <a:off x="-1" y="-71462"/>
              <a:ext cx="9144001" cy="7329834"/>
              <a:chOff x="-2643239" y="-7114302"/>
              <a:chExt cx="9144001" cy="7072362"/>
            </a:xfrm>
          </p:grpSpPr>
          <p:sp>
            <p:nvSpPr>
              <p:cNvPr id="74" name="Прямоугольник 73"/>
              <p:cNvSpPr/>
              <p:nvPr/>
            </p:nvSpPr>
            <p:spPr>
              <a:xfrm>
                <a:off x="-2643238" y="-7114302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5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6" name="Прямоугольник 75"/>
              <p:cNvSpPr/>
              <p:nvPr/>
            </p:nvSpPr>
            <p:spPr>
              <a:xfrm>
                <a:off x="-2643239" y="-7032857"/>
                <a:ext cx="9144000" cy="1692703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 algn="ctr" eaLnBrk="0" hangingPunct="0"/>
                <a:r>
                  <a:rPr lang="ru-RU" sz="5400" b="1" dirty="0" smtClean="0">
                    <a:latin typeface="Times New Roman" pitchFamily="18" charset="0"/>
                    <a:cs typeface="Times New Roman" pitchFamily="18" charset="0"/>
                  </a:rPr>
                  <a:t>Быстроту движения х-</a:t>
                </a:r>
                <a:r>
                  <a:rPr lang="ru-RU" sz="5400" b="1" dirty="0" err="1" smtClean="0">
                    <a:latin typeface="Times New Roman" pitchFamily="18" charset="0"/>
                    <a:cs typeface="Times New Roman" pitchFamily="18" charset="0"/>
                  </a:rPr>
                  <a:t>зует</a:t>
                </a:r>
                <a:r>
                  <a:rPr lang="ru-RU" sz="5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скорость.</a:t>
                </a:r>
              </a:p>
            </p:txBody>
          </p:sp>
          <p:sp>
            <p:nvSpPr>
              <p:cNvPr id="77" name="Text Box 50"/>
              <p:cNvSpPr txBox="1">
                <a:spLocks noChangeArrowheads="1"/>
              </p:cNvSpPr>
              <p:nvPr/>
            </p:nvSpPr>
            <p:spPr bwMode="auto">
              <a:xfrm>
                <a:off x="-2643239" y="-3073922"/>
                <a:ext cx="9143999" cy="173831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Ускорение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укажет как быстро меняется скорость.</a:t>
                </a:r>
              </a:p>
            </p:txBody>
          </p:sp>
        </p:grpSp>
        <p:grpSp>
          <p:nvGrpSpPr>
            <p:cNvPr id="65" name="Группа 39"/>
            <p:cNvGrpSpPr/>
            <p:nvPr/>
          </p:nvGrpSpPr>
          <p:grpSpPr>
            <a:xfrm>
              <a:off x="571476" y="928675"/>
              <a:ext cx="2489900" cy="2500325"/>
              <a:chOff x="500014" y="1928807"/>
              <a:chExt cx="2489900" cy="2500325"/>
            </a:xfrm>
            <a:solidFill>
              <a:srgbClr val="F9E3A5"/>
            </a:solidFill>
          </p:grpSpPr>
          <p:grpSp>
            <p:nvGrpSpPr>
              <p:cNvPr id="66" name="Группа 11"/>
              <p:cNvGrpSpPr>
                <a:grpSpLocks/>
              </p:cNvGrpSpPr>
              <p:nvPr/>
            </p:nvGrpSpPr>
            <p:grpSpPr bwMode="auto">
              <a:xfrm>
                <a:off x="500014" y="1928807"/>
                <a:ext cx="2221885" cy="1735138"/>
                <a:chOff x="4473754" y="4466884"/>
                <a:chExt cx="1388688" cy="1065290"/>
              </a:xfrm>
              <a:grpFill/>
            </p:grpSpPr>
            <p:sp>
              <p:nvSpPr>
                <p:cNvPr id="70" name="TextBox 8"/>
                <p:cNvSpPr txBox="1">
                  <a:spLocks noChangeArrowheads="1"/>
                </p:cNvSpPr>
                <p:nvPr/>
              </p:nvSpPr>
              <p:spPr bwMode="auto">
                <a:xfrm>
                  <a:off x="5049838" y="4689968"/>
                  <a:ext cx="812604" cy="68025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ru-RU" sz="6600" dirty="0"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6600" b="1" dirty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6600" b="1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lang="ru-RU" sz="66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1" name="TextBox 10"/>
                <p:cNvSpPr txBox="1">
                  <a:spLocks noChangeArrowheads="1"/>
                </p:cNvSpPr>
                <p:nvPr/>
              </p:nvSpPr>
              <p:spPr bwMode="auto">
                <a:xfrm>
                  <a:off x="4555027" y="4466884"/>
                  <a:ext cx="503147" cy="62356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6000" b="1" u="sng" dirty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rPr>
                    <a:t>S</a:t>
                  </a:r>
                  <a:r>
                    <a:rPr lang="en-US" sz="6000" b="1" dirty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lang="ru-RU" sz="6000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2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4594819" y="4965448"/>
                  <a:ext cx="459357" cy="56672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ru-RU" sz="4800" b="1" dirty="0">
                      <a:solidFill>
                        <a:srgbClr val="339933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5400" b="1" dirty="0">
                      <a:solidFill>
                        <a:srgbClr val="339933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ru-RU" sz="4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73" name="Прямая соединительная линия 72"/>
                <p:cNvCxnSpPr/>
                <p:nvPr/>
              </p:nvCxnSpPr>
              <p:spPr>
                <a:xfrm flipV="1">
                  <a:off x="4473754" y="5021187"/>
                  <a:ext cx="585004" cy="17067"/>
                </a:xfrm>
                <a:prstGeom prst="line">
                  <a:avLst/>
                </a:prstGeom>
                <a:grpFill/>
                <a:ln w="63500">
                  <a:solidFill>
                    <a:srgbClr val="C00000"/>
                  </a:solidFill>
                </a:ln>
                <a:scene3d>
                  <a:camera prst="orthographicFront">
                    <a:rot lat="0" lon="0" rev="21540000"/>
                  </a:camera>
                  <a:lightRig rig="threePt" dir="t"/>
                </a:scene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7" name="Группа 38"/>
              <p:cNvGrpSpPr/>
              <p:nvPr/>
            </p:nvGrpSpPr>
            <p:grpSpPr>
              <a:xfrm>
                <a:off x="642910" y="3857628"/>
                <a:ext cx="2347004" cy="571504"/>
                <a:chOff x="724798" y="3857628"/>
                <a:chExt cx="2347004" cy="571504"/>
              </a:xfrm>
              <a:grpFill/>
            </p:grpSpPr>
            <p:cxnSp>
              <p:nvCxnSpPr>
                <p:cNvPr id="68" name="Прямая со стрелкой 67"/>
                <p:cNvCxnSpPr/>
                <p:nvPr/>
              </p:nvCxnSpPr>
              <p:spPr>
                <a:xfrm>
                  <a:off x="2754300" y="4427580"/>
                  <a:ext cx="317502" cy="1552"/>
                </a:xfrm>
                <a:prstGeom prst="straightConnector1">
                  <a:avLst/>
                </a:prstGeom>
                <a:grpFill/>
                <a:ln w="41275">
                  <a:solidFill>
                    <a:srgbClr val="FF0000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Прямая со стрелкой 68"/>
                <p:cNvCxnSpPr/>
                <p:nvPr/>
              </p:nvCxnSpPr>
              <p:spPr>
                <a:xfrm>
                  <a:off x="724798" y="3857628"/>
                  <a:ext cx="317502" cy="1552"/>
                </a:xfrm>
                <a:prstGeom prst="straightConnector1">
                  <a:avLst/>
                </a:prstGeom>
                <a:grpFill/>
                <a:ln w="41275">
                  <a:solidFill>
                    <a:srgbClr val="0014AC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000"/>
                            </p:stCondLst>
                            <p:childTnLst>
                              <p:par>
                                <p:cTn id="1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000"/>
                            </p:stCondLst>
                            <p:childTnLst>
                              <p:par>
                                <p:cTn id="1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000"/>
                            </p:stCondLst>
                            <p:childTnLst>
                              <p:par>
                                <p:cTn id="1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2000"/>
                            </p:stCondLst>
                            <p:childTnLst>
                              <p:par>
                                <p:cTn id="2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  <p:bldP spid="8" grpId="0"/>
      <p:bldP spid="8" grpId="1"/>
      <p:bldP spid="9" grpId="0"/>
      <p:bldP spid="9" grpId="1"/>
      <p:bldP spid="10" grpId="0"/>
      <p:bldP spid="11" grpId="0"/>
      <p:bldP spid="12" grpId="0"/>
      <p:bldP spid="34" grpId="0"/>
      <p:bldP spid="36" grpId="0"/>
      <p:bldP spid="37" grpId="0"/>
      <p:bldP spid="38" grpId="0"/>
      <p:bldP spid="41" grpId="0"/>
      <p:bldP spid="42" grpId="0"/>
      <p:bldP spid="43" grpId="0"/>
      <p:bldP spid="44" grpId="0"/>
      <p:bldP spid="46" grpId="0"/>
      <p:bldP spid="47" grpId="0"/>
      <p:bldP spid="49" grpId="0"/>
      <p:bldP spid="50" grpId="0"/>
      <p:bldP spid="56" grpId="0"/>
      <p:bldP spid="57" grpId="0"/>
      <p:bldP spid="59" grpId="0"/>
      <p:bldP spid="60" grpId="0"/>
      <p:bldP spid="61" grpId="0"/>
      <p:bldP spid="6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714348" y="4306309"/>
            <a:ext cx="7345362" cy="1194393"/>
          </a:xfrm>
          <a:prstGeom prst="rect">
            <a:avLst/>
          </a:prstGeom>
          <a:solidFill>
            <a:srgbClr val="FFFF00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Плотность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6273225"/>
            <a:ext cx="71437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 9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5984" y="214290"/>
            <a:ext cx="3762568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СР №1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424301">
            <a:off x="425854" y="1340631"/>
            <a:ext cx="7952368" cy="160738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Строение вещества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571472" y="3020425"/>
            <a:ext cx="7345362" cy="1194393"/>
          </a:xfrm>
          <a:prstGeom prst="rect">
            <a:avLst/>
          </a:prstGeom>
          <a:solidFill>
            <a:srgbClr val="F9E3A5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cap="all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движение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1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-24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Автобус прошел первую половину пути со средней скоростью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40км/ч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вторую половину со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стью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30км/ч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среднюю скорость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всем пути.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000240"/>
            <a:ext cx="1928794" cy="525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4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=120к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3648" y="2462560"/>
            <a:ext cx="2071670" cy="51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км/ч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3786190"/>
            <a:ext cx="1571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 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 flipH="1" flipV="1">
            <a:off x="893737" y="3035297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-40976" y="3214358"/>
            <a:ext cx="2214546" cy="474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=3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м/ч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2928926" y="2214554"/>
            <a:ext cx="2160000" cy="1588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3714744" y="2214554"/>
            <a:ext cx="642942" cy="830997"/>
            <a:chOff x="4071934" y="2071678"/>
            <a:chExt cx="642942" cy="830997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Прямая со стрелкой 13"/>
          <p:cNvCxnSpPr/>
          <p:nvPr/>
        </p:nvCxnSpPr>
        <p:spPr>
          <a:xfrm>
            <a:off x="3071802" y="1998652"/>
            <a:ext cx="928694" cy="158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3857620" y="1435230"/>
            <a:ext cx="714380" cy="707886"/>
            <a:chOff x="4071934" y="2071678"/>
            <a:chExt cx="714380" cy="707886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 стрелкой 17"/>
          <p:cNvCxnSpPr/>
          <p:nvPr/>
        </p:nvCxnSpPr>
        <p:spPr>
          <a:xfrm>
            <a:off x="5072066" y="2214554"/>
            <a:ext cx="2160000" cy="158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/>
          <p:cNvGrpSpPr/>
          <p:nvPr/>
        </p:nvGrpSpPr>
        <p:grpSpPr>
          <a:xfrm>
            <a:off x="7286644" y="2000240"/>
            <a:ext cx="642942" cy="830997"/>
            <a:chOff x="4071934" y="2071678"/>
            <a:chExt cx="642942" cy="830997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6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Прямая со стрелкой 21"/>
          <p:cNvCxnSpPr/>
          <p:nvPr/>
        </p:nvCxnSpPr>
        <p:spPr>
          <a:xfrm>
            <a:off x="5715008" y="2071678"/>
            <a:ext cx="571504" cy="158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/>
          <p:cNvGrpSpPr/>
          <p:nvPr/>
        </p:nvGrpSpPr>
        <p:grpSpPr>
          <a:xfrm>
            <a:off x="6215074" y="1428736"/>
            <a:ext cx="714380" cy="707886"/>
            <a:chOff x="4071934" y="2071678"/>
            <a:chExt cx="714380" cy="707886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 стрелкой 24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6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Прямоугольник 25"/>
          <p:cNvSpPr/>
          <p:nvPr/>
        </p:nvSpPr>
        <p:spPr>
          <a:xfrm>
            <a:off x="0" y="3500438"/>
            <a:ext cx="1928794" cy="525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4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=120к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285984" y="3140427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269270" y="2888846"/>
            <a:ext cx="1445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412146" y="3415729"/>
            <a:ext cx="1016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3349180" y="3460727"/>
            <a:ext cx="97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357686" y="3126779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044770" y="2786058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V="1">
            <a:off x="4857752" y="3429000"/>
            <a:ext cx="1277461" cy="31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844104" y="3459494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3ч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473398" y="3445846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357553" y="3541382"/>
            <a:ext cx="452441" cy="4286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983650" y="3527734"/>
            <a:ext cx="452441" cy="4286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6215074" y="3071810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≈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71472" y="4714884"/>
            <a:ext cx="1285884" cy="4770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r>
              <a:rPr lang="ru-RU" sz="40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428596" y="4500570"/>
            <a:ext cx="1500198" cy="1000132"/>
          </a:xfrm>
          <a:prstGeom prst="line">
            <a:avLst/>
          </a:prstGeom>
          <a:ln w="57150">
            <a:solidFill>
              <a:srgbClr val="F9010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285720" y="4572008"/>
            <a:ext cx="1785950" cy="857256"/>
          </a:xfrm>
          <a:prstGeom prst="line">
            <a:avLst/>
          </a:prstGeom>
          <a:ln w="57150">
            <a:solidFill>
              <a:srgbClr val="F9010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215206" y="4000504"/>
            <a:ext cx="1500166" cy="5010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9,5</a:t>
            </a:r>
            <a:r>
              <a:rPr lang="ru-RU" sz="40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643702" y="3143248"/>
            <a:ext cx="1500166" cy="5010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34,3</a:t>
            </a:r>
            <a:r>
              <a:rPr lang="ru-RU" sz="40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0" y="5643578"/>
            <a:ext cx="913743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средняя скорость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всем пути составляет</a:t>
            </a:r>
          </a:p>
          <a:p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около 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34,3км/ч. </a:t>
            </a:r>
            <a:endParaRPr lang="ru-RU" sz="3200" b="1" dirty="0">
              <a:solidFill>
                <a:srgbClr val="F9010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929554" y="6396335"/>
            <a:ext cx="121444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Стр.11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00"/>
                            </p:stCondLst>
                            <p:childTnLst>
                              <p:par>
                                <p:cTn id="1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8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4" grpId="1"/>
      <p:bldP spid="5" grpId="0"/>
      <p:bldP spid="5" grpId="1"/>
      <p:bldP spid="6" grpId="0"/>
      <p:bldP spid="8" grpId="0"/>
      <p:bldP spid="8" grpId="1"/>
      <p:bldP spid="26" grpId="0"/>
      <p:bldP spid="26" grpId="1"/>
      <p:bldP spid="27" grpId="0"/>
      <p:bldP spid="28" grpId="0"/>
      <p:bldP spid="29" grpId="0"/>
      <p:bldP spid="31" grpId="0"/>
      <p:bldP spid="32" grpId="0"/>
      <p:bldP spid="34" grpId="0"/>
      <p:bldP spid="36" grpId="0"/>
      <p:bldP spid="37" grpId="0" animBg="1"/>
      <p:bldP spid="38" grpId="0" animBg="1"/>
      <p:bldP spid="41" grpId="0"/>
      <p:bldP spid="42" grpId="0" animBg="1"/>
      <p:bldP spid="45" grpId="0" animBg="1"/>
      <p:bldP spid="40" grpId="0" animBg="1"/>
      <p:bldP spid="40" grpId="1" animBg="1"/>
      <p:bldP spid="46" grpId="0"/>
      <p:bldP spid="4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-24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Автобус прошел первую половину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времени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 средней скоростью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40км/ч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вторую половину со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стью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30км/ч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среднюю скорость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всем пути.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643050"/>
            <a:ext cx="1928794" cy="525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4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=1ч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3648" y="2105370"/>
            <a:ext cx="2071670" cy="51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5400000" flipH="1" flipV="1">
            <a:off x="893737" y="2678107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-40976" y="2857168"/>
            <a:ext cx="2214546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м/ч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8" y="3237698"/>
            <a:ext cx="128585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4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=1ч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3571876"/>
            <a:ext cx="1571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 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928926" y="2214554"/>
            <a:ext cx="2160000" cy="1588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>
            <a:off x="3714744" y="2214554"/>
            <a:ext cx="642942" cy="830997"/>
            <a:chOff x="4071934" y="2071678"/>
            <a:chExt cx="642942" cy="830997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>
            <a:off x="3071802" y="1998652"/>
            <a:ext cx="928694" cy="158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13"/>
          <p:cNvGrpSpPr/>
          <p:nvPr/>
        </p:nvGrpSpPr>
        <p:grpSpPr>
          <a:xfrm>
            <a:off x="3857620" y="1435230"/>
            <a:ext cx="714380" cy="707886"/>
            <a:chOff x="4071934" y="2071678"/>
            <a:chExt cx="714380" cy="707886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>
            <a:off x="5072066" y="2214554"/>
            <a:ext cx="1692000" cy="158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7"/>
          <p:cNvGrpSpPr/>
          <p:nvPr/>
        </p:nvGrpSpPr>
        <p:grpSpPr>
          <a:xfrm>
            <a:off x="6929454" y="2026499"/>
            <a:ext cx="642942" cy="830997"/>
            <a:chOff x="4071934" y="2071678"/>
            <a:chExt cx="642942" cy="830997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6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 стрелкой 20"/>
          <p:cNvCxnSpPr/>
          <p:nvPr/>
        </p:nvCxnSpPr>
        <p:spPr>
          <a:xfrm>
            <a:off x="5715008" y="2071678"/>
            <a:ext cx="571504" cy="158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21"/>
          <p:cNvGrpSpPr/>
          <p:nvPr/>
        </p:nvGrpSpPr>
        <p:grpSpPr>
          <a:xfrm>
            <a:off x="6215074" y="1428736"/>
            <a:ext cx="714380" cy="707886"/>
            <a:chOff x="4071934" y="2071678"/>
            <a:chExt cx="714380" cy="707886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6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2285984" y="3140427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69270" y="2888846"/>
            <a:ext cx="1445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357554" y="3429000"/>
            <a:ext cx="1016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3349180" y="3460727"/>
            <a:ext cx="97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357686" y="3126779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3231524" y="2959428"/>
            <a:ext cx="452441" cy="4286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4857752" y="3429000"/>
            <a:ext cx="1857388" cy="31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714876" y="2854107"/>
            <a:ext cx="1313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км+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970002" y="2956230"/>
            <a:ext cx="452441" cy="4286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5745502" y="2928934"/>
            <a:ext cx="1313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143504" y="3467401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1ч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1ч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715140" y="3071810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116472" y="3075008"/>
            <a:ext cx="1285884" cy="4770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r>
              <a:rPr lang="ru-RU" sz="40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143768" y="3786190"/>
            <a:ext cx="1285884" cy="5010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9,7</a:t>
            </a:r>
            <a:r>
              <a:rPr lang="ru-RU" sz="40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562" y="4500570"/>
            <a:ext cx="913743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средняя скорость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всем пути составляет</a:t>
            </a:r>
          </a:p>
          <a:p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около 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35км/ч. </a:t>
            </a:r>
            <a:endParaRPr lang="ru-RU" sz="3200" b="1" dirty="0">
              <a:solidFill>
                <a:srgbClr val="F9010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929554" y="5143512"/>
            <a:ext cx="121444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Стр.11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2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  <p:bldP spid="4" grpId="0"/>
      <p:bldP spid="4" grpId="1"/>
      <p:bldP spid="6" grpId="0"/>
      <p:bldP spid="6" grpId="1"/>
      <p:bldP spid="7" grpId="0"/>
      <p:bldP spid="7" grpId="1"/>
      <p:bldP spid="8" grpId="0"/>
      <p:bldP spid="25" grpId="0"/>
      <p:bldP spid="26" grpId="0"/>
      <p:bldP spid="27" grpId="0"/>
      <p:bldP spid="29" grpId="0"/>
      <p:bldP spid="30" grpId="0" animBg="1"/>
      <p:bldP spid="32" grpId="0"/>
      <p:bldP spid="34" grpId="0" animBg="1"/>
      <p:bldP spid="35" grpId="0"/>
      <p:bldP spid="36" grpId="0"/>
      <p:bldP spid="37" grpId="0"/>
      <p:bldP spid="38" grpId="0" animBg="1"/>
      <p:bldP spid="38" grpId="1" animBg="1"/>
      <p:bldP spid="39" grpId="0" animBg="1"/>
      <p:bldP spid="40" grpId="0"/>
      <p:bldP spid="4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7356821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5287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МЕХАНИЧЕСКОЕ ДВИЖЕНИЕ. ПЛОТНОСТЬ.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ВАРИАНТ </a:t>
                      </a:r>
                      <a:r>
                        <a:rPr lang="ru-RU" sz="1600" b="1" baseline="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</a:t>
                      </a:r>
                      <a:r>
                        <a:rPr lang="ru-RU" sz="16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                                                                                                 </a:t>
                      </a:r>
                      <a:r>
                        <a:rPr lang="ru-RU" sz="16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(7/1)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753" marR="4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26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 Чему равна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масса 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алюминиевой болванки объёмом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дм</a:t>
                      </a:r>
                      <a:r>
                        <a:rPr lang="ru-RU" sz="1800" b="1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?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  Какое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расстояние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пробежит конькобежец за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 с,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если он будет двигаться со скоростью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 м/с?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Определите п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лотность 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молока, если бидон </a:t>
                      </a:r>
                      <a:r>
                        <a:rPr lang="ru-RU" sz="1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ёмкостью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 л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вмещает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26,05 кг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молока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753" marR="4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10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Вагон, двигаясь равномерно под уклон, проходит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 10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с.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Скатившись с горки, он проходит до остановки ещё за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1,5 мин.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Определить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среднюю скорость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за все время движения.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  Медный шар имеет массу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объём 2 дм</a:t>
                      </a:r>
                      <a:r>
                        <a:rPr lang="ru-RU" sz="1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Сплошной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это шар или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полый?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  В пустую мензурку массой налили 75 см</a:t>
                      </a:r>
                      <a:r>
                        <a:rPr lang="ru-RU" sz="1800" baseline="300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жидкости. Масса мензурки с жидкостью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 Определите, какую жидкость налили в мензурку (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 её плотности).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753" marR="4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10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 Двигаясь по шоссе, велосипедист проехал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 1 мин,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а затем по плохой дороге   со скоростью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 м/с.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Определить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среднюю скорость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велосипедиста на всем пути.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  Ёмкость цистерны бензовоза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 100м</a:t>
                      </a:r>
                      <a:r>
                        <a:rPr lang="ru-RU" sz="1800" baseline="30000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Сколько рейсов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должен сделать бензовоз, чтобы перевести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 т бензина?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9.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  Внутри чугунной отливки во время литья образовались пустоты. Определить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объём этих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пустот, если объём всей отливки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4,2 дм</a:t>
                      </a:r>
                      <a:r>
                        <a:rPr lang="ru-RU" sz="1800" b="1" baseline="30000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а её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масса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27 кг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753" marR="4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84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*Б.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  Чтобы получить латунь, сплавили медь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объёмом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0,3 м</a:t>
                      </a:r>
                      <a:r>
                        <a:rPr lang="ru-RU" sz="1800" b="1" kern="1200" baseline="30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и цинк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объёмом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0,5 м</a:t>
                      </a:r>
                      <a:r>
                        <a:rPr lang="ru-RU" sz="1800" b="1" kern="1200" baseline="30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Какой плотности была получена латунь? (Объём сплава равен сумме объёмов его составляющих)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753" marR="4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59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sng" dirty="0">
                          <a:latin typeface="Times New Roman"/>
                          <a:ea typeface="Times New Roman"/>
                          <a:cs typeface="Times New Roman"/>
                        </a:rPr>
                        <a:t>таблица плотностей </a:t>
                      </a:r>
                      <a:r>
                        <a:rPr lang="ru-RU" sz="1600" b="1" u="sng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(кг/м</a:t>
                      </a:r>
                      <a:r>
                        <a:rPr lang="ru-RU" sz="1600" b="1" u="sng" baseline="30000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600" b="1" u="sng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цинк ……. 7100        Чугун……. 7000          Серная кислота…….   1800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спирт……..  800         бензин…… 710           нефть, керосин ………  800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медь……    8900         олово ….    7300          алюминий ……. ……. 2700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чугун …    7000          стекло…..   2500          свинец ….           ……11300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песок….    1500           сосна ….    440             воздух  …    ….   ….   1,29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753" marR="4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00232" y="642918"/>
            <a:ext cx="5500726" cy="292895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СР-1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по темам №1-6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Гр7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226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267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269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270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142852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000"/>
                            </p:stCondLst>
                            <p:childTnLst>
                              <p:par>
                                <p:cTn id="7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500"/>
                            </p:stCondLst>
                            <p:childTnLst>
                              <p:par>
                                <p:cTn id="8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 скорость движения автомобиля.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4)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целых.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36242" y="1357322"/>
            <a:ext cx="5336352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928670"/>
            <a:ext cx="5715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км/час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4=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км/час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57290" y="1714488"/>
            <a:ext cx="21431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895654" y="4429108"/>
            <a:ext cx="6248346" cy="2428892"/>
            <a:chOff x="2214546" y="3500438"/>
            <a:chExt cx="6248346" cy="2428892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14546" y="3500438"/>
              <a:ext cx="6248346" cy="2428892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6953204" y="5345763"/>
              <a:ext cx="1500198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18 </a:t>
              </a:r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км/час</a:t>
              </a:r>
              <a:endPara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42844" y="3571876"/>
            <a:ext cx="59293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км/час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4= 72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км/час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4348" y="4500570"/>
            <a:ext cx="21431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/>
      <p:bldP spid="4" grpId="0"/>
      <p:bldP spid="4" grpId="1"/>
      <p:bldP spid="5" grpId="0"/>
      <p:bldP spid="9" grpId="0"/>
      <p:bldP spid="9" grpId="1"/>
      <p:bldP spid="9" grpId="2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5934101" y="-36450"/>
            <a:ext cx="3138493" cy="2214578"/>
            <a:chOff x="2880" y="11808"/>
            <a:chExt cx="2160" cy="1152"/>
          </a:xfrm>
        </p:grpSpPr>
        <p:sp>
          <p:nvSpPr>
            <p:cNvPr id="3" name="Line 2"/>
            <p:cNvSpPr>
              <a:spLocks noChangeShapeType="1"/>
            </p:cNvSpPr>
            <p:nvPr/>
          </p:nvSpPr>
          <p:spPr bwMode="auto">
            <a:xfrm flipV="1">
              <a:off x="2880" y="11808"/>
              <a:ext cx="1152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Line 3"/>
            <p:cNvSpPr>
              <a:spLocks noChangeShapeType="1"/>
            </p:cNvSpPr>
            <p:nvPr/>
          </p:nvSpPr>
          <p:spPr bwMode="auto">
            <a:xfrm>
              <a:off x="4032" y="11808"/>
              <a:ext cx="1008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2880" y="12960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6213258" y="1177996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7127664" y="34988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7934365" y="1320872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1714488"/>
            <a:ext cx="1285884" cy="4643470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07285" y="3750377"/>
            <a:ext cx="1224000" cy="2571768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000232" y="3500438"/>
            <a:ext cx="1087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Line 6"/>
          <p:cNvSpPr>
            <a:spLocks noChangeShapeType="1"/>
          </p:cNvSpPr>
          <p:nvPr/>
        </p:nvSpPr>
        <p:spPr bwMode="auto">
          <a:xfrm flipH="1">
            <a:off x="7500958" y="1214422"/>
            <a:ext cx="864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048102" y="1285860"/>
            <a:ext cx="6671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09606" y="2726495"/>
            <a:ext cx="1224000" cy="3571900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857224" y="-2071726"/>
            <a:ext cx="642942" cy="3571900"/>
            <a:chOff x="3500430" y="642918"/>
            <a:chExt cx="642942" cy="357190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3500430" y="3071810"/>
              <a:ext cx="642942" cy="1143008"/>
            </a:xfrm>
            <a:prstGeom prst="rect">
              <a:avLst/>
            </a:prstGeom>
            <a:solidFill>
              <a:srgbClr val="0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4" name="Прямая соединительная линия 13"/>
            <p:cNvCxnSpPr>
              <a:stCxn id="12" idx="0"/>
            </p:cNvCxnSpPr>
            <p:nvPr/>
          </p:nvCxnSpPr>
          <p:spPr>
            <a:xfrm rot="16200000" flipV="1">
              <a:off x="2589596" y="1839504"/>
              <a:ext cx="2428892" cy="3571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Прямоугольник 18"/>
          <p:cNvSpPr/>
          <p:nvPr/>
        </p:nvSpPr>
        <p:spPr>
          <a:xfrm>
            <a:off x="2000232" y="2214554"/>
            <a:ext cx="1087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40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2071670" y="516419"/>
            <a:ext cx="1797287" cy="769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=79г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1857356" y="2857496"/>
            <a:ext cx="104490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14612" y="2571744"/>
            <a:ext cx="156485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44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643174" y="0"/>
            <a:ext cx="9809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весы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299932" y="2643182"/>
            <a:ext cx="134363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6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endParaRPr lang="ru-RU" sz="6600" dirty="0"/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5643570" y="2786058"/>
            <a:ext cx="2125903" cy="76944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7,9г/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857752" y="3786190"/>
            <a:ext cx="3844899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таблицы…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корона….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утонуть трудно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(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036E-7 L -0.13125 -0.00254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87789E-6 L 0.00104 0.59367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2970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500"/>
                            </p:stCondLst>
                            <p:childTnLst>
                              <p:par>
                                <p:cTn id="11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4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4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4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4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4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4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40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40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40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40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40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40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5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5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5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5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  <p:bldP spid="7" grpId="0"/>
      <p:bldP spid="7" grpId="1"/>
      <p:bldP spid="7" grpId="2"/>
      <p:bldP spid="8" grpId="0"/>
      <p:bldP spid="8" grpId="1"/>
      <p:bldP spid="8" grpId="2"/>
      <p:bldP spid="9" grpId="0" animBg="1"/>
      <p:bldP spid="10" grpId="0" animBg="1"/>
      <p:bldP spid="11" grpId="0"/>
      <p:bldP spid="16" grpId="0" animBg="1"/>
      <p:bldP spid="16" grpId="1" animBg="1"/>
      <p:bldP spid="16" grpId="2" animBg="1"/>
      <p:bldP spid="17" grpId="0"/>
      <p:bldP spid="17" grpId="1"/>
      <p:bldP spid="18" grpId="0" animBg="1"/>
      <p:bldP spid="19" grpId="0"/>
      <p:bldP spid="20" grpId="0" animBg="1"/>
      <p:bldP spid="21" grpId="0"/>
      <p:bldP spid="22" grpId="0"/>
      <p:bldP spid="22" grpId="1"/>
      <p:bldP spid="25" grpId="0"/>
      <p:bldP spid="26" grpId="0" animBg="1"/>
      <p:bldP spid="26" grpId="1" animBg="1"/>
      <p:bldP spid="5121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ChangeArrowheads="1"/>
          </p:cNvSpPr>
          <p:nvPr/>
        </p:nvSpPr>
        <p:spPr bwMode="auto">
          <a:xfrm rot="635786">
            <a:off x="2735998" y="540183"/>
            <a:ext cx="6244734" cy="6052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ts val="4000"/>
              </a:lnSpc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 </a:t>
            </a:r>
            <a:r>
              <a:rPr kumimoji="0" lang="ru-RU" sz="54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молекул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5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5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5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en-US" sz="72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 rot="20945508">
            <a:off x="3150834" y="2031227"/>
            <a:ext cx="6000425" cy="62132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4000"/>
              </a:lnSpc>
            </a:pPr>
            <a:r>
              <a:rPr lang="en-US" sz="48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близость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8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молекул</a:t>
            </a:r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en-US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lang="en-US" sz="4800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2428860" y="730733"/>
            <a:ext cx="60785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357158" y="500042"/>
            <a:ext cx="212686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60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ртути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3000364" y="571480"/>
            <a:ext cx="178382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6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142844" y="1659427"/>
            <a:ext cx="254909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13,6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г/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3143240" y="1659427"/>
            <a:ext cx="184377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г/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4572000" y="5429264"/>
            <a:ext cx="1000132" cy="58477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6205478" y="4817946"/>
            <a:ext cx="24384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лед    900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вода  1000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пар    0, 59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4357686" y="4915927"/>
            <a:ext cx="1428760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3428992" y="6058935"/>
            <a:ext cx="2906565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4214810" y="4031530"/>
            <a:ext cx="4643470" cy="626069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4000"/>
              </a:lnSpc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ПЛОТНОСТЬ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6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lang="ru-RU" sz="40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-32" y="3222412"/>
            <a:ext cx="5281574" cy="62132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ts val="4000"/>
              </a:lnSpc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концентрация</a:t>
            </a:r>
            <a:r>
              <a:rPr lang="ru-RU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en-US" sz="4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en-US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5129439" y="3214686"/>
            <a:ext cx="4014561" cy="62132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ts val="4000"/>
              </a:lnSpc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кол-во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в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142876" y="4927386"/>
            <a:ext cx="1571604" cy="73353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ts val="5000"/>
              </a:lnSpc>
            </a:pP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6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6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-32" y="3802567"/>
            <a:ext cx="3187091" cy="769441"/>
          </a:xfrm>
          <a:prstGeom prst="rect">
            <a:avLst/>
          </a:prstGeom>
          <a:solidFill>
            <a:srgbClr val="F9E3A5"/>
          </a:solidFill>
          <a:ln w="57150">
            <a:solidFill>
              <a:srgbClr val="F9010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000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шт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1714480" y="4959446"/>
            <a:ext cx="1143008" cy="66941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4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400"/>
                                        <p:tgtEl>
                                          <p:spTgt spid="410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400"/>
                                        <p:tgtEl>
                                          <p:spTgt spid="410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400"/>
                                        <p:tgtEl>
                                          <p:spTgt spid="410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400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400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400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4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4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4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4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4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4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4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4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4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4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4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4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4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4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4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0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2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44" dur="2000" fill="hold"/>
                                        <p:tgtEl>
                                          <p:spTgt spid="4101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46" dur="20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000"/>
                            </p:stCondLst>
                            <p:childTnLst>
                              <p:par>
                                <p:cTn id="14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49" dur="2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51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53" dur="10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>
                                        <p:cTn id="15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build="p" animBg="1" autoUpdateAnimBg="0"/>
      <p:bldP spid="4101" grpId="1" build="allAtOnce" animBg="1"/>
      <p:bldP spid="11" grpId="0" build="p" animBg="1"/>
      <p:bldP spid="11" grpId="1" build="allAtOnce" animBg="1"/>
      <p:bldP spid="12" grpId="0"/>
      <p:bldP spid="12" grpId="1"/>
      <p:bldP spid="13" grpId="0"/>
      <p:bldP spid="14" grpId="0"/>
      <p:bldP spid="15" grpId="0"/>
      <p:bldP spid="16" grpId="0"/>
      <p:bldP spid="4102" grpId="0" animBg="1"/>
      <p:bldP spid="18" grpId="0" build="p"/>
      <p:bldP spid="19" grpId="0" animBg="1"/>
      <p:bldP spid="20" grpId="0" animBg="1"/>
      <p:bldP spid="21" grpId="0" build="allAtOnce" animBg="1"/>
      <p:bldP spid="21" grpId="1" build="allAtOnce" animBg="1"/>
      <p:bldP spid="17" grpId="0" animBg="1"/>
      <p:bldP spid="22" grpId="0" animBg="1"/>
      <p:bldP spid="24" grpId="0" animBg="1"/>
      <p:bldP spid="24" grpId="1" animBg="1"/>
      <p:bldP spid="25" grpId="0" animBg="1"/>
      <p:bldP spid="23" grpId="0" animBg="1"/>
      <p:bldP spid="23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www.wondershare.com</a:t>
            </a:r>
            <a:endParaRPr lang="en-US" altLang="zh-CN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Company Name</a:t>
            </a:r>
            <a:endParaRPr lang="en-US" altLang="zh-CN"/>
          </a:p>
        </p:txBody>
      </p:sp>
      <p:graphicFrame>
        <p:nvGraphicFramePr>
          <p:cNvPr id="1039" name="Object 15"/>
          <p:cNvGraphicFramePr>
            <a:graphicFrameLocks noChangeAspect="1"/>
          </p:cNvGraphicFramePr>
          <p:nvPr/>
        </p:nvGraphicFramePr>
        <p:xfrm>
          <a:off x="0" y="457200"/>
          <a:ext cx="152400" cy="14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" name="Формула" r:id="rId3" imgW="152334" imgH="139639" progId="Equation.3">
                  <p:embed/>
                </p:oleObj>
              </mc:Choice>
              <mc:Fallback>
                <p:oleObj name="Формула" r:id="rId3" imgW="152334" imgH="139639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52400" cy="142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8" name="Object 14"/>
          <p:cNvGraphicFramePr>
            <a:graphicFrameLocks noChangeAspect="1"/>
          </p:cNvGraphicFramePr>
          <p:nvPr/>
        </p:nvGraphicFramePr>
        <p:xfrm>
          <a:off x="0" y="600075"/>
          <a:ext cx="409575" cy="18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1" name="Формула" r:id="rId5" imgW="405872" imgH="177569" progId="Equation.3">
                  <p:embed/>
                </p:oleObj>
              </mc:Choice>
              <mc:Fallback>
                <p:oleObj name="Формула" r:id="rId5" imgW="405872" imgH="177569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00075"/>
                        <a:ext cx="409575" cy="180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7" name="Object 13"/>
          <p:cNvGraphicFramePr>
            <a:graphicFrameLocks noChangeAspect="1"/>
          </p:cNvGraphicFramePr>
          <p:nvPr/>
        </p:nvGraphicFramePr>
        <p:xfrm>
          <a:off x="0" y="1238250"/>
          <a:ext cx="123825" cy="18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2" name="Формула" r:id="rId7" imgW="126725" imgH="177415" progId="Equation.3">
                  <p:embed/>
                </p:oleObj>
              </mc:Choice>
              <mc:Fallback>
                <p:oleObj name="Формула" r:id="rId7" imgW="126725" imgH="177415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238250"/>
                        <a:ext cx="123825" cy="180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6" name="Object 12"/>
          <p:cNvGraphicFramePr>
            <a:graphicFrameLocks noChangeAspect="1"/>
          </p:cNvGraphicFramePr>
          <p:nvPr/>
        </p:nvGraphicFramePr>
        <p:xfrm>
          <a:off x="0" y="1419225"/>
          <a:ext cx="31432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3" name="Формула" r:id="rId9" imgW="317225" imgH="431425" progId="Equation.3">
                  <p:embed/>
                </p:oleObj>
              </mc:Choice>
              <mc:Fallback>
                <p:oleObj name="Формула" r:id="rId9" imgW="317225" imgH="431425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19225"/>
                        <a:ext cx="314325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5" name="Object 11"/>
          <p:cNvGraphicFramePr>
            <a:graphicFrameLocks noChangeAspect="1"/>
          </p:cNvGraphicFramePr>
          <p:nvPr/>
        </p:nvGraphicFramePr>
        <p:xfrm>
          <a:off x="0" y="1847850"/>
          <a:ext cx="38100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" name="Формула" r:id="rId11" imgW="380835" imgH="393529" progId="Equation.3">
                  <p:embed/>
                </p:oleObj>
              </mc:Choice>
              <mc:Fallback>
                <p:oleObj name="Формула" r:id="rId11" imgW="380835" imgH="393529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847850"/>
                        <a:ext cx="381000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" name="Object 10"/>
          <p:cNvGraphicFramePr>
            <a:graphicFrameLocks noChangeAspect="1"/>
          </p:cNvGraphicFramePr>
          <p:nvPr/>
        </p:nvGraphicFramePr>
        <p:xfrm>
          <a:off x="0" y="2695575"/>
          <a:ext cx="419100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Формула" r:id="rId13" imgW="418918" imgH="241195" progId="Equation.3">
                  <p:embed/>
                </p:oleObj>
              </mc:Choice>
              <mc:Fallback>
                <p:oleObj name="Формула" r:id="rId13" imgW="418918" imgH="241195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695575"/>
                        <a:ext cx="419100" cy="238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0" y="2933700"/>
          <a:ext cx="31432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" name="Формула" r:id="rId15" imgW="317225" imgH="431425" progId="Equation.3">
                  <p:embed/>
                </p:oleObj>
              </mc:Choice>
              <mc:Fallback>
                <p:oleObj name="Формула" r:id="rId15" imgW="317225" imgH="431425" progId="Equation.3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933700"/>
                        <a:ext cx="314325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0" y="3362325"/>
          <a:ext cx="126682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" name="Формула" r:id="rId17" imgW="1269449" imgH="444307" progId="Equation.3">
                  <p:embed/>
                </p:oleObj>
              </mc:Choice>
              <mc:Fallback>
                <p:oleObj name="Формула" r:id="rId17" imgW="1269449" imgH="444307" progId="Equation.3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362325"/>
                        <a:ext cx="1266825" cy="447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0" y="4267200"/>
          <a:ext cx="161925" cy="14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Формула" r:id="rId19" imgW="164957" imgH="139579" progId="Equation.3">
                  <p:embed/>
                </p:oleObj>
              </mc:Choice>
              <mc:Fallback>
                <p:oleObj name="Формула" r:id="rId19" imgW="164957" imgH="139579" progId="Equation.3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267200"/>
                        <a:ext cx="161925" cy="142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0" y="4410075"/>
          <a:ext cx="190500" cy="14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Формула" r:id="rId21" imgW="190417" imgH="139639" progId="Equation.3">
                  <p:embed/>
                </p:oleObj>
              </mc:Choice>
              <mc:Fallback>
                <p:oleObj name="Формула" r:id="rId21" imgW="190417" imgH="139639" progId="Equation.3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410075"/>
                        <a:ext cx="190500" cy="142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0" y="4552950"/>
          <a:ext cx="231457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" name="Формула" r:id="rId23" imgW="2311400" imgH="431800" progId="Equation.3">
                  <p:embed/>
                </p:oleObj>
              </mc:Choice>
              <mc:Fallback>
                <p:oleObj name="Формула" r:id="rId23" imgW="2311400" imgH="431800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52950"/>
                        <a:ext cx="2314575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0" y="5438775"/>
          <a:ext cx="152400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1" name="Формула" r:id="rId25" imgW="152268" imgH="164957" progId="Equation.3">
                  <p:embed/>
                </p:oleObj>
              </mc:Choice>
              <mc:Fallback>
                <p:oleObj name="Формула" r:id="rId25" imgW="152268" imgH="164957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438775"/>
                        <a:ext cx="152400" cy="161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0" y="5600700"/>
          <a:ext cx="3810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" name="Формула" r:id="rId27" imgW="380835" imgH="431613" progId="Equation.3">
                  <p:embed/>
                </p:oleObj>
              </mc:Choice>
              <mc:Fallback>
                <p:oleObj name="Формула" r:id="rId27" imgW="380835" imgH="431613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600700"/>
                        <a:ext cx="381000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6029325"/>
          <a:ext cx="447675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3" name="Формула" r:id="rId29" imgW="444307" imgH="393529" progId="Equation.3">
                  <p:embed/>
                </p:oleObj>
              </mc:Choice>
              <mc:Fallback>
                <p:oleObj name="Формула" r:id="rId29" imgW="444307" imgH="393529" progId="Equation.3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029325"/>
                        <a:ext cx="447675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0" y="6419850"/>
          <a:ext cx="523875" cy="20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" name="Формула" r:id="rId31" imgW="520474" imgH="203112" progId="Equation.3">
                  <p:embed/>
                </p:oleObj>
              </mc:Choice>
              <mc:Fallback>
                <p:oleObj name="Формула" r:id="rId31" imgW="520474" imgH="203112" progId="Equation.3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419850"/>
                        <a:ext cx="523875" cy="200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4. Механические явления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Механическое явление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изменение положения тела в пространстве относительно другого тела, с течением времени.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Траектория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линия, вдоль которой двигается тело.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Путь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[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600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] – длина траектории– расстояние, которое пройдет тело.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Равномерное движение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движение, при котором за любой равный промежуток времени,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тело совершает одинаковое перемещение.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0" y="1419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0" y="1847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- </a:t>
            </a: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скорость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векторная физическая величина, характеризующая быстроту движения тела, численно равная перемещению тела в единицу времени.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22383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0" y="2933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0" y="3362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</a:t>
            </a: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средняя скорость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векторная  физическая величина, характеризующая быстроту неравномерного движения, численно равная среднему перемещению тела в единицу времени.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0" y="3810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Векторная величина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величина, имеющая направление.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5. Инерция, инертность. Масса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Инерция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явление равномерного движения при отсутствии внешних действий или при их компенсации.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Изменить скорость тела можно только при взаимодействии его с другим телом.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Инертность 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– свойство тела мешать изменению скорости.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49" name="Rectangle 25"/>
          <p:cNvSpPr>
            <a:spLocks noChangeArrowheads="1"/>
          </p:cNvSpPr>
          <p:nvPr/>
        </p:nvSpPr>
        <p:spPr bwMode="auto">
          <a:xfrm>
            <a:off x="0" y="4410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[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0" y="4552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] – </a:t>
            </a: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масса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мера инертности тела,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1" name="Rectangle 27"/>
          <p:cNvSpPr>
            <a:spLocks noChangeArrowheads="1"/>
          </p:cNvSpPr>
          <p:nvPr/>
        </p:nvSpPr>
        <p:spPr bwMode="auto">
          <a:xfrm>
            <a:off x="0" y="49815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6. Плотность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auto">
          <a:xfrm>
            <a:off x="0" y="5600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0" y="6029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- </a:t>
            </a: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плотность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скалярная физическая величина, характеризующая массу в единице объёма. Она зависит от массы одной молекулы и расстояния между молекулами.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0" y="6419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auto">
          <a:xfrm>
            <a:off x="0" y="6619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</a:rPr>
              <a:t>Скалярная величина</a:t>
            </a: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величина, которая имеет направление.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 l="9245" t="8089" r="11248" b="9861"/>
          <a:stretch>
            <a:fillRect/>
          </a:stretch>
        </p:blipFill>
        <p:spPr bwMode="auto">
          <a:xfrm>
            <a:off x="0" y="0"/>
            <a:ext cx="9144000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-125526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indent="-514350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1-1.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Мотоциклист за первые 5 минут проехал 3 км, за последующие 8 минут – 9,6 км. Определить среднюю скорость за все время движения.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142984"/>
            <a:ext cx="1928794" cy="525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4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=40к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714488"/>
            <a:ext cx="207167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098069"/>
            <a:ext cx="1571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 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822299" y="2320917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-40976" y="2357102"/>
            <a:ext cx="2214546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м/ч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571744"/>
            <a:ext cx="16430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3500430" y="1759667"/>
            <a:ext cx="1428760" cy="1588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9"/>
          <p:cNvGrpSpPr/>
          <p:nvPr/>
        </p:nvGrpSpPr>
        <p:grpSpPr>
          <a:xfrm>
            <a:off x="4929190" y="1669309"/>
            <a:ext cx="642942" cy="830997"/>
            <a:chOff x="4071934" y="2071678"/>
            <a:chExt cx="642942" cy="830997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>
            <a:off x="3929058" y="1571612"/>
            <a:ext cx="928694" cy="158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13"/>
          <p:cNvGrpSpPr/>
          <p:nvPr/>
        </p:nvGrpSpPr>
        <p:grpSpPr>
          <a:xfrm>
            <a:off x="3857620" y="928670"/>
            <a:ext cx="714380" cy="707886"/>
            <a:chOff x="4071934" y="2071678"/>
            <a:chExt cx="714380" cy="707886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>
            <a:off x="4786314" y="1759667"/>
            <a:ext cx="3571900" cy="158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17"/>
          <p:cNvGrpSpPr/>
          <p:nvPr/>
        </p:nvGrpSpPr>
        <p:grpSpPr>
          <a:xfrm>
            <a:off x="8358214" y="1357298"/>
            <a:ext cx="642942" cy="830997"/>
            <a:chOff x="4071934" y="2071678"/>
            <a:chExt cx="642942" cy="830997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6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 стрелкой 20"/>
          <p:cNvCxnSpPr/>
          <p:nvPr/>
        </p:nvCxnSpPr>
        <p:spPr>
          <a:xfrm>
            <a:off x="6286512" y="1643050"/>
            <a:ext cx="571504" cy="158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21"/>
          <p:cNvGrpSpPr/>
          <p:nvPr/>
        </p:nvGrpSpPr>
        <p:grpSpPr>
          <a:xfrm>
            <a:off x="6357950" y="1000108"/>
            <a:ext cx="714380" cy="707886"/>
            <a:chOff x="4071934" y="2071678"/>
            <a:chExt cx="714380" cy="707886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6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2214546" y="2251821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97832" y="2000240"/>
            <a:ext cx="1445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340708" y="2527123"/>
            <a:ext cx="1016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3286116" y="2641594"/>
            <a:ext cx="97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572000" y="2857496"/>
            <a:ext cx="4572000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м/ч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0,5ч=15км</a:t>
            </a:r>
            <a:r>
              <a:rPr lang="ru-RU" sz="1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00562" y="4000504"/>
            <a:ext cx="4429156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=40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/10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км/ч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=4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000232" y="4714884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956222" y="4412287"/>
            <a:ext cx="2330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15км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2942574" y="5058426"/>
            <a:ext cx="2129492" cy="136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286116" y="5072074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4ч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173377" y="4714884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527990" y="4589798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55км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5600264" y="5072074"/>
            <a:ext cx="97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500694" y="5000636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,5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000924" y="4737896"/>
            <a:ext cx="1500166" cy="4770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12,2</a:t>
            </a:r>
            <a:r>
              <a:rPr lang="ru-RU" sz="40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594" y="5780782"/>
            <a:ext cx="913743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средняя скорость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всем пути составляет</a:t>
            </a:r>
          </a:p>
          <a:p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около 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12,2км/ч. </a:t>
            </a:r>
            <a:endParaRPr lang="ru-RU" sz="3200" b="1" dirty="0">
              <a:solidFill>
                <a:srgbClr val="F9010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502028" y="5273117"/>
            <a:ext cx="1499128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≈3,4м/с</a:t>
            </a:r>
            <a:endParaRPr lang="ru-RU" sz="3200" dirty="0"/>
          </a:p>
        </p:txBody>
      </p:sp>
      <p:sp>
        <p:nvSpPr>
          <p:cNvPr id="43" name="TextBox 42"/>
          <p:cNvSpPr txBox="1"/>
          <p:nvPr/>
        </p:nvSpPr>
        <p:spPr>
          <a:xfrm>
            <a:off x="6500826" y="4714884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≈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929554" y="6396335"/>
            <a:ext cx="121444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Стр.9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2214546" y="2000240"/>
            <a:ext cx="2214578" cy="121444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5429288" y="2214554"/>
            <a:ext cx="3714744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Найду второй путь </a:t>
            </a:r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20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071670" y="3500438"/>
            <a:ext cx="707233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Найду  время движения на первом участке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347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9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0"/>
                            </p:stCondLst>
                            <p:childTnLst>
                              <p:par>
                                <p:cTn id="1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/>
      <p:bldP spid="3" grpId="0"/>
      <p:bldP spid="3" grpId="1"/>
      <p:bldP spid="4" grpId="0"/>
      <p:bldP spid="4" grpId="1"/>
      <p:bldP spid="5" grpId="0"/>
      <p:bldP spid="7" grpId="0"/>
      <p:bldP spid="8" grpId="0"/>
      <p:bldP spid="25" grpId="0"/>
      <p:bldP spid="26" grpId="0"/>
      <p:bldP spid="27" grpId="0"/>
      <p:bldP spid="30" grpId="0" animBg="1"/>
      <p:bldP spid="32" grpId="0" animBg="1"/>
      <p:bldP spid="34" grpId="0"/>
      <p:bldP spid="35" grpId="0"/>
      <p:bldP spid="38" grpId="0"/>
      <p:bldP spid="39" grpId="0"/>
      <p:bldP spid="40" grpId="0"/>
      <p:bldP spid="42" grpId="0"/>
      <p:bldP spid="44" grpId="0" animBg="1"/>
      <p:bldP spid="45" grpId="0"/>
      <p:bldP spid="46" grpId="0" animBg="1"/>
      <p:bldP spid="43" grpId="0"/>
      <p:bldP spid="79" grpId="0" animBg="1"/>
      <p:bldP spid="49" grpId="0" animBg="1"/>
      <p:bldP spid="50" grpId="0" animBg="1"/>
      <p:bldP spid="5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з.3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Автобус прошел первые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 км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 средней скоростью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км/ч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следующие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 ч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он двигался со средней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стью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30км/ч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среднюю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всем пути.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142984"/>
            <a:ext cx="1928794" cy="525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4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=40к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714488"/>
            <a:ext cx="207167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098069"/>
            <a:ext cx="1571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 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822299" y="2320917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-40976" y="2357102"/>
            <a:ext cx="2214546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м/ч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571744"/>
            <a:ext cx="16430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3500430" y="1759667"/>
            <a:ext cx="1428760" cy="1588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9"/>
          <p:cNvGrpSpPr/>
          <p:nvPr/>
        </p:nvGrpSpPr>
        <p:grpSpPr>
          <a:xfrm>
            <a:off x="4929190" y="1669309"/>
            <a:ext cx="642942" cy="830997"/>
            <a:chOff x="4071934" y="2071678"/>
            <a:chExt cx="642942" cy="830997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>
            <a:off x="3929058" y="1571612"/>
            <a:ext cx="928694" cy="158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13"/>
          <p:cNvGrpSpPr/>
          <p:nvPr/>
        </p:nvGrpSpPr>
        <p:grpSpPr>
          <a:xfrm>
            <a:off x="3857620" y="928670"/>
            <a:ext cx="714380" cy="707886"/>
            <a:chOff x="4071934" y="2071678"/>
            <a:chExt cx="714380" cy="707886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>
            <a:off x="4786314" y="1759667"/>
            <a:ext cx="3571900" cy="158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17"/>
          <p:cNvGrpSpPr/>
          <p:nvPr/>
        </p:nvGrpSpPr>
        <p:grpSpPr>
          <a:xfrm>
            <a:off x="8358214" y="1357298"/>
            <a:ext cx="642942" cy="830997"/>
            <a:chOff x="4071934" y="2071678"/>
            <a:chExt cx="642942" cy="830997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6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 стрелкой 20"/>
          <p:cNvCxnSpPr/>
          <p:nvPr/>
        </p:nvCxnSpPr>
        <p:spPr>
          <a:xfrm>
            <a:off x="6286512" y="1643050"/>
            <a:ext cx="571504" cy="158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21"/>
          <p:cNvGrpSpPr/>
          <p:nvPr/>
        </p:nvGrpSpPr>
        <p:grpSpPr>
          <a:xfrm>
            <a:off x="6357950" y="1000108"/>
            <a:ext cx="714380" cy="707886"/>
            <a:chOff x="4071934" y="2071678"/>
            <a:chExt cx="714380" cy="707886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6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2214546" y="2251821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97832" y="2000240"/>
            <a:ext cx="1445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340708" y="2527123"/>
            <a:ext cx="1016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3286116" y="2641594"/>
            <a:ext cx="97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572000" y="2857496"/>
            <a:ext cx="4572000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м/ч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/>
              </a:rPr>
              <a:t>0,5ч=15км</a:t>
            </a:r>
            <a:r>
              <a:rPr lang="ru-RU" sz="1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00562" y="4000504"/>
            <a:ext cx="4429156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=40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/10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км/ч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=4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000232" y="4714884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956222" y="4412287"/>
            <a:ext cx="2330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15км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2942574" y="5058426"/>
            <a:ext cx="2129492" cy="136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286116" y="5072074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4ч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173377" y="4714884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527990" y="4589798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55км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5600264" y="5072074"/>
            <a:ext cx="97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500694" y="5000636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,5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000924" y="4737896"/>
            <a:ext cx="1500166" cy="4770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12,2</a:t>
            </a:r>
            <a:r>
              <a:rPr lang="ru-RU" sz="40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594" y="5780782"/>
            <a:ext cx="913743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средняя скорость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всем пути составляет</a:t>
            </a:r>
          </a:p>
          <a:p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около 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12,2км/ч. </a:t>
            </a:r>
            <a:endParaRPr lang="ru-RU" sz="3200" b="1" dirty="0">
              <a:solidFill>
                <a:srgbClr val="F9010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502028" y="5273117"/>
            <a:ext cx="1499128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≈3,4м/с</a:t>
            </a:r>
            <a:endParaRPr lang="ru-RU" sz="3200" dirty="0"/>
          </a:p>
        </p:txBody>
      </p:sp>
      <p:sp>
        <p:nvSpPr>
          <p:cNvPr id="43" name="TextBox 42"/>
          <p:cNvSpPr txBox="1"/>
          <p:nvPr/>
        </p:nvSpPr>
        <p:spPr>
          <a:xfrm>
            <a:off x="6500826" y="4714884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≈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929554" y="6396335"/>
            <a:ext cx="121444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Стр.9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2214546" y="2000240"/>
            <a:ext cx="2214578" cy="121444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5429288" y="2214554"/>
            <a:ext cx="3714744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Найду второй путь </a:t>
            </a:r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20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071670" y="3500438"/>
            <a:ext cx="707233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Найду  время движения на первом участке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9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0"/>
                            </p:stCondLst>
                            <p:childTnLst>
                              <p:par>
                                <p:cTn id="1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/>
      <p:bldP spid="3" grpId="0"/>
      <p:bldP spid="3" grpId="1"/>
      <p:bldP spid="4" grpId="0"/>
      <p:bldP spid="4" grpId="1"/>
      <p:bldP spid="5" grpId="0"/>
      <p:bldP spid="7" grpId="0"/>
      <p:bldP spid="8" grpId="0"/>
      <p:bldP spid="25" grpId="0"/>
      <p:bldP spid="26" grpId="0"/>
      <p:bldP spid="27" grpId="0"/>
      <p:bldP spid="30" grpId="0" animBg="1"/>
      <p:bldP spid="32" grpId="0" animBg="1"/>
      <p:bldP spid="34" grpId="0"/>
      <p:bldP spid="35" grpId="0"/>
      <p:bldP spid="38" grpId="0"/>
      <p:bldP spid="39" grpId="0"/>
      <p:bldP spid="40" grpId="0"/>
      <p:bldP spid="42" grpId="0"/>
      <p:bldP spid="44" grpId="0" animBg="1"/>
      <p:bldP spid="45" grpId="0"/>
      <p:bldP spid="46" grpId="0" animBg="1"/>
      <p:bldP spid="43" grpId="0"/>
      <p:bldP spid="79" grpId="0" animBg="1"/>
      <p:bldP spid="49" grpId="0" animBg="1"/>
      <p:bldP spid="50" grpId="0" animBg="1"/>
      <p:bldP spid="5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-40944" y="-13648"/>
            <a:ext cx="928690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№2.</a:t>
            </a:r>
            <a:r>
              <a:rPr kumimoji="0" lang="ru-RU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пустую мензурку массой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500 г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налили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150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жидкости. Масса мензурки с жидкостью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650 г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Определите, какую жидкость налили в мензурку (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её плотности).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8"/>
          <p:cNvGrpSpPr/>
          <p:nvPr/>
        </p:nvGrpSpPr>
        <p:grpSpPr>
          <a:xfrm>
            <a:off x="4474541" y="2500306"/>
            <a:ext cx="4669459" cy="4143404"/>
            <a:chOff x="4474541" y="2500306"/>
            <a:chExt cx="4669459" cy="4143404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4474541" y="2500306"/>
              <a:ext cx="4669459" cy="4048152"/>
              <a:chOff x="4573324" y="952476"/>
              <a:chExt cx="4452273" cy="4048152"/>
            </a:xfrm>
          </p:grpSpPr>
          <p:pic>
            <p:nvPicPr>
              <p:cNvPr id="4" name="Picture 2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4573324" y="1214422"/>
                <a:ext cx="4427832" cy="28574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5" name="Group 5"/>
              <p:cNvGrpSpPr>
                <a:grpSpLocks/>
              </p:cNvGrpSpPr>
              <p:nvPr/>
            </p:nvGrpSpPr>
            <p:grpSpPr bwMode="auto">
              <a:xfrm>
                <a:off x="4714875" y="952476"/>
                <a:ext cx="4310722" cy="4048152"/>
                <a:chOff x="8541" y="10950"/>
                <a:chExt cx="2949" cy="2550"/>
              </a:xfrm>
            </p:grpSpPr>
            <p:sp>
              <p:nvSpPr>
                <p:cNvPr id="6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8541" y="11160"/>
                  <a:ext cx="2880" cy="23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3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8970" y="10950"/>
                  <a:ext cx="2520" cy="3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         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           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8" name="Прямоугольник 7"/>
            <p:cNvSpPr/>
            <p:nvPr/>
          </p:nvSpPr>
          <p:spPr>
            <a:xfrm>
              <a:off x="4786314" y="2500306"/>
              <a:ext cx="3071802" cy="41434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142844" y="2214554"/>
            <a:ext cx="25010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менз.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=500г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2714620"/>
            <a:ext cx="24288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общая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650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4000504"/>
            <a:ext cx="1571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 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1536679" y="3463925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0" y="3286124"/>
            <a:ext cx="298350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57488" y="1928802"/>
            <a:ext cx="4786346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1.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Найдём массу жидкости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857488" y="2285992"/>
            <a:ext cx="50006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общая</a:t>
            </a:r>
            <a:r>
              <a:rPr lang="ru-RU" sz="28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менз</a:t>
            </a:r>
            <a:r>
              <a:rPr lang="ru-RU" sz="2400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err="1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86050" y="3786190"/>
            <a:ext cx="4929222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2.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Найдём плотность жидкости 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36605" y="4500570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3908175" y="4214818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3896112" y="5013075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Line 6"/>
          <p:cNvSpPr>
            <a:spLocks noChangeShapeType="1"/>
          </p:cNvSpPr>
          <p:nvPr/>
        </p:nvSpPr>
        <p:spPr bwMode="auto">
          <a:xfrm flipH="1">
            <a:off x="3979801" y="5132201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3408109" y="4727323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143504" y="4500570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5715008" y="4714884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6143636" y="4500570"/>
            <a:ext cx="121444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150 г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Line 6"/>
          <p:cNvSpPr>
            <a:spLocks noChangeShapeType="1"/>
          </p:cNvSpPr>
          <p:nvPr/>
        </p:nvSpPr>
        <p:spPr bwMode="auto">
          <a:xfrm flipH="1">
            <a:off x="6286512" y="5072074"/>
            <a:ext cx="828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6143636" y="5143512"/>
            <a:ext cx="142876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150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14282" y="5786454"/>
            <a:ext cx="89297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Ответ: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плотность жидкости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г/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, видимо это вода.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786050" y="3071810"/>
            <a:ext cx="50006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=150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44208" y="6396335"/>
            <a:ext cx="269979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окт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//Стр.9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4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4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4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" grpId="0"/>
      <p:bldP spid="10" grpId="0"/>
      <p:bldP spid="11" grpId="0"/>
      <p:bldP spid="14" grpId="0"/>
      <p:bldP spid="19" grpId="0"/>
      <p:bldP spid="20" grpId="0" animBg="1"/>
      <p:bldP spid="21" grpId="0"/>
      <p:bldP spid="22" grpId="0" animBg="1"/>
      <p:bldP spid="23" grpId="0"/>
      <p:bldP spid="24" grpId="0"/>
      <p:bldP spid="25" grpId="0"/>
      <p:bldP spid="26" grpId="0" animBg="1"/>
      <p:bldP spid="27" grpId="0"/>
      <p:bldP spid="28" grpId="0"/>
      <p:bldP spid="29" grpId="0"/>
      <p:bldP spid="30" grpId="0"/>
      <p:bldP spid="31" grpId="0" animBg="1"/>
      <p:bldP spid="32" grpId="0"/>
      <p:bldP spid="33" grpId="0"/>
      <p:bldP spid="34" grpId="0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-71462"/>
            <a:ext cx="9144000" cy="16312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В№4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№2.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Медный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шар имеет массу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кг,  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объём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1,5 дм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Сплошной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шар или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полый?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(найти объём полости)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1276" y="1381396"/>
            <a:ext cx="28582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меди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=5000г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429000"/>
            <a:ext cx="29289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олости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-?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32" y="1908000"/>
            <a:ext cx="37862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меди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=8,9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1893869" y="289242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-71470" y="2428868"/>
            <a:ext cx="309732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1,5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endParaRPr lang="ru-RU" sz="36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=1500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286644" y="857232"/>
            <a:ext cx="1357322" cy="107157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786710" y="1071546"/>
            <a:ext cx="571504" cy="4286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71802" y="1834210"/>
            <a:ext cx="6358472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1.Найдём объём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вещества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(меди).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43412" y="2476319"/>
            <a:ext cx="99899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м</a:t>
            </a:r>
            <a:endParaRPr lang="ru-RU" sz="6600" dirty="0">
              <a:solidFill>
                <a:srgbClr val="006600"/>
              </a:solidFill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357686" y="1928802"/>
            <a:ext cx="1735395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3000364" y="2214554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Line 6"/>
          <p:cNvSpPr>
            <a:spLocks noChangeShapeType="1"/>
          </p:cNvSpPr>
          <p:nvPr/>
        </p:nvSpPr>
        <p:spPr bwMode="auto">
          <a:xfrm flipH="1">
            <a:off x="4429312" y="2846185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3993692" y="2441307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5500694" y="2214554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6500826" y="2500306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Line 6"/>
          <p:cNvSpPr>
            <a:spLocks noChangeShapeType="1"/>
          </p:cNvSpPr>
          <p:nvPr/>
        </p:nvSpPr>
        <p:spPr bwMode="auto">
          <a:xfrm flipH="1">
            <a:off x="7072330" y="2916495"/>
            <a:ext cx="1836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6786578" y="2214554"/>
            <a:ext cx="257176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5000г</a:t>
            </a:r>
            <a:r>
              <a:rPr lang="ru-RU" sz="40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715272" y="2800915"/>
            <a:ext cx="10358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8,9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5572132" y="3071810"/>
            <a:ext cx="2175596" cy="76944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=562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43240" y="3714752"/>
            <a:ext cx="5634941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Найдём  объём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полости.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357158" y="4071942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357290" y="4143380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1714480" y="4071942"/>
            <a:ext cx="164307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3158268" y="4055565"/>
            <a:ext cx="34216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3357554" y="4068744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4429124" y="4159757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4786314" y="4214818"/>
            <a:ext cx="178595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1500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6357950" y="4016881"/>
            <a:ext cx="34216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6593476" y="4197781"/>
            <a:ext cx="15504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562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6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8072462" y="4071942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7149575" y="4792816"/>
            <a:ext cx="1994457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938</a:t>
            </a:r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14282" y="5500702"/>
            <a:ext cx="92156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объём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полости   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составляет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938 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929554" y="6396335"/>
            <a:ext cx="121444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Стр.15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35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35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350"/>
                            </p:stCondLst>
                            <p:childTnLst>
                              <p:par>
                                <p:cTn id="7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35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8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9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3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4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300"/>
                            </p:stCondLst>
                            <p:childTnLst>
                              <p:par>
                                <p:cTn id="1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4300"/>
                            </p:stCondLst>
                            <p:childTnLst>
                              <p:par>
                                <p:cTn id="1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000"/>
                            </p:stCondLst>
                            <p:childTnLst>
                              <p:par>
                                <p:cTn id="182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3000"/>
                            </p:stCondLst>
                            <p:childTnLst>
                              <p:par>
                                <p:cTn id="1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4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9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0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7200"/>
                            </p:stCondLst>
                            <p:childTnLst>
                              <p:par>
                                <p:cTn id="22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24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1" animBg="1"/>
      <p:bldP spid="3" grpId="0"/>
      <p:bldP spid="4" grpId="0"/>
      <p:bldP spid="5" grpId="0"/>
      <p:bldP spid="7" grpId="0" build="p"/>
      <p:bldP spid="8" grpId="0" animBg="1"/>
      <p:bldP spid="9" grpId="0" animBg="1"/>
      <p:bldP spid="9" grpId="1" animBg="1"/>
      <p:bldP spid="10" grpId="0" build="allAtOnce" animBg="1"/>
      <p:bldP spid="11" grpId="0"/>
      <p:bldP spid="12" grpId="0"/>
      <p:bldP spid="13" grpId="0"/>
      <p:bldP spid="14" grpId="0" animBg="1"/>
      <p:bldP spid="15" grpId="0"/>
      <p:bldP spid="16" grpId="0"/>
      <p:bldP spid="17" grpId="0"/>
      <p:bldP spid="18" grpId="0" animBg="1"/>
      <p:bldP spid="19" grpId="0"/>
      <p:bldP spid="20" grpId="0"/>
      <p:bldP spid="21" grpId="0" animBg="1"/>
      <p:bldP spid="22" grpId="0" build="allAtOnce" animBg="1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 animBg="1"/>
      <p:bldP spid="34" grpId="0"/>
      <p:bldP spid="34" grpId="1"/>
      <p:bldP spid="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Скругленный прямоугольник 30"/>
          <p:cNvSpPr/>
          <p:nvPr/>
        </p:nvSpPr>
        <p:spPr>
          <a:xfrm>
            <a:off x="0" y="3857628"/>
            <a:ext cx="3428992" cy="928694"/>
          </a:xfrm>
          <a:prstGeom prst="roundRect">
            <a:avLst/>
          </a:prstGeom>
          <a:solidFill>
            <a:srgbClr val="FFC000">
              <a:alpha val="46000"/>
            </a:srgb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2726675" y="1154483"/>
            <a:ext cx="2703522" cy="20002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088559"/>
            <a:ext cx="24288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стали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-71470" y="1355884"/>
            <a:ext cx="3138493" cy="2214578"/>
            <a:chOff x="2880" y="11808"/>
            <a:chExt cx="2160" cy="1152"/>
          </a:xfrm>
        </p:grpSpPr>
        <p:sp>
          <p:nvSpPr>
            <p:cNvPr id="15" name="Line 2"/>
            <p:cNvSpPr>
              <a:spLocks noChangeShapeType="1"/>
            </p:cNvSpPr>
            <p:nvPr/>
          </p:nvSpPr>
          <p:spPr bwMode="auto">
            <a:xfrm flipV="1">
              <a:off x="2880" y="11808"/>
              <a:ext cx="1152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3"/>
            <p:cNvSpPr>
              <a:spLocks noChangeShapeType="1"/>
            </p:cNvSpPr>
            <p:nvPr/>
          </p:nvSpPr>
          <p:spPr bwMode="auto">
            <a:xfrm>
              <a:off x="4032" y="11808"/>
              <a:ext cx="1008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4"/>
            <p:cNvSpPr>
              <a:spLocks noChangeShapeType="1"/>
            </p:cNvSpPr>
            <p:nvPr/>
          </p:nvSpPr>
          <p:spPr bwMode="auto">
            <a:xfrm>
              <a:off x="2880" y="12960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207687" y="2570330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1122093" y="1427322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1928794" y="2713206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Line 6"/>
          <p:cNvSpPr>
            <a:spLocks noChangeShapeType="1"/>
          </p:cNvSpPr>
          <p:nvPr/>
        </p:nvSpPr>
        <p:spPr bwMode="auto">
          <a:xfrm flipH="1">
            <a:off x="1495387" y="2606756"/>
            <a:ext cx="864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42531" y="2678194"/>
            <a:ext cx="6671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-32" y="5341449"/>
            <a:ext cx="64294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стали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148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-128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145820" y="5286388"/>
            <a:ext cx="1712328" cy="76944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/>
          </a:p>
        </p:txBody>
      </p:sp>
      <p:sp>
        <p:nvSpPr>
          <p:cNvPr id="25" name="TextBox 24"/>
          <p:cNvSpPr txBox="1"/>
          <p:nvPr/>
        </p:nvSpPr>
        <p:spPr>
          <a:xfrm>
            <a:off x="4274372" y="5969809"/>
            <a:ext cx="24170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15074" y="5945707"/>
            <a:ext cx="1500198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156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02605" y="6000580"/>
            <a:ext cx="30718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7,8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г/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3929066"/>
            <a:ext cx="18573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500298" y="3857628"/>
            <a:ext cx="1214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28728" y="3857628"/>
            <a:ext cx="13573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92867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Найдите  массу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стального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цилиндра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граммах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29255" y="928670"/>
            <a:ext cx="3714745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3" name="Прямая со стрелкой 32"/>
          <p:cNvCxnSpPr/>
          <p:nvPr/>
        </p:nvCxnSpPr>
        <p:spPr>
          <a:xfrm rot="5400000" flipH="1" flipV="1">
            <a:off x="3500430" y="2643182"/>
            <a:ext cx="4000528" cy="2000264"/>
          </a:xfrm>
          <a:prstGeom prst="straightConnector1">
            <a:avLst/>
          </a:prstGeom>
          <a:ln w="38100">
            <a:solidFill>
              <a:srgbClr val="F901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0" y="4844489"/>
            <a:ext cx="4501553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Найдём объём стали.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814006" y="4143380"/>
            <a:ext cx="357190" cy="6429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 стрелкой 34"/>
          <p:cNvCxnSpPr/>
          <p:nvPr/>
        </p:nvCxnSpPr>
        <p:spPr>
          <a:xfrm flipV="1">
            <a:off x="2571736" y="1285860"/>
            <a:ext cx="6143668" cy="4286280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па 31"/>
          <p:cNvGrpSpPr/>
          <p:nvPr/>
        </p:nvGrpSpPr>
        <p:grpSpPr>
          <a:xfrm>
            <a:off x="-34926" y="-24"/>
            <a:ext cx="9215438" cy="6870401"/>
            <a:chOff x="181098" y="-12401"/>
            <a:chExt cx="9215438" cy="6870401"/>
          </a:xfrm>
        </p:grpSpPr>
        <p:grpSp>
          <p:nvGrpSpPr>
            <p:cNvPr id="34" name="Группа 23"/>
            <p:cNvGrpSpPr/>
            <p:nvPr/>
          </p:nvGrpSpPr>
          <p:grpSpPr>
            <a:xfrm>
              <a:off x="181098" y="-12401"/>
              <a:ext cx="9215438" cy="6870401"/>
              <a:chOff x="-37435" y="-5400457"/>
              <a:chExt cx="9215438" cy="6858024"/>
            </a:xfrm>
          </p:grpSpPr>
          <p:grpSp>
            <p:nvGrpSpPr>
              <p:cNvPr id="44" name="Группа 30"/>
              <p:cNvGrpSpPr/>
              <p:nvPr/>
            </p:nvGrpSpPr>
            <p:grpSpPr>
              <a:xfrm>
                <a:off x="-21784" y="-5400457"/>
                <a:ext cx="9179717" cy="6858024"/>
                <a:chOff x="-2643238" y="-7114302"/>
                <a:chExt cx="9179717" cy="7072362"/>
              </a:xfrm>
            </p:grpSpPr>
            <p:sp>
              <p:nvSpPr>
                <p:cNvPr id="46" name="Прямоугольник 45"/>
                <p:cNvSpPr/>
                <p:nvPr/>
              </p:nvSpPr>
              <p:spPr>
                <a:xfrm>
                  <a:off x="-2643238" y="-7114302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13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3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7" name="Line 16"/>
                <p:cNvSpPr>
                  <a:spLocks noChangeShapeType="1"/>
                </p:cNvSpPr>
                <p:nvPr/>
              </p:nvSpPr>
              <p:spPr bwMode="auto">
                <a:xfrm>
                  <a:off x="4716987" y="-6599508"/>
                  <a:ext cx="864966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8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-2607520" y="-6830404"/>
                  <a:ext cx="9143999" cy="173831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Плотность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это масса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единицы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объёма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.</a:t>
                  </a:r>
                </a:p>
              </p:txBody>
            </p:sp>
          </p:grpSp>
          <p:sp>
            <p:nvSpPr>
              <p:cNvPr id="45" name="Text Box 50"/>
              <p:cNvSpPr txBox="1">
                <a:spLocks noChangeArrowheads="1"/>
              </p:cNvSpPr>
              <p:nvPr/>
            </p:nvSpPr>
            <p:spPr bwMode="auto">
              <a:xfrm>
                <a:off x="-37435" y="-1150158"/>
                <a:ext cx="9215438" cy="195381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44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Она зависит </a:t>
                </a:r>
                <a:r>
                  <a:rPr lang="ru-RU" sz="4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от массы одной молекулы и </a:t>
                </a:r>
                <a:r>
                  <a:rPr lang="ru-RU" sz="44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расстояния между </a:t>
                </a:r>
                <a:r>
                  <a:rPr lang="ru-RU" sz="44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молекулами. 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/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6" name="Группа 24"/>
            <p:cNvGrpSpPr/>
            <p:nvPr/>
          </p:nvGrpSpPr>
          <p:grpSpPr>
            <a:xfrm>
              <a:off x="2334829" y="2149959"/>
              <a:ext cx="2021147" cy="1853864"/>
              <a:chOff x="428596" y="2726023"/>
              <a:chExt cx="2021147" cy="1853864"/>
            </a:xfrm>
            <a:solidFill>
              <a:srgbClr val="FFFF00"/>
            </a:solidFill>
          </p:grpSpPr>
          <p:sp>
            <p:nvSpPr>
              <p:cNvPr id="39" name="Прямоугольник 38"/>
              <p:cNvSpPr/>
              <p:nvPr/>
            </p:nvSpPr>
            <p:spPr>
              <a:xfrm>
                <a:off x="428596" y="3138688"/>
                <a:ext cx="748923" cy="1323439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r>
                  <a:rPr lang="ru-RU" sz="80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8000" dirty="0"/>
              </a:p>
            </p:txBody>
          </p:sp>
          <p:sp>
            <p:nvSpPr>
              <p:cNvPr id="40" name="Text Box 10"/>
              <p:cNvSpPr txBox="1">
                <a:spLocks noChangeArrowheads="1"/>
              </p:cNvSpPr>
              <p:nvPr/>
            </p:nvSpPr>
            <p:spPr bwMode="auto">
              <a:xfrm>
                <a:off x="1500166" y="2726023"/>
                <a:ext cx="949577" cy="100599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339933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 Box 11"/>
              <p:cNvSpPr txBox="1">
                <a:spLocks noChangeArrowheads="1"/>
              </p:cNvSpPr>
              <p:nvPr/>
            </p:nvSpPr>
            <p:spPr bwMode="auto">
              <a:xfrm>
                <a:off x="1488103" y="3651193"/>
                <a:ext cx="882705" cy="92869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Line 6"/>
              <p:cNvSpPr>
                <a:spLocks noChangeShapeType="1"/>
              </p:cNvSpPr>
              <p:nvPr/>
            </p:nvSpPr>
            <p:spPr bwMode="auto">
              <a:xfrm flipH="1">
                <a:off x="1571792" y="3819058"/>
                <a:ext cx="577325" cy="0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Rectangle 1"/>
              <p:cNvSpPr>
                <a:spLocks noChangeArrowheads="1"/>
              </p:cNvSpPr>
              <p:nvPr/>
            </p:nvSpPr>
            <p:spPr bwMode="auto">
              <a:xfrm>
                <a:off x="1000100" y="3365441"/>
                <a:ext cx="506870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200"/>
                                        <p:tgtEl>
                                          <p:spTgt spid="348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200"/>
                                        <p:tgtEl>
                                          <p:spTgt spid="348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200"/>
                                        <p:tgtEl>
                                          <p:spTgt spid="348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200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200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200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036E-7 L -0.13125 -0.0025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9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0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4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5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" grpId="0" animBg="1"/>
      <p:bldP spid="5" grpId="0"/>
      <p:bldP spid="18" grpId="0"/>
      <p:bldP spid="18" grpId="1"/>
      <p:bldP spid="19" grpId="0"/>
      <p:bldP spid="19" grpId="1"/>
      <p:bldP spid="20" grpId="0"/>
      <p:bldP spid="20" grpId="1"/>
      <p:bldP spid="21" grpId="0" animBg="1"/>
      <p:bldP spid="21" grpId="1" animBg="1"/>
      <p:bldP spid="21" grpId="2" animBg="1"/>
      <p:bldP spid="22" grpId="0"/>
      <p:bldP spid="23" grpId="0"/>
      <p:bldP spid="24" grpId="0" animBg="1"/>
      <p:bldP spid="25" grpId="0"/>
      <p:bldP spid="26" grpId="0" animBg="1"/>
      <p:bldP spid="26" grpId="1" animBg="1"/>
      <p:bldP spid="27" grpId="0"/>
      <p:bldP spid="28" grpId="0"/>
      <p:bldP spid="29" grpId="0"/>
      <p:bldP spid="30" grpId="0"/>
      <p:bldP spid="34818" grpId="0" build="allAtOnce" animBg="1"/>
      <p:bldP spid="37" grpId="0" build="allAtOnce" animBg="1"/>
      <p:bldP spid="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З№4.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Какой уровень займет вода в мензурке, если в нее опустить кусок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стекла?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86676" y="481953"/>
            <a:ext cx="2071670" cy="351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6440478" y="4857760"/>
            <a:ext cx="2703522" cy="20002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00364" y="2143116"/>
            <a:ext cx="228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стекла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406" y="3857628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общий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нач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357818" y="4357694"/>
            <a:ext cx="1853392" cy="76944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136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/>
          </a:p>
        </p:txBody>
      </p:sp>
      <p:sp>
        <p:nvSpPr>
          <p:cNvPr id="25" name="TextBox 24"/>
          <p:cNvSpPr txBox="1"/>
          <p:nvPr/>
        </p:nvSpPr>
        <p:spPr>
          <a:xfrm>
            <a:off x="3000396" y="2802904"/>
            <a:ext cx="1714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=90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00760" y="2857496"/>
            <a:ext cx="150019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71902" y="2857496"/>
            <a:ext cx="2357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071802" y="1428736"/>
            <a:ext cx="2286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стекла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86380" y="1142984"/>
            <a:ext cx="1143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86380" y="1571612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ст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42844" y="785794"/>
            <a:ext cx="2786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стекла.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=90г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14282" y="2331171"/>
            <a:ext cx="2428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конечн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1571612"/>
            <a:ext cx="32861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ст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2,5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142844" y="1159361"/>
            <a:ext cx="280275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1820842" y="217804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857488" y="857232"/>
            <a:ext cx="4675704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Найдём объём стекла.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Line 6"/>
          <p:cNvSpPr>
            <a:spLocks noChangeShapeType="1"/>
          </p:cNvSpPr>
          <p:nvPr/>
        </p:nvSpPr>
        <p:spPr bwMode="auto">
          <a:xfrm flipH="1">
            <a:off x="5357818" y="1857364"/>
            <a:ext cx="720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32" y="3429000"/>
            <a:ext cx="8475525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Найдём конечный объём воды в мензурке.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-32" y="4435626"/>
            <a:ext cx="5643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общий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+36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5780806"/>
            <a:ext cx="6096221" cy="1077218"/>
          </a:xfrm>
          <a:prstGeom prst="rect">
            <a:avLst/>
          </a:prstGeom>
          <a:solidFill>
            <a:srgbClr val="F9E3A5"/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конечный объём воды в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мензурке составит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136см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 rot="10800000">
            <a:off x="2714612" y="1714488"/>
            <a:ext cx="4643470" cy="1071570"/>
          </a:xfrm>
          <a:prstGeom prst="straightConnector1">
            <a:avLst/>
          </a:prstGeom>
          <a:ln w="38100">
            <a:solidFill>
              <a:srgbClr val="F901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800"/>
                            </p:stCondLst>
                            <p:childTnLst>
                              <p:par>
                                <p:cTn id="7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0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1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9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0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1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6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7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3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4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0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1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3600"/>
                            </p:stCondLst>
                            <p:childTnLst>
                              <p:par>
                                <p:cTn id="18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5" dur="2000" fill="hold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7" dur="2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600"/>
                            </p:stCondLst>
                            <p:childTnLst>
                              <p:par>
                                <p:cTn id="18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0" dur="2000" fill="hold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4" grpId="0" animBg="1"/>
      <p:bldP spid="4" grpId="1" animBg="1"/>
      <p:bldP spid="5" grpId="0"/>
      <p:bldP spid="23" grpId="0"/>
      <p:bldP spid="24" grpId="0" animBg="1"/>
      <p:bldP spid="24" grpId="1" animBg="1"/>
      <p:bldP spid="25" grpId="0"/>
      <p:bldP spid="26" grpId="0" animBg="1"/>
      <p:bldP spid="27" grpId="0"/>
      <p:bldP spid="28" grpId="0"/>
      <p:bldP spid="29" grpId="0"/>
      <p:bldP spid="30" grpId="0"/>
      <p:bldP spid="32" grpId="0"/>
      <p:bldP spid="33" grpId="0"/>
      <p:bldP spid="34" grpId="0"/>
      <p:bldP spid="35" grpId="0"/>
      <p:bldP spid="38" grpId="0" build="allAtOnce" animBg="1"/>
      <p:bldP spid="39" grpId="0" animBg="1"/>
      <p:bldP spid="40" grpId="0" build="allAtOnce" animBg="1"/>
      <p:bldP spid="41" grpId="0"/>
      <p:bldP spid="42" grpId="0" build="p" animBg="1"/>
      <p:bldP spid="42" grpId="1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406" y="57481"/>
          <a:ext cx="9144032" cy="1228379"/>
        </p:xfrm>
        <a:graphic>
          <a:graphicData uri="http://schemas.openxmlformats.org/drawingml/2006/table">
            <a:tbl>
              <a:tblPr/>
              <a:tblGrid>
                <a:gridCol w="9144032"/>
              </a:tblGrid>
              <a:tr h="2857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ВАРИАНТ                     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МЕХАНИЧЕСКОЕ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ДВИЖЕНИЕ.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ПЛОТНОСТЬ.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ru-RU" sz="14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(7/1)</a:t>
                      </a:r>
                      <a:r>
                        <a:rPr lang="ru-RU" sz="1600" b="1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</a:t>
                      </a:r>
                      <a:r>
                        <a:rPr lang="ru-RU" sz="16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                                                                                                    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53" marR="4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9426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Чему равна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масса 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алюминиевой болванки объёмом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дм</a:t>
                      </a:r>
                      <a:r>
                        <a:rPr lang="ru-RU" sz="1800" b="1" baseline="300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?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8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Какое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расстояние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пробежит </a:t>
                      </a: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спортсмен 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 </a:t>
                      </a:r>
                      <a:r>
                        <a:rPr lang="ru-RU" sz="1600" b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 с,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если он будет двигаться со скоростью </a:t>
                      </a:r>
                      <a:r>
                        <a:rPr lang="ru-RU" sz="16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12м/с</a:t>
                      </a:r>
                      <a:r>
                        <a:rPr lang="ru-RU" sz="1600" b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?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8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Определите </a:t>
                      </a:r>
                      <a:r>
                        <a:rPr lang="ru-RU" sz="18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лотность 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молока, если бидон </a:t>
                      </a:r>
                      <a:r>
                        <a:rPr lang="ru-RU" sz="1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ёмкостью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 л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вмещает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26,05 кг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молока. 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53" marR="4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1214422"/>
            <a:ext cx="9144000" cy="175432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4.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Вагон, двигаясь равномерно под уклон, проходит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 10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с.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Скатившись с горки, он проходит до остановки ещё за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1,5 мин.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Определить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среднюю скорость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за все время движения.</a:t>
            </a:r>
            <a:endParaRPr lang="ru-RU" sz="14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5.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Медный шар имеет массу   10кг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а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объём 2 дм</a:t>
            </a:r>
            <a:r>
              <a:rPr lang="ru-RU" baseline="30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Сплошной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это шар или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полый?</a:t>
            </a:r>
            <a:endParaRPr lang="ru-RU" sz="14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6.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В пустую мензурку массой налили 75 см</a:t>
            </a:r>
            <a:r>
              <a:rPr lang="ru-RU" baseline="30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жидкости. Масса мензурки с жидкостью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Определите, какую жидкость налили в мензурку (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 её плотности).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000372"/>
            <a:ext cx="9144000" cy="1754326"/>
          </a:xfrm>
          <a:prstGeom prst="rect">
            <a:avLst/>
          </a:prstGeom>
          <a:solidFill>
            <a:srgbClr val="92D050">
              <a:alpha val="68000"/>
            </a:srgb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7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 Двигаясь по шоссе, велосипедист </a:t>
            </a:r>
            <a:r>
              <a:rPr lang="ru-RU" smtClean="0">
                <a:latin typeface="Times New Roman" pitchFamily="18" charset="0"/>
                <a:ea typeface="Times New Roman"/>
                <a:cs typeface="Times New Roman" pitchFamily="18" charset="0"/>
              </a:rPr>
              <a:t>проехал 900м </a:t>
            </a:r>
            <a:r>
              <a:rPr lang="ru-RU" b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 мин,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а затем по плохой </a:t>
            </a:r>
            <a:r>
              <a:rPr lang="ru-RU" smtClean="0">
                <a:latin typeface="Times New Roman" pitchFamily="18" charset="0"/>
                <a:ea typeface="Times New Roman"/>
                <a:cs typeface="Times New Roman" pitchFamily="18" charset="0"/>
              </a:rPr>
              <a:t>дороге 400м   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со скоростью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10 м/с.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Определить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среднюю скорость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велосипедиста на всем пути.</a:t>
            </a:r>
            <a:endParaRPr lang="ru-RU" sz="14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8.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Ёмкость цистерны бензовоза  100м</a:t>
            </a:r>
            <a:r>
              <a:rPr lang="ru-RU" baseline="30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Сколько рейсов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должен сделать бензовоз, чтобы перевести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40 т бензина?</a:t>
            </a:r>
            <a:endParaRPr lang="ru-RU" sz="14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9.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Внутри чугунной отливки во время литья образовались пустоты. Определить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объём этих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пустот, если объём всей отливки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4,2 дм</a:t>
            </a:r>
            <a:r>
              <a:rPr lang="ru-RU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а её масса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27 кг</a:t>
            </a: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71438" y="4714884"/>
            <a:ext cx="9215438" cy="923330"/>
          </a:xfrm>
          <a:prstGeom prst="rect">
            <a:avLst/>
          </a:prstGeom>
          <a:solidFill>
            <a:srgbClr val="00B0F0">
              <a:alpha val="31000"/>
            </a:srgb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*Б.</a:t>
            </a:r>
            <a:r>
              <a:rPr lang="ru-RU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Чтобы получить латунь, сплавили медь объёмом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0,3 м</a:t>
            </a:r>
            <a:r>
              <a:rPr lang="ru-RU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и цинк объёмом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0,5 м</a:t>
            </a:r>
            <a:r>
              <a:rPr lang="ru-RU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r>
              <a:rPr lang="ru-RU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Какой плотности была получена латунь? (Объём сплава равен сумме объёмов его составляющих)</a:t>
            </a:r>
            <a:endParaRPr lang="ru-RU" sz="14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643106" y="5407071"/>
          <a:ext cx="5643538" cy="1379515"/>
        </p:xfrm>
        <a:graphic>
          <a:graphicData uri="http://schemas.openxmlformats.org/drawingml/2006/table">
            <a:tbl>
              <a:tblPr/>
              <a:tblGrid>
                <a:gridCol w="5643538"/>
              </a:tblGrid>
              <a:tr h="13795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u="sng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таблица плотностей </a:t>
                      </a:r>
                      <a:r>
                        <a:rPr lang="ru-RU" sz="1400" b="1" u="sng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(кг/м</a:t>
                      </a:r>
                      <a:r>
                        <a:rPr lang="ru-RU" sz="1400" b="1" u="sng" baseline="300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r>
                        <a:rPr lang="ru-RU" sz="1400" b="1" u="sng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12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цинк ……. 7100        Чугун……. 7000          Серная кислота…….   1800</a:t>
                      </a:r>
                      <a:endParaRPr lang="ru-RU" sz="12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спирт……..  800         бензин…… 710           нефть, керосин ………  800</a:t>
                      </a:r>
                      <a:endParaRPr lang="ru-RU" sz="12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медь……    8900         олово ….    7300          алюминий ……. ……. 2700</a:t>
                      </a:r>
                      <a:endParaRPr lang="ru-RU" sz="12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чугун …    7000          стекло…..   2500          свинец ….           ……11300</a:t>
                      </a:r>
                      <a:endParaRPr lang="ru-RU" sz="12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песок….    1500           сосна ….    440             воздух  …    ….   ….   1,29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53" marR="407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 rot="20320683">
            <a:off x="7367419" y="5490982"/>
            <a:ext cx="1928826" cy="120032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№1,2,3 – «3»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№ 4,5,6 -  «4»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№7,8,9 – «5»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*  премиальная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6143644"/>
            <a:ext cx="1518942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 24-30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3580</TotalTime>
  <Words>2572</Words>
  <Application>Microsoft Office PowerPoint</Application>
  <PresentationFormat>Экран (4:3)</PresentationFormat>
  <Paragraphs>496</Paragraphs>
  <Slides>31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3" baseType="lpstr">
      <vt:lpstr>new_year4</vt:lpstr>
      <vt:lpstr>Формула</vt:lpstr>
      <vt:lpstr>Домашнее задание.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Пользователь Windows</cp:lastModifiedBy>
  <cp:revision>341</cp:revision>
  <dcterms:created xsi:type="dcterms:W3CDTF">2008-12-14T04:17:18Z</dcterms:created>
  <dcterms:modified xsi:type="dcterms:W3CDTF">2020-09-22T18:23:12Z</dcterms:modified>
</cp:coreProperties>
</file>