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ms-powerpoint.presentation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40"/>
  </p:notesMasterIdLst>
  <p:sldIdLst>
    <p:sldId id="289" r:id="rId2"/>
    <p:sldId id="324" r:id="rId3"/>
    <p:sldId id="322" r:id="rId4"/>
    <p:sldId id="354" r:id="rId5"/>
    <p:sldId id="367" r:id="rId6"/>
    <p:sldId id="368" r:id="rId7"/>
    <p:sldId id="369" r:id="rId8"/>
    <p:sldId id="370" r:id="rId9"/>
    <p:sldId id="371" r:id="rId10"/>
    <p:sldId id="378" r:id="rId11"/>
    <p:sldId id="372" r:id="rId12"/>
    <p:sldId id="373" r:id="rId13"/>
    <p:sldId id="374" r:id="rId14"/>
    <p:sldId id="375" r:id="rId15"/>
    <p:sldId id="376" r:id="rId16"/>
    <p:sldId id="377" r:id="rId17"/>
    <p:sldId id="336" r:id="rId18"/>
    <p:sldId id="343" r:id="rId19"/>
    <p:sldId id="345" r:id="rId20"/>
    <p:sldId id="330" r:id="rId21"/>
    <p:sldId id="331" r:id="rId22"/>
    <p:sldId id="332" r:id="rId23"/>
    <p:sldId id="359" r:id="rId24"/>
    <p:sldId id="358" r:id="rId25"/>
    <p:sldId id="360" r:id="rId26"/>
    <p:sldId id="362" r:id="rId27"/>
    <p:sldId id="363" r:id="rId28"/>
    <p:sldId id="364" r:id="rId29"/>
    <p:sldId id="365" r:id="rId30"/>
    <p:sldId id="361" r:id="rId31"/>
    <p:sldId id="337" r:id="rId32"/>
    <p:sldId id="311" r:id="rId33"/>
    <p:sldId id="342" r:id="rId34"/>
    <p:sldId id="335" r:id="rId35"/>
    <p:sldId id="366" r:id="rId36"/>
    <p:sldId id="314" r:id="rId37"/>
    <p:sldId id="315" r:id="rId38"/>
    <p:sldId id="325" r:id="rId3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0033CC"/>
    <a:srgbClr val="EF2121"/>
    <a:srgbClr val="006600"/>
    <a:srgbClr val="003300"/>
    <a:srgbClr val="FFFFFF"/>
    <a:srgbClr val="000000"/>
    <a:srgbClr val="0014AC"/>
    <a:srgbClr val="365D21"/>
    <a:srgbClr val="220F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362" autoAdjust="0"/>
  </p:normalViewPr>
  <p:slideViewPr>
    <p:cSldViewPr>
      <p:cViewPr>
        <p:scale>
          <a:sx n="77" d="100"/>
          <a:sy n="77" d="100"/>
        </p:scale>
        <p:origin x="-1764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09.09.2020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338049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audio" Target="../media/audio5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2.wav"/><Relationship Id="rId4" Type="http://schemas.openxmlformats.org/officeDocument/2006/relationships/audio" Target="../media/audio7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audio" Target="../media/audio5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4.wav"/><Relationship Id="rId4" Type="http://schemas.openxmlformats.org/officeDocument/2006/relationships/audio" Target="../media/audio2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5.wav"/><Relationship Id="rId7" Type="http://schemas.openxmlformats.org/officeDocument/2006/relationships/audio" Target="../media/audio4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6.wav"/><Relationship Id="rId10" Type="http://schemas.openxmlformats.org/officeDocument/2006/relationships/audio" Target="../media/audio2.wav"/><Relationship Id="rId4" Type="http://schemas.openxmlformats.org/officeDocument/2006/relationships/audio" Target="../media/audio1.wav"/><Relationship Id="rId9" Type="http://schemas.openxmlformats.org/officeDocument/2006/relationships/audio" Target="../media/audio3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audio" Target="../media/audio7.wav"/><Relationship Id="rId3" Type="http://schemas.openxmlformats.org/officeDocument/2006/relationships/audio" Target="../media/audio5.wav"/><Relationship Id="rId7" Type="http://schemas.openxmlformats.org/officeDocument/2006/relationships/audio" Target="../media/audio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4.wav"/><Relationship Id="rId10" Type="http://schemas.openxmlformats.org/officeDocument/2006/relationships/audio" Target="../media/audio2.wav"/><Relationship Id="rId4" Type="http://schemas.openxmlformats.org/officeDocument/2006/relationships/audio" Target="../media/audio6.wav"/><Relationship Id="rId9" Type="http://schemas.openxmlformats.org/officeDocument/2006/relationships/audio" Target="../media/audio3.wav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audio" Target="../media/audio9.wav"/><Relationship Id="rId7" Type="http://schemas.openxmlformats.org/officeDocument/2006/relationships/audio" Target="../media/audio1.wav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5.wav"/><Relationship Id="rId4" Type="http://schemas.openxmlformats.org/officeDocument/2006/relationships/audio" Target="../media/audio4.wav"/><Relationship Id="rId9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1.wav"/><Relationship Id="rId7" Type="http://schemas.openxmlformats.org/officeDocument/2006/relationships/audio" Target="../media/audio7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5.wav"/><Relationship Id="rId4" Type="http://schemas.openxmlformats.org/officeDocument/2006/relationships/audio" Target="../media/audio4.wav"/><Relationship Id="rId9" Type="http://schemas.openxmlformats.org/officeDocument/2006/relationships/audio" Target="../media/audio8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3.wav"/><Relationship Id="rId5" Type="http://schemas.openxmlformats.org/officeDocument/2006/relationships/audio" Target="../media/audio6.wav"/><Relationship Id="rId4" Type="http://schemas.openxmlformats.org/officeDocument/2006/relationships/audio" Target="../media/audio5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13" Type="http://schemas.openxmlformats.org/officeDocument/2006/relationships/image" Target="../media/image12.jpeg"/><Relationship Id="rId3" Type="http://schemas.openxmlformats.org/officeDocument/2006/relationships/audio" Target="../media/audio4.wav"/><Relationship Id="rId7" Type="http://schemas.openxmlformats.org/officeDocument/2006/relationships/audio" Target="../media/audio3.wav"/><Relationship Id="rId12" Type="http://schemas.openxmlformats.org/officeDocument/2006/relationships/image" Target="../media/image1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6.wav"/><Relationship Id="rId11" Type="http://schemas.openxmlformats.org/officeDocument/2006/relationships/image" Target="../media/image10.jpeg"/><Relationship Id="rId5" Type="http://schemas.openxmlformats.org/officeDocument/2006/relationships/audio" Target="../media/audio5.wav"/><Relationship Id="rId10" Type="http://schemas.openxmlformats.org/officeDocument/2006/relationships/image" Target="../media/image9.jpeg"/><Relationship Id="rId4" Type="http://schemas.openxmlformats.org/officeDocument/2006/relationships/audio" Target="../media/audio10.wav"/><Relationship Id="rId9" Type="http://schemas.openxmlformats.org/officeDocument/2006/relationships/image" Target="../media/image8.png"/><Relationship Id="rId1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5.wav"/><Relationship Id="rId7" Type="http://schemas.openxmlformats.org/officeDocument/2006/relationships/audio" Target="../media/audio6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9.wav"/><Relationship Id="rId5" Type="http://schemas.openxmlformats.org/officeDocument/2006/relationships/audio" Target="../media/audio4.wav"/><Relationship Id="rId4" Type="http://schemas.openxmlformats.org/officeDocument/2006/relationships/audio" Target="../media/audio1.wav"/><Relationship Id="rId9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5" Type="http://schemas.openxmlformats.org/officeDocument/2006/relationships/audio" Target="../media/audio4.wav"/><Relationship Id="rId4" Type="http://schemas.openxmlformats.org/officeDocument/2006/relationships/audio" Target="../media/audio5.wav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6.wav"/><Relationship Id="rId7" Type="http://schemas.openxmlformats.org/officeDocument/2006/relationships/audio" Target="../media/audio7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8.wav"/><Relationship Id="rId11" Type="http://schemas.openxmlformats.org/officeDocument/2006/relationships/image" Target="../media/image3.jpeg"/><Relationship Id="rId5" Type="http://schemas.openxmlformats.org/officeDocument/2006/relationships/audio" Target="../media/audio4.wav"/><Relationship Id="rId10" Type="http://schemas.openxmlformats.org/officeDocument/2006/relationships/audio" Target="../media/audio3.wav"/><Relationship Id="rId4" Type="http://schemas.openxmlformats.org/officeDocument/2006/relationships/audio" Target="../media/audio5.wav"/><Relationship Id="rId9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3" Type="http://schemas.openxmlformats.org/officeDocument/2006/relationships/audio" Target="../media/audio6.wav"/><Relationship Id="rId7" Type="http://schemas.openxmlformats.org/officeDocument/2006/relationships/audio" Target="../media/audio9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4.wav"/><Relationship Id="rId10" Type="http://schemas.openxmlformats.org/officeDocument/2006/relationships/image" Target="../media/image3.jpeg"/><Relationship Id="rId4" Type="http://schemas.openxmlformats.org/officeDocument/2006/relationships/audio" Target="../media/audio5.wav"/><Relationship Id="rId9" Type="http://schemas.openxmlformats.org/officeDocument/2006/relationships/audio" Target="../media/audio3.wav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audio" Target="../media/audio7.wav"/><Relationship Id="rId7" Type="http://schemas.openxmlformats.org/officeDocument/2006/relationships/audio" Target="../media/audio3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5.wav"/><Relationship Id="rId4" Type="http://schemas.openxmlformats.org/officeDocument/2006/relationships/audio" Target="../media/audio6.wav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audio" Target="../media/audio9.wav"/><Relationship Id="rId3" Type="http://schemas.openxmlformats.org/officeDocument/2006/relationships/audio" Target="../media/audio6.wav"/><Relationship Id="rId7" Type="http://schemas.openxmlformats.org/officeDocument/2006/relationships/audio" Target="../media/audio4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11" Type="http://schemas.openxmlformats.org/officeDocument/2006/relationships/image" Target="../media/image3.jpeg"/><Relationship Id="rId5" Type="http://schemas.openxmlformats.org/officeDocument/2006/relationships/audio" Target="../media/audio7.wav"/><Relationship Id="rId10" Type="http://schemas.openxmlformats.org/officeDocument/2006/relationships/audio" Target="../media/audio3.wav"/><Relationship Id="rId4" Type="http://schemas.openxmlformats.org/officeDocument/2006/relationships/audio" Target="../media/audio8.wav"/><Relationship Id="rId9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2.wav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1.wav"/><Relationship Id="rId7" Type="http://schemas.openxmlformats.org/officeDocument/2006/relationships/audio" Target="../media/audio2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8.wav"/><Relationship Id="rId4" Type="http://schemas.openxmlformats.org/officeDocument/2006/relationships/audio" Target="../media/audio5.wav"/><Relationship Id="rId9" Type="http://schemas.openxmlformats.org/officeDocument/2006/relationships/image" Target="../media/image3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3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audio" Target="../media/audio8.wav"/><Relationship Id="rId4" Type="http://schemas.openxmlformats.org/officeDocument/2006/relationships/audio" Target="../media/audio5.wav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audio" Target="../media/audio8.wav"/><Relationship Id="rId7" Type="http://schemas.openxmlformats.org/officeDocument/2006/relationships/image" Target="../media/image16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1.wav"/><Relationship Id="rId4" Type="http://schemas.openxmlformats.org/officeDocument/2006/relationships/audio" Target="../media/audio9.wav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audio" Target="../media/audio6.wav"/><Relationship Id="rId7" Type="http://schemas.openxmlformats.org/officeDocument/2006/relationships/audio" Target="../media/audio3.wav"/><Relationship Id="rId2" Type="http://schemas.openxmlformats.org/officeDocument/2006/relationships/audio" Target="../media/audio12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10" Type="http://schemas.openxmlformats.org/officeDocument/2006/relationships/image" Target="../media/image18.jpeg"/><Relationship Id="rId4" Type="http://schemas.openxmlformats.org/officeDocument/2006/relationships/audio" Target="../media/audio1.wav"/><Relationship Id="rId9" Type="http://schemas.openxmlformats.org/officeDocument/2006/relationships/image" Target="../media/image3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audio" Target="../media/audio3.wav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audio" Target="../media/audio13.wav"/><Relationship Id="rId3" Type="http://schemas.openxmlformats.org/officeDocument/2006/relationships/audio" Target="../media/audio5.wav"/><Relationship Id="rId7" Type="http://schemas.openxmlformats.org/officeDocument/2006/relationships/audio" Target="../media/audio1.wav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7.wav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audio" Target="../media/audio6.wav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gif"/><Relationship Id="rId4" Type="http://schemas.openxmlformats.org/officeDocument/2006/relationships/image" Target="../media/image4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audio" Target="../media/audio5.wav"/><Relationship Id="rId7" Type="http://schemas.openxmlformats.org/officeDocument/2006/relationships/audio" Target="../media/audio9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6.wav"/><Relationship Id="rId4" Type="http://schemas.openxmlformats.org/officeDocument/2006/relationships/audio" Target="../media/audio4.wav"/><Relationship Id="rId9" Type="http://schemas.openxmlformats.org/officeDocument/2006/relationships/image" Target="../media/image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7.wav"/><Relationship Id="rId5" Type="http://schemas.openxmlformats.org/officeDocument/2006/relationships/audio" Target="../media/audio4.wav"/><Relationship Id="rId4" Type="http://schemas.openxmlformats.org/officeDocument/2006/relationships/audio" Target="../media/audio5.wav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audio" Target="../media/audio7.wav"/><Relationship Id="rId7" Type="http://schemas.openxmlformats.org/officeDocument/2006/relationships/audio" Target="../media/audio1.wav"/><Relationship Id="rId2" Type="http://schemas.openxmlformats.org/officeDocument/2006/relationships/audio" Target="../media/audio5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11" Type="http://schemas.openxmlformats.org/officeDocument/2006/relationships/image" Target="../media/image3.jpeg"/><Relationship Id="rId5" Type="http://schemas.openxmlformats.org/officeDocument/2006/relationships/audio" Target="../media/audio4.wav"/><Relationship Id="rId10" Type="http://schemas.openxmlformats.org/officeDocument/2006/relationships/audio" Target="../media/audio9.wav"/><Relationship Id="rId4" Type="http://schemas.openxmlformats.org/officeDocument/2006/relationships/audio" Target="../media/audio2.wav"/><Relationship Id="rId9" Type="http://schemas.openxmlformats.org/officeDocument/2006/relationships/audio" Target="../media/audio8.wav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8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5.wav"/><Relationship Id="rId4" Type="http://schemas.openxmlformats.org/officeDocument/2006/relationships/audio" Target="../media/audio6.wav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3" Type="http://schemas.openxmlformats.org/officeDocument/2006/relationships/audio" Target="../media/audio1.wav"/><Relationship Id="rId7" Type="http://schemas.openxmlformats.org/officeDocument/2006/relationships/audio" Target="../media/audio5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3.wav"/><Relationship Id="rId10" Type="http://schemas.openxmlformats.org/officeDocument/2006/relationships/image" Target="../media/image3.jpeg"/><Relationship Id="rId4" Type="http://schemas.openxmlformats.org/officeDocument/2006/relationships/audio" Target="../media/audio2.wav"/><Relationship Id="rId9" Type="http://schemas.openxmlformats.org/officeDocument/2006/relationships/audio" Target="../media/audio7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gif"/><Relationship Id="rId5" Type="http://schemas.openxmlformats.org/officeDocument/2006/relationships/image" Target="../media/image4.jpe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7.wav"/><Relationship Id="rId7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6.wav"/><Relationship Id="rId5" Type="http://schemas.openxmlformats.org/officeDocument/2006/relationships/audio" Target="../media/audio3.wav"/><Relationship Id="rId4" Type="http://schemas.openxmlformats.org/officeDocument/2006/relationships/audio" Target="../media/audio2.wav"/><Relationship Id="rId9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audio" Target="../media/audio5.wav"/><Relationship Id="rId3" Type="http://schemas.openxmlformats.org/officeDocument/2006/relationships/audio" Target="../media/audio7.wav"/><Relationship Id="rId7" Type="http://schemas.openxmlformats.org/officeDocument/2006/relationships/audio" Target="../media/audio3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6.wav"/><Relationship Id="rId4" Type="http://schemas.openxmlformats.org/officeDocument/2006/relationships/audio" Target="../media/audio2.wav"/><Relationship Id="rId9" Type="http://schemas.openxmlformats.org/officeDocument/2006/relationships/image" Target="../media/image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audio" Target="../media/audio5.wav"/><Relationship Id="rId7" Type="http://schemas.openxmlformats.org/officeDocument/2006/relationships/audio" Target="../media/audio6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2.wav"/><Relationship Id="rId4" Type="http://schemas.openxmlformats.org/officeDocument/2006/relationships/audio" Target="../media/audio7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642918"/>
          </a:xfrm>
        </p:spPr>
        <p:txBody>
          <a:bodyPr/>
          <a:lstStyle/>
          <a:p>
            <a:pPr eaLnBrk="1" hangingPunct="1">
              <a:defRPr/>
            </a:pPr>
            <a:r>
              <a:rPr lang="ru-RU" sz="1800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9  класс  (Применение </a:t>
            </a:r>
            <a:r>
              <a:rPr lang="ru-RU" sz="1800" cap="none" dirty="0" err="1" smtClean="0">
                <a:latin typeface="Times New Roman" pitchFamily="18" charset="0"/>
                <a:cs typeface="Times New Roman" pitchFamily="18" charset="0"/>
              </a:rPr>
              <a:t>з-нов</a:t>
            </a:r>
            <a:r>
              <a:rPr lang="ru-RU" sz="1800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cap="none" dirty="0" err="1" smtClean="0">
                <a:latin typeface="Times New Roman" pitchFamily="18" charset="0"/>
                <a:cs typeface="Times New Roman" pitchFamily="18" charset="0"/>
              </a:rPr>
              <a:t>Ньтона</a:t>
            </a:r>
            <a:r>
              <a:rPr lang="ru-RU" sz="1800" cap="none" dirty="0" smtClean="0">
                <a:latin typeface="Times New Roman" pitchFamily="18" charset="0"/>
                <a:cs typeface="Times New Roman" pitchFamily="18" charset="0"/>
              </a:rPr>
              <a:t>)) </a:t>
            </a:r>
            <a:endParaRPr lang="ru-RU" dirty="0"/>
          </a:p>
        </p:txBody>
      </p:sp>
      <p:sp>
        <p:nvSpPr>
          <p:cNvPr id="11267" name="Содержимое 2"/>
          <p:cNvSpPr>
            <a:spLocks noGrp="1"/>
          </p:cNvSpPr>
          <p:nvPr>
            <p:ph idx="1"/>
          </p:nvPr>
        </p:nvSpPr>
        <p:spPr>
          <a:xfrm>
            <a:off x="0" y="500042"/>
            <a:ext cx="9144000" cy="928694"/>
          </a:xfrm>
        </p:spPr>
        <p:txBody>
          <a:bodyPr/>
          <a:lstStyle/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ТЕМА:</a:t>
            </a:r>
            <a:r>
              <a:rPr lang="ru-RU" sz="1600" b="1" u="sng" dirty="0" smtClean="0">
                <a:latin typeface="Times New Roman" pitchFamily="18" charset="0"/>
                <a:cs typeface="Times New Roman" pitchFamily="18" charset="0"/>
              </a:rPr>
              <a:t> /упр./    Решение задач на законы Ньютона.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    раздел (III)</a:t>
            </a:r>
          </a:p>
          <a:p>
            <a:pPr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ЦЕЛИ: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Развить навыки в составлении  основного  уравнения  динамики.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Задачи: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Создать условия для развития навыков практического использования  законов Ньютона</a:t>
            </a:r>
          </a:p>
          <a:p>
            <a:pPr>
              <a:defRPr/>
            </a:pPr>
            <a:endParaRPr lang="ru-RU" sz="1800" dirty="0" smtClean="0"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defRPr/>
            </a:pPr>
            <a:endParaRPr lang="ru-RU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0" y="4929198"/>
            <a:ext cx="7572428" cy="181588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9   «тело, брошенное горизонтально»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10  Вес тела, двигающегося ускоренно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12  Торможение  тела 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Задача 13  Движение по наклонной плоскости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0" y="1428736"/>
            <a:ext cx="91440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Алгоритм решения задач 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1.Что? Как?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(Движение какого тела  Вы описываете?)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Расставить силы! </a:t>
            </a:r>
          </a:p>
          <a:p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(Сила – действие другого тела.  </a:t>
            </a:r>
          </a:p>
          <a:p>
            <a:r>
              <a:rPr lang="ru-RU" sz="2800" b="1" dirty="0" smtClean="0">
                <a:solidFill>
                  <a:srgbClr val="365D21"/>
                </a:solidFill>
                <a:latin typeface="Times New Roman" pitchFamily="18" charset="0"/>
                <a:cs typeface="Times New Roman" pitchFamily="18" charset="0"/>
              </a:rPr>
              <a:t>                            Сколько других тел, столько и сил!)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Записать уравнение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 или 2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з-на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Ньютона.</a:t>
            </a: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Вспомнить вопрос задачи и выразить неизвестные!</a:t>
            </a:r>
          </a:p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Все данные и найденное выносить на рисунок!</a:t>
            </a:r>
            <a:endParaRPr lang="ru-RU" sz="28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Bef>
                <a:spcPts val="500"/>
              </a:spcBef>
              <a:spcAft>
                <a:spcPts val="1000"/>
              </a:spcAft>
            </a:pPr>
            <a:r>
              <a:rPr lang="ru-RU" sz="2800" b="1" i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Д-3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Каково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ускорение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системы двух тел, подвешенных на блоке?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Чему равна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сила н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атяжения нити?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0" y="1204327"/>
            <a:ext cx="1928794" cy="1438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10кг</a:t>
            </a:r>
            <a:endParaRPr lang="ru-RU" sz="32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=4кг</a:t>
            </a: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60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4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8"/>
          <p:cNvGrpSpPr/>
          <p:nvPr/>
        </p:nvGrpSpPr>
        <p:grpSpPr>
          <a:xfrm>
            <a:off x="71406" y="915182"/>
            <a:ext cx="1787538" cy="1728000"/>
            <a:chOff x="928662" y="1214423"/>
            <a:chExt cx="1788646" cy="1728000"/>
          </a:xfrm>
        </p:grpSpPr>
        <p:cxnSp>
          <p:nvCxnSpPr>
            <p:cNvPr id="67" name="Прямая соединительная линия 66"/>
            <p:cNvCxnSpPr/>
            <p:nvPr/>
          </p:nvCxnSpPr>
          <p:spPr>
            <a:xfrm rot="5400000" flipH="1" flipV="1">
              <a:off x="1852514" y="2077629"/>
              <a:ext cx="1728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/>
            <p:nvPr/>
          </p:nvCxnSpPr>
          <p:spPr>
            <a:xfrm>
              <a:off x="928662" y="2357430"/>
              <a:ext cx="172907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0" y="5715016"/>
            <a:ext cx="9144000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И так: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сначала ускорение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всей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системы,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а затем свойства 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частей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714480" y="867115"/>
            <a:ext cx="6000792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Система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двух тел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разгоняется, т.к.</a:t>
            </a:r>
            <a:endParaRPr lang="ru-RU" sz="2800" dirty="0"/>
          </a:p>
        </p:txBody>
      </p:sp>
      <p:grpSp>
        <p:nvGrpSpPr>
          <p:cNvPr id="3" name="Группа 4"/>
          <p:cNvGrpSpPr/>
          <p:nvPr/>
        </p:nvGrpSpPr>
        <p:grpSpPr>
          <a:xfrm>
            <a:off x="8334276" y="3571876"/>
            <a:ext cx="714380" cy="461665"/>
            <a:chOff x="2714612" y="4429132"/>
            <a:chExt cx="714380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 стрелкой 63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7"/>
          <p:cNvGrpSpPr/>
          <p:nvPr/>
        </p:nvGrpSpPr>
        <p:grpSpPr>
          <a:xfrm>
            <a:off x="738098" y="2940809"/>
            <a:ext cx="714380" cy="461665"/>
            <a:chOff x="3357554" y="2143116"/>
            <a:chExt cx="714380" cy="461665"/>
          </a:xfrm>
        </p:grpSpPr>
        <p:sp>
          <p:nvSpPr>
            <p:cNvPr id="66" name="TextBox 65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Прямая со стрелкой 6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7"/>
          <p:cNvGrpSpPr/>
          <p:nvPr/>
        </p:nvGrpSpPr>
        <p:grpSpPr>
          <a:xfrm>
            <a:off x="8429652" y="1428736"/>
            <a:ext cx="500066" cy="584775"/>
            <a:chOff x="3357554" y="2143116"/>
            <a:chExt cx="500066" cy="584775"/>
          </a:xfrm>
          <a:noFill/>
        </p:grpSpPr>
        <p:sp>
          <p:nvSpPr>
            <p:cNvPr id="119" name="TextBox 118"/>
            <p:cNvSpPr txBox="1"/>
            <p:nvPr/>
          </p:nvSpPr>
          <p:spPr>
            <a:xfrm>
              <a:off x="3357554" y="2143116"/>
              <a:ext cx="500066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0" name="Прямая со стрелкой 119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1" name="Прямая со стрелкой 120"/>
          <p:cNvCxnSpPr/>
          <p:nvPr/>
        </p:nvCxnSpPr>
        <p:spPr>
          <a:xfrm rot="5400000">
            <a:off x="8287570" y="3071016"/>
            <a:ext cx="714380" cy="1588"/>
          </a:xfrm>
          <a:prstGeom prst="straightConnector1">
            <a:avLst/>
          </a:prstGeom>
          <a:ln w="50800">
            <a:solidFill>
              <a:srgbClr val="0000CC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7"/>
          <p:cNvGrpSpPr/>
          <p:nvPr/>
        </p:nvGrpSpPr>
        <p:grpSpPr>
          <a:xfrm>
            <a:off x="8679591" y="2487035"/>
            <a:ext cx="678755" cy="584775"/>
            <a:chOff x="3357554" y="2143116"/>
            <a:chExt cx="714380" cy="584775"/>
          </a:xfrm>
        </p:grpSpPr>
        <p:sp>
          <p:nvSpPr>
            <p:cNvPr id="123" name="TextBox 122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4" name="Прямая со стрелкой 123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0000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3" name="Прямоугольник 132"/>
          <p:cNvSpPr/>
          <p:nvPr/>
        </p:nvSpPr>
        <p:spPr>
          <a:xfrm>
            <a:off x="1928794" y="2035483"/>
            <a:ext cx="3000396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100Н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14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8" name="Прямоугольник 147"/>
          <p:cNvSpPr/>
          <p:nvPr/>
        </p:nvSpPr>
        <p:spPr>
          <a:xfrm>
            <a:off x="3998418" y="4857760"/>
            <a:ext cx="2573846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Время разгона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=0)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6286512" y="4357694"/>
            <a:ext cx="1202571" cy="50004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Группа 90"/>
          <p:cNvGrpSpPr/>
          <p:nvPr/>
        </p:nvGrpSpPr>
        <p:grpSpPr>
          <a:xfrm>
            <a:off x="7643834" y="1071546"/>
            <a:ext cx="714380" cy="785818"/>
            <a:chOff x="7643834" y="714356"/>
            <a:chExt cx="714380" cy="785818"/>
          </a:xfrm>
        </p:grpSpPr>
        <p:sp>
          <p:nvSpPr>
            <p:cNvPr id="72" name="Овал 71"/>
            <p:cNvSpPr/>
            <p:nvPr/>
          </p:nvSpPr>
          <p:spPr>
            <a:xfrm>
              <a:off x="7739412" y="1071546"/>
              <a:ext cx="500066" cy="428628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Скругленный прямоугольник 72"/>
            <p:cNvSpPr/>
            <p:nvPr/>
          </p:nvSpPr>
          <p:spPr>
            <a:xfrm>
              <a:off x="7643834" y="714356"/>
              <a:ext cx="714380" cy="142876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9" name="Прямая соединительная линия 88"/>
            <p:cNvCxnSpPr>
              <a:stCxn id="73" idx="2"/>
            </p:cNvCxnSpPr>
            <p:nvPr/>
          </p:nvCxnSpPr>
          <p:spPr>
            <a:xfrm rot="5400000">
              <a:off x="7893867" y="964389"/>
              <a:ext cx="21431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103"/>
          <p:cNvGrpSpPr/>
          <p:nvPr/>
        </p:nvGrpSpPr>
        <p:grpSpPr>
          <a:xfrm>
            <a:off x="7990452" y="1643050"/>
            <a:ext cx="500066" cy="1643074"/>
            <a:chOff x="7990452" y="1285860"/>
            <a:chExt cx="500066" cy="1643074"/>
          </a:xfrm>
        </p:grpSpPr>
        <p:sp>
          <p:nvSpPr>
            <p:cNvPr id="76" name="Прямоугольник 75"/>
            <p:cNvSpPr/>
            <p:nvPr/>
          </p:nvSpPr>
          <p:spPr>
            <a:xfrm>
              <a:off x="7990452" y="2285992"/>
              <a:ext cx="500066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0" name="Прямая соединительная линия 89"/>
            <p:cNvCxnSpPr/>
            <p:nvPr/>
          </p:nvCxnSpPr>
          <p:spPr>
            <a:xfrm rot="5400000">
              <a:off x="7744422" y="1785926"/>
              <a:ext cx="1000132" cy="0"/>
            </a:xfrm>
            <a:prstGeom prst="line">
              <a:avLst/>
            </a:prstGeom>
            <a:ln w="57150">
              <a:solidFill>
                <a:srgbClr val="00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102"/>
          <p:cNvGrpSpPr/>
          <p:nvPr/>
        </p:nvGrpSpPr>
        <p:grpSpPr>
          <a:xfrm>
            <a:off x="7545812" y="1643050"/>
            <a:ext cx="357190" cy="933980"/>
            <a:chOff x="7545812" y="1285860"/>
            <a:chExt cx="357190" cy="933980"/>
          </a:xfrm>
        </p:grpSpPr>
        <p:sp>
          <p:nvSpPr>
            <p:cNvPr id="77" name="Прямоугольник 76"/>
            <p:cNvSpPr/>
            <p:nvPr/>
          </p:nvSpPr>
          <p:spPr>
            <a:xfrm>
              <a:off x="7545812" y="1791212"/>
              <a:ext cx="357190" cy="42862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5" name="Прямая соединительная линия 94"/>
            <p:cNvCxnSpPr/>
            <p:nvPr/>
          </p:nvCxnSpPr>
          <p:spPr>
            <a:xfrm rot="5400000">
              <a:off x="7487136" y="1537860"/>
              <a:ext cx="504000" cy="0"/>
            </a:xfrm>
            <a:prstGeom prst="line">
              <a:avLst/>
            </a:prstGeom>
            <a:ln w="57150">
              <a:solidFill>
                <a:srgbClr val="00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6" name="Прямая со стрелкой 85"/>
          <p:cNvCxnSpPr/>
          <p:nvPr/>
        </p:nvCxnSpPr>
        <p:spPr>
          <a:xfrm rot="16200000" flipV="1">
            <a:off x="7772875" y="3481225"/>
            <a:ext cx="1021304" cy="17253"/>
          </a:xfrm>
          <a:prstGeom prst="straightConnector1">
            <a:avLst/>
          </a:prstGeom>
          <a:ln w="508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 стрелкой 97"/>
          <p:cNvCxnSpPr/>
          <p:nvPr/>
        </p:nvCxnSpPr>
        <p:spPr>
          <a:xfrm rot="16200000" flipV="1">
            <a:off x="7421335" y="2663431"/>
            <a:ext cx="612000" cy="0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4"/>
          <p:cNvGrpSpPr/>
          <p:nvPr/>
        </p:nvGrpSpPr>
        <p:grpSpPr>
          <a:xfrm>
            <a:off x="7429520" y="2895897"/>
            <a:ext cx="714380" cy="461665"/>
            <a:chOff x="2714612" y="4429132"/>
            <a:chExt cx="714380" cy="461665"/>
          </a:xfrm>
        </p:grpSpPr>
        <p:sp>
          <p:nvSpPr>
            <p:cNvPr id="101" name="TextBox 100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2" name="Прямая со стрелкой 10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5" name="Прямая со стрелкой 104"/>
          <p:cNvCxnSpPr/>
          <p:nvPr/>
        </p:nvCxnSpPr>
        <p:spPr>
          <a:xfrm rot="5400000">
            <a:off x="8322495" y="2321711"/>
            <a:ext cx="500066" cy="1588"/>
          </a:xfrm>
          <a:prstGeom prst="straightConnector1">
            <a:avLst/>
          </a:prstGeom>
          <a:ln w="50800">
            <a:solidFill>
              <a:srgbClr val="0066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Прямоугольник 106"/>
          <p:cNvSpPr/>
          <p:nvPr/>
        </p:nvSpPr>
        <p:spPr>
          <a:xfrm>
            <a:off x="2786050" y="2487265"/>
            <a:ext cx="2357454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0Н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=14кг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1357290" y="3068422"/>
            <a:ext cx="4357686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Тело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разгоняется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pSp>
        <p:nvGrpSpPr>
          <p:cNvPr id="11" name="Группа 4"/>
          <p:cNvGrpSpPr/>
          <p:nvPr/>
        </p:nvGrpSpPr>
        <p:grpSpPr>
          <a:xfrm>
            <a:off x="843858" y="4786322"/>
            <a:ext cx="714380" cy="461665"/>
            <a:chOff x="2714612" y="4429132"/>
            <a:chExt cx="714380" cy="461665"/>
          </a:xfrm>
        </p:grpSpPr>
        <p:sp>
          <p:nvSpPr>
            <p:cNvPr id="110" name="TextBox 109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1" name="Прямая со стрелкой 110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2" name="Прямая со стрелкой 111"/>
          <p:cNvCxnSpPr/>
          <p:nvPr/>
        </p:nvCxnSpPr>
        <p:spPr>
          <a:xfrm rot="5400000">
            <a:off x="-70676" y="3999710"/>
            <a:ext cx="714380" cy="1588"/>
          </a:xfrm>
          <a:prstGeom prst="straightConnector1">
            <a:avLst/>
          </a:prstGeom>
          <a:ln w="50800">
            <a:solidFill>
              <a:srgbClr val="0000CC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112"/>
          <p:cNvGrpSpPr/>
          <p:nvPr/>
        </p:nvGrpSpPr>
        <p:grpSpPr>
          <a:xfrm>
            <a:off x="0" y="3214686"/>
            <a:ext cx="714380" cy="584775"/>
            <a:chOff x="3357554" y="2143116"/>
            <a:chExt cx="714380" cy="584775"/>
          </a:xfrm>
        </p:grpSpPr>
        <p:sp>
          <p:nvSpPr>
            <p:cNvPr id="114" name="TextBox 113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3200" b="1" dirty="0" smtClean="0">
                  <a:solidFill>
                    <a:srgbClr val="0000CC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5" name="Прямая со стрелкой 114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0000C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Группа 116"/>
          <p:cNvGrpSpPr/>
          <p:nvPr/>
        </p:nvGrpSpPr>
        <p:grpSpPr>
          <a:xfrm>
            <a:off x="511909" y="2714620"/>
            <a:ext cx="500066" cy="1643074"/>
            <a:chOff x="7990452" y="1285860"/>
            <a:chExt cx="500066" cy="1643074"/>
          </a:xfrm>
        </p:grpSpPr>
        <p:sp>
          <p:nvSpPr>
            <p:cNvPr id="118" name="Прямоугольник 117"/>
            <p:cNvSpPr/>
            <p:nvPr/>
          </p:nvSpPr>
          <p:spPr>
            <a:xfrm>
              <a:off x="7990452" y="2285992"/>
              <a:ext cx="500066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22" name="Прямая соединительная линия 121"/>
            <p:cNvCxnSpPr/>
            <p:nvPr/>
          </p:nvCxnSpPr>
          <p:spPr>
            <a:xfrm rot="5400000">
              <a:off x="7744422" y="1785926"/>
              <a:ext cx="1000132" cy="0"/>
            </a:xfrm>
            <a:prstGeom prst="line">
              <a:avLst/>
            </a:prstGeom>
            <a:ln w="28575">
              <a:solidFill>
                <a:srgbClr val="00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0" name="Прямая со стрелкой 99"/>
          <p:cNvCxnSpPr/>
          <p:nvPr/>
        </p:nvCxnSpPr>
        <p:spPr>
          <a:xfrm rot="16200000" flipV="1">
            <a:off x="446475" y="3636370"/>
            <a:ext cx="648000" cy="17253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Прямоугольник 127"/>
          <p:cNvSpPr/>
          <p:nvPr/>
        </p:nvSpPr>
        <p:spPr>
          <a:xfrm>
            <a:off x="1273977" y="4221312"/>
            <a:ext cx="3119522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=10</a:t>
            </a:r>
            <a:r>
              <a:rPr lang="en-US" sz="32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4,2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           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4500562" y="4221312"/>
            <a:ext cx="1500198" cy="584775"/>
          </a:xfrm>
          <a:prstGeom prst="rect">
            <a:avLst/>
          </a:prstGeom>
          <a:blipFill>
            <a:blip r:embed="rId8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56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Group 5"/>
          <p:cNvGrpSpPr>
            <a:grpSpLocks/>
          </p:cNvGrpSpPr>
          <p:nvPr/>
        </p:nvGrpSpPr>
        <p:grpSpPr bwMode="auto">
          <a:xfrm>
            <a:off x="6572264" y="4071942"/>
            <a:ext cx="3072126" cy="1786011"/>
            <a:chOff x="14533" y="2007"/>
            <a:chExt cx="4470" cy="3573"/>
          </a:xfrm>
        </p:grpSpPr>
        <p:grpSp>
          <p:nvGrpSpPr>
            <p:cNvPr id="15" name="Group 7"/>
            <p:cNvGrpSpPr>
              <a:grpSpLocks/>
            </p:cNvGrpSpPr>
            <p:nvPr/>
          </p:nvGrpSpPr>
          <p:grpSpPr bwMode="auto">
            <a:xfrm>
              <a:off x="15461" y="3604"/>
              <a:ext cx="2156" cy="1690"/>
              <a:chOff x="9862" y="6636"/>
              <a:chExt cx="1071" cy="1690"/>
            </a:xfrm>
          </p:grpSpPr>
          <p:grpSp>
            <p:nvGrpSpPr>
              <p:cNvPr id="16" name="Group 9"/>
              <p:cNvGrpSpPr>
                <a:grpSpLocks/>
              </p:cNvGrpSpPr>
              <p:nvPr/>
            </p:nvGrpSpPr>
            <p:grpSpPr bwMode="auto">
              <a:xfrm>
                <a:off x="9862" y="6636"/>
                <a:ext cx="1071" cy="1690"/>
                <a:chOff x="12788" y="5651"/>
                <a:chExt cx="1071" cy="1690"/>
              </a:xfrm>
            </p:grpSpPr>
            <p:sp>
              <p:nvSpPr>
                <p:cNvPr id="158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2788" y="5651"/>
                  <a:ext cx="1071" cy="674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9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891" y="6486"/>
                  <a:ext cx="599" cy="855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-</a:t>
                  </a: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g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57" name="Line 8"/>
              <p:cNvSpPr>
                <a:spLocks noChangeShapeType="1"/>
              </p:cNvSpPr>
              <p:nvPr/>
            </p:nvSpPr>
            <p:spPr bwMode="auto">
              <a:xfrm>
                <a:off x="10026" y="7558"/>
                <a:ext cx="538" cy="1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53" name="Text Box 6"/>
            <p:cNvSpPr txBox="1">
              <a:spLocks noChangeArrowheads="1"/>
            </p:cNvSpPr>
            <p:nvPr/>
          </p:nvSpPr>
          <p:spPr bwMode="auto">
            <a:xfrm>
              <a:off x="14533" y="2007"/>
              <a:ext cx="4470" cy="357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- </a:t>
              </a: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– g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/2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0" name="TextBox 139"/>
          <p:cNvSpPr txBox="1"/>
          <p:nvPr/>
        </p:nvSpPr>
        <p:spPr>
          <a:xfrm>
            <a:off x="5190228" y="2496918"/>
            <a:ext cx="1857388" cy="584775"/>
          </a:xfrm>
          <a:prstGeom prst="rect">
            <a:avLst/>
          </a:prstGeom>
          <a:blipFill>
            <a:blip r:embed="rId8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4,2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/с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2000232" y="1438619"/>
            <a:ext cx="5286412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en-US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74" name="TextBox 73"/>
          <p:cNvSpPr txBox="1"/>
          <p:nvPr/>
        </p:nvSpPr>
        <p:spPr>
          <a:xfrm>
            <a:off x="1142976" y="3653197"/>
            <a:ext cx="5214974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M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en-US" sz="2800" b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</a:t>
            </a:r>
            <a:endParaRPr lang="ru-RU" sz="2800" dirty="0"/>
          </a:p>
        </p:txBody>
      </p:sp>
      <p:cxnSp>
        <p:nvCxnSpPr>
          <p:cNvPr id="156" name="Прямая со стрелкой 155"/>
          <p:cNvCxnSpPr/>
          <p:nvPr/>
        </p:nvCxnSpPr>
        <p:spPr>
          <a:xfrm rot="5400000">
            <a:off x="4536283" y="2821777"/>
            <a:ext cx="785816" cy="714382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6143604" y="6396335"/>
            <a:ext cx="300039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13-3,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ФотФ, стр.24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7358082" y="3571876"/>
            <a:ext cx="785818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100Н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6929454" y="2600262"/>
            <a:ext cx="642942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40Н</a:t>
            </a:r>
            <a:endParaRPr lang="ru-RU" sz="2000" b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0" y="4857760"/>
            <a:ext cx="785818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5" name="Прямая со стрелкой 124"/>
          <p:cNvCxnSpPr/>
          <p:nvPr/>
        </p:nvCxnSpPr>
        <p:spPr>
          <a:xfrm rot="16200000" flipV="1">
            <a:off x="270582" y="4502530"/>
            <a:ext cx="1021304" cy="17253"/>
          </a:xfrm>
          <a:prstGeom prst="straightConnector1">
            <a:avLst/>
          </a:prstGeom>
          <a:ln w="508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6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500"/>
                            </p:stCondLst>
                            <p:childTnLst>
                              <p:par>
                                <p:cTn id="14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500"/>
                            </p:stCondLst>
                            <p:childTnLst>
                              <p:par>
                                <p:cTn id="17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" fill="hold">
                      <p:stCondLst>
                        <p:cond delay="indefinite"/>
                      </p:stCondLst>
                      <p:childTnLst>
                        <p:par>
                          <p:cTn id="187" fill="hold">
                            <p:stCondLst>
                              <p:cond delay="0"/>
                            </p:stCondLst>
                            <p:childTnLst>
                              <p:par>
                                <p:cTn id="1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0" dur="2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5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6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7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8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0" dur="2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1" fill="hold">
                      <p:stCondLst>
                        <p:cond delay="indefinite"/>
                      </p:stCondLst>
                      <p:childTnLst>
                        <p:par>
                          <p:cTn id="222" fill="hold">
                            <p:stCondLst>
                              <p:cond delay="0"/>
                            </p:stCondLst>
                            <p:childTnLst>
                              <p:par>
                                <p:cTn id="2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5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  <p:bldP spid="55" grpId="0" build="p"/>
      <p:bldP spid="82" grpId="0"/>
      <p:bldP spid="60" grpId="0" animBg="1"/>
      <p:bldP spid="133" grpId="0" animBg="1"/>
      <p:bldP spid="148" grpId="0" animBg="1"/>
      <p:bldP spid="70" grpId="0" animBg="1"/>
      <p:bldP spid="107" grpId="0" animBg="1"/>
      <p:bldP spid="108" grpId="0" animBg="1"/>
      <p:bldP spid="128" grpId="0" animBg="1"/>
      <p:bldP spid="130" grpId="0" animBg="1"/>
      <p:bldP spid="140" grpId="0" animBg="1"/>
      <p:bldP spid="71" grpId="0" animBg="1"/>
      <p:bldP spid="74" grpId="0" animBg="1"/>
      <p:bldP spid="79" grpId="0" animBg="1"/>
      <p:bldP spid="81" grpId="0" animBg="1"/>
      <p:bldP spid="8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82"/>
          <p:cNvGrpSpPr/>
          <p:nvPr/>
        </p:nvGrpSpPr>
        <p:grpSpPr>
          <a:xfrm>
            <a:off x="473200" y="2643182"/>
            <a:ext cx="582076" cy="1989113"/>
            <a:chOff x="7990452" y="1456140"/>
            <a:chExt cx="510638" cy="1829984"/>
          </a:xfrm>
        </p:grpSpPr>
        <p:grpSp>
          <p:nvGrpSpPr>
            <p:cNvPr id="3" name="Группа 103"/>
            <p:cNvGrpSpPr/>
            <p:nvPr/>
          </p:nvGrpSpPr>
          <p:grpSpPr>
            <a:xfrm>
              <a:off x="7990452" y="1456140"/>
              <a:ext cx="500066" cy="1829984"/>
              <a:chOff x="7990452" y="1098950"/>
              <a:chExt cx="500066" cy="1829984"/>
            </a:xfrm>
          </p:grpSpPr>
          <p:sp>
            <p:nvSpPr>
              <p:cNvPr id="87" name="Прямоугольник 86"/>
              <p:cNvSpPr/>
              <p:nvPr/>
            </p:nvSpPr>
            <p:spPr>
              <a:xfrm>
                <a:off x="7990452" y="2571744"/>
                <a:ext cx="500066" cy="3571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88" name="Прямая соединительная линия 87"/>
              <p:cNvCxnSpPr/>
              <p:nvPr/>
            </p:nvCxnSpPr>
            <p:spPr>
              <a:xfrm rot="5400000">
                <a:off x="7548968" y="1794470"/>
                <a:ext cx="1391040" cy="0"/>
              </a:xfrm>
              <a:prstGeom prst="line">
                <a:avLst/>
              </a:prstGeom>
              <a:ln w="571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5" name="Прямоугольник 84"/>
            <p:cNvSpPr/>
            <p:nvPr/>
          </p:nvSpPr>
          <p:spPr>
            <a:xfrm>
              <a:off x="8001024" y="2428868"/>
              <a:ext cx="500066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1857356" y="0"/>
            <a:ext cx="7286644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в4,з5.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Через неподвижный блок перекинута нить, на которой подвешены три одинаковых груза массой 2 кг каждый. Найти ускорение системы и силы натяжения  нитей.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0" y="0"/>
            <a:ext cx="1928794" cy="14388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4кг</a:t>
            </a:r>
          </a:p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>
              <a:lnSpc>
                <a:spcPts val="3500"/>
              </a:lnSpc>
            </a:pP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68"/>
          <p:cNvGrpSpPr/>
          <p:nvPr/>
        </p:nvGrpSpPr>
        <p:grpSpPr>
          <a:xfrm>
            <a:off x="71406" y="-156388"/>
            <a:ext cx="1787538" cy="1728000"/>
            <a:chOff x="928662" y="1285861"/>
            <a:chExt cx="1788646" cy="1728000"/>
          </a:xfrm>
        </p:grpSpPr>
        <p:cxnSp>
          <p:nvCxnSpPr>
            <p:cNvPr id="67" name="Прямая соединительная линия 66"/>
            <p:cNvCxnSpPr/>
            <p:nvPr/>
          </p:nvCxnSpPr>
          <p:spPr>
            <a:xfrm rot="5400000" flipH="1" flipV="1">
              <a:off x="1852514" y="2149067"/>
              <a:ext cx="1728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/>
            <p:nvPr/>
          </p:nvCxnSpPr>
          <p:spPr>
            <a:xfrm>
              <a:off x="928662" y="2357430"/>
              <a:ext cx="172907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0" y="5715016"/>
            <a:ext cx="9144000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И так: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сначала ускорение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всей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системы,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а затем движение 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частей!!!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857356" y="1000108"/>
            <a:ext cx="3429024" cy="95410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1.Система </a:t>
            </a:r>
            <a:r>
              <a:rPr lang="ru-RU" sz="28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трёх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тел</a:t>
            </a:r>
          </a:p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разгоняется, т.к.</a:t>
            </a:r>
            <a:endParaRPr lang="ru-RU" sz="2800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8334276" y="3643314"/>
            <a:ext cx="809724" cy="461665"/>
            <a:chOff x="2714612" y="4429132"/>
            <a:chExt cx="809724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2714612" y="4429132"/>
              <a:ext cx="80972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 стрелкой 63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7"/>
          <p:cNvGrpSpPr/>
          <p:nvPr/>
        </p:nvGrpSpPr>
        <p:grpSpPr>
          <a:xfrm>
            <a:off x="714348" y="3038773"/>
            <a:ext cx="714380" cy="461665"/>
            <a:chOff x="3357554" y="2143116"/>
            <a:chExt cx="714380" cy="461665"/>
          </a:xfrm>
        </p:grpSpPr>
        <p:sp>
          <p:nvSpPr>
            <p:cNvPr id="66" name="TextBox 65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Прямая со стрелкой 6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7"/>
          <p:cNvGrpSpPr/>
          <p:nvPr/>
        </p:nvGrpSpPr>
        <p:grpSpPr>
          <a:xfrm>
            <a:off x="7000892" y="928670"/>
            <a:ext cx="500066" cy="584775"/>
            <a:chOff x="3357554" y="2143116"/>
            <a:chExt cx="500066" cy="584775"/>
          </a:xfrm>
          <a:noFill/>
        </p:grpSpPr>
        <p:sp>
          <p:nvSpPr>
            <p:cNvPr id="119" name="TextBox 118"/>
            <p:cNvSpPr txBox="1"/>
            <p:nvPr/>
          </p:nvSpPr>
          <p:spPr>
            <a:xfrm>
              <a:off x="3357554" y="2143116"/>
              <a:ext cx="500066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0" name="Прямая со стрелкой 119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1" name="Прямая со стрелкой 120"/>
          <p:cNvCxnSpPr/>
          <p:nvPr/>
        </p:nvCxnSpPr>
        <p:spPr>
          <a:xfrm rot="5400000">
            <a:off x="8287570" y="3071016"/>
            <a:ext cx="714380" cy="1588"/>
          </a:xfrm>
          <a:prstGeom prst="straightConnector1">
            <a:avLst/>
          </a:prstGeom>
          <a:ln w="50800">
            <a:solidFill>
              <a:srgbClr val="C0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8679591" y="2487035"/>
            <a:ext cx="678755" cy="584775"/>
            <a:chOff x="3357554" y="2143116"/>
            <a:chExt cx="714380" cy="584775"/>
          </a:xfrm>
        </p:grpSpPr>
        <p:sp>
          <p:nvSpPr>
            <p:cNvPr id="123" name="TextBox 122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4" name="Прямая со стрелкой 123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8" name="Прямоугольник 147"/>
          <p:cNvSpPr/>
          <p:nvPr/>
        </p:nvSpPr>
        <p:spPr>
          <a:xfrm>
            <a:off x="3571868" y="4786322"/>
            <a:ext cx="2573846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Время разгона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=0)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6286512" y="4357694"/>
            <a:ext cx="1202571" cy="50004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9" name="Группа 90"/>
          <p:cNvGrpSpPr/>
          <p:nvPr/>
        </p:nvGrpSpPr>
        <p:grpSpPr>
          <a:xfrm>
            <a:off x="7643834" y="1071546"/>
            <a:ext cx="714380" cy="785818"/>
            <a:chOff x="7643834" y="714356"/>
            <a:chExt cx="714380" cy="785818"/>
          </a:xfrm>
        </p:grpSpPr>
        <p:sp>
          <p:nvSpPr>
            <p:cNvPr id="72" name="Овал 71"/>
            <p:cNvSpPr/>
            <p:nvPr/>
          </p:nvSpPr>
          <p:spPr>
            <a:xfrm>
              <a:off x="7739412" y="1071546"/>
              <a:ext cx="500066" cy="428628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Скругленный прямоугольник 72"/>
            <p:cNvSpPr/>
            <p:nvPr/>
          </p:nvSpPr>
          <p:spPr>
            <a:xfrm>
              <a:off x="7643834" y="714356"/>
              <a:ext cx="714380" cy="142876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9" name="Прямая соединительная линия 88"/>
            <p:cNvCxnSpPr>
              <a:stCxn id="73" idx="2"/>
            </p:cNvCxnSpPr>
            <p:nvPr/>
          </p:nvCxnSpPr>
          <p:spPr>
            <a:xfrm rot="5400000">
              <a:off x="7893867" y="964389"/>
              <a:ext cx="21431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Группа 102"/>
          <p:cNvGrpSpPr/>
          <p:nvPr/>
        </p:nvGrpSpPr>
        <p:grpSpPr>
          <a:xfrm>
            <a:off x="7545812" y="1643050"/>
            <a:ext cx="357190" cy="933980"/>
            <a:chOff x="7545812" y="1285860"/>
            <a:chExt cx="357190" cy="933980"/>
          </a:xfrm>
        </p:grpSpPr>
        <p:sp>
          <p:nvSpPr>
            <p:cNvPr id="77" name="Прямоугольник 76"/>
            <p:cNvSpPr/>
            <p:nvPr/>
          </p:nvSpPr>
          <p:spPr>
            <a:xfrm>
              <a:off x="7545812" y="1791212"/>
              <a:ext cx="357190" cy="42862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5" name="Прямая соединительная линия 94"/>
            <p:cNvCxnSpPr/>
            <p:nvPr/>
          </p:nvCxnSpPr>
          <p:spPr>
            <a:xfrm rot="5400000">
              <a:off x="7487136" y="1537860"/>
              <a:ext cx="504000" cy="0"/>
            </a:xfrm>
            <a:prstGeom prst="line">
              <a:avLst/>
            </a:prstGeom>
            <a:ln w="57150">
              <a:solidFill>
                <a:srgbClr val="00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6" name="Прямая со стрелкой 85"/>
          <p:cNvCxnSpPr/>
          <p:nvPr/>
        </p:nvCxnSpPr>
        <p:spPr>
          <a:xfrm rot="16200000" flipV="1">
            <a:off x="7772875" y="3481225"/>
            <a:ext cx="1021304" cy="17253"/>
          </a:xfrm>
          <a:prstGeom prst="straightConnector1">
            <a:avLst/>
          </a:prstGeom>
          <a:ln w="508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 стрелкой 97"/>
          <p:cNvCxnSpPr/>
          <p:nvPr/>
        </p:nvCxnSpPr>
        <p:spPr>
          <a:xfrm rot="16200000" flipV="1">
            <a:off x="7421335" y="2663431"/>
            <a:ext cx="612000" cy="0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4"/>
          <p:cNvGrpSpPr/>
          <p:nvPr/>
        </p:nvGrpSpPr>
        <p:grpSpPr>
          <a:xfrm>
            <a:off x="7000892" y="2753021"/>
            <a:ext cx="714380" cy="461665"/>
            <a:chOff x="2714612" y="4429132"/>
            <a:chExt cx="714380" cy="461665"/>
          </a:xfrm>
        </p:grpSpPr>
        <p:sp>
          <p:nvSpPr>
            <p:cNvPr id="101" name="TextBox 100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2" name="Прямая со стрелкой 10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5" name="Прямая со стрелкой 104"/>
          <p:cNvCxnSpPr/>
          <p:nvPr/>
        </p:nvCxnSpPr>
        <p:spPr>
          <a:xfrm rot="16200000" flipV="1">
            <a:off x="7178693" y="1392223"/>
            <a:ext cx="500066" cy="1588"/>
          </a:xfrm>
          <a:prstGeom prst="straightConnector1">
            <a:avLst/>
          </a:prstGeom>
          <a:ln w="50800">
            <a:solidFill>
              <a:srgbClr val="0066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Прямоугольник 106"/>
          <p:cNvSpPr/>
          <p:nvPr/>
        </p:nvSpPr>
        <p:spPr>
          <a:xfrm>
            <a:off x="1428728" y="2643182"/>
            <a:ext cx="3143272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2кг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6кг)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1428728" y="3201415"/>
            <a:ext cx="5143536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Тело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разгоняется, т.к.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pSp>
        <p:nvGrpSpPr>
          <p:cNvPr id="12" name="Группа 4"/>
          <p:cNvGrpSpPr/>
          <p:nvPr/>
        </p:nvGrpSpPr>
        <p:grpSpPr>
          <a:xfrm>
            <a:off x="843858" y="4786322"/>
            <a:ext cx="870622" cy="461665"/>
            <a:chOff x="2714612" y="4429132"/>
            <a:chExt cx="870622" cy="461665"/>
          </a:xfrm>
        </p:grpSpPr>
        <p:sp>
          <p:nvSpPr>
            <p:cNvPr id="110" name="TextBox 109"/>
            <p:cNvSpPr txBox="1"/>
            <p:nvPr/>
          </p:nvSpPr>
          <p:spPr>
            <a:xfrm>
              <a:off x="2714612" y="4429132"/>
              <a:ext cx="87062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1" name="Прямая со стрелкой 110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2" name="Прямая со стрелкой 111"/>
          <p:cNvCxnSpPr/>
          <p:nvPr/>
        </p:nvCxnSpPr>
        <p:spPr>
          <a:xfrm rot="5400000">
            <a:off x="-70676" y="3999710"/>
            <a:ext cx="714380" cy="1588"/>
          </a:xfrm>
          <a:prstGeom prst="straightConnector1">
            <a:avLst/>
          </a:prstGeom>
          <a:ln w="50800">
            <a:solidFill>
              <a:srgbClr val="C0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112"/>
          <p:cNvGrpSpPr/>
          <p:nvPr/>
        </p:nvGrpSpPr>
        <p:grpSpPr>
          <a:xfrm>
            <a:off x="0" y="3214686"/>
            <a:ext cx="714380" cy="584775"/>
            <a:chOff x="3357554" y="2143116"/>
            <a:chExt cx="714380" cy="584775"/>
          </a:xfrm>
        </p:grpSpPr>
        <p:sp>
          <p:nvSpPr>
            <p:cNvPr id="114" name="TextBox 113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5" name="Прямая со стрелкой 114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5" name="Прямая со стрелкой 124"/>
          <p:cNvCxnSpPr/>
          <p:nvPr/>
        </p:nvCxnSpPr>
        <p:spPr>
          <a:xfrm rot="16200000" flipV="1">
            <a:off x="259431" y="4552795"/>
            <a:ext cx="1021304" cy="17253"/>
          </a:xfrm>
          <a:prstGeom prst="straightConnector1">
            <a:avLst/>
          </a:prstGeom>
          <a:ln w="508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 rot="16200000" flipV="1">
            <a:off x="446475" y="3636370"/>
            <a:ext cx="648000" cy="17253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Прямоугольник 127"/>
          <p:cNvSpPr/>
          <p:nvPr/>
        </p:nvSpPr>
        <p:spPr>
          <a:xfrm>
            <a:off x="1357290" y="4214818"/>
            <a:ext cx="3119522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9,8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=4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3,3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4929190" y="3772919"/>
            <a:ext cx="1500198" cy="584775"/>
          </a:xfrm>
          <a:prstGeom prst="rect">
            <a:avLst/>
          </a:prstGeom>
          <a:blipFill>
            <a:blip r:embed="rId8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Group 5"/>
          <p:cNvGrpSpPr>
            <a:grpSpLocks/>
          </p:cNvGrpSpPr>
          <p:nvPr/>
        </p:nvGrpSpPr>
        <p:grpSpPr bwMode="auto">
          <a:xfrm>
            <a:off x="6357658" y="4071942"/>
            <a:ext cx="3072126" cy="1786011"/>
            <a:chOff x="14533" y="2007"/>
            <a:chExt cx="4470" cy="3573"/>
          </a:xfrm>
        </p:grpSpPr>
        <p:grpSp>
          <p:nvGrpSpPr>
            <p:cNvPr id="15" name="Group 7"/>
            <p:cNvGrpSpPr>
              <a:grpSpLocks/>
            </p:cNvGrpSpPr>
            <p:nvPr/>
          </p:nvGrpSpPr>
          <p:grpSpPr bwMode="auto">
            <a:xfrm>
              <a:off x="15461" y="3604"/>
              <a:ext cx="2156" cy="1690"/>
              <a:chOff x="9862" y="6636"/>
              <a:chExt cx="1071" cy="1690"/>
            </a:xfrm>
          </p:grpSpPr>
          <p:grpSp>
            <p:nvGrpSpPr>
              <p:cNvPr id="16" name="Group 9"/>
              <p:cNvGrpSpPr>
                <a:grpSpLocks/>
              </p:cNvGrpSpPr>
              <p:nvPr/>
            </p:nvGrpSpPr>
            <p:grpSpPr bwMode="auto">
              <a:xfrm>
                <a:off x="9862" y="6636"/>
                <a:ext cx="1071" cy="1690"/>
                <a:chOff x="12788" y="5651"/>
                <a:chExt cx="1071" cy="1690"/>
              </a:xfrm>
            </p:grpSpPr>
            <p:sp>
              <p:nvSpPr>
                <p:cNvPr id="158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2788" y="5651"/>
                  <a:ext cx="1071" cy="674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9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891" y="6486"/>
                  <a:ext cx="599" cy="855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-</a:t>
                  </a: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g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57" name="Line 8"/>
              <p:cNvSpPr>
                <a:spLocks noChangeShapeType="1"/>
              </p:cNvSpPr>
              <p:nvPr/>
            </p:nvSpPr>
            <p:spPr bwMode="auto">
              <a:xfrm>
                <a:off x="10026" y="7558"/>
                <a:ext cx="538" cy="1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53" name="Text Box 6"/>
            <p:cNvSpPr txBox="1">
              <a:spLocks noChangeArrowheads="1"/>
            </p:cNvSpPr>
            <p:nvPr/>
          </p:nvSpPr>
          <p:spPr bwMode="auto">
            <a:xfrm>
              <a:off x="14533" y="2007"/>
              <a:ext cx="4470" cy="357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- </a:t>
              </a: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– g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/2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0" name="TextBox 139"/>
          <p:cNvSpPr txBox="1"/>
          <p:nvPr/>
        </p:nvSpPr>
        <p:spPr>
          <a:xfrm>
            <a:off x="4929190" y="2571744"/>
            <a:ext cx="1857388" cy="584775"/>
          </a:xfrm>
          <a:prstGeom prst="rect">
            <a:avLst/>
          </a:prstGeom>
          <a:blipFill>
            <a:blip r:embed="rId8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3,3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/с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0" y="1986969"/>
            <a:ext cx="5572132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-mg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2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>
              <a:solidFill>
                <a:schemeClr val="tx1"/>
              </a:solidFill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1357290" y="3772919"/>
            <a:ext cx="3643338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=2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Н)</a:t>
            </a:r>
            <a:endParaRPr lang="ru-RU" sz="3200" dirty="0">
              <a:solidFill>
                <a:schemeClr val="tx1"/>
              </a:solidFill>
            </a:endParaRPr>
          </a:p>
        </p:txBody>
      </p:sp>
      <p:cxnSp>
        <p:nvCxnSpPr>
          <p:cNvPr id="156" name="Прямая со стрелкой 155"/>
          <p:cNvCxnSpPr/>
          <p:nvPr/>
        </p:nvCxnSpPr>
        <p:spPr>
          <a:xfrm rot="10800000" flipV="1">
            <a:off x="3571868" y="3000372"/>
            <a:ext cx="1440634" cy="1000132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6357950" y="6334780"/>
            <a:ext cx="2786082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Ср-3,</a:t>
            </a:r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4-5,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стр14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Группа 80"/>
          <p:cNvGrpSpPr/>
          <p:nvPr/>
        </p:nvGrpSpPr>
        <p:grpSpPr>
          <a:xfrm>
            <a:off x="7990452" y="1643050"/>
            <a:ext cx="510638" cy="1643074"/>
            <a:chOff x="7990452" y="1643050"/>
            <a:chExt cx="510638" cy="1643074"/>
          </a:xfrm>
        </p:grpSpPr>
        <p:grpSp>
          <p:nvGrpSpPr>
            <p:cNvPr id="18" name="Группа 103"/>
            <p:cNvGrpSpPr/>
            <p:nvPr/>
          </p:nvGrpSpPr>
          <p:grpSpPr>
            <a:xfrm>
              <a:off x="7990452" y="1643050"/>
              <a:ext cx="500066" cy="1643074"/>
              <a:chOff x="7990452" y="1285860"/>
              <a:chExt cx="500066" cy="1643074"/>
            </a:xfrm>
          </p:grpSpPr>
          <p:sp>
            <p:nvSpPr>
              <p:cNvPr id="76" name="Прямоугольник 75"/>
              <p:cNvSpPr/>
              <p:nvPr/>
            </p:nvSpPr>
            <p:spPr>
              <a:xfrm>
                <a:off x="7990452" y="2571744"/>
                <a:ext cx="500066" cy="35719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90" name="Прямая соединительная линия 89"/>
              <p:cNvCxnSpPr/>
              <p:nvPr/>
            </p:nvCxnSpPr>
            <p:spPr>
              <a:xfrm rot="5400000">
                <a:off x="7614488" y="1915860"/>
                <a:ext cx="1260000" cy="0"/>
              </a:xfrm>
              <a:prstGeom prst="line">
                <a:avLst/>
              </a:prstGeom>
              <a:ln w="57150">
                <a:solidFill>
                  <a:srgbClr val="0066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0" name="Прямоугольник 79"/>
            <p:cNvSpPr/>
            <p:nvPr/>
          </p:nvSpPr>
          <p:spPr>
            <a:xfrm>
              <a:off x="8001024" y="2428868"/>
              <a:ext cx="500066" cy="35719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4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5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0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00"/>
                            </p:stCondLst>
                            <p:childTnLst>
                              <p:par>
                                <p:cTn id="1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500"/>
                            </p:stCondLst>
                            <p:childTnLst>
                              <p:par>
                                <p:cTn id="1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2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4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1" dur="2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6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1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2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3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  <p:bldP spid="55" grpId="0" build="p"/>
      <p:bldP spid="82" grpId="0"/>
      <p:bldP spid="60" grpId="0" animBg="1"/>
      <p:bldP spid="148" grpId="0" animBg="1"/>
      <p:bldP spid="70" grpId="0" animBg="1"/>
      <p:bldP spid="107" grpId="0" animBg="1"/>
      <p:bldP spid="108" grpId="0" animBg="1"/>
      <p:bldP spid="128" grpId="0" animBg="1"/>
      <p:bldP spid="130" grpId="0" animBg="1"/>
      <p:bldP spid="140" grpId="0" animBg="1"/>
      <p:bldP spid="71" grpId="0" animBg="1"/>
      <p:bldP spid="7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Text Box 45"/>
          <p:cNvSpPr txBox="1">
            <a:spLocks noChangeArrowheads="1"/>
          </p:cNvSpPr>
          <p:nvPr/>
        </p:nvSpPr>
        <p:spPr bwMode="auto">
          <a:xfrm>
            <a:off x="5214942" y="2608136"/>
            <a:ext cx="1000132" cy="374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21,9Н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auto">
          <a:xfrm>
            <a:off x="3571868" y="142852"/>
            <a:ext cx="5643602" cy="224676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3200" b="1" u="sng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Для всей системы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3200" b="1" dirty="0" smtClean="0">
              <a:solidFill>
                <a:srgbClr val="FF66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)•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=(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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6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кг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)•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=(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30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Н-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10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Н-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16Н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/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6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кг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≈2,666≈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2,7м/с</a:t>
            </a:r>
            <a:r>
              <a:rPr kumimoji="0" lang="ru-RU" sz="40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85720" y="1571612"/>
            <a:ext cx="537327" cy="369332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1кг</a:t>
            </a:r>
            <a:endParaRPr lang="ru-RU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714480" y="214290"/>
            <a:ext cx="537327" cy="369332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2кг</a:t>
            </a:r>
            <a:endParaRPr lang="ru-RU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571736" y="1643050"/>
            <a:ext cx="537327" cy="369332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3кг</a:t>
            </a:r>
            <a:endParaRPr lang="ru-RU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-32" y="92074"/>
            <a:ext cx="3506786" cy="2979735"/>
            <a:chOff x="1761" y="667"/>
            <a:chExt cx="1625" cy="1333"/>
          </a:xfrm>
        </p:grpSpPr>
        <p:sp>
          <p:nvSpPr>
            <p:cNvPr id="1027" name="Rectangle 3"/>
            <p:cNvSpPr>
              <a:spLocks noChangeArrowheads="1"/>
            </p:cNvSpPr>
            <p:nvPr/>
          </p:nvSpPr>
          <p:spPr bwMode="auto">
            <a:xfrm>
              <a:off x="1913" y="1013"/>
              <a:ext cx="1213" cy="908"/>
            </a:xfrm>
            <a:prstGeom prst="rect">
              <a:avLst/>
            </a:prstGeom>
            <a:noFill/>
            <a:ln w="19050">
              <a:solidFill>
                <a:srgbClr val="C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1761" y="667"/>
              <a:ext cx="1625" cy="1333"/>
              <a:chOff x="1753" y="579"/>
              <a:chExt cx="1625" cy="1333"/>
            </a:xfrm>
          </p:grpSpPr>
          <p:sp>
            <p:nvSpPr>
              <p:cNvPr id="1029" name="Rectangle 5"/>
              <p:cNvSpPr>
                <a:spLocks noChangeArrowheads="1"/>
              </p:cNvSpPr>
              <p:nvPr/>
            </p:nvSpPr>
            <p:spPr bwMode="auto">
              <a:xfrm>
                <a:off x="2417" y="809"/>
                <a:ext cx="181" cy="109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38100">
                <a:solidFill>
                  <a:srgbClr val="0000FF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4" name="Group 6"/>
              <p:cNvGrpSpPr>
                <a:grpSpLocks/>
              </p:cNvGrpSpPr>
              <p:nvPr/>
            </p:nvGrpSpPr>
            <p:grpSpPr bwMode="auto">
              <a:xfrm>
                <a:off x="1753" y="579"/>
                <a:ext cx="1625" cy="1333"/>
                <a:chOff x="1745" y="593"/>
                <a:chExt cx="1625" cy="1333"/>
              </a:xfrm>
            </p:grpSpPr>
            <p:grpSp>
              <p:nvGrpSpPr>
                <p:cNvPr id="5" name="Group 7"/>
                <p:cNvGrpSpPr>
                  <a:grpSpLocks/>
                </p:cNvGrpSpPr>
                <p:nvPr/>
              </p:nvGrpSpPr>
              <p:grpSpPr bwMode="auto">
                <a:xfrm>
                  <a:off x="1745" y="857"/>
                  <a:ext cx="1625" cy="1069"/>
                  <a:chOff x="1745" y="857"/>
                  <a:chExt cx="1625" cy="1069"/>
                </a:xfrm>
              </p:grpSpPr>
              <p:sp>
                <p:nvSpPr>
                  <p:cNvPr id="1032" name="Oval 8"/>
                  <p:cNvSpPr>
                    <a:spLocks noChangeArrowheads="1"/>
                  </p:cNvSpPr>
                  <p:nvPr/>
                </p:nvSpPr>
                <p:spPr bwMode="auto">
                  <a:xfrm>
                    <a:off x="1793" y="857"/>
                    <a:ext cx="145" cy="145"/>
                  </a:xfrm>
                  <a:prstGeom prst="ellipse">
                    <a:avLst/>
                  </a:prstGeom>
                  <a:noFill/>
                  <a:ln w="38100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33" name="Oval 9"/>
                  <p:cNvSpPr>
                    <a:spLocks noChangeArrowheads="1"/>
                  </p:cNvSpPr>
                  <p:nvPr/>
                </p:nvSpPr>
                <p:spPr bwMode="auto">
                  <a:xfrm>
                    <a:off x="3125" y="873"/>
                    <a:ext cx="145" cy="145"/>
                  </a:xfrm>
                  <a:prstGeom prst="ellipse">
                    <a:avLst/>
                  </a:prstGeom>
                  <a:noFill/>
                  <a:ln w="38100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34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1745" y="1241"/>
                    <a:ext cx="109" cy="181"/>
                  </a:xfrm>
                  <a:prstGeom prst="rect">
                    <a:avLst/>
                  </a:prstGeom>
                  <a:solidFill>
                    <a:schemeClr val="tx2">
                      <a:lumMod val="40000"/>
                      <a:lumOff val="60000"/>
                    </a:schemeClr>
                  </a:solidFill>
                  <a:ln w="38100">
                    <a:solidFill>
                      <a:srgbClr val="0000FF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35" name="Line 1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793" y="897"/>
                    <a:ext cx="1" cy="337"/>
                  </a:xfrm>
                  <a:prstGeom prst="line">
                    <a:avLst/>
                  </a:prstGeom>
                  <a:noFill/>
                  <a:ln w="38100">
                    <a:solidFill>
                      <a:srgbClr val="C00000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36" name="Line 12"/>
                  <p:cNvSpPr>
                    <a:spLocks noChangeShapeType="1"/>
                  </p:cNvSpPr>
                  <p:nvPr/>
                </p:nvSpPr>
                <p:spPr bwMode="auto">
                  <a:xfrm>
                    <a:off x="1793" y="1325"/>
                    <a:ext cx="1" cy="27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 type="none" w="sm" len="sm"/>
                    <a:tailEnd type="triangle" w="lg" len="med"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6" name="Group 13"/>
                  <p:cNvGrpSpPr>
                    <a:grpSpLocks/>
                  </p:cNvGrpSpPr>
                  <p:nvPr/>
                </p:nvGrpSpPr>
                <p:grpSpPr bwMode="auto">
                  <a:xfrm>
                    <a:off x="3201" y="931"/>
                    <a:ext cx="169" cy="995"/>
                    <a:chOff x="3233" y="923"/>
                    <a:chExt cx="169" cy="995"/>
                  </a:xfrm>
                </p:grpSpPr>
                <p:sp>
                  <p:nvSpPr>
                    <p:cNvPr id="1038" name="Rectangle 1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233" y="1253"/>
                      <a:ext cx="169" cy="289"/>
                    </a:xfrm>
                    <a:prstGeom prst="rect">
                      <a:avLst/>
                    </a:prstGeom>
                    <a:solidFill>
                      <a:schemeClr val="bg2"/>
                    </a:solidFill>
                    <a:ln w="381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39" name="Line 1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305" y="923"/>
                      <a:ext cx="1" cy="337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C00000"/>
                      </a:solidFill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40" name="Line 1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317" y="1449"/>
                      <a:ext cx="1" cy="469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 type="none" w="sm" len="sm"/>
                      <a:tailEnd type="triangle" w="lg" len="lg"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1041" name="Line 17"/>
                  <p:cNvSpPr>
                    <a:spLocks noChangeShapeType="1"/>
                  </p:cNvSpPr>
                  <p:nvPr/>
                </p:nvSpPr>
                <p:spPr bwMode="auto">
                  <a:xfrm>
                    <a:off x="1865" y="863"/>
                    <a:ext cx="577" cy="1"/>
                  </a:xfrm>
                  <a:prstGeom prst="line">
                    <a:avLst/>
                  </a:prstGeom>
                  <a:noFill/>
                  <a:ln w="38100">
                    <a:solidFill>
                      <a:srgbClr val="C00000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42" name="Line 18"/>
                  <p:cNvSpPr>
                    <a:spLocks noChangeShapeType="1"/>
                  </p:cNvSpPr>
                  <p:nvPr/>
                </p:nvSpPr>
                <p:spPr bwMode="auto">
                  <a:xfrm>
                    <a:off x="2611" y="871"/>
                    <a:ext cx="577" cy="1"/>
                  </a:xfrm>
                  <a:prstGeom prst="line">
                    <a:avLst/>
                  </a:prstGeom>
                  <a:noFill/>
                  <a:ln w="38100">
                    <a:solidFill>
                      <a:srgbClr val="C00000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sp>
              <p:nvSpPr>
                <p:cNvPr id="1043" name="Line 19"/>
                <p:cNvSpPr>
                  <a:spLocks noChangeShapeType="1"/>
                </p:cNvSpPr>
                <p:nvPr/>
              </p:nvSpPr>
              <p:spPr bwMode="auto">
                <a:xfrm>
                  <a:off x="2489" y="869"/>
                  <a:ext cx="1" cy="277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sm"/>
                  <a:tailEnd type="triangle" w="lg" len="med"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44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2493" y="593"/>
                  <a:ext cx="1" cy="277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 type="none" w="sm" len="sm"/>
                  <a:tailEnd type="triangle" w="lg" len="med"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45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2231" y="895"/>
                  <a:ext cx="277" cy="1"/>
                </a:xfrm>
                <a:prstGeom prst="line">
                  <a:avLst/>
                </a:prstGeom>
                <a:noFill/>
                <a:ln w="38100">
                  <a:solidFill>
                    <a:srgbClr val="FF6600"/>
                  </a:solidFill>
                  <a:round/>
                  <a:headEnd type="none" w="sm" len="sm"/>
                  <a:tailEnd type="triangle" w="lg" len="med"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1047" name="Line 23"/>
          <p:cNvSpPr>
            <a:spLocks noChangeShapeType="1"/>
          </p:cNvSpPr>
          <p:nvPr/>
        </p:nvSpPr>
        <p:spPr bwMode="auto">
          <a:xfrm>
            <a:off x="2857488" y="1142984"/>
            <a:ext cx="0" cy="540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7" name="Group 24"/>
          <p:cNvGrpSpPr>
            <a:grpSpLocks/>
          </p:cNvGrpSpPr>
          <p:nvPr/>
        </p:nvGrpSpPr>
        <p:grpSpPr bwMode="auto">
          <a:xfrm>
            <a:off x="285720" y="3109916"/>
            <a:ext cx="216252" cy="1390654"/>
            <a:chOff x="4981" y="892"/>
            <a:chExt cx="32" cy="679"/>
          </a:xfrm>
        </p:grpSpPr>
        <p:sp>
          <p:nvSpPr>
            <p:cNvPr id="1049" name="Rectangle 25"/>
            <p:cNvSpPr>
              <a:spLocks noChangeArrowheads="1"/>
            </p:cNvSpPr>
            <p:nvPr/>
          </p:nvSpPr>
          <p:spPr bwMode="auto">
            <a:xfrm>
              <a:off x="4981" y="1218"/>
              <a:ext cx="32" cy="181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28575">
              <a:solidFill>
                <a:srgbClr val="0000FF"/>
              </a:solidFill>
              <a:miter lim="800000"/>
              <a:headEnd/>
              <a:tailEnd w="lg" len="lg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0" name="Line 26"/>
            <p:cNvSpPr>
              <a:spLocks noChangeShapeType="1"/>
            </p:cNvSpPr>
            <p:nvPr/>
          </p:nvSpPr>
          <p:spPr bwMode="auto">
            <a:xfrm>
              <a:off x="4997" y="1294"/>
              <a:ext cx="1" cy="27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sm"/>
              <a:tailEnd type="triangle" w="lg" len="lg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1" name="Line 27"/>
            <p:cNvSpPr>
              <a:spLocks noChangeShapeType="1"/>
            </p:cNvSpPr>
            <p:nvPr/>
          </p:nvSpPr>
          <p:spPr bwMode="auto">
            <a:xfrm flipV="1">
              <a:off x="4997" y="892"/>
              <a:ext cx="1" cy="385"/>
            </a:xfrm>
            <a:prstGeom prst="line">
              <a:avLst/>
            </a:prstGeom>
            <a:noFill/>
            <a:ln w="38100">
              <a:solidFill>
                <a:srgbClr val="800000"/>
              </a:solidFill>
              <a:round/>
              <a:headEnd type="none" w="sm" len="sm"/>
              <a:tailEnd type="triangle" w="lg" len="lg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53" name="Text Box 29"/>
          <p:cNvSpPr txBox="1">
            <a:spLocks noChangeArrowheads="1"/>
          </p:cNvSpPr>
          <p:nvPr/>
        </p:nvSpPr>
        <p:spPr bwMode="auto">
          <a:xfrm>
            <a:off x="428597" y="2857496"/>
            <a:ext cx="1143008" cy="42104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12,7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4" name="Text Box 30"/>
          <p:cNvSpPr txBox="1">
            <a:spLocks noChangeArrowheads="1"/>
          </p:cNvSpPr>
          <p:nvPr/>
        </p:nvSpPr>
        <p:spPr bwMode="auto">
          <a:xfrm>
            <a:off x="0" y="4429132"/>
            <a:ext cx="785786" cy="42104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10Н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5" name="Text Box 31"/>
          <p:cNvSpPr txBox="1">
            <a:spLocks noChangeArrowheads="1"/>
          </p:cNvSpPr>
          <p:nvPr/>
        </p:nvSpPr>
        <p:spPr bwMode="auto">
          <a:xfrm>
            <a:off x="642910" y="3643314"/>
            <a:ext cx="785818" cy="42104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2,7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 flipH="1">
            <a:off x="2481662" y="1214422"/>
            <a:ext cx="3758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</a:t>
            </a:r>
            <a:endParaRPr lang="ru-RU" sz="2400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857224" y="3253087"/>
            <a:ext cx="3385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</a:t>
            </a:r>
            <a:endParaRPr lang="ru-RU" sz="2400" dirty="0"/>
          </a:p>
        </p:txBody>
      </p:sp>
      <p:sp>
        <p:nvSpPr>
          <p:cNvPr id="45" name="Line 23"/>
          <p:cNvSpPr>
            <a:spLocks noChangeShapeType="1"/>
          </p:cNvSpPr>
          <p:nvPr/>
        </p:nvSpPr>
        <p:spPr bwMode="auto">
          <a:xfrm flipV="1">
            <a:off x="642910" y="3500438"/>
            <a:ext cx="0" cy="50006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64" name="Rectangle 40"/>
          <p:cNvSpPr>
            <a:spLocks noChangeArrowheads="1"/>
          </p:cNvSpPr>
          <p:nvPr/>
        </p:nvSpPr>
        <p:spPr bwMode="auto">
          <a:xfrm>
            <a:off x="1285852" y="3453566"/>
            <a:ext cx="2786082" cy="23083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u-RU" sz="36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</a:t>
            </a:r>
            <a:r>
              <a:rPr lang="en-US" sz="36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3600" b="1" u="sng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</a:p>
          <a:p>
            <a:pPr lvl="0" algn="ctr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-m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1•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2,7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F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=12,7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41"/>
          <p:cNvGrpSpPr>
            <a:grpSpLocks/>
          </p:cNvGrpSpPr>
          <p:nvPr/>
        </p:nvGrpSpPr>
        <p:grpSpPr bwMode="auto">
          <a:xfrm>
            <a:off x="5000628" y="2625659"/>
            <a:ext cx="380996" cy="2286016"/>
            <a:chOff x="7817" y="742"/>
            <a:chExt cx="169" cy="1226"/>
          </a:xfrm>
        </p:grpSpPr>
        <p:sp>
          <p:nvSpPr>
            <p:cNvPr id="1066" name="Rectangle 42"/>
            <p:cNvSpPr>
              <a:spLocks noChangeArrowheads="1"/>
            </p:cNvSpPr>
            <p:nvPr/>
          </p:nvSpPr>
          <p:spPr bwMode="auto">
            <a:xfrm>
              <a:off x="7817" y="1145"/>
              <a:ext cx="169" cy="289"/>
            </a:xfrm>
            <a:prstGeom prst="rect">
              <a:avLst/>
            </a:prstGeom>
            <a:solidFill>
              <a:schemeClr val="bg2"/>
            </a:solidFill>
            <a:ln w="57150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7" name="Line 43"/>
            <p:cNvSpPr>
              <a:spLocks noChangeShapeType="1"/>
            </p:cNvSpPr>
            <p:nvPr/>
          </p:nvSpPr>
          <p:spPr bwMode="auto">
            <a:xfrm rot="-5400000">
              <a:off x="7631" y="1012"/>
              <a:ext cx="540" cy="0"/>
            </a:xfrm>
            <a:prstGeom prst="line">
              <a:avLst/>
            </a:prstGeom>
            <a:noFill/>
            <a:ln w="57150">
              <a:solidFill>
                <a:srgbClr val="8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8" name="Line 44"/>
            <p:cNvSpPr>
              <a:spLocks noChangeShapeType="1"/>
            </p:cNvSpPr>
            <p:nvPr/>
          </p:nvSpPr>
          <p:spPr bwMode="auto">
            <a:xfrm>
              <a:off x="7897" y="1248"/>
              <a:ext cx="0" cy="72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70" name="Text Box 46"/>
          <p:cNvSpPr txBox="1">
            <a:spLocks noChangeArrowheads="1"/>
          </p:cNvSpPr>
          <p:nvPr/>
        </p:nvSpPr>
        <p:spPr bwMode="auto">
          <a:xfrm>
            <a:off x="5143504" y="4697361"/>
            <a:ext cx="785818" cy="517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30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Line 23"/>
          <p:cNvSpPr>
            <a:spLocks noChangeShapeType="1"/>
          </p:cNvSpPr>
          <p:nvPr/>
        </p:nvSpPr>
        <p:spPr bwMode="auto">
          <a:xfrm>
            <a:off x="4786314" y="3317628"/>
            <a:ext cx="0" cy="540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 flipH="1">
            <a:off x="4429124" y="3340039"/>
            <a:ext cx="3758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</a:t>
            </a:r>
            <a:endParaRPr lang="ru-RU" sz="2400" dirty="0"/>
          </a:p>
        </p:txBody>
      </p:sp>
      <p:sp>
        <p:nvSpPr>
          <p:cNvPr id="1072" name="Rectangle 48"/>
          <p:cNvSpPr>
            <a:spLocks noChangeArrowheads="1"/>
          </p:cNvSpPr>
          <p:nvPr/>
        </p:nvSpPr>
        <p:spPr bwMode="auto">
          <a:xfrm>
            <a:off x="6143604" y="3429000"/>
            <a:ext cx="3000396" cy="206210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32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3200" b="1" u="sng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-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•2,7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30 -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8,1=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21,9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 Box 31"/>
          <p:cNvSpPr txBox="1">
            <a:spLocks noChangeArrowheads="1"/>
          </p:cNvSpPr>
          <p:nvPr/>
        </p:nvSpPr>
        <p:spPr bwMode="auto">
          <a:xfrm>
            <a:off x="4286248" y="3786190"/>
            <a:ext cx="785818" cy="42104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2,7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 Box 3"/>
          <p:cNvSpPr txBox="1">
            <a:spLocks noChangeArrowheads="1"/>
          </p:cNvSpPr>
          <p:nvPr/>
        </p:nvSpPr>
        <p:spPr bwMode="auto">
          <a:xfrm>
            <a:off x="0" y="5715016"/>
            <a:ext cx="9144000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И так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, если вся страна живёт хорошо, тогда и люди в этой стране тоже!!!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5786446" y="6334780"/>
            <a:ext cx="3357554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13-4,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ФотФ, стр.24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 Box 46"/>
          <p:cNvSpPr txBox="1">
            <a:spLocks noChangeArrowheads="1"/>
          </p:cNvSpPr>
          <p:nvPr/>
        </p:nvSpPr>
        <p:spPr bwMode="auto">
          <a:xfrm>
            <a:off x="2571736" y="2839973"/>
            <a:ext cx="785818" cy="517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30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2" name="Группа 51"/>
          <p:cNvGrpSpPr/>
          <p:nvPr/>
        </p:nvGrpSpPr>
        <p:grpSpPr>
          <a:xfrm>
            <a:off x="3428992" y="2776405"/>
            <a:ext cx="809724" cy="461665"/>
            <a:chOff x="2714612" y="4429132"/>
            <a:chExt cx="809724" cy="461665"/>
          </a:xfrm>
        </p:grpSpPr>
        <p:sp>
          <p:nvSpPr>
            <p:cNvPr id="53" name="TextBox 52"/>
            <p:cNvSpPr txBox="1"/>
            <p:nvPr/>
          </p:nvSpPr>
          <p:spPr>
            <a:xfrm>
              <a:off x="2714612" y="4429132"/>
              <a:ext cx="809724" cy="461665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1600" b="1" dirty="0" smtClean="0"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g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6" name="Прямая со стрелкой 5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9" name="Text Box 30"/>
          <p:cNvSpPr txBox="1">
            <a:spLocks noChangeArrowheads="1"/>
          </p:cNvSpPr>
          <p:nvPr/>
        </p:nvSpPr>
        <p:spPr bwMode="auto">
          <a:xfrm>
            <a:off x="214282" y="2000240"/>
            <a:ext cx="785786" cy="421045"/>
          </a:xfrm>
          <a:prstGeom prst="rect">
            <a:avLst/>
          </a:prstGeom>
          <a:solidFill>
            <a:schemeClr val="bg1"/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10Н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 Box 30"/>
          <p:cNvSpPr txBox="1">
            <a:spLocks noChangeArrowheads="1"/>
          </p:cNvSpPr>
          <p:nvPr/>
        </p:nvSpPr>
        <p:spPr bwMode="auto">
          <a:xfrm>
            <a:off x="1643074" y="1000108"/>
            <a:ext cx="785786" cy="42104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20Н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 Box 30"/>
          <p:cNvSpPr txBox="1">
            <a:spLocks noChangeArrowheads="1"/>
          </p:cNvSpPr>
          <p:nvPr/>
        </p:nvSpPr>
        <p:spPr bwMode="auto">
          <a:xfrm>
            <a:off x="857256" y="0"/>
            <a:ext cx="785786" cy="42104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20Н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33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1142976" y="1500174"/>
            <a:ext cx="1071570" cy="541174"/>
          </a:xfrm>
          <a:prstGeom prst="rect">
            <a:avLst/>
          </a:prstGeom>
          <a:ln>
            <a:solidFill>
              <a:srgbClr val="0033CC"/>
            </a:solidFill>
          </a:ln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  <a:buFont typeface="Symbol"/>
              <a:buChar char="m"/>
            </a:pPr>
            <a:r>
              <a:rPr lang="en-US" sz="2800" b="1" dirty="0" smtClean="0">
                <a:solidFill>
                  <a:srgbClr val="EF21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EF21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0,2</a:t>
            </a:r>
            <a:endParaRPr lang="ru-RU" sz="4000" b="1" baseline="30000" dirty="0" smtClean="0">
              <a:solidFill>
                <a:srgbClr val="EF2121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785786" y="785794"/>
            <a:ext cx="642942" cy="541174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2800" b="1" dirty="0" smtClean="0">
                <a:solidFill>
                  <a:srgbClr val="EF2121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endParaRPr lang="ru-RU" sz="40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0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10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2000"/>
                                        <p:tgtEl>
                                          <p:spTgt spid="10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10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10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10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2000"/>
                                        <p:tgtEl>
                                          <p:spTgt spid="106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2000"/>
                                        <p:tgtEl>
                                          <p:spTgt spid="10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2000"/>
                                        <p:tgtEl>
                                          <p:spTgt spid="10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2000"/>
                                        <p:tgtEl>
                                          <p:spTgt spid="10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2000"/>
                                        <p:tgtEl>
                                          <p:spTgt spid="10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1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10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500" fill="hold"/>
                                        <p:tgtEl>
                                          <p:spTgt spid="10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10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500"/>
                            </p:stCondLst>
                            <p:childTnLst>
                              <p:par>
                                <p:cTn id="1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2000"/>
                                        <p:tgtEl>
                                          <p:spTgt spid="107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9" dur="2000"/>
                                        <p:tgtEl>
                                          <p:spTgt spid="10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2000"/>
                                        <p:tgtEl>
                                          <p:spTgt spid="10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9" dur="2000"/>
                                        <p:tgtEl>
                                          <p:spTgt spid="10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4" dur="2000"/>
                                        <p:tgtEl>
                                          <p:spTgt spid="10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9" dur="5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0" dur="5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1" dur="500"/>
                                        <p:tgtEl>
                                          <p:spTgt spid="10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6" dur="3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7" dur="3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8" dur="3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3" dur="3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4" dur="3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5" dur="3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0" dur="3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1" dur="3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2" dur="3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9" grpId="0" animBg="1"/>
      <p:bldP spid="1046" grpId="0" build="p" animBg="1"/>
      <p:bldP spid="23" grpId="0" animBg="1"/>
      <p:bldP spid="24" grpId="0" animBg="1"/>
      <p:bldP spid="25" grpId="0" animBg="1"/>
      <p:bldP spid="1047" grpId="0" animBg="1"/>
      <p:bldP spid="1053" grpId="0" animBg="1"/>
      <p:bldP spid="1054" grpId="0"/>
      <p:bldP spid="1055" grpId="0"/>
      <p:bldP spid="43" grpId="0"/>
      <p:bldP spid="44" grpId="0"/>
      <p:bldP spid="45" grpId="0" animBg="1"/>
      <p:bldP spid="1064" grpId="0" build="p" animBg="1"/>
      <p:bldP spid="1070" grpId="0"/>
      <p:bldP spid="54" grpId="0" animBg="1"/>
      <p:bldP spid="55" grpId="0"/>
      <p:bldP spid="1072" grpId="0" build="p" bldLvl="2" animBg="1"/>
      <p:bldP spid="57" grpId="0"/>
      <p:bldP spid="58" grpId="0"/>
      <p:bldP spid="51" grpId="0"/>
      <p:bldP spid="59" grpId="0" animBg="1"/>
      <p:bldP spid="60" grpId="0"/>
      <p:bldP spid="61" grpId="0"/>
      <p:bldP spid="62" grpId="0" animBg="1"/>
      <p:bldP spid="6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9" name="Text Box 45"/>
          <p:cNvSpPr txBox="1">
            <a:spLocks noChangeArrowheads="1"/>
          </p:cNvSpPr>
          <p:nvPr/>
        </p:nvSpPr>
        <p:spPr bwMode="auto">
          <a:xfrm>
            <a:off x="5214942" y="2608136"/>
            <a:ext cx="714380" cy="3747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32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endParaRPr kumimoji="0" lang="ru-RU" sz="36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46" name="Rectangle 22"/>
          <p:cNvSpPr>
            <a:spLocks noChangeArrowheads="1"/>
          </p:cNvSpPr>
          <p:nvPr/>
        </p:nvSpPr>
        <p:spPr bwMode="auto">
          <a:xfrm>
            <a:off x="3500430" y="324975"/>
            <a:ext cx="5643602" cy="2246769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3200" b="1" u="sng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Для всей системы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3200" b="1" dirty="0" smtClean="0">
              <a:solidFill>
                <a:srgbClr val="FF66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)•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=(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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(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2+2+4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)•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=(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40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-20-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0,2•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20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16/8=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м/с</a:t>
            </a:r>
            <a:r>
              <a:rPr kumimoji="0" lang="ru-RU" sz="4000" b="1" i="0" u="none" strike="noStrike" cap="none" normalizeH="0" baseline="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ru-RU" sz="3200" b="1" i="0" u="sng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85720" y="1571612"/>
            <a:ext cx="5373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2кг</a:t>
            </a:r>
            <a:endParaRPr lang="ru-RU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714480" y="214290"/>
            <a:ext cx="5373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2кг</a:t>
            </a:r>
            <a:endParaRPr lang="ru-RU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571736" y="1643050"/>
            <a:ext cx="5373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4кг</a:t>
            </a:r>
            <a:endParaRPr lang="ru-RU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-32" y="92074"/>
            <a:ext cx="3506786" cy="2979735"/>
            <a:chOff x="1761" y="667"/>
            <a:chExt cx="1625" cy="1333"/>
          </a:xfrm>
        </p:grpSpPr>
        <p:sp>
          <p:nvSpPr>
            <p:cNvPr id="1027" name="Rectangle 3"/>
            <p:cNvSpPr>
              <a:spLocks noChangeArrowheads="1"/>
            </p:cNvSpPr>
            <p:nvPr/>
          </p:nvSpPr>
          <p:spPr bwMode="auto">
            <a:xfrm>
              <a:off x="1913" y="1013"/>
              <a:ext cx="1213" cy="908"/>
            </a:xfrm>
            <a:prstGeom prst="rect">
              <a:avLst/>
            </a:prstGeom>
            <a:noFill/>
            <a:ln w="19050">
              <a:solidFill>
                <a:srgbClr val="C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1761" y="667"/>
              <a:ext cx="1625" cy="1333"/>
              <a:chOff x="1753" y="579"/>
              <a:chExt cx="1625" cy="1333"/>
            </a:xfrm>
          </p:grpSpPr>
          <p:sp>
            <p:nvSpPr>
              <p:cNvPr id="1029" name="Rectangle 5"/>
              <p:cNvSpPr>
                <a:spLocks noChangeArrowheads="1"/>
              </p:cNvSpPr>
              <p:nvPr/>
            </p:nvSpPr>
            <p:spPr bwMode="auto">
              <a:xfrm>
                <a:off x="2417" y="809"/>
                <a:ext cx="181" cy="109"/>
              </a:xfrm>
              <a:prstGeom prst="rect">
                <a:avLst/>
              </a:prstGeom>
              <a:solidFill>
                <a:schemeClr val="bg1">
                  <a:lumMod val="75000"/>
                </a:schemeClr>
              </a:solidFill>
              <a:ln w="38100">
                <a:solidFill>
                  <a:srgbClr val="0000FF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4" name="Group 6"/>
              <p:cNvGrpSpPr>
                <a:grpSpLocks/>
              </p:cNvGrpSpPr>
              <p:nvPr/>
            </p:nvGrpSpPr>
            <p:grpSpPr bwMode="auto">
              <a:xfrm>
                <a:off x="1753" y="579"/>
                <a:ext cx="1625" cy="1333"/>
                <a:chOff x="1745" y="593"/>
                <a:chExt cx="1625" cy="1333"/>
              </a:xfrm>
            </p:grpSpPr>
            <p:grpSp>
              <p:nvGrpSpPr>
                <p:cNvPr id="5" name="Group 7"/>
                <p:cNvGrpSpPr>
                  <a:grpSpLocks/>
                </p:cNvGrpSpPr>
                <p:nvPr/>
              </p:nvGrpSpPr>
              <p:grpSpPr bwMode="auto">
                <a:xfrm>
                  <a:off x="1745" y="857"/>
                  <a:ext cx="1625" cy="1069"/>
                  <a:chOff x="1745" y="857"/>
                  <a:chExt cx="1625" cy="1069"/>
                </a:xfrm>
              </p:grpSpPr>
              <p:sp>
                <p:nvSpPr>
                  <p:cNvPr id="1032" name="Oval 8"/>
                  <p:cNvSpPr>
                    <a:spLocks noChangeArrowheads="1"/>
                  </p:cNvSpPr>
                  <p:nvPr/>
                </p:nvSpPr>
                <p:spPr bwMode="auto">
                  <a:xfrm>
                    <a:off x="1793" y="857"/>
                    <a:ext cx="145" cy="145"/>
                  </a:xfrm>
                  <a:prstGeom prst="ellipse">
                    <a:avLst/>
                  </a:prstGeom>
                  <a:noFill/>
                  <a:ln w="38100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33" name="Oval 9"/>
                  <p:cNvSpPr>
                    <a:spLocks noChangeArrowheads="1"/>
                  </p:cNvSpPr>
                  <p:nvPr/>
                </p:nvSpPr>
                <p:spPr bwMode="auto">
                  <a:xfrm>
                    <a:off x="3125" y="873"/>
                    <a:ext cx="145" cy="145"/>
                  </a:xfrm>
                  <a:prstGeom prst="ellipse">
                    <a:avLst/>
                  </a:prstGeom>
                  <a:noFill/>
                  <a:ln w="38100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34" name="Rectangle 10"/>
                  <p:cNvSpPr>
                    <a:spLocks noChangeArrowheads="1"/>
                  </p:cNvSpPr>
                  <p:nvPr/>
                </p:nvSpPr>
                <p:spPr bwMode="auto">
                  <a:xfrm>
                    <a:off x="1745" y="1241"/>
                    <a:ext cx="109" cy="181"/>
                  </a:xfrm>
                  <a:prstGeom prst="rect">
                    <a:avLst/>
                  </a:prstGeom>
                  <a:solidFill>
                    <a:schemeClr val="tx2">
                      <a:lumMod val="40000"/>
                      <a:lumOff val="60000"/>
                    </a:schemeClr>
                  </a:solidFill>
                  <a:ln w="38100">
                    <a:solidFill>
                      <a:srgbClr val="0000FF"/>
                    </a:solidFill>
                    <a:miter lim="800000"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35" name="Line 11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793" y="897"/>
                    <a:ext cx="1" cy="337"/>
                  </a:xfrm>
                  <a:prstGeom prst="line">
                    <a:avLst/>
                  </a:prstGeom>
                  <a:noFill/>
                  <a:ln w="38100">
                    <a:solidFill>
                      <a:srgbClr val="C00000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36" name="Line 12"/>
                  <p:cNvSpPr>
                    <a:spLocks noChangeShapeType="1"/>
                  </p:cNvSpPr>
                  <p:nvPr/>
                </p:nvSpPr>
                <p:spPr bwMode="auto">
                  <a:xfrm>
                    <a:off x="1793" y="1325"/>
                    <a:ext cx="1" cy="277"/>
                  </a:xfrm>
                  <a:prstGeom prst="line">
                    <a:avLst/>
                  </a:prstGeom>
                  <a:noFill/>
                  <a:ln w="38100">
                    <a:solidFill>
                      <a:srgbClr val="000000"/>
                    </a:solidFill>
                    <a:round/>
                    <a:headEnd type="none" w="sm" len="sm"/>
                    <a:tailEnd type="triangle" w="lg" len="med"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grpSp>
                <p:nvGrpSpPr>
                  <p:cNvPr id="6" name="Group 13"/>
                  <p:cNvGrpSpPr>
                    <a:grpSpLocks/>
                  </p:cNvGrpSpPr>
                  <p:nvPr/>
                </p:nvGrpSpPr>
                <p:grpSpPr bwMode="auto">
                  <a:xfrm>
                    <a:off x="3201" y="931"/>
                    <a:ext cx="169" cy="995"/>
                    <a:chOff x="3233" y="923"/>
                    <a:chExt cx="169" cy="995"/>
                  </a:xfrm>
                </p:grpSpPr>
                <p:sp>
                  <p:nvSpPr>
                    <p:cNvPr id="1038" name="Rectangle 14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3233" y="1253"/>
                      <a:ext cx="169" cy="289"/>
                    </a:xfrm>
                    <a:prstGeom prst="rect">
                      <a:avLst/>
                    </a:prstGeom>
                    <a:solidFill>
                      <a:schemeClr val="bg2"/>
                    </a:solidFill>
                    <a:ln w="38100">
                      <a:solidFill>
                        <a:srgbClr val="000000"/>
                      </a:solidFill>
                      <a:miter lim="800000"/>
                      <a:headEnd/>
                      <a:tailEnd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39" name="Line 15"/>
                    <p:cNvSpPr>
                      <a:spLocks noChangeShapeType="1"/>
                    </p:cNvSpPr>
                    <p:nvPr/>
                  </p:nvSpPr>
                  <p:spPr bwMode="auto">
                    <a:xfrm flipV="1">
                      <a:off x="3305" y="923"/>
                      <a:ext cx="1" cy="337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C00000"/>
                      </a:solidFill>
                      <a:round/>
                      <a:headEnd type="none" w="sm" len="sm"/>
                      <a:tailEnd type="none" w="sm" len="sm"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  <p:sp>
                  <p:nvSpPr>
                    <p:cNvPr id="1040" name="Line 16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3317" y="1449"/>
                      <a:ext cx="1" cy="469"/>
                    </a:xfrm>
                    <a:prstGeom prst="line">
                      <a:avLst/>
                    </a:prstGeom>
                    <a:noFill/>
                    <a:ln w="38100">
                      <a:solidFill>
                        <a:srgbClr val="000000"/>
                      </a:solidFill>
                      <a:round/>
                      <a:headEnd type="none" w="sm" len="sm"/>
                      <a:tailEnd type="triangle" w="lg" len="lg"/>
                    </a:ln>
                    <a:effectLst/>
                  </p:spPr>
                  <p:txBody>
                    <a:bodyPr vert="horz" wrap="square" lIns="91440" tIns="45720" rIns="91440" bIns="45720" numCol="1" anchor="t" anchorCtr="0" compatLnSpc="1">
                      <a:prstTxWarp prst="textNoShape">
                        <a:avLst/>
                      </a:prstTxWarp>
                    </a:bodyPr>
                    <a:lstStyle/>
                    <a:p>
                      <a:endParaRPr lang="ru-RU"/>
                    </a:p>
                  </p:txBody>
                </p:sp>
              </p:grpSp>
              <p:sp>
                <p:nvSpPr>
                  <p:cNvPr id="1041" name="Line 17"/>
                  <p:cNvSpPr>
                    <a:spLocks noChangeShapeType="1"/>
                  </p:cNvSpPr>
                  <p:nvPr/>
                </p:nvSpPr>
                <p:spPr bwMode="auto">
                  <a:xfrm>
                    <a:off x="1865" y="863"/>
                    <a:ext cx="577" cy="1"/>
                  </a:xfrm>
                  <a:prstGeom prst="line">
                    <a:avLst/>
                  </a:prstGeom>
                  <a:noFill/>
                  <a:ln w="38100">
                    <a:solidFill>
                      <a:srgbClr val="C00000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42" name="Line 18"/>
                  <p:cNvSpPr>
                    <a:spLocks noChangeShapeType="1"/>
                  </p:cNvSpPr>
                  <p:nvPr/>
                </p:nvSpPr>
                <p:spPr bwMode="auto">
                  <a:xfrm>
                    <a:off x="2611" y="871"/>
                    <a:ext cx="577" cy="1"/>
                  </a:xfrm>
                  <a:prstGeom prst="line">
                    <a:avLst/>
                  </a:prstGeom>
                  <a:noFill/>
                  <a:ln w="38100">
                    <a:solidFill>
                      <a:srgbClr val="C00000"/>
                    </a:solidFill>
                    <a:round/>
                    <a:headEnd type="none" w="sm" len="sm"/>
                    <a:tailEnd type="none" w="sm" len="sm"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  <p:sp>
              <p:nvSpPr>
                <p:cNvPr id="1043" name="Line 19"/>
                <p:cNvSpPr>
                  <a:spLocks noChangeShapeType="1"/>
                </p:cNvSpPr>
                <p:nvPr/>
              </p:nvSpPr>
              <p:spPr bwMode="auto">
                <a:xfrm>
                  <a:off x="2489" y="869"/>
                  <a:ext cx="1" cy="277"/>
                </a:xfrm>
                <a:prstGeom prst="line">
                  <a:avLst/>
                </a:prstGeom>
                <a:noFill/>
                <a:ln w="38100">
                  <a:solidFill>
                    <a:srgbClr val="000000"/>
                  </a:solidFill>
                  <a:round/>
                  <a:headEnd type="none" w="sm" len="sm"/>
                  <a:tailEnd type="triangle" w="lg" len="med"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44" name="Line 20"/>
                <p:cNvSpPr>
                  <a:spLocks noChangeShapeType="1"/>
                </p:cNvSpPr>
                <p:nvPr/>
              </p:nvSpPr>
              <p:spPr bwMode="auto">
                <a:xfrm flipV="1">
                  <a:off x="2493" y="593"/>
                  <a:ext cx="1" cy="277"/>
                </a:xfrm>
                <a:prstGeom prst="line">
                  <a:avLst/>
                </a:prstGeom>
                <a:noFill/>
                <a:ln w="38100">
                  <a:solidFill>
                    <a:srgbClr val="0000FF"/>
                  </a:solidFill>
                  <a:round/>
                  <a:headEnd type="none" w="sm" len="sm"/>
                  <a:tailEnd type="triangle" w="lg" len="med"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045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2231" y="895"/>
                  <a:ext cx="277" cy="1"/>
                </a:xfrm>
                <a:prstGeom prst="line">
                  <a:avLst/>
                </a:prstGeom>
                <a:noFill/>
                <a:ln w="38100">
                  <a:solidFill>
                    <a:srgbClr val="FF6600"/>
                  </a:solidFill>
                  <a:round/>
                  <a:headEnd type="none" w="sm" len="sm"/>
                  <a:tailEnd type="triangle" w="lg" len="med"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1047" name="Line 23"/>
          <p:cNvSpPr>
            <a:spLocks noChangeShapeType="1"/>
          </p:cNvSpPr>
          <p:nvPr/>
        </p:nvSpPr>
        <p:spPr bwMode="auto">
          <a:xfrm>
            <a:off x="2857488" y="1142984"/>
            <a:ext cx="0" cy="540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7" name="Group 24"/>
          <p:cNvGrpSpPr>
            <a:grpSpLocks/>
          </p:cNvGrpSpPr>
          <p:nvPr/>
        </p:nvGrpSpPr>
        <p:grpSpPr bwMode="auto">
          <a:xfrm>
            <a:off x="285720" y="3109916"/>
            <a:ext cx="216252" cy="1390654"/>
            <a:chOff x="4981" y="892"/>
            <a:chExt cx="32" cy="679"/>
          </a:xfrm>
        </p:grpSpPr>
        <p:sp>
          <p:nvSpPr>
            <p:cNvPr id="1049" name="Rectangle 25"/>
            <p:cNvSpPr>
              <a:spLocks noChangeArrowheads="1"/>
            </p:cNvSpPr>
            <p:nvPr/>
          </p:nvSpPr>
          <p:spPr bwMode="auto">
            <a:xfrm>
              <a:off x="4981" y="1218"/>
              <a:ext cx="32" cy="181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28575">
              <a:solidFill>
                <a:srgbClr val="0000FF"/>
              </a:solidFill>
              <a:miter lim="800000"/>
              <a:headEnd/>
              <a:tailEnd w="lg" len="lg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0" name="Line 26"/>
            <p:cNvSpPr>
              <a:spLocks noChangeShapeType="1"/>
            </p:cNvSpPr>
            <p:nvPr/>
          </p:nvSpPr>
          <p:spPr bwMode="auto">
            <a:xfrm>
              <a:off x="4997" y="1294"/>
              <a:ext cx="1" cy="277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 type="none" w="sm" len="sm"/>
              <a:tailEnd type="triangle" w="lg" len="lg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51" name="Line 27"/>
            <p:cNvSpPr>
              <a:spLocks noChangeShapeType="1"/>
            </p:cNvSpPr>
            <p:nvPr/>
          </p:nvSpPr>
          <p:spPr bwMode="auto">
            <a:xfrm flipV="1">
              <a:off x="4997" y="892"/>
              <a:ext cx="1" cy="385"/>
            </a:xfrm>
            <a:prstGeom prst="line">
              <a:avLst/>
            </a:prstGeom>
            <a:noFill/>
            <a:ln w="38100">
              <a:solidFill>
                <a:srgbClr val="800000"/>
              </a:solidFill>
              <a:round/>
              <a:headEnd type="none" w="sm" len="sm"/>
              <a:tailEnd type="triangle" w="lg" len="lg"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53" name="Text Box 29"/>
          <p:cNvSpPr txBox="1">
            <a:spLocks noChangeArrowheads="1"/>
          </p:cNvSpPr>
          <p:nvPr/>
        </p:nvSpPr>
        <p:spPr bwMode="auto">
          <a:xfrm>
            <a:off x="428597" y="2857496"/>
            <a:ext cx="1143008" cy="42104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24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4" name="Text Box 30"/>
          <p:cNvSpPr txBox="1">
            <a:spLocks noChangeArrowheads="1"/>
          </p:cNvSpPr>
          <p:nvPr/>
        </p:nvSpPr>
        <p:spPr bwMode="auto">
          <a:xfrm>
            <a:off x="0" y="4500570"/>
            <a:ext cx="928694" cy="42104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20Н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55" name="Text Box 31"/>
          <p:cNvSpPr txBox="1">
            <a:spLocks noChangeArrowheads="1"/>
          </p:cNvSpPr>
          <p:nvPr/>
        </p:nvSpPr>
        <p:spPr bwMode="auto">
          <a:xfrm>
            <a:off x="642910" y="3643314"/>
            <a:ext cx="928694" cy="571504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Aft>
                <a:spcPts val="100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м/с</a:t>
            </a:r>
            <a:r>
              <a:rPr lang="ru-RU" sz="2000" b="1" baseline="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 flipH="1">
            <a:off x="2481662" y="1214422"/>
            <a:ext cx="3758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</a:t>
            </a:r>
            <a:endParaRPr lang="ru-RU" sz="2400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857224" y="3253087"/>
            <a:ext cx="33855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</a:t>
            </a:r>
            <a:endParaRPr lang="ru-RU" sz="2400" dirty="0"/>
          </a:p>
        </p:txBody>
      </p:sp>
      <p:sp>
        <p:nvSpPr>
          <p:cNvPr id="45" name="Line 23"/>
          <p:cNvSpPr>
            <a:spLocks noChangeShapeType="1"/>
          </p:cNvSpPr>
          <p:nvPr/>
        </p:nvSpPr>
        <p:spPr bwMode="auto">
          <a:xfrm flipV="1">
            <a:off x="642910" y="3500438"/>
            <a:ext cx="0" cy="500066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64" name="Rectangle 40"/>
          <p:cNvSpPr>
            <a:spLocks noChangeArrowheads="1"/>
          </p:cNvSpPr>
          <p:nvPr/>
        </p:nvSpPr>
        <p:spPr bwMode="auto">
          <a:xfrm>
            <a:off x="1428728" y="3453566"/>
            <a:ext cx="2786082" cy="23083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lang="ru-RU" sz="36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</a:t>
            </a:r>
            <a:r>
              <a:rPr lang="en-US" sz="36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b="1" u="sng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3600" b="1" u="sng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</a:p>
          <a:p>
            <a:pPr lvl="0" algn="ctr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-m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2•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F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en-US" sz="3600" b="1" i="0" u="none" strike="noStrike" cap="none" normalizeH="0" baseline="-30000" dirty="0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=24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" name="Group 41"/>
          <p:cNvGrpSpPr>
            <a:grpSpLocks/>
          </p:cNvGrpSpPr>
          <p:nvPr/>
        </p:nvGrpSpPr>
        <p:grpSpPr bwMode="auto">
          <a:xfrm>
            <a:off x="5000628" y="2625659"/>
            <a:ext cx="380996" cy="2286016"/>
            <a:chOff x="7817" y="742"/>
            <a:chExt cx="169" cy="1226"/>
          </a:xfrm>
        </p:grpSpPr>
        <p:sp>
          <p:nvSpPr>
            <p:cNvPr id="1066" name="Rectangle 42"/>
            <p:cNvSpPr>
              <a:spLocks noChangeArrowheads="1"/>
            </p:cNvSpPr>
            <p:nvPr/>
          </p:nvSpPr>
          <p:spPr bwMode="auto">
            <a:xfrm>
              <a:off x="7817" y="1145"/>
              <a:ext cx="169" cy="289"/>
            </a:xfrm>
            <a:prstGeom prst="rect">
              <a:avLst/>
            </a:prstGeom>
            <a:solidFill>
              <a:schemeClr val="bg2"/>
            </a:solidFill>
            <a:ln w="57150">
              <a:solidFill>
                <a:srgbClr val="0000FF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7" name="Line 43"/>
            <p:cNvSpPr>
              <a:spLocks noChangeShapeType="1"/>
            </p:cNvSpPr>
            <p:nvPr/>
          </p:nvSpPr>
          <p:spPr bwMode="auto">
            <a:xfrm rot="-5400000">
              <a:off x="7631" y="1012"/>
              <a:ext cx="540" cy="0"/>
            </a:xfrm>
            <a:prstGeom prst="line">
              <a:avLst/>
            </a:prstGeom>
            <a:noFill/>
            <a:ln w="57150">
              <a:solidFill>
                <a:srgbClr val="8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68" name="Line 44"/>
            <p:cNvSpPr>
              <a:spLocks noChangeShapeType="1"/>
            </p:cNvSpPr>
            <p:nvPr/>
          </p:nvSpPr>
          <p:spPr bwMode="auto">
            <a:xfrm>
              <a:off x="7897" y="1248"/>
              <a:ext cx="0" cy="72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070" name="Text Box 46"/>
          <p:cNvSpPr txBox="1">
            <a:spLocks noChangeArrowheads="1"/>
          </p:cNvSpPr>
          <p:nvPr/>
        </p:nvSpPr>
        <p:spPr bwMode="auto">
          <a:xfrm>
            <a:off x="5143504" y="4697361"/>
            <a:ext cx="785818" cy="517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40Н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Line 23"/>
          <p:cNvSpPr>
            <a:spLocks noChangeShapeType="1"/>
          </p:cNvSpPr>
          <p:nvPr/>
        </p:nvSpPr>
        <p:spPr bwMode="auto">
          <a:xfrm>
            <a:off x="4786314" y="3317628"/>
            <a:ext cx="0" cy="540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 type="none" w="sm" len="sm"/>
            <a:tailEnd type="triangl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5" name="Прямоугольник 54"/>
          <p:cNvSpPr/>
          <p:nvPr/>
        </p:nvSpPr>
        <p:spPr>
          <a:xfrm flipH="1">
            <a:off x="4429124" y="3340039"/>
            <a:ext cx="3758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a</a:t>
            </a:r>
            <a:endParaRPr lang="ru-RU" sz="2400" dirty="0"/>
          </a:p>
        </p:txBody>
      </p:sp>
      <p:sp>
        <p:nvSpPr>
          <p:cNvPr id="1072" name="Rectangle 48"/>
          <p:cNvSpPr>
            <a:spLocks noChangeArrowheads="1"/>
          </p:cNvSpPr>
          <p:nvPr/>
        </p:nvSpPr>
        <p:spPr bwMode="auto">
          <a:xfrm>
            <a:off x="6143604" y="3429000"/>
            <a:ext cx="3000396" cy="206210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3200" b="1" u="sng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для </a:t>
            </a:r>
            <a:r>
              <a:rPr lang="en-US" sz="3200" b="1" u="sng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3200" b="1" u="sng" baseline="-30000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m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 -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•2=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40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en-US" sz="3200" b="1" i="0" u="none" strike="noStrike" cap="none" normalizeH="0" baseline="-3000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40 –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8=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00CC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 Box 31"/>
          <p:cNvSpPr txBox="1">
            <a:spLocks noChangeArrowheads="1"/>
          </p:cNvSpPr>
          <p:nvPr/>
        </p:nvSpPr>
        <p:spPr bwMode="auto">
          <a:xfrm>
            <a:off x="4214810" y="3786190"/>
            <a:ext cx="785818" cy="421045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2,7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 Box 3"/>
          <p:cNvSpPr txBox="1">
            <a:spLocks noChangeArrowheads="1"/>
          </p:cNvSpPr>
          <p:nvPr/>
        </p:nvSpPr>
        <p:spPr bwMode="auto">
          <a:xfrm>
            <a:off x="0" y="5786478"/>
            <a:ext cx="9144000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И так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, если вся страна живёт хорошо, тогда люди в этой стране тоже!!!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3357554" y="2786058"/>
            <a:ext cx="595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214282" y="2071678"/>
            <a:ext cx="595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1714480" y="1071546"/>
            <a:ext cx="5950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b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endParaRPr lang="ru-RU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714348" y="285728"/>
            <a:ext cx="479618" cy="369332"/>
          </a:xfrm>
          <a:prstGeom prst="rect">
            <a:avLst/>
          </a:prstGeom>
          <a:ln>
            <a:solidFill>
              <a:schemeClr val="accent6">
                <a:lumMod val="5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4Н</a:t>
            </a:r>
            <a:endParaRPr lang="ru-RU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0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10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2000"/>
                                        <p:tgtEl>
                                          <p:spTgt spid="10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2000"/>
                                        <p:tgtEl>
                                          <p:spTgt spid="104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104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2000"/>
                                        <p:tgtEl>
                                          <p:spTgt spid="104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1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1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10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000"/>
                                        <p:tgtEl>
                                          <p:spTgt spid="106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2000"/>
                                        <p:tgtEl>
                                          <p:spTgt spid="10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2000"/>
                                        <p:tgtEl>
                                          <p:spTgt spid="10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2000"/>
                                        <p:tgtEl>
                                          <p:spTgt spid="10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2000"/>
                                        <p:tgtEl>
                                          <p:spTgt spid="10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1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10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10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10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10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00"/>
                            </p:stCondLst>
                            <p:childTnLst>
                              <p:par>
                                <p:cTn id="1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1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2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7" dur="2000"/>
                                        <p:tgtEl>
                                          <p:spTgt spid="107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2" dur="2000"/>
                                        <p:tgtEl>
                                          <p:spTgt spid="10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7" dur="2000"/>
                                        <p:tgtEl>
                                          <p:spTgt spid="10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2" dur="2000"/>
                                        <p:tgtEl>
                                          <p:spTgt spid="107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7" dur="2000"/>
                                        <p:tgtEl>
                                          <p:spTgt spid="107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3" dur="500" fill="hold"/>
                                        <p:tgtEl>
                                          <p:spTgt spid="10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4" dur="500"/>
                                        <p:tgtEl>
                                          <p:spTgt spid="10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9" dur="3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0" dur="3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1" dur="3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9" grpId="0" animBg="1"/>
      <p:bldP spid="1046" grpId="0" build="p" animBg="1"/>
      <p:bldP spid="23" grpId="0"/>
      <p:bldP spid="24" grpId="0"/>
      <p:bldP spid="25" grpId="0"/>
      <p:bldP spid="1047" grpId="0" animBg="1"/>
      <p:bldP spid="1053" grpId="0" animBg="1"/>
      <p:bldP spid="1054" grpId="0"/>
      <p:bldP spid="1055" grpId="0"/>
      <p:bldP spid="43" grpId="0"/>
      <p:bldP spid="44" grpId="0"/>
      <p:bldP spid="45" grpId="0" animBg="1"/>
      <p:bldP spid="1064" grpId="0" build="p" animBg="1"/>
      <p:bldP spid="1070" grpId="0"/>
      <p:bldP spid="54" grpId="0" animBg="1"/>
      <p:bldP spid="55" grpId="0"/>
      <p:bldP spid="1072" grpId="0" build="p" bldLvl="2" animBg="1"/>
      <p:bldP spid="57" grpId="0"/>
      <p:bldP spid="58" grpId="0"/>
      <p:bldP spid="51" grpId="0"/>
      <p:bldP spid="52" grpId="0"/>
      <p:bldP spid="53" grpId="0"/>
      <p:bldP spid="5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-24"/>
            <a:ext cx="9144000" cy="95410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«Как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решать</a:t>
            </a:r>
            <a:r>
              <a:rPr lang="ru-RU" sz="2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ситуацию когда в системе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много</a:t>
            </a:r>
            <a:r>
              <a:rPr lang="ru-RU" sz="2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элементов?»</a:t>
            </a:r>
            <a:endParaRPr lang="ru-RU" sz="2800" b="1" dirty="0"/>
          </a:p>
        </p:txBody>
      </p:sp>
      <p:pic>
        <p:nvPicPr>
          <p:cNvPr id="4" name="Рисунок 3"/>
          <p:cNvPicPr/>
          <p:nvPr/>
        </p:nvPicPr>
        <p:blipFill>
          <a:blip r:embed="rId8">
            <a:lum bright="-10000" contrast="30000"/>
          </a:blip>
          <a:srcRect l="6767"/>
          <a:stretch>
            <a:fillRect/>
          </a:stretch>
        </p:blipFill>
        <p:spPr bwMode="auto">
          <a:xfrm>
            <a:off x="214314" y="966331"/>
            <a:ext cx="4000496" cy="2319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4"/>
          <p:cNvGrpSpPr/>
          <p:nvPr/>
        </p:nvGrpSpPr>
        <p:grpSpPr>
          <a:xfrm>
            <a:off x="3390054" y="2895897"/>
            <a:ext cx="824756" cy="523220"/>
            <a:chOff x="2714612" y="4429132"/>
            <a:chExt cx="824756" cy="523220"/>
          </a:xfrm>
        </p:grpSpPr>
        <p:sp>
          <p:nvSpPr>
            <p:cNvPr id="7" name="TextBox 6"/>
            <p:cNvSpPr txBox="1"/>
            <p:nvPr/>
          </p:nvSpPr>
          <p:spPr>
            <a:xfrm>
              <a:off x="2714612" y="4429132"/>
              <a:ext cx="824756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1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" name="Прямая со стрелкой 7"/>
            <p:cNvCxnSpPr/>
            <p:nvPr/>
          </p:nvCxnSpPr>
          <p:spPr>
            <a:xfrm>
              <a:off x="2857488" y="4592306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10"/>
          <p:cNvGrpSpPr/>
          <p:nvPr/>
        </p:nvGrpSpPr>
        <p:grpSpPr>
          <a:xfrm>
            <a:off x="1431578" y="935199"/>
            <a:ext cx="997282" cy="400110"/>
            <a:chOff x="1925944" y="2528824"/>
            <a:chExt cx="997282" cy="400110"/>
          </a:xfrm>
        </p:grpSpPr>
        <p:cxnSp>
          <p:nvCxnSpPr>
            <p:cNvPr id="11" name="Прямая со стрелкой 10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TextBox 11"/>
            <p:cNvSpPr txBox="1"/>
            <p:nvPr/>
          </p:nvSpPr>
          <p:spPr>
            <a:xfrm>
              <a:off x="1925944" y="2528824"/>
              <a:ext cx="9972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тр/2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3" name="Прямая соединительная линия 12"/>
          <p:cNvCxnSpPr/>
          <p:nvPr/>
        </p:nvCxnSpPr>
        <p:spPr>
          <a:xfrm rot="-120000" flipV="1">
            <a:off x="1351394" y="1602114"/>
            <a:ext cx="720000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10"/>
          <p:cNvGrpSpPr/>
          <p:nvPr/>
        </p:nvGrpSpPr>
        <p:grpSpPr>
          <a:xfrm>
            <a:off x="2818" y="928670"/>
            <a:ext cx="997282" cy="400110"/>
            <a:chOff x="1925944" y="2528824"/>
            <a:chExt cx="997282" cy="400110"/>
          </a:xfrm>
        </p:grpSpPr>
        <p:cxnSp>
          <p:nvCxnSpPr>
            <p:cNvPr id="15" name="Прямая со стрелкой 1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TextBox 15"/>
            <p:cNvSpPr txBox="1"/>
            <p:nvPr/>
          </p:nvSpPr>
          <p:spPr>
            <a:xfrm>
              <a:off x="1925944" y="2528824"/>
              <a:ext cx="9972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тр/1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17" name="Прямая соединительная линия 16"/>
          <p:cNvCxnSpPr/>
          <p:nvPr/>
        </p:nvCxnSpPr>
        <p:spPr>
          <a:xfrm rot="-120000" flipV="1">
            <a:off x="77382" y="1595585"/>
            <a:ext cx="720000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Rectangle 22"/>
          <p:cNvSpPr>
            <a:spLocks noChangeArrowheads="1"/>
          </p:cNvSpPr>
          <p:nvPr/>
        </p:nvSpPr>
        <p:spPr bwMode="auto">
          <a:xfrm>
            <a:off x="3500398" y="1000108"/>
            <a:ext cx="5643602" cy="107721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3200" b="1" u="sng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Для всей системы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3200" b="1" dirty="0" smtClean="0">
              <a:solidFill>
                <a:srgbClr val="FF66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32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32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)•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=(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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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pic>
        <p:nvPicPr>
          <p:cNvPr id="21" name="Рисунок 20"/>
          <p:cNvPicPr/>
          <p:nvPr/>
        </p:nvPicPr>
        <p:blipFill>
          <a:blip r:embed="rId9">
            <a:lum bright="-10000" contrast="30000"/>
          </a:blip>
          <a:srcRect l="12548"/>
          <a:stretch>
            <a:fillRect/>
          </a:stretch>
        </p:blipFill>
        <p:spPr bwMode="auto">
          <a:xfrm>
            <a:off x="-71470" y="3500438"/>
            <a:ext cx="4214842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Прямая со стрелкой 8"/>
          <p:cNvCxnSpPr/>
          <p:nvPr/>
        </p:nvCxnSpPr>
        <p:spPr>
          <a:xfrm rot="16200000" flipV="1">
            <a:off x="2855529" y="2909721"/>
            <a:ext cx="1021304" cy="17253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rot="16200000" flipV="1">
            <a:off x="2190284" y="5937909"/>
            <a:ext cx="1021304" cy="17253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4"/>
          <p:cNvGrpSpPr/>
          <p:nvPr/>
        </p:nvGrpSpPr>
        <p:grpSpPr>
          <a:xfrm>
            <a:off x="2857488" y="6000768"/>
            <a:ext cx="1643074" cy="523220"/>
            <a:chOff x="2714612" y="4429132"/>
            <a:chExt cx="1459184" cy="523220"/>
          </a:xfrm>
        </p:grpSpPr>
        <p:sp>
          <p:nvSpPr>
            <p:cNvPr id="24" name="TextBox 23"/>
            <p:cNvSpPr txBox="1"/>
            <p:nvPr/>
          </p:nvSpPr>
          <p:spPr>
            <a:xfrm>
              <a:off x="2714612" y="4429132"/>
              <a:ext cx="1459184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1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ru-RU" sz="2800" b="1" dirty="0" smtClean="0"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</a:t>
              </a:r>
              <a:r>
                <a:rPr lang="ru-RU" sz="1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3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)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5" name="Прямая со стрелкой 24"/>
            <p:cNvCxnSpPr/>
            <p:nvPr/>
          </p:nvCxnSpPr>
          <p:spPr>
            <a:xfrm>
              <a:off x="3618282" y="457042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10"/>
          <p:cNvGrpSpPr/>
          <p:nvPr/>
        </p:nvGrpSpPr>
        <p:grpSpPr>
          <a:xfrm>
            <a:off x="35866" y="3470332"/>
            <a:ext cx="997282" cy="537194"/>
            <a:chOff x="1747528" y="2570156"/>
            <a:chExt cx="997282" cy="537194"/>
          </a:xfrm>
        </p:grpSpPr>
        <p:cxnSp>
          <p:nvCxnSpPr>
            <p:cNvPr id="28" name="Прямая со стрелкой 27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/>
            <p:cNvSpPr txBox="1"/>
            <p:nvPr/>
          </p:nvSpPr>
          <p:spPr>
            <a:xfrm>
              <a:off x="1747528" y="2707240"/>
              <a:ext cx="9972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тр/1</a:t>
              </a:r>
              <a:r>
                <a:rPr lang="en-US" sz="2000" b="1" baseline="-25000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30" name="Прямая соединительная линия 29"/>
          <p:cNvCxnSpPr/>
          <p:nvPr/>
        </p:nvCxnSpPr>
        <p:spPr>
          <a:xfrm rot="-120000" flipV="1">
            <a:off x="134098" y="4129368"/>
            <a:ext cx="720000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22"/>
          <p:cNvSpPr>
            <a:spLocks noChangeArrowheads="1"/>
          </p:cNvSpPr>
          <p:nvPr/>
        </p:nvSpPr>
        <p:spPr bwMode="auto">
          <a:xfrm>
            <a:off x="3500398" y="3929066"/>
            <a:ext cx="5643602" cy="1138773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ru-RU" sz="3200" b="1" u="sng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Для всей системы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lang="ru-RU" sz="3200" b="1" dirty="0" smtClean="0">
              <a:solidFill>
                <a:srgbClr val="FF66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32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lang="ru-RU" sz="32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3200" b="1" i="0" u="none" strike="noStrike" cap="none" normalizeH="0" baseline="-3000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)•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=(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1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g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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N</a:t>
            </a:r>
            <a:r>
              <a:rPr lang="ru-RU" sz="3200" b="1" baseline="-30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)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rgbClr val="FF6600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786314" y="6211693"/>
            <a:ext cx="4357718" cy="646331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Ср-3,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2-з5</a:t>
            </a:r>
            <a:r>
              <a:rPr lang="ru-RU" sz="36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стр.13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5357818" y="2428868"/>
            <a:ext cx="3786182" cy="584775"/>
          </a:xfrm>
          <a:prstGeom prst="rect">
            <a:avLst/>
          </a:prstGeom>
          <a:solidFill>
            <a:schemeClr val="bg2">
              <a:lumMod val="90000"/>
            </a:schemeClr>
          </a:solidFill>
          <a:ln w="381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Ср-3,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1-з5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стр.13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6550748" y="1646072"/>
            <a:ext cx="628656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 34"/>
          <p:cNvSpPr/>
          <p:nvPr/>
        </p:nvSpPr>
        <p:spPr>
          <a:xfrm>
            <a:off x="7390356" y="1643050"/>
            <a:ext cx="571504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8247612" y="1632292"/>
            <a:ext cx="571504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6550748" y="4611172"/>
            <a:ext cx="1521714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Прямоугольник 37"/>
          <p:cNvSpPr/>
          <p:nvPr/>
        </p:nvSpPr>
        <p:spPr>
          <a:xfrm>
            <a:off x="8236854" y="4582766"/>
            <a:ext cx="571504" cy="4286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20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20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"/>
                            </p:stCondLst>
                            <p:childTnLst>
                              <p:par>
                                <p:cTn id="10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2000"/>
                                        <p:tgtEl>
                                          <p:spTgt spid="3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20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2000"/>
                                        <p:tgtEl>
                                          <p:spTgt spid="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xit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3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20" grpId="0" build="p" animBg="1"/>
      <p:bldP spid="31" grpId="0" build="p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974723" y="700074"/>
            <a:ext cx="3811591" cy="1728794"/>
            <a:chOff x="981" y="15124"/>
            <a:chExt cx="3060" cy="1260"/>
          </a:xfrm>
        </p:grpSpPr>
        <p:sp>
          <p:nvSpPr>
            <p:cNvPr id="38915" name="Line 3"/>
            <p:cNvSpPr>
              <a:spLocks noChangeShapeType="1"/>
            </p:cNvSpPr>
            <p:nvPr/>
          </p:nvSpPr>
          <p:spPr bwMode="auto">
            <a:xfrm>
              <a:off x="981" y="15664"/>
              <a:ext cx="3060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916" name="Line 4"/>
            <p:cNvSpPr>
              <a:spLocks noChangeShapeType="1"/>
            </p:cNvSpPr>
            <p:nvPr/>
          </p:nvSpPr>
          <p:spPr bwMode="auto">
            <a:xfrm>
              <a:off x="2601" y="15304"/>
              <a:ext cx="0" cy="36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1341" y="15124"/>
              <a:ext cx="1260" cy="1260"/>
              <a:chOff x="1341" y="15124"/>
              <a:chExt cx="1260" cy="1260"/>
            </a:xfrm>
          </p:grpSpPr>
          <p:sp>
            <p:nvSpPr>
              <p:cNvPr id="38918" name="Rectangle 6"/>
              <p:cNvSpPr>
                <a:spLocks noChangeArrowheads="1"/>
              </p:cNvSpPr>
              <p:nvPr/>
            </p:nvSpPr>
            <p:spPr bwMode="auto">
              <a:xfrm>
                <a:off x="1341" y="15484"/>
                <a:ext cx="540" cy="360"/>
              </a:xfrm>
              <a:prstGeom prst="rect">
                <a:avLst/>
              </a:prstGeom>
              <a:solidFill>
                <a:srgbClr val="FFFFFF"/>
              </a:solidFill>
              <a:ln w="571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919" name="Line 7"/>
              <p:cNvSpPr>
                <a:spLocks noChangeShapeType="1"/>
              </p:cNvSpPr>
              <p:nvPr/>
            </p:nvSpPr>
            <p:spPr bwMode="auto">
              <a:xfrm flipV="1">
                <a:off x="1701" y="15304"/>
                <a:ext cx="900" cy="360"/>
              </a:xfrm>
              <a:prstGeom prst="line">
                <a:avLst/>
              </a:prstGeom>
              <a:noFill/>
              <a:ln w="57150">
                <a:solidFill>
                  <a:srgbClr val="8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920" name="Line 8"/>
              <p:cNvSpPr>
                <a:spLocks noChangeShapeType="1"/>
              </p:cNvSpPr>
              <p:nvPr/>
            </p:nvSpPr>
            <p:spPr bwMode="auto">
              <a:xfrm>
                <a:off x="1701" y="15664"/>
                <a:ext cx="0" cy="72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921" name="Line 9"/>
              <p:cNvSpPr>
                <a:spLocks noChangeShapeType="1"/>
              </p:cNvSpPr>
              <p:nvPr/>
            </p:nvSpPr>
            <p:spPr bwMode="auto">
              <a:xfrm flipH="1">
                <a:off x="1341" y="15664"/>
                <a:ext cx="360" cy="0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922" name="Line 10"/>
              <p:cNvSpPr>
                <a:spLocks noChangeShapeType="1"/>
              </p:cNvSpPr>
              <p:nvPr/>
            </p:nvSpPr>
            <p:spPr bwMode="auto">
              <a:xfrm flipV="1">
                <a:off x="1701" y="15304"/>
                <a:ext cx="0" cy="36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8923" name="Line 11"/>
              <p:cNvSpPr>
                <a:spLocks noChangeShapeType="1"/>
              </p:cNvSpPr>
              <p:nvPr/>
            </p:nvSpPr>
            <p:spPr bwMode="auto">
              <a:xfrm>
                <a:off x="1701" y="15124"/>
                <a:ext cx="540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38924" name="Text Box 12"/>
          <p:cNvSpPr txBox="1">
            <a:spLocks noChangeArrowheads="1"/>
          </p:cNvSpPr>
          <p:nvPr/>
        </p:nvSpPr>
        <p:spPr bwMode="auto">
          <a:xfrm>
            <a:off x="0" y="0"/>
            <a:ext cx="2571768" cy="500066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Санки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99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тянем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13"/>
          <p:cNvGrpSpPr>
            <a:grpSpLocks/>
          </p:cNvGrpSpPr>
          <p:nvPr/>
        </p:nvGrpSpPr>
        <p:grpSpPr bwMode="auto">
          <a:xfrm>
            <a:off x="571472" y="3357562"/>
            <a:ext cx="4643470" cy="2500330"/>
            <a:chOff x="5121" y="14764"/>
            <a:chExt cx="3060" cy="1620"/>
          </a:xfrm>
        </p:grpSpPr>
        <p:sp>
          <p:nvSpPr>
            <p:cNvPr id="38926" name="Line 14"/>
            <p:cNvSpPr>
              <a:spLocks noChangeShapeType="1"/>
            </p:cNvSpPr>
            <p:nvPr/>
          </p:nvSpPr>
          <p:spPr bwMode="auto">
            <a:xfrm>
              <a:off x="5121" y="15664"/>
              <a:ext cx="3060" cy="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927" name="Rectangle 15"/>
            <p:cNvSpPr>
              <a:spLocks noChangeArrowheads="1"/>
            </p:cNvSpPr>
            <p:nvPr/>
          </p:nvSpPr>
          <p:spPr bwMode="auto">
            <a:xfrm>
              <a:off x="5661" y="15484"/>
              <a:ext cx="540" cy="360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928" name="Line 16"/>
            <p:cNvSpPr>
              <a:spLocks noChangeShapeType="1"/>
            </p:cNvSpPr>
            <p:nvPr/>
          </p:nvSpPr>
          <p:spPr bwMode="auto">
            <a:xfrm>
              <a:off x="5985" y="15672"/>
              <a:ext cx="900" cy="360"/>
            </a:xfrm>
            <a:prstGeom prst="line">
              <a:avLst/>
            </a:prstGeom>
            <a:noFill/>
            <a:ln w="76200">
              <a:solidFill>
                <a:srgbClr val="8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929" name="Line 17"/>
            <p:cNvSpPr>
              <a:spLocks noChangeShapeType="1"/>
            </p:cNvSpPr>
            <p:nvPr/>
          </p:nvSpPr>
          <p:spPr bwMode="auto">
            <a:xfrm>
              <a:off x="5989" y="15664"/>
              <a:ext cx="0" cy="72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930" name="Line 18"/>
            <p:cNvSpPr>
              <a:spLocks noChangeShapeType="1"/>
            </p:cNvSpPr>
            <p:nvPr/>
          </p:nvSpPr>
          <p:spPr bwMode="auto">
            <a:xfrm flipH="1" flipV="1">
              <a:off x="5481" y="15664"/>
              <a:ext cx="500" cy="8"/>
            </a:xfrm>
            <a:prstGeom prst="line">
              <a:avLst/>
            </a:prstGeom>
            <a:noFill/>
            <a:ln w="76200">
              <a:solidFill>
                <a:srgbClr val="0066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931" name="Line 19"/>
            <p:cNvSpPr>
              <a:spLocks noChangeShapeType="1"/>
            </p:cNvSpPr>
            <p:nvPr/>
          </p:nvSpPr>
          <p:spPr bwMode="auto">
            <a:xfrm flipV="1">
              <a:off x="5989" y="14764"/>
              <a:ext cx="0" cy="90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932" name="Line 20"/>
            <p:cNvSpPr>
              <a:spLocks noChangeShapeType="1"/>
            </p:cNvSpPr>
            <p:nvPr/>
          </p:nvSpPr>
          <p:spPr bwMode="auto">
            <a:xfrm>
              <a:off x="6881" y="15664"/>
              <a:ext cx="0" cy="360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8933" name="Line 21"/>
            <p:cNvSpPr>
              <a:spLocks noChangeShapeType="1"/>
            </p:cNvSpPr>
            <p:nvPr/>
          </p:nvSpPr>
          <p:spPr bwMode="auto">
            <a:xfrm>
              <a:off x="5661" y="15304"/>
              <a:ext cx="36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38934" name="Text Box 22"/>
          <p:cNvSpPr txBox="1">
            <a:spLocks noChangeArrowheads="1"/>
          </p:cNvSpPr>
          <p:nvPr/>
        </p:nvSpPr>
        <p:spPr bwMode="auto">
          <a:xfrm>
            <a:off x="1928794" y="2786058"/>
            <a:ext cx="2857520" cy="57150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Санки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rPr>
              <a:t>толкаем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 Box 22"/>
          <p:cNvSpPr txBox="1">
            <a:spLocks noChangeArrowheads="1"/>
          </p:cNvSpPr>
          <p:nvPr/>
        </p:nvSpPr>
        <p:spPr bwMode="auto">
          <a:xfrm>
            <a:off x="4929222" y="3143248"/>
            <a:ext cx="4214810" cy="2571768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ox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a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=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cos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-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тр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oy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0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N-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mg -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sin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32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тр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cs typeface="Times New Roman" pitchFamily="18" charset="0"/>
              </a:rPr>
              <a:t> µ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N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r>
              <a:rPr lang="en-US" sz="36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131"/>
          <p:cNvGrpSpPr/>
          <p:nvPr/>
        </p:nvGrpSpPr>
        <p:grpSpPr>
          <a:xfrm>
            <a:off x="357158" y="2143116"/>
            <a:ext cx="796647" cy="1428760"/>
            <a:chOff x="5285499" y="1142984"/>
            <a:chExt cx="796647" cy="1428760"/>
          </a:xfrm>
        </p:grpSpPr>
        <p:grpSp>
          <p:nvGrpSpPr>
            <p:cNvPr id="6" name="Группа 68"/>
            <p:cNvGrpSpPr/>
            <p:nvPr/>
          </p:nvGrpSpPr>
          <p:grpSpPr>
            <a:xfrm rot="10800000">
              <a:off x="5285598" y="1285860"/>
              <a:ext cx="580469" cy="1285884"/>
              <a:chOff x="-372852" y="1571634"/>
              <a:chExt cx="1045766" cy="3060000"/>
            </a:xfrm>
          </p:grpSpPr>
          <p:cxnSp>
            <p:nvCxnSpPr>
              <p:cNvPr id="29" name="Прямая соединительная линия 28"/>
              <p:cNvCxnSpPr/>
              <p:nvPr/>
            </p:nvCxnSpPr>
            <p:spPr>
              <a:xfrm rot="5400000" flipH="1" flipV="1">
                <a:off x="-857880" y="3100839"/>
                <a:ext cx="3060000" cy="1589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Прямая соединительная линия 29"/>
              <p:cNvCxnSpPr/>
              <p:nvPr/>
            </p:nvCxnSpPr>
            <p:spPr>
              <a:xfrm>
                <a:off x="-372852" y="2591636"/>
                <a:ext cx="972600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stealth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7" name="TextBox 26"/>
            <p:cNvSpPr txBox="1"/>
            <p:nvPr/>
          </p:nvSpPr>
          <p:spPr>
            <a:xfrm>
              <a:off x="5653518" y="1647040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x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5365486" y="1142984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31" name="Рамка 30"/>
          <p:cNvSpPr/>
          <p:nvPr/>
        </p:nvSpPr>
        <p:spPr>
          <a:xfrm>
            <a:off x="5500694" y="4857760"/>
            <a:ext cx="3000396" cy="857256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3" name="Text Box 12"/>
          <p:cNvSpPr txBox="1">
            <a:spLocks noChangeArrowheads="1"/>
          </p:cNvSpPr>
          <p:nvPr/>
        </p:nvSpPr>
        <p:spPr bwMode="auto">
          <a:xfrm>
            <a:off x="5000628" y="642918"/>
            <a:ext cx="4143372" cy="235745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ox)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a =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cos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-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тр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oy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0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N-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mg +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sin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тр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cs typeface="Times New Roman" pitchFamily="18" charset="0"/>
              </a:rPr>
              <a:t> µ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N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N=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-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Рамка 31"/>
          <p:cNvSpPr/>
          <p:nvPr/>
        </p:nvSpPr>
        <p:spPr>
          <a:xfrm>
            <a:off x="5643570" y="2285992"/>
            <a:ext cx="3000396" cy="642942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4" name="Text Box 22"/>
          <p:cNvSpPr txBox="1">
            <a:spLocks noChangeArrowheads="1"/>
          </p:cNvSpPr>
          <p:nvPr/>
        </p:nvSpPr>
        <p:spPr bwMode="auto">
          <a:xfrm>
            <a:off x="0" y="6072206"/>
            <a:ext cx="9144000" cy="571504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Что легче? </a:t>
            </a: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Толкать</a:t>
            </a: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коляску или </a:t>
            </a: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тащить</a:t>
            </a:r>
            <a:r>
              <a:rPr kumimoji="0" lang="ru-RU" sz="2800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за собой?</a:t>
            </a:r>
          </a:p>
        </p:txBody>
      </p:sp>
      <p:sp>
        <p:nvSpPr>
          <p:cNvPr id="35" name="Line 11"/>
          <p:cNvSpPr>
            <a:spLocks noChangeShapeType="1"/>
          </p:cNvSpPr>
          <p:nvPr/>
        </p:nvSpPr>
        <p:spPr bwMode="auto">
          <a:xfrm>
            <a:off x="1928794" y="1428736"/>
            <a:ext cx="1080000" cy="0"/>
          </a:xfrm>
          <a:prstGeom prst="line">
            <a:avLst/>
          </a:prstGeom>
          <a:noFill/>
          <a:ln w="57150">
            <a:solidFill>
              <a:srgbClr val="C00000"/>
            </a:solidFill>
            <a:round/>
            <a:headEnd/>
            <a:tailEnd type="non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6" name="Прямоугольный треугольник 35"/>
          <p:cNvSpPr/>
          <p:nvPr/>
        </p:nvSpPr>
        <p:spPr>
          <a:xfrm rot="16200000">
            <a:off x="2266089" y="1002702"/>
            <a:ext cx="231397" cy="561389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 36"/>
          <p:cNvSpPr/>
          <p:nvPr/>
        </p:nvSpPr>
        <p:spPr>
          <a:xfrm>
            <a:off x="2357422" y="1083903"/>
            <a:ext cx="330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143108" y="1500174"/>
            <a:ext cx="845103" cy="40011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lang="ru-RU" sz="2000" dirty="0"/>
          </a:p>
        </p:txBody>
      </p:sp>
      <p:sp>
        <p:nvSpPr>
          <p:cNvPr id="39" name="Прямоугольник 38"/>
          <p:cNvSpPr/>
          <p:nvPr/>
        </p:nvSpPr>
        <p:spPr>
          <a:xfrm>
            <a:off x="3093812" y="941027"/>
            <a:ext cx="880369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 </a:t>
            </a:r>
            <a:endParaRPr lang="ru-RU" sz="2000" dirty="0"/>
          </a:p>
        </p:txBody>
      </p:sp>
      <p:sp>
        <p:nvSpPr>
          <p:cNvPr id="40" name="Прямоугольник 39"/>
          <p:cNvSpPr/>
          <p:nvPr/>
        </p:nvSpPr>
        <p:spPr>
          <a:xfrm>
            <a:off x="2143108" y="4286256"/>
            <a:ext cx="845103" cy="40011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lang="ru-RU" sz="2000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3286116" y="4786322"/>
            <a:ext cx="880369" cy="40011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en-US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 </a:t>
            </a:r>
            <a:endParaRPr lang="ru-RU" sz="2000" dirty="0"/>
          </a:p>
        </p:txBody>
      </p:sp>
      <p:sp>
        <p:nvSpPr>
          <p:cNvPr id="42" name="Скругленный прямоугольник 41"/>
          <p:cNvSpPr/>
          <p:nvPr/>
        </p:nvSpPr>
        <p:spPr>
          <a:xfrm flipH="1">
            <a:off x="7072331" y="2500306"/>
            <a:ext cx="278802" cy="214314"/>
          </a:xfrm>
          <a:prstGeom prst="roundRect">
            <a:avLst/>
          </a:prstGeom>
          <a:noFill/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3" name="Скругленный прямоугольник 42"/>
          <p:cNvSpPr/>
          <p:nvPr/>
        </p:nvSpPr>
        <p:spPr>
          <a:xfrm flipH="1">
            <a:off x="6988535" y="5143512"/>
            <a:ext cx="285752" cy="28575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4" name="Скругленный прямоугольник 43"/>
          <p:cNvSpPr/>
          <p:nvPr/>
        </p:nvSpPr>
        <p:spPr>
          <a:xfrm flipH="1">
            <a:off x="5811160" y="6178011"/>
            <a:ext cx="2643206" cy="357190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5" name="Прямая со стрелкой 44"/>
          <p:cNvCxnSpPr/>
          <p:nvPr/>
        </p:nvCxnSpPr>
        <p:spPr>
          <a:xfrm flipV="1">
            <a:off x="6215074" y="2143119"/>
            <a:ext cx="1357322" cy="285749"/>
          </a:xfrm>
          <a:prstGeom prst="straightConnector1">
            <a:avLst/>
          </a:prstGeom>
          <a:ln w="381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flipV="1">
            <a:off x="6072198" y="4714884"/>
            <a:ext cx="1571636" cy="428626"/>
          </a:xfrm>
          <a:prstGeom prst="straightConnector1">
            <a:avLst/>
          </a:prstGeom>
          <a:ln w="38100">
            <a:solidFill>
              <a:srgbClr val="0033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4071934" y="0"/>
            <a:ext cx="3929058" cy="58477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13-7,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Ср-3,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стр.13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389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300"/>
                                        <p:tgtEl>
                                          <p:spTgt spid="3893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300"/>
                                        <p:tgtEl>
                                          <p:spTgt spid="3893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300"/>
                                        <p:tgtEl>
                                          <p:spTgt spid="3893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300"/>
                            </p:stCondLst>
                            <p:childTnLst>
                              <p:par>
                                <p:cTn id="2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300"/>
                                        <p:tgtEl>
                                          <p:spTgt spid="389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300"/>
                                        <p:tgtEl>
                                          <p:spTgt spid="389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300"/>
                                        <p:tgtEl>
                                          <p:spTgt spid="389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3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4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3000"/>
                                        <p:tgtEl>
                                          <p:spTgt spid="3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30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3000"/>
                                        <p:tgtEl>
                                          <p:spTgt spid="3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3000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3000"/>
                                        <p:tgtEl>
                                          <p:spTgt spid="3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1" dur="30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2" dur="30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" dur="300"/>
                                        <p:tgtEl>
                                          <p:spTgt spid="2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4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6" dur="3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7" dur="3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3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3" dur="3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4" dur="3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5" dur="300"/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0" dur="3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1" dur="3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2" dur="300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7" dur="3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8" dur="3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" dur="300"/>
                                        <p:tgtEl>
                                          <p:spTgt spid="2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1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80" dur="2000" fill="hold"/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2000"/>
                            </p:stCondLst>
                            <p:childTnLst>
                              <p:par>
                                <p:cTn id="18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3" dur="2000" fill="hold"/>
                                        <p:tgtEl>
                                          <p:spTgt spid="3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by x="70000" y="7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7" dur="2000" fill="hold"/>
                                        <p:tgtEl>
                                          <p:spTgt spid="389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24" grpId="0" animBg="1"/>
      <p:bldP spid="38924" grpId="1" animBg="1"/>
      <p:bldP spid="38934" grpId="0" build="p" animBg="1"/>
      <p:bldP spid="24" grpId="0" build="p" animBg="1"/>
      <p:bldP spid="31" grpId="0" animBg="1"/>
      <p:bldP spid="33" grpId="0" build="p" animBg="1"/>
      <p:bldP spid="32" grpId="0" animBg="1"/>
      <p:bldP spid="34" grpId="0" build="p" animBg="1"/>
      <p:bldP spid="35" grpId="0" animBg="1"/>
      <p:bldP spid="36" grpId="0" animBg="1"/>
      <p:bldP spid="36" grpId="1" animBg="1"/>
      <p:bldP spid="37" grpId="0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0" y="0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Человек везет пару связанных между собой саней, прикладывая к веревке силу 50 Н под углом 45° к горизонту. Массы саней одинаковы — по 15 кг. Коэффициент трения полозьев о снег 0,03. Найти ускорение саней и натяжения веревки между санями.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214282" y="4786322"/>
            <a:ext cx="3811591" cy="1728794"/>
            <a:chOff x="981" y="15124"/>
            <a:chExt cx="3060" cy="1260"/>
          </a:xfrm>
        </p:grpSpPr>
        <p:sp>
          <p:nvSpPr>
            <p:cNvPr id="15" name="Line 3"/>
            <p:cNvSpPr>
              <a:spLocks noChangeShapeType="1"/>
            </p:cNvSpPr>
            <p:nvPr/>
          </p:nvSpPr>
          <p:spPr bwMode="auto">
            <a:xfrm>
              <a:off x="981" y="15664"/>
              <a:ext cx="3060" cy="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6" name="Line 4"/>
            <p:cNvSpPr>
              <a:spLocks noChangeShapeType="1"/>
            </p:cNvSpPr>
            <p:nvPr/>
          </p:nvSpPr>
          <p:spPr bwMode="auto">
            <a:xfrm>
              <a:off x="2601" y="15304"/>
              <a:ext cx="0" cy="360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prstDash val="dash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1341" y="15124"/>
              <a:ext cx="900" cy="1260"/>
              <a:chOff x="1341" y="15124"/>
              <a:chExt cx="900" cy="1260"/>
            </a:xfrm>
          </p:grpSpPr>
          <p:sp>
            <p:nvSpPr>
              <p:cNvPr id="18" name="Rectangle 6"/>
              <p:cNvSpPr>
                <a:spLocks noChangeArrowheads="1"/>
              </p:cNvSpPr>
              <p:nvPr/>
            </p:nvSpPr>
            <p:spPr bwMode="auto">
              <a:xfrm>
                <a:off x="1341" y="15484"/>
                <a:ext cx="540" cy="3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9" name="Line 7"/>
              <p:cNvSpPr>
                <a:spLocks noChangeShapeType="1"/>
              </p:cNvSpPr>
              <p:nvPr/>
            </p:nvSpPr>
            <p:spPr bwMode="auto">
              <a:xfrm rot="240000" flipV="1">
                <a:off x="1701" y="15653"/>
                <a:ext cx="484" cy="19"/>
              </a:xfrm>
              <a:prstGeom prst="line">
                <a:avLst/>
              </a:prstGeom>
              <a:noFill/>
              <a:ln w="76200">
                <a:solidFill>
                  <a:srgbClr val="8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0" name="Line 8"/>
              <p:cNvSpPr>
                <a:spLocks noChangeShapeType="1"/>
              </p:cNvSpPr>
              <p:nvPr/>
            </p:nvSpPr>
            <p:spPr bwMode="auto">
              <a:xfrm>
                <a:off x="1701" y="15664"/>
                <a:ext cx="0" cy="720"/>
              </a:xfrm>
              <a:prstGeom prst="line">
                <a:avLst/>
              </a:prstGeom>
              <a:noFill/>
              <a:ln w="57150">
                <a:solidFill>
                  <a:srgbClr val="00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1" name="Line 9"/>
              <p:cNvSpPr>
                <a:spLocks noChangeShapeType="1"/>
              </p:cNvSpPr>
              <p:nvPr/>
            </p:nvSpPr>
            <p:spPr bwMode="auto">
              <a:xfrm flipH="1">
                <a:off x="1341" y="15664"/>
                <a:ext cx="360" cy="0"/>
              </a:xfrm>
              <a:prstGeom prst="line">
                <a:avLst/>
              </a:prstGeom>
              <a:noFill/>
              <a:ln w="57150">
                <a:solidFill>
                  <a:srgbClr val="0066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2" name="Line 10"/>
              <p:cNvSpPr>
                <a:spLocks noChangeShapeType="1"/>
              </p:cNvSpPr>
              <p:nvPr/>
            </p:nvSpPr>
            <p:spPr bwMode="auto">
              <a:xfrm flipV="1">
                <a:off x="1701" y="15304"/>
                <a:ext cx="0" cy="360"/>
              </a:xfrm>
              <a:prstGeom prst="line">
                <a:avLst/>
              </a:prstGeom>
              <a:noFill/>
              <a:ln w="57150">
                <a:solidFill>
                  <a:srgbClr val="0000FF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23" name="Line 11"/>
              <p:cNvSpPr>
                <a:spLocks noChangeShapeType="1"/>
              </p:cNvSpPr>
              <p:nvPr/>
            </p:nvSpPr>
            <p:spPr bwMode="auto">
              <a:xfrm>
                <a:off x="1701" y="15124"/>
                <a:ext cx="540" cy="0"/>
              </a:xfrm>
              <a:prstGeom prst="line">
                <a:avLst/>
              </a:prstGeom>
              <a:noFill/>
              <a:ln w="57150">
                <a:solidFill>
                  <a:srgbClr val="FF0000"/>
                </a:solidFill>
                <a:round/>
                <a:headEnd/>
                <a:tailEnd type="triangle" w="med" len="med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27" name="Text Box 12"/>
          <p:cNvSpPr txBox="1">
            <a:spLocks noChangeArrowheads="1"/>
          </p:cNvSpPr>
          <p:nvPr/>
        </p:nvSpPr>
        <p:spPr bwMode="auto">
          <a:xfrm>
            <a:off x="4143372" y="1500174"/>
            <a:ext cx="5000628" cy="2928958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lnSpc>
                <a:spcPts val="2500"/>
              </a:lnSpc>
              <a:spcAft>
                <a:spcPts val="1000"/>
              </a:spcAf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ox)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a =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cos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тр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/1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/2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ts val="2500"/>
              </a:lnSpc>
              <a:spcAft>
                <a:spcPts val="1000"/>
              </a:spcAft>
            </a:pP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oy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0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N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1,2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 +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sin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sym typeface="Symbol" pitchFamily="18" charset="2"/>
              </a:rPr>
              <a:t>    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тр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/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cs typeface="Times New Roman" pitchFamily="18" charset="0"/>
              </a:rPr>
              <a:t> µ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N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1</a:t>
            </a:r>
            <a:endParaRPr lang="ru-RU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Fsin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endParaRPr lang="ru-RU" sz="28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N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endParaRPr lang="ru-RU" sz="2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ts val="25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 µ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ru-RU" sz="2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8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Группа 4"/>
          <p:cNvGrpSpPr/>
          <p:nvPr/>
        </p:nvGrpSpPr>
        <p:grpSpPr>
          <a:xfrm>
            <a:off x="1857356" y="2895897"/>
            <a:ext cx="857256" cy="461665"/>
            <a:chOff x="2714612" y="4429132"/>
            <a:chExt cx="857256" cy="461665"/>
          </a:xfrm>
        </p:grpSpPr>
        <p:sp>
          <p:nvSpPr>
            <p:cNvPr id="29" name="TextBox 28"/>
            <p:cNvSpPr txBox="1"/>
            <p:nvPr/>
          </p:nvSpPr>
          <p:spPr>
            <a:xfrm>
              <a:off x="2714612" y="4429132"/>
              <a:ext cx="85725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0" name="Прямая со стрелкой 29"/>
            <p:cNvCxnSpPr/>
            <p:nvPr/>
          </p:nvCxnSpPr>
          <p:spPr>
            <a:xfrm>
              <a:off x="3071802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7"/>
          <p:cNvGrpSpPr/>
          <p:nvPr/>
        </p:nvGrpSpPr>
        <p:grpSpPr>
          <a:xfrm>
            <a:off x="500034" y="1500174"/>
            <a:ext cx="1285884" cy="461665"/>
            <a:chOff x="2571736" y="2143116"/>
            <a:chExt cx="1285884" cy="461665"/>
          </a:xfrm>
        </p:grpSpPr>
        <p:sp>
          <p:nvSpPr>
            <p:cNvPr id="32" name="TextBox 31"/>
            <p:cNvSpPr txBox="1"/>
            <p:nvPr/>
          </p:nvSpPr>
          <p:spPr>
            <a:xfrm>
              <a:off x="2571736" y="2143116"/>
              <a:ext cx="128588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1</a:t>
              </a:r>
              <a:r>
                <a:rPr lang="ru-RU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>
              <a:off x="2774175" y="2190804"/>
              <a:ext cx="756000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Группа 10"/>
          <p:cNvGrpSpPr/>
          <p:nvPr/>
        </p:nvGrpSpPr>
        <p:grpSpPr>
          <a:xfrm>
            <a:off x="357158" y="2643182"/>
            <a:ext cx="1571636" cy="400110"/>
            <a:chOff x="1423028" y="2600262"/>
            <a:chExt cx="1571636" cy="400110"/>
          </a:xfrm>
        </p:grpSpPr>
        <p:cxnSp>
          <p:nvCxnSpPr>
            <p:cNvPr id="35" name="Прямая со стрелкой 34"/>
            <p:cNvCxnSpPr/>
            <p:nvPr/>
          </p:nvCxnSpPr>
          <p:spPr>
            <a:xfrm>
              <a:off x="1595722" y="2600262"/>
              <a:ext cx="756000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TextBox 35"/>
            <p:cNvSpPr txBox="1"/>
            <p:nvPr/>
          </p:nvSpPr>
          <p:spPr>
            <a:xfrm>
              <a:off x="1423028" y="2600262"/>
              <a:ext cx="157163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ru-RU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/1 </a:t>
              </a:r>
              <a:r>
                <a:rPr lang="ru-RU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+</a:t>
              </a:r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ru-RU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/2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4" name="Группа 7"/>
          <p:cNvGrpSpPr/>
          <p:nvPr/>
        </p:nvGrpSpPr>
        <p:grpSpPr>
          <a:xfrm>
            <a:off x="3428992" y="1772655"/>
            <a:ext cx="714380" cy="584775"/>
            <a:chOff x="3357554" y="2143116"/>
            <a:chExt cx="714380" cy="584775"/>
          </a:xfrm>
        </p:grpSpPr>
        <p:sp>
          <p:nvSpPr>
            <p:cNvPr id="38" name="TextBox 37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9" name="Прямая со стрелкой 38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Группа 73"/>
          <p:cNvGrpSpPr/>
          <p:nvPr/>
        </p:nvGrpSpPr>
        <p:grpSpPr>
          <a:xfrm>
            <a:off x="2428860" y="1428736"/>
            <a:ext cx="714380" cy="584775"/>
            <a:chOff x="3357554" y="2214554"/>
            <a:chExt cx="714380" cy="584775"/>
          </a:xfrm>
        </p:grpSpPr>
        <p:sp>
          <p:nvSpPr>
            <p:cNvPr id="41" name="TextBox 40"/>
            <p:cNvSpPr txBox="1"/>
            <p:nvPr/>
          </p:nvSpPr>
          <p:spPr>
            <a:xfrm>
              <a:off x="3357554" y="2214554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2" name="Прямая со стрелкой 41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Группа 43"/>
          <p:cNvGrpSpPr/>
          <p:nvPr/>
        </p:nvGrpSpPr>
        <p:grpSpPr>
          <a:xfrm>
            <a:off x="0" y="1714488"/>
            <a:ext cx="4000388" cy="1586100"/>
            <a:chOff x="0" y="1714308"/>
            <a:chExt cx="4000388" cy="1586100"/>
          </a:xfrm>
        </p:grpSpPr>
        <p:grpSp>
          <p:nvGrpSpPr>
            <p:cNvPr id="31" name="Группа 25"/>
            <p:cNvGrpSpPr/>
            <p:nvPr/>
          </p:nvGrpSpPr>
          <p:grpSpPr>
            <a:xfrm>
              <a:off x="0" y="1714308"/>
              <a:ext cx="4000388" cy="1586100"/>
              <a:chOff x="3500430" y="1785746"/>
              <a:chExt cx="4000388" cy="1586100"/>
            </a:xfrm>
          </p:grpSpPr>
          <p:grpSp>
            <p:nvGrpSpPr>
              <p:cNvPr id="34" name="Group 2"/>
              <p:cNvGrpSpPr>
                <a:grpSpLocks/>
              </p:cNvGrpSpPr>
              <p:nvPr/>
            </p:nvGrpSpPr>
            <p:grpSpPr bwMode="auto">
              <a:xfrm>
                <a:off x="4285878" y="1785746"/>
                <a:ext cx="3214940" cy="1586100"/>
                <a:chOff x="866" y="15228"/>
                <a:chExt cx="2581" cy="1156"/>
              </a:xfrm>
            </p:grpSpPr>
            <p:sp>
              <p:nvSpPr>
                <p:cNvPr id="4" name="Line 3"/>
                <p:cNvSpPr>
                  <a:spLocks noChangeShapeType="1"/>
                </p:cNvSpPr>
                <p:nvPr/>
              </p:nvSpPr>
              <p:spPr bwMode="auto">
                <a:xfrm flipV="1">
                  <a:off x="866" y="15653"/>
                  <a:ext cx="2007" cy="19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5" name="Line 4"/>
                <p:cNvSpPr>
                  <a:spLocks noChangeShapeType="1"/>
                </p:cNvSpPr>
                <p:nvPr/>
              </p:nvSpPr>
              <p:spPr bwMode="auto">
                <a:xfrm>
                  <a:off x="2601" y="15304"/>
                  <a:ext cx="0" cy="360"/>
                </a:xfrm>
                <a:prstGeom prst="line">
                  <a:avLst/>
                </a:prstGeom>
                <a:noFill/>
                <a:ln w="57150">
                  <a:solidFill>
                    <a:srgbClr val="000000"/>
                  </a:solidFill>
                  <a:prstDash val="dash"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37" name="Group 5"/>
                <p:cNvGrpSpPr>
                  <a:grpSpLocks/>
                </p:cNvGrpSpPr>
                <p:nvPr/>
              </p:nvGrpSpPr>
              <p:grpSpPr bwMode="auto">
                <a:xfrm>
                  <a:off x="1341" y="15228"/>
                  <a:ext cx="2106" cy="1156"/>
                  <a:chOff x="1341" y="15228"/>
                  <a:chExt cx="2106" cy="1156"/>
                </a:xfrm>
              </p:grpSpPr>
              <p:sp>
                <p:nvSpPr>
                  <p:cNvPr id="7" name="Rectangle 6"/>
                  <p:cNvSpPr>
                    <a:spLocks noChangeArrowheads="1"/>
                  </p:cNvSpPr>
                  <p:nvPr/>
                </p:nvSpPr>
                <p:spPr bwMode="auto">
                  <a:xfrm>
                    <a:off x="1341" y="15484"/>
                    <a:ext cx="540" cy="360"/>
                  </a:xfrm>
                  <a:prstGeom prst="rect">
                    <a:avLst/>
                  </a:prstGeom>
                  <a:solidFill>
                    <a:schemeClr val="bg1">
                      <a:lumMod val="85000"/>
                    </a:schemeClr>
                  </a:solidFill>
                  <a:ln w="57150">
                    <a:solidFill>
                      <a:srgbClr val="000000"/>
                    </a:solidFill>
                    <a:miter lim="800000"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8" name="Line 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701" y="15304"/>
                    <a:ext cx="900" cy="360"/>
                  </a:xfrm>
                  <a:prstGeom prst="line">
                    <a:avLst/>
                  </a:prstGeom>
                  <a:noFill/>
                  <a:ln w="57150">
                    <a:solidFill>
                      <a:srgbClr val="80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9" name="Line 8"/>
                  <p:cNvSpPr>
                    <a:spLocks noChangeShapeType="1"/>
                  </p:cNvSpPr>
                  <p:nvPr/>
                </p:nvSpPr>
                <p:spPr bwMode="auto">
                  <a:xfrm>
                    <a:off x="1701" y="15664"/>
                    <a:ext cx="0" cy="720"/>
                  </a:xfrm>
                  <a:prstGeom prst="line">
                    <a:avLst/>
                  </a:prstGeom>
                  <a:noFill/>
                  <a:ln w="57150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0" name="Line 9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1341" y="15664"/>
                    <a:ext cx="360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006600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1" name="Line 10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1701" y="15304"/>
                    <a:ext cx="0" cy="360"/>
                  </a:xfrm>
                  <a:prstGeom prst="line">
                    <a:avLst/>
                  </a:prstGeom>
                  <a:noFill/>
                  <a:ln w="57150">
                    <a:solidFill>
                      <a:srgbClr val="0000FF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12" name="Line 11"/>
                  <p:cNvSpPr>
                    <a:spLocks noChangeShapeType="1"/>
                  </p:cNvSpPr>
                  <p:nvPr/>
                </p:nvSpPr>
                <p:spPr bwMode="auto">
                  <a:xfrm>
                    <a:off x="2907" y="15228"/>
                    <a:ext cx="540" cy="0"/>
                  </a:xfrm>
                  <a:prstGeom prst="line">
                    <a:avLst/>
                  </a:prstGeom>
                  <a:noFill/>
                  <a:ln w="57150">
                    <a:solidFill>
                      <a:srgbClr val="FF0000"/>
                    </a:solidFill>
                    <a:round/>
                    <a:headEnd/>
                    <a:tailEnd type="triangle" w="med" len="med"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  <p:sp>
            <p:nvSpPr>
              <p:cNvPr id="13" name="Rectangle 6"/>
              <p:cNvSpPr>
                <a:spLocks noChangeArrowheads="1"/>
              </p:cNvSpPr>
              <p:nvPr/>
            </p:nvSpPr>
            <p:spPr bwMode="auto">
              <a:xfrm>
                <a:off x="3500430" y="2143116"/>
                <a:ext cx="672634" cy="493941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 w="571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cxnSp>
            <p:nvCxnSpPr>
              <p:cNvPr id="25" name="Прямая соединительная линия 24"/>
              <p:cNvCxnSpPr>
                <a:stCxn id="13" idx="3"/>
                <a:endCxn id="7" idx="1"/>
              </p:cNvCxnSpPr>
              <p:nvPr/>
            </p:nvCxnSpPr>
            <p:spPr>
              <a:xfrm flipV="1">
                <a:off x="4173064" y="2383962"/>
                <a:ext cx="704482" cy="6125"/>
              </a:xfrm>
              <a:prstGeom prst="line">
                <a:avLst/>
              </a:prstGeom>
              <a:ln w="57150">
                <a:solidFill>
                  <a:srgbClr val="0066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3" name="Прямоугольник 42"/>
            <p:cNvSpPr/>
            <p:nvPr/>
          </p:nvSpPr>
          <p:spPr>
            <a:xfrm>
              <a:off x="190532" y="2071678"/>
              <a:ext cx="33855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</a:t>
              </a:r>
              <a:endParaRPr lang="ru-RU" sz="2400" dirty="0"/>
            </a:p>
          </p:txBody>
        </p:sp>
      </p:grpSp>
      <p:sp>
        <p:nvSpPr>
          <p:cNvPr id="46" name="Line 11"/>
          <p:cNvSpPr>
            <a:spLocks noChangeShapeType="1"/>
          </p:cNvSpPr>
          <p:nvPr/>
        </p:nvSpPr>
        <p:spPr bwMode="auto">
          <a:xfrm flipV="1">
            <a:off x="4429124" y="2571744"/>
            <a:ext cx="1357322" cy="142876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7" name="Прямоугольник 46"/>
          <p:cNvSpPr/>
          <p:nvPr/>
        </p:nvSpPr>
        <p:spPr>
          <a:xfrm>
            <a:off x="6203874" y="2262054"/>
            <a:ext cx="2440092" cy="416909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>
              <a:lnSpc>
                <a:spcPts val="2500"/>
              </a:lnSpc>
              <a:spcAft>
                <a:spcPts val="1000"/>
              </a:spcAft>
            </a:pP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 µ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ru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Fsin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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  <a:sym typeface="Symbol" pitchFamily="18" charset="2"/>
              </a:rPr>
              <a:t>)</a:t>
            </a:r>
          </a:p>
        </p:txBody>
      </p:sp>
      <p:sp>
        <p:nvSpPr>
          <p:cNvPr id="48" name="Прямоугольник 47"/>
          <p:cNvSpPr/>
          <p:nvPr/>
        </p:nvSpPr>
        <p:spPr>
          <a:xfrm>
            <a:off x="6215281" y="3524220"/>
            <a:ext cx="1345240" cy="416909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>
              <a:lnSpc>
                <a:spcPts val="2500"/>
              </a:lnSpc>
              <a:spcAft>
                <a:spcPts val="1000"/>
              </a:spcAft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 µ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endParaRPr lang="ru-RU" sz="28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7715272" y="3786190"/>
            <a:ext cx="726481" cy="58477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 =</a:t>
            </a:r>
            <a:endParaRPr lang="ru-RU" sz="3200" dirty="0"/>
          </a:p>
        </p:txBody>
      </p:sp>
      <p:sp>
        <p:nvSpPr>
          <p:cNvPr id="50" name="Text Box 12"/>
          <p:cNvSpPr txBox="1">
            <a:spLocks noChangeArrowheads="1"/>
          </p:cNvSpPr>
          <p:nvPr/>
        </p:nvSpPr>
        <p:spPr bwMode="auto">
          <a:xfrm>
            <a:off x="5143504" y="4714884"/>
            <a:ext cx="3571900" cy="178595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8000"/>
                </a:solidFill>
                <a:effectLst/>
                <a:latin typeface="Times New Roman" pitchFamily="18" charset="0"/>
                <a:cs typeface="Times New Roman" pitchFamily="18" charset="0"/>
              </a:rPr>
              <a:t>ox)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a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rPr>
              <a:t>н</a:t>
            </a: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-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тр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err="1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oy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 0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= N-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cs typeface="Times New Roman" pitchFamily="18" charset="0"/>
              </a:rPr>
              <a:t>mg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    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тр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6600"/>
                </a:solidFill>
                <a:effectLst/>
                <a:latin typeface="Times New Roman" pitchFamily="18" charset="0"/>
                <a:cs typeface="Times New Roman" pitchFamily="18" charset="0"/>
              </a:rPr>
              <a:t>=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993300"/>
                </a:solidFill>
                <a:effectLst/>
                <a:latin typeface="Times New Roman" pitchFamily="18" charset="0"/>
                <a:cs typeface="Times New Roman" pitchFamily="18" charset="0"/>
              </a:rPr>
              <a:t> µ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Times New Roman" pitchFamily="18" charset="0"/>
                <a:cs typeface="Times New Roman" pitchFamily="18" charset="0"/>
              </a:rPr>
              <a:t> N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lvl="0" algn="ctr">
              <a:spcAft>
                <a:spcPts val="1000"/>
              </a:spcAft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Line 11"/>
          <p:cNvSpPr>
            <a:spLocks noChangeShapeType="1"/>
          </p:cNvSpPr>
          <p:nvPr/>
        </p:nvSpPr>
        <p:spPr bwMode="auto">
          <a:xfrm flipH="1">
            <a:off x="6143636" y="4214818"/>
            <a:ext cx="1571636" cy="71438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2" name="Прямоугольник 51"/>
          <p:cNvSpPr/>
          <p:nvPr/>
        </p:nvSpPr>
        <p:spPr>
          <a:xfrm>
            <a:off x="7393914" y="5881642"/>
            <a:ext cx="1345240" cy="416909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lvl="0">
              <a:lnSpc>
                <a:spcPts val="2500"/>
              </a:lnSpc>
              <a:spcAft>
                <a:spcPts val="1000"/>
              </a:spcAft>
            </a:pP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solidFill>
                  <a:srgbClr val="993300"/>
                </a:solidFill>
                <a:latin typeface="Times New Roman" pitchFamily="18" charset="0"/>
                <a:cs typeface="Times New Roman" pitchFamily="18" charset="0"/>
              </a:rPr>
              <a:t> µ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endParaRPr lang="ru-RU" sz="2800" dirty="0" smtClean="0"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3" name="Line 11"/>
          <p:cNvSpPr>
            <a:spLocks noChangeShapeType="1"/>
          </p:cNvSpPr>
          <p:nvPr/>
        </p:nvSpPr>
        <p:spPr bwMode="auto">
          <a:xfrm flipV="1">
            <a:off x="6143636" y="5072074"/>
            <a:ext cx="1500198" cy="857256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4" name="Прямоугольник 53"/>
          <p:cNvSpPr/>
          <p:nvPr/>
        </p:nvSpPr>
        <p:spPr>
          <a:xfrm>
            <a:off x="1500166" y="5497313"/>
            <a:ext cx="8483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3000"/>
                                        <p:tgtEl>
                                          <p:spTgt spid="112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3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3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5" grpId="0"/>
      <p:bldP spid="27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0"/>
            <a:ext cx="4357686" cy="2071702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 Теме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№13б</a:t>
            </a:r>
          </a:p>
          <a:p>
            <a:pPr marL="0" indent="0" algn="ctr" eaLnBrk="1" hangingPunct="1">
              <a:lnSpc>
                <a:spcPts val="45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Наклонная плоскость</a:t>
            </a:r>
          </a:p>
        </p:txBody>
      </p:sp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199313" y="0"/>
            <a:ext cx="1944687" cy="19129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51563" y="3643313"/>
            <a:ext cx="1484312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7000875" y="2216150"/>
            <a:ext cx="2143125" cy="464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8500"/>
                            </p:stCondLst>
                            <p:childTnLst>
                              <p:par>
                                <p:cTn id="66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9000"/>
                            </p:stCondLst>
                            <p:childTnLst>
                              <p:par>
                                <p:cTn id="71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9500"/>
                            </p:stCondLst>
                            <p:childTnLst>
                              <p:par>
                                <p:cTn id="7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000"/>
                            </p:stCondLst>
                            <p:childTnLst>
                              <p:par>
                                <p:cTn id="80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500"/>
                            </p:stCondLst>
                            <p:childTnLst>
                              <p:par>
                                <p:cTn id="8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8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Скругленный прямоугольник 36"/>
          <p:cNvSpPr/>
          <p:nvPr/>
        </p:nvSpPr>
        <p:spPr>
          <a:xfrm>
            <a:off x="5226629" y="2143116"/>
            <a:ext cx="3857652" cy="1785950"/>
          </a:xfrm>
          <a:prstGeom prst="roundRect">
            <a:avLst/>
          </a:prstGeom>
          <a:solidFill>
            <a:srgbClr val="F9E3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Скругленный прямоугольник 35"/>
          <p:cNvSpPr/>
          <p:nvPr/>
        </p:nvSpPr>
        <p:spPr>
          <a:xfrm>
            <a:off x="5143504" y="285540"/>
            <a:ext cx="3857652" cy="1785950"/>
          </a:xfrm>
          <a:prstGeom prst="roundRect">
            <a:avLst/>
          </a:prstGeom>
          <a:solidFill>
            <a:srgbClr val="F9E3A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ый треугольник 2"/>
          <p:cNvSpPr/>
          <p:nvPr/>
        </p:nvSpPr>
        <p:spPr>
          <a:xfrm>
            <a:off x="714348" y="1497748"/>
            <a:ext cx="4929222" cy="2357454"/>
          </a:xfrm>
          <a:prstGeom prst="rtTriangle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ый треугольник 3"/>
          <p:cNvSpPr/>
          <p:nvPr/>
        </p:nvSpPr>
        <p:spPr>
          <a:xfrm>
            <a:off x="4722191" y="3450945"/>
            <a:ext cx="859378" cy="376598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7393895" y="2524432"/>
            <a:ext cx="1428760" cy="76944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4400" dirty="0"/>
          </a:p>
        </p:txBody>
      </p:sp>
      <p:sp>
        <p:nvSpPr>
          <p:cNvPr id="6" name="TextBox 5"/>
          <p:cNvSpPr txBox="1"/>
          <p:nvPr/>
        </p:nvSpPr>
        <p:spPr>
          <a:xfrm>
            <a:off x="7524708" y="905108"/>
            <a:ext cx="1285884" cy="76944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4400" dirty="0"/>
          </a:p>
        </p:txBody>
      </p:sp>
      <p:sp>
        <p:nvSpPr>
          <p:cNvPr id="9" name="TextBox 8"/>
          <p:cNvSpPr txBox="1"/>
          <p:nvPr/>
        </p:nvSpPr>
        <p:spPr bwMode="auto">
          <a:xfrm>
            <a:off x="6915151" y="720527"/>
            <a:ext cx="657245" cy="11076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6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6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единительная линия 9"/>
          <p:cNvCxnSpPr/>
          <p:nvPr/>
        </p:nvCxnSpPr>
        <p:spPr bwMode="auto">
          <a:xfrm flipV="1">
            <a:off x="5357818" y="1214422"/>
            <a:ext cx="1485901" cy="27948"/>
          </a:xfrm>
          <a:prstGeom prst="line">
            <a:avLst/>
          </a:prstGeom>
          <a:ln w="5715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286248" y="3309874"/>
            <a:ext cx="42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5400000">
            <a:off x="3165871" y="1394231"/>
            <a:ext cx="2426" cy="4929222"/>
          </a:xfrm>
          <a:prstGeom prst="line">
            <a:avLst/>
          </a:prstGeom>
          <a:ln w="57150">
            <a:solidFill>
              <a:srgbClr val="33993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 flipH="1">
            <a:off x="1955064" y="190446"/>
            <a:ext cx="2424040" cy="4929222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803301" y="2428868"/>
            <a:ext cx="1196931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катет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-32" y="3000372"/>
            <a:ext cx="3444404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противо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лежащий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rot="5400000">
            <a:off x="-464379" y="2678901"/>
            <a:ext cx="2357454" cy="0"/>
          </a:xfrm>
          <a:prstGeom prst="line">
            <a:avLst/>
          </a:prstGeom>
          <a:ln w="57150">
            <a:solidFill>
              <a:srgbClr val="0033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ик 23"/>
          <p:cNvSpPr/>
          <p:nvPr/>
        </p:nvSpPr>
        <p:spPr>
          <a:xfrm>
            <a:off x="2071670" y="3929066"/>
            <a:ext cx="1196931" cy="584775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катет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500166" y="4500570"/>
            <a:ext cx="2624436" cy="584775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лежащий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85918" y="1214422"/>
            <a:ext cx="571504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142844" y="2143116"/>
            <a:ext cx="428628" cy="769441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428992" y="3857628"/>
            <a:ext cx="428628" cy="76944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4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42844" y="2143116"/>
            <a:ext cx="428628" cy="769441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1774231" y="1242674"/>
            <a:ext cx="571504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428992" y="3857628"/>
            <a:ext cx="428628" cy="76944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4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единительная линия 32"/>
          <p:cNvCxnSpPr/>
          <p:nvPr/>
        </p:nvCxnSpPr>
        <p:spPr bwMode="auto">
          <a:xfrm flipV="1">
            <a:off x="5357818" y="3000560"/>
            <a:ext cx="1485901" cy="27948"/>
          </a:xfrm>
          <a:prstGeom prst="line">
            <a:avLst/>
          </a:prstGeom>
          <a:ln w="57150">
            <a:solidFill>
              <a:srgbClr val="000000"/>
            </a:solidFill>
          </a:ln>
          <a:scene3d>
            <a:camera prst="orthographicFront">
              <a:rot lat="0" lon="0" rev="2154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1785918" y="1226297"/>
            <a:ext cx="571504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 bwMode="auto">
          <a:xfrm>
            <a:off x="6822391" y="2464681"/>
            <a:ext cx="657245" cy="11076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66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66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6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295504" y="2050526"/>
            <a:ext cx="2242345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гипотенуза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786314" y="4071942"/>
            <a:ext cx="1285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=30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5857884" y="3857628"/>
            <a:ext cx="1714512" cy="92333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30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°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5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dirty="0"/>
          </a:p>
        </p:txBody>
      </p:sp>
      <p:sp>
        <p:nvSpPr>
          <p:cNvPr id="43" name="TextBox 42"/>
          <p:cNvSpPr txBox="1"/>
          <p:nvPr/>
        </p:nvSpPr>
        <p:spPr>
          <a:xfrm>
            <a:off x="2357422" y="1272589"/>
            <a:ext cx="1285884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=10c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5857884" y="4714884"/>
            <a:ext cx="1714512" cy="707886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30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°=</a:t>
            </a:r>
            <a:endParaRPr lang="ru-RU" sz="3200" dirty="0"/>
          </a:p>
        </p:txBody>
      </p:sp>
      <p:sp>
        <p:nvSpPr>
          <p:cNvPr id="47" name="TextBox 46"/>
          <p:cNvSpPr txBox="1"/>
          <p:nvPr/>
        </p:nvSpPr>
        <p:spPr>
          <a:xfrm>
            <a:off x="5857884" y="5429264"/>
            <a:ext cx="857256" cy="76944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7215206" y="5429264"/>
            <a:ext cx="1357322" cy="769441"/>
          </a:xfrm>
          <a:prstGeom prst="rect">
            <a:avLst/>
          </a:prstGeom>
          <a:solidFill>
            <a:srgbClr val="F9E3A5"/>
          </a:solidFill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4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4400" dirty="0"/>
          </a:p>
        </p:txBody>
      </p:sp>
      <p:sp>
        <p:nvSpPr>
          <p:cNvPr id="49" name="TextBox 48"/>
          <p:cNvSpPr txBox="1"/>
          <p:nvPr/>
        </p:nvSpPr>
        <p:spPr>
          <a:xfrm>
            <a:off x="6643702" y="5429264"/>
            <a:ext cx="571504" cy="76944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5215506" y="6136059"/>
            <a:ext cx="857256" cy="76944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001324" y="6286144"/>
            <a:ext cx="1143008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10c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953955" y="6317799"/>
            <a:ext cx="1202195" cy="528350"/>
          </a:xfrm>
          <a:prstGeom prst="rect">
            <a:avLst/>
          </a:prstGeom>
          <a:solidFill>
            <a:srgbClr val="FFC000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3400"/>
              </a:lnSpc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0.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87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53" name="TextBox 52"/>
          <p:cNvSpPr txBox="1"/>
          <p:nvPr/>
        </p:nvSpPr>
        <p:spPr>
          <a:xfrm>
            <a:off x="8013275" y="6329674"/>
            <a:ext cx="1202195" cy="528350"/>
          </a:xfrm>
          <a:prstGeom prst="rect">
            <a:avLst/>
          </a:prstGeom>
          <a:solidFill>
            <a:srgbClr val="92D050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3400"/>
              </a:lnSpc>
            </a:pP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660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0" y="0"/>
            <a:ext cx="857224" cy="70788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а=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85786" y="0"/>
            <a:ext cx="571504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1285852" y="35977"/>
            <a:ext cx="1928826" cy="62049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>
              <a:lnSpc>
                <a:spcPts val="4000"/>
              </a:lnSpc>
            </a:pP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30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°</a:t>
            </a:r>
            <a:endParaRPr lang="ru-RU" sz="4000" dirty="0"/>
          </a:p>
        </p:txBody>
      </p:sp>
      <p:sp>
        <p:nvSpPr>
          <p:cNvPr id="57" name="TextBox 56"/>
          <p:cNvSpPr txBox="1"/>
          <p:nvPr/>
        </p:nvSpPr>
        <p:spPr>
          <a:xfrm>
            <a:off x="-71470" y="642918"/>
            <a:ext cx="857224" cy="707886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а=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631035" y="714355"/>
            <a:ext cx="1083445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10c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631167" y="745447"/>
            <a:ext cx="1071570" cy="528350"/>
          </a:xfrm>
          <a:prstGeom prst="rect">
            <a:avLst/>
          </a:prstGeom>
          <a:solidFill>
            <a:srgbClr val="FFC000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3400"/>
              </a:lnSpc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0.5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452610" y="690230"/>
            <a:ext cx="857224" cy="584775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5см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4994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0" y="0"/>
            <a:ext cx="492919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" name="Скругленный прямоугольник 40"/>
          <p:cNvSpPr/>
          <p:nvPr/>
        </p:nvSpPr>
        <p:spPr>
          <a:xfrm>
            <a:off x="178689" y="6393771"/>
            <a:ext cx="857224" cy="285752"/>
          </a:xfrm>
          <a:prstGeom prst="roundRect">
            <a:avLst/>
          </a:prstGeom>
          <a:noFill/>
          <a:ln w="57150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1702605" y="6215082"/>
            <a:ext cx="928694" cy="285752"/>
          </a:xfrm>
          <a:prstGeom prst="roundRect">
            <a:avLst/>
          </a:prstGeom>
          <a:noFill/>
          <a:ln w="57150">
            <a:solidFill>
              <a:srgbClr val="00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TextBox 41"/>
          <p:cNvSpPr txBox="1"/>
          <p:nvPr/>
        </p:nvSpPr>
        <p:spPr>
          <a:xfrm>
            <a:off x="7358082" y="3929066"/>
            <a:ext cx="1071570" cy="769441"/>
          </a:xfrm>
          <a:prstGeom prst="rect">
            <a:avLst/>
          </a:prstGeom>
          <a:solidFill>
            <a:srgbClr val="FFC000"/>
          </a:solidFill>
          <a:ln w="57150">
            <a:solidFill>
              <a:srgbClr val="0033CC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0.5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46" name="TextBox 45"/>
          <p:cNvSpPr txBox="1"/>
          <p:nvPr/>
        </p:nvSpPr>
        <p:spPr>
          <a:xfrm>
            <a:off x="7429520" y="4643446"/>
            <a:ext cx="1071570" cy="769441"/>
          </a:xfrm>
          <a:prstGeom prst="rect">
            <a:avLst/>
          </a:prstGeom>
          <a:solidFill>
            <a:srgbClr val="FFC000"/>
          </a:solidFill>
          <a:ln w="57150">
            <a:solidFill>
              <a:srgbClr val="0066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0.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87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/>
          </a:p>
        </p:txBody>
      </p:sp>
      <p:sp>
        <p:nvSpPr>
          <p:cNvPr id="61" name="TextBox 60"/>
          <p:cNvSpPr txBox="1"/>
          <p:nvPr/>
        </p:nvSpPr>
        <p:spPr>
          <a:xfrm>
            <a:off x="5000628" y="0"/>
            <a:ext cx="4143404" cy="491481"/>
          </a:xfrm>
          <a:prstGeom prst="rect">
            <a:avLst/>
          </a:prstGeom>
          <a:solidFill>
            <a:srgbClr val="92D050"/>
          </a:solidFill>
          <a:ln w="57150">
            <a:noFill/>
          </a:ln>
        </p:spPr>
        <p:txBody>
          <a:bodyPr wrap="square" rtlCol="0">
            <a:spAutoFit/>
          </a:bodyPr>
          <a:lstStyle/>
          <a:p>
            <a:pPr>
              <a:lnSpc>
                <a:spcPts val="3400"/>
              </a:lnSpc>
            </a:pP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Спр-к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стр.9.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стр31</a:t>
            </a:r>
            <a:endParaRPr lang="ru-RU" sz="24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5" presetClass="emph" presetSubtype="0" repeatCount="1000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35" presetClass="emph" presetSubtype="0" repeatCount="10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5" presetClass="emph" presetSubtype="0" repeatCount="10000" fill="remove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35" presetClass="emph" presetSubtype="0" repeatCount="10000" fill="remove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8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38668E-6 L 0.62639 -0.26735 " pathEditMode="relative" rAng="0" ptsTypes="AA">
                                      <p:cBhvr>
                                        <p:cTn id="10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00" y="-134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6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1.11008E-6 L 0.43889 0.01249 " pathEditMode="relative" rAng="0" ptsTypes="AA">
                                      <p:cBhvr>
                                        <p:cTn id="1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900" y="6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4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8 3.65402E-6 L 0.26701 -0.23381 " pathEditMode="relative" rAng="0" ptsTypes="AA">
                                      <p:cBhvr>
                                        <p:cTn id="13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400" y="-117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000"/>
                            </p:stCondLst>
                            <p:childTnLst>
                              <p:par>
                                <p:cTn id="1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7" presetID="63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99 3.78353E-6 L 0.43889 0.27705 " pathEditMode="relative" rAng="0" ptsTypes="AA">
                                      <p:cBhvr>
                                        <p:cTn id="14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00" y="1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000"/>
                            </p:stCondLst>
                            <p:childTnLst>
                              <p:par>
                                <p:cTn id="1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1000" fill="hold"/>
                                        <p:tgtEl>
                                          <p:spTgt spid="849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84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1000"/>
                            </p:stCondLst>
                            <p:childTnLst>
                              <p:par>
                                <p:cTn id="17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1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" fill="hold">
                      <p:stCondLst>
                        <p:cond delay="indefinite"/>
                      </p:stCondLst>
                      <p:childTnLst>
                        <p:par>
                          <p:cTn id="190" fill="hold">
                            <p:stCondLst>
                              <p:cond delay="0"/>
                            </p:stCondLst>
                            <p:childTnLst>
                              <p:par>
                                <p:cTn id="19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6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5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6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8" fill="hold">
                            <p:stCondLst>
                              <p:cond delay="1000"/>
                            </p:stCondLst>
                            <p:childTnLst>
                              <p:par>
                                <p:cTn id="2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2000"/>
                            </p:stCondLst>
                            <p:childTnLst>
                              <p:par>
                                <p:cTn id="24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7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0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64" dur="500"/>
                                        <p:tgtEl>
                                          <p:spTgt spid="849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5" dur="500"/>
                                        <p:tgtEl>
                                          <p:spTgt spid="849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7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6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0" presetID="9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7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3" fill="hold">
                            <p:stCondLst>
                              <p:cond delay="500"/>
                            </p:stCondLst>
                            <p:childTnLst>
                              <p:par>
                                <p:cTn id="27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6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8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9" fill="hold">
                            <p:stCondLst>
                              <p:cond delay="1500"/>
                            </p:stCondLst>
                            <p:childTnLst>
                              <p:par>
                                <p:cTn id="28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2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3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4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5" fill="hold">
                      <p:stCondLst>
                        <p:cond delay="indefinite"/>
                      </p:stCondLst>
                      <p:childTnLst>
                        <p:par>
                          <p:cTn id="286" fill="hold">
                            <p:stCondLst>
                              <p:cond delay="0"/>
                            </p:stCondLst>
                            <p:childTnLst>
                              <p:par>
                                <p:cTn id="28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1" fill="hold">
                            <p:stCondLst>
                              <p:cond delay="1000"/>
                            </p:stCondLst>
                            <p:childTnLst>
                              <p:par>
                                <p:cTn id="2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4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6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7" fill="hold">
                            <p:stCondLst>
                              <p:cond delay="2000"/>
                            </p:stCondLst>
                            <p:childTnLst>
                              <p:par>
                                <p:cTn id="2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0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2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3" fill="hold">
                      <p:stCondLst>
                        <p:cond delay="indefinite"/>
                      </p:stCondLst>
                      <p:childTnLst>
                        <p:par>
                          <p:cTn id="304" fill="hold">
                            <p:stCondLst>
                              <p:cond delay="0"/>
                            </p:stCondLst>
                            <p:childTnLst>
                              <p:par>
                                <p:cTn id="30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4" fill="hold">
                      <p:stCondLst>
                        <p:cond delay="indefinite"/>
                      </p:stCondLst>
                      <p:childTnLst>
                        <p:par>
                          <p:cTn id="315" fill="hold">
                            <p:stCondLst>
                              <p:cond delay="0"/>
                            </p:stCondLst>
                            <p:childTnLst>
                              <p:par>
                                <p:cTn id="316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17" dur="1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8" presetID="35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319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36" grpId="0" animBg="1"/>
      <p:bldP spid="3" grpId="0" animBg="1"/>
      <p:bldP spid="4" grpId="0" animBg="1"/>
      <p:bldP spid="4" grpId="1" animBg="1"/>
      <p:bldP spid="4" grpId="2" animBg="1"/>
      <p:bldP spid="5" grpId="0" animBg="1"/>
      <p:bldP spid="6" grpId="0" animBg="1"/>
      <p:bldP spid="9" grpId="0"/>
      <p:bldP spid="15" grpId="0"/>
      <p:bldP spid="21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30" grpId="0" animBg="1"/>
      <p:bldP spid="30" grpId="1" animBg="1"/>
      <p:bldP spid="31" grpId="0" animBg="1"/>
      <p:bldP spid="31" grpId="1" animBg="1"/>
      <p:bldP spid="32" grpId="0" animBg="1"/>
      <p:bldP spid="32" grpId="1" animBg="1"/>
      <p:bldP spid="34" grpId="0" animBg="1"/>
      <p:bldP spid="34" grpId="1" animBg="1"/>
      <p:bldP spid="35" grpId="0"/>
      <p:bldP spid="7" grpId="0" animBg="1"/>
      <p:bldP spid="39" grpId="0"/>
      <p:bldP spid="40" grpId="0" animBg="1"/>
      <p:bldP spid="43" grpId="0" animBg="1"/>
      <p:bldP spid="44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3" grpId="1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0" grpId="1" animBg="1"/>
      <p:bldP spid="41" grpId="0" animBg="1"/>
      <p:bldP spid="41" grpId="1" animBg="1"/>
      <p:bldP spid="45" grpId="0" animBg="1"/>
      <p:bldP spid="45" grpId="1" animBg="1"/>
      <p:bldP spid="42" grpId="0" animBg="1"/>
      <p:bldP spid="4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6"/>
          <p:cNvSpPr txBox="1">
            <a:spLocks/>
          </p:cNvSpPr>
          <p:nvPr/>
        </p:nvSpPr>
        <p:spPr>
          <a:xfrm>
            <a:off x="2285984" y="0"/>
            <a:ext cx="6858016" cy="92867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lnSpc>
                <a:spcPts val="3000"/>
              </a:lnSpc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Санки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скатываются ускоренно вниз по горке</a:t>
            </a:r>
            <a:endParaRPr kumimoji="0" lang="ru-RU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0" name="Прямоугольный треугольник 59"/>
          <p:cNvSpPr/>
          <p:nvPr/>
        </p:nvSpPr>
        <p:spPr>
          <a:xfrm>
            <a:off x="714348" y="3143248"/>
            <a:ext cx="4929222" cy="2357454"/>
          </a:xfrm>
          <a:prstGeom prst="rtTriangle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3" name="Прямая со стрелкой 72"/>
          <p:cNvCxnSpPr/>
          <p:nvPr/>
        </p:nvCxnSpPr>
        <p:spPr>
          <a:xfrm rot="5400000">
            <a:off x="1965307" y="4535495"/>
            <a:ext cx="1357322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 rot="5400000" flipH="1" flipV="1">
            <a:off x="2479172" y="4321975"/>
            <a:ext cx="1000132" cy="642942"/>
          </a:xfrm>
          <a:prstGeom prst="straightConnector1">
            <a:avLst/>
          </a:prstGeom>
          <a:ln w="444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86"/>
          <p:cNvGrpSpPr/>
          <p:nvPr/>
        </p:nvGrpSpPr>
        <p:grpSpPr>
          <a:xfrm>
            <a:off x="2500298" y="5357826"/>
            <a:ext cx="714380" cy="461665"/>
            <a:chOff x="2714612" y="4429132"/>
            <a:chExt cx="714380" cy="461665"/>
          </a:xfrm>
          <a:solidFill>
            <a:schemeClr val="bg2">
              <a:lumMod val="90000"/>
            </a:schemeClr>
          </a:solidFill>
        </p:grpSpPr>
        <p:sp>
          <p:nvSpPr>
            <p:cNvPr id="61" name="TextBox 60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6" name="Прямая со стрелкой 8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8" name="Прямоугольник 97"/>
          <p:cNvSpPr/>
          <p:nvPr/>
        </p:nvSpPr>
        <p:spPr>
          <a:xfrm rot="1635248">
            <a:off x="2972516" y="3593718"/>
            <a:ext cx="808235" cy="46166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 rot="1671037">
            <a:off x="2988356" y="4662669"/>
            <a:ext cx="808235" cy="461665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Прямоугольный треугольник 101"/>
          <p:cNvSpPr/>
          <p:nvPr/>
        </p:nvSpPr>
        <p:spPr>
          <a:xfrm>
            <a:off x="4703001" y="5100354"/>
            <a:ext cx="859378" cy="376598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Прямоугольный треугольник 103"/>
          <p:cNvSpPr/>
          <p:nvPr/>
        </p:nvSpPr>
        <p:spPr>
          <a:xfrm rot="5400000">
            <a:off x="2584385" y="4602257"/>
            <a:ext cx="540000" cy="360000"/>
          </a:xfrm>
          <a:prstGeom prst="rtTriangle">
            <a:avLst/>
          </a:prstGeom>
          <a:solidFill>
            <a:srgbClr val="FFFF00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Прямоугольник 104"/>
          <p:cNvSpPr/>
          <p:nvPr/>
        </p:nvSpPr>
        <p:spPr>
          <a:xfrm rot="1535645">
            <a:off x="2391018" y="3693225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3" name="Прямая соединительная линия 92"/>
          <p:cNvCxnSpPr/>
          <p:nvPr/>
        </p:nvCxnSpPr>
        <p:spPr>
          <a:xfrm rot="180000">
            <a:off x="2683643" y="3869503"/>
            <a:ext cx="612000" cy="285752"/>
          </a:xfrm>
          <a:prstGeom prst="line">
            <a:avLst/>
          </a:prstGeom>
          <a:ln w="57150">
            <a:solidFill>
              <a:srgbClr val="00660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3143240" y="5715016"/>
            <a:ext cx="2786082" cy="523220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Планета Земля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143372" y="4714884"/>
            <a:ext cx="3185103" cy="954107"/>
          </a:xfrm>
          <a:prstGeom prst="rect">
            <a:avLst/>
          </a:prstGeom>
          <a:solidFill>
            <a:srgbClr val="92D050"/>
          </a:solidFill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Прижимающая  </a:t>
            </a:r>
          </a:p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составляющая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Mg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3857620" y="3357562"/>
            <a:ext cx="3185103" cy="954107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Скатывающая  </a:t>
            </a:r>
          </a:p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составляющая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Mg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786182" y="4286256"/>
            <a:ext cx="2250601" cy="523220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sp>
        <p:nvSpPr>
          <p:cNvPr id="48" name="TextBox 47"/>
          <p:cNvSpPr txBox="1"/>
          <p:nvPr/>
        </p:nvSpPr>
        <p:spPr>
          <a:xfrm>
            <a:off x="3929058" y="2857496"/>
            <a:ext cx="250033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774376" y="4214818"/>
            <a:ext cx="1725922" cy="46166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гипотенуза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571472" y="785794"/>
            <a:ext cx="1196931" cy="584775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катет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Прямоугольник 63"/>
          <p:cNvSpPr/>
          <p:nvPr/>
        </p:nvSpPr>
        <p:spPr>
          <a:xfrm>
            <a:off x="-32" y="1357298"/>
            <a:ext cx="2624436" cy="584775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лежащий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803301" y="1928802"/>
            <a:ext cx="1196931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катет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1928794" y="1928802"/>
            <a:ext cx="3444404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противо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лежащий</a:t>
            </a:r>
            <a:endParaRPr lang="ru-RU" sz="3200" b="1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6515112" y="85702"/>
            <a:ext cx="2357454" cy="357190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6643670" y="6273225"/>
            <a:ext cx="250033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стр.25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85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450" decel="10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5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01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1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35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129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4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9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98" grpId="0" animBg="1"/>
      <p:bldP spid="99" grpId="0" animBg="1"/>
      <p:bldP spid="102" grpId="0" animBg="1"/>
      <p:bldP spid="104" grpId="0" animBg="1"/>
      <p:bldP spid="105" grpId="0" animBg="1"/>
      <p:bldP spid="43" grpId="0" animBg="1"/>
      <p:bldP spid="45" grpId="0" animBg="1"/>
      <p:bldP spid="46" grpId="0" animBg="1"/>
      <p:bldP spid="49" grpId="0" animBg="1"/>
      <p:bldP spid="48" grpId="0" animBg="1"/>
      <p:bldP spid="58" grpId="0" animBg="1"/>
      <p:bldP spid="59" grpId="0" animBg="1"/>
      <p:bldP spid="64" grpId="0" animBg="1"/>
      <p:bldP spid="69" grpId="0" animBg="1"/>
      <p:bldP spid="70" grpId="0" animBg="1"/>
      <p:bldP spid="2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0" y="2500306"/>
          <a:ext cx="9144000" cy="4114800"/>
        </p:xfrm>
        <a:graphic>
          <a:graphicData uri="http://schemas.openxmlformats.org/drawingml/2006/table">
            <a:tbl>
              <a:tblPr/>
              <a:tblGrid>
                <a:gridCol w="466860"/>
                <a:gridCol w="8034262"/>
                <a:gridCol w="642878"/>
              </a:tblGrid>
              <a:tr h="1398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содержание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8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Консультация по задачам гр. 4.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8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Постановка проблемы: «Зачем наклоняются тела на поворотах?»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7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Эвристическая беседа по теме  с заполнением справочника № 3, демонстрациями и решением поставленной проблемы.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20м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8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Повторение темы по опорному конспекту с акцентуацией сложных моментов.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190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Первичное закрепление изученного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при работе с вопросами  и типичными задачами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Как будет двигаться конический маятник, если система начнет свободно падать?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почему корабль при повороте поворачивается в строну от центра окружности?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Почему поворот колеса предотвращает падение велосипедиста?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Можно с помощью отвеса определить наклон ж.д. полотна на повороте? (256) (нельзя).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Упр.20 (5) стр.107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10м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8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ДЗ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гр. 5 (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50м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0" y="5354"/>
            <a:ext cx="9144000" cy="1846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 14 (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пд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/1у16н/ № 46 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 (III)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13б) </a:t>
            </a:r>
            <a:r>
              <a:rPr kumimoji="0" lang="ru-RU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Движения тела по окружности с наклоном. </a:t>
            </a:r>
            <a:endParaRPr kumimoji="0" lang="ru-RU" sz="9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Умения учащихся динамически описывать движение тела на повороте с наклоном.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r>
              <a:rPr kumimoji="0" lang="ru-RU" sz="1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Создать условия для развития навыков  динамического описания движения тел  и жидкостей при повороте с наклоном,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Движение конического маятника.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Поверхность воды при повороте.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0" y="0"/>
            <a:ext cx="15001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№13-5</a:t>
            </a:r>
            <a:endParaRPr lang="ru-RU" sz="3200" b="1" i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6"/>
          <p:cNvSpPr txBox="1">
            <a:spLocks/>
          </p:cNvSpPr>
          <p:nvPr/>
        </p:nvSpPr>
        <p:spPr>
          <a:xfrm>
            <a:off x="2285984" y="0"/>
            <a:ext cx="6858016" cy="92867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lnSpc>
                <a:spcPts val="3000"/>
              </a:lnSpc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b="1" i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1.Санки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скатываются ускоренно вниз по горке, т.к. </a:t>
            </a:r>
            <a:endParaRPr kumimoji="0" lang="ru-RU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6" name="Прямоугольный треугольник 65"/>
          <p:cNvSpPr/>
          <p:nvPr/>
        </p:nvSpPr>
        <p:spPr>
          <a:xfrm rot="16376365">
            <a:off x="2124694" y="2580480"/>
            <a:ext cx="642942" cy="357190"/>
          </a:xfrm>
          <a:prstGeom prst="rtTriangle">
            <a:avLst/>
          </a:prstGeom>
          <a:solidFill>
            <a:srgbClr val="FFFF00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ый треугольник 59"/>
          <p:cNvSpPr/>
          <p:nvPr/>
        </p:nvSpPr>
        <p:spPr>
          <a:xfrm>
            <a:off x="714348" y="1497748"/>
            <a:ext cx="4929222" cy="2357454"/>
          </a:xfrm>
          <a:prstGeom prst="rtTriangle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3" name="Прямая со стрелкой 72"/>
          <p:cNvCxnSpPr/>
          <p:nvPr/>
        </p:nvCxnSpPr>
        <p:spPr>
          <a:xfrm rot="5400000">
            <a:off x="1965307" y="3035297"/>
            <a:ext cx="1357322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 rot="5400000" flipH="1" flipV="1">
            <a:off x="2481832" y="1518640"/>
            <a:ext cx="1000132" cy="642942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 rot="5400000" flipH="1" flipV="1">
            <a:off x="1821637" y="2536001"/>
            <a:ext cx="1000132" cy="642942"/>
          </a:xfrm>
          <a:prstGeom prst="straightConnector1">
            <a:avLst/>
          </a:prstGeom>
          <a:ln w="44450">
            <a:solidFill>
              <a:srgbClr val="0014AC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>
            <a:off x="2056680" y="3372552"/>
            <a:ext cx="571504" cy="285752"/>
          </a:xfrm>
          <a:prstGeom prst="line">
            <a:avLst/>
          </a:prstGeom>
          <a:ln w="444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 rot="5400000" flipH="1" flipV="1">
            <a:off x="2491047" y="2780295"/>
            <a:ext cx="1000132" cy="642942"/>
          </a:xfrm>
          <a:prstGeom prst="straightConnector1">
            <a:avLst/>
          </a:prstGeom>
          <a:ln w="444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86"/>
          <p:cNvGrpSpPr/>
          <p:nvPr/>
        </p:nvGrpSpPr>
        <p:grpSpPr>
          <a:xfrm>
            <a:off x="2714612" y="3500414"/>
            <a:ext cx="714380" cy="461665"/>
            <a:chOff x="2714612" y="4429132"/>
            <a:chExt cx="714380" cy="461665"/>
          </a:xfrm>
        </p:grpSpPr>
        <p:sp>
          <p:nvSpPr>
            <p:cNvPr id="61" name="TextBox 60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6" name="Прямая со стрелкой 8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88"/>
          <p:cNvGrpSpPr/>
          <p:nvPr/>
        </p:nvGrpSpPr>
        <p:grpSpPr>
          <a:xfrm>
            <a:off x="3357554" y="1214398"/>
            <a:ext cx="714380" cy="461665"/>
            <a:chOff x="3357554" y="2143116"/>
            <a:chExt cx="714380" cy="461665"/>
          </a:xfrm>
        </p:grpSpPr>
        <p:sp>
          <p:nvSpPr>
            <p:cNvPr id="83" name="TextBox 82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8" name="Прямая со стрелкой 87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95"/>
          <p:cNvGrpSpPr/>
          <p:nvPr/>
        </p:nvGrpSpPr>
        <p:grpSpPr>
          <a:xfrm>
            <a:off x="1952607" y="1685831"/>
            <a:ext cx="571504" cy="400110"/>
            <a:chOff x="2000232" y="2528824"/>
            <a:chExt cx="571504" cy="400110"/>
          </a:xfrm>
        </p:grpSpPr>
        <p:cxnSp>
          <p:nvCxnSpPr>
            <p:cNvPr id="85" name="Прямая со стрелкой 8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TextBox 94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8" name="Прямоугольник 97"/>
          <p:cNvSpPr/>
          <p:nvPr/>
        </p:nvSpPr>
        <p:spPr>
          <a:xfrm rot="1635248">
            <a:off x="2972516" y="2120317"/>
            <a:ext cx="8082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 rot="1671037">
            <a:off x="1538743" y="2608684"/>
            <a:ext cx="8082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1" name="Прямая со стрелкой 100"/>
          <p:cNvCxnSpPr/>
          <p:nvPr/>
        </p:nvCxnSpPr>
        <p:spPr>
          <a:xfrm>
            <a:off x="4071934" y="2786058"/>
            <a:ext cx="714380" cy="428628"/>
          </a:xfrm>
          <a:prstGeom prst="straightConnector1">
            <a:avLst/>
          </a:prstGeom>
          <a:ln w="63500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Прямоугольный треугольник 101"/>
          <p:cNvSpPr/>
          <p:nvPr/>
        </p:nvSpPr>
        <p:spPr>
          <a:xfrm>
            <a:off x="4714876" y="3429000"/>
            <a:ext cx="859378" cy="376598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Прямоугольный треугольник 103"/>
          <p:cNvSpPr/>
          <p:nvPr/>
        </p:nvSpPr>
        <p:spPr>
          <a:xfrm rot="5400000">
            <a:off x="2579745" y="3006194"/>
            <a:ext cx="642942" cy="456338"/>
          </a:xfrm>
          <a:prstGeom prst="rtTriangle">
            <a:avLst/>
          </a:prstGeom>
          <a:solidFill>
            <a:srgbClr val="FFFF00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Прямоугольник 104"/>
          <p:cNvSpPr/>
          <p:nvPr/>
        </p:nvSpPr>
        <p:spPr>
          <a:xfrm rot="1535645">
            <a:off x="2391018" y="2058699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4" name="Прямая соединительная линия 93"/>
          <p:cNvCxnSpPr/>
          <p:nvPr/>
        </p:nvCxnSpPr>
        <p:spPr>
          <a:xfrm>
            <a:off x="2214546" y="2143116"/>
            <a:ext cx="428628" cy="214338"/>
          </a:xfrm>
          <a:prstGeom prst="line">
            <a:avLst/>
          </a:prstGeom>
          <a:ln w="57150">
            <a:solidFill>
              <a:srgbClr val="006600"/>
            </a:solidFill>
            <a:head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>
            <a:off x="2683643" y="2359779"/>
            <a:ext cx="571504" cy="285752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114"/>
          <p:cNvGrpSpPr/>
          <p:nvPr/>
        </p:nvGrpSpPr>
        <p:grpSpPr>
          <a:xfrm>
            <a:off x="4286248" y="2487035"/>
            <a:ext cx="556020" cy="584775"/>
            <a:chOff x="4362433" y="2426063"/>
            <a:chExt cx="556020" cy="584775"/>
          </a:xfrm>
        </p:grpSpPr>
        <p:sp>
          <p:nvSpPr>
            <p:cNvPr id="110" name="TextBox 109"/>
            <p:cNvSpPr txBox="1"/>
            <p:nvPr/>
          </p:nvSpPr>
          <p:spPr>
            <a:xfrm rot="2012913" flipH="1">
              <a:off x="4362433" y="2426063"/>
              <a:ext cx="55602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3200" dirty="0"/>
            </a:p>
          </p:txBody>
        </p:sp>
        <p:cxnSp>
          <p:nvCxnSpPr>
            <p:cNvPr id="113" name="Прямая со стрелкой 112"/>
            <p:cNvCxnSpPr/>
            <p:nvPr/>
          </p:nvCxnSpPr>
          <p:spPr>
            <a:xfrm>
              <a:off x="4525876" y="2501438"/>
              <a:ext cx="389932" cy="265146"/>
            </a:xfrm>
            <a:prstGeom prst="straightConnector1">
              <a:avLst/>
            </a:prstGeom>
            <a:ln w="34925">
              <a:solidFill>
                <a:schemeClr val="bg2">
                  <a:lumMod val="50000"/>
                </a:schemeClr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7" name="Прямая со стрелкой 116"/>
          <p:cNvCxnSpPr/>
          <p:nvPr/>
        </p:nvCxnSpPr>
        <p:spPr>
          <a:xfrm>
            <a:off x="4876794" y="3370944"/>
            <a:ext cx="838214" cy="415246"/>
          </a:xfrm>
          <a:prstGeom prst="straightConnector1">
            <a:avLst/>
          </a:prstGeom>
          <a:ln w="63500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123"/>
          <p:cNvGrpSpPr/>
          <p:nvPr/>
        </p:nvGrpSpPr>
        <p:grpSpPr>
          <a:xfrm>
            <a:off x="5115902" y="3120094"/>
            <a:ext cx="556020" cy="523220"/>
            <a:chOff x="5115902" y="3136083"/>
            <a:chExt cx="556020" cy="523220"/>
          </a:xfrm>
        </p:grpSpPr>
        <p:sp>
          <p:nvSpPr>
            <p:cNvPr id="119" name="TextBox 118"/>
            <p:cNvSpPr txBox="1"/>
            <p:nvPr/>
          </p:nvSpPr>
          <p:spPr>
            <a:xfrm rot="2012913" flipH="1">
              <a:off x="5115902" y="3136083"/>
              <a:ext cx="5560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2" name="Прямая со стрелкой 121"/>
            <p:cNvCxnSpPr/>
            <p:nvPr/>
          </p:nvCxnSpPr>
          <p:spPr>
            <a:xfrm>
              <a:off x="5357818" y="3143248"/>
              <a:ext cx="214314" cy="14287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Box 42"/>
          <p:cNvSpPr txBox="1"/>
          <p:nvPr/>
        </p:nvSpPr>
        <p:spPr>
          <a:xfrm>
            <a:off x="5857884" y="1285860"/>
            <a:ext cx="2786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Планета Земля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733792" y="928670"/>
            <a:ext cx="2071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Деформация поверхности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572132" y="1714488"/>
            <a:ext cx="31851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Прижимающая  </a:t>
            </a:r>
          </a:p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составляющая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Mg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715008" y="2643182"/>
            <a:ext cx="31851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Скатывающая  </a:t>
            </a:r>
          </a:p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составляющая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Mg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0" y="1071546"/>
            <a:ext cx="2071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Трение о поверхность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0" y="3929066"/>
            <a:ext cx="507206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ox)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   </a:t>
            </a:r>
          </a:p>
          <a:p>
            <a:pPr marL="514350" indent="-514350"/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 rot="2177099">
            <a:off x="-134863" y="2472589"/>
            <a:ext cx="2250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sp>
        <p:nvSpPr>
          <p:cNvPr id="52" name="TextBox 51"/>
          <p:cNvSpPr txBox="1"/>
          <p:nvPr/>
        </p:nvSpPr>
        <p:spPr>
          <a:xfrm>
            <a:off x="357158" y="568091"/>
            <a:ext cx="2071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 rot="1867082">
            <a:off x="3226005" y="2027642"/>
            <a:ext cx="271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sp>
        <p:nvSpPr>
          <p:cNvPr id="53" name="TextBox 52"/>
          <p:cNvSpPr txBox="1"/>
          <p:nvPr/>
        </p:nvSpPr>
        <p:spPr>
          <a:xfrm>
            <a:off x="285720" y="4857760"/>
            <a:ext cx="1857356" cy="584775"/>
          </a:xfrm>
          <a:prstGeom prst="rect">
            <a:avLst/>
          </a:prstGeom>
          <a:blipFill>
            <a:blip r:embed="rId11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1071538" y="5429264"/>
            <a:ext cx="3929090" cy="584775"/>
          </a:xfrm>
          <a:prstGeom prst="rect">
            <a:avLst/>
          </a:prstGeom>
          <a:blipFill>
            <a:blip r:embed="rId11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2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85786" y="6000768"/>
            <a:ext cx="4929222" cy="584775"/>
          </a:xfrm>
          <a:prstGeom prst="rect">
            <a:avLst/>
          </a:prstGeom>
          <a:blipFill>
            <a:blip r:embed="rId11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2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190737" y="4877468"/>
            <a:ext cx="1428759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2800" dirty="0">
              <a:solidFill>
                <a:srgbClr val="0014AC"/>
              </a:solidFill>
            </a:endParaRPr>
          </a:p>
        </p:txBody>
      </p:sp>
      <p:cxnSp>
        <p:nvCxnSpPr>
          <p:cNvPr id="57" name="Прямая со стрелкой 56"/>
          <p:cNvCxnSpPr/>
          <p:nvPr/>
        </p:nvCxnSpPr>
        <p:spPr>
          <a:xfrm>
            <a:off x="1142976" y="4714884"/>
            <a:ext cx="714380" cy="285752"/>
          </a:xfrm>
          <a:prstGeom prst="straightConnector1">
            <a:avLst/>
          </a:prstGeom>
          <a:ln w="381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 rot="16200000" flipV="1">
            <a:off x="2000232" y="4429132"/>
            <a:ext cx="714380" cy="714380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Прямоугольник 64"/>
          <p:cNvSpPr/>
          <p:nvPr/>
        </p:nvSpPr>
        <p:spPr>
          <a:xfrm>
            <a:off x="978090" y="6143644"/>
            <a:ext cx="357190" cy="3571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рямоугольник 66"/>
          <p:cNvSpPr/>
          <p:nvPr/>
        </p:nvSpPr>
        <p:spPr>
          <a:xfrm>
            <a:off x="3145944" y="6143644"/>
            <a:ext cx="357190" cy="3571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Прямоугольник 67"/>
          <p:cNvSpPr/>
          <p:nvPr/>
        </p:nvSpPr>
        <p:spPr>
          <a:xfrm>
            <a:off x="4739588" y="6129356"/>
            <a:ext cx="357190" cy="3571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TextBox 55"/>
          <p:cNvSpPr txBox="1"/>
          <p:nvPr/>
        </p:nvSpPr>
        <p:spPr>
          <a:xfrm rot="20618682">
            <a:off x="5341972" y="4879979"/>
            <a:ext cx="3286148" cy="584775"/>
          </a:xfrm>
          <a:prstGeom prst="rect">
            <a:avLst/>
          </a:prstGeom>
          <a:blipFill>
            <a:blip r:embed="rId11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)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786446" y="6273249"/>
            <a:ext cx="3357586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13-5,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стр.25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Скругленный прямоугольник 58"/>
          <p:cNvSpPr/>
          <p:nvPr/>
        </p:nvSpPr>
        <p:spPr>
          <a:xfrm>
            <a:off x="6643702" y="42864"/>
            <a:ext cx="2357454" cy="357190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6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86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50" decel="10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0" dur="4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1" dur="4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4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4400"/>
                            </p:stCondLst>
                            <p:childTnLst>
                              <p:par>
                                <p:cTn id="174" presetID="4" presetClass="emph" presetSubtype="2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175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6400"/>
                            </p:stCondLst>
                            <p:childTnLst>
                              <p:par>
                                <p:cTn id="177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8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8400"/>
                            </p:stCondLst>
                            <p:childTnLst>
                              <p:par>
                                <p:cTn id="18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1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6" dur="4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7" dur="4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8" dur="4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3600"/>
                            </p:stCondLst>
                            <p:childTnLst>
                              <p:par>
                                <p:cTn id="19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1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5600"/>
                            </p:stCondLst>
                            <p:childTnLst>
                              <p:par>
                                <p:cTn id="19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94" dur="2000" fill="hold"/>
                                        <p:tgtEl>
                                          <p:spTgt spid="9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1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500"/>
                            </p:stCondLst>
                            <p:childTnLst>
                              <p:par>
                                <p:cTn id="20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1000"/>
                            </p:stCondLst>
                            <p:childTnLst>
                              <p:par>
                                <p:cTn id="20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8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9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0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2750"/>
                            </p:stCondLst>
                            <p:childTnLst>
                              <p:par>
                                <p:cTn id="222" presetID="34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2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34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3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600"/>
                            </p:stCondLst>
                            <p:childTnLst>
                              <p:par>
                                <p:cTn id="23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9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0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1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6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2" fill="hold">
                      <p:stCondLst>
                        <p:cond delay="indefinite"/>
                      </p:stCondLst>
                      <p:childTnLst>
                        <p:par>
                          <p:cTn id="253" fill="hold">
                            <p:stCondLst>
                              <p:cond delay="0"/>
                            </p:stCondLst>
                            <p:childTnLst>
                              <p:par>
                                <p:cTn id="25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6" dur="500"/>
                                        <p:tgtEl>
                                          <p:spTgt spid="6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7" dur="500"/>
                                        <p:tgtEl>
                                          <p:spTgt spid="6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8" dur="500"/>
                                        <p:tgtEl>
                                          <p:spTgt spid="6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4" fill="hold">
                      <p:stCondLst>
                        <p:cond delay="indefinite"/>
                      </p:stCondLst>
                      <p:childTnLst>
                        <p:par>
                          <p:cTn id="265" fill="hold">
                            <p:stCondLst>
                              <p:cond delay="0"/>
                            </p:stCondLst>
                            <p:childTnLst>
                              <p:par>
                                <p:cTn id="26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4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9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0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2" fill="hold">
                            <p:stCondLst>
                              <p:cond delay="500"/>
                            </p:stCondLst>
                            <p:childTnLst>
                              <p:par>
                                <p:cTn id="2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1000"/>
                            </p:stCondLst>
                            <p:childTnLst>
                              <p:par>
                                <p:cTn id="28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4" fill="hold">
                      <p:stCondLst>
                        <p:cond delay="indefinite"/>
                      </p:stCondLst>
                      <p:childTnLst>
                        <p:par>
                          <p:cTn id="295" fill="hold">
                            <p:stCondLst>
                              <p:cond delay="0"/>
                            </p:stCondLst>
                            <p:childTnLst>
                              <p:par>
                                <p:cTn id="29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03" dur="1000" fill="hold"/>
                                        <p:tgtEl>
                                          <p:spTgt spid="5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66" grpId="0" animBg="1"/>
      <p:bldP spid="98" grpId="0"/>
      <p:bldP spid="98" grpId="1"/>
      <p:bldP spid="98" grpId="2"/>
      <p:bldP spid="99" grpId="0"/>
      <p:bldP spid="99" grpId="1"/>
      <p:bldP spid="99" grpId="2"/>
      <p:bldP spid="102" grpId="0" animBg="1"/>
      <p:bldP spid="104" grpId="0" animBg="1"/>
      <p:bldP spid="105" grpId="0" animBg="1"/>
      <p:bldP spid="43" grpId="0"/>
      <p:bldP spid="44" grpId="0"/>
      <p:bldP spid="45" grpId="0"/>
      <p:bldP spid="46" grpId="0"/>
      <p:bldP spid="47" grpId="0"/>
      <p:bldP spid="49" grpId="0"/>
      <p:bldP spid="52" grpId="0"/>
      <p:bldP spid="48" grpId="0"/>
      <p:bldP spid="53" grpId="0" animBg="1"/>
      <p:bldP spid="54" grpId="0" animBg="1"/>
      <p:bldP spid="55" grpId="0" animBg="1"/>
      <p:bldP spid="62" grpId="0" autoUpdateAnimBg="0"/>
      <p:bldP spid="65" grpId="0" animBg="1"/>
      <p:bldP spid="67" grpId="0" animBg="1"/>
      <p:bldP spid="68" grpId="0" animBg="1"/>
      <p:bldP spid="56" grpId="0" animBg="1"/>
      <p:bldP spid="56" grpId="1" animBg="1"/>
      <p:bldP spid="5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Прямоугольный треугольник 103"/>
          <p:cNvSpPr/>
          <p:nvPr/>
        </p:nvSpPr>
        <p:spPr>
          <a:xfrm rot="5400000">
            <a:off x="2579745" y="3006194"/>
            <a:ext cx="642942" cy="456338"/>
          </a:xfrm>
          <a:prstGeom prst="rtTriangle">
            <a:avLst/>
          </a:prstGeom>
          <a:solidFill>
            <a:srgbClr val="FFFF00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785786" y="-71462"/>
            <a:ext cx="1214446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13-5б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6"/>
          <p:cNvSpPr txBox="1">
            <a:spLocks/>
          </p:cNvSpPr>
          <p:nvPr/>
        </p:nvSpPr>
        <p:spPr>
          <a:xfrm>
            <a:off x="2285984" y="0"/>
            <a:ext cx="6858016" cy="92867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lnSpc>
                <a:spcPts val="3000"/>
              </a:lnSpc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что?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u="sng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санки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как?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катываются замедленно вверх в гору</a:t>
            </a:r>
            <a:endParaRPr kumimoji="0" lang="ru-RU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6" name="Прямоугольный треугольник 65"/>
          <p:cNvSpPr/>
          <p:nvPr/>
        </p:nvSpPr>
        <p:spPr>
          <a:xfrm rot="16376365">
            <a:off x="2124694" y="2580480"/>
            <a:ext cx="642942" cy="357190"/>
          </a:xfrm>
          <a:prstGeom prst="rtTriangle">
            <a:avLst/>
          </a:prstGeom>
          <a:solidFill>
            <a:srgbClr val="FFFF00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ый треугольник 59"/>
          <p:cNvSpPr/>
          <p:nvPr/>
        </p:nvSpPr>
        <p:spPr>
          <a:xfrm>
            <a:off x="714348" y="1497748"/>
            <a:ext cx="4929222" cy="2357454"/>
          </a:xfrm>
          <a:prstGeom prst="rtTriangle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3" name="Прямая со стрелкой 72"/>
          <p:cNvCxnSpPr/>
          <p:nvPr/>
        </p:nvCxnSpPr>
        <p:spPr>
          <a:xfrm rot="5400000">
            <a:off x="1965307" y="3035297"/>
            <a:ext cx="1357322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 rot="5400000" flipH="1" flipV="1">
            <a:off x="2481832" y="1518640"/>
            <a:ext cx="1000132" cy="642942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 rot="5400000" flipH="1" flipV="1">
            <a:off x="1821637" y="2536001"/>
            <a:ext cx="1000132" cy="642942"/>
          </a:xfrm>
          <a:prstGeom prst="straightConnector1">
            <a:avLst/>
          </a:prstGeom>
          <a:ln w="44450">
            <a:solidFill>
              <a:srgbClr val="0014AC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>
            <a:off x="2056680" y="3372552"/>
            <a:ext cx="571504" cy="285752"/>
          </a:xfrm>
          <a:prstGeom prst="line">
            <a:avLst/>
          </a:prstGeom>
          <a:ln w="444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 rot="5400000" flipH="1" flipV="1">
            <a:off x="2491047" y="2780295"/>
            <a:ext cx="1000132" cy="642942"/>
          </a:xfrm>
          <a:prstGeom prst="straightConnector1">
            <a:avLst/>
          </a:prstGeom>
          <a:ln w="444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86"/>
          <p:cNvGrpSpPr/>
          <p:nvPr/>
        </p:nvGrpSpPr>
        <p:grpSpPr>
          <a:xfrm>
            <a:off x="2714612" y="3500414"/>
            <a:ext cx="714380" cy="461665"/>
            <a:chOff x="2714612" y="4429132"/>
            <a:chExt cx="714380" cy="461665"/>
          </a:xfrm>
        </p:grpSpPr>
        <p:sp>
          <p:nvSpPr>
            <p:cNvPr id="61" name="TextBox 60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6" name="Прямая со стрелкой 8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88"/>
          <p:cNvGrpSpPr/>
          <p:nvPr/>
        </p:nvGrpSpPr>
        <p:grpSpPr>
          <a:xfrm>
            <a:off x="3357554" y="1214398"/>
            <a:ext cx="714380" cy="461665"/>
            <a:chOff x="3357554" y="2143116"/>
            <a:chExt cx="714380" cy="461665"/>
          </a:xfrm>
        </p:grpSpPr>
        <p:sp>
          <p:nvSpPr>
            <p:cNvPr id="83" name="TextBox 82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8" name="Прямая со стрелкой 87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95"/>
          <p:cNvGrpSpPr/>
          <p:nvPr/>
        </p:nvGrpSpPr>
        <p:grpSpPr>
          <a:xfrm>
            <a:off x="2635780" y="2595884"/>
            <a:ext cx="721774" cy="523220"/>
            <a:chOff x="1961873" y="2485844"/>
            <a:chExt cx="351210" cy="760793"/>
          </a:xfrm>
        </p:grpSpPr>
        <p:cxnSp>
          <p:nvCxnSpPr>
            <p:cNvPr id="85" name="Прямая со стрелкой 84"/>
            <p:cNvCxnSpPr/>
            <p:nvPr/>
          </p:nvCxnSpPr>
          <p:spPr>
            <a:xfrm>
              <a:off x="2000232" y="2617464"/>
              <a:ext cx="192691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TextBox 94"/>
            <p:cNvSpPr txBox="1"/>
            <p:nvPr/>
          </p:nvSpPr>
          <p:spPr>
            <a:xfrm>
              <a:off x="1961873" y="2485844"/>
              <a:ext cx="351210" cy="7607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8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8" name="Прямоугольник 97"/>
          <p:cNvSpPr/>
          <p:nvPr/>
        </p:nvSpPr>
        <p:spPr>
          <a:xfrm rot="1635248">
            <a:off x="3010988" y="2120317"/>
            <a:ext cx="7312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4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 rot="1671037">
            <a:off x="1538743" y="2608684"/>
            <a:ext cx="8082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1" name="Прямая со стрелкой 100"/>
          <p:cNvCxnSpPr/>
          <p:nvPr/>
        </p:nvCxnSpPr>
        <p:spPr>
          <a:xfrm>
            <a:off x="4071934" y="2786058"/>
            <a:ext cx="714380" cy="428628"/>
          </a:xfrm>
          <a:prstGeom prst="straightConnector1">
            <a:avLst/>
          </a:prstGeom>
          <a:ln w="63500"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Прямоугольный треугольник 101"/>
          <p:cNvSpPr/>
          <p:nvPr/>
        </p:nvSpPr>
        <p:spPr>
          <a:xfrm>
            <a:off x="4714876" y="3429000"/>
            <a:ext cx="859378" cy="376598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Прямоугольник 104"/>
          <p:cNvSpPr/>
          <p:nvPr/>
        </p:nvSpPr>
        <p:spPr>
          <a:xfrm rot="1535645">
            <a:off x="2391018" y="2058699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4" name="Прямая соединительная линия 93"/>
          <p:cNvCxnSpPr/>
          <p:nvPr/>
        </p:nvCxnSpPr>
        <p:spPr>
          <a:xfrm>
            <a:off x="2663218" y="2387900"/>
            <a:ext cx="428628" cy="214338"/>
          </a:xfrm>
          <a:prstGeom prst="line">
            <a:avLst/>
          </a:prstGeom>
          <a:ln w="76200">
            <a:solidFill>
              <a:srgbClr val="006600"/>
            </a:solidFill>
            <a:headEnd type="none" w="lg" len="me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>
            <a:off x="2683643" y="2407077"/>
            <a:ext cx="571504" cy="285752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114"/>
          <p:cNvGrpSpPr/>
          <p:nvPr/>
        </p:nvGrpSpPr>
        <p:grpSpPr>
          <a:xfrm>
            <a:off x="4286248" y="2487035"/>
            <a:ext cx="556020" cy="584775"/>
            <a:chOff x="4362433" y="2426063"/>
            <a:chExt cx="556020" cy="584775"/>
          </a:xfrm>
        </p:grpSpPr>
        <p:sp>
          <p:nvSpPr>
            <p:cNvPr id="110" name="TextBox 109"/>
            <p:cNvSpPr txBox="1"/>
            <p:nvPr/>
          </p:nvSpPr>
          <p:spPr>
            <a:xfrm rot="2012913" flipH="1">
              <a:off x="4362433" y="2426063"/>
              <a:ext cx="55602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chemeClr val="bg2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3200" dirty="0"/>
            </a:p>
          </p:txBody>
        </p:sp>
        <p:cxnSp>
          <p:nvCxnSpPr>
            <p:cNvPr id="113" name="Прямая со стрелкой 112"/>
            <p:cNvCxnSpPr/>
            <p:nvPr/>
          </p:nvCxnSpPr>
          <p:spPr>
            <a:xfrm>
              <a:off x="4525876" y="2501438"/>
              <a:ext cx="389932" cy="265146"/>
            </a:xfrm>
            <a:prstGeom prst="straightConnector1">
              <a:avLst/>
            </a:prstGeom>
            <a:ln w="34925">
              <a:solidFill>
                <a:schemeClr val="bg2">
                  <a:lumMod val="50000"/>
                </a:schemeClr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7" name="Прямая со стрелкой 116"/>
          <p:cNvCxnSpPr/>
          <p:nvPr/>
        </p:nvCxnSpPr>
        <p:spPr>
          <a:xfrm flipH="1" flipV="1">
            <a:off x="4876794" y="3332987"/>
            <a:ext cx="661984" cy="334853"/>
          </a:xfrm>
          <a:prstGeom prst="straightConnector1">
            <a:avLst/>
          </a:prstGeom>
          <a:ln w="63500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123"/>
          <p:cNvGrpSpPr/>
          <p:nvPr/>
        </p:nvGrpSpPr>
        <p:grpSpPr>
          <a:xfrm>
            <a:off x="5115902" y="3120094"/>
            <a:ext cx="556020" cy="523220"/>
            <a:chOff x="5115902" y="3136083"/>
            <a:chExt cx="556020" cy="523220"/>
          </a:xfrm>
        </p:grpSpPr>
        <p:sp>
          <p:nvSpPr>
            <p:cNvPr id="119" name="TextBox 118"/>
            <p:cNvSpPr txBox="1"/>
            <p:nvPr/>
          </p:nvSpPr>
          <p:spPr>
            <a:xfrm rot="2012913" flipH="1">
              <a:off x="5115902" y="3136083"/>
              <a:ext cx="5560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2" name="Прямая со стрелкой 121"/>
            <p:cNvCxnSpPr/>
            <p:nvPr/>
          </p:nvCxnSpPr>
          <p:spPr>
            <a:xfrm>
              <a:off x="5357818" y="3143248"/>
              <a:ext cx="214314" cy="14287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Box 42"/>
          <p:cNvSpPr txBox="1"/>
          <p:nvPr/>
        </p:nvSpPr>
        <p:spPr>
          <a:xfrm>
            <a:off x="5857884" y="1285860"/>
            <a:ext cx="2786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Планета Земля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733792" y="928670"/>
            <a:ext cx="2071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Деформация поверхности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572132" y="1714488"/>
            <a:ext cx="31851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Прижимающая  </a:t>
            </a:r>
          </a:p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составляющая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Mg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715008" y="2643182"/>
            <a:ext cx="318510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Скатывающая  </a:t>
            </a:r>
          </a:p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составляющая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Mg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0" y="1071546"/>
            <a:ext cx="2071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Трение о поверхность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0" y="3929066"/>
            <a:ext cx="55721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  ox)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28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(2з-н Н)   </a:t>
            </a:r>
          </a:p>
          <a:p>
            <a:pPr marL="514350" indent="-514350"/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 rot="2177099">
            <a:off x="-134863" y="2472589"/>
            <a:ext cx="22506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sp>
        <p:nvSpPr>
          <p:cNvPr id="52" name="TextBox 51"/>
          <p:cNvSpPr txBox="1"/>
          <p:nvPr/>
        </p:nvSpPr>
        <p:spPr>
          <a:xfrm>
            <a:off x="357158" y="568091"/>
            <a:ext cx="2071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 rot="1867082">
            <a:off x="3226005" y="2027642"/>
            <a:ext cx="27146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sp>
        <p:nvSpPr>
          <p:cNvPr id="53" name="TextBox 52"/>
          <p:cNvSpPr txBox="1"/>
          <p:nvPr/>
        </p:nvSpPr>
        <p:spPr>
          <a:xfrm>
            <a:off x="285720" y="4857760"/>
            <a:ext cx="1857356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85720" y="5429264"/>
            <a:ext cx="3929090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2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71406" y="6000768"/>
            <a:ext cx="4929222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32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133585" y="4906044"/>
            <a:ext cx="1428759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2800" dirty="0">
              <a:solidFill>
                <a:srgbClr val="0014AC"/>
              </a:solidFill>
            </a:endParaRPr>
          </a:p>
        </p:txBody>
      </p:sp>
      <p:cxnSp>
        <p:nvCxnSpPr>
          <p:cNvPr id="57" name="Прямая со стрелкой 56"/>
          <p:cNvCxnSpPr/>
          <p:nvPr/>
        </p:nvCxnSpPr>
        <p:spPr>
          <a:xfrm rot="5400000">
            <a:off x="2000232" y="4786322"/>
            <a:ext cx="285752" cy="285752"/>
          </a:xfrm>
          <a:prstGeom prst="straightConnector1">
            <a:avLst/>
          </a:prstGeom>
          <a:ln w="381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 rot="16200000" flipV="1">
            <a:off x="2178827" y="4607727"/>
            <a:ext cx="785818" cy="285752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Прямоугольник 64"/>
          <p:cNvSpPr/>
          <p:nvPr/>
        </p:nvSpPr>
        <p:spPr>
          <a:xfrm>
            <a:off x="214282" y="6143644"/>
            <a:ext cx="428628" cy="3571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рямоугольник 66"/>
          <p:cNvSpPr/>
          <p:nvPr/>
        </p:nvSpPr>
        <p:spPr>
          <a:xfrm>
            <a:off x="2357422" y="6143644"/>
            <a:ext cx="428628" cy="3571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Прямоугольник 67"/>
          <p:cNvSpPr/>
          <p:nvPr/>
        </p:nvSpPr>
        <p:spPr>
          <a:xfrm>
            <a:off x="4071934" y="6143644"/>
            <a:ext cx="500066" cy="3571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TextBox 55"/>
          <p:cNvSpPr txBox="1"/>
          <p:nvPr/>
        </p:nvSpPr>
        <p:spPr>
          <a:xfrm rot="20550474">
            <a:off x="4214810" y="4714884"/>
            <a:ext cx="4143404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)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 гору</a:t>
            </a:r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Скругленный прямоугольник 57"/>
          <p:cNvSpPr/>
          <p:nvPr/>
        </p:nvSpPr>
        <p:spPr>
          <a:xfrm rot="20460684">
            <a:off x="4155823" y="4769793"/>
            <a:ext cx="4155496" cy="571504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TextBox 58"/>
          <p:cNvSpPr txBox="1"/>
          <p:nvPr/>
        </p:nvSpPr>
        <p:spPr>
          <a:xfrm rot="20618682">
            <a:off x="5000352" y="5710213"/>
            <a:ext cx="4082966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)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горы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Скругленный прямоугольник 63"/>
          <p:cNvSpPr/>
          <p:nvPr/>
        </p:nvSpPr>
        <p:spPr>
          <a:xfrm rot="20460684">
            <a:off x="5008590" y="5804020"/>
            <a:ext cx="4155496" cy="571504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69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400"/>
                            </p:stCondLst>
                            <p:childTnLst>
                              <p:par>
                                <p:cTn id="1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450" decel="10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0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500"/>
                            </p:stCondLst>
                            <p:childTnLst>
                              <p:par>
                                <p:cTn id="1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5" dur="3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6" dur="3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7" dur="3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3750"/>
                            </p:stCondLst>
                            <p:childTnLst>
                              <p:par>
                                <p:cTn id="169" presetID="4" presetClass="emph" presetSubtype="2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1" calcmode="lin" valueType="num">
                                      <p:cBhvr override="childStyle">
                                        <p:cTn id="170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750"/>
                            </p:stCondLst>
                            <p:childTnLst>
                              <p:par>
                                <p:cTn id="17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3" dur="1000" fill="hold"/>
                                        <p:tgtEl>
                                          <p:spTgt spid="6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6750"/>
                            </p:stCondLst>
                            <p:childTnLst>
                              <p:par>
                                <p:cTn id="17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6" dur="1000" fill="hold"/>
                                        <p:tgtEl>
                                          <p:spTgt spid="7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1" dur="3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2" dur="3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3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2700"/>
                            </p:stCondLst>
                            <p:childTnLst>
                              <p:par>
                                <p:cTn id="18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6" dur="1000" fill="hold"/>
                                        <p:tgtEl>
                                          <p:spTgt spid="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3700"/>
                            </p:stCondLst>
                            <p:childTnLst>
                              <p:par>
                                <p:cTn id="188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Scale>
                                      <p:cBhvr>
                                        <p:cTn id="189" dur="1000" fill="hold"/>
                                        <p:tgtEl>
                                          <p:spTgt spid="99"/>
                                        </p:tgtEl>
                                      </p:cBhvr>
                                      <p:by x="120000" y="12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1000"/>
                            </p:stCondLst>
                            <p:childTnLst>
                              <p:par>
                                <p:cTn id="20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3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4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5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1650"/>
                            </p:stCondLst>
                            <p:childTnLst>
                              <p:par>
                                <p:cTn id="217" presetID="34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1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1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2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34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2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2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600"/>
                            </p:stCondLst>
                            <p:childTnLst>
                              <p:par>
                                <p:cTn id="23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4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5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6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1" dur="500"/>
                                        <p:tgtEl>
                                          <p:spTgt spid="6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2" dur="500"/>
                                        <p:tgtEl>
                                          <p:spTgt spid="6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3" dur="500"/>
                                        <p:tgtEl>
                                          <p:spTgt spid="6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9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7" fill="hold">
                            <p:stCondLst>
                              <p:cond delay="500"/>
                            </p:stCondLst>
                            <p:childTnLst>
                              <p:par>
                                <p:cTn id="27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3" fill="hold">
                            <p:stCondLst>
                              <p:cond delay="1000"/>
                            </p:stCondLst>
                            <p:childTnLst>
                              <p:par>
                                <p:cTn id="2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6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9" fill="hold">
                      <p:stCondLst>
                        <p:cond delay="indefinite"/>
                      </p:stCondLst>
                      <p:childTnLst>
                        <p:par>
                          <p:cTn id="290" fill="hold">
                            <p:stCondLst>
                              <p:cond delay="0"/>
                            </p:stCondLst>
                            <p:childTnLst>
                              <p:par>
                                <p:cTn id="291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3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4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5" fill="hold">
                      <p:stCondLst>
                        <p:cond delay="indefinite"/>
                      </p:stCondLst>
                      <p:childTnLst>
                        <p:par>
                          <p:cTn id="296" fill="hold">
                            <p:stCondLst>
                              <p:cond delay="0"/>
                            </p:stCondLst>
                            <p:childTnLst>
                              <p:par>
                                <p:cTn id="297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299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0" fill="hold">
                      <p:stCondLst>
                        <p:cond delay="indefinite"/>
                      </p:stCondLst>
                      <p:childTnLst>
                        <p:par>
                          <p:cTn id="301" fill="hold">
                            <p:stCondLst>
                              <p:cond delay="0"/>
                            </p:stCondLst>
                            <p:childTnLst>
                              <p:par>
                                <p:cTn id="302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4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5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6" fill="hold">
                      <p:stCondLst>
                        <p:cond delay="indefinite"/>
                      </p:stCondLst>
                      <p:childTnLst>
                        <p:par>
                          <p:cTn id="307" fill="hold">
                            <p:stCondLst>
                              <p:cond delay="0"/>
                            </p:stCondLst>
                            <p:childTnLst>
                              <p:par>
                                <p:cTn id="308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310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4" dur="2000" fill="hold"/>
                                        <p:tgtEl>
                                          <p:spTgt spid="5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" grpId="0" animBg="1"/>
      <p:bldP spid="4" grpId="0" autoUpdateAnimBg="0"/>
      <p:bldP spid="66" grpId="0" animBg="1"/>
      <p:bldP spid="98" grpId="0"/>
      <p:bldP spid="98" grpId="1"/>
      <p:bldP spid="98" grpId="2"/>
      <p:bldP spid="99" grpId="0"/>
      <p:bldP spid="99" grpId="1"/>
      <p:bldP spid="99" grpId="2"/>
      <p:bldP spid="102" grpId="0" animBg="1"/>
      <p:bldP spid="105" grpId="0" animBg="1"/>
      <p:bldP spid="43" grpId="0"/>
      <p:bldP spid="44" grpId="0"/>
      <p:bldP spid="45" grpId="0"/>
      <p:bldP spid="46" grpId="0"/>
      <p:bldP spid="47" grpId="0"/>
      <p:bldP spid="49" grpId="0"/>
      <p:bldP spid="52" grpId="0"/>
      <p:bldP spid="48" grpId="0"/>
      <p:bldP spid="53" grpId="0" animBg="1"/>
      <p:bldP spid="54" grpId="0" animBg="1"/>
      <p:bldP spid="55" grpId="0" animBg="1"/>
      <p:bldP spid="62" grpId="0" autoUpdateAnimBg="0"/>
      <p:bldP spid="65" grpId="0" animBg="1"/>
      <p:bldP spid="67" grpId="0" animBg="1"/>
      <p:bldP spid="68" grpId="0" animBg="1"/>
      <p:bldP spid="56" grpId="0" animBg="1"/>
      <p:bldP spid="56" grpId="1" animBg="1"/>
      <p:bldP spid="58" grpId="0" animBg="1"/>
      <p:bldP spid="59" grpId="0" animBg="1"/>
      <p:bldP spid="6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6"/>
          <p:cNvSpPr txBox="1">
            <a:spLocks/>
          </p:cNvSpPr>
          <p:nvPr/>
        </p:nvSpPr>
        <p:spPr>
          <a:xfrm>
            <a:off x="1428728" y="0"/>
            <a:ext cx="6572264" cy="47667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lnSpc>
                <a:spcPts val="3000"/>
              </a:lnSpc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автомобиль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разгоняется в  гору</a:t>
            </a:r>
            <a:endParaRPr kumimoji="0" lang="ru-RU" sz="32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6" name="Прямоугольный треугольник 65"/>
          <p:cNvSpPr/>
          <p:nvPr/>
        </p:nvSpPr>
        <p:spPr>
          <a:xfrm rot="16376365">
            <a:off x="2124694" y="2580480"/>
            <a:ext cx="642942" cy="357190"/>
          </a:xfrm>
          <a:prstGeom prst="rtTriangle">
            <a:avLst/>
          </a:prstGeom>
          <a:solidFill>
            <a:srgbClr val="FFFF00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ый треугольник 59"/>
          <p:cNvSpPr/>
          <p:nvPr/>
        </p:nvSpPr>
        <p:spPr>
          <a:xfrm>
            <a:off x="657198" y="1497748"/>
            <a:ext cx="4929222" cy="2357454"/>
          </a:xfrm>
          <a:prstGeom prst="rtTriangle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3" name="Прямая со стрелкой 72"/>
          <p:cNvCxnSpPr/>
          <p:nvPr/>
        </p:nvCxnSpPr>
        <p:spPr>
          <a:xfrm rot="5400000">
            <a:off x="1965307" y="3035297"/>
            <a:ext cx="1357322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 rot="5400000" flipH="1" flipV="1">
            <a:off x="2500882" y="1493030"/>
            <a:ext cx="1000132" cy="642942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 rot="5400000" flipH="1" flipV="1">
            <a:off x="1821637" y="2536001"/>
            <a:ext cx="1000132" cy="642942"/>
          </a:xfrm>
          <a:prstGeom prst="straightConnector1">
            <a:avLst/>
          </a:prstGeom>
          <a:ln w="44450">
            <a:solidFill>
              <a:srgbClr val="0014AC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>
            <a:off x="2056680" y="3372552"/>
            <a:ext cx="571504" cy="285752"/>
          </a:xfrm>
          <a:prstGeom prst="line">
            <a:avLst/>
          </a:prstGeom>
          <a:ln w="444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 rot="5400000" flipH="1" flipV="1">
            <a:off x="2491047" y="2780295"/>
            <a:ext cx="1000132" cy="642942"/>
          </a:xfrm>
          <a:prstGeom prst="straightConnector1">
            <a:avLst/>
          </a:prstGeom>
          <a:ln w="444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86"/>
          <p:cNvGrpSpPr/>
          <p:nvPr/>
        </p:nvGrpSpPr>
        <p:grpSpPr>
          <a:xfrm>
            <a:off x="2714612" y="3500414"/>
            <a:ext cx="714380" cy="461665"/>
            <a:chOff x="2714612" y="4429132"/>
            <a:chExt cx="714380" cy="461665"/>
          </a:xfrm>
        </p:grpSpPr>
        <p:sp>
          <p:nvSpPr>
            <p:cNvPr id="61" name="TextBox 60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6" name="Прямая со стрелкой 8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88"/>
          <p:cNvGrpSpPr/>
          <p:nvPr/>
        </p:nvGrpSpPr>
        <p:grpSpPr>
          <a:xfrm>
            <a:off x="3357554" y="1214398"/>
            <a:ext cx="714380" cy="461665"/>
            <a:chOff x="3357554" y="2143116"/>
            <a:chExt cx="714380" cy="461665"/>
          </a:xfrm>
        </p:grpSpPr>
        <p:sp>
          <p:nvSpPr>
            <p:cNvPr id="83" name="TextBox 82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8" name="Прямая со стрелкой 87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95"/>
          <p:cNvGrpSpPr/>
          <p:nvPr/>
        </p:nvGrpSpPr>
        <p:grpSpPr>
          <a:xfrm>
            <a:off x="2714612" y="2528824"/>
            <a:ext cx="571504" cy="400110"/>
            <a:chOff x="2000232" y="2528824"/>
            <a:chExt cx="571504" cy="400110"/>
          </a:xfrm>
        </p:grpSpPr>
        <p:cxnSp>
          <p:nvCxnSpPr>
            <p:cNvPr id="85" name="Прямая со стрелкой 8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5" name="TextBox 94"/>
            <p:cNvSpPr txBox="1"/>
            <p:nvPr/>
          </p:nvSpPr>
          <p:spPr>
            <a:xfrm>
              <a:off x="2000232" y="2528824"/>
              <a:ext cx="57150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8" name="Прямоугольник 97"/>
          <p:cNvSpPr/>
          <p:nvPr/>
        </p:nvSpPr>
        <p:spPr>
          <a:xfrm rot="1635248">
            <a:off x="2972516" y="2120317"/>
            <a:ext cx="8082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 rot="1671037">
            <a:off x="1538743" y="2608684"/>
            <a:ext cx="8082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4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1" name="Прямая со стрелкой 100"/>
          <p:cNvCxnSpPr/>
          <p:nvPr/>
        </p:nvCxnSpPr>
        <p:spPr>
          <a:xfrm>
            <a:off x="4071934" y="2786058"/>
            <a:ext cx="714380" cy="428628"/>
          </a:xfrm>
          <a:prstGeom prst="straightConnector1">
            <a:avLst/>
          </a:prstGeom>
          <a:ln w="63500">
            <a:solidFill>
              <a:schemeClr val="accent6">
                <a:lumMod val="50000"/>
              </a:schemeClr>
            </a:solidFill>
            <a:headEnd type="stealth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Прямоугольный треугольник 101"/>
          <p:cNvSpPr/>
          <p:nvPr/>
        </p:nvSpPr>
        <p:spPr>
          <a:xfrm>
            <a:off x="4714876" y="3448050"/>
            <a:ext cx="859378" cy="376598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Прямоугольный треугольник 103"/>
          <p:cNvSpPr/>
          <p:nvPr/>
        </p:nvSpPr>
        <p:spPr>
          <a:xfrm rot="5400000">
            <a:off x="2570220" y="2987144"/>
            <a:ext cx="642942" cy="456338"/>
          </a:xfrm>
          <a:prstGeom prst="rtTriangle">
            <a:avLst/>
          </a:prstGeom>
          <a:solidFill>
            <a:srgbClr val="FFFF00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Прямоугольник 104"/>
          <p:cNvSpPr/>
          <p:nvPr/>
        </p:nvSpPr>
        <p:spPr>
          <a:xfrm rot="1535645">
            <a:off x="2391018" y="2058699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4" name="Прямая соединительная линия 93"/>
          <p:cNvCxnSpPr/>
          <p:nvPr/>
        </p:nvCxnSpPr>
        <p:spPr>
          <a:xfrm rot="10800000">
            <a:off x="2709851" y="2376480"/>
            <a:ext cx="285752" cy="142876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>
            <a:off x="2683643" y="2359779"/>
            <a:ext cx="571504" cy="285752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114"/>
          <p:cNvGrpSpPr/>
          <p:nvPr/>
        </p:nvGrpSpPr>
        <p:grpSpPr>
          <a:xfrm>
            <a:off x="4286248" y="2487035"/>
            <a:ext cx="556020" cy="584775"/>
            <a:chOff x="4362433" y="2426063"/>
            <a:chExt cx="556020" cy="584775"/>
          </a:xfrm>
        </p:grpSpPr>
        <p:sp>
          <p:nvSpPr>
            <p:cNvPr id="110" name="TextBox 109"/>
            <p:cNvSpPr txBox="1"/>
            <p:nvPr/>
          </p:nvSpPr>
          <p:spPr>
            <a:xfrm rot="2012913" flipH="1">
              <a:off x="4362433" y="2426063"/>
              <a:ext cx="55602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chemeClr val="accent6">
                      <a:lumMod val="50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ru-RU" sz="3200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cxnSp>
          <p:nvCxnSpPr>
            <p:cNvPr id="113" name="Прямая со стрелкой 112"/>
            <p:cNvCxnSpPr/>
            <p:nvPr/>
          </p:nvCxnSpPr>
          <p:spPr>
            <a:xfrm>
              <a:off x="4525876" y="2501438"/>
              <a:ext cx="389932" cy="265146"/>
            </a:xfrm>
            <a:prstGeom prst="straightConnector1">
              <a:avLst/>
            </a:prstGeom>
            <a:ln w="34925">
              <a:solidFill>
                <a:schemeClr val="accent6">
                  <a:lumMod val="50000"/>
                </a:schemeClr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7" name="Прямая со стрелкой 116"/>
          <p:cNvCxnSpPr/>
          <p:nvPr/>
        </p:nvCxnSpPr>
        <p:spPr>
          <a:xfrm>
            <a:off x="4910140" y="3371850"/>
            <a:ext cx="714380" cy="357190"/>
          </a:xfrm>
          <a:prstGeom prst="straightConnector1">
            <a:avLst/>
          </a:prstGeom>
          <a:ln w="63500">
            <a:solidFill>
              <a:schemeClr val="tx1"/>
            </a:solidFill>
            <a:headEnd type="stealth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123"/>
          <p:cNvGrpSpPr/>
          <p:nvPr/>
        </p:nvGrpSpPr>
        <p:grpSpPr>
          <a:xfrm>
            <a:off x="5115902" y="3120094"/>
            <a:ext cx="556020" cy="523220"/>
            <a:chOff x="5115902" y="3136083"/>
            <a:chExt cx="556020" cy="523220"/>
          </a:xfrm>
        </p:grpSpPr>
        <p:sp>
          <p:nvSpPr>
            <p:cNvPr id="119" name="TextBox 118"/>
            <p:cNvSpPr txBox="1"/>
            <p:nvPr/>
          </p:nvSpPr>
          <p:spPr>
            <a:xfrm rot="2012913" flipH="1">
              <a:off x="5115902" y="3136083"/>
              <a:ext cx="5560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2" name="Прямая со стрелкой 121"/>
            <p:cNvCxnSpPr/>
            <p:nvPr/>
          </p:nvCxnSpPr>
          <p:spPr>
            <a:xfrm>
              <a:off x="5357818" y="3143248"/>
              <a:ext cx="214314" cy="14287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Box 42"/>
          <p:cNvSpPr txBox="1"/>
          <p:nvPr/>
        </p:nvSpPr>
        <p:spPr>
          <a:xfrm>
            <a:off x="5857884" y="1285860"/>
            <a:ext cx="27860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Планета Земля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733792" y="928670"/>
            <a:ext cx="2071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Деформация поверхности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572132" y="1714488"/>
            <a:ext cx="3185103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Прижимающая  </a:t>
            </a:r>
          </a:p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составляющая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Mg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715008" y="2643182"/>
            <a:ext cx="3185103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Скатывающая  </a:t>
            </a:r>
          </a:p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составляющая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Mg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1367012" y="4286256"/>
            <a:ext cx="7562706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ox)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0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40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M∙</a:t>
            </a:r>
            <a:r>
              <a:rPr lang="en-US" sz="40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40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(2з-н Н)   </a:t>
            </a: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40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40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 rot="1824027">
            <a:off x="-214054" y="2619133"/>
            <a:ext cx="2413433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sp>
        <p:nvSpPr>
          <p:cNvPr id="52" name="TextBox 51"/>
          <p:cNvSpPr txBox="1"/>
          <p:nvPr/>
        </p:nvSpPr>
        <p:spPr>
          <a:xfrm>
            <a:off x="0" y="3861048"/>
            <a:ext cx="20717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 rot="1687851">
            <a:off x="3177687" y="2037793"/>
            <a:ext cx="2714644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sp>
        <p:nvSpPr>
          <p:cNvPr id="53" name="TextBox 52"/>
          <p:cNvSpPr txBox="1"/>
          <p:nvPr/>
        </p:nvSpPr>
        <p:spPr>
          <a:xfrm>
            <a:off x="0" y="5543565"/>
            <a:ext cx="1785918" cy="584775"/>
          </a:xfrm>
          <a:prstGeom prst="rect">
            <a:avLst/>
          </a:prstGeom>
          <a:blipFill>
            <a:blip r:embed="rId8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3286116" y="5558869"/>
            <a:ext cx="4643470" cy="584775"/>
          </a:xfrm>
          <a:prstGeom prst="rect">
            <a:avLst/>
          </a:prstGeom>
          <a:blipFill>
            <a:blip r:embed="rId8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2800" b="1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3214678" y="6215082"/>
            <a:ext cx="5500726" cy="584775"/>
          </a:xfrm>
          <a:prstGeom prst="rect">
            <a:avLst/>
          </a:prstGeom>
          <a:blipFill>
            <a:blip r:embed="rId8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M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5" name="Прямая со стрелкой 64"/>
          <p:cNvCxnSpPr/>
          <p:nvPr/>
        </p:nvCxnSpPr>
        <p:spPr>
          <a:xfrm>
            <a:off x="1981182" y="1914514"/>
            <a:ext cx="714380" cy="428628"/>
          </a:xfrm>
          <a:prstGeom prst="straightConnector1">
            <a:avLst/>
          </a:prstGeom>
          <a:ln w="63500">
            <a:solidFill>
              <a:srgbClr val="FF0000"/>
            </a:solidFill>
            <a:headEnd type="stealth" w="lg" len="med"/>
            <a:tailEnd type="non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95"/>
          <p:cNvGrpSpPr/>
          <p:nvPr/>
        </p:nvGrpSpPr>
        <p:grpSpPr>
          <a:xfrm>
            <a:off x="1643042" y="1338248"/>
            <a:ext cx="652467" cy="400110"/>
            <a:chOff x="2000232" y="2509774"/>
            <a:chExt cx="652467" cy="400110"/>
          </a:xfrm>
        </p:grpSpPr>
        <p:cxnSp>
          <p:nvCxnSpPr>
            <p:cNvPr id="68" name="Прямая со стрелкой 67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xtBox 68"/>
            <p:cNvSpPr txBox="1"/>
            <p:nvPr/>
          </p:nvSpPr>
          <p:spPr>
            <a:xfrm>
              <a:off x="2009757" y="2509774"/>
              <a:ext cx="64294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мот</a:t>
              </a:r>
              <a:r>
                <a:rPr lang="en-US" sz="20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7" name="TextBox 86"/>
          <p:cNvSpPr txBox="1"/>
          <p:nvPr/>
        </p:nvSpPr>
        <p:spPr>
          <a:xfrm>
            <a:off x="1785919" y="5553749"/>
            <a:ext cx="1428759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2800" b="1" baseline="-25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2800" dirty="0">
              <a:solidFill>
                <a:srgbClr val="0014AC"/>
              </a:solidFill>
            </a:endParaRPr>
          </a:p>
        </p:txBody>
      </p:sp>
      <p:cxnSp>
        <p:nvCxnSpPr>
          <p:cNvPr id="71" name="Прямая со стрелкой 70"/>
          <p:cNvCxnSpPr/>
          <p:nvPr/>
        </p:nvCxnSpPr>
        <p:spPr>
          <a:xfrm flipV="1">
            <a:off x="2928926" y="4786322"/>
            <a:ext cx="1785950" cy="917864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/>
          <p:cNvSpPr txBox="1"/>
          <p:nvPr/>
        </p:nvSpPr>
        <p:spPr>
          <a:xfrm>
            <a:off x="71406" y="-23178"/>
            <a:ext cx="1214446" cy="584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13-5в</a:t>
            </a:r>
            <a:endParaRPr lang="ru-RU" sz="3200" b="1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9" name="Прямая со стрелкой 78"/>
          <p:cNvCxnSpPr/>
          <p:nvPr/>
        </p:nvCxnSpPr>
        <p:spPr>
          <a:xfrm rot="10800000" flipV="1">
            <a:off x="1357290" y="5286388"/>
            <a:ext cx="1841428" cy="357190"/>
          </a:xfrm>
          <a:prstGeom prst="straightConnector1">
            <a:avLst/>
          </a:prstGeom>
          <a:ln w="381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900" decel="10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000"/>
                            </p:stCondLst>
                            <p:childTnLst>
                              <p:par>
                                <p:cTn id="8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500"/>
                            </p:stCondLst>
                            <p:childTnLst>
                              <p:par>
                                <p:cTn id="8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2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0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9" dur="3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0" dur="3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1" dur="3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4050"/>
                            </p:stCondLst>
                            <p:childTnLst>
                              <p:par>
                                <p:cTn id="163" presetID="4" presetClass="emph" presetSubtype="2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164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9" dur="3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70" dur="3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1" dur="3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00"/>
                            </p:stCondLst>
                            <p:childTnLst>
                              <p:par>
                                <p:cTn id="18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1000"/>
                            </p:stCondLst>
                            <p:childTnLst>
                              <p:par>
                                <p:cTn id="18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5" dur="500"/>
                                        <p:tgtEl>
                                          <p:spTgt spid="4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6" dur="500"/>
                                        <p:tgtEl>
                                          <p:spTgt spid="4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7" dur="500"/>
                                        <p:tgtEl>
                                          <p:spTgt spid="48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2750"/>
                            </p:stCondLst>
                            <p:childTnLst>
                              <p:par>
                                <p:cTn id="199" presetID="34" presetClass="emph" presetSubtype="0" fill="hold" grpId="2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00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01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2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3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04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950"/>
                            </p:stCondLst>
                            <p:childTnLst>
                              <p:par>
                                <p:cTn id="206" presetID="34" presetClass="emph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07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08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09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10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11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6" dur="500"/>
                                        <p:tgtEl>
                                          <p:spTgt spid="4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7" dur="500"/>
                                        <p:tgtEl>
                                          <p:spTgt spid="4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8" dur="500"/>
                                        <p:tgtEl>
                                          <p:spTgt spid="49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8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3" dur="500"/>
                                        <p:tgtEl>
                                          <p:spTgt spid="8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4" dur="500"/>
                                        <p:tgtEl>
                                          <p:spTgt spid="8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5" dur="500"/>
                                        <p:tgtEl>
                                          <p:spTgt spid="87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5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35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 calcmode="discrete" valueType="str">
                                      <p:cBhvr>
                                        <p:cTn id="249" dur="1000" fill="hold"/>
                                        <p:tgtEl>
                                          <p:spTgt spid="54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4" dur="5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utoUpdateAnimBg="0"/>
      <p:bldP spid="66" grpId="0" animBg="1"/>
      <p:bldP spid="98" grpId="0"/>
      <p:bldP spid="98" grpId="1"/>
      <p:bldP spid="98" grpId="2"/>
      <p:bldP spid="99" grpId="0"/>
      <p:bldP spid="99" grpId="1"/>
      <p:bldP spid="102" grpId="0" animBg="1"/>
      <p:bldP spid="104" grpId="0" animBg="1"/>
      <p:bldP spid="105" grpId="0" animBg="1"/>
      <p:bldP spid="43" grpId="0"/>
      <p:bldP spid="44" grpId="0"/>
      <p:bldP spid="45" grpId="0" animBg="1"/>
      <p:bldP spid="46" grpId="0" animBg="1"/>
      <p:bldP spid="49" grpId="0" autoUpdateAnimBg="0"/>
      <p:bldP spid="52" grpId="0"/>
      <p:bldP spid="48" grpId="0" autoUpdateAnimBg="0"/>
      <p:bldP spid="53" grpId="0" animBg="1"/>
      <p:bldP spid="54" grpId="0" animBg="1"/>
      <p:bldP spid="54" grpId="1" autoUpdateAnimBg="0"/>
      <p:bldP spid="55" grpId="0" animBg="1"/>
      <p:bldP spid="87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Box 69"/>
          <p:cNvSpPr txBox="1"/>
          <p:nvPr/>
        </p:nvSpPr>
        <p:spPr>
          <a:xfrm>
            <a:off x="0" y="2428868"/>
            <a:ext cx="428596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-785842"/>
            <a:ext cx="2428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 л/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6"/>
          <p:cNvSpPr txBox="1">
            <a:spLocks/>
          </p:cNvSpPr>
          <p:nvPr/>
        </p:nvSpPr>
        <p:spPr>
          <a:xfrm>
            <a:off x="3214678" y="0"/>
            <a:ext cx="5929322" cy="92867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marL="514350" lvl="0" indent="-514350" eaLnBrk="0" hangingPunct="0">
              <a:lnSpc>
                <a:spcPts val="3000"/>
              </a:lnSpc>
              <a:spcBef>
                <a:spcPct val="20000"/>
              </a:spcBef>
              <a:buClr>
                <a:schemeClr val="accent1"/>
              </a:buClr>
              <a:buSzPct val="70000"/>
              <a:defRPr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брусок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с</a:t>
            </a:r>
            <a:r>
              <a:rPr lang="ru-RU" sz="3200" b="1" i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катывается равномерно вниз по горке</a:t>
            </a:r>
            <a:endParaRPr kumimoji="0" lang="ru-RU" sz="3200" b="0" i="1" u="none" strike="noStrike" kern="1200" cap="none" spc="0" normalizeH="0" baseline="0" noProof="0" dirty="0" smtClean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indent="-342900" eaLnBrk="0" hangingPunct="0">
              <a:spcBef>
                <a:spcPct val="20000"/>
              </a:spcBef>
              <a:buClr>
                <a:schemeClr val="accent1"/>
              </a:buClr>
              <a:buSzPct val="70000"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 2" pitchFamily="18" charset="2"/>
              <a:buChar char="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66" name="Прямоугольный треугольник 65"/>
          <p:cNvSpPr/>
          <p:nvPr/>
        </p:nvSpPr>
        <p:spPr>
          <a:xfrm rot="16376365">
            <a:off x="2168517" y="2649273"/>
            <a:ext cx="638345" cy="251184"/>
          </a:xfrm>
          <a:prstGeom prst="rtTriangle">
            <a:avLst/>
          </a:prstGeom>
          <a:solidFill>
            <a:srgbClr val="FFFF00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Прямоугольный треугольник 59"/>
          <p:cNvSpPr/>
          <p:nvPr/>
        </p:nvSpPr>
        <p:spPr>
          <a:xfrm>
            <a:off x="714348" y="1512025"/>
            <a:ext cx="4929222" cy="2274165"/>
          </a:xfrm>
          <a:prstGeom prst="rt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3" name="Прямая со стрелкой 72"/>
          <p:cNvCxnSpPr/>
          <p:nvPr/>
        </p:nvCxnSpPr>
        <p:spPr>
          <a:xfrm rot="5400000">
            <a:off x="1995968" y="2971623"/>
            <a:ext cx="1296000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 стрелкой 74"/>
          <p:cNvCxnSpPr/>
          <p:nvPr/>
        </p:nvCxnSpPr>
        <p:spPr>
          <a:xfrm rot="5040000" flipH="1" flipV="1">
            <a:off x="2431660" y="1485627"/>
            <a:ext cx="1000132" cy="642942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 стрелкой 75"/>
          <p:cNvCxnSpPr/>
          <p:nvPr/>
        </p:nvCxnSpPr>
        <p:spPr>
          <a:xfrm rot="5040000" flipH="1" flipV="1">
            <a:off x="1903519" y="2514514"/>
            <a:ext cx="1000132" cy="642942"/>
          </a:xfrm>
          <a:prstGeom prst="straightConnector1">
            <a:avLst/>
          </a:prstGeom>
          <a:ln w="44450">
            <a:solidFill>
              <a:srgbClr val="0014AC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Прямая соединительная линия 77"/>
          <p:cNvCxnSpPr/>
          <p:nvPr/>
        </p:nvCxnSpPr>
        <p:spPr>
          <a:xfrm>
            <a:off x="2164256" y="3395604"/>
            <a:ext cx="571504" cy="285752"/>
          </a:xfrm>
          <a:prstGeom prst="line">
            <a:avLst/>
          </a:prstGeom>
          <a:ln w="444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 стрелкой 80"/>
          <p:cNvCxnSpPr/>
          <p:nvPr/>
        </p:nvCxnSpPr>
        <p:spPr>
          <a:xfrm rot="5040000" flipH="1" flipV="1">
            <a:off x="2491047" y="2747282"/>
            <a:ext cx="1000132" cy="642942"/>
          </a:xfrm>
          <a:prstGeom prst="straightConnector1">
            <a:avLst/>
          </a:prstGeom>
          <a:ln w="444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86"/>
          <p:cNvGrpSpPr/>
          <p:nvPr/>
        </p:nvGrpSpPr>
        <p:grpSpPr>
          <a:xfrm>
            <a:off x="2714612" y="3467401"/>
            <a:ext cx="642942" cy="461665"/>
            <a:chOff x="2714612" y="4429132"/>
            <a:chExt cx="642942" cy="461665"/>
          </a:xfrm>
        </p:grpSpPr>
        <p:sp>
          <p:nvSpPr>
            <p:cNvPr id="61" name="TextBox 60"/>
            <p:cNvSpPr txBox="1"/>
            <p:nvPr/>
          </p:nvSpPr>
          <p:spPr>
            <a:xfrm>
              <a:off x="2714612" y="4429132"/>
              <a:ext cx="642942" cy="461665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6" name="Прямая со стрелкой 8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88"/>
          <p:cNvGrpSpPr/>
          <p:nvPr/>
        </p:nvGrpSpPr>
        <p:grpSpPr>
          <a:xfrm>
            <a:off x="3233566" y="1044755"/>
            <a:ext cx="428628" cy="461665"/>
            <a:chOff x="3357554" y="2143116"/>
            <a:chExt cx="535785" cy="461665"/>
          </a:xfrm>
        </p:grpSpPr>
        <p:sp>
          <p:nvSpPr>
            <p:cNvPr id="83" name="TextBox 82"/>
            <p:cNvSpPr txBox="1"/>
            <p:nvPr/>
          </p:nvSpPr>
          <p:spPr>
            <a:xfrm>
              <a:off x="3357554" y="2143116"/>
              <a:ext cx="535785" cy="461665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8" name="Прямая со стрелкой 87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8" name="Прямоугольник 97"/>
          <p:cNvSpPr/>
          <p:nvPr/>
        </p:nvSpPr>
        <p:spPr>
          <a:xfrm rot="1635248">
            <a:off x="3010988" y="2087304"/>
            <a:ext cx="7312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4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Прямоугольник 98"/>
          <p:cNvSpPr/>
          <p:nvPr/>
        </p:nvSpPr>
        <p:spPr>
          <a:xfrm rot="1671037">
            <a:off x="1779965" y="2415032"/>
            <a:ext cx="7312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4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Прямоугольный треугольник 101"/>
          <p:cNvSpPr/>
          <p:nvPr/>
        </p:nvSpPr>
        <p:spPr>
          <a:xfrm>
            <a:off x="4620280" y="3376446"/>
            <a:ext cx="859378" cy="376598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4" name="Прямоугольный треугольник 103"/>
          <p:cNvSpPr/>
          <p:nvPr/>
        </p:nvSpPr>
        <p:spPr>
          <a:xfrm rot="5400000">
            <a:off x="2530941" y="3080292"/>
            <a:ext cx="626898" cy="327316"/>
          </a:xfrm>
          <a:prstGeom prst="rtTriangle">
            <a:avLst/>
          </a:prstGeom>
          <a:solidFill>
            <a:srgbClr val="FFFF00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Прямоугольник 104"/>
          <p:cNvSpPr/>
          <p:nvPr/>
        </p:nvSpPr>
        <p:spPr>
          <a:xfrm rot="1535645">
            <a:off x="2391018" y="2058699"/>
            <a:ext cx="642942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94" name="Прямая соединительная линия 93"/>
          <p:cNvCxnSpPr/>
          <p:nvPr/>
        </p:nvCxnSpPr>
        <p:spPr>
          <a:xfrm>
            <a:off x="2214546" y="2110103"/>
            <a:ext cx="428628" cy="214338"/>
          </a:xfrm>
          <a:prstGeom prst="line">
            <a:avLst/>
          </a:prstGeom>
          <a:ln w="57150">
            <a:solidFill>
              <a:srgbClr val="006600"/>
            </a:solidFill>
            <a:head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>
            <a:off x="2683643" y="2326766"/>
            <a:ext cx="571504" cy="285752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 стрелкой 116"/>
          <p:cNvCxnSpPr/>
          <p:nvPr/>
        </p:nvCxnSpPr>
        <p:spPr>
          <a:xfrm>
            <a:off x="2000232" y="1395723"/>
            <a:ext cx="838214" cy="415246"/>
          </a:xfrm>
          <a:prstGeom prst="straightConnector1">
            <a:avLst/>
          </a:prstGeom>
          <a:ln w="63500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123"/>
          <p:cNvGrpSpPr/>
          <p:nvPr/>
        </p:nvGrpSpPr>
        <p:grpSpPr>
          <a:xfrm>
            <a:off x="2214546" y="1071546"/>
            <a:ext cx="556020" cy="523220"/>
            <a:chOff x="5115902" y="3136083"/>
            <a:chExt cx="556020" cy="523220"/>
          </a:xfrm>
        </p:grpSpPr>
        <p:sp>
          <p:nvSpPr>
            <p:cNvPr id="119" name="TextBox 118"/>
            <p:cNvSpPr txBox="1"/>
            <p:nvPr/>
          </p:nvSpPr>
          <p:spPr>
            <a:xfrm rot="2012913" flipH="1">
              <a:off x="5115902" y="3136083"/>
              <a:ext cx="5560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2" name="Прямая со стрелкой 121"/>
            <p:cNvCxnSpPr/>
            <p:nvPr/>
          </p:nvCxnSpPr>
          <p:spPr>
            <a:xfrm>
              <a:off x="5357818" y="3143248"/>
              <a:ext cx="214314" cy="14287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TextBox 42"/>
          <p:cNvSpPr txBox="1"/>
          <p:nvPr/>
        </p:nvSpPr>
        <p:spPr>
          <a:xfrm>
            <a:off x="6000760" y="1071546"/>
            <a:ext cx="2786082" cy="52322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Планета Земля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3733792" y="928670"/>
            <a:ext cx="2071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Деформация поверхности</a:t>
            </a:r>
            <a:endParaRPr lang="ru-RU" sz="2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5816053" y="1714488"/>
            <a:ext cx="3185103" cy="95410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Прижимающая  </a:t>
            </a:r>
          </a:p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составляющая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Mg</a:t>
            </a:r>
            <a:endParaRPr lang="ru-RU" sz="28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5958929" y="2643182"/>
            <a:ext cx="3185103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Скатывающая  </a:t>
            </a:r>
          </a:p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составляющая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Mg</a:t>
            </a:r>
            <a:endParaRPr lang="ru-RU" sz="28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71406" y="1071546"/>
            <a:ext cx="2071702" cy="830997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Трение о поверхность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71438" y="4357694"/>
            <a:ext cx="43576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en-US" sz="28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   </a:t>
            </a:r>
          </a:p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2800" b="1" baseline="-25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 rot="18999795">
            <a:off x="66927" y="2608589"/>
            <a:ext cx="2250601" cy="52322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sp>
        <p:nvSpPr>
          <p:cNvPr id="52" name="TextBox 51"/>
          <p:cNvSpPr txBox="1"/>
          <p:nvPr/>
        </p:nvSpPr>
        <p:spPr>
          <a:xfrm>
            <a:off x="357158" y="568091"/>
            <a:ext cx="2071702" cy="64633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endParaRPr lang="ru-RU" sz="36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 rot="1384964">
            <a:off x="3580749" y="2039310"/>
            <a:ext cx="2340387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28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28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2800" dirty="0"/>
          </a:p>
        </p:txBody>
      </p:sp>
      <p:sp>
        <p:nvSpPr>
          <p:cNvPr id="53" name="TextBox 52"/>
          <p:cNvSpPr txBox="1"/>
          <p:nvPr/>
        </p:nvSpPr>
        <p:spPr>
          <a:xfrm>
            <a:off x="285720" y="5344555"/>
            <a:ext cx="1857356" cy="584775"/>
          </a:xfrm>
          <a:prstGeom prst="rect">
            <a:avLst/>
          </a:prstGeom>
          <a:blipFill>
            <a:blip r:embed="rId11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214282" y="5916059"/>
            <a:ext cx="2857520" cy="584775"/>
          </a:xfrm>
          <a:prstGeom prst="rect">
            <a:avLst/>
          </a:prstGeom>
          <a:blipFill>
            <a:blip r:embed="rId11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 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4786282" y="4071942"/>
            <a:ext cx="4357718" cy="584775"/>
          </a:xfrm>
          <a:prstGeom prst="rect">
            <a:avLst/>
          </a:prstGeom>
          <a:blipFill>
            <a:blip r:embed="rId11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2133585" y="5334672"/>
            <a:ext cx="1428759" cy="52322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2800" dirty="0">
              <a:solidFill>
                <a:srgbClr val="0014AC"/>
              </a:solidFill>
            </a:endParaRPr>
          </a:p>
        </p:txBody>
      </p:sp>
      <p:cxnSp>
        <p:nvCxnSpPr>
          <p:cNvPr id="57" name="Прямая со стрелкой 56"/>
          <p:cNvCxnSpPr>
            <a:stCxn id="49" idx="2"/>
          </p:cNvCxnSpPr>
          <p:nvPr/>
        </p:nvCxnSpPr>
        <p:spPr>
          <a:xfrm rot="16200000" flipH="1">
            <a:off x="251573" y="4180670"/>
            <a:ext cx="2940291" cy="699902"/>
          </a:xfrm>
          <a:prstGeom prst="straightConnector1">
            <a:avLst/>
          </a:prstGeom>
          <a:ln w="381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 стрелкой 62"/>
          <p:cNvCxnSpPr/>
          <p:nvPr/>
        </p:nvCxnSpPr>
        <p:spPr>
          <a:xfrm rot="10800000">
            <a:off x="2000233" y="4786322"/>
            <a:ext cx="857255" cy="714380"/>
          </a:xfrm>
          <a:prstGeom prst="straightConnector1">
            <a:avLst/>
          </a:prstGeom>
          <a:ln w="381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Прямоугольник 64"/>
          <p:cNvSpPr/>
          <p:nvPr/>
        </p:nvSpPr>
        <p:spPr>
          <a:xfrm>
            <a:off x="4962820" y="4143380"/>
            <a:ext cx="593514" cy="500066"/>
          </a:xfrm>
          <a:prstGeom prst="rect">
            <a:avLst/>
          </a:prstGeom>
          <a:solidFill>
            <a:schemeClr val="accent1">
              <a:lumMod val="20000"/>
              <a:lumOff val="80000"/>
              <a:alpha val="54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7" name="Прямоугольник 66"/>
          <p:cNvSpPr/>
          <p:nvPr/>
        </p:nvSpPr>
        <p:spPr>
          <a:xfrm>
            <a:off x="7130674" y="4143380"/>
            <a:ext cx="568800" cy="500066"/>
          </a:xfrm>
          <a:prstGeom prst="rect">
            <a:avLst/>
          </a:prstGeom>
          <a:solidFill>
            <a:schemeClr val="accent1">
              <a:lumMod val="20000"/>
              <a:lumOff val="80000"/>
              <a:alpha val="54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TextBox 55"/>
          <p:cNvSpPr txBox="1"/>
          <p:nvPr/>
        </p:nvSpPr>
        <p:spPr>
          <a:xfrm>
            <a:off x="5572132" y="4689550"/>
            <a:ext cx="2432342" cy="584775"/>
          </a:xfrm>
          <a:prstGeom prst="rect">
            <a:avLst/>
          </a:prstGeom>
          <a:blipFill>
            <a:blip r:embed="rId11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572132" y="5286388"/>
            <a:ext cx="2571768" cy="584775"/>
          </a:xfrm>
          <a:prstGeom prst="rect">
            <a:avLst/>
          </a:prstGeom>
          <a:blipFill>
            <a:blip r:embed="rId11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5643570" y="5900293"/>
            <a:ext cx="1571636" cy="584775"/>
          </a:xfrm>
          <a:prstGeom prst="rect">
            <a:avLst/>
          </a:prstGeom>
          <a:blipFill>
            <a:blip r:embed="rId11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Левая фигурная скобка 63"/>
          <p:cNvSpPr/>
          <p:nvPr/>
        </p:nvSpPr>
        <p:spPr>
          <a:xfrm>
            <a:off x="357158" y="1500174"/>
            <a:ext cx="331471" cy="2357454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Левая фигурная скобка 70"/>
          <p:cNvSpPr/>
          <p:nvPr/>
        </p:nvSpPr>
        <p:spPr>
          <a:xfrm rot="16200000">
            <a:off x="3036083" y="1535894"/>
            <a:ext cx="285752" cy="4786346"/>
          </a:xfrm>
          <a:prstGeom prst="leftBrace">
            <a:avLst>
              <a:gd name="adj1" fmla="val 8333"/>
              <a:gd name="adj2" fmla="val 48353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TextBox 71"/>
          <p:cNvSpPr txBox="1"/>
          <p:nvPr/>
        </p:nvSpPr>
        <p:spPr>
          <a:xfrm>
            <a:off x="3286148" y="3967467"/>
            <a:ext cx="428596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2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7" name="Прямая со стрелкой 76"/>
          <p:cNvCxnSpPr/>
          <p:nvPr/>
        </p:nvCxnSpPr>
        <p:spPr>
          <a:xfrm rot="5400000">
            <a:off x="321439" y="2464587"/>
            <a:ext cx="3929090" cy="3143272"/>
          </a:xfrm>
          <a:prstGeom prst="straightConnector1">
            <a:avLst/>
          </a:prstGeom>
          <a:ln w="381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95"/>
          <p:cNvGrpSpPr/>
          <p:nvPr/>
        </p:nvGrpSpPr>
        <p:grpSpPr>
          <a:xfrm>
            <a:off x="1928794" y="1641567"/>
            <a:ext cx="571504" cy="400110"/>
            <a:chOff x="1619229" y="2914671"/>
            <a:chExt cx="571504" cy="400110"/>
          </a:xfrm>
          <a:solidFill>
            <a:schemeClr val="bg2"/>
          </a:solidFill>
        </p:grpSpPr>
        <p:sp>
          <p:nvSpPr>
            <p:cNvPr id="95" name="TextBox 94"/>
            <p:cNvSpPr txBox="1"/>
            <p:nvPr/>
          </p:nvSpPr>
          <p:spPr>
            <a:xfrm>
              <a:off x="1619229" y="2914671"/>
              <a:ext cx="571504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5" name="Прямая со стрелкой 84"/>
            <p:cNvCxnSpPr/>
            <p:nvPr/>
          </p:nvCxnSpPr>
          <p:spPr>
            <a:xfrm>
              <a:off x="1690667" y="2978308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7" name="TextBox 86"/>
          <p:cNvSpPr txBox="1"/>
          <p:nvPr/>
        </p:nvSpPr>
        <p:spPr>
          <a:xfrm>
            <a:off x="7230972" y="5905190"/>
            <a:ext cx="1285884" cy="584775"/>
          </a:xfrm>
          <a:prstGeom prst="rect">
            <a:avLst/>
          </a:prstGeom>
          <a:blipFill>
            <a:blip r:embed="rId11" cstate="print"/>
            <a:tile tx="0" ty="0" sx="100000" sy="100000" flip="none" algn="tl"/>
          </a:blipFill>
          <a:ln w="7620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/b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Скругленный прямоугольник 90"/>
          <p:cNvSpPr/>
          <p:nvPr/>
        </p:nvSpPr>
        <p:spPr>
          <a:xfrm>
            <a:off x="3671880" y="442892"/>
            <a:ext cx="2357454" cy="357190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TextBox 67"/>
          <p:cNvSpPr txBox="1"/>
          <p:nvPr/>
        </p:nvSpPr>
        <p:spPr>
          <a:xfrm>
            <a:off x="0" y="0"/>
            <a:ext cx="3071802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13-6,   стр.25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3500430" y="6211669"/>
            <a:ext cx="1714512" cy="64633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№61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3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15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8150"/>
                            </p:stCondLst>
                            <p:childTnLst>
                              <p:par>
                                <p:cTn id="2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450" decel="100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500"/>
                            </p:stCondLst>
                            <p:childTnLst>
                              <p:par>
                                <p:cTn id="8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500"/>
                            </p:stCondLst>
                            <p:childTnLst>
                              <p:par>
                                <p:cTn id="15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3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8" dur="4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9" dur="4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" dur="4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4000"/>
                            </p:stCondLst>
                            <p:childTnLst>
                              <p:par>
                                <p:cTn id="172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3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5000"/>
                            </p:stCondLst>
                            <p:childTnLst>
                              <p:par>
                                <p:cTn id="175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6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1" dur="4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2" dur="4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" dur="400"/>
                                        <p:tgtEl>
                                          <p:spTgt spid="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8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3000"/>
                            </p:stCondLst>
                            <p:childTnLst>
                              <p:par>
                                <p:cTn id="19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91" dur="1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4000"/>
                            </p:stCondLst>
                            <p:childTnLst>
                              <p:par>
                                <p:cTn id="193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94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9" dur="1000"/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0" dur="1000"/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1" dur="1000"/>
                                        <p:tgtEl>
                                          <p:spTgt spid="62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02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4" dur="10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5" dur="10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6" dur="10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1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2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4" fill="hold">
                            <p:stCondLst>
                              <p:cond delay="500"/>
                            </p:stCondLst>
                            <p:childTnLst>
                              <p:par>
                                <p:cTn id="21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4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0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1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2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2750"/>
                            </p:stCondLst>
                            <p:childTnLst>
                              <p:par>
                                <p:cTn id="234" presetID="34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3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3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3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34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4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4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4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500"/>
                            </p:stCondLst>
                            <p:childTnLst>
                              <p:par>
                                <p:cTn id="24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1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2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3" dur="3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4" fill="hold">
                      <p:stCondLst>
                        <p:cond delay="indefinite"/>
                      </p:stCondLst>
                      <p:childTnLst>
                        <p:par>
                          <p:cTn id="255" fill="hold">
                            <p:stCondLst>
                              <p:cond delay="0"/>
                            </p:stCondLst>
                            <p:childTnLst>
                              <p:par>
                                <p:cTn id="2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9" fill="hold">
                      <p:stCondLst>
                        <p:cond delay="indefinite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9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4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9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4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5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7" fill="hold">
                            <p:stCondLst>
                              <p:cond delay="500"/>
                            </p:stCondLst>
                            <p:childTnLst>
                              <p:par>
                                <p:cTn id="2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0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9" fill="hold">
                      <p:stCondLst>
                        <p:cond delay="indefinite"/>
                      </p:stCondLst>
                      <p:childTnLst>
                        <p:par>
                          <p:cTn id="300" fill="hold">
                            <p:stCondLst>
                              <p:cond delay="0"/>
                            </p:stCondLst>
                            <p:childTnLst>
                              <p:par>
                                <p:cTn id="30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4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1" fill="hold">
                      <p:stCondLst>
                        <p:cond delay="indefinite"/>
                      </p:stCondLst>
                      <p:childTnLst>
                        <p:par>
                          <p:cTn id="312" fill="hold">
                            <p:stCondLst>
                              <p:cond delay="0"/>
                            </p:stCondLst>
                            <p:childTnLst>
                              <p:par>
                                <p:cTn id="31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8" fill="hold">
                            <p:stCondLst>
                              <p:cond delay="500"/>
                            </p:stCondLst>
                            <p:childTnLst>
                              <p:par>
                                <p:cTn id="31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2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3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0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1" fill="hold">
                            <p:stCondLst>
                              <p:cond delay="500"/>
                            </p:stCondLst>
                            <p:childTnLst>
                              <p:par>
                                <p:cTn id="33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7" fill="hold">
                      <p:stCondLst>
                        <p:cond delay="indefinite"/>
                      </p:stCondLst>
                      <p:childTnLst>
                        <p:par>
                          <p:cTn id="338" fill="hold">
                            <p:stCondLst>
                              <p:cond delay="0"/>
                            </p:stCondLst>
                            <p:childTnLst>
                              <p:par>
                                <p:cTn id="3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1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2" fill="hold">
                      <p:stCondLst>
                        <p:cond delay="indefinite"/>
                      </p:stCondLst>
                      <p:childTnLst>
                        <p:par>
                          <p:cTn id="343" fill="hold">
                            <p:stCondLst>
                              <p:cond delay="0"/>
                            </p:stCondLst>
                            <p:childTnLst>
                              <p:par>
                                <p:cTn id="344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5" dur="2000" fill="hold"/>
                                        <p:tgtEl>
                                          <p:spTgt spid="8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6" fill="hold">
                      <p:stCondLst>
                        <p:cond delay="indefinite"/>
                      </p:stCondLst>
                      <p:childTnLst>
                        <p:par>
                          <p:cTn id="347" fill="hold">
                            <p:stCondLst>
                              <p:cond delay="0"/>
                            </p:stCondLst>
                            <p:childTnLst>
                              <p:par>
                                <p:cTn id="3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1" fill="hold">
                      <p:stCondLst>
                        <p:cond delay="indefinite"/>
                      </p:stCondLst>
                      <p:childTnLst>
                        <p:par>
                          <p:cTn id="352" fill="hold">
                            <p:stCondLst>
                              <p:cond delay="0"/>
                            </p:stCondLst>
                            <p:childTnLst>
                              <p:par>
                                <p:cTn id="3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4" grpId="0" build="p" animBg="1" autoUpdateAnimBg="0"/>
      <p:bldP spid="66" grpId="0" animBg="1"/>
      <p:bldP spid="98" grpId="0"/>
      <p:bldP spid="98" grpId="1"/>
      <p:bldP spid="98" grpId="2"/>
      <p:bldP spid="99" grpId="0"/>
      <p:bldP spid="99" grpId="1"/>
      <p:bldP spid="99" grpId="2"/>
      <p:bldP spid="102" grpId="0" animBg="1"/>
      <p:bldP spid="104" grpId="0" animBg="1"/>
      <p:bldP spid="105" grpId="0" animBg="1"/>
      <p:bldP spid="43" grpId="0" animBg="1"/>
      <p:bldP spid="44" grpId="0"/>
      <p:bldP spid="45" grpId="0" animBg="1"/>
      <p:bldP spid="46" grpId="0" animBg="1"/>
      <p:bldP spid="47" grpId="0" animBg="1"/>
      <p:bldP spid="49" grpId="0" animBg="1"/>
      <p:bldP spid="52" grpId="0" animBg="1"/>
      <p:bldP spid="48" grpId="0" animBg="1"/>
      <p:bldP spid="53" grpId="0" animBg="1"/>
      <p:bldP spid="54" grpId="0" animBg="1"/>
      <p:bldP spid="55" grpId="0" animBg="1"/>
      <p:bldP spid="62" grpId="0" build="p" animBg="1" autoUpdateAnimBg="0"/>
      <p:bldP spid="65" grpId="0" animBg="1"/>
      <p:bldP spid="67" grpId="0" animBg="1"/>
      <p:bldP spid="56" grpId="0" animBg="1"/>
      <p:bldP spid="58" grpId="0" animBg="1"/>
      <p:bldP spid="59" grpId="0" animBg="1"/>
      <p:bldP spid="64" grpId="0" animBg="1"/>
      <p:bldP spid="71" grpId="0" animBg="1"/>
      <p:bldP spid="72" grpId="0" animBg="1"/>
      <p:bldP spid="87" grpId="0" animBg="1"/>
      <p:bldP spid="87" grpId="1" animBg="1"/>
      <p:bldP spid="91" grpId="0" animBg="1"/>
      <p:bldP spid="68" grpId="0" animBg="1"/>
      <p:bldP spid="6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01915" y="0"/>
            <a:ext cx="603633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i="1" dirty="0" smtClean="0">
                <a:latin typeface="Times New Roman" pitchFamily="18" charset="0"/>
                <a:cs typeface="Times New Roman" pitchFamily="18" charset="0"/>
              </a:rPr>
              <a:t>Практическая задача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№5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42910" y="571480"/>
            <a:ext cx="8057655" cy="1077218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«Определение коэффициента трения </a:t>
            </a:r>
          </a:p>
          <a:p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использованием наклонной плоскости».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643306" y="1571612"/>
            <a:ext cx="29334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9093" y="1994592"/>
            <a:ext cx="677467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Динамометр, брусок, </a:t>
            </a:r>
          </a:p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набор грузов, наклонная плоскость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786050" y="2987101"/>
            <a:ext cx="23698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42844" y="3558605"/>
            <a:ext cx="892667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1. поднимаем наклонную плоскость </a:t>
            </a:r>
          </a:p>
          <a:p>
            <a:pPr marL="514350" indent="-514350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потряхивая пока брусок не начнёт равномерно</a:t>
            </a:r>
          </a:p>
          <a:p>
            <a:pPr marL="514350" indent="-514350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скатываться 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6273225"/>
            <a:ext cx="3384453" cy="58477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ФтФ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13-6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стр. 25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3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4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  <p:bldP spid="5" grpId="0"/>
      <p:bldP spid="6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extBox 69"/>
          <p:cNvSpPr txBox="1"/>
          <p:nvPr/>
        </p:nvSpPr>
        <p:spPr>
          <a:xfrm>
            <a:off x="0" y="2428868"/>
            <a:ext cx="428596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2428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К л/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№5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ый треугольник 59"/>
          <p:cNvSpPr/>
          <p:nvPr/>
        </p:nvSpPr>
        <p:spPr>
          <a:xfrm>
            <a:off x="714348" y="1512025"/>
            <a:ext cx="4929222" cy="2274165"/>
          </a:xfrm>
          <a:prstGeom prst="rt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Прямоугольный треугольник 101"/>
          <p:cNvSpPr/>
          <p:nvPr/>
        </p:nvSpPr>
        <p:spPr>
          <a:xfrm>
            <a:off x="4620280" y="3360680"/>
            <a:ext cx="859378" cy="376598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5" name="Прямоугольник 104"/>
          <p:cNvSpPr/>
          <p:nvPr/>
        </p:nvSpPr>
        <p:spPr>
          <a:xfrm rot="1535645">
            <a:off x="2391018" y="2058699"/>
            <a:ext cx="642942" cy="357190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7" name="Прямая со стрелкой 116"/>
          <p:cNvCxnSpPr/>
          <p:nvPr/>
        </p:nvCxnSpPr>
        <p:spPr>
          <a:xfrm>
            <a:off x="1795274" y="1302608"/>
            <a:ext cx="838214" cy="415246"/>
          </a:xfrm>
          <a:prstGeom prst="straightConnector1">
            <a:avLst/>
          </a:prstGeom>
          <a:ln w="63500">
            <a:solidFill>
              <a:schemeClr val="tx1"/>
            </a:solidFill>
            <a:tail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Группа 123"/>
          <p:cNvGrpSpPr/>
          <p:nvPr/>
        </p:nvGrpSpPr>
        <p:grpSpPr>
          <a:xfrm>
            <a:off x="2000232" y="1000108"/>
            <a:ext cx="556020" cy="523220"/>
            <a:chOff x="5115902" y="3136083"/>
            <a:chExt cx="556020" cy="523220"/>
          </a:xfrm>
        </p:grpSpPr>
        <p:sp>
          <p:nvSpPr>
            <p:cNvPr id="119" name="TextBox 118"/>
            <p:cNvSpPr txBox="1"/>
            <p:nvPr/>
          </p:nvSpPr>
          <p:spPr>
            <a:xfrm rot="2012913" flipH="1">
              <a:off x="5115902" y="3136083"/>
              <a:ext cx="55602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8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2" name="Прямая со стрелкой 121"/>
            <p:cNvCxnSpPr/>
            <p:nvPr/>
          </p:nvCxnSpPr>
          <p:spPr>
            <a:xfrm>
              <a:off x="5357818" y="3143248"/>
              <a:ext cx="214314" cy="142876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4" name="Левая фигурная скобка 63"/>
          <p:cNvSpPr/>
          <p:nvPr/>
        </p:nvSpPr>
        <p:spPr>
          <a:xfrm>
            <a:off x="428596" y="1571612"/>
            <a:ext cx="331471" cy="2357454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1" name="Левая фигурная скобка 70"/>
          <p:cNvSpPr/>
          <p:nvPr/>
        </p:nvSpPr>
        <p:spPr>
          <a:xfrm rot="16200000">
            <a:off x="3036083" y="1535894"/>
            <a:ext cx="285752" cy="4786346"/>
          </a:xfrm>
          <a:prstGeom prst="leftBrace">
            <a:avLst>
              <a:gd name="adj1" fmla="val 8333"/>
              <a:gd name="adj2" fmla="val 48353"/>
            </a:avLst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TextBox 71"/>
          <p:cNvSpPr txBox="1"/>
          <p:nvPr/>
        </p:nvSpPr>
        <p:spPr>
          <a:xfrm>
            <a:off x="3286148" y="3967467"/>
            <a:ext cx="428596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ru-RU" sz="2400" dirty="0">
              <a:solidFill>
                <a:srgbClr val="0033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5929322" y="1696320"/>
            <a:ext cx="2571768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5929322" y="2196386"/>
            <a:ext cx="1571636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7516724" y="2201283"/>
            <a:ext cx="1285884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/b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Rectangle 1"/>
          <p:cNvSpPr>
            <a:spLocks noChangeArrowheads="1"/>
          </p:cNvSpPr>
          <p:nvPr/>
        </p:nvSpPr>
        <p:spPr bwMode="auto">
          <a:xfrm>
            <a:off x="71406" y="142852"/>
            <a:ext cx="9072594" cy="646331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измеряют при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const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</a:t>
            </a:r>
            <a:r>
              <a:rPr kumimoji="0" lang="ru-RU" sz="2800" i="1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//см 13-2 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M·</a:t>
            </a:r>
            <a:r>
              <a:rPr lang="en-US" sz="3600" b="1" dirty="0" err="1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6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i="1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7429515" y="2886571"/>
            <a:ext cx="857261" cy="1113933"/>
            <a:chOff x="9225" y="6177"/>
            <a:chExt cx="636" cy="824"/>
          </a:xfrm>
        </p:grpSpPr>
        <p:grpSp>
          <p:nvGrpSpPr>
            <p:cNvPr id="5" name="Group 10"/>
            <p:cNvGrpSpPr>
              <a:grpSpLocks/>
            </p:cNvGrpSpPr>
            <p:nvPr/>
          </p:nvGrpSpPr>
          <p:grpSpPr bwMode="auto">
            <a:xfrm>
              <a:off x="9225" y="6177"/>
              <a:ext cx="538" cy="781"/>
              <a:chOff x="8892" y="5967"/>
              <a:chExt cx="538" cy="781"/>
            </a:xfrm>
          </p:grpSpPr>
          <p:grpSp>
            <p:nvGrpSpPr>
              <p:cNvPr id="6" name="Group 12"/>
              <p:cNvGrpSpPr>
                <a:grpSpLocks/>
              </p:cNvGrpSpPr>
              <p:nvPr/>
            </p:nvGrpSpPr>
            <p:grpSpPr bwMode="auto">
              <a:xfrm>
                <a:off x="8934" y="5967"/>
                <a:ext cx="370" cy="781"/>
                <a:chOff x="11860" y="4982"/>
                <a:chExt cx="370" cy="781"/>
              </a:xfrm>
            </p:grpSpPr>
            <p:sp>
              <p:nvSpPr>
                <p:cNvPr id="91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90" y="4982"/>
                  <a:ext cx="340" cy="455"/>
                </a:xfrm>
                <a:prstGeom prst="rect">
                  <a:avLst/>
                </a:prstGeom>
                <a:solidFill>
                  <a:schemeClr val="bg2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a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92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860" y="5372"/>
                  <a:ext cx="352" cy="391"/>
                </a:xfrm>
                <a:prstGeom prst="rect">
                  <a:avLst/>
                </a:prstGeom>
                <a:solidFill>
                  <a:srgbClr val="92D05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b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89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84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6" name="Прямоугольник 95"/>
          <p:cNvSpPr/>
          <p:nvPr/>
        </p:nvSpPr>
        <p:spPr>
          <a:xfrm>
            <a:off x="6578520" y="3064449"/>
            <a:ext cx="772969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7" name="Таблица 96"/>
          <p:cNvGraphicFramePr>
            <a:graphicFrameLocks noGrp="1"/>
          </p:cNvGraphicFramePr>
          <p:nvPr/>
        </p:nvGraphicFramePr>
        <p:xfrm>
          <a:off x="4643438" y="4000504"/>
          <a:ext cx="4429156" cy="872125"/>
        </p:xfrm>
        <a:graphic>
          <a:graphicData uri="http://schemas.openxmlformats.org/drawingml/2006/table">
            <a:tbl>
              <a:tblPr/>
              <a:tblGrid>
                <a:gridCol w="428628"/>
                <a:gridCol w="1500198"/>
                <a:gridCol w="1214446"/>
                <a:gridCol w="1285884"/>
              </a:tblGrid>
              <a:tr h="517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kumimoji="0" lang="ru-RU" sz="24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,мм</a:t>
                      </a:r>
                      <a:endParaRPr lang="ru-RU" sz="20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r>
                        <a:rPr kumimoji="0" lang="ru-RU" sz="24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,мм</a:t>
                      </a:r>
                      <a:endParaRPr lang="ru-RU" sz="24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endParaRPr lang="ru-RU" sz="3600" dirty="0">
                        <a:solidFill>
                          <a:srgbClr val="365D2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40мм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120мм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0,33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4357686" y="915399"/>
            <a:ext cx="4357718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=0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9" name="Прямая со стрелкой 28"/>
          <p:cNvCxnSpPr/>
          <p:nvPr/>
        </p:nvCxnSpPr>
        <p:spPr>
          <a:xfrm rot="5400000">
            <a:off x="1995968" y="2855538"/>
            <a:ext cx="1296000" cy="1588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rot="5040000" flipH="1" flipV="1">
            <a:off x="2431660" y="1369542"/>
            <a:ext cx="1000132" cy="642942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rot="5040000" flipH="1" flipV="1">
            <a:off x="1903519" y="2398429"/>
            <a:ext cx="1000132" cy="642942"/>
          </a:xfrm>
          <a:prstGeom prst="straightConnector1">
            <a:avLst/>
          </a:prstGeom>
          <a:ln w="44450">
            <a:solidFill>
              <a:srgbClr val="0014AC"/>
            </a:solidFill>
            <a:prstDash val="soli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>
            <a:off x="2164256" y="3279519"/>
            <a:ext cx="571504" cy="285752"/>
          </a:xfrm>
          <a:prstGeom prst="line">
            <a:avLst/>
          </a:prstGeom>
          <a:ln w="444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rot="5040000" flipH="1" flipV="1">
            <a:off x="2491047" y="2631197"/>
            <a:ext cx="1000132" cy="642942"/>
          </a:xfrm>
          <a:prstGeom prst="straightConnector1">
            <a:avLst/>
          </a:prstGeom>
          <a:ln w="44450">
            <a:solidFill>
              <a:schemeClr val="tx1"/>
            </a:solidFill>
            <a:prstDash val="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86"/>
          <p:cNvGrpSpPr/>
          <p:nvPr/>
        </p:nvGrpSpPr>
        <p:grpSpPr>
          <a:xfrm>
            <a:off x="2714612" y="3351316"/>
            <a:ext cx="642942" cy="461665"/>
            <a:chOff x="2714612" y="4429132"/>
            <a:chExt cx="642942" cy="461665"/>
          </a:xfrm>
        </p:grpSpPr>
        <p:sp>
          <p:nvSpPr>
            <p:cNvPr id="35" name="TextBox 34"/>
            <p:cNvSpPr txBox="1"/>
            <p:nvPr/>
          </p:nvSpPr>
          <p:spPr>
            <a:xfrm>
              <a:off x="2714612" y="4429132"/>
              <a:ext cx="642942" cy="461665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6" name="Прямая со стрелкой 35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88"/>
          <p:cNvGrpSpPr/>
          <p:nvPr/>
        </p:nvGrpSpPr>
        <p:grpSpPr>
          <a:xfrm>
            <a:off x="3233566" y="928670"/>
            <a:ext cx="428628" cy="461665"/>
            <a:chOff x="3357554" y="2143116"/>
            <a:chExt cx="535785" cy="461665"/>
          </a:xfrm>
        </p:grpSpPr>
        <p:sp>
          <p:nvSpPr>
            <p:cNvPr id="38" name="TextBox 37"/>
            <p:cNvSpPr txBox="1"/>
            <p:nvPr/>
          </p:nvSpPr>
          <p:spPr>
            <a:xfrm>
              <a:off x="3357554" y="2143116"/>
              <a:ext cx="535785" cy="461665"/>
            </a:xfrm>
            <a:prstGeom prst="rect">
              <a:avLst/>
            </a:prstGeom>
            <a:solidFill>
              <a:schemeClr val="bg2"/>
            </a:solidFill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9" name="Прямая со стрелкой 3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Прямоугольник 39"/>
          <p:cNvSpPr/>
          <p:nvPr/>
        </p:nvSpPr>
        <p:spPr>
          <a:xfrm rot="1635248">
            <a:off x="3010988" y="1971219"/>
            <a:ext cx="7312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4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Прямоугольник 40"/>
          <p:cNvSpPr/>
          <p:nvPr/>
        </p:nvSpPr>
        <p:spPr>
          <a:xfrm rot="1671037">
            <a:off x="1779965" y="2298947"/>
            <a:ext cx="7312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400" b="1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24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Прямоугольный треугольник 41"/>
          <p:cNvSpPr/>
          <p:nvPr/>
        </p:nvSpPr>
        <p:spPr>
          <a:xfrm rot="5400000">
            <a:off x="2530941" y="2964207"/>
            <a:ext cx="626898" cy="327316"/>
          </a:xfrm>
          <a:prstGeom prst="rtTriangle">
            <a:avLst/>
          </a:prstGeom>
          <a:solidFill>
            <a:srgbClr val="FFFF00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>
            <a:off x="2214546" y="1994018"/>
            <a:ext cx="428628" cy="214338"/>
          </a:xfrm>
          <a:prstGeom prst="line">
            <a:avLst/>
          </a:prstGeom>
          <a:ln w="57150">
            <a:solidFill>
              <a:srgbClr val="006600"/>
            </a:solidFill>
            <a:headEnd type="triangle" w="lg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2683643" y="2210681"/>
            <a:ext cx="571504" cy="285752"/>
          </a:xfrm>
          <a:prstGeom prst="line">
            <a:avLst/>
          </a:prstGeom>
          <a:ln w="28575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Группа 95"/>
          <p:cNvGrpSpPr/>
          <p:nvPr/>
        </p:nvGrpSpPr>
        <p:grpSpPr>
          <a:xfrm>
            <a:off x="1928794" y="1525482"/>
            <a:ext cx="571504" cy="400110"/>
            <a:chOff x="1619229" y="2914671"/>
            <a:chExt cx="571504" cy="400110"/>
          </a:xfrm>
          <a:solidFill>
            <a:schemeClr val="bg2"/>
          </a:solidFill>
        </p:grpSpPr>
        <p:sp>
          <p:nvSpPr>
            <p:cNvPr id="47" name="TextBox 46"/>
            <p:cNvSpPr txBox="1"/>
            <p:nvPr/>
          </p:nvSpPr>
          <p:spPr>
            <a:xfrm>
              <a:off x="1619229" y="2914671"/>
              <a:ext cx="571504" cy="40011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8" name="Прямая со стрелкой 47"/>
            <p:cNvCxnSpPr/>
            <p:nvPr/>
          </p:nvCxnSpPr>
          <p:spPr>
            <a:xfrm>
              <a:off x="1690667" y="2978308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TextBox 48"/>
          <p:cNvSpPr txBox="1"/>
          <p:nvPr/>
        </p:nvSpPr>
        <p:spPr>
          <a:xfrm>
            <a:off x="0" y="4429132"/>
            <a:ext cx="4429124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Вывод:  </a:t>
            </a:r>
            <a:r>
              <a:rPr lang="ru-RU" sz="3200" i="1" dirty="0" smtClean="0">
                <a:latin typeface="Times New Roman" pitchFamily="18" charset="0"/>
                <a:cs typeface="Times New Roman" pitchFamily="18" charset="0"/>
              </a:rPr>
              <a:t>см. название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0" y="6273225"/>
            <a:ext cx="3384453" cy="58477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ФтФ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13-6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стр. 25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450" decel="100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000"/>
                            </p:stCondLst>
                            <p:childTnLst>
                              <p:par>
                                <p:cTn id="8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000"/>
                            </p:stCondLst>
                            <p:childTnLst>
                              <p:par>
                                <p:cTn id="135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2000"/>
                            </p:stCondLst>
                            <p:childTnLst>
                              <p:par>
                                <p:cTn id="138" presetID="8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9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3000"/>
                            </p:stCondLst>
                            <p:childTnLst>
                              <p:par>
                                <p:cTn id="1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3500"/>
                            </p:stCondLst>
                            <p:childTnLst>
                              <p:par>
                                <p:cTn id="147" presetID="34" presetClass="emph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4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4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34" presetClass="emph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5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5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65" dur="3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6" dur="3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7" dur="3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2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9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6" dur="2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1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" grpId="0" animBg="1"/>
      <p:bldP spid="102" grpId="0" animBg="1"/>
      <p:bldP spid="105" grpId="0" animBg="1"/>
      <p:bldP spid="64" grpId="0" animBg="1"/>
      <p:bldP spid="71" grpId="0" animBg="1"/>
      <p:bldP spid="72" grpId="0" animBg="1"/>
      <p:bldP spid="68" grpId="0" animBg="1"/>
      <p:bldP spid="69" grpId="0" animBg="1"/>
      <p:bldP spid="74" grpId="0" animBg="1"/>
      <p:bldP spid="79" grpId="0" animBg="1"/>
      <p:bldP spid="96" grpId="0" animBg="1"/>
      <p:bldP spid="28" grpId="0" animBg="1"/>
      <p:bldP spid="40" grpId="0"/>
      <p:bldP spid="40" grpId="1"/>
      <p:bldP spid="40" grpId="2"/>
      <p:bldP spid="41" grpId="0"/>
      <p:bldP spid="41" grpId="1"/>
      <p:bldP spid="41" grpId="2"/>
      <p:bldP spid="42" grpId="0" animBg="1"/>
      <p:bldP spid="4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:\лицей\класс\для анимашек\трение 2\IMG_0008.JPG"/>
          <p:cNvPicPr>
            <a:picLocks noChangeAspect="1" noChangeArrowheads="1"/>
          </p:cNvPicPr>
          <p:nvPr/>
        </p:nvPicPr>
        <p:blipFill>
          <a:blip r:embed="rId6" cstate="print">
            <a:lum contrast="30000"/>
          </a:blip>
          <a:srcRect/>
          <a:stretch>
            <a:fillRect/>
          </a:stretch>
        </p:blipFill>
        <p:spPr bwMode="auto">
          <a:xfrm>
            <a:off x="71406" y="-24"/>
            <a:ext cx="9072594" cy="6804137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41392" y="142852"/>
            <a:ext cx="1571636" cy="584775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928794" y="147749"/>
            <a:ext cx="1285884" cy="584775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/b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Group 9"/>
          <p:cNvGrpSpPr>
            <a:grpSpLocks/>
          </p:cNvGrpSpPr>
          <p:nvPr/>
        </p:nvGrpSpPr>
        <p:grpSpPr bwMode="auto">
          <a:xfrm>
            <a:off x="1841585" y="833037"/>
            <a:ext cx="857261" cy="1113933"/>
            <a:chOff x="9225" y="6177"/>
            <a:chExt cx="636" cy="824"/>
          </a:xfrm>
        </p:grpSpPr>
        <p:grpSp>
          <p:nvGrpSpPr>
            <p:cNvPr id="6" name="Group 10"/>
            <p:cNvGrpSpPr>
              <a:grpSpLocks/>
            </p:cNvGrpSpPr>
            <p:nvPr/>
          </p:nvGrpSpPr>
          <p:grpSpPr bwMode="auto">
            <a:xfrm>
              <a:off x="9225" y="6177"/>
              <a:ext cx="538" cy="781"/>
              <a:chOff x="8892" y="5967"/>
              <a:chExt cx="538" cy="781"/>
            </a:xfrm>
          </p:grpSpPr>
          <p:grpSp>
            <p:nvGrpSpPr>
              <p:cNvPr id="8" name="Group 12"/>
              <p:cNvGrpSpPr>
                <a:grpSpLocks/>
              </p:cNvGrpSpPr>
              <p:nvPr/>
            </p:nvGrpSpPr>
            <p:grpSpPr bwMode="auto">
              <a:xfrm>
                <a:off x="8934" y="5967"/>
                <a:ext cx="370" cy="781"/>
                <a:chOff x="11860" y="4982"/>
                <a:chExt cx="370" cy="781"/>
              </a:xfrm>
            </p:grpSpPr>
            <p:sp>
              <p:nvSpPr>
                <p:cNvPr id="10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90" y="4982"/>
                  <a:ext cx="340" cy="455"/>
                </a:xfrm>
                <a:prstGeom prst="rect">
                  <a:avLst/>
                </a:prstGeom>
                <a:solidFill>
                  <a:schemeClr val="bg2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a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1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860" y="5372"/>
                  <a:ext cx="352" cy="391"/>
                </a:xfrm>
                <a:prstGeom prst="rect">
                  <a:avLst/>
                </a:prstGeom>
                <a:solidFill>
                  <a:srgbClr val="92D05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b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9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990590" y="1010915"/>
            <a:ext cx="772969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ый треугольник 12"/>
          <p:cNvSpPr/>
          <p:nvPr/>
        </p:nvSpPr>
        <p:spPr>
          <a:xfrm flipH="1">
            <a:off x="928662" y="3357562"/>
            <a:ext cx="1428760" cy="376598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0" y="6273225"/>
            <a:ext cx="3384453" cy="58477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ФтФ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13-6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стр. 25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12" grpId="0" animBg="1"/>
      <p:bldP spid="1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:\лицей\класс\для анимашек\трение 2\IMG_0009.JPG"/>
          <p:cNvPicPr>
            <a:picLocks noChangeAspect="1" noChangeArrowheads="1"/>
          </p:cNvPicPr>
          <p:nvPr/>
        </p:nvPicPr>
        <p:blipFill>
          <a:blip r:embed="rId7" cstate="print">
            <a:lum bright="-10000" contrast="30000"/>
          </a:blip>
          <a:srcRect/>
          <a:stretch>
            <a:fillRect/>
          </a:stretch>
        </p:blipFill>
        <p:spPr bwMode="auto">
          <a:xfrm>
            <a:off x="-413" y="0"/>
            <a:ext cx="9144413" cy="6858000"/>
          </a:xfrm>
          <a:prstGeom prst="rect">
            <a:avLst/>
          </a:prstGeom>
          <a:noFill/>
        </p:spPr>
      </p:pic>
      <p:cxnSp>
        <p:nvCxnSpPr>
          <p:cNvPr id="3" name="Прямая со стрелкой 2"/>
          <p:cNvCxnSpPr/>
          <p:nvPr/>
        </p:nvCxnSpPr>
        <p:spPr>
          <a:xfrm>
            <a:off x="7524328" y="2204864"/>
            <a:ext cx="758" cy="2640546"/>
          </a:xfrm>
          <a:prstGeom prst="straightConnector1">
            <a:avLst/>
          </a:prstGeom>
          <a:ln w="3810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Прямая со стрелкой 3"/>
          <p:cNvCxnSpPr/>
          <p:nvPr/>
        </p:nvCxnSpPr>
        <p:spPr>
          <a:xfrm flipH="1">
            <a:off x="1908462" y="4845410"/>
            <a:ext cx="5616624" cy="216024"/>
          </a:xfrm>
          <a:prstGeom prst="straightConnector1">
            <a:avLst/>
          </a:prstGeom>
          <a:ln w="38100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7021030" y="3890142"/>
            <a:ext cx="43204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а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60790" y="4629386"/>
            <a:ext cx="432048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41392" y="142852"/>
            <a:ext cx="1571636" cy="584775"/>
          </a:xfrm>
          <a:prstGeom prst="rect">
            <a:avLst/>
          </a:prstGeom>
          <a:blipFill>
            <a:blip r:embed="rId8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28794" y="147749"/>
            <a:ext cx="1285884" cy="584775"/>
          </a:xfrm>
          <a:prstGeom prst="rect">
            <a:avLst/>
          </a:prstGeom>
          <a:blipFill>
            <a:blip r:embed="rId8" cstate="print"/>
            <a:tile tx="0" ty="0" sx="100000" sy="100000" flip="none" algn="tl"/>
          </a:blipFill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/b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Group 9"/>
          <p:cNvGrpSpPr>
            <a:grpSpLocks/>
          </p:cNvGrpSpPr>
          <p:nvPr/>
        </p:nvGrpSpPr>
        <p:grpSpPr bwMode="auto">
          <a:xfrm>
            <a:off x="1841585" y="833037"/>
            <a:ext cx="857261" cy="1113933"/>
            <a:chOff x="9225" y="6177"/>
            <a:chExt cx="636" cy="824"/>
          </a:xfrm>
        </p:grpSpPr>
        <p:grpSp>
          <p:nvGrpSpPr>
            <p:cNvPr id="10" name="Group 10"/>
            <p:cNvGrpSpPr>
              <a:grpSpLocks/>
            </p:cNvGrpSpPr>
            <p:nvPr/>
          </p:nvGrpSpPr>
          <p:grpSpPr bwMode="auto">
            <a:xfrm>
              <a:off x="9225" y="6177"/>
              <a:ext cx="538" cy="781"/>
              <a:chOff x="8892" y="5967"/>
              <a:chExt cx="538" cy="781"/>
            </a:xfrm>
          </p:grpSpPr>
          <p:grpSp>
            <p:nvGrpSpPr>
              <p:cNvPr id="12" name="Group 12"/>
              <p:cNvGrpSpPr>
                <a:grpSpLocks/>
              </p:cNvGrpSpPr>
              <p:nvPr/>
            </p:nvGrpSpPr>
            <p:grpSpPr bwMode="auto">
              <a:xfrm>
                <a:off x="8934" y="5967"/>
                <a:ext cx="370" cy="781"/>
                <a:chOff x="11860" y="4982"/>
                <a:chExt cx="370" cy="781"/>
              </a:xfrm>
            </p:grpSpPr>
            <p:sp>
              <p:nvSpPr>
                <p:cNvPr id="14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90" y="4982"/>
                  <a:ext cx="340" cy="455"/>
                </a:xfrm>
                <a:prstGeom prst="rect">
                  <a:avLst/>
                </a:prstGeom>
                <a:solidFill>
                  <a:schemeClr val="bg2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a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860" y="5372"/>
                  <a:ext cx="352" cy="391"/>
                </a:xfrm>
                <a:prstGeom prst="rect">
                  <a:avLst/>
                </a:prstGeom>
                <a:solidFill>
                  <a:srgbClr val="92D05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b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3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1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990590" y="1010915"/>
            <a:ext cx="772969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ый треугольник 16"/>
          <p:cNvSpPr/>
          <p:nvPr/>
        </p:nvSpPr>
        <p:spPr>
          <a:xfrm flipH="1">
            <a:off x="2071670" y="4357694"/>
            <a:ext cx="1285884" cy="662350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TextBox 17"/>
          <p:cNvSpPr txBox="1"/>
          <p:nvPr/>
        </p:nvSpPr>
        <p:spPr>
          <a:xfrm>
            <a:off x="0" y="6273225"/>
            <a:ext cx="3384453" cy="584775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ФтФ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13-6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стр. 25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6" grpId="0" animBg="1"/>
      <p:bldP spid="1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E:\лицей\класс\для анимашек\трение 2\IMG_0010.JPG"/>
          <p:cNvPicPr>
            <a:picLocks noChangeAspect="1" noChangeArrowheads="1"/>
          </p:cNvPicPr>
          <p:nvPr/>
        </p:nvPicPr>
        <p:blipFill>
          <a:blip r:embed="rId8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1" y="46160"/>
            <a:ext cx="9144000" cy="4382972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3786182" y="2500306"/>
            <a:ext cx="428596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57686" y="2500306"/>
            <a:ext cx="1143008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=40мм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6643702" y="928670"/>
            <a:ext cx="857261" cy="1113933"/>
            <a:chOff x="9225" y="6177"/>
            <a:chExt cx="636" cy="824"/>
          </a:xfrm>
        </p:grpSpPr>
        <p:grpSp>
          <p:nvGrpSpPr>
            <p:cNvPr id="3" name="Group 10"/>
            <p:cNvGrpSpPr>
              <a:grpSpLocks/>
            </p:cNvGrpSpPr>
            <p:nvPr/>
          </p:nvGrpSpPr>
          <p:grpSpPr bwMode="auto">
            <a:xfrm>
              <a:off x="9225" y="6177"/>
              <a:ext cx="538" cy="781"/>
              <a:chOff x="8892" y="5967"/>
              <a:chExt cx="538" cy="781"/>
            </a:xfrm>
          </p:grpSpPr>
          <p:grpSp>
            <p:nvGrpSpPr>
              <p:cNvPr id="8" name="Group 12"/>
              <p:cNvGrpSpPr>
                <a:grpSpLocks/>
              </p:cNvGrpSpPr>
              <p:nvPr/>
            </p:nvGrpSpPr>
            <p:grpSpPr bwMode="auto">
              <a:xfrm>
                <a:off x="8934" y="5967"/>
                <a:ext cx="370" cy="781"/>
                <a:chOff x="11860" y="4982"/>
                <a:chExt cx="370" cy="781"/>
              </a:xfrm>
            </p:grpSpPr>
            <p:sp>
              <p:nvSpPr>
                <p:cNvPr id="13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90" y="4982"/>
                  <a:ext cx="340" cy="455"/>
                </a:xfrm>
                <a:prstGeom prst="rect">
                  <a:avLst/>
                </a:prstGeom>
                <a:solidFill>
                  <a:schemeClr val="bg2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a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4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860" y="5372"/>
                  <a:ext cx="352" cy="391"/>
                </a:xfrm>
                <a:prstGeom prst="rect">
                  <a:avLst/>
                </a:prstGeom>
                <a:solidFill>
                  <a:srgbClr val="92D05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b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2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0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5" name="Прямоугольник 14"/>
          <p:cNvSpPr/>
          <p:nvPr/>
        </p:nvSpPr>
        <p:spPr>
          <a:xfrm>
            <a:off x="5935578" y="1120403"/>
            <a:ext cx="772969" cy="707886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8215338" y="2428868"/>
            <a:ext cx="847821" cy="400110"/>
          </a:xfrm>
          <a:prstGeom prst="rect">
            <a:avLst/>
          </a:prstGeom>
          <a:solidFill>
            <a:schemeClr val="bg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atin typeface="Times New Roman"/>
                <a:ea typeface="Times New Roman"/>
              </a:rPr>
              <a:t>=0,33</a:t>
            </a:r>
            <a:endParaRPr lang="ru-RU" sz="1600" dirty="0">
              <a:latin typeface="Times New Roman"/>
              <a:ea typeface="Times New Roman"/>
            </a:endParaRPr>
          </a:p>
        </p:txBody>
      </p:sp>
      <p:sp>
        <p:nvSpPr>
          <p:cNvPr id="17" name="TextBox 16"/>
          <p:cNvSpPr txBox="1"/>
          <p:nvPr/>
        </p:nvSpPr>
        <p:spPr>
          <a:xfrm flipH="1">
            <a:off x="428596" y="0"/>
            <a:ext cx="1684458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tg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 flipH="1">
            <a:off x="2000232" y="4897"/>
            <a:ext cx="1285884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  <a:ln w="571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9" name="Group 9"/>
          <p:cNvGrpSpPr>
            <a:grpSpLocks/>
          </p:cNvGrpSpPr>
          <p:nvPr/>
        </p:nvGrpSpPr>
        <p:grpSpPr bwMode="auto">
          <a:xfrm flipH="1">
            <a:off x="1214414" y="886307"/>
            <a:ext cx="771535" cy="1113933"/>
            <a:chOff x="9225" y="6177"/>
            <a:chExt cx="636" cy="824"/>
          </a:xfrm>
        </p:grpSpPr>
        <p:grpSp>
          <p:nvGrpSpPr>
            <p:cNvPr id="20" name="Group 10"/>
            <p:cNvGrpSpPr>
              <a:grpSpLocks/>
            </p:cNvGrpSpPr>
            <p:nvPr/>
          </p:nvGrpSpPr>
          <p:grpSpPr bwMode="auto">
            <a:xfrm>
              <a:off x="9225" y="6177"/>
              <a:ext cx="538" cy="781"/>
              <a:chOff x="8892" y="5967"/>
              <a:chExt cx="538" cy="781"/>
            </a:xfrm>
          </p:grpSpPr>
          <p:grpSp>
            <p:nvGrpSpPr>
              <p:cNvPr id="22" name="Group 12"/>
              <p:cNvGrpSpPr>
                <a:grpSpLocks/>
              </p:cNvGrpSpPr>
              <p:nvPr/>
            </p:nvGrpSpPr>
            <p:grpSpPr bwMode="auto">
              <a:xfrm>
                <a:off x="8934" y="5967"/>
                <a:ext cx="370" cy="781"/>
                <a:chOff x="11860" y="4982"/>
                <a:chExt cx="370" cy="781"/>
              </a:xfrm>
            </p:grpSpPr>
            <p:sp>
              <p:nvSpPr>
                <p:cNvPr id="24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90" y="4982"/>
                  <a:ext cx="340" cy="455"/>
                </a:xfrm>
                <a:prstGeom prst="rect">
                  <a:avLst/>
                </a:prstGeom>
                <a:solidFill>
                  <a:schemeClr val="bg2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a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5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860" y="5372"/>
                  <a:ext cx="352" cy="391"/>
                </a:xfrm>
                <a:prstGeom prst="rect">
                  <a:avLst/>
                </a:prstGeom>
                <a:solidFill>
                  <a:srgbClr val="92D05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b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23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21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Прямоугольник 25"/>
          <p:cNvSpPr/>
          <p:nvPr/>
        </p:nvSpPr>
        <p:spPr>
          <a:xfrm flipH="1">
            <a:off x="549112" y="1078040"/>
            <a:ext cx="879615" cy="707886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ый треугольник 26"/>
          <p:cNvSpPr/>
          <p:nvPr/>
        </p:nvSpPr>
        <p:spPr>
          <a:xfrm>
            <a:off x="7715272" y="3429000"/>
            <a:ext cx="1428760" cy="500066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4" name="Picture 4" descr="E:\лицей\класс\для анимашек\трение 2\IMG_0011.JPG"/>
          <p:cNvPicPr>
            <a:picLocks noChangeAspect="1" noChangeArrowheads="1"/>
          </p:cNvPicPr>
          <p:nvPr/>
        </p:nvPicPr>
        <p:blipFill>
          <a:blip r:embed="rId10" cstate="print">
            <a:lum bright="-10000" contrast="40000"/>
          </a:blip>
          <a:srcRect/>
          <a:stretch>
            <a:fillRect/>
          </a:stretch>
        </p:blipFill>
        <p:spPr bwMode="auto">
          <a:xfrm>
            <a:off x="0" y="3499829"/>
            <a:ext cx="9144000" cy="3358195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7358082" y="6182045"/>
            <a:ext cx="428596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b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86678" y="6142139"/>
            <a:ext cx="1428728" cy="46166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=120мм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8" name="Group 9"/>
          <p:cNvGrpSpPr>
            <a:grpSpLocks/>
          </p:cNvGrpSpPr>
          <p:nvPr/>
        </p:nvGrpSpPr>
        <p:grpSpPr bwMode="auto">
          <a:xfrm>
            <a:off x="7358082" y="2143116"/>
            <a:ext cx="928699" cy="1113933"/>
            <a:chOff x="9225" y="6177"/>
            <a:chExt cx="689" cy="824"/>
          </a:xfrm>
        </p:grpSpPr>
        <p:grpSp>
          <p:nvGrpSpPr>
            <p:cNvPr id="29" name="Group 10"/>
            <p:cNvGrpSpPr>
              <a:grpSpLocks/>
            </p:cNvGrpSpPr>
            <p:nvPr/>
          </p:nvGrpSpPr>
          <p:grpSpPr bwMode="auto">
            <a:xfrm>
              <a:off x="9225" y="6177"/>
              <a:ext cx="689" cy="781"/>
              <a:chOff x="8892" y="5967"/>
              <a:chExt cx="689" cy="781"/>
            </a:xfrm>
          </p:grpSpPr>
          <p:grpSp>
            <p:nvGrpSpPr>
              <p:cNvPr id="31" name="Group 12"/>
              <p:cNvGrpSpPr>
                <a:grpSpLocks/>
              </p:cNvGrpSpPr>
              <p:nvPr/>
            </p:nvGrpSpPr>
            <p:grpSpPr bwMode="auto">
              <a:xfrm>
                <a:off x="8934" y="5967"/>
                <a:ext cx="647" cy="781"/>
                <a:chOff x="11860" y="4982"/>
                <a:chExt cx="647" cy="781"/>
              </a:xfrm>
            </p:grpSpPr>
            <p:sp>
              <p:nvSpPr>
                <p:cNvPr id="33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90" y="4982"/>
                  <a:ext cx="564" cy="455"/>
                </a:xfrm>
                <a:prstGeom prst="rect">
                  <a:avLst/>
                </a:prstGeom>
                <a:solidFill>
                  <a:schemeClr val="bg2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40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34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860" y="5372"/>
                  <a:ext cx="647" cy="391"/>
                </a:xfrm>
                <a:prstGeom prst="rect">
                  <a:avLst/>
                </a:prstGeom>
                <a:solidFill>
                  <a:srgbClr val="92D050"/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</a:t>
                  </a:r>
                  <a:r>
                    <a:rPr kumimoji="0" lang="ru-RU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120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32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30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5" grpId="0" animBg="1"/>
      <p:bldP spid="16" grpId="0" animBg="1"/>
      <p:bldP spid="17" grpId="0" animBg="1"/>
      <p:bldP spid="18" grpId="0" animBg="1"/>
      <p:bldP spid="26" grpId="0" animBg="1"/>
      <p:bldP spid="27" grpId="0" animBg="1"/>
      <p:bldP spid="5" grpId="0" animBg="1"/>
      <p:bldP spid="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71802" y="0"/>
            <a:ext cx="5286412" cy="6635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3" name="Скругленный прямоугольник 112"/>
          <p:cNvSpPr/>
          <p:nvPr/>
        </p:nvSpPr>
        <p:spPr>
          <a:xfrm>
            <a:off x="4286248" y="4071942"/>
            <a:ext cx="571504" cy="214314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                              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952585" y="3905912"/>
            <a:ext cx="1119217" cy="523220"/>
          </a:xfrm>
          <a:prstGeom prst="rect">
            <a:avLst/>
          </a:prstGeom>
          <a:solidFill>
            <a:srgbClr val="FFFF00"/>
          </a:solidFill>
          <a:ln w="57150">
            <a:solidFill>
              <a:srgbClr val="0033CC"/>
            </a:solidFill>
          </a:ln>
        </p:spPr>
        <p:txBody>
          <a:bodyPr wrap="none">
            <a:spAutoFit/>
          </a:bodyPr>
          <a:lstStyle/>
          <a:p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18°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244551" y="4023888"/>
            <a:ext cx="357190" cy="285752"/>
          </a:xfrm>
          <a:prstGeom prst="roundRect">
            <a:avLst/>
          </a:prstGeom>
          <a:noFill/>
          <a:ln w="57150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                             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" grpId="0" animBg="1"/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0" y="3835033"/>
          <a:ext cx="9144000" cy="3022967"/>
        </p:xfrm>
        <a:graphic>
          <a:graphicData uri="http://schemas.openxmlformats.org/drawingml/2006/table">
            <a:tbl>
              <a:tblPr/>
              <a:tblGrid>
                <a:gridCol w="466860"/>
                <a:gridCol w="8034230"/>
                <a:gridCol w="642910"/>
              </a:tblGrid>
              <a:tr h="1398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содержание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8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Консультация по задачам гр. 5.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8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Постановка проблемы: «Как решать ситуацию когда в системе много элементов?»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8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Задача про паровоз и вагоны.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20м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8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Повторение темы  с акцентуацией сложных моментов.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6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Первичное закрепление изученного в работе с вопросами и типичными задачами.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* В каком месте натяжение сцепок больше, ближе к тепловозу или...?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* Где натяжение нити больше, если трение в блоке существенно?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10м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7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ДЗ</a:t>
                      </a:r>
                      <a:endParaRPr lang="ru-RU" sz="18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гр.6  </a:t>
                      </a:r>
                      <a:r>
                        <a:rPr lang="ru-RU" sz="18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(ПРЗ </a:t>
                      </a:r>
                      <a:r>
                        <a:rPr lang="ru-RU" sz="18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 стр. 106.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50м</a:t>
                      </a:r>
                      <a:endParaRPr lang="ru-RU" sz="18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pSp>
        <p:nvGrpSpPr>
          <p:cNvPr id="22" name="Группа 21"/>
          <p:cNvGrpSpPr/>
          <p:nvPr/>
        </p:nvGrpSpPr>
        <p:grpSpPr>
          <a:xfrm>
            <a:off x="7858148" y="3357562"/>
            <a:ext cx="744537" cy="146050"/>
            <a:chOff x="131763" y="468313"/>
            <a:chExt cx="744537" cy="146050"/>
          </a:xfrm>
        </p:grpSpPr>
        <p:sp>
          <p:nvSpPr>
            <p:cNvPr id="11269" name="Rectangle 5"/>
            <p:cNvSpPr>
              <a:spLocks noChangeArrowheads="1"/>
            </p:cNvSpPr>
            <p:nvPr/>
          </p:nvSpPr>
          <p:spPr bwMode="auto">
            <a:xfrm>
              <a:off x="293688" y="533400"/>
              <a:ext cx="279400" cy="80963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268" name="Line 4"/>
            <p:cNvSpPr>
              <a:spLocks noChangeShapeType="1"/>
            </p:cNvSpPr>
            <p:nvPr/>
          </p:nvSpPr>
          <p:spPr bwMode="auto">
            <a:xfrm>
              <a:off x="482600" y="569913"/>
              <a:ext cx="393700" cy="158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267" name="Line 3"/>
            <p:cNvSpPr>
              <a:spLocks noChangeShapeType="1"/>
            </p:cNvSpPr>
            <p:nvPr/>
          </p:nvSpPr>
          <p:spPr bwMode="auto">
            <a:xfrm flipH="1">
              <a:off x="131763" y="468313"/>
              <a:ext cx="269875" cy="158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1" name="Группа 20"/>
          <p:cNvGrpSpPr/>
          <p:nvPr/>
        </p:nvGrpSpPr>
        <p:grpSpPr>
          <a:xfrm>
            <a:off x="7643834" y="2500306"/>
            <a:ext cx="979032" cy="285752"/>
            <a:chOff x="1970088" y="468313"/>
            <a:chExt cx="675527" cy="138112"/>
          </a:xfrm>
        </p:grpSpPr>
        <p:sp>
          <p:nvSpPr>
            <p:cNvPr id="11272" name="Rectangle 8"/>
            <p:cNvSpPr>
              <a:spLocks noChangeArrowheads="1"/>
            </p:cNvSpPr>
            <p:nvPr/>
          </p:nvSpPr>
          <p:spPr bwMode="auto">
            <a:xfrm>
              <a:off x="2274888" y="525463"/>
              <a:ext cx="279400" cy="80962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271" name="Line 7"/>
            <p:cNvSpPr>
              <a:spLocks noChangeShapeType="1"/>
            </p:cNvSpPr>
            <p:nvPr/>
          </p:nvSpPr>
          <p:spPr bwMode="auto">
            <a:xfrm>
              <a:off x="2471736" y="569913"/>
              <a:ext cx="173879" cy="1587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270" name="Line 6"/>
            <p:cNvSpPr>
              <a:spLocks noChangeShapeType="1"/>
            </p:cNvSpPr>
            <p:nvPr/>
          </p:nvSpPr>
          <p:spPr bwMode="auto">
            <a:xfrm flipH="1">
              <a:off x="1970088" y="569913"/>
              <a:ext cx="395287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266" name="Line 2"/>
            <p:cNvSpPr>
              <a:spLocks noChangeShapeType="1"/>
            </p:cNvSpPr>
            <p:nvPr/>
          </p:nvSpPr>
          <p:spPr bwMode="auto">
            <a:xfrm flipH="1">
              <a:off x="2095500" y="468313"/>
              <a:ext cx="269875" cy="1587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7715272" y="2928934"/>
            <a:ext cx="817663" cy="138113"/>
            <a:chOff x="3305175" y="504825"/>
            <a:chExt cx="817663" cy="138113"/>
          </a:xfrm>
        </p:grpSpPr>
        <p:sp>
          <p:nvSpPr>
            <p:cNvPr id="11275" name="Rectangle 11"/>
            <p:cNvSpPr>
              <a:spLocks noChangeArrowheads="1"/>
            </p:cNvSpPr>
            <p:nvPr/>
          </p:nvSpPr>
          <p:spPr bwMode="auto">
            <a:xfrm>
              <a:off x="3681413" y="525463"/>
              <a:ext cx="387350" cy="117475"/>
            </a:xfrm>
            <a:prstGeom prst="rect">
              <a:avLst/>
            </a:prstGeom>
            <a:noFill/>
            <a:ln w="12700">
              <a:solidFill>
                <a:srgbClr val="FF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274" name="Line 10"/>
            <p:cNvSpPr>
              <a:spLocks noChangeShapeType="1"/>
            </p:cNvSpPr>
            <p:nvPr/>
          </p:nvSpPr>
          <p:spPr bwMode="auto">
            <a:xfrm>
              <a:off x="3906838" y="579438"/>
              <a:ext cx="21600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273" name="Line 9"/>
            <p:cNvSpPr>
              <a:spLocks noChangeShapeType="1"/>
            </p:cNvSpPr>
            <p:nvPr/>
          </p:nvSpPr>
          <p:spPr bwMode="auto">
            <a:xfrm flipH="1">
              <a:off x="3305175" y="587375"/>
              <a:ext cx="485775" cy="158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1265" name="Line 1"/>
            <p:cNvSpPr>
              <a:spLocks noChangeShapeType="1"/>
            </p:cNvSpPr>
            <p:nvPr/>
          </p:nvSpPr>
          <p:spPr bwMode="auto">
            <a:xfrm flipH="1">
              <a:off x="3521075" y="504825"/>
              <a:ext cx="269875" cy="1588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 type="none" w="sm" len="sm"/>
              <a:tailEnd type="triangle" w="sm" len="sm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1278" name="Rectangle 14"/>
          <p:cNvSpPr>
            <a:spLocks noChangeArrowheads="1"/>
          </p:cNvSpPr>
          <p:nvPr/>
        </p:nvSpPr>
        <p:spPr bwMode="auto">
          <a:xfrm>
            <a:off x="0" y="0"/>
            <a:ext cx="9144000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 15 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 </a:t>
            </a:r>
            <a:r>
              <a:rPr kumimoji="0" lang="ru-RU" sz="1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пд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/2у16н/№ 47 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 (III)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 </a:t>
            </a:r>
            <a:r>
              <a:rPr kumimoji="0" lang="ru-RU" sz="10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6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Движение связанных тел.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Умения учащихся динамически описывать движение связанных тел.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r>
              <a:rPr kumimoji="0" lang="ru-RU" sz="1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создать условия для развития навыков динамически описывать движение связанных тел в вертикальном и горизонтальном направлении.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ИП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«Машина </a:t>
            </a:r>
            <a:r>
              <a:rPr kumimoji="0" lang="ru-RU" sz="1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Отвуда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Задача про паровоз и два вагона.(</a:t>
            </a:r>
            <a:r>
              <a:rPr kumimoji="0" lang="ru-RU" sz="1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m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M, </a:t>
            </a:r>
            <a:r>
              <a:rPr kumimoji="0" lang="ru-RU" sz="1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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ru-RU" sz="1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1000" b="1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 F</a:t>
            </a:r>
            <a:r>
              <a:rPr kumimoji="0" lang="ru-RU" sz="10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, </a:t>
            </a:r>
            <a:r>
              <a:rPr kumimoji="0" lang="ru-RU" sz="1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kumimoji="0" lang="ru-RU" sz="1000" b="1" i="0" u="sng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 </a:t>
            </a:r>
            <a:r>
              <a:rPr kumimoji="0" lang="ru-RU" sz="1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-?)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</a:t>
            </a: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kumimoji="0" lang="en-US" sz="10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       </a:t>
            </a:r>
            <a:r>
              <a:rPr kumimoji="0" lang="en-US" sz="1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kumimoji="0" lang="en-US" sz="1000" b="1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</a:t>
            </a: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</a:t>
            </a: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kumimoji="0" lang="en-US" sz="10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    </a:t>
            </a:r>
            <a:r>
              <a:rPr kumimoji="0" lang="en-US" sz="1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kumimoji="0" lang="en-US" sz="1000" b="1" i="0" u="none" strike="noStrike" cap="none" normalizeH="0" baseline="-30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</a:t>
            </a: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</a:t>
            </a: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F</a:t>
            </a:r>
            <a:r>
              <a:rPr kumimoji="0" lang="ru-RU" sz="1000" b="1" i="0" u="none" strike="noStrike" cap="none" normalizeH="0" baseline="-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т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279" name="Rectangle 15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1280" name="Rectangle 16"/>
          <p:cNvSpPr>
            <a:spLocks noChangeArrowheads="1"/>
          </p:cNvSpPr>
          <p:nvPr/>
        </p:nvSpPr>
        <p:spPr bwMode="auto">
          <a:xfrm>
            <a:off x="0" y="2643182"/>
            <a:ext cx="91440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Сначала описать динамически всю систему  и найти силу тяги (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Fт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Затем систему двух вагонов и найти F1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И, наконец,  последний вагон и найти F2</a:t>
            </a:r>
          </a:p>
          <a:p>
            <a:pPr eaLnBrk="0" hangingPunct="0"/>
            <a:r>
              <a:rPr lang="en-US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1400" b="1" baseline="-30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lang="ru-RU" sz="14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 </a:t>
            </a:r>
            <a:r>
              <a:rPr lang="en-US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1400" b="1" baseline="-30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lang="ru-RU" sz="1400" b="1" baseline="-300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   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lang="ru-RU" sz="1400" b="1" baseline="-30000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0" y="0"/>
            <a:ext cx="6072198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измеряют при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v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const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800" b="1" i="0" u="none" strike="noStrike" cap="none" normalizeH="0" baseline="-30000" dirty="0" err="1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9"/>
          <p:cNvGrpSpPr>
            <a:grpSpLocks/>
          </p:cNvGrpSpPr>
          <p:nvPr/>
        </p:nvGrpSpPr>
        <p:grpSpPr bwMode="auto">
          <a:xfrm>
            <a:off x="4643754" y="357166"/>
            <a:ext cx="1071254" cy="1146377"/>
            <a:chOff x="9225" y="6153"/>
            <a:chExt cx="720" cy="848"/>
          </a:xfrm>
        </p:grpSpPr>
        <p:grpSp>
          <p:nvGrpSpPr>
            <p:cNvPr id="3" name="Group 10"/>
            <p:cNvGrpSpPr>
              <a:grpSpLocks/>
            </p:cNvGrpSpPr>
            <p:nvPr/>
          </p:nvGrpSpPr>
          <p:grpSpPr bwMode="auto">
            <a:xfrm>
              <a:off x="9225" y="6153"/>
              <a:ext cx="720" cy="793"/>
              <a:chOff x="8892" y="5943"/>
              <a:chExt cx="720" cy="793"/>
            </a:xfrm>
          </p:grpSpPr>
          <p:sp>
            <p:nvSpPr>
              <p:cNvPr id="22" name="Line 11"/>
              <p:cNvSpPr>
                <a:spLocks noChangeShapeType="1"/>
              </p:cNvSpPr>
              <p:nvPr/>
            </p:nvSpPr>
            <p:spPr bwMode="auto">
              <a:xfrm>
                <a:off x="8892" y="6389"/>
                <a:ext cx="538" cy="1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3600" b="1">
                  <a:latin typeface="Times New Roman" pitchFamily="18" charset="0"/>
                  <a:cs typeface="Times New Roman" pitchFamily="18" charset="0"/>
                </a:endParaRPr>
              </a:p>
            </p:txBody>
          </p:sp>
          <p:grpSp>
            <p:nvGrpSpPr>
              <p:cNvPr id="4" name="Group 12"/>
              <p:cNvGrpSpPr>
                <a:grpSpLocks/>
              </p:cNvGrpSpPr>
              <p:nvPr/>
            </p:nvGrpSpPr>
            <p:grpSpPr bwMode="auto">
              <a:xfrm>
                <a:off x="8936" y="5943"/>
                <a:ext cx="676" cy="793"/>
                <a:chOff x="11862" y="4958"/>
                <a:chExt cx="676" cy="793"/>
              </a:xfrm>
            </p:grpSpPr>
            <p:sp>
              <p:nvSpPr>
                <p:cNvPr id="24" name="Text Box 13"/>
                <p:cNvSpPr txBox="1">
                  <a:spLocks noChangeArrowheads="1"/>
                </p:cNvSpPr>
                <p:nvPr/>
              </p:nvSpPr>
              <p:spPr bwMode="auto">
                <a:xfrm>
                  <a:off x="11862" y="4958"/>
                  <a:ext cx="676" cy="45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a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25" name="Text Box 14"/>
                <p:cNvSpPr txBox="1">
                  <a:spLocks noChangeArrowheads="1"/>
                </p:cNvSpPr>
                <p:nvPr/>
              </p:nvSpPr>
              <p:spPr bwMode="auto">
                <a:xfrm>
                  <a:off x="11907" y="5360"/>
                  <a:ext cx="352" cy="39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800" b="1" i="0" u="none" strike="noStrike" cap="none" normalizeH="0" baseline="0" dirty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b</a:t>
                  </a:r>
                  <a:endParaRPr kumimoji="0" lang="ru-RU" sz="36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</p:grpSp>
        <p:sp>
          <p:nvSpPr>
            <p:cNvPr id="21" name="Rectangle 15"/>
            <p:cNvSpPr>
              <a:spLocks noChangeArrowheads="1"/>
            </p:cNvSpPr>
            <p:nvPr/>
          </p:nvSpPr>
          <p:spPr bwMode="auto">
            <a:xfrm>
              <a:off x="9269" y="6235"/>
              <a:ext cx="592" cy="766"/>
            </a:xfrm>
            <a:prstGeom prst="rect">
              <a:avLst/>
            </a:prstGeom>
            <a:noFill/>
            <a:ln w="9525">
              <a:solidFill>
                <a:schemeClr val="bg1"/>
              </a:solidFill>
              <a:prstDash val="sysDot"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3600" b="1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3943022" y="614791"/>
            <a:ext cx="7729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5" name="Таблица 34"/>
          <p:cNvGraphicFramePr>
            <a:graphicFrameLocks noGrp="1"/>
          </p:cNvGraphicFramePr>
          <p:nvPr/>
        </p:nvGraphicFramePr>
        <p:xfrm>
          <a:off x="1357290" y="1428736"/>
          <a:ext cx="4429156" cy="872125"/>
        </p:xfrm>
        <a:graphic>
          <a:graphicData uri="http://schemas.openxmlformats.org/drawingml/2006/table">
            <a:tbl>
              <a:tblPr/>
              <a:tblGrid>
                <a:gridCol w="428628"/>
                <a:gridCol w="1500198"/>
                <a:gridCol w="1214446"/>
                <a:gridCol w="1285884"/>
              </a:tblGrid>
              <a:tr h="51757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kumimoji="0" lang="ru-RU" sz="24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,мм</a:t>
                      </a:r>
                      <a:endParaRPr lang="ru-RU" sz="20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r>
                        <a:rPr kumimoji="0" lang="ru-RU" sz="24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,мм</a:t>
                      </a:r>
                      <a:endParaRPr lang="ru-RU" sz="2400" dirty="0">
                        <a:solidFill>
                          <a:srgbClr val="0033C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endParaRPr lang="ru-RU" sz="3600" dirty="0">
                        <a:solidFill>
                          <a:srgbClr val="365D2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40мм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Times New Roman"/>
                        </a:rPr>
                        <a:t>120мм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0,33</a:t>
                      </a:r>
                      <a:endParaRPr lang="ru-RU" sz="1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0" y="5429264"/>
            <a:ext cx="8858280" cy="52322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Аналогично для трения покоя 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F</a:t>
            </a:r>
            <a:r>
              <a:rPr kumimoji="0" lang="ru-RU" sz="24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тр.покоя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 </a:t>
            </a:r>
            <a:r>
              <a:rPr lang="en-US" sz="24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4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sz="24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7" name="Таблица 36"/>
          <p:cNvGraphicFramePr>
            <a:graphicFrameLocks noGrp="1"/>
          </p:cNvGraphicFramePr>
          <p:nvPr/>
        </p:nvGraphicFramePr>
        <p:xfrm>
          <a:off x="0" y="5913703"/>
          <a:ext cx="5572133" cy="792480"/>
        </p:xfrm>
        <a:graphic>
          <a:graphicData uri="http://schemas.openxmlformats.org/drawingml/2006/table">
            <a:tbl>
              <a:tblPr/>
              <a:tblGrid>
                <a:gridCol w="500034"/>
                <a:gridCol w="1285884"/>
                <a:gridCol w="1928826"/>
                <a:gridCol w="1857389"/>
              </a:tblGrid>
              <a:tr h="37281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a</a:t>
                      </a: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,мм</a:t>
                      </a:r>
                      <a:endParaRPr lang="ru-RU" sz="20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r>
                        <a:rPr kumimoji="0" lang="ru-RU" sz="2400" b="1" i="0" u="none" strike="noStrike" cap="none" normalizeH="0" baseline="-25000" dirty="0" smtClean="0">
                          <a:ln>
                            <a:noFill/>
                          </a:ln>
                          <a:solidFill>
                            <a:srgbClr val="0033CC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,мм</a:t>
                      </a:r>
                      <a:endParaRPr lang="ru-RU" sz="2400" dirty="0">
                        <a:solidFill>
                          <a:srgbClr val="0033C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  <a:buFont typeface="Arial" pitchFamily="34" charset="0"/>
                        <a:buChar char="•"/>
                      </a:pPr>
                      <a:r>
                        <a:rPr lang="en-US" sz="28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покоя</a:t>
                      </a:r>
                      <a:endParaRPr lang="ru-RU" sz="28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00FF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1800" b="1" dirty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8" name="Rectangle 1"/>
          <p:cNvSpPr>
            <a:spLocks noChangeArrowheads="1"/>
          </p:cNvSpPr>
          <p:nvPr/>
        </p:nvSpPr>
        <p:spPr bwMode="auto">
          <a:xfrm>
            <a:off x="-32" y="4786322"/>
            <a:ext cx="892971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28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вывод: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коэффициент трения скольжения  лежит в …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7000892" y="285728"/>
            <a:ext cx="2071702" cy="23801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32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ru-RU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</a:t>
            </a:r>
            <a:r>
              <a:rPr lang="en-US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b="1" dirty="0" smtClean="0">
                <a:latin typeface="Times New Roman"/>
                <a:ea typeface="Times New Roman"/>
              </a:rPr>
              <a:t>=</a:t>
            </a: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a</a:t>
            </a: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smtClean="0">
                <a:latin typeface="Times New Roman"/>
                <a:ea typeface="Times New Roman"/>
              </a:rPr>
              <a:t>+ </a:t>
            </a:r>
            <a:r>
              <a:rPr lang="en-US" sz="3200" b="1" dirty="0" smtClean="0">
                <a:solidFill>
                  <a:srgbClr val="0033CC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0033CC"/>
                </a:solidFill>
                <a:latin typeface="Times New Roman"/>
                <a:ea typeface="Times New Roman"/>
              </a:rPr>
              <a:t>b</a:t>
            </a:r>
            <a:endParaRPr lang="ru-RU" b="1" dirty="0" smtClean="0">
              <a:solidFill>
                <a:srgbClr val="0033CC"/>
              </a:solidFill>
              <a:latin typeface="Times New Roman"/>
              <a:ea typeface="Times New Roman"/>
            </a:endParaRPr>
          </a:p>
          <a:p>
            <a:pPr>
              <a:lnSpc>
                <a:spcPts val="3500"/>
              </a:lnSpc>
              <a:spcAft>
                <a:spcPts val="0"/>
              </a:spcAft>
            </a:pPr>
            <a:r>
              <a:rPr lang="en-US" sz="3200" b="1" dirty="0" smtClean="0">
                <a:solidFill>
                  <a:srgbClr val="0066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/>
                <a:ea typeface="Times New Roman"/>
              </a:rPr>
              <a:t>a</a:t>
            </a:r>
            <a:r>
              <a:rPr lang="en-US" sz="3200" b="1" dirty="0" smtClean="0">
                <a:solidFill>
                  <a:srgbClr val="006600"/>
                </a:solidFill>
                <a:latin typeface="Times New Roman"/>
                <a:ea typeface="Times New Roman"/>
              </a:rPr>
              <a:t> </a:t>
            </a:r>
            <a:r>
              <a:rPr lang="en-US" sz="3200" b="1" dirty="0" smtClean="0">
                <a:latin typeface="Times New Roman"/>
                <a:ea typeface="Times New Roman"/>
              </a:rPr>
              <a:t>= </a:t>
            </a:r>
            <a:r>
              <a:rPr lang="en-US" sz="3200" b="1" dirty="0" smtClean="0">
                <a:latin typeface="Times New Roman"/>
                <a:ea typeface="Times New Roman"/>
                <a:sym typeface="Symbol"/>
              </a:rPr>
              <a:t>a</a:t>
            </a:r>
            <a:r>
              <a:rPr lang="en-US" sz="3200" b="1" dirty="0" smtClean="0">
                <a:latin typeface="Times New Roman"/>
                <a:ea typeface="Times New Roman"/>
              </a:rPr>
              <a:t>/a  </a:t>
            </a:r>
            <a:endParaRPr lang="ru-RU" sz="3200" b="1" dirty="0" smtClean="0">
              <a:latin typeface="Times New Roman"/>
              <a:ea typeface="Times New Roman"/>
            </a:endParaRPr>
          </a:p>
          <a:p>
            <a:pPr>
              <a:lnSpc>
                <a:spcPts val="3500"/>
              </a:lnSpc>
              <a:spcAft>
                <a:spcPts val="0"/>
              </a:spcAft>
            </a:pPr>
            <a:r>
              <a:rPr lang="en-US" sz="32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  </a:t>
            </a:r>
            <a:r>
              <a:rPr lang="en-US" sz="24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a</a:t>
            </a:r>
            <a:r>
              <a:rPr lang="en-US" sz="40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 </a:t>
            </a:r>
            <a:r>
              <a:rPr lang="en-US" sz="24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= 1</a:t>
            </a:r>
            <a:r>
              <a:rPr lang="ru-RU" sz="2400" b="1" dirty="0" smtClean="0">
                <a:solidFill>
                  <a:srgbClr val="008000"/>
                </a:solidFill>
                <a:latin typeface="Times New Roman"/>
                <a:ea typeface="Times New Roman"/>
              </a:rPr>
              <a:t>мм</a:t>
            </a:r>
          </a:p>
          <a:p>
            <a:pPr>
              <a:lnSpc>
                <a:spcPts val="3500"/>
              </a:lnSpc>
              <a:spcAft>
                <a:spcPts val="0"/>
              </a:spcAft>
            </a:pPr>
            <a:r>
              <a:rPr lang="en-US" sz="24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b</a:t>
            </a:r>
            <a:r>
              <a:rPr lang="en-US" sz="40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 </a:t>
            </a:r>
            <a:r>
              <a:rPr lang="en-US" sz="24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= 1</a:t>
            </a:r>
            <a:r>
              <a:rPr lang="ru-RU" sz="2400" b="1" dirty="0" smtClean="0">
                <a:solidFill>
                  <a:srgbClr val="0000FF"/>
                </a:solidFill>
                <a:latin typeface="Times New Roman"/>
                <a:ea typeface="Times New Roman"/>
              </a:rPr>
              <a:t>мм</a:t>
            </a:r>
          </a:p>
          <a:p>
            <a:pPr>
              <a:lnSpc>
                <a:spcPts val="3500"/>
              </a:lnSpc>
              <a:spcAft>
                <a:spcPts val="0"/>
              </a:spcAft>
            </a:pPr>
            <a:r>
              <a:rPr lang="en-US" sz="3200" b="1" dirty="0" smtClean="0">
                <a:solidFill>
                  <a:srgbClr val="0000FF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sz="3200" b="1" baseline="-25000" dirty="0" smtClean="0">
                <a:solidFill>
                  <a:srgbClr val="0000FF"/>
                </a:solidFill>
                <a:latin typeface="Times New Roman"/>
                <a:ea typeface="Times New Roman"/>
              </a:rPr>
              <a:t>b</a:t>
            </a:r>
            <a:r>
              <a:rPr lang="en-US" sz="3200" b="1" dirty="0" smtClean="0">
                <a:latin typeface="Times New Roman"/>
                <a:ea typeface="Times New Roman"/>
              </a:rPr>
              <a:t>= </a:t>
            </a:r>
            <a:r>
              <a:rPr lang="en-US" sz="3200" b="1" dirty="0" smtClean="0">
                <a:latin typeface="Times New Roman"/>
                <a:ea typeface="Times New Roman"/>
                <a:sym typeface="Symbol"/>
              </a:rPr>
              <a:t>b</a:t>
            </a:r>
            <a:r>
              <a:rPr lang="en-US" sz="3200" b="1" dirty="0" smtClean="0">
                <a:latin typeface="Times New Roman"/>
                <a:ea typeface="Times New Roman"/>
              </a:rPr>
              <a:t>/b</a:t>
            </a:r>
            <a:endParaRPr lang="ru-RU" b="1" dirty="0">
              <a:latin typeface="Times New Roman"/>
              <a:ea typeface="Times New Roman"/>
            </a:endParaRPr>
          </a:p>
        </p:txBody>
      </p:sp>
      <p:grpSp>
        <p:nvGrpSpPr>
          <p:cNvPr id="5" name="Группа 39"/>
          <p:cNvGrpSpPr/>
          <p:nvPr/>
        </p:nvGrpSpPr>
        <p:grpSpPr>
          <a:xfrm>
            <a:off x="1407217" y="4000504"/>
            <a:ext cx="3807725" cy="738926"/>
            <a:chOff x="1214414" y="4545917"/>
            <a:chExt cx="3807725" cy="813497"/>
          </a:xfrm>
        </p:grpSpPr>
        <p:cxnSp>
          <p:nvCxnSpPr>
            <p:cNvPr id="41" name="Прямая соединительная линия 40"/>
            <p:cNvCxnSpPr/>
            <p:nvPr/>
          </p:nvCxnSpPr>
          <p:spPr>
            <a:xfrm>
              <a:off x="1214414" y="5357826"/>
              <a:ext cx="3786214" cy="1588"/>
            </a:xfrm>
            <a:prstGeom prst="line">
              <a:avLst/>
            </a:prstGeom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2" name="Прямоугольник 41"/>
            <p:cNvSpPr/>
            <p:nvPr/>
          </p:nvSpPr>
          <p:spPr>
            <a:xfrm>
              <a:off x="2898432" y="4606017"/>
              <a:ext cx="421910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endParaRPr lang="ru-RU" sz="3200" dirty="0">
                <a:solidFill>
                  <a:srgbClr val="FF0000"/>
                </a:solidFill>
                <a:latin typeface="Times New Roman"/>
                <a:ea typeface="Times New Roman"/>
              </a:endParaRPr>
            </a:p>
          </p:txBody>
        </p:sp>
        <p:sp>
          <p:nvSpPr>
            <p:cNvPr id="43" name="Прямоугольник 42"/>
            <p:cNvSpPr/>
            <p:nvPr/>
          </p:nvSpPr>
          <p:spPr>
            <a:xfrm>
              <a:off x="1214414" y="4545917"/>
              <a:ext cx="840295" cy="70788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en-US" dirty="0" smtClean="0">
                  <a:solidFill>
                    <a:srgbClr val="000000"/>
                  </a:solidFill>
                  <a:latin typeface="Times New Roman"/>
                  <a:ea typeface="Times New Roman"/>
                </a:rPr>
                <a:t>mi</a:t>
              </a:r>
              <a:r>
                <a:rPr lang="en-US" dirty="0" smtClean="0">
                  <a:latin typeface="Times New Roman"/>
                  <a:ea typeface="Times New Roman"/>
                </a:rPr>
                <a:t>n</a:t>
              </a:r>
              <a:endParaRPr lang="ru-RU" dirty="0"/>
            </a:p>
          </p:txBody>
        </p:sp>
        <p:sp>
          <p:nvSpPr>
            <p:cNvPr id="44" name="Прямоугольник 43"/>
            <p:cNvSpPr/>
            <p:nvPr/>
          </p:nvSpPr>
          <p:spPr>
            <a:xfrm>
              <a:off x="4143372" y="4549609"/>
              <a:ext cx="878767" cy="70788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Aft>
                  <a:spcPts val="0"/>
                </a:spcAft>
              </a:pPr>
              <a:r>
                <a:rPr lang="en-US" sz="4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en-US" dirty="0" smtClean="0">
                  <a:solidFill>
                    <a:srgbClr val="000000"/>
                  </a:solidFill>
                  <a:latin typeface="Times New Roman"/>
                  <a:ea typeface="Times New Roman"/>
                </a:rPr>
                <a:t>max</a:t>
              </a:r>
              <a:endParaRPr lang="ru-RU" sz="2000" dirty="0">
                <a:solidFill>
                  <a:srgbClr val="000000"/>
                </a:solidFill>
                <a:latin typeface="Times New Roman"/>
                <a:ea typeface="Times New Roman"/>
              </a:endParaRPr>
            </a:p>
          </p:txBody>
        </p:sp>
        <p:cxnSp>
          <p:nvCxnSpPr>
            <p:cNvPr id="45" name="Прямая соединительная линия 44"/>
            <p:cNvCxnSpPr/>
            <p:nvPr/>
          </p:nvCxnSpPr>
          <p:spPr>
            <a:xfrm>
              <a:off x="2114925" y="5286388"/>
              <a:ext cx="2028447" cy="3247"/>
            </a:xfrm>
            <a:prstGeom prst="line">
              <a:avLst/>
            </a:prstGeom>
            <a:ln w="76200">
              <a:solidFill>
                <a:srgbClr val="FF0000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46" name="Таблица 45"/>
          <p:cNvGraphicFramePr>
            <a:graphicFrameLocks noGrp="1"/>
          </p:cNvGraphicFramePr>
          <p:nvPr/>
        </p:nvGraphicFramePr>
        <p:xfrm>
          <a:off x="19267" y="2500306"/>
          <a:ext cx="5767179" cy="1554480"/>
        </p:xfrm>
        <a:graphic>
          <a:graphicData uri="http://schemas.openxmlformats.org/drawingml/2006/table">
            <a:tbl>
              <a:tblPr/>
              <a:tblGrid>
                <a:gridCol w="642910"/>
                <a:gridCol w="1071602"/>
                <a:gridCol w="714380"/>
                <a:gridCol w="714380"/>
                <a:gridCol w="857256"/>
                <a:gridCol w="785818"/>
                <a:gridCol w="980833"/>
              </a:tblGrid>
              <a:tr h="7858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a </a:t>
                      </a:r>
                      <a:r>
                        <a:rPr lang="en-US" sz="1800" b="1" dirty="0" smtClean="0">
                          <a:solidFill>
                            <a:srgbClr val="0033CC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b</a:t>
                      </a:r>
                      <a:endParaRPr lang="ru-RU" sz="1600" dirty="0" smtClean="0">
                        <a:solidFill>
                          <a:srgbClr val="0033CC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44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lang="en-US" sz="32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a</a:t>
                      </a:r>
                      <a:endParaRPr lang="ru-RU" sz="2000" b="1" dirty="0" smtClean="0">
                        <a:solidFill>
                          <a:srgbClr val="000099"/>
                        </a:solidFill>
                        <a:latin typeface="Times New Roman" pitchFamily="18" charset="0"/>
                        <a:cs typeface="Times New Roman" pitchFamily="18" charset="0"/>
                        <a:sym typeface="Symbol" pitchFamily="18" charset="2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36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lang="en-US" sz="3200" b="1" baseline="-25000" dirty="0" smtClean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b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400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ε</a:t>
                      </a:r>
                      <a:r>
                        <a:rPr lang="ru-RU" b="1" dirty="0" err="1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sym typeface="Symbol"/>
                        </a:rPr>
                        <a:t>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4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66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  <a:sym typeface="Symbol" pitchFamily="18" charset="2"/>
                        </a:rPr>
                        <a:t></a:t>
                      </a:r>
                      <a:r>
                        <a:rPr lang="en-US" sz="40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endParaRPr lang="ru-RU" sz="4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r>
                        <a:rPr lang="en-US" sz="1800" dirty="0" smtClean="0">
                          <a:latin typeface="Times New Roman"/>
                          <a:ea typeface="Times New Roman"/>
                        </a:rPr>
                        <a:t>min</a:t>
                      </a:r>
                      <a:r>
                        <a:rPr lang="en-US" sz="4000" b="1" dirty="0" smtClean="0">
                          <a:latin typeface="Times New Roman"/>
                          <a:ea typeface="Times New Roman"/>
                        </a:rPr>
                        <a:t> 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1" dirty="0" smtClean="0">
                          <a:solidFill>
                            <a:srgbClr val="0066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</a:t>
                      </a:r>
                      <a:r>
                        <a:rPr lang="en-US" sz="1800" dirty="0" smtClean="0">
                          <a:latin typeface="Times New Roman"/>
                          <a:ea typeface="Times New Roman"/>
                        </a:rPr>
                        <a:t>max</a:t>
                      </a:r>
                      <a:endParaRPr lang="ru-RU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348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dirty="0" smtClean="0">
                          <a:latin typeface="Times New Roman"/>
                          <a:ea typeface="Times New Roman"/>
                        </a:rPr>
                        <a:t>1</a:t>
                      </a: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мм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/>
                          <a:ea typeface="Times New Roman"/>
                        </a:rPr>
                        <a:t>1/40=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dirty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smtClean="0">
                          <a:latin typeface="Times New Roman"/>
                          <a:ea typeface="Times New Roman"/>
                        </a:rPr>
                        <a:t>1/120=</a:t>
                      </a:r>
                      <a:endParaRPr lang="ru-RU" sz="1600" b="1" dirty="0" smtClean="0">
                        <a:solidFill>
                          <a:srgbClr val="0000FF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rgbClr val="008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7" name="Прямоугольник 46"/>
          <p:cNvSpPr/>
          <p:nvPr/>
        </p:nvSpPr>
        <p:spPr>
          <a:xfrm>
            <a:off x="6929454" y="3000372"/>
            <a:ext cx="164660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3600"/>
              </a:lnSpc>
              <a:spcAft>
                <a:spcPts val="0"/>
              </a:spcAft>
            </a:pPr>
            <a:r>
              <a:rPr lang="en-US" sz="32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40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r>
              <a:rPr lang="en-US" b="1" dirty="0" smtClean="0">
                <a:latin typeface="Times New Roman"/>
                <a:ea typeface="Times New Roman"/>
              </a:rPr>
              <a:t>=</a:t>
            </a:r>
            <a:r>
              <a:rPr lang="en-US" sz="4000" b="1" dirty="0" smtClean="0">
                <a:solidFill>
                  <a:srgbClr val="FF0000"/>
                </a:solidFill>
                <a:latin typeface="Times New Roman"/>
                <a:ea typeface="Times New Roman"/>
                <a:sym typeface="Symbol"/>
              </a:rPr>
              <a:t></a:t>
            </a:r>
            <a:r>
              <a:rPr lang="en-US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endParaRPr lang="ru-RU" sz="3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215074" y="3429000"/>
            <a:ext cx="2857552" cy="1032527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dirty="0" smtClean="0">
                <a:solidFill>
                  <a:srgbClr val="000000"/>
                </a:solidFill>
                <a:latin typeface="Times New Roman"/>
                <a:ea typeface="Times New Roman"/>
              </a:rPr>
              <a:t>mi</a:t>
            </a:r>
            <a:r>
              <a:rPr lang="en-US" dirty="0" smtClean="0">
                <a:latin typeface="Times New Roman"/>
                <a:ea typeface="Times New Roman"/>
              </a:rPr>
              <a:t>n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 </a:t>
            </a:r>
            <a:r>
              <a:rPr lang="en-US" sz="36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endParaRPr lang="ru-RU" sz="36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600"/>
              </a:lnSpc>
              <a:spcAft>
                <a:spcPts val="0"/>
              </a:spcAft>
            </a:pP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dirty="0" smtClean="0">
                <a:solidFill>
                  <a:srgbClr val="000000"/>
                </a:solidFill>
                <a:latin typeface="Times New Roman"/>
                <a:ea typeface="Times New Roman"/>
              </a:rPr>
              <a:t>max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600" b="1" dirty="0" smtClean="0">
                <a:solidFill>
                  <a:srgbClr val="008000"/>
                </a:solidFill>
                <a:latin typeface="Times New Roman"/>
                <a:ea typeface="Times New Roman"/>
                <a:sym typeface="Symbol"/>
              </a:rPr>
              <a:t>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en-US" sz="16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endParaRPr lang="ru-RU" sz="2800" b="1" dirty="0">
              <a:solidFill>
                <a:srgbClr val="0000FF"/>
              </a:solidFill>
              <a:latin typeface="Times New Roman"/>
              <a:ea typeface="Times New Roman"/>
            </a:endParaRPr>
          </a:p>
        </p:txBody>
      </p:sp>
      <p:cxnSp>
        <p:nvCxnSpPr>
          <p:cNvPr id="51" name="Прямая со стрелкой 50"/>
          <p:cNvCxnSpPr/>
          <p:nvPr/>
        </p:nvCxnSpPr>
        <p:spPr>
          <a:xfrm rot="5400000" flipH="1" flipV="1">
            <a:off x="7108049" y="964389"/>
            <a:ext cx="1643074" cy="1143008"/>
          </a:xfrm>
          <a:prstGeom prst="straightConnector1">
            <a:avLst/>
          </a:prstGeom>
          <a:ln w="28575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 стрелкой 52"/>
          <p:cNvCxnSpPr/>
          <p:nvPr/>
        </p:nvCxnSpPr>
        <p:spPr>
          <a:xfrm flipV="1">
            <a:off x="7358082" y="642918"/>
            <a:ext cx="500066" cy="357190"/>
          </a:xfrm>
          <a:prstGeom prst="straightConnector1">
            <a:avLst/>
          </a:prstGeom>
          <a:ln w="28575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 стрелкой 55"/>
          <p:cNvCxnSpPr/>
          <p:nvPr/>
        </p:nvCxnSpPr>
        <p:spPr>
          <a:xfrm rot="16200000" flipH="1">
            <a:off x="6357950" y="1643050"/>
            <a:ext cx="2500330" cy="642942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 стрелкой 59"/>
          <p:cNvCxnSpPr/>
          <p:nvPr/>
        </p:nvCxnSpPr>
        <p:spPr>
          <a:xfrm>
            <a:off x="5000628" y="1785926"/>
            <a:ext cx="3286148" cy="1428760"/>
          </a:xfrm>
          <a:prstGeom prst="straightConnector1">
            <a:avLst/>
          </a:prstGeom>
          <a:ln w="28575">
            <a:solidFill>
              <a:srgbClr val="008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1740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4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3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3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3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3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3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300"/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3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3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300"/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3" dur="300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4" dur="300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300"/>
                                        <p:tgtEl>
                                          <p:spTgt spid="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0" dur="300"/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1" dur="300"/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300"/>
                                        <p:tgtEl>
                                          <p:spTgt spid="3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3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4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" dur="3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0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0110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01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" dur="4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09" grpId="0" animBg="1"/>
      <p:bldP spid="26" grpId="0"/>
      <p:bldP spid="36" grpId="0" animBg="1"/>
      <p:bldP spid="38" grpId="0"/>
      <p:bldP spid="39" grpId="0" build="p"/>
      <p:bldP spid="47" grpId="0"/>
      <p:bldP spid="48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1406" y="-24"/>
            <a:ext cx="8776826" cy="64633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«Зачем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тела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наклоняются при 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разгоне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?»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1071546"/>
            <a:ext cx="8671413" cy="64633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«Зачем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тела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наклоняются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 повороте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?»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714348" y="1142984"/>
            <a:ext cx="4773612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Поворот </a:t>
            </a:r>
            <a:endParaRPr lang="ru-RU" sz="6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14744" y="6273225"/>
            <a:ext cx="54292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Применение </a:t>
            </a:r>
            <a:r>
              <a:rPr lang="ru-RU" sz="32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з-нов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Ньтона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79375" y="0"/>
            <a:ext cx="3675365" cy="923330"/>
          </a:xfrm>
          <a:prstGeom prst="rect">
            <a:avLst/>
          </a:prstGeom>
          <a:solidFill>
            <a:srgbClr val="92D050"/>
          </a:solidFill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  <a:latin typeface="Times New Roman" pitchFamily="18" charset="0"/>
                <a:cs typeface="Times New Roman" pitchFamily="18" charset="0"/>
              </a:rPr>
              <a:t>№13в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20" name="Picture 2" descr="http://class-fizika.narod.ru/9_class/1/colec22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143040" y="5429250"/>
            <a:ext cx="52292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1142976" y="3071810"/>
            <a:ext cx="7858148" cy="150019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13800" b="1" dirty="0" smtClean="0">
                <a:latin typeface="Times New Roman" pitchFamily="18" charset="0"/>
                <a:cs typeface="Times New Roman" pitchFamily="18" charset="0"/>
              </a:rPr>
              <a:t> с  наклоном</a:t>
            </a:r>
            <a:endParaRPr lang="ru-RU" sz="138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2" name="Group 2"/>
          <p:cNvGrpSpPr>
            <a:grpSpLocks/>
          </p:cNvGrpSpPr>
          <p:nvPr/>
        </p:nvGrpSpPr>
        <p:grpSpPr bwMode="auto">
          <a:xfrm>
            <a:off x="6067462" y="4214818"/>
            <a:ext cx="2745458" cy="2372476"/>
            <a:chOff x="1231" y="6650"/>
            <a:chExt cx="1194" cy="1225"/>
          </a:xfrm>
        </p:grpSpPr>
        <p:grpSp>
          <p:nvGrpSpPr>
            <p:cNvPr id="13" name="Group 3"/>
            <p:cNvGrpSpPr>
              <a:grpSpLocks/>
            </p:cNvGrpSpPr>
            <p:nvPr/>
          </p:nvGrpSpPr>
          <p:grpSpPr bwMode="auto">
            <a:xfrm>
              <a:off x="1231" y="6650"/>
              <a:ext cx="1194" cy="1225"/>
              <a:chOff x="1231" y="6794"/>
              <a:chExt cx="1194" cy="1225"/>
            </a:xfrm>
          </p:grpSpPr>
          <p:sp>
            <p:nvSpPr>
              <p:cNvPr id="15" name="Rectangle 4"/>
              <p:cNvSpPr>
                <a:spLocks noChangeArrowheads="1"/>
              </p:cNvSpPr>
              <p:nvPr/>
            </p:nvSpPr>
            <p:spPr bwMode="auto">
              <a:xfrm>
                <a:off x="2199" y="7369"/>
                <a:ext cx="141" cy="141"/>
              </a:xfrm>
              <a:prstGeom prst="rect">
                <a:avLst/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16" name="Group 5"/>
              <p:cNvGrpSpPr>
                <a:grpSpLocks/>
              </p:cNvGrpSpPr>
              <p:nvPr/>
            </p:nvGrpSpPr>
            <p:grpSpPr bwMode="auto">
              <a:xfrm>
                <a:off x="1231" y="6794"/>
                <a:ext cx="1194" cy="1225"/>
                <a:chOff x="1231" y="6890"/>
                <a:chExt cx="1194" cy="1225"/>
              </a:xfrm>
            </p:grpSpPr>
            <p:sp>
              <p:nvSpPr>
                <p:cNvPr id="17" name="Arc 6"/>
                <p:cNvSpPr>
                  <a:spLocks/>
                </p:cNvSpPr>
                <p:nvPr/>
              </p:nvSpPr>
              <p:spPr bwMode="auto">
                <a:xfrm>
                  <a:off x="1231" y="7006"/>
                  <a:ext cx="1099" cy="714"/>
                </a:xfrm>
                <a:custGeom>
                  <a:avLst/>
                  <a:gdLst>
                    <a:gd name="G0" fmla="+- 13878 0 0"/>
                    <a:gd name="G1" fmla="+- 21600 0 0"/>
                    <a:gd name="G2" fmla="+- 21600 0 0"/>
                    <a:gd name="T0" fmla="*/ 13878 w 35478"/>
                    <a:gd name="T1" fmla="*/ 0 h 43200"/>
                    <a:gd name="T2" fmla="*/ 0 w 35478"/>
                    <a:gd name="T3" fmla="*/ 38152 h 43200"/>
                    <a:gd name="T4" fmla="*/ 13878 w 35478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5478" h="43200" fill="none" extrusionOk="0">
                      <a:moveTo>
                        <a:pt x="13877" y="0"/>
                      </a:moveTo>
                      <a:cubicBezTo>
                        <a:pt x="25807" y="0"/>
                        <a:pt x="35478" y="9670"/>
                        <a:pt x="35478" y="21600"/>
                      </a:cubicBezTo>
                      <a:cubicBezTo>
                        <a:pt x="35478" y="33529"/>
                        <a:pt x="25807" y="43200"/>
                        <a:pt x="13878" y="43200"/>
                      </a:cubicBezTo>
                      <a:cubicBezTo>
                        <a:pt x="8802" y="43200"/>
                        <a:pt x="3889" y="41412"/>
                        <a:pt x="0" y="38151"/>
                      </a:cubicBezTo>
                    </a:path>
                    <a:path w="35478" h="43200" stroke="0" extrusionOk="0">
                      <a:moveTo>
                        <a:pt x="13877" y="0"/>
                      </a:moveTo>
                      <a:cubicBezTo>
                        <a:pt x="25807" y="0"/>
                        <a:pt x="35478" y="9670"/>
                        <a:pt x="35478" y="21600"/>
                      </a:cubicBezTo>
                      <a:cubicBezTo>
                        <a:pt x="35478" y="33529"/>
                        <a:pt x="25807" y="43200"/>
                        <a:pt x="13878" y="43200"/>
                      </a:cubicBezTo>
                      <a:cubicBezTo>
                        <a:pt x="8802" y="43200"/>
                        <a:pt x="3889" y="41412"/>
                        <a:pt x="0" y="38151"/>
                      </a:cubicBezTo>
                      <a:lnTo>
                        <a:pt x="13878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8" name="Line 7"/>
                <p:cNvSpPr>
                  <a:spLocks noChangeShapeType="1"/>
                </p:cNvSpPr>
                <p:nvPr/>
              </p:nvSpPr>
              <p:spPr bwMode="auto">
                <a:xfrm flipH="1">
                  <a:off x="2253" y="7370"/>
                  <a:ext cx="172" cy="149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 type="triangle" w="med" len="med"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9" name="Line 8"/>
                <p:cNvSpPr>
                  <a:spLocks noChangeShapeType="1"/>
                </p:cNvSpPr>
                <p:nvPr/>
              </p:nvSpPr>
              <p:spPr bwMode="auto">
                <a:xfrm>
                  <a:off x="2257" y="7516"/>
                  <a:ext cx="0" cy="599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20" name="Group 9"/>
                <p:cNvGrpSpPr>
                  <a:grpSpLocks/>
                </p:cNvGrpSpPr>
                <p:nvPr/>
              </p:nvGrpSpPr>
              <p:grpSpPr bwMode="auto">
                <a:xfrm>
                  <a:off x="2023" y="6890"/>
                  <a:ext cx="228" cy="776"/>
                  <a:chOff x="2023" y="6890"/>
                  <a:chExt cx="228" cy="776"/>
                </a:xfrm>
              </p:grpSpPr>
              <p:sp>
                <p:nvSpPr>
                  <p:cNvPr id="21" name="Line 1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072" y="7554"/>
                    <a:ext cx="172" cy="112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2" name="Line 11"/>
                  <p:cNvSpPr>
                    <a:spLocks noChangeShapeType="1"/>
                  </p:cNvSpPr>
                  <p:nvPr/>
                </p:nvSpPr>
                <p:spPr bwMode="auto">
                  <a:xfrm>
                    <a:off x="2023" y="6890"/>
                    <a:ext cx="228" cy="599"/>
                  </a:xfrm>
                  <a:prstGeom prst="line">
                    <a:avLst/>
                  </a:prstGeom>
                  <a:noFill/>
                  <a:ln w="57150">
                    <a:solidFill>
                      <a:srgbClr val="0000FF"/>
                    </a:solidFill>
                    <a:round/>
                    <a:headEnd type="triangle" w="med" len="med"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>
              <a:off x="1820" y="6877"/>
              <a:ext cx="288" cy="150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 type="triangle" w="med" len="med"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23"/>
          <p:cNvGrpSpPr/>
          <p:nvPr/>
        </p:nvGrpSpPr>
        <p:grpSpPr>
          <a:xfrm>
            <a:off x="4429124" y="0"/>
            <a:ext cx="3492000" cy="4357694"/>
            <a:chOff x="4429124" y="0"/>
            <a:chExt cx="3500430" cy="4357694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8" cstate="print"/>
            <a:srcRect l="21094" t="29167" r="68125" b="40000"/>
            <a:stretch>
              <a:fillRect/>
            </a:stretch>
          </p:blipFill>
          <p:spPr bwMode="auto">
            <a:xfrm flipH="1">
              <a:off x="4786314" y="0"/>
              <a:ext cx="3143240" cy="42521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23" name="Скругленный прямоугольник 22"/>
            <p:cNvSpPr/>
            <p:nvPr/>
          </p:nvSpPr>
          <p:spPr>
            <a:xfrm>
              <a:off x="4429124" y="2428868"/>
              <a:ext cx="1500198" cy="192882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3" name="Группа 7"/>
          <p:cNvGrpSpPr/>
          <p:nvPr/>
        </p:nvGrpSpPr>
        <p:grpSpPr>
          <a:xfrm>
            <a:off x="6286512" y="1643050"/>
            <a:ext cx="1000132" cy="461665"/>
            <a:chOff x="3357554" y="2143116"/>
            <a:chExt cx="1000132" cy="461665"/>
          </a:xfrm>
          <a:solidFill>
            <a:schemeClr val="bg2"/>
          </a:solidFill>
        </p:grpSpPr>
        <p:sp>
          <p:nvSpPr>
            <p:cNvPr id="4" name="TextBox 3"/>
            <p:cNvSpPr txBox="1"/>
            <p:nvPr/>
          </p:nvSpPr>
          <p:spPr>
            <a:xfrm>
              <a:off x="3357554" y="2143116"/>
              <a:ext cx="100013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общ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" name="Прямая со стрелкой 4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6" name="Прямая со стрелкой 5"/>
          <p:cNvCxnSpPr/>
          <p:nvPr/>
        </p:nvCxnSpPr>
        <p:spPr>
          <a:xfrm rot="16200000" flipV="1">
            <a:off x="5289009" y="2431497"/>
            <a:ext cx="1692000" cy="17253"/>
          </a:xfrm>
          <a:prstGeom prst="straightConnector1">
            <a:avLst/>
          </a:prstGeom>
          <a:ln w="76200">
            <a:solidFill>
              <a:srgbClr val="00B05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7143768" y="1214420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Группа 7"/>
          <p:cNvGrpSpPr/>
          <p:nvPr/>
        </p:nvGrpSpPr>
        <p:grpSpPr>
          <a:xfrm>
            <a:off x="7500958" y="571480"/>
            <a:ext cx="714380" cy="584775"/>
            <a:chOff x="3357554" y="2143116"/>
            <a:chExt cx="714380" cy="584775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9" name="TextBox 8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32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32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Прямая со стрелкой 9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" name="Прямая со стрелкой 10"/>
          <p:cNvCxnSpPr/>
          <p:nvPr/>
        </p:nvCxnSpPr>
        <p:spPr>
          <a:xfrm rot="10800000">
            <a:off x="6170082" y="2214554"/>
            <a:ext cx="1188000" cy="1588"/>
          </a:xfrm>
          <a:prstGeom prst="straightConnector1">
            <a:avLst/>
          </a:prstGeom>
          <a:ln w="50800">
            <a:solidFill>
              <a:srgbClr val="0014AC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rot="16200000" flipV="1">
            <a:off x="5529388" y="3114554"/>
            <a:ext cx="1800000" cy="0"/>
          </a:xfrm>
          <a:prstGeom prst="straightConnector1">
            <a:avLst/>
          </a:prstGeom>
          <a:ln w="50800">
            <a:solidFill>
              <a:srgbClr val="0014AC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7"/>
          <p:cNvGrpSpPr/>
          <p:nvPr/>
        </p:nvGrpSpPr>
        <p:grpSpPr>
          <a:xfrm>
            <a:off x="7500958" y="1967203"/>
            <a:ext cx="428628" cy="461665"/>
            <a:chOff x="3357554" y="2143116"/>
            <a:chExt cx="619129" cy="461665"/>
          </a:xfrm>
        </p:grpSpPr>
        <p:sp>
          <p:nvSpPr>
            <p:cNvPr id="14" name="TextBox 13"/>
            <p:cNvSpPr txBox="1"/>
            <p:nvPr/>
          </p:nvSpPr>
          <p:spPr>
            <a:xfrm>
              <a:off x="3357554" y="2143116"/>
              <a:ext cx="61912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5" name="Прямая со стрелкой 14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6" name="Прямая со стрелкой 15"/>
          <p:cNvCxnSpPr/>
          <p:nvPr/>
        </p:nvCxnSpPr>
        <p:spPr>
          <a:xfrm rot="16200000" flipV="1">
            <a:off x="6530082" y="3007115"/>
            <a:ext cx="1656000" cy="0"/>
          </a:xfrm>
          <a:prstGeom prst="straightConnector1">
            <a:avLst/>
          </a:prstGeom>
          <a:ln w="762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Прямоугольник 16"/>
          <p:cNvSpPr/>
          <p:nvPr/>
        </p:nvSpPr>
        <p:spPr>
          <a:xfrm>
            <a:off x="5857884" y="4000504"/>
            <a:ext cx="788036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</a:t>
            </a:r>
            <a:r>
              <a:rPr lang="en-US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cxnSp>
        <p:nvCxnSpPr>
          <p:cNvPr id="18" name="Прямая со стрелкой 17"/>
          <p:cNvCxnSpPr/>
          <p:nvPr/>
        </p:nvCxnSpPr>
        <p:spPr>
          <a:xfrm rot="16200000" flipV="1">
            <a:off x="6072199" y="2571745"/>
            <a:ext cx="1643074" cy="928692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-120000" flipV="1">
            <a:off x="6421353" y="3884361"/>
            <a:ext cx="936000" cy="28380"/>
          </a:xfrm>
          <a:prstGeom prst="line">
            <a:avLst/>
          </a:prstGeom>
          <a:ln w="76200">
            <a:solidFill>
              <a:srgbClr val="C000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Группа 4"/>
          <p:cNvGrpSpPr/>
          <p:nvPr/>
        </p:nvGrpSpPr>
        <p:grpSpPr>
          <a:xfrm>
            <a:off x="5429256" y="3071810"/>
            <a:ext cx="714380" cy="523220"/>
            <a:chOff x="2714612" y="4429132"/>
            <a:chExt cx="714380" cy="523220"/>
          </a:xfrm>
        </p:grpSpPr>
        <p:sp>
          <p:nvSpPr>
            <p:cNvPr id="21" name="TextBox 20"/>
            <p:cNvSpPr txBox="1"/>
            <p:nvPr/>
          </p:nvSpPr>
          <p:spPr>
            <a:xfrm>
              <a:off x="2714612" y="4429132"/>
              <a:ext cx="7143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8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2" name="Прямая со стрелкой 2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6" name="Прямая соединительная линия 25"/>
          <p:cNvCxnSpPr/>
          <p:nvPr/>
        </p:nvCxnSpPr>
        <p:spPr>
          <a:xfrm rot="16200000" flipH="1">
            <a:off x="5000628" y="1500174"/>
            <a:ext cx="3071834" cy="1643074"/>
          </a:xfrm>
          <a:prstGeom prst="line">
            <a:avLst/>
          </a:prstGeom>
          <a:ln w="57150">
            <a:solidFill>
              <a:srgbClr val="C00000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Группа 10"/>
          <p:cNvGrpSpPr/>
          <p:nvPr/>
        </p:nvGrpSpPr>
        <p:grpSpPr>
          <a:xfrm>
            <a:off x="5857884" y="4000504"/>
            <a:ext cx="714380" cy="523220"/>
            <a:chOff x="1994179" y="2460676"/>
            <a:chExt cx="571504" cy="523220"/>
          </a:xfrm>
          <a:solidFill>
            <a:schemeClr val="bg2"/>
          </a:solidFill>
        </p:grpSpPr>
        <p:sp>
          <p:nvSpPr>
            <p:cNvPr id="32" name="TextBox 31"/>
            <p:cNvSpPr txBox="1"/>
            <p:nvPr/>
          </p:nvSpPr>
          <p:spPr>
            <a:xfrm>
              <a:off x="1994179" y="2460676"/>
              <a:ext cx="571504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8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8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8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1" name="Прямая со стрелкой 30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3" name="Rectangle 1"/>
          <p:cNvSpPr>
            <a:spLocks noChangeArrowheads="1"/>
          </p:cNvSpPr>
          <p:nvPr/>
        </p:nvSpPr>
        <p:spPr bwMode="auto">
          <a:xfrm>
            <a:off x="71438" y="4500570"/>
            <a:ext cx="8929718" cy="181588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Чтобы тело не вращалось надо чтобы сумма моментов сил была равна нулю, т.е. плечи всех сил относительно центра масс = нулю!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 силы проходят через центр масс!!!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0" y="6211669"/>
            <a:ext cx="8671413" cy="64633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«Зачем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тела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наклоняются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 повороте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?»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0" y="714356"/>
            <a:ext cx="385762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0" y="1214422"/>
            <a:ext cx="2786050" cy="707886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tg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 =N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  <p:sp>
        <p:nvSpPr>
          <p:cNvPr id="37" name="TextBox 36"/>
          <p:cNvSpPr txBox="1"/>
          <p:nvPr/>
        </p:nvSpPr>
        <p:spPr>
          <a:xfrm>
            <a:off x="0" y="22291"/>
            <a:ext cx="7286676" cy="54918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lnSpc>
                <a:spcPts val="35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oz)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40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38" name="TextBox 37"/>
          <p:cNvSpPr txBox="1"/>
          <p:nvPr/>
        </p:nvSpPr>
        <p:spPr>
          <a:xfrm>
            <a:off x="0" y="2643182"/>
            <a:ext cx="2071702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tg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 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39" name="TextBox 38"/>
          <p:cNvSpPr txBox="1"/>
          <p:nvPr/>
        </p:nvSpPr>
        <p:spPr>
          <a:xfrm>
            <a:off x="0" y="2000240"/>
            <a:ext cx="3000364" cy="707886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tg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 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endParaRPr lang="ru-RU" sz="2400" dirty="0"/>
          </a:p>
        </p:txBody>
      </p:sp>
      <p:sp>
        <p:nvSpPr>
          <p:cNvPr id="40" name="Овал 39"/>
          <p:cNvSpPr/>
          <p:nvPr/>
        </p:nvSpPr>
        <p:spPr>
          <a:xfrm>
            <a:off x="6072198" y="1547862"/>
            <a:ext cx="142876" cy="142876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ый треугольник 40"/>
          <p:cNvSpPr/>
          <p:nvPr/>
        </p:nvSpPr>
        <p:spPr>
          <a:xfrm>
            <a:off x="6858016" y="3225745"/>
            <a:ext cx="357190" cy="584383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41"/>
          <p:cNvSpPr/>
          <p:nvPr/>
        </p:nvSpPr>
        <p:spPr>
          <a:xfrm>
            <a:off x="6796231" y="3369358"/>
            <a:ext cx="330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0" y="3500438"/>
            <a:ext cx="3714744" cy="646331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Дз-3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, стр14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13-8</a:t>
            </a: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7786694" y="0"/>
            <a:ext cx="1357338" cy="584775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№63</a:t>
            </a:r>
            <a:endParaRPr lang="ru-RU" sz="3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2000"/>
                            </p:stCondLst>
                            <p:childTnLst>
                              <p:par>
                                <p:cTn id="5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7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3" grpId="0" animBg="1"/>
      <p:bldP spid="34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1" grpId="1" animBg="1"/>
      <p:bldP spid="42" grpId="0"/>
      <p:bldP spid="43" grpId="0" animBg="1"/>
      <p:bldP spid="4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Прямоугольник 72"/>
          <p:cNvSpPr/>
          <p:nvPr/>
        </p:nvSpPr>
        <p:spPr>
          <a:xfrm rot="3600000">
            <a:off x="3450920" y="2173719"/>
            <a:ext cx="2428892" cy="285752"/>
          </a:xfrm>
          <a:prstGeom prst="rect">
            <a:avLst/>
          </a:prstGeom>
          <a:solidFill>
            <a:schemeClr val="accent1"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" name="Группа 4"/>
          <p:cNvGrpSpPr/>
          <p:nvPr/>
        </p:nvGrpSpPr>
        <p:grpSpPr>
          <a:xfrm>
            <a:off x="3929058" y="4000504"/>
            <a:ext cx="714380" cy="461665"/>
            <a:chOff x="2714612" y="4429132"/>
            <a:chExt cx="714380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 стрелкой 63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7"/>
          <p:cNvGrpSpPr/>
          <p:nvPr/>
        </p:nvGrpSpPr>
        <p:grpSpPr>
          <a:xfrm>
            <a:off x="3929058" y="1142984"/>
            <a:ext cx="1000132" cy="461665"/>
            <a:chOff x="3357554" y="2143116"/>
            <a:chExt cx="1000132" cy="461665"/>
          </a:xfrm>
          <a:solidFill>
            <a:schemeClr val="bg2"/>
          </a:solidFill>
        </p:grpSpPr>
        <p:sp>
          <p:nvSpPr>
            <p:cNvPr id="66" name="TextBox 65"/>
            <p:cNvSpPr txBox="1"/>
            <p:nvPr/>
          </p:nvSpPr>
          <p:spPr>
            <a:xfrm>
              <a:off x="3357554" y="2143116"/>
              <a:ext cx="1000132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общ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Прямая со стрелкой 6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6" name="Прямая со стрелкой 85"/>
          <p:cNvCxnSpPr/>
          <p:nvPr/>
        </p:nvCxnSpPr>
        <p:spPr>
          <a:xfrm rot="16200000" flipV="1">
            <a:off x="3860249" y="3217315"/>
            <a:ext cx="1692000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я со стрелкой 120"/>
          <p:cNvCxnSpPr/>
          <p:nvPr/>
        </p:nvCxnSpPr>
        <p:spPr>
          <a:xfrm>
            <a:off x="5429256" y="2571742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7"/>
          <p:cNvGrpSpPr/>
          <p:nvPr/>
        </p:nvGrpSpPr>
        <p:grpSpPr>
          <a:xfrm>
            <a:off x="5786446" y="1928802"/>
            <a:ext cx="571504" cy="584775"/>
            <a:chOff x="3357554" y="2143116"/>
            <a:chExt cx="571504" cy="584775"/>
          </a:xfrm>
          <a:solidFill>
            <a:schemeClr val="accent2">
              <a:lumMod val="40000"/>
              <a:lumOff val="60000"/>
            </a:schemeClr>
          </a:solidFill>
        </p:grpSpPr>
        <p:sp>
          <p:nvSpPr>
            <p:cNvPr id="123" name="TextBox 122"/>
            <p:cNvSpPr txBox="1"/>
            <p:nvPr/>
          </p:nvSpPr>
          <p:spPr>
            <a:xfrm>
              <a:off x="3357554" y="2143116"/>
              <a:ext cx="571504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4" name="Прямая со стрелкой 123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3" name="Прямоугольник 132"/>
          <p:cNvSpPr/>
          <p:nvPr/>
        </p:nvSpPr>
        <p:spPr>
          <a:xfrm>
            <a:off x="0" y="1619896"/>
            <a:ext cx="385762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0" y="2292486"/>
            <a:ext cx="2786050" cy="707886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tg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 =N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</a:t>
            </a:r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/>
          </a:p>
        </p:txBody>
      </p:sp>
      <p:cxnSp>
        <p:nvCxnSpPr>
          <p:cNvPr id="87" name="Прямая со стрелкой 86"/>
          <p:cNvCxnSpPr/>
          <p:nvPr/>
        </p:nvCxnSpPr>
        <p:spPr>
          <a:xfrm rot="10800000">
            <a:off x="4026940" y="1643050"/>
            <a:ext cx="1188000" cy="1588"/>
          </a:xfrm>
          <a:prstGeom prst="straightConnector1">
            <a:avLst/>
          </a:prstGeom>
          <a:ln w="50800">
            <a:solidFill>
              <a:srgbClr val="0014AC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 стрелкой 87"/>
          <p:cNvCxnSpPr/>
          <p:nvPr/>
        </p:nvCxnSpPr>
        <p:spPr>
          <a:xfrm rot="16200000" flipV="1">
            <a:off x="3314809" y="2550171"/>
            <a:ext cx="1800000" cy="0"/>
          </a:xfrm>
          <a:prstGeom prst="straightConnector1">
            <a:avLst/>
          </a:prstGeom>
          <a:ln w="50800">
            <a:solidFill>
              <a:srgbClr val="0014AC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 стрелкой 102"/>
          <p:cNvCxnSpPr/>
          <p:nvPr/>
        </p:nvCxnSpPr>
        <p:spPr>
          <a:xfrm rot="16200000" flipV="1">
            <a:off x="3918055" y="1952166"/>
            <a:ext cx="1643073" cy="100013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7"/>
          <p:cNvGrpSpPr/>
          <p:nvPr/>
        </p:nvGrpSpPr>
        <p:grpSpPr>
          <a:xfrm>
            <a:off x="5286380" y="1252823"/>
            <a:ext cx="928694" cy="461665"/>
            <a:chOff x="3357554" y="2143116"/>
            <a:chExt cx="928694" cy="461665"/>
          </a:xfrm>
        </p:grpSpPr>
        <p:sp>
          <p:nvSpPr>
            <p:cNvPr id="95" name="TextBox 94"/>
            <p:cNvSpPr txBox="1"/>
            <p:nvPr/>
          </p:nvSpPr>
          <p:spPr>
            <a:xfrm>
              <a:off x="3357554" y="2143116"/>
              <a:ext cx="9286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7" name="Прямая со стрелкой 96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6" name="Прямоугольный треугольник 105"/>
          <p:cNvSpPr/>
          <p:nvPr/>
        </p:nvSpPr>
        <p:spPr>
          <a:xfrm>
            <a:off x="4786314" y="2844617"/>
            <a:ext cx="357190" cy="584383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Прямоугольник 110"/>
          <p:cNvSpPr/>
          <p:nvPr/>
        </p:nvSpPr>
        <p:spPr>
          <a:xfrm>
            <a:off x="4724529" y="2988230"/>
            <a:ext cx="330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0" y="665233"/>
            <a:ext cx="7286676" cy="54918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lnSpc>
                <a:spcPts val="35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oz)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cxnSp>
        <p:nvCxnSpPr>
          <p:cNvPr id="100" name="Прямая со стрелкой 99"/>
          <p:cNvCxnSpPr/>
          <p:nvPr/>
        </p:nvCxnSpPr>
        <p:spPr>
          <a:xfrm rot="16200000" flipV="1">
            <a:off x="4377568" y="2431497"/>
            <a:ext cx="1692000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>
            <a:off x="2857488" y="3429000"/>
            <a:ext cx="3276000" cy="0"/>
          </a:xfrm>
          <a:prstGeom prst="line">
            <a:avLst/>
          </a:prstGeom>
          <a:ln w="3810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/>
        </p:nvCxnSpPr>
        <p:spPr>
          <a:xfrm rot="-120000" flipV="1">
            <a:off x="4205717" y="3303705"/>
            <a:ext cx="1008000" cy="28380"/>
          </a:xfrm>
          <a:prstGeom prst="line">
            <a:avLst/>
          </a:prstGeom>
          <a:ln w="76200">
            <a:solidFill>
              <a:srgbClr val="C000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Прямоугольник 77"/>
          <p:cNvSpPr/>
          <p:nvPr/>
        </p:nvSpPr>
        <p:spPr>
          <a:xfrm>
            <a:off x="3214678" y="2928934"/>
            <a:ext cx="788036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</a:t>
            </a:r>
            <a:r>
              <a:rPr lang="en-US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sp>
        <p:nvSpPr>
          <p:cNvPr id="79" name="TextBox 78"/>
          <p:cNvSpPr txBox="1"/>
          <p:nvPr/>
        </p:nvSpPr>
        <p:spPr>
          <a:xfrm>
            <a:off x="285720" y="3772919"/>
            <a:ext cx="2071702" cy="584775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tg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 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cxnSp>
        <p:nvCxnSpPr>
          <p:cNvPr id="80" name="Прямая со стрелкой 79"/>
          <p:cNvCxnSpPr/>
          <p:nvPr/>
        </p:nvCxnSpPr>
        <p:spPr>
          <a:xfrm rot="16200000" flipH="1">
            <a:off x="785786" y="2143116"/>
            <a:ext cx="428628" cy="285752"/>
          </a:xfrm>
          <a:prstGeom prst="straightConnector1">
            <a:avLst/>
          </a:prstGeom>
          <a:ln w="28575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 стрелкой 91"/>
          <p:cNvCxnSpPr/>
          <p:nvPr/>
        </p:nvCxnSpPr>
        <p:spPr>
          <a:xfrm rot="5400000">
            <a:off x="1643042" y="1214422"/>
            <a:ext cx="1500198" cy="1214446"/>
          </a:xfrm>
          <a:prstGeom prst="straightConnector1">
            <a:avLst/>
          </a:prstGeom>
          <a:ln w="28575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/>
          <p:cNvSpPr txBox="1"/>
          <p:nvPr/>
        </p:nvSpPr>
        <p:spPr>
          <a:xfrm>
            <a:off x="0" y="3000372"/>
            <a:ext cx="3000364" cy="707886"/>
          </a:xfrm>
          <a:prstGeom prst="rect">
            <a:avLst/>
          </a:prstGeom>
          <a:blipFill>
            <a:blip r:embed="rId7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tg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 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Mg</a:t>
            </a:r>
            <a:r>
              <a:rPr lang="en-US" sz="4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 </a:t>
            </a:r>
            <a:endParaRPr lang="ru-RU" sz="2400" dirty="0"/>
          </a:p>
        </p:txBody>
      </p:sp>
      <p:sp>
        <p:nvSpPr>
          <p:cNvPr id="99" name="Скругленный прямоугольник 98"/>
          <p:cNvSpPr/>
          <p:nvPr/>
        </p:nvSpPr>
        <p:spPr>
          <a:xfrm>
            <a:off x="1214414" y="3214686"/>
            <a:ext cx="357190" cy="357190"/>
          </a:xfrm>
          <a:prstGeom prst="round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1" name="Скругленный прямоугольник 100"/>
          <p:cNvSpPr/>
          <p:nvPr/>
        </p:nvSpPr>
        <p:spPr>
          <a:xfrm>
            <a:off x="1953508" y="3214686"/>
            <a:ext cx="357190" cy="357190"/>
          </a:xfrm>
          <a:prstGeom prst="roundRect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2" name="Овал 101"/>
          <p:cNvSpPr/>
          <p:nvPr/>
        </p:nvSpPr>
        <p:spPr>
          <a:xfrm>
            <a:off x="4643438" y="2357430"/>
            <a:ext cx="142876" cy="142876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2" name="Rectangle 1"/>
          <p:cNvSpPr>
            <a:spLocks noChangeArrowheads="1"/>
          </p:cNvSpPr>
          <p:nvPr/>
        </p:nvSpPr>
        <p:spPr bwMode="auto">
          <a:xfrm>
            <a:off x="71438" y="4500570"/>
            <a:ext cx="8929718" cy="1815882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Чтобы тело не вращалось надо чтобы сумма моментов сил была равна нулю, т.е. плечи всех сил относительно центра масс = нулю!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Все силы проходят через центр масс!!!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8" name="Прямоугольник 117"/>
          <p:cNvSpPr/>
          <p:nvPr/>
        </p:nvSpPr>
        <p:spPr>
          <a:xfrm>
            <a:off x="367206" y="-24"/>
            <a:ext cx="8776826" cy="64633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«Зачем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тела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наклоняются при 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разгоне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?»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122" name="Прямоугольник 121"/>
          <p:cNvSpPr/>
          <p:nvPr/>
        </p:nvSpPr>
        <p:spPr>
          <a:xfrm>
            <a:off x="0" y="6211669"/>
            <a:ext cx="8671413" cy="64633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«Зачем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тела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наклоняются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 повороте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?»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7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9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9" dur="3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0" dur="3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300"/>
                                        <p:tgtEl>
                                          <p:spTgt spid="1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8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1000"/>
                            </p:stCondLst>
                            <p:childTnLst>
                              <p:par>
                                <p:cTn id="150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2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7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20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" grpId="0" animBg="1"/>
      <p:bldP spid="137" grpId="0" animBg="1"/>
      <p:bldP spid="106" grpId="0" animBg="1"/>
      <p:bldP spid="106" grpId="1" animBg="1"/>
      <p:bldP spid="111" grpId="0"/>
      <p:bldP spid="70" grpId="0" animBg="1"/>
      <p:bldP spid="78" grpId="0" animBg="1"/>
      <p:bldP spid="79" grpId="0" animBg="1"/>
      <p:bldP spid="98" grpId="0" animBg="1"/>
      <p:bldP spid="99" grpId="0" animBg="1"/>
      <p:bldP spid="101" grpId="0" animBg="1"/>
      <p:bldP spid="102" grpId="0" animBg="1"/>
      <p:bldP spid="112" grpId="0" animBg="1"/>
      <p:bldP spid="118" grpId="0" animBg="1"/>
      <p:bldP spid="122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Загнутый угол 146"/>
          <p:cNvSpPr/>
          <p:nvPr/>
        </p:nvSpPr>
        <p:spPr>
          <a:xfrm>
            <a:off x="2357422" y="4000504"/>
            <a:ext cx="2000264" cy="785818"/>
          </a:xfrm>
          <a:prstGeom prst="foldedCorner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214282" y="4071942"/>
            <a:ext cx="192882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tg</a:t>
            </a:r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 =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2,5</a:t>
            </a:r>
            <a:endParaRPr lang="ru-RU" sz="4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0" y="1428736"/>
            <a:ext cx="2857488" cy="2336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4000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</a:p>
          <a:p>
            <a:pPr lvl="0">
              <a:lnSpc>
                <a:spcPts val="3500"/>
              </a:lnSpc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36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72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км/ч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36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 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</a:t>
            </a:r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м/с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100м</a:t>
            </a: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8"/>
          <p:cNvGrpSpPr/>
          <p:nvPr/>
        </p:nvGrpSpPr>
        <p:grpSpPr>
          <a:xfrm>
            <a:off x="-204829" y="1285860"/>
            <a:ext cx="2563838" cy="3060000"/>
            <a:chOff x="652257" y="1571612"/>
            <a:chExt cx="2565421" cy="3060000"/>
          </a:xfrm>
        </p:grpSpPr>
        <p:cxnSp>
          <p:nvCxnSpPr>
            <p:cNvPr id="67" name="Прямая соединительная линия 66"/>
            <p:cNvCxnSpPr/>
            <p:nvPr/>
          </p:nvCxnSpPr>
          <p:spPr>
            <a:xfrm rot="5400000" flipH="1" flipV="1">
              <a:off x="1686884" y="3100818"/>
              <a:ext cx="3060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/>
            <p:nvPr/>
          </p:nvCxnSpPr>
          <p:spPr>
            <a:xfrm>
              <a:off x="652257" y="3929066"/>
              <a:ext cx="2563833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TextBox 59"/>
          <p:cNvSpPr txBox="1"/>
          <p:nvPr/>
        </p:nvSpPr>
        <p:spPr>
          <a:xfrm>
            <a:off x="-32" y="-24"/>
            <a:ext cx="6072230" cy="54117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lnSpc>
                <a:spcPts val="3500"/>
              </a:lnSpc>
            </a:pPr>
            <a:r>
              <a:rPr lang="ru-RU" sz="3200" b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Трамвай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поворачивает, т.к.</a:t>
            </a:r>
            <a:endParaRPr lang="ru-RU" sz="3200" dirty="0"/>
          </a:p>
        </p:txBody>
      </p:sp>
      <p:grpSp>
        <p:nvGrpSpPr>
          <p:cNvPr id="3" name="Группа 4"/>
          <p:cNvGrpSpPr/>
          <p:nvPr/>
        </p:nvGrpSpPr>
        <p:grpSpPr>
          <a:xfrm>
            <a:off x="6858016" y="3000372"/>
            <a:ext cx="714380" cy="461665"/>
            <a:chOff x="2714612" y="4429132"/>
            <a:chExt cx="714380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 стрелкой 63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7"/>
          <p:cNvGrpSpPr/>
          <p:nvPr/>
        </p:nvGrpSpPr>
        <p:grpSpPr>
          <a:xfrm>
            <a:off x="6643702" y="932567"/>
            <a:ext cx="714380" cy="461665"/>
            <a:chOff x="3357554" y="2143116"/>
            <a:chExt cx="714380" cy="461665"/>
          </a:xfrm>
        </p:grpSpPr>
        <p:sp>
          <p:nvSpPr>
            <p:cNvPr id="66" name="TextBox 65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Прямая со стрелкой 6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5" name="Прямая соединительная линия 84"/>
          <p:cNvCxnSpPr/>
          <p:nvPr/>
        </p:nvCxnSpPr>
        <p:spPr>
          <a:xfrm rot="-120000" flipV="1">
            <a:off x="6858016" y="2414825"/>
            <a:ext cx="720000" cy="28380"/>
          </a:xfrm>
          <a:prstGeom prst="line">
            <a:avLst/>
          </a:prstGeom>
          <a:ln w="50800">
            <a:solidFill>
              <a:srgbClr val="C000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rot="16200000" flipV="1">
            <a:off x="7106183" y="2956823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 rot="16200000" flipV="1">
            <a:off x="7082403" y="1897557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 стрелкой 115"/>
          <p:cNvCxnSpPr/>
          <p:nvPr/>
        </p:nvCxnSpPr>
        <p:spPr>
          <a:xfrm rot="10800000" flipV="1">
            <a:off x="7713684" y="2643182"/>
            <a:ext cx="715968" cy="357190"/>
          </a:xfrm>
          <a:prstGeom prst="straightConnector1">
            <a:avLst/>
          </a:prstGeom>
          <a:ln w="508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7"/>
          <p:cNvGrpSpPr/>
          <p:nvPr/>
        </p:nvGrpSpPr>
        <p:grpSpPr>
          <a:xfrm>
            <a:off x="7858148" y="2714620"/>
            <a:ext cx="714380" cy="584775"/>
            <a:chOff x="3357554" y="2143116"/>
            <a:chExt cx="714380" cy="584775"/>
          </a:xfrm>
          <a:noFill/>
        </p:grpSpPr>
        <p:sp>
          <p:nvSpPr>
            <p:cNvPr id="119" name="TextBox 118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0" name="Прямая со стрелкой 119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1" name="Прямая со стрелкой 120"/>
          <p:cNvCxnSpPr/>
          <p:nvPr/>
        </p:nvCxnSpPr>
        <p:spPr>
          <a:xfrm>
            <a:off x="6643702" y="1785926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7"/>
          <p:cNvGrpSpPr/>
          <p:nvPr/>
        </p:nvGrpSpPr>
        <p:grpSpPr>
          <a:xfrm>
            <a:off x="6215074" y="1415465"/>
            <a:ext cx="714380" cy="584775"/>
            <a:chOff x="3357554" y="2143116"/>
            <a:chExt cx="714380" cy="584775"/>
          </a:xfrm>
        </p:grpSpPr>
        <p:sp>
          <p:nvSpPr>
            <p:cNvPr id="123" name="TextBox 122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4" name="Прямая со стрелкой 123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Группа 131"/>
          <p:cNvGrpSpPr/>
          <p:nvPr/>
        </p:nvGrpSpPr>
        <p:grpSpPr>
          <a:xfrm>
            <a:off x="8286776" y="642918"/>
            <a:ext cx="715262" cy="1428760"/>
            <a:chOff x="4572032" y="-642966"/>
            <a:chExt cx="715262" cy="1428760"/>
          </a:xfrm>
        </p:grpSpPr>
        <p:grpSp>
          <p:nvGrpSpPr>
            <p:cNvPr id="8" name="Группа 68"/>
            <p:cNvGrpSpPr/>
            <p:nvPr/>
          </p:nvGrpSpPr>
          <p:grpSpPr>
            <a:xfrm rot="10800000">
              <a:off x="4598248" y="-500090"/>
              <a:ext cx="546170" cy="1285884"/>
              <a:chOff x="926978" y="5821667"/>
              <a:chExt cx="983699" cy="3060000"/>
            </a:xfrm>
          </p:grpSpPr>
          <p:cxnSp>
            <p:nvCxnSpPr>
              <p:cNvPr id="126" name="Прямая соединительная линия 125"/>
              <p:cNvCxnSpPr/>
              <p:nvPr/>
            </p:nvCxnSpPr>
            <p:spPr>
              <a:xfrm rot="5400000" flipH="1" flipV="1">
                <a:off x="-602227" y="7350872"/>
                <a:ext cx="3060000" cy="1589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Прямая соединительная линия 126"/>
              <p:cNvCxnSpPr/>
              <p:nvPr/>
            </p:nvCxnSpPr>
            <p:spPr>
              <a:xfrm>
                <a:off x="938091" y="6841669"/>
                <a:ext cx="972586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none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9" name="TextBox 128"/>
            <p:cNvSpPr txBox="1"/>
            <p:nvPr/>
          </p:nvSpPr>
          <p:spPr>
            <a:xfrm>
              <a:off x="4572032" y="-71462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z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4858666" y="-642966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3" name="Прямоугольник 132"/>
          <p:cNvSpPr/>
          <p:nvPr/>
        </p:nvSpPr>
        <p:spPr>
          <a:xfrm>
            <a:off x="2357422" y="1142984"/>
            <a:ext cx="407196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2571736" y="1643050"/>
            <a:ext cx="1643074" cy="584775"/>
          </a:xfrm>
          <a:prstGeom prst="rect">
            <a:avLst/>
          </a:prstGeom>
          <a:blipFill>
            <a:blip r:embed="rId11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=0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2428860" y="2214554"/>
            <a:ext cx="3000396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Oz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Ncos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137" name="TextBox 136"/>
          <p:cNvSpPr txBox="1"/>
          <p:nvPr/>
        </p:nvSpPr>
        <p:spPr>
          <a:xfrm>
            <a:off x="2500298" y="3357562"/>
            <a:ext cx="2071702" cy="584775"/>
          </a:xfrm>
          <a:prstGeom prst="rect">
            <a:avLst/>
          </a:prstGeom>
          <a:blipFill>
            <a:blip r:embed="rId11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tg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 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/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/>
          </a:p>
        </p:txBody>
      </p:sp>
      <p:sp>
        <p:nvSpPr>
          <p:cNvPr id="140" name="TextBox 139"/>
          <p:cNvSpPr txBox="1"/>
          <p:nvPr/>
        </p:nvSpPr>
        <p:spPr>
          <a:xfrm>
            <a:off x="6572264" y="3571876"/>
            <a:ext cx="1714512" cy="584775"/>
          </a:xfrm>
          <a:prstGeom prst="rect">
            <a:avLst/>
          </a:prstGeom>
          <a:blipFill>
            <a:blip r:embed="rId11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4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/с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9" name="Группа 55"/>
          <p:cNvGrpSpPr/>
          <p:nvPr/>
        </p:nvGrpSpPr>
        <p:grpSpPr>
          <a:xfrm>
            <a:off x="4857752" y="2857496"/>
            <a:ext cx="1597548" cy="1132099"/>
            <a:chOff x="630659" y="4438667"/>
            <a:chExt cx="1597548" cy="1132099"/>
          </a:xfrm>
        </p:grpSpPr>
        <p:grpSp>
          <p:nvGrpSpPr>
            <p:cNvPr id="10" name="Group 3"/>
            <p:cNvGrpSpPr>
              <a:grpSpLocks/>
            </p:cNvGrpSpPr>
            <p:nvPr/>
          </p:nvGrpSpPr>
          <p:grpSpPr bwMode="auto">
            <a:xfrm>
              <a:off x="1512748" y="4438667"/>
              <a:ext cx="715459" cy="1132099"/>
              <a:chOff x="9815" y="3167"/>
              <a:chExt cx="183" cy="622"/>
            </a:xfrm>
          </p:grpSpPr>
          <p:sp>
            <p:nvSpPr>
              <p:cNvPr id="144" name="Text Box 4"/>
              <p:cNvSpPr txBox="1">
                <a:spLocks noChangeArrowheads="1"/>
              </p:cNvSpPr>
              <p:nvPr/>
            </p:nvSpPr>
            <p:spPr bwMode="auto">
              <a:xfrm>
                <a:off x="9827" y="3421"/>
                <a:ext cx="11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5" name="Text Box 5"/>
              <p:cNvSpPr txBox="1">
                <a:spLocks noChangeArrowheads="1"/>
              </p:cNvSpPr>
              <p:nvPr/>
            </p:nvSpPr>
            <p:spPr bwMode="auto">
              <a:xfrm>
                <a:off x="9815" y="3167"/>
                <a:ext cx="183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46" name="Line 6"/>
              <p:cNvSpPr>
                <a:spLocks noChangeShapeType="1"/>
              </p:cNvSpPr>
              <p:nvPr/>
            </p:nvSpPr>
            <p:spPr bwMode="auto">
              <a:xfrm>
                <a:off x="9827" y="3537"/>
                <a:ext cx="12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43" name="TextBox 142"/>
            <p:cNvSpPr txBox="1"/>
            <p:nvPr/>
          </p:nvSpPr>
          <p:spPr>
            <a:xfrm>
              <a:off x="630659" y="4786322"/>
              <a:ext cx="10001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1" name="Arc 6"/>
          <p:cNvSpPr>
            <a:spLocks/>
          </p:cNvSpPr>
          <p:nvPr/>
        </p:nvSpPr>
        <p:spPr bwMode="auto">
          <a:xfrm>
            <a:off x="6078236" y="2011518"/>
            <a:ext cx="1529502" cy="738444"/>
          </a:xfrm>
          <a:custGeom>
            <a:avLst/>
            <a:gdLst>
              <a:gd name="G0" fmla="+- 13878 0 0"/>
              <a:gd name="G1" fmla="+- 21600 0 0"/>
              <a:gd name="G2" fmla="+- 21600 0 0"/>
              <a:gd name="T0" fmla="*/ 13878 w 35478"/>
              <a:gd name="T1" fmla="*/ 0 h 43200"/>
              <a:gd name="T2" fmla="*/ 0 w 35478"/>
              <a:gd name="T3" fmla="*/ 38152 h 43200"/>
              <a:gd name="T4" fmla="*/ 13878 w 35478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35478" h="43200" fill="none" extrusionOk="0">
                <a:moveTo>
                  <a:pt x="13877" y="0"/>
                </a:moveTo>
                <a:cubicBezTo>
                  <a:pt x="25807" y="0"/>
                  <a:pt x="35478" y="9670"/>
                  <a:pt x="35478" y="21600"/>
                </a:cubicBezTo>
                <a:cubicBezTo>
                  <a:pt x="35478" y="33529"/>
                  <a:pt x="25807" y="43200"/>
                  <a:pt x="13878" y="43200"/>
                </a:cubicBezTo>
                <a:cubicBezTo>
                  <a:pt x="8802" y="43200"/>
                  <a:pt x="3889" y="41412"/>
                  <a:pt x="0" y="38151"/>
                </a:cubicBezTo>
              </a:path>
              <a:path w="35478" h="43200" stroke="0" extrusionOk="0">
                <a:moveTo>
                  <a:pt x="13877" y="0"/>
                </a:moveTo>
                <a:cubicBezTo>
                  <a:pt x="25807" y="0"/>
                  <a:pt x="35478" y="9670"/>
                  <a:pt x="35478" y="21600"/>
                </a:cubicBezTo>
                <a:cubicBezTo>
                  <a:pt x="35478" y="33529"/>
                  <a:pt x="25807" y="43200"/>
                  <a:pt x="13878" y="43200"/>
                </a:cubicBezTo>
                <a:cubicBezTo>
                  <a:pt x="8802" y="43200"/>
                  <a:pt x="3889" y="41412"/>
                  <a:pt x="0" y="38151"/>
                </a:cubicBezTo>
                <a:lnTo>
                  <a:pt x="13878" y="21600"/>
                </a:lnTo>
                <a:close/>
              </a:path>
            </a:pathLst>
          </a:custGeom>
          <a:noFill/>
          <a:ln w="57150">
            <a:solidFill>
              <a:srgbClr val="000000"/>
            </a:solidFill>
            <a:prstDash val="sysDot"/>
            <a:round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4" name="Прямоугольник 83"/>
          <p:cNvSpPr/>
          <p:nvPr/>
        </p:nvSpPr>
        <p:spPr>
          <a:xfrm>
            <a:off x="7391678" y="2232721"/>
            <a:ext cx="466470" cy="293343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2" name="Прямоугольник 71"/>
          <p:cNvSpPr/>
          <p:nvPr/>
        </p:nvSpPr>
        <p:spPr>
          <a:xfrm>
            <a:off x="6113074" y="-3413"/>
            <a:ext cx="3030958" cy="646331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ox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мот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smtClean="0">
                <a:latin typeface="Times New Roman" pitchFamily="18" charset="0"/>
                <a:cs typeface="Times New Roman" pitchFamily="18" charset="0"/>
              </a:rPr>
              <a:t>тр.к</a:t>
            </a:r>
            <a:r>
              <a:rPr lang="en-US" sz="3200" b="1" baseline="-25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</a:t>
            </a:r>
            <a:endParaRPr lang="ru-RU" sz="3200" dirty="0"/>
          </a:p>
        </p:txBody>
      </p:sp>
      <p:cxnSp>
        <p:nvCxnSpPr>
          <p:cNvPr id="81" name="Прямая со стрелкой 80"/>
          <p:cNvCxnSpPr/>
          <p:nvPr/>
        </p:nvCxnSpPr>
        <p:spPr>
          <a:xfrm flipV="1">
            <a:off x="7209024" y="2246620"/>
            <a:ext cx="792000" cy="468000"/>
          </a:xfrm>
          <a:prstGeom prst="straightConnector1">
            <a:avLst/>
          </a:prstGeom>
          <a:ln w="50800">
            <a:solidFill>
              <a:srgbClr val="000000"/>
            </a:solidFill>
            <a:headEnd type="stealth" w="lg" len="lg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7"/>
          <p:cNvGrpSpPr/>
          <p:nvPr/>
        </p:nvGrpSpPr>
        <p:grpSpPr>
          <a:xfrm>
            <a:off x="6858016" y="2538707"/>
            <a:ext cx="714380" cy="461665"/>
            <a:chOff x="3357554" y="2143116"/>
            <a:chExt cx="714380" cy="696148"/>
          </a:xfrm>
        </p:grpSpPr>
        <p:sp>
          <p:nvSpPr>
            <p:cNvPr id="90" name="TextBox 89"/>
            <p:cNvSpPr txBox="1"/>
            <p:nvPr/>
          </p:nvSpPr>
          <p:spPr>
            <a:xfrm>
              <a:off x="3357554" y="2143116"/>
              <a:ext cx="714380" cy="696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smtClean="0">
                  <a:latin typeface="Times New Roman" pitchFamily="18" charset="0"/>
                  <a:cs typeface="Times New Roman" pitchFamily="18" charset="0"/>
                </a:rPr>
                <a:t>мот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1" name="Прямая со стрелкой 90"/>
            <p:cNvCxnSpPr/>
            <p:nvPr/>
          </p:nvCxnSpPr>
          <p:spPr>
            <a:xfrm>
              <a:off x="3499408" y="2196411"/>
              <a:ext cx="227368" cy="1588"/>
            </a:xfrm>
            <a:prstGeom prst="straightConnector1">
              <a:avLst/>
            </a:prstGeom>
            <a:ln w="381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Группа 7"/>
          <p:cNvGrpSpPr/>
          <p:nvPr/>
        </p:nvGrpSpPr>
        <p:grpSpPr>
          <a:xfrm>
            <a:off x="7858148" y="2240076"/>
            <a:ext cx="1071570" cy="461665"/>
            <a:chOff x="3357554" y="2143116"/>
            <a:chExt cx="1071570" cy="696148"/>
          </a:xfrm>
        </p:grpSpPr>
        <p:sp>
          <p:nvSpPr>
            <p:cNvPr id="93" name="TextBox 92"/>
            <p:cNvSpPr txBox="1"/>
            <p:nvPr/>
          </p:nvSpPr>
          <p:spPr>
            <a:xfrm>
              <a:off x="3357554" y="2143116"/>
              <a:ext cx="1071570" cy="696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400" b="1" baseline="-25000" dirty="0" err="1" smtClean="0"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ru-RU" sz="2400" b="1" baseline="-25000" dirty="0" smtClean="0"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ru-RU" sz="2400" b="1" baseline="-25000" dirty="0" err="1" smtClean="0">
                  <a:latin typeface="Times New Roman" pitchFamily="18" charset="0"/>
                  <a:cs typeface="Times New Roman" pitchFamily="18" charset="0"/>
                </a:rPr>
                <a:t>кач</a:t>
              </a:r>
              <a:endParaRPr lang="ru-RU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4" name="Прямая со стрелкой 93"/>
            <p:cNvCxnSpPr/>
            <p:nvPr/>
          </p:nvCxnSpPr>
          <p:spPr>
            <a:xfrm>
              <a:off x="3499408" y="2196411"/>
              <a:ext cx="227368" cy="1588"/>
            </a:xfrm>
            <a:prstGeom prst="straightConnector1">
              <a:avLst/>
            </a:prstGeom>
            <a:ln w="38100">
              <a:solidFill>
                <a:srgbClr val="0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7" name="Прямая со стрелкой 86"/>
          <p:cNvCxnSpPr/>
          <p:nvPr/>
        </p:nvCxnSpPr>
        <p:spPr>
          <a:xfrm rot="10800000">
            <a:off x="6811292" y="1379308"/>
            <a:ext cx="857254" cy="1588"/>
          </a:xfrm>
          <a:prstGeom prst="straightConnector1">
            <a:avLst/>
          </a:prstGeom>
          <a:ln w="50800">
            <a:solidFill>
              <a:srgbClr val="0014AC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 стрелкой 87"/>
          <p:cNvCxnSpPr/>
          <p:nvPr/>
        </p:nvCxnSpPr>
        <p:spPr>
          <a:xfrm rot="16200000" flipV="1">
            <a:off x="6380704" y="1909589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 стрелкой 102"/>
          <p:cNvCxnSpPr/>
          <p:nvPr/>
        </p:nvCxnSpPr>
        <p:spPr>
          <a:xfrm rot="16200000" flipV="1">
            <a:off x="6704508" y="1592878"/>
            <a:ext cx="1071570" cy="642941"/>
          </a:xfrm>
          <a:prstGeom prst="straightConnector1">
            <a:avLst/>
          </a:prstGeom>
          <a:ln w="508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Группа 7"/>
          <p:cNvGrpSpPr/>
          <p:nvPr/>
        </p:nvGrpSpPr>
        <p:grpSpPr>
          <a:xfrm>
            <a:off x="7429520" y="911418"/>
            <a:ext cx="928694" cy="461665"/>
            <a:chOff x="3357554" y="2143116"/>
            <a:chExt cx="928694" cy="461665"/>
          </a:xfrm>
        </p:grpSpPr>
        <p:sp>
          <p:nvSpPr>
            <p:cNvPr id="95" name="TextBox 94"/>
            <p:cNvSpPr txBox="1"/>
            <p:nvPr/>
          </p:nvSpPr>
          <p:spPr>
            <a:xfrm>
              <a:off x="3357554" y="2143116"/>
              <a:ext cx="9286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b="1" dirty="0" err="1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верт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97" name="Прямая со стрелкой 96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Группа 7"/>
          <p:cNvGrpSpPr/>
          <p:nvPr/>
        </p:nvGrpSpPr>
        <p:grpSpPr>
          <a:xfrm>
            <a:off x="6143636" y="2357430"/>
            <a:ext cx="928694" cy="461665"/>
            <a:chOff x="3357554" y="2143116"/>
            <a:chExt cx="928694" cy="461665"/>
          </a:xfrm>
        </p:grpSpPr>
        <p:sp>
          <p:nvSpPr>
            <p:cNvPr id="104" name="TextBox 103"/>
            <p:cNvSpPr txBox="1"/>
            <p:nvPr/>
          </p:nvSpPr>
          <p:spPr>
            <a:xfrm>
              <a:off x="3357554" y="2143116"/>
              <a:ext cx="92869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гор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5" name="Прямая со стрелкой 104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6" name="Прямоугольный треугольник 105"/>
          <p:cNvSpPr/>
          <p:nvPr/>
        </p:nvSpPr>
        <p:spPr>
          <a:xfrm>
            <a:off x="7182405" y="1844485"/>
            <a:ext cx="357190" cy="584383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7" name="Прямоугольник 106"/>
          <p:cNvSpPr/>
          <p:nvPr/>
        </p:nvSpPr>
        <p:spPr>
          <a:xfrm>
            <a:off x="2280148" y="2818859"/>
            <a:ext cx="2863356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sin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TextBox 107"/>
          <p:cNvSpPr txBox="1">
            <a:spLocks noChangeArrowheads="1"/>
          </p:cNvSpPr>
          <p:nvPr/>
        </p:nvSpPr>
        <p:spPr bwMode="auto">
          <a:xfrm>
            <a:off x="2571736" y="3929066"/>
            <a:ext cx="1571636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 =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68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°</a:t>
            </a:r>
            <a:endParaRPr lang="ru-RU" sz="4400" b="1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9" name="Прямоугольный треугольник 108"/>
          <p:cNvSpPr/>
          <p:nvPr/>
        </p:nvSpPr>
        <p:spPr>
          <a:xfrm flipH="1">
            <a:off x="6715140" y="1714488"/>
            <a:ext cx="1857388" cy="1357322"/>
          </a:xfrm>
          <a:prstGeom prst="rtTriangle">
            <a:avLst/>
          </a:prstGeom>
          <a:solidFill>
            <a:schemeClr val="accent1">
              <a:alpha val="8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0" name="Прямоугольный треугольник 109"/>
          <p:cNvSpPr/>
          <p:nvPr/>
        </p:nvSpPr>
        <p:spPr>
          <a:xfrm flipH="1">
            <a:off x="7975266" y="1785926"/>
            <a:ext cx="571504" cy="428628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1" name="Прямоугольник 110"/>
          <p:cNvSpPr/>
          <p:nvPr/>
        </p:nvSpPr>
        <p:spPr>
          <a:xfrm>
            <a:off x="8199572" y="1841598"/>
            <a:ext cx="330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70" name="Rectangle 1"/>
          <p:cNvSpPr>
            <a:spLocks noChangeArrowheads="1"/>
          </p:cNvSpPr>
          <p:nvPr/>
        </p:nvSpPr>
        <p:spPr bwMode="auto">
          <a:xfrm>
            <a:off x="0" y="5000636"/>
            <a:ext cx="9144032" cy="181588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778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Поезд движется по закруглению радиусом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 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 скоростью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72 км/ч.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Определить, на сколько внешний рельс должен быть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выше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внутреннего. Расстояние между рельсами по горизонтали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1,5 м.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0" y="4786322"/>
            <a:ext cx="9144000" cy="1643074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угол наклона дороги к вертикали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6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8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°, а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 горизонтали 22°, а внешний рельс выше внутреннего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TextBox 72"/>
          <p:cNvSpPr txBox="1"/>
          <p:nvPr/>
        </p:nvSpPr>
        <p:spPr>
          <a:xfrm>
            <a:off x="0" y="522357"/>
            <a:ext cx="5429256" cy="54918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lnSpc>
                <a:spcPts val="3500"/>
              </a:lnSpc>
            </a:pP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oz)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N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гор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74" name="Правая фигурная скобка 73"/>
          <p:cNvSpPr/>
          <p:nvPr/>
        </p:nvSpPr>
        <p:spPr>
          <a:xfrm>
            <a:off x="8572528" y="1748855"/>
            <a:ext cx="428628" cy="1357322"/>
          </a:xfrm>
          <a:prstGeom prst="rightBrac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5" name="Прямоугольник 74"/>
          <p:cNvSpPr/>
          <p:nvPr/>
        </p:nvSpPr>
        <p:spPr>
          <a:xfrm>
            <a:off x="8831094" y="1928802"/>
            <a:ext cx="312906" cy="369332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h</a:t>
            </a:r>
            <a:endParaRPr lang="ru-RU" dirty="0"/>
          </a:p>
        </p:txBody>
      </p:sp>
      <p:sp>
        <p:nvSpPr>
          <p:cNvPr id="77" name="TextBox 76"/>
          <p:cNvSpPr txBox="1"/>
          <p:nvPr/>
        </p:nvSpPr>
        <p:spPr>
          <a:xfrm>
            <a:off x="5715008" y="6396359"/>
            <a:ext cx="3429024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Упр№12,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ФотФ, стр.32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2428860" y="6273225"/>
            <a:ext cx="3286148" cy="58477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Дз-3</a:t>
            </a:r>
            <a:r>
              <a:rPr lang="ru-RU" sz="32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стр22, №64 </a:t>
            </a:r>
            <a:endParaRPr lang="ru-RU" sz="32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300"/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300"/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300"/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2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00"/>
                            </p:stCondLst>
                            <p:childTnLst>
                              <p:par>
                                <p:cTn id="10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9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0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1" dur="1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000"/>
                            </p:stCondLst>
                            <p:childTnLst>
                              <p:par>
                                <p:cTn id="1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2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2" fill="hold">
                            <p:stCondLst>
                              <p:cond delay="500"/>
                            </p:stCondLst>
                            <p:childTnLst>
                              <p:par>
                                <p:cTn id="18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1000"/>
                            </p:stCondLst>
                            <p:childTnLst>
                              <p:par>
                                <p:cTn id="18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4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1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2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3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8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6" fill="hold">
                      <p:stCondLst>
                        <p:cond delay="indefinite"/>
                      </p:stCondLst>
                      <p:childTnLst>
                        <p:par>
                          <p:cTn id="237" fill="hold">
                            <p:stCondLst>
                              <p:cond delay="0"/>
                            </p:stCondLst>
                            <p:childTnLst>
                              <p:par>
                                <p:cTn id="23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0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1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2" fill="hold">
                      <p:stCondLst>
                        <p:cond delay="indefinite"/>
                      </p:stCondLst>
                      <p:childTnLst>
                        <p:par>
                          <p:cTn id="243" fill="hold">
                            <p:stCondLst>
                              <p:cond delay="0"/>
                            </p:stCondLst>
                            <p:childTnLst>
                              <p:par>
                                <p:cTn id="2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1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2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7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1000" fill="hold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9" dur="10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4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5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6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7" fill="hold">
                            <p:stCondLst>
                              <p:cond delay="1000"/>
                            </p:stCondLst>
                            <p:childTnLst>
                              <p:par>
                                <p:cTn id="2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0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3" fill="hold">
                      <p:stCondLst>
                        <p:cond delay="indefinite"/>
                      </p:stCondLst>
                      <p:childTnLst>
                        <p:par>
                          <p:cTn id="274" fill="hold">
                            <p:stCondLst>
                              <p:cond delay="0"/>
                            </p:stCondLst>
                            <p:childTnLst>
                              <p:par>
                                <p:cTn id="27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77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8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9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7" grpId="0" animBg="1"/>
      <p:bldP spid="34" grpId="0"/>
      <p:bldP spid="55" grpId="0" build="p"/>
      <p:bldP spid="60" grpId="0" animBg="1"/>
      <p:bldP spid="133" grpId="0" animBg="1"/>
      <p:bldP spid="135" grpId="0" animBg="1"/>
      <p:bldP spid="136" grpId="0" animBg="1"/>
      <p:bldP spid="137" grpId="0" animBg="1"/>
      <p:bldP spid="140" grpId="0" animBg="1"/>
      <p:bldP spid="71" grpId="0" animBg="1"/>
      <p:bldP spid="84" grpId="0" animBg="1"/>
      <p:bldP spid="72" grpId="0" animBg="1" autoUpdateAnimBg="0"/>
      <p:bldP spid="106" grpId="0" animBg="1"/>
      <p:bldP spid="106" grpId="1" animBg="1"/>
      <p:bldP spid="107" grpId="0" animBg="1"/>
      <p:bldP spid="108" grpId="0"/>
      <p:bldP spid="109" grpId="0" animBg="1"/>
      <p:bldP spid="110" grpId="0" animBg="1"/>
      <p:bldP spid="111" grpId="0"/>
      <p:bldP spid="70" grpId="0" animBg="1"/>
      <p:bldP spid="82" grpId="0" animBg="1"/>
      <p:bldP spid="73" grpId="0" animBg="1"/>
      <p:bldP spid="74" grpId="0" animBg="1"/>
      <p:bldP spid="75" grpId="0" animBg="1"/>
      <p:bldP spid="7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2"/>
          <p:cNvGrpSpPr>
            <a:grpSpLocks/>
          </p:cNvGrpSpPr>
          <p:nvPr/>
        </p:nvGrpSpPr>
        <p:grpSpPr bwMode="auto">
          <a:xfrm>
            <a:off x="571472" y="2428900"/>
            <a:ext cx="4013662" cy="2929310"/>
            <a:chOff x="1231" y="6650"/>
            <a:chExt cx="1139" cy="871"/>
          </a:xfrm>
        </p:grpSpPr>
        <p:grpSp>
          <p:nvGrpSpPr>
            <p:cNvPr id="2051" name="Group 3"/>
            <p:cNvGrpSpPr>
              <a:grpSpLocks/>
            </p:cNvGrpSpPr>
            <p:nvPr/>
          </p:nvGrpSpPr>
          <p:grpSpPr bwMode="auto">
            <a:xfrm>
              <a:off x="1231" y="6650"/>
              <a:ext cx="1139" cy="871"/>
              <a:chOff x="1231" y="6794"/>
              <a:chExt cx="1139" cy="871"/>
            </a:xfrm>
          </p:grpSpPr>
          <p:sp>
            <p:nvSpPr>
              <p:cNvPr id="2052" name="Rectangle 4"/>
              <p:cNvSpPr>
                <a:spLocks noChangeArrowheads="1"/>
              </p:cNvSpPr>
              <p:nvPr/>
            </p:nvSpPr>
            <p:spPr bwMode="auto">
              <a:xfrm>
                <a:off x="2199" y="7369"/>
                <a:ext cx="141" cy="141"/>
              </a:xfrm>
              <a:prstGeom prst="rect">
                <a:avLst/>
              </a:prstGeom>
              <a:solidFill>
                <a:srgbClr val="FFFFFF"/>
              </a:solidFill>
              <a:ln w="57150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2053" name="Group 5"/>
              <p:cNvGrpSpPr>
                <a:grpSpLocks/>
              </p:cNvGrpSpPr>
              <p:nvPr/>
            </p:nvGrpSpPr>
            <p:grpSpPr bwMode="auto">
              <a:xfrm>
                <a:off x="1231" y="6794"/>
                <a:ext cx="1139" cy="871"/>
                <a:chOff x="1231" y="6890"/>
                <a:chExt cx="1139" cy="871"/>
              </a:xfrm>
            </p:grpSpPr>
            <p:sp>
              <p:nvSpPr>
                <p:cNvPr id="2054" name="Arc 6"/>
                <p:cNvSpPr>
                  <a:spLocks/>
                </p:cNvSpPr>
                <p:nvPr/>
              </p:nvSpPr>
              <p:spPr bwMode="auto">
                <a:xfrm>
                  <a:off x="1231" y="7006"/>
                  <a:ext cx="1099" cy="714"/>
                </a:xfrm>
                <a:custGeom>
                  <a:avLst/>
                  <a:gdLst>
                    <a:gd name="G0" fmla="+- 13878 0 0"/>
                    <a:gd name="G1" fmla="+- 21600 0 0"/>
                    <a:gd name="G2" fmla="+- 21600 0 0"/>
                    <a:gd name="T0" fmla="*/ 13878 w 35478"/>
                    <a:gd name="T1" fmla="*/ 0 h 43200"/>
                    <a:gd name="T2" fmla="*/ 0 w 35478"/>
                    <a:gd name="T3" fmla="*/ 38152 h 43200"/>
                    <a:gd name="T4" fmla="*/ 13878 w 35478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5478" h="43200" fill="none" extrusionOk="0">
                      <a:moveTo>
                        <a:pt x="13877" y="0"/>
                      </a:moveTo>
                      <a:cubicBezTo>
                        <a:pt x="25807" y="0"/>
                        <a:pt x="35478" y="9670"/>
                        <a:pt x="35478" y="21600"/>
                      </a:cubicBezTo>
                      <a:cubicBezTo>
                        <a:pt x="35478" y="33529"/>
                        <a:pt x="25807" y="43200"/>
                        <a:pt x="13878" y="43200"/>
                      </a:cubicBezTo>
                      <a:cubicBezTo>
                        <a:pt x="8802" y="43200"/>
                        <a:pt x="3889" y="41412"/>
                        <a:pt x="0" y="38151"/>
                      </a:cubicBezTo>
                    </a:path>
                    <a:path w="35478" h="43200" stroke="0" extrusionOk="0">
                      <a:moveTo>
                        <a:pt x="13877" y="0"/>
                      </a:moveTo>
                      <a:cubicBezTo>
                        <a:pt x="25807" y="0"/>
                        <a:pt x="35478" y="9670"/>
                        <a:pt x="35478" y="21600"/>
                      </a:cubicBezTo>
                      <a:cubicBezTo>
                        <a:pt x="35478" y="33529"/>
                        <a:pt x="25807" y="43200"/>
                        <a:pt x="13878" y="43200"/>
                      </a:cubicBezTo>
                      <a:cubicBezTo>
                        <a:pt x="8802" y="43200"/>
                        <a:pt x="3889" y="41412"/>
                        <a:pt x="0" y="38151"/>
                      </a:cubicBezTo>
                      <a:lnTo>
                        <a:pt x="13878" y="21600"/>
                      </a:lnTo>
                      <a:close/>
                    </a:path>
                  </a:pathLst>
                </a:custGeom>
                <a:noFill/>
                <a:ln w="57150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55" name="Line 7"/>
                <p:cNvSpPr>
                  <a:spLocks noChangeShapeType="1"/>
                </p:cNvSpPr>
                <p:nvPr/>
              </p:nvSpPr>
              <p:spPr bwMode="auto">
                <a:xfrm flipH="1">
                  <a:off x="2239" y="7449"/>
                  <a:ext cx="131" cy="106"/>
                </a:xfrm>
                <a:prstGeom prst="line">
                  <a:avLst/>
                </a:prstGeom>
                <a:noFill/>
                <a:ln w="57150">
                  <a:solidFill>
                    <a:srgbClr val="00B050"/>
                  </a:solidFill>
                  <a:round/>
                  <a:headEnd type="triangle" w="med" len="med"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2056" name="Line 8"/>
                <p:cNvSpPr>
                  <a:spLocks noChangeShapeType="1"/>
                </p:cNvSpPr>
                <p:nvPr/>
              </p:nvSpPr>
              <p:spPr bwMode="auto">
                <a:xfrm>
                  <a:off x="2134" y="7162"/>
                  <a:ext cx="0" cy="599"/>
                </a:xfrm>
                <a:prstGeom prst="line">
                  <a:avLst/>
                </a:prstGeom>
                <a:noFill/>
                <a:ln w="57150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2057" name="Group 9"/>
                <p:cNvGrpSpPr>
                  <a:grpSpLocks/>
                </p:cNvGrpSpPr>
                <p:nvPr/>
              </p:nvGrpSpPr>
              <p:grpSpPr bwMode="auto">
                <a:xfrm>
                  <a:off x="1999" y="6890"/>
                  <a:ext cx="270" cy="744"/>
                  <a:chOff x="1999" y="6890"/>
                  <a:chExt cx="270" cy="744"/>
                </a:xfrm>
              </p:grpSpPr>
              <p:sp>
                <p:nvSpPr>
                  <p:cNvPr id="2058" name="Line 1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143" y="7537"/>
                    <a:ext cx="126" cy="97"/>
                  </a:xfrm>
                  <a:prstGeom prst="line">
                    <a:avLst/>
                  </a:prstGeom>
                  <a:noFill/>
                  <a:ln w="57150">
                    <a:solidFill>
                      <a:srgbClr val="00B050"/>
                    </a:solidFill>
                    <a:round/>
                    <a:headEnd/>
                    <a:tailEnd type="triangle" w="med" len="med"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059" name="Line 11"/>
                  <p:cNvSpPr>
                    <a:spLocks noChangeShapeType="1"/>
                  </p:cNvSpPr>
                  <p:nvPr/>
                </p:nvSpPr>
                <p:spPr bwMode="auto">
                  <a:xfrm>
                    <a:off x="2269" y="6890"/>
                    <a:ext cx="0" cy="599"/>
                  </a:xfrm>
                  <a:prstGeom prst="line">
                    <a:avLst/>
                  </a:prstGeom>
                  <a:noFill/>
                  <a:ln w="57150">
                    <a:solidFill>
                      <a:srgbClr val="0000FF"/>
                    </a:solidFill>
                    <a:round/>
                    <a:headEnd type="triangle" w="med" len="med"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060" name="Line 12"/>
                  <p:cNvSpPr>
                    <a:spLocks noChangeShapeType="1"/>
                  </p:cNvSpPr>
                  <p:nvPr/>
                </p:nvSpPr>
                <p:spPr bwMode="auto">
                  <a:xfrm flipH="1" flipV="1">
                    <a:off x="1999" y="7374"/>
                    <a:ext cx="257" cy="127"/>
                  </a:xfrm>
                  <a:prstGeom prst="line">
                    <a:avLst/>
                  </a:prstGeom>
                  <a:noFill/>
                  <a:ln w="57150">
                    <a:solidFill>
                      <a:srgbClr val="FF0000"/>
                    </a:solidFill>
                    <a:round/>
                    <a:headEnd/>
                    <a:tailEnd type="triangle" w="med" len="med"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2061" name="Line 13"/>
            <p:cNvSpPr>
              <a:spLocks noChangeShapeType="1"/>
            </p:cNvSpPr>
            <p:nvPr/>
          </p:nvSpPr>
          <p:spPr bwMode="auto">
            <a:xfrm>
              <a:off x="1653" y="7181"/>
              <a:ext cx="288" cy="150"/>
            </a:xfrm>
            <a:prstGeom prst="line">
              <a:avLst/>
            </a:prstGeom>
            <a:noFill/>
            <a:ln w="57150">
              <a:solidFill>
                <a:srgbClr val="993300"/>
              </a:solidFill>
              <a:round/>
              <a:headEnd type="triangle" w="med" len="med"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4" name="Прямоугольник 13"/>
          <p:cNvSpPr/>
          <p:nvPr/>
        </p:nvSpPr>
        <p:spPr>
          <a:xfrm>
            <a:off x="210464" y="571480"/>
            <a:ext cx="8933536" cy="64633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«Зачем 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тела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наклоняются на </a:t>
            </a:r>
            <a:r>
              <a:rPr lang="ru-RU" sz="3600" b="1" dirty="0" smtClean="0">
                <a:solidFill>
                  <a:srgbClr val="0033C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поворотах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?»</a:t>
            </a:r>
            <a:endParaRPr lang="ru-RU" sz="3600" b="1" dirty="0">
              <a:solidFill>
                <a:srgbClr val="FF0000"/>
              </a:solidFill>
            </a:endParaRPr>
          </a:p>
        </p:txBody>
      </p:sp>
      <p:cxnSp>
        <p:nvCxnSpPr>
          <p:cNvPr id="15" name="Прямая со стрелкой 14"/>
          <p:cNvCxnSpPr/>
          <p:nvPr/>
        </p:nvCxnSpPr>
        <p:spPr>
          <a:xfrm rot="10800000">
            <a:off x="3143240" y="1928802"/>
            <a:ext cx="1071570" cy="553614"/>
          </a:xfrm>
          <a:prstGeom prst="straightConnector1">
            <a:avLst/>
          </a:prstGeom>
          <a:ln w="50800">
            <a:solidFill>
              <a:srgbClr val="0014AC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 rot="5400000" flipH="1" flipV="1">
            <a:off x="2207521" y="3007397"/>
            <a:ext cx="2157190" cy="1588"/>
          </a:xfrm>
          <a:prstGeom prst="straightConnector1">
            <a:avLst/>
          </a:prstGeom>
          <a:ln w="50800">
            <a:solidFill>
              <a:srgbClr val="0014AC"/>
            </a:solidFill>
            <a:prstDash val="sysDash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rot="16200000" flipV="1">
            <a:off x="2523660" y="2787411"/>
            <a:ext cx="2428891" cy="928692"/>
          </a:xfrm>
          <a:prstGeom prst="straightConnector1">
            <a:avLst/>
          </a:prstGeom>
          <a:ln w="762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Прямоугольный треугольник 23"/>
          <p:cNvSpPr/>
          <p:nvPr/>
        </p:nvSpPr>
        <p:spPr>
          <a:xfrm rot="1233579">
            <a:off x="3916621" y="4050485"/>
            <a:ext cx="267513" cy="293589"/>
          </a:xfrm>
          <a:prstGeom prst="rtTriangle">
            <a:avLst/>
          </a:prstGeom>
          <a:solidFill>
            <a:srgbClr val="0014AC"/>
          </a:solidFill>
          <a:ln>
            <a:solidFill>
              <a:srgbClr val="0014AC">
                <a:alpha val="35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3812832" y="4059800"/>
            <a:ext cx="3305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 smtClean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</a:t>
            </a:r>
            <a:endParaRPr lang="ru-RU" dirty="0">
              <a:solidFill>
                <a:schemeClr val="bg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6" presetID="8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24" grpId="0" animBg="1"/>
      <p:bldP spid="24" grpId="1" animBg="1"/>
      <p:bldP spid="25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04827" y="2500306"/>
          <a:ext cx="8739173" cy="3944250"/>
        </p:xfrm>
        <a:graphic>
          <a:graphicData uri="http://schemas.openxmlformats.org/drawingml/2006/table">
            <a:tbl>
              <a:tblPr/>
              <a:tblGrid>
                <a:gridCol w="446191"/>
                <a:gridCol w="7578602"/>
                <a:gridCol w="714380"/>
              </a:tblGrid>
              <a:tr h="42465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№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содержание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Times New Roman"/>
                          <a:ea typeface="Times New Roman"/>
                          <a:cs typeface="Times New Roman"/>
                        </a:rPr>
                        <a:t>t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6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Courier New"/>
                          <a:ea typeface="Times New Roman"/>
                          <a:cs typeface="Times New Roman"/>
                        </a:rPr>
                        <a:t>Д.З. гр 7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2м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6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Courier New"/>
                          <a:ea typeface="Times New Roman"/>
                          <a:cs typeface="Times New Roman"/>
                        </a:rPr>
                        <a:t>Консультация по теме и гр 6.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3м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401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Courier New"/>
                          <a:ea typeface="Times New Roman"/>
                          <a:cs typeface="Times New Roman"/>
                        </a:rPr>
                        <a:t>Планирование лабораторной работы и нахождения погрешности.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Courier New"/>
                          <a:ea typeface="Times New Roman"/>
                          <a:cs typeface="Times New Roman"/>
                        </a:rPr>
                        <a:t>Выполнение работы.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Courier New"/>
                          <a:ea typeface="Times New Roman"/>
                          <a:cs typeface="Times New Roman"/>
                        </a:rPr>
                        <a:t>Вычисление силы и произведение массы на ускорение и анализ результатов.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5м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10м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15м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65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 New Roman"/>
                          <a:cs typeface="Times New Roman"/>
                        </a:rPr>
                        <a:t>доп. ???  Почему тело сразу не возвращается в положение равновесия?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16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>
                          <a:latin typeface="Times New Roman"/>
                          <a:ea typeface="Times New Roman"/>
                          <a:cs typeface="Times New Roman"/>
                        </a:rPr>
                        <a:t>ДЗ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>
                          <a:latin typeface="Courier New"/>
                          <a:ea typeface="Times New Roman"/>
                          <a:cs typeface="Times New Roman"/>
                        </a:rPr>
                        <a:t>Д.З. гр. 7 (</a:t>
                      </a:r>
                      <a:endParaRPr lang="ru-RU" sz="18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Times New Roman"/>
                          <a:cs typeface="Times New Roman"/>
                        </a:rPr>
                        <a:t>50м</a:t>
                      </a:r>
                      <a:endParaRPr lang="ru-RU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0" y="-15387"/>
            <a:ext cx="9144000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 16 (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пд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/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3у16н/ №48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 (III)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ТЕМА:</a:t>
            </a:r>
            <a:r>
              <a:rPr kumimoji="0" lang="ru-RU" sz="1400" b="1" i="1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/лр6/ «Изучение движения тел по окружности».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Практические навыки изучения движения тела по окружности.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</a:t>
            </a:r>
            <a:r>
              <a:rPr kumimoji="0" lang="ru-RU" sz="14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создать условия для развития практических навыков, для проверки основного уравнения динамики.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-1" y="2357430"/>
          <a:ext cx="9144001" cy="3352800"/>
        </p:xfrm>
        <a:graphic>
          <a:graphicData uri="http://schemas.openxmlformats.org/drawingml/2006/table">
            <a:tbl>
              <a:tblPr/>
              <a:tblGrid>
                <a:gridCol w="466860"/>
                <a:gridCol w="8178806"/>
                <a:gridCol w="498335"/>
              </a:tblGrid>
              <a:tr h="1398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содержание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8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Д.З. гр 4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2м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8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Консультация по теме № 13.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3м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1965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Планирование лабораторной работы и нахождения погрешности.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Выполнение работы.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Вычисление коэффициентов трения и анализ результатов.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5м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10м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976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упр.20 (3) стр. 107   (дополнительно)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    упр.20(4) 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20м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88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ДЗ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Д.З. гр. 4</a:t>
                      </a: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50м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2948" marR="6294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8673" name="Rectangle 1"/>
          <p:cNvSpPr>
            <a:spLocks noChangeArrowheads="1"/>
          </p:cNvSpPr>
          <p:nvPr/>
        </p:nvSpPr>
        <p:spPr bwMode="auto">
          <a:xfrm>
            <a:off x="0" y="142853"/>
            <a:ext cx="91440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Урок -  13 ( </a:t>
            </a:r>
            <a:r>
              <a:rPr kumimoji="0" lang="ru-RU" sz="16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пд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) </a:t>
            </a: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/3у15н/ №45</a:t>
            </a:r>
            <a:r>
              <a:rPr kumimoji="0" lang="en-US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раздел (III)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ТЕМА</a:t>
            </a:r>
            <a:r>
              <a:rPr kumimoji="0" lang="ru-RU" sz="1400" b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:  </a:t>
            </a:r>
            <a:r>
              <a:rPr kumimoji="0" lang="ru-RU" sz="1400" b="1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/лр5/ «Определение коэффициента трения покоя и скольжения методом «наклонной плоскости».</a:t>
            </a:r>
            <a:endParaRPr kumimoji="0" lang="ru-RU" sz="900" b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ЦЕЛИ: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Умения учащихся находить коэффициенты трения скольжения и покоя методом «наклонной плоскости».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Задачи: </a:t>
            </a:r>
            <a:r>
              <a:rPr kumimoji="0" lang="ru-RU" sz="1000" b="1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Создать условия для развития практических навыков учащихся, навыков определения погрешностей измерения, навыка пользования методом «наклонной плоскости».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ТИП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 УРОКА: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ДЕМОНСТРАЦИИ: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ХОД УРОКА: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0" y="5929330"/>
            <a:ext cx="9144000" cy="9286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С какой скорость мотоциклу нужно двигаться по вертикальной стене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0" y="857232"/>
            <a:ext cx="2500298" cy="2336537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pPr lvl="0">
              <a:lnSpc>
                <a:spcPts val="3500"/>
              </a:lnSpc>
            </a:pP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V-</a:t>
            </a:r>
            <a:r>
              <a:rPr lang="ru-RU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=500кг</a:t>
            </a: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48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пок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=0,4</a:t>
            </a:r>
          </a:p>
          <a:p>
            <a:pPr>
              <a:lnSpc>
                <a:spcPts val="3500"/>
              </a:lnSpc>
            </a:pPr>
            <a:endParaRPr lang="ru-RU" sz="4800" b="1" dirty="0" smtClean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=10м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0" y="5000636"/>
            <a:ext cx="9144000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Ответ: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только по окружности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со скоростью не меньше 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15,8 м/с, 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это около 60км/ч.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2800" b="0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643174" y="0"/>
            <a:ext cx="6072230" cy="99001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>
              <a:lnSpc>
                <a:spcPts val="3500"/>
              </a:lnSpc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Мотоцикл  движется по окружности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ts val="3500"/>
              </a:lnSpc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oz)</a:t>
            </a:r>
            <a:r>
              <a:rPr lang="en-US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N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M·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grpSp>
        <p:nvGrpSpPr>
          <p:cNvPr id="2" name="Группа 4"/>
          <p:cNvGrpSpPr/>
          <p:nvPr/>
        </p:nvGrpSpPr>
        <p:grpSpPr>
          <a:xfrm>
            <a:off x="6858016" y="3000372"/>
            <a:ext cx="714380" cy="461665"/>
            <a:chOff x="2714612" y="4429132"/>
            <a:chExt cx="714380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 стрелкой 63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Группа 10"/>
          <p:cNvGrpSpPr/>
          <p:nvPr/>
        </p:nvGrpSpPr>
        <p:grpSpPr>
          <a:xfrm>
            <a:off x="6858016" y="1314378"/>
            <a:ext cx="714380" cy="400110"/>
            <a:chOff x="1857356" y="2528824"/>
            <a:chExt cx="714380" cy="400110"/>
          </a:xfrm>
        </p:grpSpPr>
        <p:cxnSp>
          <p:nvCxnSpPr>
            <p:cNvPr id="75" name="Прямая со стрелкой 7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/>
            <p:cNvSpPr txBox="1"/>
            <p:nvPr/>
          </p:nvSpPr>
          <p:spPr>
            <a:xfrm>
              <a:off x="1857356" y="2528824"/>
              <a:ext cx="71438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/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85" name="Прямая соединительная линия 84"/>
          <p:cNvCxnSpPr/>
          <p:nvPr/>
        </p:nvCxnSpPr>
        <p:spPr>
          <a:xfrm rot="-120000" flipV="1">
            <a:off x="6858016" y="2414825"/>
            <a:ext cx="720000" cy="28380"/>
          </a:xfrm>
          <a:prstGeom prst="line">
            <a:avLst/>
          </a:prstGeom>
          <a:ln w="50800">
            <a:solidFill>
              <a:srgbClr val="0014AC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rot="16200000" flipV="1">
            <a:off x="7106183" y="2956823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 rot="16200000" flipV="1">
            <a:off x="7082403" y="1897557"/>
            <a:ext cx="1021304" cy="17253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 стрелкой 115"/>
          <p:cNvCxnSpPr/>
          <p:nvPr/>
        </p:nvCxnSpPr>
        <p:spPr>
          <a:xfrm rot="10800000" flipV="1">
            <a:off x="7713684" y="2643182"/>
            <a:ext cx="715968" cy="357190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Группа 7"/>
          <p:cNvGrpSpPr/>
          <p:nvPr/>
        </p:nvGrpSpPr>
        <p:grpSpPr>
          <a:xfrm>
            <a:off x="7858148" y="2714620"/>
            <a:ext cx="714380" cy="584775"/>
            <a:chOff x="3357554" y="2143116"/>
            <a:chExt cx="714380" cy="584775"/>
          </a:xfrm>
          <a:noFill/>
        </p:grpSpPr>
        <p:sp>
          <p:nvSpPr>
            <p:cNvPr id="119" name="TextBox 118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0" name="Прямая со стрелкой 119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1" name="Прямая со стрелкой 120"/>
          <p:cNvCxnSpPr/>
          <p:nvPr/>
        </p:nvCxnSpPr>
        <p:spPr>
          <a:xfrm>
            <a:off x="6643702" y="1857362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Группа 7"/>
          <p:cNvGrpSpPr/>
          <p:nvPr/>
        </p:nvGrpSpPr>
        <p:grpSpPr>
          <a:xfrm>
            <a:off x="6215074" y="1844093"/>
            <a:ext cx="714380" cy="584775"/>
            <a:chOff x="2857488" y="2844225"/>
            <a:chExt cx="714380" cy="584775"/>
          </a:xfrm>
        </p:grpSpPr>
        <p:sp>
          <p:nvSpPr>
            <p:cNvPr id="123" name="TextBox 122"/>
            <p:cNvSpPr txBox="1"/>
            <p:nvPr/>
          </p:nvSpPr>
          <p:spPr>
            <a:xfrm>
              <a:off x="2857488" y="2844225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err="1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ru-RU" sz="24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4" name="Прямая со стрелкой 123"/>
            <p:cNvCxnSpPr/>
            <p:nvPr/>
          </p:nvCxnSpPr>
          <p:spPr>
            <a:xfrm>
              <a:off x="2938551" y="3031722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" name="Группа 131"/>
          <p:cNvGrpSpPr/>
          <p:nvPr/>
        </p:nvGrpSpPr>
        <p:grpSpPr>
          <a:xfrm>
            <a:off x="8428738" y="1571612"/>
            <a:ext cx="715262" cy="1428760"/>
            <a:chOff x="4713994" y="1142984"/>
            <a:chExt cx="715262" cy="1428760"/>
          </a:xfrm>
        </p:grpSpPr>
        <p:grpSp>
          <p:nvGrpSpPr>
            <p:cNvPr id="7" name="Группа 68"/>
            <p:cNvGrpSpPr/>
            <p:nvPr/>
          </p:nvGrpSpPr>
          <p:grpSpPr>
            <a:xfrm rot="10800000">
              <a:off x="4740210" y="1285860"/>
              <a:ext cx="546170" cy="1285884"/>
              <a:chOff x="671325" y="1571634"/>
              <a:chExt cx="983713" cy="3060000"/>
            </a:xfrm>
          </p:grpSpPr>
          <p:cxnSp>
            <p:nvCxnSpPr>
              <p:cNvPr id="126" name="Прямая соединительная линия 125"/>
              <p:cNvCxnSpPr/>
              <p:nvPr/>
            </p:nvCxnSpPr>
            <p:spPr>
              <a:xfrm rot="5400000" flipH="1" flipV="1">
                <a:off x="-857880" y="3100839"/>
                <a:ext cx="3060000" cy="1589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Прямая соединительная линия 126"/>
              <p:cNvCxnSpPr/>
              <p:nvPr/>
            </p:nvCxnSpPr>
            <p:spPr>
              <a:xfrm>
                <a:off x="682438" y="2591636"/>
                <a:ext cx="972600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none" w="lg" len="lg"/>
                <a:tail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9" name="TextBox 128"/>
            <p:cNvSpPr txBox="1"/>
            <p:nvPr/>
          </p:nvSpPr>
          <p:spPr>
            <a:xfrm>
              <a:off x="4713994" y="1714488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z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5000628" y="1142984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3" name="Прямоугольник 132"/>
          <p:cNvSpPr/>
          <p:nvPr/>
        </p:nvSpPr>
        <p:spPr>
          <a:xfrm>
            <a:off x="2714612" y="1000108"/>
            <a:ext cx="3929090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тр.п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 </a:t>
            </a:r>
            <a:r>
              <a:rPr lang="ru-RU" sz="24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2928926" y="1643050"/>
            <a:ext cx="2357454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ym typeface="Symbol"/>
              </a:rPr>
              <a:t>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8" name="TextBox 137"/>
          <p:cNvSpPr txBox="1"/>
          <p:nvPr/>
        </p:nvSpPr>
        <p:spPr>
          <a:xfrm>
            <a:off x="2928926" y="2214554"/>
            <a:ext cx="2286016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endParaRPr lang="ru-RU" sz="3200" dirty="0"/>
          </a:p>
        </p:txBody>
      </p:sp>
      <p:sp>
        <p:nvSpPr>
          <p:cNvPr id="139" name="TextBox 138"/>
          <p:cNvSpPr txBox="1"/>
          <p:nvPr/>
        </p:nvSpPr>
        <p:spPr>
          <a:xfrm>
            <a:off x="3286116" y="2786058"/>
            <a:ext cx="1500198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endParaRPr lang="ru-RU" sz="3200" dirty="0"/>
          </a:p>
        </p:txBody>
      </p:sp>
      <p:cxnSp>
        <p:nvCxnSpPr>
          <p:cNvPr id="154" name="Прямая со стрелкой 153"/>
          <p:cNvCxnSpPr/>
          <p:nvPr/>
        </p:nvCxnSpPr>
        <p:spPr>
          <a:xfrm rot="16200000" flipH="1">
            <a:off x="3714744" y="714356"/>
            <a:ext cx="1071570" cy="1071570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Прямая со стрелкой 155"/>
          <p:cNvCxnSpPr/>
          <p:nvPr/>
        </p:nvCxnSpPr>
        <p:spPr>
          <a:xfrm rot="5400000">
            <a:off x="3178959" y="1464455"/>
            <a:ext cx="500066" cy="285752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4" name="Прямоугольник 83"/>
          <p:cNvSpPr/>
          <p:nvPr/>
        </p:nvSpPr>
        <p:spPr>
          <a:xfrm>
            <a:off x="7472083" y="2206963"/>
            <a:ext cx="214314" cy="357190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0" name="Скругленный прямоугольник 79"/>
          <p:cNvSpPr/>
          <p:nvPr/>
        </p:nvSpPr>
        <p:spPr>
          <a:xfrm>
            <a:off x="2928926" y="2357430"/>
            <a:ext cx="500066" cy="357190"/>
          </a:xfrm>
          <a:prstGeom prst="roundRect">
            <a:avLst/>
          </a:prstGeom>
          <a:solidFill>
            <a:schemeClr val="bg1">
              <a:lumMod val="85000"/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5" name="Скругленный прямоугольник 94"/>
          <p:cNvSpPr/>
          <p:nvPr/>
        </p:nvSpPr>
        <p:spPr>
          <a:xfrm>
            <a:off x="4339026" y="2338770"/>
            <a:ext cx="357190" cy="357190"/>
          </a:xfrm>
          <a:prstGeom prst="roundRect">
            <a:avLst/>
          </a:prstGeom>
          <a:solidFill>
            <a:schemeClr val="bg1">
              <a:lumMod val="85000"/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0" name="Прямоугольник 49"/>
          <p:cNvSpPr/>
          <p:nvPr/>
        </p:nvSpPr>
        <p:spPr>
          <a:xfrm>
            <a:off x="7709710" y="1500174"/>
            <a:ext cx="71438" cy="1928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3286116" y="3357562"/>
            <a:ext cx="1500198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  <a:ln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2,5</a:t>
            </a:r>
            <a:r>
              <a:rPr lang="ru-RU" sz="3200" b="1" dirty="0" smtClean="0">
                <a:sym typeface="Symbol"/>
              </a:rPr>
              <a:t>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</a:t>
            </a:r>
            <a:endParaRPr lang="ru-RU" sz="3200" dirty="0"/>
          </a:p>
        </p:txBody>
      </p:sp>
      <p:sp>
        <p:nvSpPr>
          <p:cNvPr id="54" name="Прямоугольник 53"/>
          <p:cNvSpPr/>
          <p:nvPr/>
        </p:nvSpPr>
        <p:spPr>
          <a:xfrm>
            <a:off x="5429256" y="1500174"/>
            <a:ext cx="71438" cy="19288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Овал 55"/>
          <p:cNvSpPr/>
          <p:nvPr/>
        </p:nvSpPr>
        <p:spPr>
          <a:xfrm>
            <a:off x="5500694" y="2214554"/>
            <a:ext cx="2214578" cy="500066"/>
          </a:xfrm>
          <a:prstGeom prst="ellipse">
            <a:avLst/>
          </a:prstGeom>
          <a:noFill/>
          <a:ln>
            <a:solidFill>
              <a:schemeClr val="tx1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8" name="Группа 7"/>
          <p:cNvGrpSpPr/>
          <p:nvPr/>
        </p:nvGrpSpPr>
        <p:grpSpPr>
          <a:xfrm>
            <a:off x="6500826" y="2467269"/>
            <a:ext cx="714380" cy="461665"/>
            <a:chOff x="3357554" y="2143116"/>
            <a:chExt cx="714380" cy="461665"/>
          </a:xfrm>
        </p:grpSpPr>
        <p:sp>
          <p:nvSpPr>
            <p:cNvPr id="58" name="TextBox 57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59" name="Прямая со стрелкой 5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55"/>
          <p:cNvGrpSpPr/>
          <p:nvPr/>
        </p:nvGrpSpPr>
        <p:grpSpPr>
          <a:xfrm>
            <a:off x="4786314" y="3571876"/>
            <a:ext cx="1597548" cy="1132099"/>
            <a:chOff x="630659" y="4438667"/>
            <a:chExt cx="1597548" cy="1132099"/>
          </a:xfrm>
        </p:grpSpPr>
        <p:grpSp>
          <p:nvGrpSpPr>
            <p:cNvPr id="10" name="Group 3"/>
            <p:cNvGrpSpPr>
              <a:grpSpLocks/>
            </p:cNvGrpSpPr>
            <p:nvPr/>
          </p:nvGrpSpPr>
          <p:grpSpPr bwMode="auto">
            <a:xfrm>
              <a:off x="1512695" y="4438667"/>
              <a:ext cx="715458" cy="1132099"/>
              <a:chOff x="9815" y="3167"/>
              <a:chExt cx="183" cy="622"/>
            </a:xfrm>
          </p:grpSpPr>
          <p:sp>
            <p:nvSpPr>
              <p:cNvPr id="70" name="Text Box 4"/>
              <p:cNvSpPr txBox="1">
                <a:spLocks noChangeArrowheads="1"/>
              </p:cNvSpPr>
              <p:nvPr/>
            </p:nvSpPr>
            <p:spPr bwMode="auto">
              <a:xfrm>
                <a:off x="9827" y="3421"/>
                <a:ext cx="11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2" name="Text Box 5"/>
              <p:cNvSpPr txBox="1">
                <a:spLocks noChangeArrowheads="1"/>
              </p:cNvSpPr>
              <p:nvPr/>
            </p:nvSpPr>
            <p:spPr bwMode="auto">
              <a:xfrm>
                <a:off x="9815" y="3167"/>
                <a:ext cx="183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3" name="Line 6"/>
              <p:cNvSpPr>
                <a:spLocks noChangeShapeType="1"/>
              </p:cNvSpPr>
              <p:nvPr/>
            </p:nvSpPr>
            <p:spPr bwMode="auto">
              <a:xfrm>
                <a:off x="9827" y="3537"/>
                <a:ext cx="12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65" name="TextBox 64"/>
            <p:cNvSpPr txBox="1"/>
            <p:nvPr/>
          </p:nvSpPr>
          <p:spPr>
            <a:xfrm>
              <a:off x="630659" y="4786322"/>
              <a:ext cx="10001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r>
                <a:rPr lang="ru-RU" sz="2800" b="1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ц</a:t>
              </a:r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1" name="Группа 55"/>
          <p:cNvGrpSpPr/>
          <p:nvPr/>
        </p:nvGrpSpPr>
        <p:grpSpPr>
          <a:xfrm>
            <a:off x="7425178" y="3643314"/>
            <a:ext cx="1147350" cy="1132099"/>
            <a:chOff x="1080803" y="4438667"/>
            <a:chExt cx="1147350" cy="1132099"/>
          </a:xfrm>
        </p:grpSpPr>
        <p:grpSp>
          <p:nvGrpSpPr>
            <p:cNvPr id="12" name="Group 3"/>
            <p:cNvGrpSpPr>
              <a:grpSpLocks/>
            </p:cNvGrpSpPr>
            <p:nvPr/>
          </p:nvGrpSpPr>
          <p:grpSpPr bwMode="auto">
            <a:xfrm>
              <a:off x="1512695" y="4438667"/>
              <a:ext cx="715458" cy="1132099"/>
              <a:chOff x="9815" y="3167"/>
              <a:chExt cx="183" cy="622"/>
            </a:xfrm>
          </p:grpSpPr>
          <p:sp>
            <p:nvSpPr>
              <p:cNvPr id="79" name="Text Box 4"/>
              <p:cNvSpPr txBox="1">
                <a:spLocks noChangeArrowheads="1"/>
              </p:cNvSpPr>
              <p:nvPr/>
            </p:nvSpPr>
            <p:spPr bwMode="auto">
              <a:xfrm>
                <a:off x="9827" y="3421"/>
                <a:ext cx="110" cy="36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914400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ts val="1000"/>
                  </a:spcAft>
                  <a:buClrTx/>
                  <a:buSzTx/>
                  <a:buFontTx/>
                  <a:buNone/>
                  <a:tabLst/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14AC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C000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1" name="Text Box 5"/>
              <p:cNvSpPr txBox="1">
                <a:spLocks noChangeArrowheads="1"/>
              </p:cNvSpPr>
              <p:nvPr/>
            </p:nvSpPr>
            <p:spPr bwMode="auto">
              <a:xfrm>
                <a:off x="9815" y="3167"/>
                <a:ext cx="183" cy="42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lvl="0">
                  <a:spcAft>
                    <a:spcPts val="1000"/>
                  </a:spcAft>
                </a:pPr>
                <a:r>
                  <a:rPr kumimoji="0" lang="en-US" sz="4000" b="1" i="0" u="none" strike="noStrike" cap="none" normalizeH="0" baseline="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v</a:t>
                </a:r>
                <a:r>
                  <a:rPr kumimoji="0" lang="en-US" sz="4000" b="1" i="0" u="none" strike="noStrike" cap="none" normalizeH="0" baseline="30000" dirty="0" smtClean="0">
                    <a:ln>
                      <a:noFill/>
                    </a:ln>
                    <a:solidFill>
                      <a:srgbClr val="006600"/>
                    </a:solidFill>
                    <a:effectLst/>
                    <a:latin typeface="Times New Roman" pitchFamily="18" charset="0"/>
                    <a:cs typeface="Times New Roman" pitchFamily="18" charset="0"/>
                  </a:rPr>
                  <a:t>2</a:t>
                </a:r>
                <a:endParaRPr kumimoji="0" lang="ru-RU" sz="4000" b="0" i="0" u="none" strike="noStrike" cap="none" normalizeH="0" baseline="0" dirty="0" smtClean="0">
                  <a:ln>
                    <a:noFill/>
                  </a:ln>
                  <a:solidFill>
                    <a:srgbClr val="006600"/>
                  </a:solidFill>
                  <a:effectLst/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8" name="Line 6"/>
              <p:cNvSpPr>
                <a:spLocks noChangeShapeType="1"/>
              </p:cNvSpPr>
              <p:nvPr/>
            </p:nvSpPr>
            <p:spPr bwMode="auto">
              <a:xfrm>
                <a:off x="9827" y="3537"/>
                <a:ext cx="120" cy="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40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78" name="TextBox 77"/>
            <p:cNvSpPr txBox="1"/>
            <p:nvPr/>
          </p:nvSpPr>
          <p:spPr>
            <a:xfrm>
              <a:off x="1080803" y="4786322"/>
              <a:ext cx="42862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smtClean="0">
                  <a:latin typeface="Times New Roman" pitchFamily="18" charset="0"/>
                  <a:cs typeface="Times New Roman" pitchFamily="18" charset="0"/>
                </a:rPr>
                <a:t>=</a:t>
              </a:r>
              <a:endParaRPr lang="ru-RU" sz="3600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13" name="Group 3"/>
          <p:cNvGrpSpPr>
            <a:grpSpLocks/>
          </p:cNvGrpSpPr>
          <p:nvPr/>
        </p:nvGrpSpPr>
        <p:grpSpPr bwMode="auto">
          <a:xfrm>
            <a:off x="6927041" y="3654223"/>
            <a:ext cx="762373" cy="1132099"/>
            <a:chOff x="9815" y="3167"/>
            <a:chExt cx="195" cy="622"/>
          </a:xfrm>
        </p:grpSpPr>
        <p:sp>
          <p:nvSpPr>
            <p:cNvPr id="92" name="Text Box 4"/>
            <p:cNvSpPr txBox="1">
              <a:spLocks noChangeArrowheads="1"/>
            </p:cNvSpPr>
            <p:nvPr/>
          </p:nvSpPr>
          <p:spPr bwMode="auto">
            <a:xfrm>
              <a:off x="9827" y="3421"/>
              <a:ext cx="183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lang="en-US" sz="4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  <a:sym typeface="Symbol"/>
                </a:rPr>
                <a:t></a:t>
              </a:r>
              <a:r>
                <a:rPr lang="ru-RU" sz="4000" b="1" baseline="-25000" dirty="0" err="1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п</a:t>
              </a:r>
              <a:r>
                <a:rPr lang="ru-RU" sz="4000" b="1" baseline="-25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3" name="Text Box 5"/>
            <p:cNvSpPr txBox="1">
              <a:spLocks noChangeArrowheads="1"/>
            </p:cNvSpPr>
            <p:nvPr/>
          </p:nvSpPr>
          <p:spPr bwMode="auto">
            <a:xfrm>
              <a:off x="9815" y="3167"/>
              <a:ext cx="183" cy="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lvl="0">
                <a:spcAft>
                  <a:spcPts val="1000"/>
                </a:spcAft>
              </a:pPr>
              <a:r>
                <a:rPr kumimoji="0" lang="en-US" sz="40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g</a:t>
              </a:r>
              <a:endPara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4" name="Line 6"/>
            <p:cNvSpPr>
              <a:spLocks noChangeShapeType="1"/>
            </p:cNvSpPr>
            <p:nvPr/>
          </p:nvSpPr>
          <p:spPr bwMode="auto">
            <a:xfrm>
              <a:off x="9827" y="3537"/>
              <a:ext cx="120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sz="400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96" name="TextBox 95"/>
          <p:cNvSpPr txBox="1"/>
          <p:nvPr/>
        </p:nvSpPr>
        <p:spPr>
          <a:xfrm>
            <a:off x="1643042" y="5429264"/>
            <a:ext cx="714380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  <a:ln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dirty="0" smtClean="0"/>
              <a:t> </a:t>
            </a:r>
            <a:endParaRPr lang="ru-RU" sz="3200" dirty="0"/>
          </a:p>
        </p:txBody>
      </p:sp>
      <p:sp>
        <p:nvSpPr>
          <p:cNvPr id="97" name="TextBox 96"/>
          <p:cNvSpPr txBox="1"/>
          <p:nvPr/>
        </p:nvSpPr>
        <p:spPr>
          <a:xfrm>
            <a:off x="5022144" y="5450780"/>
            <a:ext cx="428628" cy="584775"/>
          </a:xfrm>
          <a:prstGeom prst="rect">
            <a:avLst/>
          </a:prstGeom>
          <a:blipFill>
            <a:blip r:embed="rId10" cstate="print"/>
            <a:tile tx="0" ty="0" sx="100000" sy="100000" flip="none" algn="tl"/>
          </a:blipFill>
          <a:ln>
            <a:solidFill>
              <a:srgbClr val="C00000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dirty="0" smtClean="0"/>
              <a:t> </a:t>
            </a:r>
            <a:endParaRPr lang="ru-RU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55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300"/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300"/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300"/>
                                        <p:tgtEl>
                                          <p:spTgt spid="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1" presetClass="entr" presetSubtype="1" repeatCount="indefinite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8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3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000"/>
                            </p:stCondLst>
                            <p:childTnLst>
                              <p:par>
                                <p:cTn id="10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0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00"/>
                            </p:stCondLst>
                            <p:childTnLst>
                              <p:par>
                                <p:cTn id="153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5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>
                      <p:stCondLst>
                        <p:cond delay="indefinite"/>
                      </p:stCondLst>
                      <p:childTnLst>
                        <p:par>
                          <p:cTn id="169" fill="hold">
                            <p:stCondLst>
                              <p:cond delay="0"/>
                            </p:stCondLst>
                            <p:childTnLst>
                              <p:par>
                                <p:cTn id="17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9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0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1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2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0" fill="hold">
                      <p:stCondLst>
                        <p:cond delay="indefinite"/>
                      </p:stCondLst>
                      <p:childTnLst>
                        <p:par>
                          <p:cTn id="201" fill="hold">
                            <p:stCondLst>
                              <p:cond delay="0"/>
                            </p:stCondLst>
                            <p:childTnLst>
                              <p:par>
                                <p:cTn id="202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3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08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  <p:bldP spid="55" grpId="0" build="p" animBg="1"/>
      <p:bldP spid="82" grpId="0"/>
      <p:bldP spid="60" grpId="0" animBg="1"/>
      <p:bldP spid="133" grpId="0" animBg="1"/>
      <p:bldP spid="135" grpId="0" animBg="1"/>
      <p:bldP spid="138" grpId="0" animBg="1"/>
      <p:bldP spid="139" grpId="0" animBg="1"/>
      <p:bldP spid="84" grpId="0" animBg="1"/>
      <p:bldP spid="80" grpId="0" animBg="1"/>
      <p:bldP spid="95" grpId="0" animBg="1"/>
      <p:bldP spid="53" grpId="0" animBg="1"/>
      <p:bldP spid="56" grpId="0" animBg="1"/>
      <p:bldP spid="96" grpId="0" animBg="1"/>
      <p:bldP spid="96" grpId="1" animBg="1"/>
      <p:bldP spid="97" grpId="0" animBg="1"/>
      <p:bldP spid="9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5" descr="116_0232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214282" y="428604"/>
            <a:ext cx="4773612" cy="210820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96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движение </a:t>
            </a:r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14744" y="6273225"/>
            <a:ext cx="542925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Применение </a:t>
            </a:r>
            <a:r>
              <a:rPr lang="ru-RU" sz="32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з-нов</a:t>
            </a:r>
            <a:r>
              <a:rPr lang="ru-RU" sz="32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Ньтона</a:t>
            </a:r>
            <a:endParaRPr lang="ru-RU" sz="32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9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165374" y="0"/>
            <a:ext cx="3956725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№13а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13320" name="Picture 2" descr="http://class-fizika.narod.ru/9_class/1/colec22.gif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-1143040" y="5429250"/>
            <a:ext cx="522922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>
            <a:off x="1285852" y="2285992"/>
            <a:ext cx="7858148" cy="150019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13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38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связанных</a:t>
            </a:r>
            <a:endParaRPr lang="ru-RU" sz="138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WordArt 4"/>
          <p:cNvSpPr>
            <a:spLocks noChangeArrowheads="1" noChangeShapeType="1" noTextEdit="1"/>
          </p:cNvSpPr>
          <p:nvPr/>
        </p:nvSpPr>
        <p:spPr bwMode="gray">
          <a:xfrm>
            <a:off x="428596" y="4071942"/>
            <a:ext cx="5929354" cy="928694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13800" b="1" kern="10" dirty="0" smtClean="0">
                <a:ln w="2857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006600"/>
                </a:solidFill>
                <a:effectLst>
                  <a:outerShdw dist="38100" dir="18900000" algn="bl" rotWithShape="0">
                    <a:srgbClr val="000000">
                      <a:alpha val="39998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тел</a:t>
            </a:r>
            <a:endParaRPr lang="ru-RU" sz="138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66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6067462" y="4214818"/>
            <a:ext cx="2745458" cy="2372476"/>
            <a:chOff x="1231" y="6650"/>
            <a:chExt cx="1194" cy="1225"/>
          </a:xfrm>
        </p:grpSpPr>
        <p:grpSp>
          <p:nvGrpSpPr>
            <p:cNvPr id="4" name="Group 3"/>
            <p:cNvGrpSpPr>
              <a:grpSpLocks/>
            </p:cNvGrpSpPr>
            <p:nvPr/>
          </p:nvGrpSpPr>
          <p:grpSpPr bwMode="auto">
            <a:xfrm>
              <a:off x="1231" y="6650"/>
              <a:ext cx="1194" cy="1225"/>
              <a:chOff x="1231" y="6794"/>
              <a:chExt cx="1194" cy="1225"/>
            </a:xfrm>
          </p:grpSpPr>
          <p:sp>
            <p:nvSpPr>
              <p:cNvPr id="15" name="Rectangle 4"/>
              <p:cNvSpPr>
                <a:spLocks noChangeArrowheads="1"/>
              </p:cNvSpPr>
              <p:nvPr/>
            </p:nvSpPr>
            <p:spPr bwMode="auto">
              <a:xfrm>
                <a:off x="2199" y="7369"/>
                <a:ext cx="141" cy="141"/>
              </a:xfrm>
              <a:prstGeom prst="rect">
                <a:avLst/>
              </a:prstGeom>
              <a:solidFill>
                <a:srgbClr val="FFFFFF"/>
              </a:solidFill>
              <a:ln w="28575">
                <a:solidFill>
                  <a:srgbClr val="000000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grpSp>
            <p:nvGrpSpPr>
              <p:cNvPr id="5" name="Group 5"/>
              <p:cNvGrpSpPr>
                <a:grpSpLocks/>
              </p:cNvGrpSpPr>
              <p:nvPr/>
            </p:nvGrpSpPr>
            <p:grpSpPr bwMode="auto">
              <a:xfrm>
                <a:off x="1231" y="6794"/>
                <a:ext cx="1194" cy="1225"/>
                <a:chOff x="1231" y="6890"/>
                <a:chExt cx="1194" cy="1225"/>
              </a:xfrm>
            </p:grpSpPr>
            <p:sp>
              <p:nvSpPr>
                <p:cNvPr id="17" name="Arc 6"/>
                <p:cNvSpPr>
                  <a:spLocks/>
                </p:cNvSpPr>
                <p:nvPr/>
              </p:nvSpPr>
              <p:spPr bwMode="auto">
                <a:xfrm>
                  <a:off x="1231" y="7006"/>
                  <a:ext cx="1099" cy="714"/>
                </a:xfrm>
                <a:custGeom>
                  <a:avLst/>
                  <a:gdLst>
                    <a:gd name="G0" fmla="+- 13878 0 0"/>
                    <a:gd name="G1" fmla="+- 21600 0 0"/>
                    <a:gd name="G2" fmla="+- 21600 0 0"/>
                    <a:gd name="T0" fmla="*/ 13878 w 35478"/>
                    <a:gd name="T1" fmla="*/ 0 h 43200"/>
                    <a:gd name="T2" fmla="*/ 0 w 35478"/>
                    <a:gd name="T3" fmla="*/ 38152 h 43200"/>
                    <a:gd name="T4" fmla="*/ 13878 w 35478"/>
                    <a:gd name="T5" fmla="*/ 21600 h 432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35478" h="43200" fill="none" extrusionOk="0">
                      <a:moveTo>
                        <a:pt x="13877" y="0"/>
                      </a:moveTo>
                      <a:cubicBezTo>
                        <a:pt x="25807" y="0"/>
                        <a:pt x="35478" y="9670"/>
                        <a:pt x="35478" y="21600"/>
                      </a:cubicBezTo>
                      <a:cubicBezTo>
                        <a:pt x="35478" y="33529"/>
                        <a:pt x="25807" y="43200"/>
                        <a:pt x="13878" y="43200"/>
                      </a:cubicBezTo>
                      <a:cubicBezTo>
                        <a:pt x="8802" y="43200"/>
                        <a:pt x="3889" y="41412"/>
                        <a:pt x="0" y="38151"/>
                      </a:cubicBezTo>
                    </a:path>
                    <a:path w="35478" h="43200" stroke="0" extrusionOk="0">
                      <a:moveTo>
                        <a:pt x="13877" y="0"/>
                      </a:moveTo>
                      <a:cubicBezTo>
                        <a:pt x="25807" y="0"/>
                        <a:pt x="35478" y="9670"/>
                        <a:pt x="35478" y="21600"/>
                      </a:cubicBezTo>
                      <a:cubicBezTo>
                        <a:pt x="35478" y="33529"/>
                        <a:pt x="25807" y="43200"/>
                        <a:pt x="13878" y="43200"/>
                      </a:cubicBezTo>
                      <a:cubicBezTo>
                        <a:pt x="8802" y="43200"/>
                        <a:pt x="3889" y="41412"/>
                        <a:pt x="0" y="38151"/>
                      </a:cubicBezTo>
                      <a:lnTo>
                        <a:pt x="13878" y="21600"/>
                      </a:lnTo>
                      <a:close/>
                    </a:path>
                  </a:pathLst>
                </a:custGeom>
                <a:noFill/>
                <a:ln w="28575">
                  <a:solidFill>
                    <a:srgbClr val="000000"/>
                  </a:solidFill>
                  <a:prstDash val="sysDot"/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8" name="Line 7"/>
                <p:cNvSpPr>
                  <a:spLocks noChangeShapeType="1"/>
                </p:cNvSpPr>
                <p:nvPr/>
              </p:nvSpPr>
              <p:spPr bwMode="auto">
                <a:xfrm flipH="1">
                  <a:off x="2253" y="7370"/>
                  <a:ext cx="172" cy="149"/>
                </a:xfrm>
                <a:prstGeom prst="line">
                  <a:avLst/>
                </a:prstGeom>
                <a:noFill/>
                <a:ln w="28575">
                  <a:solidFill>
                    <a:srgbClr val="000000"/>
                  </a:solidFill>
                  <a:round/>
                  <a:headEnd type="triangle" w="med" len="med"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sp>
              <p:nvSpPr>
                <p:cNvPr id="19" name="Line 8"/>
                <p:cNvSpPr>
                  <a:spLocks noChangeShapeType="1"/>
                </p:cNvSpPr>
                <p:nvPr/>
              </p:nvSpPr>
              <p:spPr bwMode="auto">
                <a:xfrm>
                  <a:off x="2257" y="7516"/>
                  <a:ext cx="0" cy="599"/>
                </a:xfrm>
                <a:prstGeom prst="line">
                  <a:avLst/>
                </a:prstGeom>
                <a:noFill/>
                <a:ln w="28575">
                  <a:solidFill>
                    <a:srgbClr val="FF0000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ru-RU"/>
                </a:p>
              </p:txBody>
            </p:sp>
            <p:grpSp>
              <p:nvGrpSpPr>
                <p:cNvPr id="6" name="Group 9"/>
                <p:cNvGrpSpPr>
                  <a:grpSpLocks/>
                </p:cNvGrpSpPr>
                <p:nvPr/>
              </p:nvGrpSpPr>
              <p:grpSpPr bwMode="auto">
                <a:xfrm>
                  <a:off x="2023" y="6890"/>
                  <a:ext cx="228" cy="776"/>
                  <a:chOff x="2023" y="6890"/>
                  <a:chExt cx="228" cy="776"/>
                </a:xfrm>
              </p:grpSpPr>
              <p:sp>
                <p:nvSpPr>
                  <p:cNvPr id="21" name="Line 1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072" y="7554"/>
                    <a:ext cx="172" cy="112"/>
                  </a:xfrm>
                  <a:prstGeom prst="line">
                    <a:avLst/>
                  </a:prstGeom>
                  <a:noFill/>
                  <a:ln w="28575">
                    <a:solidFill>
                      <a:srgbClr val="000000"/>
                    </a:solidFill>
                    <a:round/>
                    <a:headEnd/>
                    <a:tailEnd type="triangle" w="med" len="med"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  <p:sp>
                <p:nvSpPr>
                  <p:cNvPr id="22" name="Line 11"/>
                  <p:cNvSpPr>
                    <a:spLocks noChangeShapeType="1"/>
                  </p:cNvSpPr>
                  <p:nvPr/>
                </p:nvSpPr>
                <p:spPr bwMode="auto">
                  <a:xfrm>
                    <a:off x="2023" y="6890"/>
                    <a:ext cx="228" cy="599"/>
                  </a:xfrm>
                  <a:prstGeom prst="line">
                    <a:avLst/>
                  </a:prstGeom>
                  <a:noFill/>
                  <a:ln w="57150">
                    <a:solidFill>
                      <a:srgbClr val="0000FF"/>
                    </a:solidFill>
                    <a:round/>
                    <a:headEnd type="triangle" w="med" len="med"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ru-RU"/>
                  </a:p>
                </p:txBody>
              </p:sp>
            </p:grpSp>
          </p:grpSp>
        </p:grpSp>
        <p:sp>
          <p:nvSpPr>
            <p:cNvPr id="14" name="Line 13"/>
            <p:cNvSpPr>
              <a:spLocks noChangeShapeType="1"/>
            </p:cNvSpPr>
            <p:nvPr/>
          </p:nvSpPr>
          <p:spPr bwMode="auto">
            <a:xfrm>
              <a:off x="1820" y="6877"/>
              <a:ext cx="288" cy="150"/>
            </a:xfrm>
            <a:prstGeom prst="line">
              <a:avLst/>
            </a:prstGeom>
            <a:noFill/>
            <a:ln w="28575">
              <a:solidFill>
                <a:srgbClr val="993300"/>
              </a:solidFill>
              <a:round/>
              <a:headEnd type="triangle" w="med" len="med"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0" y="1571612"/>
            <a:ext cx="9144000" cy="144655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«Как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решать</a:t>
            </a:r>
            <a:r>
              <a:rPr lang="ru-RU" sz="4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ситуацию когда в системе </a:t>
            </a:r>
            <a:r>
              <a:rPr lang="ru-RU" sz="4400" b="1" dirty="0" smtClean="0">
                <a:solidFill>
                  <a:srgbClr val="0033CC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много</a:t>
            </a:r>
            <a:r>
              <a:rPr lang="ru-RU" sz="44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элементов?»</a:t>
            </a:r>
            <a:endParaRPr lang="ru-RU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Прямоугольник 64"/>
          <p:cNvSpPr/>
          <p:nvPr/>
        </p:nvSpPr>
        <p:spPr>
          <a:xfrm>
            <a:off x="3000364" y="2148246"/>
            <a:ext cx="2219708" cy="504056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0" y="7023"/>
            <a:ext cx="9144000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Bef>
                <a:spcPts val="500"/>
              </a:spcBef>
              <a:spcAft>
                <a:spcPts val="1000"/>
              </a:spcAft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Какова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сила натяжения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сцепки между 30 и 31 вагоном 50-тивагонного состава.</a:t>
            </a:r>
            <a:endParaRPr kumimoji="0" lang="ru-RU" sz="3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0" y="1103262"/>
            <a:ext cx="2857488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100т=10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8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=4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0т=0,4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4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тяги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МН</a:t>
            </a:r>
            <a:endParaRPr lang="ru-RU" sz="4400" b="1" baseline="30000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0,2</a:t>
            </a:r>
          </a:p>
          <a:p>
            <a:pPr>
              <a:lnSpc>
                <a:spcPts val="3500"/>
              </a:lnSpc>
            </a:pPr>
            <a:endParaRPr lang="ru-RU" sz="60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8"/>
          <p:cNvGrpSpPr/>
          <p:nvPr/>
        </p:nvGrpSpPr>
        <p:grpSpPr>
          <a:xfrm>
            <a:off x="71406" y="1285860"/>
            <a:ext cx="2571768" cy="3060000"/>
            <a:chOff x="928662" y="1571612"/>
            <a:chExt cx="2573356" cy="3060000"/>
          </a:xfrm>
        </p:grpSpPr>
        <p:cxnSp>
          <p:nvCxnSpPr>
            <p:cNvPr id="67" name="Прямая соединительная линия 66"/>
            <p:cNvCxnSpPr/>
            <p:nvPr/>
          </p:nvCxnSpPr>
          <p:spPr>
            <a:xfrm rot="5400000" flipH="1" flipV="1">
              <a:off x="1971224" y="3100818"/>
              <a:ext cx="3060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/>
            <p:nvPr/>
          </p:nvCxnSpPr>
          <p:spPr>
            <a:xfrm>
              <a:off x="928662" y="3286124"/>
              <a:ext cx="2563833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0" y="5214950"/>
            <a:ext cx="9144000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Ответ: ускорение всей системы и каждого элемента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2,8 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/с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142876" y="0"/>
            <a:ext cx="5572132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1,2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Весь  состав 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разгоняется</a:t>
            </a:r>
            <a:endParaRPr lang="ru-RU" sz="3200" dirty="0"/>
          </a:p>
        </p:txBody>
      </p:sp>
      <p:grpSp>
        <p:nvGrpSpPr>
          <p:cNvPr id="3" name="Группа 4"/>
          <p:cNvGrpSpPr/>
          <p:nvPr/>
        </p:nvGrpSpPr>
        <p:grpSpPr>
          <a:xfrm>
            <a:off x="5715008" y="2895897"/>
            <a:ext cx="2000264" cy="461665"/>
            <a:chOff x="2714612" y="4429132"/>
            <a:chExt cx="2000264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2714612" y="4429132"/>
              <a:ext cx="200026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(M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+50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m)g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 стрелкой 63"/>
            <p:cNvCxnSpPr/>
            <p:nvPr/>
          </p:nvCxnSpPr>
          <p:spPr>
            <a:xfrm>
              <a:off x="385762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7"/>
          <p:cNvGrpSpPr/>
          <p:nvPr/>
        </p:nvGrpSpPr>
        <p:grpSpPr>
          <a:xfrm>
            <a:off x="5786446" y="1294980"/>
            <a:ext cx="714380" cy="461665"/>
            <a:chOff x="3357554" y="2143116"/>
            <a:chExt cx="714380" cy="461665"/>
          </a:xfrm>
        </p:grpSpPr>
        <p:sp>
          <p:nvSpPr>
            <p:cNvPr id="66" name="TextBox 65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об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Прямая со стрелкой 6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10"/>
          <p:cNvGrpSpPr/>
          <p:nvPr/>
        </p:nvGrpSpPr>
        <p:grpSpPr>
          <a:xfrm>
            <a:off x="4857752" y="1700808"/>
            <a:ext cx="997282" cy="400110"/>
            <a:chOff x="1925944" y="2528824"/>
            <a:chExt cx="997282" cy="400110"/>
          </a:xfrm>
        </p:grpSpPr>
        <p:cxnSp>
          <p:nvCxnSpPr>
            <p:cNvPr id="75" name="Прямая со стрелкой 7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/>
            <p:cNvSpPr txBox="1"/>
            <p:nvPr/>
          </p:nvSpPr>
          <p:spPr>
            <a:xfrm>
              <a:off x="1925944" y="2528824"/>
              <a:ext cx="9972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ru-RU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/об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4" name="Прямоугольник 83"/>
          <p:cNvSpPr/>
          <p:nvPr/>
        </p:nvSpPr>
        <p:spPr>
          <a:xfrm>
            <a:off x="5220072" y="2135889"/>
            <a:ext cx="2952328" cy="504056"/>
          </a:xfrm>
          <a:prstGeom prst="rect">
            <a:avLst/>
          </a:prstGeom>
          <a:solidFill>
            <a:schemeClr val="accent1"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5" name="Прямая соединительная линия 84"/>
          <p:cNvCxnSpPr/>
          <p:nvPr/>
        </p:nvCxnSpPr>
        <p:spPr>
          <a:xfrm rot="-120000" flipV="1">
            <a:off x="4932316" y="2367723"/>
            <a:ext cx="720000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rot="16200000" flipV="1">
            <a:off x="5180483" y="2909721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 rot="16200000" flipV="1">
            <a:off x="5141545" y="1850455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 стрелкой 115"/>
          <p:cNvCxnSpPr/>
          <p:nvPr/>
        </p:nvCxnSpPr>
        <p:spPr>
          <a:xfrm>
            <a:off x="7884368" y="1835704"/>
            <a:ext cx="784230" cy="2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7"/>
          <p:cNvGrpSpPr/>
          <p:nvPr/>
        </p:nvGrpSpPr>
        <p:grpSpPr>
          <a:xfrm>
            <a:off x="8429620" y="1201151"/>
            <a:ext cx="714380" cy="584775"/>
            <a:chOff x="3357554" y="2143116"/>
            <a:chExt cx="714380" cy="584775"/>
          </a:xfrm>
          <a:noFill/>
        </p:grpSpPr>
        <p:sp>
          <p:nvSpPr>
            <p:cNvPr id="119" name="TextBox 118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0" name="Прямая со стрелкой 119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1" name="Прямая со стрелкой 120"/>
          <p:cNvCxnSpPr/>
          <p:nvPr/>
        </p:nvCxnSpPr>
        <p:spPr>
          <a:xfrm>
            <a:off x="6444208" y="1835704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7"/>
          <p:cNvGrpSpPr/>
          <p:nvPr/>
        </p:nvGrpSpPr>
        <p:grpSpPr>
          <a:xfrm>
            <a:off x="7380312" y="1475664"/>
            <a:ext cx="714380" cy="584775"/>
            <a:chOff x="3357554" y="2143116"/>
            <a:chExt cx="714380" cy="584775"/>
          </a:xfrm>
        </p:grpSpPr>
        <p:sp>
          <p:nvSpPr>
            <p:cNvPr id="123" name="TextBox 122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4" name="Прямая со стрелкой 123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131"/>
          <p:cNvGrpSpPr/>
          <p:nvPr/>
        </p:nvGrpSpPr>
        <p:grpSpPr>
          <a:xfrm>
            <a:off x="2714612" y="1000108"/>
            <a:ext cx="796647" cy="1428760"/>
            <a:chOff x="5285499" y="1142984"/>
            <a:chExt cx="796647" cy="1428760"/>
          </a:xfrm>
        </p:grpSpPr>
        <p:grpSp>
          <p:nvGrpSpPr>
            <p:cNvPr id="9" name="Группа 68"/>
            <p:cNvGrpSpPr/>
            <p:nvPr/>
          </p:nvGrpSpPr>
          <p:grpSpPr>
            <a:xfrm rot="10800000">
              <a:off x="5285499" y="1285860"/>
              <a:ext cx="580623" cy="1285884"/>
              <a:chOff x="-372852" y="1571634"/>
              <a:chExt cx="1045766" cy="3060000"/>
            </a:xfrm>
          </p:grpSpPr>
          <p:cxnSp>
            <p:nvCxnSpPr>
              <p:cNvPr id="126" name="Прямая соединительная линия 125"/>
              <p:cNvCxnSpPr/>
              <p:nvPr/>
            </p:nvCxnSpPr>
            <p:spPr>
              <a:xfrm rot="5400000" flipH="1" flipV="1">
                <a:off x="-857880" y="3100839"/>
                <a:ext cx="3060000" cy="1589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Прямая соединительная линия 126"/>
              <p:cNvCxnSpPr/>
              <p:nvPr/>
            </p:nvCxnSpPr>
            <p:spPr>
              <a:xfrm>
                <a:off x="-372852" y="2591636"/>
                <a:ext cx="972600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stealth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9" name="TextBox 128"/>
            <p:cNvSpPr txBox="1"/>
            <p:nvPr/>
          </p:nvSpPr>
          <p:spPr>
            <a:xfrm>
              <a:off x="5653518" y="1647040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x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5365486" y="1142984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3" name="Прямоугольник 132"/>
          <p:cNvSpPr/>
          <p:nvPr/>
        </p:nvSpPr>
        <p:spPr>
          <a:xfrm>
            <a:off x="2714612" y="3429000"/>
            <a:ext cx="5214974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об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+50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2643174" y="2786058"/>
            <a:ext cx="2714644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/об </a:t>
            </a:r>
            <a:r>
              <a:rPr lang="ru-RU" sz="3200" b="1" dirty="0" smtClean="0">
                <a:sym typeface="Symbol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об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0" y="3929066"/>
            <a:ext cx="6572264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тяги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+50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(M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+50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m)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•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cxnSp>
        <p:nvCxnSpPr>
          <p:cNvPr id="154" name="Прямая со стрелкой 153"/>
          <p:cNvCxnSpPr/>
          <p:nvPr/>
        </p:nvCxnSpPr>
        <p:spPr>
          <a:xfrm flipV="1">
            <a:off x="4000496" y="3214687"/>
            <a:ext cx="714382" cy="357189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Прямоугольник 61"/>
          <p:cNvSpPr/>
          <p:nvPr/>
        </p:nvSpPr>
        <p:spPr>
          <a:xfrm>
            <a:off x="8172400" y="2076238"/>
            <a:ext cx="864096" cy="576064"/>
          </a:xfrm>
          <a:prstGeom prst="rect">
            <a:avLst/>
          </a:prstGeom>
          <a:solidFill>
            <a:schemeClr val="tx2">
              <a:lumMod val="75000"/>
              <a:alpha val="40000"/>
            </a:scheme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71" name="Прямая со стрелкой 70"/>
          <p:cNvCxnSpPr/>
          <p:nvPr/>
        </p:nvCxnSpPr>
        <p:spPr>
          <a:xfrm>
            <a:off x="5652120" y="2357428"/>
            <a:ext cx="1188000" cy="2"/>
          </a:xfrm>
          <a:prstGeom prst="straightConnector1">
            <a:avLst/>
          </a:prstGeom>
          <a:ln w="76200">
            <a:solidFill>
              <a:srgbClr val="FF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Прямоугольник 71"/>
          <p:cNvSpPr/>
          <p:nvPr/>
        </p:nvSpPr>
        <p:spPr>
          <a:xfrm>
            <a:off x="8358214" y="2080798"/>
            <a:ext cx="4026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2800" dirty="0">
              <a:solidFill>
                <a:schemeClr val="bg1"/>
              </a:solidFill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7286644" y="2080798"/>
            <a:ext cx="9286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endParaRPr lang="ru-RU" sz="2800" dirty="0"/>
          </a:p>
        </p:txBody>
      </p:sp>
      <p:grpSp>
        <p:nvGrpSpPr>
          <p:cNvPr id="10" name="Группа 73"/>
          <p:cNvGrpSpPr/>
          <p:nvPr/>
        </p:nvGrpSpPr>
        <p:grpSpPr>
          <a:xfrm>
            <a:off x="6715140" y="2080798"/>
            <a:ext cx="714380" cy="584775"/>
            <a:chOff x="3357554" y="2214554"/>
            <a:chExt cx="714380" cy="584775"/>
          </a:xfrm>
        </p:grpSpPr>
        <p:sp>
          <p:nvSpPr>
            <p:cNvPr id="76" name="TextBox 75"/>
            <p:cNvSpPr txBox="1"/>
            <p:nvPr/>
          </p:nvSpPr>
          <p:spPr>
            <a:xfrm>
              <a:off x="3357554" y="2214554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т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7" name="Прямая со стрелкой 76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Прямоугольник 77"/>
          <p:cNvSpPr/>
          <p:nvPr/>
        </p:nvSpPr>
        <p:spPr>
          <a:xfrm>
            <a:off x="3428992" y="2139879"/>
            <a:ext cx="9286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endParaRPr lang="ru-RU" sz="2800" dirty="0"/>
          </a:p>
        </p:txBody>
      </p:sp>
      <p:sp>
        <p:nvSpPr>
          <p:cNvPr id="90" name="TextBox 89"/>
          <p:cNvSpPr txBox="1"/>
          <p:nvPr/>
        </p:nvSpPr>
        <p:spPr>
          <a:xfrm>
            <a:off x="0" y="4500570"/>
            <a:ext cx="7000892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0,2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+20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)9,8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21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•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140" name="TextBox 139"/>
          <p:cNvSpPr txBox="1"/>
          <p:nvPr/>
        </p:nvSpPr>
        <p:spPr>
          <a:xfrm>
            <a:off x="6929454" y="4510223"/>
            <a:ext cx="2214546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2,8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/с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0" y="571480"/>
            <a:ext cx="914400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тяги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/об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(M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+50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m)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•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cxnSp>
        <p:nvCxnSpPr>
          <p:cNvPr id="156" name="Прямая со стрелкой 155"/>
          <p:cNvCxnSpPr/>
          <p:nvPr/>
        </p:nvCxnSpPr>
        <p:spPr>
          <a:xfrm rot="5400000" flipH="1" flipV="1">
            <a:off x="2571736" y="1500174"/>
            <a:ext cx="1928826" cy="928694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5643570" y="6273249"/>
            <a:ext cx="3500462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13-1,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ФотФ, стр.24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300"/>
                                        <p:tgtEl>
                                          <p:spTgt spid="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00"/>
                            </p:stCondLst>
                            <p:childTnLst>
                              <p:par>
                                <p:cTn id="8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4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4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9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4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5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6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" dur="2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2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3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4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17411" grpId="0"/>
      <p:bldP spid="55" grpId="0" build="p"/>
      <p:bldP spid="82" grpId="0"/>
      <p:bldP spid="60" grpId="0" animBg="1"/>
      <p:bldP spid="84" grpId="0" animBg="1"/>
      <p:bldP spid="133" grpId="0" animBg="1"/>
      <p:bldP spid="135" grpId="0" animBg="1"/>
      <p:bldP spid="136" grpId="0" animBg="1"/>
      <p:bldP spid="62" grpId="0" animBg="1"/>
      <p:bldP spid="72" grpId="0"/>
      <p:bldP spid="73" grpId="0"/>
      <p:bldP spid="78" grpId="0"/>
      <p:bldP spid="90" grpId="0" animBg="1"/>
      <p:bldP spid="140" grpId="0" animBg="1"/>
      <p:bldP spid="5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Прямоугольник 64"/>
          <p:cNvSpPr/>
          <p:nvPr/>
        </p:nvSpPr>
        <p:spPr>
          <a:xfrm>
            <a:off x="3643306" y="2126769"/>
            <a:ext cx="2219708" cy="504056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solidFill>
              <a:schemeClr val="accent1">
                <a:shade val="50000"/>
                <a:alpha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0" y="7023"/>
            <a:ext cx="9144000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Bef>
                <a:spcPts val="500"/>
              </a:spcBef>
              <a:spcAft>
                <a:spcPts val="1000"/>
              </a:spcAft>
            </a:pP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Какова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сила натяжения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сцепки между 30 и 31 вагоном 50-тивагонного состава.</a:t>
            </a:r>
            <a:endParaRPr kumimoji="0" lang="ru-RU" sz="3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0" y="1103262"/>
            <a:ext cx="2857488" cy="27853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100т=10</a:t>
            </a:r>
            <a:r>
              <a:rPr lang="ru-RU" sz="28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8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=4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0т=0,4</a:t>
            </a:r>
            <a:r>
              <a:rPr lang="en-US" sz="24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4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4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тяги</a:t>
            </a:r>
            <a:r>
              <a:rPr lang="ru-RU" sz="1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 МН</a:t>
            </a:r>
            <a:endParaRPr lang="ru-RU" sz="4400" b="1" baseline="30000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ru-RU" sz="4400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0,2</a:t>
            </a:r>
          </a:p>
          <a:p>
            <a:pPr>
              <a:lnSpc>
                <a:spcPts val="3500"/>
              </a:lnSpc>
            </a:pPr>
            <a:endParaRPr lang="ru-RU" sz="60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8"/>
          <p:cNvGrpSpPr/>
          <p:nvPr/>
        </p:nvGrpSpPr>
        <p:grpSpPr>
          <a:xfrm>
            <a:off x="71406" y="1285860"/>
            <a:ext cx="2571768" cy="3060000"/>
            <a:chOff x="928662" y="1571612"/>
            <a:chExt cx="2573356" cy="3060000"/>
          </a:xfrm>
        </p:grpSpPr>
        <p:cxnSp>
          <p:nvCxnSpPr>
            <p:cNvPr id="67" name="Прямая соединительная линия 66"/>
            <p:cNvCxnSpPr/>
            <p:nvPr/>
          </p:nvCxnSpPr>
          <p:spPr>
            <a:xfrm rot="5400000" flipH="1" flipV="1">
              <a:off x="1971224" y="3100818"/>
              <a:ext cx="3060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/>
            <p:nvPr/>
          </p:nvCxnSpPr>
          <p:spPr>
            <a:xfrm>
              <a:off x="928662" y="3286124"/>
              <a:ext cx="2563833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0" y="5715016"/>
            <a:ext cx="9144000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чем ближе к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началу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состава,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тем сила упругости сцепки 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0033CC"/>
                </a:solidFill>
                <a:effectLst/>
                <a:latin typeface="Times New Roman" pitchFamily="18" charset="0"/>
                <a:cs typeface="Times New Roman" pitchFamily="18" charset="0"/>
              </a:rPr>
              <a:t>больше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!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66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0" y="-24"/>
            <a:ext cx="914400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20 </a:t>
            </a:r>
            <a:r>
              <a:rPr lang="ru-RU" sz="3200" b="1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последних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вагонов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разгоняются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30-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тым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вагоном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endParaRPr lang="ru-RU" sz="3200" dirty="0"/>
          </a:p>
        </p:txBody>
      </p:sp>
      <p:grpSp>
        <p:nvGrpSpPr>
          <p:cNvPr id="3" name="Группа 4"/>
          <p:cNvGrpSpPr/>
          <p:nvPr/>
        </p:nvGrpSpPr>
        <p:grpSpPr>
          <a:xfrm>
            <a:off x="5715008" y="2895897"/>
            <a:ext cx="1143008" cy="461665"/>
            <a:chOff x="2714612" y="4429132"/>
            <a:chExt cx="1143008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2714612" y="4429132"/>
              <a:ext cx="114300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(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20</a:t>
              </a:r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m)g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 стрелкой 63"/>
            <p:cNvCxnSpPr/>
            <p:nvPr/>
          </p:nvCxnSpPr>
          <p:spPr>
            <a:xfrm>
              <a:off x="3428992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7"/>
          <p:cNvGrpSpPr/>
          <p:nvPr/>
        </p:nvGrpSpPr>
        <p:grpSpPr>
          <a:xfrm>
            <a:off x="5786446" y="1294980"/>
            <a:ext cx="714380" cy="461665"/>
            <a:chOff x="3357554" y="2143116"/>
            <a:chExt cx="714380" cy="461665"/>
          </a:xfrm>
        </p:grpSpPr>
        <p:sp>
          <p:nvSpPr>
            <p:cNvPr id="66" name="TextBox 65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N</a:t>
              </a:r>
              <a:r>
                <a:rPr lang="ru-RU" sz="2000" b="1" dirty="0" smtClean="0">
                  <a:solidFill>
                    <a:srgbClr val="0033CC"/>
                  </a:solidFill>
                  <a:latin typeface="Times New Roman" pitchFamily="18" charset="0"/>
                  <a:cs typeface="Times New Roman" pitchFamily="18" charset="0"/>
                </a:rPr>
                <a:t>20</a:t>
              </a:r>
              <a:endParaRPr lang="ru-RU" sz="2400" dirty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Прямая со стрелкой 6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14AC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10"/>
          <p:cNvGrpSpPr/>
          <p:nvPr/>
        </p:nvGrpSpPr>
        <p:grpSpPr>
          <a:xfrm>
            <a:off x="4857752" y="1700808"/>
            <a:ext cx="997282" cy="400110"/>
            <a:chOff x="1925944" y="2528824"/>
            <a:chExt cx="997282" cy="400110"/>
          </a:xfrm>
        </p:grpSpPr>
        <p:cxnSp>
          <p:nvCxnSpPr>
            <p:cNvPr id="75" name="Прямая со стрелкой 74"/>
            <p:cNvCxnSpPr/>
            <p:nvPr/>
          </p:nvCxnSpPr>
          <p:spPr>
            <a:xfrm>
              <a:off x="2000232" y="2570156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3" name="TextBox 82"/>
            <p:cNvSpPr txBox="1"/>
            <p:nvPr/>
          </p:nvSpPr>
          <p:spPr>
            <a:xfrm>
              <a:off x="1925944" y="2528824"/>
              <a:ext cx="99728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baseline="-25000" dirty="0" err="1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тр</a:t>
              </a:r>
              <a:r>
                <a:rPr lang="ru-RU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/20</a:t>
              </a:r>
              <a:r>
                <a:rPr lang="en-US" sz="2000" b="1" baseline="-25000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000" b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cxnSp>
        <p:nvCxnSpPr>
          <p:cNvPr id="85" name="Прямая соединительная линия 84"/>
          <p:cNvCxnSpPr/>
          <p:nvPr/>
        </p:nvCxnSpPr>
        <p:spPr>
          <a:xfrm rot="-120000" flipV="1">
            <a:off x="4932316" y="2367723"/>
            <a:ext cx="720000" cy="28380"/>
          </a:xfrm>
          <a:prstGeom prst="line">
            <a:avLst/>
          </a:prstGeom>
          <a:ln w="50800">
            <a:solidFill>
              <a:srgbClr val="006600"/>
            </a:solidFill>
            <a:headEnd type="triangle" w="lg" len="med"/>
          </a:ln>
          <a:scene3d>
            <a:camera prst="orthographicFront">
              <a:rot lat="0" lon="0" rev="2136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 стрелкой 85"/>
          <p:cNvCxnSpPr/>
          <p:nvPr/>
        </p:nvCxnSpPr>
        <p:spPr>
          <a:xfrm rot="16200000" flipV="1">
            <a:off x="5180483" y="2909721"/>
            <a:ext cx="1021304" cy="17253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 rot="16200000" flipV="1">
            <a:off x="5141545" y="1850455"/>
            <a:ext cx="1021304" cy="17253"/>
          </a:xfrm>
          <a:prstGeom prst="straightConnector1">
            <a:avLst/>
          </a:prstGeom>
          <a:ln w="5080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 стрелкой 115"/>
          <p:cNvCxnSpPr/>
          <p:nvPr/>
        </p:nvCxnSpPr>
        <p:spPr>
          <a:xfrm>
            <a:off x="7884368" y="1835704"/>
            <a:ext cx="784230" cy="2"/>
          </a:xfrm>
          <a:prstGeom prst="straightConnector1">
            <a:avLst/>
          </a:prstGeom>
          <a:ln w="508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7"/>
          <p:cNvGrpSpPr/>
          <p:nvPr/>
        </p:nvGrpSpPr>
        <p:grpSpPr>
          <a:xfrm>
            <a:off x="8143900" y="1201151"/>
            <a:ext cx="714380" cy="584775"/>
            <a:chOff x="3357554" y="2143116"/>
            <a:chExt cx="714380" cy="584775"/>
          </a:xfrm>
          <a:noFill/>
        </p:grpSpPr>
        <p:sp>
          <p:nvSpPr>
            <p:cNvPr id="119" name="TextBox 118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0" name="Прямая со стрелкой 119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1" name="Прямая со стрелкой 120"/>
          <p:cNvCxnSpPr/>
          <p:nvPr/>
        </p:nvCxnSpPr>
        <p:spPr>
          <a:xfrm>
            <a:off x="6215074" y="1835704"/>
            <a:ext cx="784230" cy="2"/>
          </a:xfrm>
          <a:prstGeom prst="straightConnector1">
            <a:avLst/>
          </a:prstGeom>
          <a:ln w="50800">
            <a:solidFill>
              <a:srgbClr val="C0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7"/>
          <p:cNvGrpSpPr/>
          <p:nvPr/>
        </p:nvGrpSpPr>
        <p:grpSpPr>
          <a:xfrm>
            <a:off x="6715140" y="1201151"/>
            <a:ext cx="714380" cy="584775"/>
            <a:chOff x="3357554" y="2143116"/>
            <a:chExt cx="714380" cy="584775"/>
          </a:xfrm>
        </p:grpSpPr>
        <p:sp>
          <p:nvSpPr>
            <p:cNvPr id="123" name="TextBox 122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4" name="Прямая со стрелкой 123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131"/>
          <p:cNvGrpSpPr/>
          <p:nvPr/>
        </p:nvGrpSpPr>
        <p:grpSpPr>
          <a:xfrm>
            <a:off x="2714612" y="1000108"/>
            <a:ext cx="796647" cy="1428760"/>
            <a:chOff x="5285499" y="1142984"/>
            <a:chExt cx="796647" cy="1428760"/>
          </a:xfrm>
        </p:grpSpPr>
        <p:grpSp>
          <p:nvGrpSpPr>
            <p:cNvPr id="9" name="Группа 68"/>
            <p:cNvGrpSpPr/>
            <p:nvPr/>
          </p:nvGrpSpPr>
          <p:grpSpPr>
            <a:xfrm rot="10800000">
              <a:off x="5285499" y="1285860"/>
              <a:ext cx="580623" cy="1285884"/>
              <a:chOff x="-372852" y="1571634"/>
              <a:chExt cx="1045766" cy="3060000"/>
            </a:xfrm>
          </p:grpSpPr>
          <p:cxnSp>
            <p:nvCxnSpPr>
              <p:cNvPr id="126" name="Прямая соединительная линия 125"/>
              <p:cNvCxnSpPr/>
              <p:nvPr/>
            </p:nvCxnSpPr>
            <p:spPr>
              <a:xfrm rot="5400000" flipH="1" flipV="1">
                <a:off x="-857880" y="3100839"/>
                <a:ext cx="3060000" cy="1589"/>
              </a:xfrm>
              <a:prstGeom prst="line">
                <a:avLst/>
              </a:prstGeom>
              <a:ln w="38100">
                <a:solidFill>
                  <a:srgbClr val="0014AC"/>
                </a:solidFill>
                <a:headEnd type="stealth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Прямая соединительная линия 126"/>
              <p:cNvCxnSpPr/>
              <p:nvPr/>
            </p:nvCxnSpPr>
            <p:spPr>
              <a:xfrm>
                <a:off x="-372852" y="2591636"/>
                <a:ext cx="972600" cy="1587"/>
              </a:xfrm>
              <a:prstGeom prst="line">
                <a:avLst/>
              </a:prstGeom>
              <a:ln w="38100">
                <a:solidFill>
                  <a:srgbClr val="C00000"/>
                </a:solidFill>
                <a:headEnd type="stealth" w="lg" len="lg"/>
                <a:tailEnd type="none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9" name="TextBox 128"/>
            <p:cNvSpPr txBox="1"/>
            <p:nvPr/>
          </p:nvSpPr>
          <p:spPr>
            <a:xfrm>
              <a:off x="5653518" y="1647040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x </a:t>
              </a:r>
              <a:endPara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31" name="TextBox 130"/>
            <p:cNvSpPr txBox="1"/>
            <p:nvPr/>
          </p:nvSpPr>
          <p:spPr>
            <a:xfrm>
              <a:off x="5365486" y="1142984"/>
              <a:ext cx="42862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 smtClean="0">
                  <a:solidFill>
                    <a:srgbClr val="0014AC"/>
                  </a:solidFill>
                  <a:latin typeface="Times New Roman" pitchFamily="18" charset="0"/>
                  <a:cs typeface="Times New Roman" pitchFamily="18" charset="0"/>
                </a:rPr>
                <a:t>y </a:t>
              </a:r>
              <a:endParaRPr lang="ru-RU" sz="1400" b="1" dirty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3" name="Прямоугольник 132"/>
          <p:cNvSpPr/>
          <p:nvPr/>
        </p:nvSpPr>
        <p:spPr>
          <a:xfrm>
            <a:off x="2714612" y="3429000"/>
            <a:ext cx="4572032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en-US" sz="2800" b="1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baseline="-25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 0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(1з-н Н)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5" name="TextBox 134"/>
          <p:cNvSpPr txBox="1"/>
          <p:nvPr/>
        </p:nvSpPr>
        <p:spPr>
          <a:xfrm>
            <a:off x="2643174" y="2786058"/>
            <a:ext cx="2714644" cy="584775"/>
          </a:xfrm>
          <a:prstGeom prst="rect">
            <a:avLst/>
          </a:prstGeom>
          <a:blipFill>
            <a:blip r:embed="rId9" cstate="print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/20 </a:t>
            </a:r>
            <a:r>
              <a:rPr lang="ru-RU" sz="3200" b="1" dirty="0" smtClean="0">
                <a:sym typeface="Symbol"/>
              </a:rPr>
              <a:t>=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endParaRPr lang="ru-RU" sz="32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6" name="TextBox 135"/>
          <p:cNvSpPr txBox="1"/>
          <p:nvPr/>
        </p:nvSpPr>
        <p:spPr>
          <a:xfrm>
            <a:off x="2071670" y="3929066"/>
            <a:ext cx="4572000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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mg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•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cxnSp>
        <p:nvCxnSpPr>
          <p:cNvPr id="154" name="Прямая со стрелкой 153"/>
          <p:cNvCxnSpPr/>
          <p:nvPr/>
        </p:nvCxnSpPr>
        <p:spPr>
          <a:xfrm flipV="1">
            <a:off x="3929058" y="3214686"/>
            <a:ext cx="785820" cy="285749"/>
          </a:xfrm>
          <a:prstGeom prst="straightConnector1">
            <a:avLst/>
          </a:prstGeom>
          <a:ln w="57150">
            <a:solidFill>
              <a:srgbClr val="0014A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/>
          <p:cNvCxnSpPr/>
          <p:nvPr/>
        </p:nvCxnSpPr>
        <p:spPr>
          <a:xfrm>
            <a:off x="5652120" y="2357428"/>
            <a:ext cx="1188000" cy="2"/>
          </a:xfrm>
          <a:prstGeom prst="straightConnector1">
            <a:avLst/>
          </a:prstGeom>
          <a:ln w="76200">
            <a:solidFill>
              <a:srgbClr val="FF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Прямоугольник 71"/>
          <p:cNvSpPr/>
          <p:nvPr/>
        </p:nvSpPr>
        <p:spPr>
          <a:xfrm>
            <a:off x="8358214" y="2080798"/>
            <a:ext cx="4026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2800" dirty="0">
              <a:solidFill>
                <a:schemeClr val="bg1"/>
              </a:solidFill>
            </a:endParaRPr>
          </a:p>
        </p:txBody>
      </p:sp>
      <p:grpSp>
        <p:nvGrpSpPr>
          <p:cNvPr id="10" name="Группа 73"/>
          <p:cNvGrpSpPr/>
          <p:nvPr/>
        </p:nvGrpSpPr>
        <p:grpSpPr>
          <a:xfrm>
            <a:off x="6715140" y="2080798"/>
            <a:ext cx="714380" cy="584775"/>
            <a:chOff x="3357554" y="2214554"/>
            <a:chExt cx="714380" cy="584775"/>
          </a:xfrm>
        </p:grpSpPr>
        <p:sp>
          <p:nvSpPr>
            <p:cNvPr id="76" name="TextBox 75"/>
            <p:cNvSpPr txBox="1"/>
            <p:nvPr/>
          </p:nvSpPr>
          <p:spPr>
            <a:xfrm>
              <a:off x="3357554" y="2214554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ru-RU" sz="20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30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7" name="Прямая со стрелкой 76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8" name="Прямоугольник 77"/>
          <p:cNvSpPr/>
          <p:nvPr/>
        </p:nvSpPr>
        <p:spPr>
          <a:xfrm>
            <a:off x="3680377" y="2084035"/>
            <a:ext cx="9286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endParaRPr lang="ru-RU" sz="2800" dirty="0"/>
          </a:p>
        </p:txBody>
      </p:sp>
      <p:sp>
        <p:nvSpPr>
          <p:cNvPr id="90" name="TextBox 89"/>
          <p:cNvSpPr txBox="1"/>
          <p:nvPr/>
        </p:nvSpPr>
        <p:spPr>
          <a:xfrm>
            <a:off x="0" y="4500570"/>
            <a:ext cx="6072198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0,2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+8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)9,8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8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2,8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52" name="TextBox 51"/>
          <p:cNvSpPr txBox="1"/>
          <p:nvPr/>
        </p:nvSpPr>
        <p:spPr>
          <a:xfrm>
            <a:off x="0" y="5140123"/>
            <a:ext cx="3500430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18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22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endParaRPr lang="ru-RU" sz="3200" dirty="0"/>
          </a:p>
        </p:txBody>
      </p:sp>
      <p:sp>
        <p:nvSpPr>
          <p:cNvPr id="53" name="TextBox 52"/>
          <p:cNvSpPr txBox="1"/>
          <p:nvPr/>
        </p:nvSpPr>
        <p:spPr>
          <a:xfrm>
            <a:off x="3500430" y="5143512"/>
            <a:ext cx="3500430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40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 МН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  <a:endParaRPr lang="ru-RU" sz="3200" dirty="0"/>
          </a:p>
        </p:txBody>
      </p:sp>
      <p:sp>
        <p:nvSpPr>
          <p:cNvPr id="50" name="TextBox 49"/>
          <p:cNvSpPr txBox="1"/>
          <p:nvPr/>
        </p:nvSpPr>
        <p:spPr>
          <a:xfrm>
            <a:off x="0" y="500042"/>
            <a:ext cx="8072462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Ox)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F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30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ru-RU" sz="3200" b="1" baseline="-250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тр</a:t>
            </a:r>
            <a:r>
              <a:rPr lang="ru-RU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/20</a:t>
            </a:r>
            <a:r>
              <a:rPr lang="ru-RU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32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en-US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cxnSp>
        <p:nvCxnSpPr>
          <p:cNvPr id="156" name="Прямая со стрелкой 155"/>
          <p:cNvCxnSpPr/>
          <p:nvPr/>
        </p:nvCxnSpPr>
        <p:spPr>
          <a:xfrm rot="5400000" flipH="1" flipV="1">
            <a:off x="2571736" y="1500174"/>
            <a:ext cx="1928826" cy="928694"/>
          </a:xfrm>
          <a:prstGeom prst="straightConnector1">
            <a:avLst/>
          </a:prstGeom>
          <a:ln w="5715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929322" y="6334804"/>
            <a:ext cx="3214710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13-2,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ФотФ, стр.24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3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3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3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95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0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10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00"/>
                            </p:stCondLst>
                            <p:childTnLst>
                              <p:par>
                                <p:cTn id="10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2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1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8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9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17411" grpId="0"/>
      <p:bldP spid="55" grpId="0"/>
      <p:bldP spid="82" grpId="0"/>
      <p:bldP spid="60" grpId="0" animBg="1"/>
      <p:bldP spid="133" grpId="0" animBg="1"/>
      <p:bldP spid="135" grpId="0" animBg="1"/>
      <p:bldP spid="136" grpId="0" animBg="1"/>
      <p:bldP spid="72" grpId="0"/>
      <p:bldP spid="78" grpId="0"/>
      <p:bldP spid="90" grpId="0" animBg="1"/>
      <p:bldP spid="52" grpId="0" animBg="1"/>
      <p:bldP spid="53" grpId="0" animBg="1"/>
      <p:bldP spid="5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980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>
              <a:spcBef>
                <a:spcPts val="500"/>
              </a:spcBef>
              <a:spcAft>
                <a:spcPts val="1000"/>
              </a:spcAft>
            </a:pPr>
            <a:r>
              <a:rPr lang="ru-RU" sz="2800" b="1" dirty="0" smtClean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Каково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ускорение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системы двух тел, подвешенных на блоке?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Чему равна </a:t>
            </a:r>
            <a:r>
              <a:rPr lang="ru-RU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сила н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атяжения нити?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0" y="857232"/>
            <a:ext cx="1928794" cy="18876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10кг</a:t>
            </a:r>
            <a:endParaRPr lang="ru-RU" sz="3200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=4кг</a:t>
            </a:r>
          </a:p>
          <a:p>
            <a:pPr>
              <a:lnSpc>
                <a:spcPts val="3500"/>
              </a:lnSpc>
            </a:pPr>
            <a:r>
              <a:rPr lang="en-US" sz="3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ru-RU" sz="6000" b="1" baseline="300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>
              <a:lnSpc>
                <a:spcPts val="3500"/>
              </a:lnSpc>
            </a:pPr>
            <a:r>
              <a:rPr lang="ru-RU" sz="4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F-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68"/>
          <p:cNvGrpSpPr/>
          <p:nvPr/>
        </p:nvGrpSpPr>
        <p:grpSpPr>
          <a:xfrm>
            <a:off x="71406" y="986620"/>
            <a:ext cx="1787538" cy="1728000"/>
            <a:chOff x="928662" y="1285861"/>
            <a:chExt cx="1788646" cy="1728000"/>
          </a:xfrm>
        </p:grpSpPr>
        <p:cxnSp>
          <p:nvCxnSpPr>
            <p:cNvPr id="67" name="Прямая соединительная линия 66"/>
            <p:cNvCxnSpPr/>
            <p:nvPr/>
          </p:nvCxnSpPr>
          <p:spPr>
            <a:xfrm rot="5400000" flipH="1" flipV="1">
              <a:off x="1852514" y="2149067"/>
              <a:ext cx="1728000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Прямая соединительная линия 67"/>
            <p:cNvCxnSpPr/>
            <p:nvPr/>
          </p:nvCxnSpPr>
          <p:spPr>
            <a:xfrm>
              <a:off x="928662" y="2357430"/>
              <a:ext cx="1729071" cy="1588"/>
            </a:xfrm>
            <a:prstGeom prst="line">
              <a:avLst/>
            </a:prstGeom>
            <a:ln w="381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2" name="Text Box 3"/>
          <p:cNvSpPr txBox="1">
            <a:spLocks noChangeArrowheads="1"/>
          </p:cNvSpPr>
          <p:nvPr/>
        </p:nvSpPr>
        <p:spPr bwMode="auto">
          <a:xfrm>
            <a:off x="0" y="5715016"/>
            <a:ext cx="9144000" cy="1142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500"/>
              </a:spcBef>
              <a:spcAft>
                <a:spcPts val="1000"/>
              </a:spcAft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И так: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сначала ускорение 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всей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системы,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006600"/>
                </a:solidFill>
                <a:effectLst/>
                <a:latin typeface="Times New Roman" pitchFamily="18" charset="0"/>
                <a:cs typeface="Times New Roman" pitchFamily="18" charset="0"/>
              </a:rPr>
              <a:t> а затем свойства </a:t>
            </a:r>
            <a:r>
              <a:rPr kumimoji="0" lang="ru-RU" sz="3200" b="1" i="0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частей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800000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ts val="50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20" y="-5672"/>
            <a:ext cx="6429168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1,2 Система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двух тел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разгоняется</a:t>
            </a:r>
            <a:endParaRPr lang="ru-RU" sz="3200" dirty="0"/>
          </a:p>
        </p:txBody>
      </p:sp>
      <p:grpSp>
        <p:nvGrpSpPr>
          <p:cNvPr id="3" name="Группа 4"/>
          <p:cNvGrpSpPr/>
          <p:nvPr/>
        </p:nvGrpSpPr>
        <p:grpSpPr>
          <a:xfrm>
            <a:off x="8334276" y="3643314"/>
            <a:ext cx="714380" cy="461665"/>
            <a:chOff x="2714612" y="4429132"/>
            <a:chExt cx="714380" cy="461665"/>
          </a:xfrm>
        </p:grpSpPr>
        <p:sp>
          <p:nvSpPr>
            <p:cNvPr id="63" name="TextBox 62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4" name="Прямая со стрелкой 63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Группа 7"/>
          <p:cNvGrpSpPr/>
          <p:nvPr/>
        </p:nvGrpSpPr>
        <p:grpSpPr>
          <a:xfrm>
            <a:off x="738098" y="2940809"/>
            <a:ext cx="714380" cy="461665"/>
            <a:chOff x="3357554" y="2143116"/>
            <a:chExt cx="714380" cy="461665"/>
          </a:xfrm>
        </p:grpSpPr>
        <p:sp>
          <p:nvSpPr>
            <p:cNvPr id="66" name="TextBox 65"/>
            <p:cNvSpPr txBox="1"/>
            <p:nvPr/>
          </p:nvSpPr>
          <p:spPr>
            <a:xfrm>
              <a:off x="3357554" y="2143116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9" name="Прямая со стрелкой 68"/>
            <p:cNvCxnSpPr/>
            <p:nvPr/>
          </p:nvCxnSpPr>
          <p:spPr>
            <a:xfrm>
              <a:off x="3357554" y="2214554"/>
              <a:ext cx="428628" cy="1588"/>
            </a:xfrm>
            <a:prstGeom prst="straightConnector1">
              <a:avLst/>
            </a:prstGeom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Группа 7"/>
          <p:cNvGrpSpPr/>
          <p:nvPr/>
        </p:nvGrpSpPr>
        <p:grpSpPr>
          <a:xfrm>
            <a:off x="7000892" y="928670"/>
            <a:ext cx="500066" cy="584775"/>
            <a:chOff x="3357554" y="2143116"/>
            <a:chExt cx="500066" cy="584775"/>
          </a:xfrm>
          <a:noFill/>
        </p:grpSpPr>
        <p:sp>
          <p:nvSpPr>
            <p:cNvPr id="119" name="TextBox 118"/>
            <p:cNvSpPr txBox="1"/>
            <p:nvPr/>
          </p:nvSpPr>
          <p:spPr>
            <a:xfrm>
              <a:off x="3357554" y="2143116"/>
              <a:ext cx="500066" cy="58477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en-US" sz="3200" b="1" dirty="0" smtClean="0">
                  <a:solidFill>
                    <a:srgbClr val="006600"/>
                  </a:solidFill>
                  <a:latin typeface="Times New Roman" pitchFamily="18" charset="0"/>
                  <a:cs typeface="Times New Roman" pitchFamily="18" charset="0"/>
                </a:rPr>
                <a:t>v </a:t>
              </a:r>
              <a:endParaRPr lang="ru-RU" sz="2400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0" name="Прямая со стрелкой 119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grpFill/>
            <a:ln w="25400">
              <a:solidFill>
                <a:srgbClr val="00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1" name="Прямая со стрелкой 120"/>
          <p:cNvCxnSpPr/>
          <p:nvPr/>
        </p:nvCxnSpPr>
        <p:spPr>
          <a:xfrm rot="5400000">
            <a:off x="8287570" y="3071016"/>
            <a:ext cx="714380" cy="1588"/>
          </a:xfrm>
          <a:prstGeom prst="straightConnector1">
            <a:avLst/>
          </a:prstGeom>
          <a:ln w="50800">
            <a:solidFill>
              <a:srgbClr val="C0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Группа 7"/>
          <p:cNvGrpSpPr/>
          <p:nvPr/>
        </p:nvGrpSpPr>
        <p:grpSpPr>
          <a:xfrm>
            <a:off x="8679591" y="2487035"/>
            <a:ext cx="678755" cy="584775"/>
            <a:chOff x="3357554" y="2143116"/>
            <a:chExt cx="714380" cy="584775"/>
          </a:xfrm>
        </p:grpSpPr>
        <p:sp>
          <p:nvSpPr>
            <p:cNvPr id="123" name="TextBox 122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24" name="Прямая со стрелкой 123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3" name="Прямоугольник 132"/>
          <p:cNvSpPr/>
          <p:nvPr/>
        </p:nvSpPr>
        <p:spPr>
          <a:xfrm>
            <a:off x="1928794" y="1119830"/>
            <a:ext cx="4500594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(M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-m)g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8" name="Прямоугольник 147"/>
          <p:cNvSpPr/>
          <p:nvPr/>
        </p:nvSpPr>
        <p:spPr>
          <a:xfrm>
            <a:off x="3571868" y="4500570"/>
            <a:ext cx="2573846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ru-RU" sz="2800" i="1" dirty="0" smtClean="0">
                <a:latin typeface="Times New Roman" pitchFamily="18" charset="0"/>
                <a:cs typeface="Times New Roman" pitchFamily="18" charset="0"/>
              </a:rPr>
              <a:t>Время разгона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at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2800" b="1" baseline="-25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=0)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6286512" y="4357694"/>
            <a:ext cx="1202571" cy="500042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7" name="Группа 90"/>
          <p:cNvGrpSpPr/>
          <p:nvPr/>
        </p:nvGrpSpPr>
        <p:grpSpPr>
          <a:xfrm>
            <a:off x="7643834" y="1071546"/>
            <a:ext cx="714380" cy="785818"/>
            <a:chOff x="7643834" y="714356"/>
            <a:chExt cx="714380" cy="785818"/>
          </a:xfrm>
        </p:grpSpPr>
        <p:sp>
          <p:nvSpPr>
            <p:cNvPr id="72" name="Овал 71"/>
            <p:cNvSpPr/>
            <p:nvPr/>
          </p:nvSpPr>
          <p:spPr>
            <a:xfrm>
              <a:off x="7739412" y="1071546"/>
              <a:ext cx="500066" cy="428628"/>
            </a:xfrm>
            <a:prstGeom prst="ellipse">
              <a:avLst/>
            </a:prstGeom>
            <a:solidFill>
              <a:schemeClr val="bg1">
                <a:lumMod val="75000"/>
              </a:schemeClr>
            </a:solidFill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3" name="Скругленный прямоугольник 72"/>
            <p:cNvSpPr/>
            <p:nvPr/>
          </p:nvSpPr>
          <p:spPr>
            <a:xfrm>
              <a:off x="7643834" y="714356"/>
              <a:ext cx="714380" cy="142876"/>
            </a:xfrm>
            <a:prstGeom prst="round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89" name="Прямая соединительная линия 88"/>
            <p:cNvCxnSpPr>
              <a:stCxn id="73" idx="2"/>
            </p:cNvCxnSpPr>
            <p:nvPr/>
          </p:nvCxnSpPr>
          <p:spPr>
            <a:xfrm rot="5400000">
              <a:off x="7893867" y="964389"/>
              <a:ext cx="214314" cy="0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Группа 103"/>
          <p:cNvGrpSpPr/>
          <p:nvPr/>
        </p:nvGrpSpPr>
        <p:grpSpPr>
          <a:xfrm>
            <a:off x="7990452" y="1643050"/>
            <a:ext cx="500066" cy="1643074"/>
            <a:chOff x="7990452" y="1285860"/>
            <a:chExt cx="500066" cy="1643074"/>
          </a:xfrm>
        </p:grpSpPr>
        <p:sp>
          <p:nvSpPr>
            <p:cNvPr id="76" name="Прямоугольник 75"/>
            <p:cNvSpPr/>
            <p:nvPr/>
          </p:nvSpPr>
          <p:spPr>
            <a:xfrm>
              <a:off x="7990452" y="2285992"/>
              <a:ext cx="500066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0" name="Прямая соединительная линия 89"/>
            <p:cNvCxnSpPr/>
            <p:nvPr/>
          </p:nvCxnSpPr>
          <p:spPr>
            <a:xfrm rot="5400000">
              <a:off x="7744422" y="1785926"/>
              <a:ext cx="1000132" cy="0"/>
            </a:xfrm>
            <a:prstGeom prst="line">
              <a:avLst/>
            </a:prstGeom>
            <a:ln w="57150">
              <a:solidFill>
                <a:srgbClr val="00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Группа 102"/>
          <p:cNvGrpSpPr/>
          <p:nvPr/>
        </p:nvGrpSpPr>
        <p:grpSpPr>
          <a:xfrm>
            <a:off x="7545812" y="1643050"/>
            <a:ext cx="357190" cy="933980"/>
            <a:chOff x="7545812" y="1285860"/>
            <a:chExt cx="357190" cy="933980"/>
          </a:xfrm>
        </p:grpSpPr>
        <p:sp>
          <p:nvSpPr>
            <p:cNvPr id="77" name="Прямоугольник 76"/>
            <p:cNvSpPr/>
            <p:nvPr/>
          </p:nvSpPr>
          <p:spPr>
            <a:xfrm>
              <a:off x="7545812" y="1791212"/>
              <a:ext cx="357190" cy="42862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95" name="Прямая соединительная линия 94"/>
            <p:cNvCxnSpPr/>
            <p:nvPr/>
          </p:nvCxnSpPr>
          <p:spPr>
            <a:xfrm rot="5400000">
              <a:off x="7487136" y="1537860"/>
              <a:ext cx="504000" cy="0"/>
            </a:xfrm>
            <a:prstGeom prst="line">
              <a:avLst/>
            </a:prstGeom>
            <a:ln w="57150">
              <a:solidFill>
                <a:srgbClr val="00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86" name="Прямая со стрелкой 85"/>
          <p:cNvCxnSpPr/>
          <p:nvPr/>
        </p:nvCxnSpPr>
        <p:spPr>
          <a:xfrm rot="16200000" flipV="1">
            <a:off x="7772875" y="3481225"/>
            <a:ext cx="1021304" cy="17253"/>
          </a:xfrm>
          <a:prstGeom prst="straightConnector1">
            <a:avLst/>
          </a:prstGeom>
          <a:ln w="508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 стрелкой 97"/>
          <p:cNvCxnSpPr/>
          <p:nvPr/>
        </p:nvCxnSpPr>
        <p:spPr>
          <a:xfrm rot="16200000" flipV="1">
            <a:off x="7421335" y="2663431"/>
            <a:ext cx="612000" cy="0"/>
          </a:xfrm>
          <a:prstGeom prst="straightConnector1">
            <a:avLst/>
          </a:prstGeom>
          <a:ln w="50800">
            <a:solidFill>
              <a:schemeClr val="tx1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Группа 4"/>
          <p:cNvGrpSpPr/>
          <p:nvPr/>
        </p:nvGrpSpPr>
        <p:grpSpPr>
          <a:xfrm>
            <a:off x="7000892" y="2753021"/>
            <a:ext cx="714380" cy="461665"/>
            <a:chOff x="2714612" y="4429132"/>
            <a:chExt cx="714380" cy="461665"/>
          </a:xfrm>
        </p:grpSpPr>
        <p:sp>
          <p:nvSpPr>
            <p:cNvPr id="101" name="TextBox 100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2" name="Прямая со стрелкой 101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5" name="Прямая со стрелкой 104"/>
          <p:cNvCxnSpPr/>
          <p:nvPr/>
        </p:nvCxnSpPr>
        <p:spPr>
          <a:xfrm rot="16200000" flipV="1">
            <a:off x="7178693" y="1392223"/>
            <a:ext cx="500066" cy="1588"/>
          </a:xfrm>
          <a:prstGeom prst="straightConnector1">
            <a:avLst/>
          </a:prstGeom>
          <a:ln w="50800">
            <a:solidFill>
              <a:srgbClr val="0066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Прямоугольник 106"/>
          <p:cNvSpPr/>
          <p:nvPr/>
        </p:nvSpPr>
        <p:spPr>
          <a:xfrm>
            <a:off x="1928794" y="1691334"/>
            <a:ext cx="3143272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(6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9,8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14кг)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1714512" y="2214554"/>
            <a:ext cx="4357686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Тело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разгоняется</a:t>
            </a:r>
            <a:r>
              <a:rPr lang="en-US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grpSp>
        <p:nvGrpSpPr>
          <p:cNvPr id="11" name="Группа 4"/>
          <p:cNvGrpSpPr/>
          <p:nvPr/>
        </p:nvGrpSpPr>
        <p:grpSpPr>
          <a:xfrm>
            <a:off x="843858" y="4786322"/>
            <a:ext cx="714380" cy="461665"/>
            <a:chOff x="2714612" y="4429132"/>
            <a:chExt cx="714380" cy="461665"/>
          </a:xfrm>
        </p:grpSpPr>
        <p:sp>
          <p:nvSpPr>
            <p:cNvPr id="110" name="TextBox 109"/>
            <p:cNvSpPr txBox="1"/>
            <p:nvPr/>
          </p:nvSpPr>
          <p:spPr>
            <a:xfrm>
              <a:off x="2714612" y="4429132"/>
              <a:ext cx="71438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Mg</a:t>
              </a:r>
              <a:endPara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1" name="Прямая со стрелкой 110"/>
            <p:cNvCxnSpPr/>
            <p:nvPr/>
          </p:nvCxnSpPr>
          <p:spPr>
            <a:xfrm>
              <a:off x="2786050" y="4500570"/>
              <a:ext cx="428628" cy="1588"/>
            </a:xfrm>
            <a:prstGeom prst="straightConnector1">
              <a:avLst/>
            </a:prstGeom>
            <a:ln w="2540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12" name="Прямая со стрелкой 111"/>
          <p:cNvCxnSpPr/>
          <p:nvPr/>
        </p:nvCxnSpPr>
        <p:spPr>
          <a:xfrm rot="5400000">
            <a:off x="-70676" y="3999710"/>
            <a:ext cx="714380" cy="1588"/>
          </a:xfrm>
          <a:prstGeom prst="straightConnector1">
            <a:avLst/>
          </a:prstGeom>
          <a:ln w="50800">
            <a:solidFill>
              <a:srgbClr val="C00000"/>
            </a:solidFill>
            <a:headEnd type="none" w="lg" len="lg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Группа 112"/>
          <p:cNvGrpSpPr/>
          <p:nvPr/>
        </p:nvGrpSpPr>
        <p:grpSpPr>
          <a:xfrm>
            <a:off x="0" y="3214686"/>
            <a:ext cx="714380" cy="584775"/>
            <a:chOff x="3357554" y="2143116"/>
            <a:chExt cx="714380" cy="584775"/>
          </a:xfrm>
        </p:grpSpPr>
        <p:sp>
          <p:nvSpPr>
            <p:cNvPr id="114" name="TextBox 113"/>
            <p:cNvSpPr txBox="1"/>
            <p:nvPr/>
          </p:nvSpPr>
          <p:spPr>
            <a:xfrm>
              <a:off x="3357554" y="2143116"/>
              <a:ext cx="71438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а</a:t>
              </a:r>
              <a:r>
                <a:rPr lang="en-US" sz="3200" b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endParaRPr lang="ru-RU" sz="2400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15" name="Прямая со стрелкой 114"/>
            <p:cNvCxnSpPr/>
            <p:nvPr/>
          </p:nvCxnSpPr>
          <p:spPr>
            <a:xfrm>
              <a:off x="3393650" y="2298778"/>
              <a:ext cx="428628" cy="1588"/>
            </a:xfrm>
            <a:prstGeom prst="straightConnector1">
              <a:avLst/>
            </a:prstGeom>
            <a:ln w="25400">
              <a:solidFill>
                <a:srgbClr val="C0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Группа 116"/>
          <p:cNvGrpSpPr/>
          <p:nvPr/>
        </p:nvGrpSpPr>
        <p:grpSpPr>
          <a:xfrm>
            <a:off x="511909" y="2714620"/>
            <a:ext cx="500066" cy="1643074"/>
            <a:chOff x="7990452" y="1285860"/>
            <a:chExt cx="500066" cy="1643074"/>
          </a:xfrm>
        </p:grpSpPr>
        <p:sp>
          <p:nvSpPr>
            <p:cNvPr id="118" name="Прямоугольник 117"/>
            <p:cNvSpPr/>
            <p:nvPr/>
          </p:nvSpPr>
          <p:spPr>
            <a:xfrm>
              <a:off x="7990452" y="2285992"/>
              <a:ext cx="500066" cy="64294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122" name="Прямая соединительная линия 121"/>
            <p:cNvCxnSpPr/>
            <p:nvPr/>
          </p:nvCxnSpPr>
          <p:spPr>
            <a:xfrm rot="5400000">
              <a:off x="7744422" y="1785926"/>
              <a:ext cx="1000132" cy="0"/>
            </a:xfrm>
            <a:prstGeom prst="line">
              <a:avLst/>
            </a:prstGeom>
            <a:ln w="28575">
              <a:solidFill>
                <a:srgbClr val="0066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25" name="Прямая со стрелкой 124"/>
          <p:cNvCxnSpPr/>
          <p:nvPr/>
        </p:nvCxnSpPr>
        <p:spPr>
          <a:xfrm rot="16200000" flipV="1">
            <a:off x="270582" y="4502530"/>
            <a:ext cx="1021304" cy="17253"/>
          </a:xfrm>
          <a:prstGeom prst="straightConnector1">
            <a:avLst/>
          </a:prstGeom>
          <a:ln w="50800">
            <a:solidFill>
              <a:srgbClr val="FF0000"/>
            </a:solidFill>
            <a:headEnd type="stealth" w="lg" len="lg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 стрелкой 99"/>
          <p:cNvCxnSpPr/>
          <p:nvPr/>
        </p:nvCxnSpPr>
        <p:spPr>
          <a:xfrm rot="16200000" flipV="1">
            <a:off x="446475" y="3636370"/>
            <a:ext cx="648000" cy="17253"/>
          </a:xfrm>
          <a:prstGeom prst="straightConnector1">
            <a:avLst/>
          </a:prstGeom>
          <a:ln w="76200">
            <a:solidFill>
              <a:srgbClr val="0066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Прямоугольник 127"/>
          <p:cNvSpPr/>
          <p:nvPr/>
        </p:nvSpPr>
        <p:spPr>
          <a:xfrm>
            <a:off x="1273977" y="3997115"/>
            <a:ext cx="3119522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ru-RU" sz="28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9,8 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=10</a:t>
            </a:r>
            <a:r>
              <a:rPr lang="en-US" sz="28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4,2</a:t>
            </a:r>
            <a:r>
              <a:rPr lang="en-US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                          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" name="TextBox 129"/>
          <p:cNvSpPr txBox="1"/>
          <p:nvPr/>
        </p:nvSpPr>
        <p:spPr>
          <a:xfrm>
            <a:off x="4500562" y="3997115"/>
            <a:ext cx="1500198" cy="584775"/>
          </a:xfrm>
          <a:prstGeom prst="rect">
            <a:avLst/>
          </a:prstGeom>
          <a:blipFill>
            <a:blip r:embed="rId8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56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4" name="Group 5"/>
          <p:cNvGrpSpPr>
            <a:grpSpLocks/>
          </p:cNvGrpSpPr>
          <p:nvPr/>
        </p:nvGrpSpPr>
        <p:grpSpPr bwMode="auto">
          <a:xfrm>
            <a:off x="6572264" y="4071942"/>
            <a:ext cx="3072126" cy="1786011"/>
            <a:chOff x="14533" y="2007"/>
            <a:chExt cx="4470" cy="3573"/>
          </a:xfrm>
        </p:grpSpPr>
        <p:grpSp>
          <p:nvGrpSpPr>
            <p:cNvPr id="15" name="Group 7"/>
            <p:cNvGrpSpPr>
              <a:grpSpLocks/>
            </p:cNvGrpSpPr>
            <p:nvPr/>
          </p:nvGrpSpPr>
          <p:grpSpPr bwMode="auto">
            <a:xfrm>
              <a:off x="15461" y="3604"/>
              <a:ext cx="2156" cy="1690"/>
              <a:chOff x="9862" y="6636"/>
              <a:chExt cx="1071" cy="1690"/>
            </a:xfrm>
          </p:grpSpPr>
          <p:grpSp>
            <p:nvGrpSpPr>
              <p:cNvPr id="16" name="Group 9"/>
              <p:cNvGrpSpPr>
                <a:grpSpLocks/>
              </p:cNvGrpSpPr>
              <p:nvPr/>
            </p:nvGrpSpPr>
            <p:grpSpPr bwMode="auto">
              <a:xfrm>
                <a:off x="9862" y="6636"/>
                <a:ext cx="1071" cy="1690"/>
                <a:chOff x="12788" y="5651"/>
                <a:chExt cx="1071" cy="1690"/>
              </a:xfrm>
            </p:grpSpPr>
            <p:sp>
              <p:nvSpPr>
                <p:cNvPr id="158" name="Text Box 10"/>
                <p:cNvSpPr txBox="1">
                  <a:spLocks noChangeArrowheads="1"/>
                </p:cNvSpPr>
                <p:nvPr/>
              </p:nvSpPr>
              <p:spPr bwMode="auto">
                <a:xfrm>
                  <a:off x="12788" y="5651"/>
                  <a:ext cx="1071" cy="674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ru-RU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– v</a:t>
                  </a:r>
                  <a:r>
                    <a:rPr kumimoji="0" lang="ru-RU" sz="2400" b="1" i="0" u="none" strike="noStrike" cap="none" normalizeH="0" baseline="-25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0y</a:t>
                  </a:r>
                  <a:r>
                    <a:rPr kumimoji="0" lang="ru-RU" sz="2400" b="1" i="0" u="none" strike="noStrike" cap="none" normalizeH="0" baseline="3000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  <p:sp>
              <p:nvSpPr>
                <p:cNvPr id="159" name="Text Box 11"/>
                <p:cNvSpPr txBox="1">
                  <a:spLocks noChangeArrowheads="1"/>
                </p:cNvSpPr>
                <p:nvPr/>
              </p:nvSpPr>
              <p:spPr bwMode="auto">
                <a:xfrm>
                  <a:off x="12891" y="6486"/>
                  <a:ext cx="599" cy="855"/>
                </a:xfrm>
                <a:prstGeom prst="rect">
                  <a:avLst/>
                </a:prstGeom>
                <a:solidFill>
                  <a:srgbClr val="FFCC99">
                    <a:alpha val="0"/>
                  </a:srgbClr>
                </a:solidFill>
                <a:ln w="9525">
                  <a:noFill/>
                  <a:miter lim="800000"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lvl="0" indent="0" algn="l" defTabSz="914400" rtl="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ts val="1000"/>
                    </a:spcAft>
                    <a:buClrTx/>
                    <a:buSzTx/>
                    <a:buFontTx/>
                    <a:buNone/>
                    <a:tabLst/>
                  </a:pP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FF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   -</a:t>
                  </a: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effectLst/>
                      <a:latin typeface="Times New Roman" pitchFamily="18" charset="0"/>
                      <a:cs typeface="Times New Roman" pitchFamily="18" charset="0"/>
                    </a:rPr>
                    <a:t>2</a:t>
                  </a:r>
                  <a:r>
                    <a:rPr kumimoji="0" lang="en-US" sz="2400" b="1" i="0" u="none" strike="noStrike" cap="none" normalizeH="0" baseline="0" dirty="0" smtClean="0">
                      <a:ln>
                        <a:noFill/>
                      </a:ln>
                      <a:solidFill>
                        <a:srgbClr val="C00000"/>
                      </a:solidFill>
                      <a:effectLst/>
                      <a:latin typeface="Times New Roman" pitchFamily="18" charset="0"/>
                      <a:cs typeface="Times New Roman" pitchFamily="18" charset="0"/>
                    </a:rPr>
                    <a:t>g</a:t>
                  </a:r>
                  <a:endParaRPr kumimoji="0" lang="ru-RU" sz="2400" b="0" i="0" u="none" strike="noStrike" cap="none" normalizeH="0" baseline="0" dirty="0" smtClean="0">
                    <a:ln>
                      <a:noFill/>
                    </a:ln>
                    <a:solidFill>
                      <a:srgbClr val="C00000"/>
                    </a:solidFill>
                    <a:effectLst/>
                    <a:latin typeface="Times New Roman" pitchFamily="18" charset="0"/>
                    <a:cs typeface="Times New Roman" pitchFamily="18" charset="0"/>
                  </a:endParaRPr>
                </a:p>
              </p:txBody>
            </p:sp>
          </p:grpSp>
          <p:sp>
            <p:nvSpPr>
              <p:cNvPr id="157" name="Line 8"/>
              <p:cNvSpPr>
                <a:spLocks noChangeShapeType="1"/>
              </p:cNvSpPr>
              <p:nvPr/>
            </p:nvSpPr>
            <p:spPr bwMode="auto">
              <a:xfrm>
                <a:off x="10026" y="7558"/>
                <a:ext cx="538" cy="12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  <a:effectLst/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sz="240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sp>
          <p:nvSpPr>
            <p:cNvPr id="153" name="Text Box 6"/>
            <p:cNvSpPr txBox="1">
              <a:spLocks noChangeArrowheads="1"/>
            </p:cNvSpPr>
            <p:nvPr/>
          </p:nvSpPr>
          <p:spPr bwMode="auto">
            <a:xfrm>
              <a:off x="14533" y="2007"/>
              <a:ext cx="4470" cy="3573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- </a:t>
              </a: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g</a:t>
              </a:r>
              <a:r>
                <a:rPr kumimoji="0" lang="en-US" sz="2400" b="1" i="0" u="none" strike="noStrike" cap="none" normalizeH="0" baseline="0" dirty="0" err="1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+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kumimoji="0" lang="en-US" sz="2400" b="1" i="0" u="none" strike="noStrike" cap="none" normalizeH="0" baseline="-2500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0y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– g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effectLst/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kumimoji="0" lang="en-US" sz="2400" b="1" i="0" u="none" strike="noStrike" cap="none" normalizeH="0" baseline="3000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2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/2</a:t>
              </a:r>
              <a:endPara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  <a:p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1000"/>
                </a:spcAft>
                <a:buClrTx/>
                <a:buSzTx/>
                <a:buFontTx/>
                <a:buNone/>
                <a:tabLst/>
              </a:pP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0014AC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y</a:t>
              </a:r>
              <a:r>
                <a:rPr kumimoji="0" lang="en-US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cs typeface="Times New Roman" pitchFamily="18" charset="0"/>
                </a:rPr>
                <a:t> = </a:t>
              </a:r>
              <a:endPara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40" name="TextBox 139"/>
          <p:cNvSpPr txBox="1"/>
          <p:nvPr/>
        </p:nvSpPr>
        <p:spPr>
          <a:xfrm>
            <a:off x="5072066" y="1643050"/>
            <a:ext cx="1857388" cy="584775"/>
          </a:xfrm>
          <a:prstGeom prst="rect">
            <a:avLst/>
          </a:prstGeom>
          <a:blipFill>
            <a:blip r:embed="rId8" cstate="print"/>
            <a:tile tx="0" ty="0" sx="100000" sy="100000" flip="none" algn="tl"/>
          </a:blip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4,2</a:t>
            </a:r>
            <a:r>
              <a:rPr lang="ru-RU" sz="32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/с</a:t>
            </a:r>
            <a:r>
              <a:rPr lang="ru-RU" sz="3200" b="1" baseline="30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0" y="571480"/>
            <a:ext cx="7572396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M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-mg</a:t>
            </a:r>
            <a:r>
              <a:rPr lang="en-US" sz="3200" b="1" baseline="-250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32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32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             </a:t>
            </a:r>
            <a:r>
              <a:rPr lang="en-US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</a:t>
            </a:r>
            <a:endParaRPr lang="ru-RU" sz="3200" dirty="0"/>
          </a:p>
        </p:txBody>
      </p:sp>
      <p:sp>
        <p:nvSpPr>
          <p:cNvPr id="74" name="TextBox 73"/>
          <p:cNvSpPr txBox="1"/>
          <p:nvPr/>
        </p:nvSpPr>
        <p:spPr>
          <a:xfrm>
            <a:off x="1142976" y="3429000"/>
            <a:ext cx="5214974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514350" indent="-51435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Почему?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M</a:t>
            </a:r>
            <a:r>
              <a:rPr lang="en-US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28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sz="2800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err="1" smtClean="0">
                <a:solidFill>
                  <a:srgbClr val="0000FF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•</a:t>
            </a:r>
            <a:r>
              <a:rPr lang="en-US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(2 </a:t>
            </a:r>
            <a:r>
              <a:rPr lang="ru-RU" sz="2800" b="1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з-н</a:t>
            </a:r>
            <a:r>
              <a:rPr lang="ru-RU" sz="28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Н)</a:t>
            </a:r>
            <a:endParaRPr lang="ru-RU" sz="2800" dirty="0"/>
          </a:p>
        </p:txBody>
      </p:sp>
      <p:cxnSp>
        <p:nvCxnSpPr>
          <p:cNvPr id="156" name="Прямая со стрелкой 155"/>
          <p:cNvCxnSpPr/>
          <p:nvPr/>
        </p:nvCxnSpPr>
        <p:spPr>
          <a:xfrm rot="5400000">
            <a:off x="4827968" y="2530089"/>
            <a:ext cx="928698" cy="154749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6464814" y="6396335"/>
            <a:ext cx="2369528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13-3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ФотФ, стр.24</a:t>
            </a:r>
            <a:endParaRPr lang="ru-RU" sz="20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8" name="TextBox 77"/>
          <p:cNvSpPr txBox="1"/>
          <p:nvPr/>
        </p:nvSpPr>
        <p:spPr>
          <a:xfrm>
            <a:off x="3145318" y="6367179"/>
            <a:ext cx="3000396" cy="46166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Д-3,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ФотФ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стр.4</a:t>
            </a:r>
            <a:endParaRPr lang="ru-RU" sz="24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300"/>
                                        <p:tgtEl>
                                          <p:spTgt spid="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9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0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" dur="300"/>
                                        <p:tgtEl>
                                          <p:spTgt spid="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500"/>
                            </p:stCondLst>
                            <p:childTnLst>
                              <p:par>
                                <p:cTn id="9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2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2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20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2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3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"/>
                            </p:stCondLst>
                            <p:childTnLst>
                              <p:par>
                                <p:cTn id="14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000"/>
                            </p:stCondLst>
                            <p:childTnLst>
                              <p:par>
                                <p:cTn id="15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00"/>
                            </p:stCondLst>
                            <p:childTnLst>
                              <p:par>
                                <p:cTn id="1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2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2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7" dur="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10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8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fol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9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0" dur="3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5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6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2" dur="20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7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/>
      <p:bldP spid="55" grpId="0" build="p"/>
      <p:bldP spid="82" grpId="0"/>
      <p:bldP spid="60" grpId="0" animBg="1"/>
      <p:bldP spid="133" grpId="0" animBg="1"/>
      <p:bldP spid="148" grpId="0" animBg="1"/>
      <p:bldP spid="70" grpId="0" animBg="1"/>
      <p:bldP spid="107" grpId="0" animBg="1"/>
      <p:bldP spid="108" grpId="0" animBg="1"/>
      <p:bldP spid="128" grpId="0" animBg="1"/>
      <p:bldP spid="130" grpId="0" animBg="1"/>
      <p:bldP spid="140" grpId="0" animBg="1"/>
      <p:bldP spid="71" grpId="0" animBg="1"/>
      <p:bldP spid="74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4807</TotalTime>
  <Words>3561</Words>
  <Application>Microsoft Office PowerPoint</Application>
  <PresentationFormat>Экран (4:3)</PresentationFormat>
  <Paragraphs>830</Paragraphs>
  <Slides>38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Трек</vt:lpstr>
      <vt:lpstr>Уроки физики    Вторушина С.В.  9  класс  (Применение з-нов Ньтона))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Пользователь Windows</cp:lastModifiedBy>
  <cp:revision>553</cp:revision>
  <dcterms:created xsi:type="dcterms:W3CDTF">2009-11-04T14:29:22Z</dcterms:created>
  <dcterms:modified xsi:type="dcterms:W3CDTF">2020-09-09T18:31:36Z</dcterms:modified>
</cp:coreProperties>
</file>