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40"/>
  </p:notesMasterIdLst>
  <p:sldIdLst>
    <p:sldId id="289" r:id="rId2"/>
    <p:sldId id="324" r:id="rId3"/>
    <p:sldId id="322" r:id="rId4"/>
    <p:sldId id="354" r:id="rId5"/>
    <p:sldId id="367" r:id="rId6"/>
    <p:sldId id="368" r:id="rId7"/>
    <p:sldId id="369" r:id="rId8"/>
    <p:sldId id="370" r:id="rId9"/>
    <p:sldId id="371" r:id="rId10"/>
    <p:sldId id="378" r:id="rId11"/>
    <p:sldId id="372" r:id="rId12"/>
    <p:sldId id="373" r:id="rId13"/>
    <p:sldId id="374" r:id="rId14"/>
    <p:sldId id="375" r:id="rId15"/>
    <p:sldId id="376" r:id="rId16"/>
    <p:sldId id="377" r:id="rId17"/>
    <p:sldId id="336" r:id="rId18"/>
    <p:sldId id="343" r:id="rId19"/>
    <p:sldId id="345" r:id="rId20"/>
    <p:sldId id="330" r:id="rId21"/>
    <p:sldId id="331" r:id="rId22"/>
    <p:sldId id="332" r:id="rId23"/>
    <p:sldId id="359" r:id="rId24"/>
    <p:sldId id="358" r:id="rId25"/>
    <p:sldId id="360" r:id="rId26"/>
    <p:sldId id="362" r:id="rId27"/>
    <p:sldId id="363" r:id="rId28"/>
    <p:sldId id="364" r:id="rId29"/>
    <p:sldId id="365" r:id="rId30"/>
    <p:sldId id="361" r:id="rId31"/>
    <p:sldId id="337" r:id="rId32"/>
    <p:sldId id="311" r:id="rId33"/>
    <p:sldId id="342" r:id="rId34"/>
    <p:sldId id="335" r:id="rId35"/>
    <p:sldId id="366" r:id="rId36"/>
    <p:sldId id="314" r:id="rId37"/>
    <p:sldId id="315" r:id="rId38"/>
    <p:sldId id="325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CC"/>
    <a:srgbClr val="EF2121"/>
    <a:srgbClr val="006600"/>
    <a:srgbClr val="003300"/>
    <a:srgbClr val="FFFFFF"/>
    <a:srgbClr val="000000"/>
    <a:srgbClr val="0014AC"/>
    <a:srgbClr val="365D21"/>
    <a:srgbClr val="220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2" autoAdjust="0"/>
  </p:normalViewPr>
  <p:slideViewPr>
    <p:cSldViewPr>
      <p:cViewPr>
        <p:scale>
          <a:sx n="77" d="100"/>
          <a:sy n="77" d="100"/>
        </p:scale>
        <p:origin x="-17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380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5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5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5.wav"/><Relationship Id="rId7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10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5.wav"/><Relationship Id="rId7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4.wav"/><Relationship Id="rId10" Type="http://schemas.openxmlformats.org/officeDocument/2006/relationships/audio" Target="../media/audio2.wav"/><Relationship Id="rId4" Type="http://schemas.openxmlformats.org/officeDocument/2006/relationships/audio" Target="../media/audio6.wav"/><Relationship Id="rId9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audio" Target="../media/audio9.wav"/><Relationship Id="rId7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12.jpeg"/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10.jpeg"/><Relationship Id="rId5" Type="http://schemas.openxmlformats.org/officeDocument/2006/relationships/audio" Target="../media/audio5.wav"/><Relationship Id="rId10" Type="http://schemas.openxmlformats.org/officeDocument/2006/relationships/image" Target="../media/image9.jpeg"/><Relationship Id="rId4" Type="http://schemas.openxmlformats.org/officeDocument/2006/relationships/audio" Target="../media/audio10.wav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5.wav"/><Relationship Id="rId7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4.wav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6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11" Type="http://schemas.openxmlformats.org/officeDocument/2006/relationships/image" Target="../media/image3.jpeg"/><Relationship Id="rId5" Type="http://schemas.openxmlformats.org/officeDocument/2006/relationships/audio" Target="../media/audio4.wav"/><Relationship Id="rId10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6.wav"/><Relationship Id="rId7" Type="http://schemas.openxmlformats.org/officeDocument/2006/relationships/audio" Target="../media/audio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10" Type="http://schemas.openxmlformats.org/officeDocument/2006/relationships/image" Target="../media/image3.jpeg"/><Relationship Id="rId4" Type="http://schemas.openxmlformats.org/officeDocument/2006/relationships/audio" Target="../media/audio5.wav"/><Relationship Id="rId9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7.wav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6.wav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.jpeg"/><Relationship Id="rId5" Type="http://schemas.openxmlformats.org/officeDocument/2006/relationships/audio" Target="../media/audio7.wav"/><Relationship Id="rId10" Type="http://schemas.openxmlformats.org/officeDocument/2006/relationships/audio" Target="../media/audio3.wav"/><Relationship Id="rId4" Type="http://schemas.openxmlformats.org/officeDocument/2006/relationships/audio" Target="../media/audio8.wav"/><Relationship Id="rId9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8.wav"/><Relationship Id="rId4" Type="http://schemas.openxmlformats.org/officeDocument/2006/relationships/audio" Target="../media/audio5.wav"/><Relationship Id="rId9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audio" Target="../media/audio8.wav"/><Relationship Id="rId4" Type="http://schemas.openxmlformats.org/officeDocument/2006/relationships/audio" Target="../media/audio5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8.wav"/><Relationship Id="rId7" Type="http://schemas.openxmlformats.org/officeDocument/2006/relationships/image" Target="../media/image1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9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6.wav"/><Relationship Id="rId7" Type="http://schemas.openxmlformats.org/officeDocument/2006/relationships/audio" Target="../media/audio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10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3" Type="http://schemas.openxmlformats.org/officeDocument/2006/relationships/audio" Target="../media/audio5.wav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4.wav"/><Relationship Id="rId9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7.wav"/><Relationship Id="rId7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3.jpeg"/><Relationship Id="rId5" Type="http://schemas.openxmlformats.org/officeDocument/2006/relationships/audio" Target="../media/audio4.wav"/><Relationship Id="rId10" Type="http://schemas.openxmlformats.org/officeDocument/2006/relationships/audio" Target="../media/audio9.wav"/><Relationship Id="rId4" Type="http://schemas.openxmlformats.org/officeDocument/2006/relationships/audio" Target="../media/audio2.wav"/><Relationship Id="rId9" Type="http://schemas.openxmlformats.org/officeDocument/2006/relationships/audio" Target="../media/audio8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3.jpeg"/><Relationship Id="rId4" Type="http://schemas.openxmlformats.org/officeDocument/2006/relationships/audio" Target="../media/audio2.wav"/><Relationship Id="rId9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7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7.wav"/><Relationship Id="rId7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5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42918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9  класс  (Применение </a:t>
            </a:r>
            <a:r>
              <a:rPr lang="ru-RU" sz="1800" cap="none" dirty="0" err="1" smtClean="0">
                <a:latin typeface="Times New Roman" pitchFamily="18" charset="0"/>
                <a:cs typeface="Times New Roman" pitchFamily="18" charset="0"/>
              </a:rPr>
              <a:t>з-нов</a:t>
            </a: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cap="none" dirty="0" err="1" smtClean="0">
                <a:latin typeface="Times New Roman" pitchFamily="18" charset="0"/>
                <a:cs typeface="Times New Roman" pitchFamily="18" charset="0"/>
              </a:rPr>
              <a:t>Ньтона</a:t>
            </a: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)) 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928694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/упр./    Решение задач на законы Ньютона.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раздел (III)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Развить навыки в составлении  основного  уравнения  динамики.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Создать условия для развития навыков практического использования  законов Ньютона</a:t>
            </a:r>
          </a:p>
          <a:p>
            <a:pPr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4929198"/>
            <a:ext cx="7572428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9   «тело, брошенное горизонтально»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10  Вес тела, двигающегося ускоренно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12  Торможение  тела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13  Движение по наклонной плоскости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решения задач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1.Что? Как?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(Движение какого тела  Вы описываете?)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Расставить силы! </a:t>
            </a:r>
          </a:p>
          <a:p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(Сила – действие другого тела.  </a:t>
            </a:r>
          </a:p>
          <a:p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                         Сколько других тел, столько и сил!)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Записать уравнение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или 2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з-на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Ньютона.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Вспомнить вопрос задачи и выразить неизвестные!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данные и найденное выносить на рисунок!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500"/>
              </a:spcBef>
              <a:spcAft>
                <a:spcPts val="1000"/>
              </a:spcAft>
            </a:pPr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Д-3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Каково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ускорение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системы двух тел, подвешенных на блоке?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Чему равна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сила 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атяжения нити?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1204327"/>
            <a:ext cx="192879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10кг</a:t>
            </a:r>
            <a:endParaRPr lang="ru-RU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=4кг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71406" y="915182"/>
            <a:ext cx="1787538" cy="1728000"/>
            <a:chOff x="928662" y="1214423"/>
            <a:chExt cx="1788646" cy="1728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1852514" y="2077629"/>
              <a:ext cx="1728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2357430"/>
              <a:ext cx="172907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71501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И так: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сначала ускорение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всей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системы,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а затем свойства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частей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14480" y="867115"/>
            <a:ext cx="600079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двух тел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разгоняется, т.к.</a:t>
            </a:r>
            <a:endParaRPr lang="ru-RU" sz="2800" dirty="0"/>
          </a:p>
        </p:txBody>
      </p:sp>
      <p:grpSp>
        <p:nvGrpSpPr>
          <p:cNvPr id="3" name="Группа 4"/>
          <p:cNvGrpSpPr/>
          <p:nvPr/>
        </p:nvGrpSpPr>
        <p:grpSpPr>
          <a:xfrm>
            <a:off x="8334276" y="3571876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7"/>
          <p:cNvGrpSpPr/>
          <p:nvPr/>
        </p:nvGrpSpPr>
        <p:grpSpPr>
          <a:xfrm>
            <a:off x="738098" y="2940809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7"/>
          <p:cNvGrpSpPr/>
          <p:nvPr/>
        </p:nvGrpSpPr>
        <p:grpSpPr>
          <a:xfrm>
            <a:off x="8429652" y="1428736"/>
            <a:ext cx="500066" cy="584775"/>
            <a:chOff x="3357554" y="2143116"/>
            <a:chExt cx="500066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50006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 rot="5400000">
            <a:off x="8287570" y="3071016"/>
            <a:ext cx="714380" cy="1588"/>
          </a:xfrm>
          <a:prstGeom prst="straightConnector1">
            <a:avLst/>
          </a:prstGeom>
          <a:ln w="50800">
            <a:solidFill>
              <a:srgbClr val="0000CC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"/>
          <p:cNvGrpSpPr/>
          <p:nvPr/>
        </p:nvGrpSpPr>
        <p:grpSpPr>
          <a:xfrm>
            <a:off x="8679591" y="2487035"/>
            <a:ext cx="678755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Прямоугольник 132"/>
          <p:cNvSpPr/>
          <p:nvPr/>
        </p:nvSpPr>
        <p:spPr>
          <a:xfrm>
            <a:off x="1928794" y="2035483"/>
            <a:ext cx="300039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3998418" y="4857760"/>
            <a:ext cx="257384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Время разгона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286512" y="4357694"/>
            <a:ext cx="1202571" cy="5000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90"/>
          <p:cNvGrpSpPr/>
          <p:nvPr/>
        </p:nvGrpSpPr>
        <p:grpSpPr>
          <a:xfrm>
            <a:off x="7643834" y="1071546"/>
            <a:ext cx="714380" cy="785818"/>
            <a:chOff x="7643834" y="714356"/>
            <a:chExt cx="714380" cy="785818"/>
          </a:xfrm>
        </p:grpSpPr>
        <p:sp>
          <p:nvSpPr>
            <p:cNvPr id="72" name="Овал 71"/>
            <p:cNvSpPr/>
            <p:nvPr/>
          </p:nvSpPr>
          <p:spPr>
            <a:xfrm>
              <a:off x="7739412" y="1071546"/>
              <a:ext cx="500066" cy="42862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7643834" y="714356"/>
              <a:ext cx="714380" cy="1428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9" name="Прямая соединительная линия 88"/>
            <p:cNvCxnSpPr>
              <a:stCxn id="73" idx="2"/>
            </p:cNvCxnSpPr>
            <p:nvPr/>
          </p:nvCxnSpPr>
          <p:spPr>
            <a:xfrm rot="5400000">
              <a:off x="7893867" y="964389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03"/>
          <p:cNvGrpSpPr/>
          <p:nvPr/>
        </p:nvGrpSpPr>
        <p:grpSpPr>
          <a:xfrm>
            <a:off x="7990452" y="1643050"/>
            <a:ext cx="500066" cy="1643074"/>
            <a:chOff x="7990452" y="1285860"/>
            <a:chExt cx="500066" cy="1643074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7990452" y="2285992"/>
              <a:ext cx="500066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0" name="Прямая соединительная линия 89"/>
            <p:cNvCxnSpPr/>
            <p:nvPr/>
          </p:nvCxnSpPr>
          <p:spPr>
            <a:xfrm rot="5400000">
              <a:off x="7744422" y="1785926"/>
              <a:ext cx="1000132" cy="0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102"/>
          <p:cNvGrpSpPr/>
          <p:nvPr/>
        </p:nvGrpSpPr>
        <p:grpSpPr>
          <a:xfrm>
            <a:off x="7545812" y="1643050"/>
            <a:ext cx="357190" cy="933980"/>
            <a:chOff x="7545812" y="1285860"/>
            <a:chExt cx="357190" cy="933980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7545812" y="1791212"/>
              <a:ext cx="357190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5" name="Прямая соединительная линия 94"/>
            <p:cNvCxnSpPr/>
            <p:nvPr/>
          </p:nvCxnSpPr>
          <p:spPr>
            <a:xfrm rot="5400000">
              <a:off x="7487136" y="1537860"/>
              <a:ext cx="504000" cy="0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Прямая со стрелкой 85"/>
          <p:cNvCxnSpPr/>
          <p:nvPr/>
        </p:nvCxnSpPr>
        <p:spPr>
          <a:xfrm rot="16200000" flipV="1">
            <a:off x="7772875" y="3481225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rot="16200000" flipV="1">
            <a:off x="7421335" y="2663431"/>
            <a:ext cx="612000" cy="0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4"/>
          <p:cNvGrpSpPr/>
          <p:nvPr/>
        </p:nvGrpSpPr>
        <p:grpSpPr>
          <a:xfrm>
            <a:off x="7429520" y="2895897"/>
            <a:ext cx="714380" cy="461665"/>
            <a:chOff x="2714612" y="4429132"/>
            <a:chExt cx="714380" cy="461665"/>
          </a:xfrm>
        </p:grpSpPr>
        <p:sp>
          <p:nvSpPr>
            <p:cNvPr id="101" name="TextBox 10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2" name="Прямая со стрелкой 10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Прямая со стрелкой 104"/>
          <p:cNvCxnSpPr/>
          <p:nvPr/>
        </p:nvCxnSpPr>
        <p:spPr>
          <a:xfrm rot="5400000">
            <a:off x="8322495" y="2321711"/>
            <a:ext cx="500066" cy="1588"/>
          </a:xfrm>
          <a:prstGeom prst="straightConnector1">
            <a:avLst/>
          </a:prstGeom>
          <a:ln w="50800">
            <a:solidFill>
              <a:srgbClr val="0066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2786050" y="2487265"/>
            <a:ext cx="235745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0Н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=14кг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357290" y="3068422"/>
            <a:ext cx="435768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Тело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разгоняется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1" name="Группа 4"/>
          <p:cNvGrpSpPr/>
          <p:nvPr/>
        </p:nvGrpSpPr>
        <p:grpSpPr>
          <a:xfrm>
            <a:off x="843858" y="4786322"/>
            <a:ext cx="714380" cy="461665"/>
            <a:chOff x="2714612" y="4429132"/>
            <a:chExt cx="714380" cy="461665"/>
          </a:xfrm>
        </p:grpSpPr>
        <p:sp>
          <p:nvSpPr>
            <p:cNvPr id="110" name="TextBox 109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1" name="Прямая со стрелкой 11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Прямая со стрелкой 111"/>
          <p:cNvCxnSpPr/>
          <p:nvPr/>
        </p:nvCxnSpPr>
        <p:spPr>
          <a:xfrm rot="5400000">
            <a:off x="-70676" y="3999710"/>
            <a:ext cx="714380" cy="1588"/>
          </a:xfrm>
          <a:prstGeom prst="straightConnector1">
            <a:avLst/>
          </a:prstGeom>
          <a:ln w="50800">
            <a:solidFill>
              <a:srgbClr val="0000CC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2"/>
          <p:cNvGrpSpPr/>
          <p:nvPr/>
        </p:nvGrpSpPr>
        <p:grpSpPr>
          <a:xfrm>
            <a:off x="0" y="3214686"/>
            <a:ext cx="714380" cy="584775"/>
            <a:chOff x="3357554" y="2143116"/>
            <a:chExt cx="714380" cy="584775"/>
          </a:xfrm>
        </p:grpSpPr>
        <p:sp>
          <p:nvSpPr>
            <p:cNvPr id="114" name="TextBox 113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5" name="Прямая со стрелкой 114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16"/>
          <p:cNvGrpSpPr/>
          <p:nvPr/>
        </p:nvGrpSpPr>
        <p:grpSpPr>
          <a:xfrm>
            <a:off x="511909" y="2714620"/>
            <a:ext cx="500066" cy="1643074"/>
            <a:chOff x="7990452" y="1285860"/>
            <a:chExt cx="500066" cy="1643074"/>
          </a:xfrm>
        </p:grpSpPr>
        <p:sp>
          <p:nvSpPr>
            <p:cNvPr id="118" name="Прямоугольник 117"/>
            <p:cNvSpPr/>
            <p:nvPr/>
          </p:nvSpPr>
          <p:spPr>
            <a:xfrm>
              <a:off x="7990452" y="2285992"/>
              <a:ext cx="500066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2" name="Прямая соединительная линия 121"/>
            <p:cNvCxnSpPr/>
            <p:nvPr/>
          </p:nvCxnSpPr>
          <p:spPr>
            <a:xfrm rot="5400000">
              <a:off x="7744422" y="1785926"/>
              <a:ext cx="1000132" cy="0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0" name="Прямая со стрелкой 99"/>
          <p:cNvCxnSpPr/>
          <p:nvPr/>
        </p:nvCxnSpPr>
        <p:spPr>
          <a:xfrm rot="16200000" flipV="1">
            <a:off x="446475" y="3636370"/>
            <a:ext cx="648000" cy="17253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1273977" y="4221312"/>
            <a:ext cx="311952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=10</a:t>
            </a:r>
            <a:r>
              <a:rPr lang="en-US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4,2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500562" y="4221312"/>
            <a:ext cx="1500198" cy="584775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6572264" y="4071942"/>
            <a:ext cx="3072126" cy="1786011"/>
            <a:chOff x="14533" y="2007"/>
            <a:chExt cx="4470" cy="3573"/>
          </a:xfrm>
        </p:grpSpPr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16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15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891" y="6486"/>
                  <a:ext cx="599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-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7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3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– g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5190228" y="2496918"/>
            <a:ext cx="1857388" cy="584775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4,2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/с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00232" y="1438619"/>
            <a:ext cx="528641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74" name="TextBox 73"/>
          <p:cNvSpPr txBox="1"/>
          <p:nvPr/>
        </p:nvSpPr>
        <p:spPr>
          <a:xfrm>
            <a:off x="1142976" y="3653197"/>
            <a:ext cx="521497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</a:t>
            </a:r>
            <a:endParaRPr lang="ru-RU" sz="2800" dirty="0"/>
          </a:p>
        </p:txBody>
      </p:sp>
      <p:cxnSp>
        <p:nvCxnSpPr>
          <p:cNvPr id="156" name="Прямая со стрелкой 155"/>
          <p:cNvCxnSpPr/>
          <p:nvPr/>
        </p:nvCxnSpPr>
        <p:spPr>
          <a:xfrm rot="5400000">
            <a:off x="4536283" y="2821777"/>
            <a:ext cx="785816" cy="71438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143604" y="6396335"/>
            <a:ext cx="300039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13-3,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ФотФ, стр.24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358082" y="3571876"/>
            <a:ext cx="78581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100Н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929454" y="2600262"/>
            <a:ext cx="64294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40Н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0" y="4857760"/>
            <a:ext cx="78581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5" name="Прямая со стрелкой 124"/>
          <p:cNvCxnSpPr/>
          <p:nvPr/>
        </p:nvCxnSpPr>
        <p:spPr>
          <a:xfrm rot="16200000" flipV="1">
            <a:off x="270582" y="4502530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6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7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55" grpId="0" build="p"/>
      <p:bldP spid="82" grpId="0"/>
      <p:bldP spid="60" grpId="0" animBg="1"/>
      <p:bldP spid="133" grpId="0" animBg="1"/>
      <p:bldP spid="148" grpId="0" animBg="1"/>
      <p:bldP spid="70" grpId="0" animBg="1"/>
      <p:bldP spid="107" grpId="0" animBg="1"/>
      <p:bldP spid="108" grpId="0" animBg="1"/>
      <p:bldP spid="128" grpId="0" animBg="1"/>
      <p:bldP spid="130" grpId="0" animBg="1"/>
      <p:bldP spid="140" grpId="0" animBg="1"/>
      <p:bldP spid="71" grpId="0" animBg="1"/>
      <p:bldP spid="74" grpId="0" animBg="1"/>
      <p:bldP spid="79" grpId="0" animBg="1"/>
      <p:bldP spid="81" grpId="0" animBg="1"/>
      <p:bldP spid="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2"/>
          <p:cNvGrpSpPr/>
          <p:nvPr/>
        </p:nvGrpSpPr>
        <p:grpSpPr>
          <a:xfrm>
            <a:off x="473200" y="2643182"/>
            <a:ext cx="582076" cy="1989113"/>
            <a:chOff x="7990452" y="1456140"/>
            <a:chExt cx="510638" cy="1829984"/>
          </a:xfrm>
        </p:grpSpPr>
        <p:grpSp>
          <p:nvGrpSpPr>
            <p:cNvPr id="3" name="Группа 103"/>
            <p:cNvGrpSpPr/>
            <p:nvPr/>
          </p:nvGrpSpPr>
          <p:grpSpPr>
            <a:xfrm>
              <a:off x="7990452" y="1456140"/>
              <a:ext cx="500066" cy="1829984"/>
              <a:chOff x="7990452" y="1098950"/>
              <a:chExt cx="500066" cy="1829984"/>
            </a:xfrm>
          </p:grpSpPr>
          <p:sp>
            <p:nvSpPr>
              <p:cNvPr id="87" name="Прямоугольник 86"/>
              <p:cNvSpPr/>
              <p:nvPr/>
            </p:nvSpPr>
            <p:spPr>
              <a:xfrm>
                <a:off x="7990452" y="2571744"/>
                <a:ext cx="500066" cy="3571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8" name="Прямая соединительная линия 87"/>
              <p:cNvCxnSpPr/>
              <p:nvPr/>
            </p:nvCxnSpPr>
            <p:spPr>
              <a:xfrm rot="5400000">
                <a:off x="7548968" y="1794470"/>
                <a:ext cx="13910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Прямоугольник 84"/>
            <p:cNvSpPr/>
            <p:nvPr/>
          </p:nvSpPr>
          <p:spPr>
            <a:xfrm>
              <a:off x="8001024" y="2428868"/>
              <a:ext cx="500066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857356" y="0"/>
            <a:ext cx="728664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в4,з5.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Через неподвижный блок перекинута нить, на которой подвешены три одинаковых груза массой 2 кг каждый. Найти ускорение системы и силы натяжения  нитей.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0"/>
            <a:ext cx="192879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4кг</a:t>
            </a:r>
          </a:p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68"/>
          <p:cNvGrpSpPr/>
          <p:nvPr/>
        </p:nvGrpSpPr>
        <p:grpSpPr>
          <a:xfrm>
            <a:off x="71406" y="-156388"/>
            <a:ext cx="1787538" cy="1728000"/>
            <a:chOff x="928662" y="1285861"/>
            <a:chExt cx="1788646" cy="1728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1852514" y="2149067"/>
              <a:ext cx="1728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2357430"/>
              <a:ext cx="172907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71501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И так: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сначала ускорение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всей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системы,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а затем движение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частей!!!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57356" y="1000108"/>
            <a:ext cx="3429024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1.Система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трёх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тел</a:t>
            </a:r>
          </a:p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разгоняется, т.к.</a:t>
            </a:r>
            <a:endParaRPr lang="ru-RU" sz="28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8334276" y="3643314"/>
            <a:ext cx="809724" cy="461665"/>
            <a:chOff x="2714612" y="4429132"/>
            <a:chExt cx="809724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809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7"/>
          <p:cNvGrpSpPr/>
          <p:nvPr/>
        </p:nvGrpSpPr>
        <p:grpSpPr>
          <a:xfrm>
            <a:off x="714348" y="3038773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7"/>
          <p:cNvGrpSpPr/>
          <p:nvPr/>
        </p:nvGrpSpPr>
        <p:grpSpPr>
          <a:xfrm>
            <a:off x="7000892" y="928670"/>
            <a:ext cx="500066" cy="584775"/>
            <a:chOff x="3357554" y="2143116"/>
            <a:chExt cx="500066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50006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 rot="5400000">
            <a:off x="8287570" y="3071016"/>
            <a:ext cx="714380" cy="1588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679591" y="2487035"/>
            <a:ext cx="678755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Прямоугольник 147"/>
          <p:cNvSpPr/>
          <p:nvPr/>
        </p:nvSpPr>
        <p:spPr>
          <a:xfrm>
            <a:off x="3571868" y="4786322"/>
            <a:ext cx="257384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Время разгона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286512" y="4357694"/>
            <a:ext cx="1202571" cy="5000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90"/>
          <p:cNvGrpSpPr/>
          <p:nvPr/>
        </p:nvGrpSpPr>
        <p:grpSpPr>
          <a:xfrm>
            <a:off x="7643834" y="1071546"/>
            <a:ext cx="714380" cy="785818"/>
            <a:chOff x="7643834" y="714356"/>
            <a:chExt cx="714380" cy="785818"/>
          </a:xfrm>
        </p:grpSpPr>
        <p:sp>
          <p:nvSpPr>
            <p:cNvPr id="72" name="Овал 71"/>
            <p:cNvSpPr/>
            <p:nvPr/>
          </p:nvSpPr>
          <p:spPr>
            <a:xfrm>
              <a:off x="7739412" y="1071546"/>
              <a:ext cx="500066" cy="42862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7643834" y="714356"/>
              <a:ext cx="714380" cy="1428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9" name="Прямая соединительная линия 88"/>
            <p:cNvCxnSpPr>
              <a:stCxn id="73" idx="2"/>
            </p:cNvCxnSpPr>
            <p:nvPr/>
          </p:nvCxnSpPr>
          <p:spPr>
            <a:xfrm rot="5400000">
              <a:off x="7893867" y="964389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102"/>
          <p:cNvGrpSpPr/>
          <p:nvPr/>
        </p:nvGrpSpPr>
        <p:grpSpPr>
          <a:xfrm>
            <a:off x="7545812" y="1643050"/>
            <a:ext cx="357190" cy="933980"/>
            <a:chOff x="7545812" y="1285860"/>
            <a:chExt cx="357190" cy="933980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7545812" y="1791212"/>
              <a:ext cx="357190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5" name="Прямая соединительная линия 94"/>
            <p:cNvCxnSpPr/>
            <p:nvPr/>
          </p:nvCxnSpPr>
          <p:spPr>
            <a:xfrm rot="5400000">
              <a:off x="7487136" y="1537860"/>
              <a:ext cx="504000" cy="0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Прямая со стрелкой 85"/>
          <p:cNvCxnSpPr/>
          <p:nvPr/>
        </p:nvCxnSpPr>
        <p:spPr>
          <a:xfrm rot="16200000" flipV="1">
            <a:off x="7772875" y="3481225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rot="16200000" flipV="1">
            <a:off x="7421335" y="2663431"/>
            <a:ext cx="612000" cy="0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4"/>
          <p:cNvGrpSpPr/>
          <p:nvPr/>
        </p:nvGrpSpPr>
        <p:grpSpPr>
          <a:xfrm>
            <a:off x="7000892" y="2753021"/>
            <a:ext cx="714380" cy="461665"/>
            <a:chOff x="2714612" y="4429132"/>
            <a:chExt cx="714380" cy="461665"/>
          </a:xfrm>
        </p:grpSpPr>
        <p:sp>
          <p:nvSpPr>
            <p:cNvPr id="101" name="TextBox 10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2" name="Прямая со стрелкой 10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Прямая со стрелкой 104"/>
          <p:cNvCxnSpPr/>
          <p:nvPr/>
        </p:nvCxnSpPr>
        <p:spPr>
          <a:xfrm rot="16200000" flipV="1">
            <a:off x="7178693" y="1392223"/>
            <a:ext cx="500066" cy="1588"/>
          </a:xfrm>
          <a:prstGeom prst="straightConnector1">
            <a:avLst/>
          </a:prstGeom>
          <a:ln w="50800">
            <a:solidFill>
              <a:srgbClr val="0066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1428728" y="2643182"/>
            <a:ext cx="314327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2кг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6кг)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428728" y="3201415"/>
            <a:ext cx="514353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Тело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разгоняется, т.к.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2" name="Группа 4"/>
          <p:cNvGrpSpPr/>
          <p:nvPr/>
        </p:nvGrpSpPr>
        <p:grpSpPr>
          <a:xfrm>
            <a:off x="843858" y="4786322"/>
            <a:ext cx="870622" cy="461665"/>
            <a:chOff x="2714612" y="4429132"/>
            <a:chExt cx="870622" cy="461665"/>
          </a:xfrm>
        </p:grpSpPr>
        <p:sp>
          <p:nvSpPr>
            <p:cNvPr id="110" name="TextBox 109"/>
            <p:cNvSpPr txBox="1"/>
            <p:nvPr/>
          </p:nvSpPr>
          <p:spPr>
            <a:xfrm>
              <a:off x="2714612" y="4429132"/>
              <a:ext cx="870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1" name="Прямая со стрелкой 11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Прямая со стрелкой 111"/>
          <p:cNvCxnSpPr/>
          <p:nvPr/>
        </p:nvCxnSpPr>
        <p:spPr>
          <a:xfrm rot="5400000">
            <a:off x="-70676" y="3999710"/>
            <a:ext cx="714380" cy="1588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12"/>
          <p:cNvGrpSpPr/>
          <p:nvPr/>
        </p:nvGrpSpPr>
        <p:grpSpPr>
          <a:xfrm>
            <a:off x="0" y="3214686"/>
            <a:ext cx="714380" cy="584775"/>
            <a:chOff x="3357554" y="2143116"/>
            <a:chExt cx="714380" cy="584775"/>
          </a:xfrm>
        </p:grpSpPr>
        <p:sp>
          <p:nvSpPr>
            <p:cNvPr id="114" name="TextBox 113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5" name="Прямая со стрелкой 114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Прямая со стрелкой 124"/>
          <p:cNvCxnSpPr/>
          <p:nvPr/>
        </p:nvCxnSpPr>
        <p:spPr>
          <a:xfrm rot="16200000" flipV="1">
            <a:off x="259431" y="4552795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446475" y="3636370"/>
            <a:ext cx="648000" cy="17253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1357290" y="4214818"/>
            <a:ext cx="311952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9,8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3,3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929190" y="3772919"/>
            <a:ext cx="1500198" cy="584775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6357658" y="4071942"/>
            <a:ext cx="3072126" cy="1786011"/>
            <a:chOff x="14533" y="2007"/>
            <a:chExt cx="4470" cy="3573"/>
          </a:xfrm>
        </p:grpSpPr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16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15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891" y="6486"/>
                  <a:ext cx="599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-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7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3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– g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4929190" y="2571744"/>
            <a:ext cx="1857388" cy="584775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3,3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/с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0" y="1986969"/>
            <a:ext cx="557213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-mg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357290" y="3772919"/>
            <a:ext cx="364333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Н)</a:t>
            </a:r>
            <a:endParaRPr lang="ru-RU" sz="3200" dirty="0">
              <a:solidFill>
                <a:schemeClr val="tx1"/>
              </a:solidFill>
            </a:endParaRPr>
          </a:p>
        </p:txBody>
      </p:sp>
      <p:cxnSp>
        <p:nvCxnSpPr>
          <p:cNvPr id="156" name="Прямая со стрелкой 155"/>
          <p:cNvCxnSpPr/>
          <p:nvPr/>
        </p:nvCxnSpPr>
        <p:spPr>
          <a:xfrm rot="10800000" flipV="1">
            <a:off x="3571868" y="3000372"/>
            <a:ext cx="1440634" cy="10001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357950" y="6334780"/>
            <a:ext cx="278608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Ср-3,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4-5,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стр14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80"/>
          <p:cNvGrpSpPr/>
          <p:nvPr/>
        </p:nvGrpSpPr>
        <p:grpSpPr>
          <a:xfrm>
            <a:off x="7990452" y="1643050"/>
            <a:ext cx="510638" cy="1643074"/>
            <a:chOff x="7990452" y="1643050"/>
            <a:chExt cx="510638" cy="1643074"/>
          </a:xfrm>
        </p:grpSpPr>
        <p:grpSp>
          <p:nvGrpSpPr>
            <p:cNvPr id="18" name="Группа 103"/>
            <p:cNvGrpSpPr/>
            <p:nvPr/>
          </p:nvGrpSpPr>
          <p:grpSpPr>
            <a:xfrm>
              <a:off x="7990452" y="1643050"/>
              <a:ext cx="500066" cy="1643074"/>
              <a:chOff x="7990452" y="1285860"/>
              <a:chExt cx="500066" cy="1643074"/>
            </a:xfrm>
          </p:grpSpPr>
          <p:sp>
            <p:nvSpPr>
              <p:cNvPr id="76" name="Прямоугольник 75"/>
              <p:cNvSpPr/>
              <p:nvPr/>
            </p:nvSpPr>
            <p:spPr>
              <a:xfrm>
                <a:off x="7990452" y="2571744"/>
                <a:ext cx="500066" cy="3571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0" name="Прямая соединительная линия 89"/>
              <p:cNvCxnSpPr/>
              <p:nvPr/>
            </p:nvCxnSpPr>
            <p:spPr>
              <a:xfrm rot="5400000">
                <a:off x="7614488" y="1915860"/>
                <a:ext cx="1260000" cy="0"/>
              </a:xfrm>
              <a:prstGeom prst="line">
                <a:avLst/>
              </a:prstGeom>
              <a:ln w="5715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Прямоугольник 79"/>
            <p:cNvSpPr/>
            <p:nvPr/>
          </p:nvSpPr>
          <p:spPr>
            <a:xfrm>
              <a:off x="8001024" y="2428868"/>
              <a:ext cx="500066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1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2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55" grpId="0" build="p"/>
      <p:bldP spid="82" grpId="0"/>
      <p:bldP spid="60" grpId="0" animBg="1"/>
      <p:bldP spid="148" grpId="0" animBg="1"/>
      <p:bldP spid="70" grpId="0" animBg="1"/>
      <p:bldP spid="107" grpId="0" animBg="1"/>
      <p:bldP spid="108" grpId="0" animBg="1"/>
      <p:bldP spid="128" grpId="0" animBg="1"/>
      <p:bldP spid="130" grpId="0" animBg="1"/>
      <p:bldP spid="140" grpId="0" animBg="1"/>
      <p:bldP spid="71" grpId="0" animBg="1"/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5214942" y="2608136"/>
            <a:ext cx="1000132" cy="374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21,9Н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571868" y="142852"/>
            <a:ext cx="5643602" cy="224676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u="sng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Для всей системы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200" b="1" dirty="0" smtClean="0">
              <a:solidFill>
                <a:srgbClr val="FF66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)•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кг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)•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=(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Н-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Н-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16Н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кг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≈2,666≈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2,7м/с</a:t>
            </a:r>
            <a:r>
              <a:rPr kumimoji="0" lang="ru-RU" sz="4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1571612"/>
            <a:ext cx="537327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1кг</a:t>
            </a: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14480" y="214290"/>
            <a:ext cx="537327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2кг</a:t>
            </a: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71736" y="1643050"/>
            <a:ext cx="537327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3кг</a:t>
            </a: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" y="92074"/>
            <a:ext cx="3506786" cy="2979735"/>
            <a:chOff x="1761" y="667"/>
            <a:chExt cx="1625" cy="1333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1913" y="1013"/>
              <a:ext cx="1213" cy="908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761" y="667"/>
              <a:ext cx="1625" cy="1333"/>
              <a:chOff x="1753" y="579"/>
              <a:chExt cx="1625" cy="1333"/>
            </a:xfrm>
          </p:grpSpPr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2417" y="809"/>
                <a:ext cx="181" cy="10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753" y="579"/>
                <a:ext cx="1625" cy="1333"/>
                <a:chOff x="1745" y="593"/>
                <a:chExt cx="1625" cy="1333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1745" y="857"/>
                  <a:ext cx="1625" cy="1069"/>
                  <a:chOff x="1745" y="857"/>
                  <a:chExt cx="1625" cy="1069"/>
                </a:xfrm>
              </p:grpSpPr>
              <p:sp>
                <p:nvSpPr>
                  <p:cNvPr id="1032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793" y="857"/>
                    <a:ext cx="145" cy="145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3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3125" y="873"/>
                    <a:ext cx="145" cy="145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745" y="1241"/>
                    <a:ext cx="109" cy="181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5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93" y="897"/>
                    <a:ext cx="1" cy="337"/>
                  </a:xfrm>
                  <a:prstGeom prst="line">
                    <a:avLst/>
                  </a:prstGeom>
                  <a:noFill/>
                  <a:ln w="38100">
                    <a:solidFill>
                      <a:srgbClr val="C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793" y="1325"/>
                    <a:ext cx="1" cy="27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 type="none" w="sm" len="sm"/>
                    <a:tailEnd type="triangle" w="lg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6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201" y="931"/>
                    <a:ext cx="169" cy="995"/>
                    <a:chOff x="3233" y="923"/>
                    <a:chExt cx="169" cy="995"/>
                  </a:xfrm>
                </p:grpSpPr>
                <p:sp>
                  <p:nvSpPr>
                    <p:cNvPr id="1038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33" y="1253"/>
                      <a:ext cx="169" cy="289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9" name="Line 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05" y="923"/>
                      <a:ext cx="1" cy="33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C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0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7" y="1449"/>
                      <a:ext cx="1" cy="469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triangle" w="lg" len="lg"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04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865" y="863"/>
                    <a:ext cx="577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C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4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611" y="871"/>
                    <a:ext cx="577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C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auto">
                <a:xfrm>
                  <a:off x="2489" y="869"/>
                  <a:ext cx="1" cy="277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none" w="sm" len="sm"/>
                  <a:tailEnd type="triangle" w="lg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493" y="593"/>
                  <a:ext cx="1" cy="27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none" w="sm" len="sm"/>
                  <a:tailEnd type="triangle" w="lg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231" y="895"/>
                  <a:ext cx="277" cy="1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 type="none" w="sm" len="sm"/>
                  <a:tailEnd type="triangle" w="lg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2857488" y="1142984"/>
            <a:ext cx="0" cy="540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285720" y="3109916"/>
            <a:ext cx="216252" cy="1390654"/>
            <a:chOff x="4981" y="892"/>
            <a:chExt cx="32" cy="679"/>
          </a:xfrm>
        </p:grpSpPr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4981" y="1218"/>
              <a:ext cx="32" cy="18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rgbClr val="0000FF"/>
              </a:solidFill>
              <a:miter lim="800000"/>
              <a:headEnd/>
              <a:tailEnd w="lg" len="lg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4997" y="1294"/>
              <a:ext cx="1" cy="27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V="1">
              <a:off x="4997" y="892"/>
              <a:ext cx="1" cy="385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428597" y="2857496"/>
            <a:ext cx="1143008" cy="4210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12,7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0" y="4429132"/>
            <a:ext cx="785786" cy="4210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642910" y="3643314"/>
            <a:ext cx="785818" cy="4210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2,7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 flipH="1">
            <a:off x="2481662" y="1214422"/>
            <a:ext cx="375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endParaRPr lang="ru-RU" sz="2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57224" y="3253087"/>
            <a:ext cx="338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endParaRPr lang="ru-RU" sz="2400" dirty="0"/>
          </a:p>
        </p:txBody>
      </p:sp>
      <p:sp>
        <p:nvSpPr>
          <p:cNvPr id="45" name="Line 23"/>
          <p:cNvSpPr>
            <a:spLocks noChangeShapeType="1"/>
          </p:cNvSpPr>
          <p:nvPr/>
        </p:nvSpPr>
        <p:spPr bwMode="auto">
          <a:xfrm flipV="1">
            <a:off x="642910" y="3500438"/>
            <a:ext cx="0" cy="50006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1285852" y="3453566"/>
            <a:ext cx="2786082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36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lang="en-US" sz="36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600" b="1" u="sng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</a:p>
          <a:p>
            <a:pPr lvl="0" algn="ctr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-m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1•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2,7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=12,7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5000628" y="2625659"/>
            <a:ext cx="380996" cy="2286016"/>
            <a:chOff x="7817" y="742"/>
            <a:chExt cx="169" cy="1226"/>
          </a:xfrm>
        </p:grpSpPr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7817" y="1145"/>
              <a:ext cx="169" cy="289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Line 43"/>
            <p:cNvSpPr>
              <a:spLocks noChangeShapeType="1"/>
            </p:cNvSpPr>
            <p:nvPr/>
          </p:nvSpPr>
          <p:spPr bwMode="auto">
            <a:xfrm rot="-5400000">
              <a:off x="7631" y="1012"/>
              <a:ext cx="540" cy="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Line 44"/>
            <p:cNvSpPr>
              <a:spLocks noChangeShapeType="1"/>
            </p:cNvSpPr>
            <p:nvPr/>
          </p:nvSpPr>
          <p:spPr bwMode="auto">
            <a:xfrm>
              <a:off x="7897" y="1248"/>
              <a:ext cx="0" cy="72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70" name="Text Box 46"/>
          <p:cNvSpPr txBox="1">
            <a:spLocks noChangeArrowheads="1"/>
          </p:cNvSpPr>
          <p:nvPr/>
        </p:nvSpPr>
        <p:spPr bwMode="auto">
          <a:xfrm>
            <a:off x="5143504" y="4697361"/>
            <a:ext cx="785818" cy="51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Line 23"/>
          <p:cNvSpPr>
            <a:spLocks noChangeShapeType="1"/>
          </p:cNvSpPr>
          <p:nvPr/>
        </p:nvSpPr>
        <p:spPr bwMode="auto">
          <a:xfrm>
            <a:off x="4786314" y="3317628"/>
            <a:ext cx="0" cy="540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flipH="1">
            <a:off x="4429124" y="3340039"/>
            <a:ext cx="375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endParaRPr lang="ru-RU" sz="2400" dirty="0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6143604" y="3429000"/>
            <a:ext cx="3000396" cy="206210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200" b="1" u="sng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•2,7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8,1=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21,9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4286248" y="3786190"/>
            <a:ext cx="785818" cy="4210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2,7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0" y="571501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 так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если вся страна живёт хорошо, тогда и люди в этой стране тоже!!!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86446" y="6334780"/>
            <a:ext cx="335755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13-4,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ФотФ, стр.24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46"/>
          <p:cNvSpPr txBox="1">
            <a:spLocks noChangeArrowheads="1"/>
          </p:cNvSpPr>
          <p:nvPr/>
        </p:nvSpPr>
        <p:spPr bwMode="auto">
          <a:xfrm>
            <a:off x="2571736" y="2839973"/>
            <a:ext cx="785818" cy="51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3428992" y="2776405"/>
            <a:ext cx="809724" cy="461665"/>
            <a:chOff x="2714612" y="4429132"/>
            <a:chExt cx="809724" cy="461665"/>
          </a:xfrm>
        </p:grpSpPr>
        <p:sp>
          <p:nvSpPr>
            <p:cNvPr id="53" name="TextBox 52"/>
            <p:cNvSpPr txBox="1"/>
            <p:nvPr/>
          </p:nvSpPr>
          <p:spPr>
            <a:xfrm>
              <a:off x="2714612" y="4429132"/>
              <a:ext cx="80972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214282" y="2000240"/>
            <a:ext cx="785786" cy="42104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10Н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1643074" y="1000108"/>
            <a:ext cx="785786" cy="4210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20Н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30"/>
          <p:cNvSpPr txBox="1">
            <a:spLocks noChangeArrowheads="1"/>
          </p:cNvSpPr>
          <p:nvPr/>
        </p:nvSpPr>
        <p:spPr bwMode="auto">
          <a:xfrm>
            <a:off x="857256" y="0"/>
            <a:ext cx="785786" cy="4210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20Н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142976" y="1500174"/>
            <a:ext cx="1071570" cy="541174"/>
          </a:xfrm>
          <a:prstGeom prst="rect">
            <a:avLst/>
          </a:prstGeom>
          <a:ln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buFont typeface="Symbol"/>
              <a:buChar char="m"/>
            </a:pPr>
            <a:r>
              <a:rPr lang="en-US" sz="2800" b="1" dirty="0" smtClean="0">
                <a:solidFill>
                  <a:srgbClr val="EF21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EF21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  <a:endParaRPr lang="ru-RU" sz="4000" b="1" baseline="30000" dirty="0" smtClean="0">
              <a:solidFill>
                <a:srgbClr val="EF212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85786" y="785794"/>
            <a:ext cx="642942" cy="54117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2800" b="1" dirty="0" smtClean="0">
                <a:solidFill>
                  <a:srgbClr val="EF21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lang="ru-RU" sz="40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0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1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10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1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1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1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1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2000"/>
                                        <p:tgtEl>
                                          <p:spTgt spid="10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000"/>
                                        <p:tgtEl>
                                          <p:spTgt spid="1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000"/>
                                        <p:tgtEl>
                                          <p:spTgt spid="1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2000"/>
                                        <p:tgtEl>
                                          <p:spTgt spid="1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2000"/>
                                        <p:tgtEl>
                                          <p:spTgt spid="1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6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7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3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4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0" dur="3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1" dur="3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3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" grpId="0" animBg="1"/>
      <p:bldP spid="1046" grpId="0" build="p" animBg="1"/>
      <p:bldP spid="23" grpId="0" animBg="1"/>
      <p:bldP spid="24" grpId="0" animBg="1"/>
      <p:bldP spid="25" grpId="0" animBg="1"/>
      <p:bldP spid="1047" grpId="0" animBg="1"/>
      <p:bldP spid="1053" grpId="0" animBg="1"/>
      <p:bldP spid="1054" grpId="0"/>
      <p:bldP spid="1055" grpId="0"/>
      <p:bldP spid="43" grpId="0"/>
      <p:bldP spid="44" grpId="0"/>
      <p:bldP spid="45" grpId="0" animBg="1"/>
      <p:bldP spid="1064" grpId="0" build="p" animBg="1"/>
      <p:bldP spid="1070" grpId="0"/>
      <p:bldP spid="54" grpId="0" animBg="1"/>
      <p:bldP spid="55" grpId="0"/>
      <p:bldP spid="1072" grpId="0" build="p" bldLvl="2" animBg="1"/>
      <p:bldP spid="57" grpId="0"/>
      <p:bldP spid="58" grpId="0"/>
      <p:bldP spid="51" grpId="0"/>
      <p:bldP spid="59" grpId="0" animBg="1"/>
      <p:bldP spid="60" grpId="0"/>
      <p:bldP spid="61" grpId="0"/>
      <p:bldP spid="62" grpId="0" animBg="1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5214942" y="2608136"/>
            <a:ext cx="714380" cy="374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500430" y="324975"/>
            <a:ext cx="5643602" cy="224676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Для всей системы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200" b="1" dirty="0" smtClean="0">
              <a:solidFill>
                <a:srgbClr val="FF66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)•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2+2+4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)•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=(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-20-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0,2•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16/8=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м/с</a:t>
            </a:r>
            <a:r>
              <a:rPr kumimoji="0" lang="ru-RU" sz="40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1571612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2кг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14480" y="214290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2кг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71736" y="1643050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4кг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" y="92074"/>
            <a:ext cx="3506786" cy="2979735"/>
            <a:chOff x="1761" y="667"/>
            <a:chExt cx="1625" cy="1333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1913" y="1013"/>
              <a:ext cx="1213" cy="908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761" y="667"/>
              <a:ext cx="1625" cy="1333"/>
              <a:chOff x="1753" y="579"/>
              <a:chExt cx="1625" cy="1333"/>
            </a:xfrm>
          </p:grpSpPr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2417" y="809"/>
                <a:ext cx="181" cy="10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753" y="579"/>
                <a:ext cx="1625" cy="1333"/>
                <a:chOff x="1745" y="593"/>
                <a:chExt cx="1625" cy="1333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1745" y="857"/>
                  <a:ext cx="1625" cy="1069"/>
                  <a:chOff x="1745" y="857"/>
                  <a:chExt cx="1625" cy="1069"/>
                </a:xfrm>
              </p:grpSpPr>
              <p:sp>
                <p:nvSpPr>
                  <p:cNvPr id="1032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793" y="857"/>
                    <a:ext cx="145" cy="145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3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3125" y="873"/>
                    <a:ext cx="145" cy="145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745" y="1241"/>
                    <a:ext cx="109" cy="181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5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93" y="897"/>
                    <a:ext cx="1" cy="337"/>
                  </a:xfrm>
                  <a:prstGeom prst="line">
                    <a:avLst/>
                  </a:prstGeom>
                  <a:noFill/>
                  <a:ln w="38100">
                    <a:solidFill>
                      <a:srgbClr val="C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793" y="1325"/>
                    <a:ext cx="1" cy="27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 type="none" w="sm" len="sm"/>
                    <a:tailEnd type="triangle" w="lg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6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201" y="931"/>
                    <a:ext cx="169" cy="995"/>
                    <a:chOff x="3233" y="923"/>
                    <a:chExt cx="169" cy="995"/>
                  </a:xfrm>
                </p:grpSpPr>
                <p:sp>
                  <p:nvSpPr>
                    <p:cNvPr id="1038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33" y="1253"/>
                      <a:ext cx="169" cy="289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9" name="Line 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05" y="923"/>
                      <a:ext cx="1" cy="33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C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0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7" y="1449"/>
                      <a:ext cx="1" cy="469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triangle" w="lg" len="lg"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04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865" y="863"/>
                    <a:ext cx="577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C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4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611" y="871"/>
                    <a:ext cx="577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C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auto">
                <a:xfrm>
                  <a:off x="2489" y="869"/>
                  <a:ext cx="1" cy="277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none" w="sm" len="sm"/>
                  <a:tailEnd type="triangle" w="lg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493" y="593"/>
                  <a:ext cx="1" cy="27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none" w="sm" len="sm"/>
                  <a:tailEnd type="triangle" w="lg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231" y="895"/>
                  <a:ext cx="277" cy="1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 type="none" w="sm" len="sm"/>
                  <a:tailEnd type="triangle" w="lg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2857488" y="1142984"/>
            <a:ext cx="0" cy="540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285720" y="3109916"/>
            <a:ext cx="216252" cy="1390654"/>
            <a:chOff x="4981" y="892"/>
            <a:chExt cx="32" cy="679"/>
          </a:xfrm>
        </p:grpSpPr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4981" y="1218"/>
              <a:ext cx="32" cy="18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rgbClr val="0000FF"/>
              </a:solidFill>
              <a:miter lim="800000"/>
              <a:headEnd/>
              <a:tailEnd w="lg" len="lg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4997" y="1294"/>
              <a:ext cx="1" cy="27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V="1">
              <a:off x="4997" y="892"/>
              <a:ext cx="1" cy="385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428597" y="2857496"/>
            <a:ext cx="1143008" cy="4210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24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0" y="4500570"/>
            <a:ext cx="928694" cy="4210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642910" y="3643314"/>
            <a:ext cx="928694" cy="57150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м/с</a:t>
            </a:r>
            <a:r>
              <a:rPr lang="ru-RU" sz="20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 flipH="1">
            <a:off x="2481662" y="1214422"/>
            <a:ext cx="375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endParaRPr lang="ru-RU" sz="2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57224" y="3253087"/>
            <a:ext cx="338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endParaRPr lang="ru-RU" sz="2400" dirty="0"/>
          </a:p>
        </p:txBody>
      </p:sp>
      <p:sp>
        <p:nvSpPr>
          <p:cNvPr id="45" name="Line 23"/>
          <p:cNvSpPr>
            <a:spLocks noChangeShapeType="1"/>
          </p:cNvSpPr>
          <p:nvPr/>
        </p:nvSpPr>
        <p:spPr bwMode="auto">
          <a:xfrm flipV="1">
            <a:off x="642910" y="3500438"/>
            <a:ext cx="0" cy="50006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1428728" y="3453566"/>
            <a:ext cx="2786082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36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lang="en-US" sz="36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600" b="1" u="sng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</a:p>
          <a:p>
            <a:pPr lvl="0" algn="ctr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-m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2•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=24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5000628" y="2625659"/>
            <a:ext cx="380996" cy="2286016"/>
            <a:chOff x="7817" y="742"/>
            <a:chExt cx="169" cy="1226"/>
          </a:xfrm>
        </p:grpSpPr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7817" y="1145"/>
              <a:ext cx="169" cy="289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Line 43"/>
            <p:cNvSpPr>
              <a:spLocks noChangeShapeType="1"/>
            </p:cNvSpPr>
            <p:nvPr/>
          </p:nvSpPr>
          <p:spPr bwMode="auto">
            <a:xfrm rot="-5400000">
              <a:off x="7631" y="1012"/>
              <a:ext cx="540" cy="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Line 44"/>
            <p:cNvSpPr>
              <a:spLocks noChangeShapeType="1"/>
            </p:cNvSpPr>
            <p:nvPr/>
          </p:nvSpPr>
          <p:spPr bwMode="auto">
            <a:xfrm>
              <a:off x="7897" y="1248"/>
              <a:ext cx="0" cy="72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70" name="Text Box 46"/>
          <p:cNvSpPr txBox="1">
            <a:spLocks noChangeArrowheads="1"/>
          </p:cNvSpPr>
          <p:nvPr/>
        </p:nvSpPr>
        <p:spPr bwMode="auto">
          <a:xfrm>
            <a:off x="5143504" y="4697361"/>
            <a:ext cx="785818" cy="51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40Н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Line 23"/>
          <p:cNvSpPr>
            <a:spLocks noChangeShapeType="1"/>
          </p:cNvSpPr>
          <p:nvPr/>
        </p:nvSpPr>
        <p:spPr bwMode="auto">
          <a:xfrm>
            <a:off x="4786314" y="3317628"/>
            <a:ext cx="0" cy="540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flipH="1">
            <a:off x="4429124" y="3340039"/>
            <a:ext cx="375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endParaRPr lang="ru-RU" sz="2400" dirty="0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6143604" y="3429000"/>
            <a:ext cx="3000396" cy="206210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200" b="1" u="sng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m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 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•2=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 –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4214810" y="3786190"/>
            <a:ext cx="785818" cy="4210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2,7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0" y="5786478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 так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если вся страна живёт хорошо, тогда люди в этой стране тоже!!!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357554" y="2786058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4282" y="2071678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714480" y="1071546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14348" y="285728"/>
            <a:ext cx="479618" cy="3693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4Н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0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10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1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1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1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1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2000"/>
                                        <p:tgtEl>
                                          <p:spTgt spid="10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2000"/>
                                        <p:tgtEl>
                                          <p:spTgt spid="1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2000"/>
                                        <p:tgtEl>
                                          <p:spTgt spid="1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2000"/>
                                        <p:tgtEl>
                                          <p:spTgt spid="1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2000"/>
                                        <p:tgtEl>
                                          <p:spTgt spid="1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9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0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" grpId="0" animBg="1"/>
      <p:bldP spid="1046" grpId="0" build="p" animBg="1"/>
      <p:bldP spid="23" grpId="0"/>
      <p:bldP spid="24" grpId="0"/>
      <p:bldP spid="25" grpId="0"/>
      <p:bldP spid="1047" grpId="0" animBg="1"/>
      <p:bldP spid="1053" grpId="0" animBg="1"/>
      <p:bldP spid="1054" grpId="0"/>
      <p:bldP spid="1055" grpId="0"/>
      <p:bldP spid="43" grpId="0"/>
      <p:bldP spid="44" grpId="0"/>
      <p:bldP spid="45" grpId="0" animBg="1"/>
      <p:bldP spid="1064" grpId="0" build="p" animBg="1"/>
      <p:bldP spid="1070" grpId="0"/>
      <p:bldP spid="54" grpId="0" animBg="1"/>
      <p:bldP spid="55" grpId="0"/>
      <p:bldP spid="1072" grpId="0" build="p" bldLvl="2" animBg="1"/>
      <p:bldP spid="57" grpId="0"/>
      <p:bldP spid="58" grpId="0"/>
      <p:bldP spid="51" grpId="0"/>
      <p:bldP spid="52" grpId="0"/>
      <p:bldP spid="53" grpId="0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4"/>
            <a:ext cx="91440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«Как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решать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ситуацию когда в системе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много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элементов?»</a:t>
            </a:r>
            <a:endParaRPr lang="ru-RU" sz="2800" b="1" dirty="0"/>
          </a:p>
        </p:txBody>
      </p:sp>
      <p:pic>
        <p:nvPicPr>
          <p:cNvPr id="4" name="Рисунок 3"/>
          <p:cNvPicPr/>
          <p:nvPr/>
        </p:nvPicPr>
        <p:blipFill>
          <a:blip r:embed="rId8">
            <a:lum bright="-10000" contrast="30000"/>
          </a:blip>
          <a:srcRect l="6767"/>
          <a:stretch>
            <a:fillRect/>
          </a:stretch>
        </p:blipFill>
        <p:spPr bwMode="auto">
          <a:xfrm>
            <a:off x="214314" y="966331"/>
            <a:ext cx="4000496" cy="231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4"/>
          <p:cNvGrpSpPr/>
          <p:nvPr/>
        </p:nvGrpSpPr>
        <p:grpSpPr>
          <a:xfrm>
            <a:off x="3390054" y="2895897"/>
            <a:ext cx="824756" cy="523220"/>
            <a:chOff x="2714612" y="4429132"/>
            <a:chExt cx="824756" cy="523220"/>
          </a:xfrm>
        </p:grpSpPr>
        <p:sp>
          <p:nvSpPr>
            <p:cNvPr id="7" name="TextBox 6"/>
            <p:cNvSpPr txBox="1"/>
            <p:nvPr/>
          </p:nvSpPr>
          <p:spPr>
            <a:xfrm>
              <a:off x="2714612" y="4429132"/>
              <a:ext cx="8247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1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2857488" y="4592306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0"/>
          <p:cNvGrpSpPr/>
          <p:nvPr/>
        </p:nvGrpSpPr>
        <p:grpSpPr>
          <a:xfrm>
            <a:off x="1431578" y="935199"/>
            <a:ext cx="997282" cy="400110"/>
            <a:chOff x="1925944" y="2528824"/>
            <a:chExt cx="997282" cy="400110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25944" y="2528824"/>
              <a:ext cx="9972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тр/2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 rot="-120000" flipV="1">
            <a:off x="1351394" y="1602114"/>
            <a:ext cx="72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10"/>
          <p:cNvGrpSpPr/>
          <p:nvPr/>
        </p:nvGrpSpPr>
        <p:grpSpPr>
          <a:xfrm>
            <a:off x="2818" y="928670"/>
            <a:ext cx="997282" cy="400110"/>
            <a:chOff x="1925944" y="2528824"/>
            <a:chExt cx="997282" cy="400110"/>
          </a:xfrm>
        </p:grpSpPr>
        <p:cxnSp>
          <p:nvCxnSpPr>
            <p:cNvPr id="15" name="Прямая со стрелкой 1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925944" y="2528824"/>
              <a:ext cx="9972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тр/1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7" name="Прямая соединительная линия 16"/>
          <p:cNvCxnSpPr/>
          <p:nvPr/>
        </p:nvCxnSpPr>
        <p:spPr>
          <a:xfrm rot="-120000" flipV="1">
            <a:off x="77382" y="1595585"/>
            <a:ext cx="72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3500398" y="1000108"/>
            <a:ext cx="5643602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Для всей системы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200" b="1" dirty="0" smtClean="0">
              <a:solidFill>
                <a:srgbClr val="FF66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)•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9">
            <a:lum bright="-10000" contrast="30000"/>
          </a:blip>
          <a:srcRect l="12548"/>
          <a:stretch>
            <a:fillRect/>
          </a:stretch>
        </p:blipFill>
        <p:spPr bwMode="auto">
          <a:xfrm>
            <a:off x="-71470" y="3500438"/>
            <a:ext cx="421484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rot="16200000" flipV="1">
            <a:off x="2855529" y="2909721"/>
            <a:ext cx="1021304" cy="17253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V="1">
            <a:off x="2190284" y="5937909"/>
            <a:ext cx="1021304" cy="17253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4"/>
          <p:cNvGrpSpPr/>
          <p:nvPr/>
        </p:nvGrpSpPr>
        <p:grpSpPr>
          <a:xfrm>
            <a:off x="2857488" y="6000768"/>
            <a:ext cx="1643074" cy="523220"/>
            <a:chOff x="2714612" y="4429132"/>
            <a:chExt cx="1459184" cy="523220"/>
          </a:xfrm>
        </p:grpSpPr>
        <p:sp>
          <p:nvSpPr>
            <p:cNvPr id="24" name="TextBox 23"/>
            <p:cNvSpPr txBox="1"/>
            <p:nvPr/>
          </p:nvSpPr>
          <p:spPr>
            <a:xfrm>
              <a:off x="2714612" y="4429132"/>
              <a:ext cx="1459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1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3618282" y="457042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0"/>
          <p:cNvGrpSpPr/>
          <p:nvPr/>
        </p:nvGrpSpPr>
        <p:grpSpPr>
          <a:xfrm>
            <a:off x="35866" y="3470332"/>
            <a:ext cx="997282" cy="537194"/>
            <a:chOff x="1747528" y="2570156"/>
            <a:chExt cx="997282" cy="537194"/>
          </a:xfrm>
        </p:grpSpPr>
        <p:cxnSp>
          <p:nvCxnSpPr>
            <p:cNvPr id="28" name="Прямая со стрелкой 27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747528" y="2707240"/>
              <a:ext cx="9972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тр/1</a:t>
              </a:r>
              <a:r>
                <a:rPr lang="en-US" sz="20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0" name="Прямая соединительная линия 29"/>
          <p:cNvCxnSpPr/>
          <p:nvPr/>
        </p:nvCxnSpPr>
        <p:spPr>
          <a:xfrm rot="-120000" flipV="1">
            <a:off x="134098" y="4129368"/>
            <a:ext cx="72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3500398" y="3929066"/>
            <a:ext cx="5643602" cy="113877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Для всей системы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200" b="1" dirty="0" smtClean="0">
              <a:solidFill>
                <a:srgbClr val="FF66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)•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=(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6314" y="6211693"/>
            <a:ext cx="435771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Ср-3,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2-з5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стр.13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57818" y="2428868"/>
            <a:ext cx="3786182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Ср-3,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1-з5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стр.13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50748" y="1646072"/>
            <a:ext cx="62865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390356" y="1643050"/>
            <a:ext cx="57150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247612" y="1632292"/>
            <a:ext cx="57150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550748" y="4611172"/>
            <a:ext cx="152171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8236854" y="4582766"/>
            <a:ext cx="57150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build="p" animBg="1"/>
      <p:bldP spid="31" grpId="0" build="p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4723" y="700074"/>
            <a:ext cx="3811591" cy="1728794"/>
            <a:chOff x="981" y="15124"/>
            <a:chExt cx="3060" cy="1260"/>
          </a:xfrm>
        </p:grpSpPr>
        <p:sp>
          <p:nvSpPr>
            <p:cNvPr id="38915" name="Line 3"/>
            <p:cNvSpPr>
              <a:spLocks noChangeShapeType="1"/>
            </p:cNvSpPr>
            <p:nvPr/>
          </p:nvSpPr>
          <p:spPr bwMode="auto">
            <a:xfrm>
              <a:off x="981" y="15664"/>
              <a:ext cx="306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16" name="Line 4"/>
            <p:cNvSpPr>
              <a:spLocks noChangeShapeType="1"/>
            </p:cNvSpPr>
            <p:nvPr/>
          </p:nvSpPr>
          <p:spPr bwMode="auto">
            <a:xfrm>
              <a:off x="2601" y="15304"/>
              <a:ext cx="0" cy="36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341" y="15124"/>
              <a:ext cx="1260" cy="1260"/>
              <a:chOff x="1341" y="15124"/>
              <a:chExt cx="1260" cy="1260"/>
            </a:xfrm>
          </p:grpSpPr>
          <p:sp>
            <p:nvSpPr>
              <p:cNvPr id="38918" name="Rectangle 6"/>
              <p:cNvSpPr>
                <a:spLocks noChangeArrowheads="1"/>
              </p:cNvSpPr>
              <p:nvPr/>
            </p:nvSpPr>
            <p:spPr bwMode="auto">
              <a:xfrm>
                <a:off x="1341" y="15484"/>
                <a:ext cx="540" cy="360"/>
              </a:xfrm>
              <a:prstGeom prst="rect">
                <a:avLst/>
              </a:prstGeom>
              <a:solidFill>
                <a:srgbClr val="FF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19" name="Line 7"/>
              <p:cNvSpPr>
                <a:spLocks noChangeShapeType="1"/>
              </p:cNvSpPr>
              <p:nvPr/>
            </p:nvSpPr>
            <p:spPr bwMode="auto">
              <a:xfrm flipV="1">
                <a:off x="1701" y="15304"/>
                <a:ext cx="900" cy="360"/>
              </a:xfrm>
              <a:prstGeom prst="line">
                <a:avLst/>
              </a:prstGeom>
              <a:noFill/>
              <a:ln w="5715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20" name="Line 8"/>
              <p:cNvSpPr>
                <a:spLocks noChangeShapeType="1"/>
              </p:cNvSpPr>
              <p:nvPr/>
            </p:nvSpPr>
            <p:spPr bwMode="auto">
              <a:xfrm>
                <a:off x="1701" y="15664"/>
                <a:ext cx="0" cy="72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21" name="Line 9"/>
              <p:cNvSpPr>
                <a:spLocks noChangeShapeType="1"/>
              </p:cNvSpPr>
              <p:nvPr/>
            </p:nvSpPr>
            <p:spPr bwMode="auto">
              <a:xfrm flipH="1">
                <a:off x="1341" y="15664"/>
                <a:ext cx="360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22" name="Line 10"/>
              <p:cNvSpPr>
                <a:spLocks noChangeShapeType="1"/>
              </p:cNvSpPr>
              <p:nvPr/>
            </p:nvSpPr>
            <p:spPr bwMode="auto">
              <a:xfrm flipV="1">
                <a:off x="1701" y="15304"/>
                <a:ext cx="0" cy="36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23" name="Line 11"/>
              <p:cNvSpPr>
                <a:spLocks noChangeShapeType="1"/>
              </p:cNvSpPr>
              <p:nvPr/>
            </p:nvSpPr>
            <p:spPr bwMode="auto">
              <a:xfrm>
                <a:off x="1701" y="15124"/>
                <a:ext cx="540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0" y="0"/>
            <a:ext cx="2571768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Санки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тянем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71472" y="3357562"/>
            <a:ext cx="4643470" cy="2500330"/>
            <a:chOff x="5121" y="14764"/>
            <a:chExt cx="3060" cy="1620"/>
          </a:xfrm>
        </p:grpSpPr>
        <p:sp>
          <p:nvSpPr>
            <p:cNvPr id="38926" name="Line 14"/>
            <p:cNvSpPr>
              <a:spLocks noChangeShapeType="1"/>
            </p:cNvSpPr>
            <p:nvPr/>
          </p:nvSpPr>
          <p:spPr bwMode="auto">
            <a:xfrm>
              <a:off x="5121" y="15664"/>
              <a:ext cx="306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27" name="Rectangle 15"/>
            <p:cNvSpPr>
              <a:spLocks noChangeArrowheads="1"/>
            </p:cNvSpPr>
            <p:nvPr/>
          </p:nvSpPr>
          <p:spPr bwMode="auto">
            <a:xfrm>
              <a:off x="5661" y="15484"/>
              <a:ext cx="540" cy="36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28" name="Line 16"/>
            <p:cNvSpPr>
              <a:spLocks noChangeShapeType="1"/>
            </p:cNvSpPr>
            <p:nvPr/>
          </p:nvSpPr>
          <p:spPr bwMode="auto">
            <a:xfrm>
              <a:off x="5985" y="15672"/>
              <a:ext cx="900" cy="36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29" name="Line 17"/>
            <p:cNvSpPr>
              <a:spLocks noChangeShapeType="1"/>
            </p:cNvSpPr>
            <p:nvPr/>
          </p:nvSpPr>
          <p:spPr bwMode="auto">
            <a:xfrm>
              <a:off x="5989" y="15664"/>
              <a:ext cx="0" cy="7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30" name="Line 18"/>
            <p:cNvSpPr>
              <a:spLocks noChangeShapeType="1"/>
            </p:cNvSpPr>
            <p:nvPr/>
          </p:nvSpPr>
          <p:spPr bwMode="auto">
            <a:xfrm flipH="1" flipV="1">
              <a:off x="5481" y="15664"/>
              <a:ext cx="500" cy="8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31" name="Line 19"/>
            <p:cNvSpPr>
              <a:spLocks noChangeShapeType="1"/>
            </p:cNvSpPr>
            <p:nvPr/>
          </p:nvSpPr>
          <p:spPr bwMode="auto">
            <a:xfrm flipV="1">
              <a:off x="5989" y="14764"/>
              <a:ext cx="0" cy="9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32" name="Line 20"/>
            <p:cNvSpPr>
              <a:spLocks noChangeShapeType="1"/>
            </p:cNvSpPr>
            <p:nvPr/>
          </p:nvSpPr>
          <p:spPr bwMode="auto">
            <a:xfrm>
              <a:off x="6881" y="15664"/>
              <a:ext cx="0" cy="3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33" name="Line 21"/>
            <p:cNvSpPr>
              <a:spLocks noChangeShapeType="1"/>
            </p:cNvSpPr>
            <p:nvPr/>
          </p:nvSpPr>
          <p:spPr bwMode="auto">
            <a:xfrm>
              <a:off x="5661" y="15304"/>
              <a:ext cx="3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1928794" y="2786058"/>
            <a:ext cx="2857520" cy="57150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Санки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толкаем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4929222" y="3143248"/>
            <a:ext cx="4214810" cy="257176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ox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cos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тр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oy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0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N-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mg 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sin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тр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rPr>
              <a:t> 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131"/>
          <p:cNvGrpSpPr/>
          <p:nvPr/>
        </p:nvGrpSpPr>
        <p:grpSpPr>
          <a:xfrm>
            <a:off x="357158" y="2143116"/>
            <a:ext cx="796647" cy="1428760"/>
            <a:chOff x="5285499" y="1142984"/>
            <a:chExt cx="796647" cy="1428760"/>
          </a:xfrm>
        </p:grpSpPr>
        <p:grpSp>
          <p:nvGrpSpPr>
            <p:cNvPr id="6" name="Группа 68"/>
            <p:cNvGrpSpPr/>
            <p:nvPr/>
          </p:nvGrpSpPr>
          <p:grpSpPr>
            <a:xfrm rot="10800000">
              <a:off x="5285598" y="1285860"/>
              <a:ext cx="580469" cy="1285884"/>
              <a:chOff x="-372852" y="1571634"/>
              <a:chExt cx="1045766" cy="3060000"/>
            </a:xfrm>
          </p:grpSpPr>
          <p:cxnSp>
            <p:nvCxnSpPr>
              <p:cNvPr id="29" name="Прямая соединительная линия 28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-372852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5653518" y="164704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65486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Рамка 30"/>
          <p:cNvSpPr/>
          <p:nvPr/>
        </p:nvSpPr>
        <p:spPr>
          <a:xfrm>
            <a:off x="5500694" y="4857760"/>
            <a:ext cx="3000396" cy="85725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5000628" y="642918"/>
            <a:ext cx="4143372" cy="235745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ox)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 =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cos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тр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oy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0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N-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mg +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sin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тр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rPr>
              <a:t> 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N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N=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Рамка 31"/>
          <p:cNvSpPr/>
          <p:nvPr/>
        </p:nvSpPr>
        <p:spPr>
          <a:xfrm>
            <a:off x="5643570" y="2285992"/>
            <a:ext cx="3000396" cy="64294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0" y="6072206"/>
            <a:ext cx="9144000" cy="57150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Что легче?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Толкать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коляску или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тащить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 собой?</a:t>
            </a: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1928794" y="1428736"/>
            <a:ext cx="10800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Прямоугольный треугольник 35"/>
          <p:cNvSpPr/>
          <p:nvPr/>
        </p:nvSpPr>
        <p:spPr>
          <a:xfrm rot="16200000">
            <a:off x="2266089" y="1002702"/>
            <a:ext cx="231397" cy="561389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357422" y="1083903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43108" y="1500174"/>
            <a:ext cx="845103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ru-RU" sz="2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3812" y="941027"/>
            <a:ext cx="88036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</a:t>
            </a:r>
            <a:endParaRPr lang="ru-RU" sz="2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143108" y="4286256"/>
            <a:ext cx="845103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ru-RU" sz="20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286116" y="4786322"/>
            <a:ext cx="88036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</a:t>
            </a:r>
            <a:endParaRPr lang="ru-RU" sz="20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 flipH="1">
            <a:off x="7072331" y="2500306"/>
            <a:ext cx="278802" cy="214314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 flipH="1">
            <a:off x="6988535" y="5143512"/>
            <a:ext cx="285752" cy="28575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 flipH="1">
            <a:off x="5811160" y="6178011"/>
            <a:ext cx="2643206" cy="35719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6215074" y="2143119"/>
            <a:ext cx="1357322" cy="285749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6072198" y="4714884"/>
            <a:ext cx="1571636" cy="428626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071934" y="0"/>
            <a:ext cx="392905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13-7,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Ср-3,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стр.13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300"/>
                                        <p:tgtEl>
                                          <p:spTgt spid="389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300"/>
                                        <p:tgtEl>
                                          <p:spTgt spid="389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300"/>
                                        <p:tgtEl>
                                          <p:spTgt spid="389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300"/>
                                        <p:tgtEl>
                                          <p:spTgt spid="38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300"/>
                                        <p:tgtEl>
                                          <p:spTgt spid="38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300"/>
                                        <p:tgtEl>
                                          <p:spTgt spid="38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3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3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3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3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3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3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3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3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3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3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3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3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3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3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3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389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 animBg="1"/>
      <p:bldP spid="38924" grpId="1" animBg="1"/>
      <p:bldP spid="38934" grpId="0" build="p" animBg="1"/>
      <p:bldP spid="24" grpId="0" build="p" animBg="1"/>
      <p:bldP spid="31" grpId="0" animBg="1"/>
      <p:bldP spid="33" grpId="0" build="p" animBg="1"/>
      <p:bldP spid="32" grpId="0" animBg="1"/>
      <p:bldP spid="34" grpId="0" build="p" animBg="1"/>
      <p:bldP spid="35" grpId="0" animBg="1"/>
      <p:bldP spid="36" grpId="0" animBg="1"/>
      <p:bldP spid="36" grpId="1" animBg="1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Человек везет пару связанных между собой саней, прикладывая к веревке силу 50 Н под углом 45° к горизонту. Массы саней одинаковы — по 15 кг. Коэффициент трения полозьев о снег 0,03. Найти ускорение саней и натяжения веревки между санями.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4282" y="4786322"/>
            <a:ext cx="3811591" cy="1728794"/>
            <a:chOff x="981" y="15124"/>
            <a:chExt cx="3060" cy="1260"/>
          </a:xfrm>
        </p:grpSpPr>
        <p:sp>
          <p:nvSpPr>
            <p:cNvPr id="15" name="Line 3"/>
            <p:cNvSpPr>
              <a:spLocks noChangeShapeType="1"/>
            </p:cNvSpPr>
            <p:nvPr/>
          </p:nvSpPr>
          <p:spPr bwMode="auto">
            <a:xfrm>
              <a:off x="981" y="15664"/>
              <a:ext cx="306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2601" y="15304"/>
              <a:ext cx="0" cy="36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341" y="15124"/>
              <a:ext cx="900" cy="1260"/>
              <a:chOff x="1341" y="15124"/>
              <a:chExt cx="900" cy="1260"/>
            </a:xfrm>
          </p:grpSpPr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1341" y="15484"/>
                <a:ext cx="540" cy="3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 rot="240000" flipV="1">
                <a:off x="1701" y="15653"/>
                <a:ext cx="484" cy="19"/>
              </a:xfrm>
              <a:prstGeom prst="line">
                <a:avLst/>
              </a:prstGeom>
              <a:noFill/>
              <a:ln w="762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>
                <a:off x="1701" y="15664"/>
                <a:ext cx="0" cy="72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 flipH="1">
                <a:off x="1341" y="15664"/>
                <a:ext cx="360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Line 10"/>
              <p:cNvSpPr>
                <a:spLocks noChangeShapeType="1"/>
              </p:cNvSpPr>
              <p:nvPr/>
            </p:nvSpPr>
            <p:spPr bwMode="auto">
              <a:xfrm flipV="1">
                <a:off x="1701" y="15304"/>
                <a:ext cx="0" cy="36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Line 11"/>
              <p:cNvSpPr>
                <a:spLocks noChangeShapeType="1"/>
              </p:cNvSpPr>
              <p:nvPr/>
            </p:nvSpPr>
            <p:spPr bwMode="auto">
              <a:xfrm>
                <a:off x="1701" y="15124"/>
                <a:ext cx="540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4143372" y="1500174"/>
            <a:ext cx="5000628" cy="292895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ts val="2500"/>
              </a:lnSpc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ox)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 =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cos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/1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2500"/>
              </a:lnSpc>
              <a:spcAft>
                <a:spcPts val="1000"/>
              </a:spcAf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oy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0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1,2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+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rPr>
              <a:t> 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Fsin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ru-RU" sz="28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N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µ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4"/>
          <p:cNvGrpSpPr/>
          <p:nvPr/>
        </p:nvGrpSpPr>
        <p:grpSpPr>
          <a:xfrm>
            <a:off x="1857356" y="2895897"/>
            <a:ext cx="857256" cy="461665"/>
            <a:chOff x="2714612" y="4429132"/>
            <a:chExt cx="857256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2714612" y="4429132"/>
              <a:ext cx="857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3071802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7"/>
          <p:cNvGrpSpPr/>
          <p:nvPr/>
        </p:nvGrpSpPr>
        <p:grpSpPr>
          <a:xfrm>
            <a:off x="500034" y="1500174"/>
            <a:ext cx="1285884" cy="461665"/>
            <a:chOff x="2571736" y="2143116"/>
            <a:chExt cx="1285884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2571736" y="2143116"/>
              <a:ext cx="1285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2774175" y="2190804"/>
              <a:ext cx="756000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0"/>
          <p:cNvGrpSpPr/>
          <p:nvPr/>
        </p:nvGrpSpPr>
        <p:grpSpPr>
          <a:xfrm>
            <a:off x="357158" y="2643182"/>
            <a:ext cx="1571636" cy="400110"/>
            <a:chOff x="1423028" y="2600262"/>
            <a:chExt cx="1571636" cy="400110"/>
          </a:xfrm>
        </p:grpSpPr>
        <p:cxnSp>
          <p:nvCxnSpPr>
            <p:cNvPr id="35" name="Прямая со стрелкой 34"/>
            <p:cNvCxnSpPr/>
            <p:nvPr/>
          </p:nvCxnSpPr>
          <p:spPr>
            <a:xfrm>
              <a:off x="1595722" y="2600262"/>
              <a:ext cx="756000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423028" y="2600262"/>
              <a:ext cx="1571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ru-RU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/1 </a:t>
              </a:r>
              <a:r>
                <a:rPr lang="ru-RU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ru-RU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/2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7"/>
          <p:cNvGrpSpPr/>
          <p:nvPr/>
        </p:nvGrpSpPr>
        <p:grpSpPr>
          <a:xfrm>
            <a:off x="3428992" y="1772655"/>
            <a:ext cx="714380" cy="584775"/>
            <a:chOff x="3357554" y="2143116"/>
            <a:chExt cx="714380" cy="584775"/>
          </a:xfrm>
        </p:grpSpPr>
        <p:sp>
          <p:nvSpPr>
            <p:cNvPr id="38" name="TextBox 37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73"/>
          <p:cNvGrpSpPr/>
          <p:nvPr/>
        </p:nvGrpSpPr>
        <p:grpSpPr>
          <a:xfrm>
            <a:off x="2428860" y="1428736"/>
            <a:ext cx="714380" cy="584775"/>
            <a:chOff x="3357554" y="2214554"/>
            <a:chExt cx="714380" cy="584775"/>
          </a:xfrm>
        </p:grpSpPr>
        <p:sp>
          <p:nvSpPr>
            <p:cNvPr id="41" name="TextBox 40"/>
            <p:cNvSpPr txBox="1"/>
            <p:nvPr/>
          </p:nvSpPr>
          <p:spPr>
            <a:xfrm>
              <a:off x="3357554" y="2214554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43"/>
          <p:cNvGrpSpPr/>
          <p:nvPr/>
        </p:nvGrpSpPr>
        <p:grpSpPr>
          <a:xfrm>
            <a:off x="0" y="1714488"/>
            <a:ext cx="4000388" cy="1586100"/>
            <a:chOff x="0" y="1714308"/>
            <a:chExt cx="4000388" cy="1586100"/>
          </a:xfrm>
        </p:grpSpPr>
        <p:grpSp>
          <p:nvGrpSpPr>
            <p:cNvPr id="31" name="Группа 25"/>
            <p:cNvGrpSpPr/>
            <p:nvPr/>
          </p:nvGrpSpPr>
          <p:grpSpPr>
            <a:xfrm>
              <a:off x="0" y="1714308"/>
              <a:ext cx="4000388" cy="1586100"/>
              <a:chOff x="3500430" y="1785746"/>
              <a:chExt cx="4000388" cy="1586100"/>
            </a:xfrm>
          </p:grpSpPr>
          <p:grpSp>
            <p:nvGrpSpPr>
              <p:cNvPr id="34" name="Group 2"/>
              <p:cNvGrpSpPr>
                <a:grpSpLocks/>
              </p:cNvGrpSpPr>
              <p:nvPr/>
            </p:nvGrpSpPr>
            <p:grpSpPr bwMode="auto">
              <a:xfrm>
                <a:off x="4285878" y="1785746"/>
                <a:ext cx="3214940" cy="1586100"/>
                <a:chOff x="866" y="15228"/>
                <a:chExt cx="2581" cy="1156"/>
              </a:xfrm>
            </p:grpSpPr>
            <p:sp>
              <p:nvSpPr>
                <p:cNvPr id="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866" y="15653"/>
                  <a:ext cx="2007" cy="19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" name="Line 4"/>
                <p:cNvSpPr>
                  <a:spLocks noChangeShapeType="1"/>
                </p:cNvSpPr>
                <p:nvPr/>
              </p:nvSpPr>
              <p:spPr bwMode="auto">
                <a:xfrm>
                  <a:off x="2601" y="15304"/>
                  <a:ext cx="0" cy="36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37" name="Group 5"/>
                <p:cNvGrpSpPr>
                  <a:grpSpLocks/>
                </p:cNvGrpSpPr>
                <p:nvPr/>
              </p:nvGrpSpPr>
              <p:grpSpPr bwMode="auto">
                <a:xfrm>
                  <a:off x="1341" y="15228"/>
                  <a:ext cx="2106" cy="1156"/>
                  <a:chOff x="1341" y="15228"/>
                  <a:chExt cx="2106" cy="1156"/>
                </a:xfrm>
              </p:grpSpPr>
              <p:sp>
                <p:nvSpPr>
                  <p:cNvPr id="7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341" y="15484"/>
                    <a:ext cx="540" cy="36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571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01" y="15304"/>
                    <a:ext cx="900" cy="360"/>
                  </a:xfrm>
                  <a:prstGeom prst="line">
                    <a:avLst/>
                  </a:prstGeom>
                  <a:noFill/>
                  <a:ln w="57150">
                    <a:solidFill>
                      <a:srgbClr val="8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701" y="15664"/>
                    <a:ext cx="0" cy="72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" name="Line 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41" y="15664"/>
                    <a:ext cx="36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66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01" y="15304"/>
                    <a:ext cx="0" cy="36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907" y="15228"/>
                    <a:ext cx="54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3500430" y="2143116"/>
                <a:ext cx="672634" cy="4939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25" name="Прямая соединительная линия 24"/>
              <p:cNvCxnSpPr>
                <a:stCxn id="13" idx="3"/>
                <a:endCxn id="7" idx="1"/>
              </p:cNvCxnSpPr>
              <p:nvPr/>
            </p:nvCxnSpPr>
            <p:spPr>
              <a:xfrm flipV="1">
                <a:off x="4173064" y="2383962"/>
                <a:ext cx="704482" cy="6125"/>
              </a:xfrm>
              <a:prstGeom prst="line">
                <a:avLst/>
              </a:prstGeom>
              <a:ln w="5715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Прямоугольник 42"/>
            <p:cNvSpPr/>
            <p:nvPr/>
          </p:nvSpPr>
          <p:spPr>
            <a:xfrm>
              <a:off x="190532" y="2071678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dirty="0"/>
            </a:p>
          </p:txBody>
        </p:sp>
      </p:grpSp>
      <p:sp>
        <p:nvSpPr>
          <p:cNvPr id="46" name="Line 11"/>
          <p:cNvSpPr>
            <a:spLocks noChangeShapeType="1"/>
          </p:cNvSpPr>
          <p:nvPr/>
        </p:nvSpPr>
        <p:spPr bwMode="auto">
          <a:xfrm flipV="1">
            <a:off x="4429124" y="2571744"/>
            <a:ext cx="1357322" cy="14287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203874" y="2262054"/>
            <a:ext cx="2440092" cy="41690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>
              <a:lnSpc>
                <a:spcPts val="25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µ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Fsin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215281" y="3524220"/>
            <a:ext cx="1345240" cy="41690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>
              <a:lnSpc>
                <a:spcPts val="25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µ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endParaRPr lang="ru-RU" sz="28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715272" y="3786190"/>
            <a:ext cx="72648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=</a:t>
            </a:r>
            <a:endParaRPr lang="ru-RU" sz="3200" dirty="0"/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5143504" y="4714884"/>
            <a:ext cx="3571900" cy="17859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ox)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тр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oy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0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N-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mg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тр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rPr>
              <a:t> 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N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 flipH="1">
            <a:off x="6143636" y="4214818"/>
            <a:ext cx="1571636" cy="7143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393914" y="5881642"/>
            <a:ext cx="1345240" cy="41690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>
              <a:lnSpc>
                <a:spcPts val="25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µ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endParaRPr lang="ru-RU" sz="28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3" name="Line 11"/>
          <p:cNvSpPr>
            <a:spLocks noChangeShapeType="1"/>
          </p:cNvSpPr>
          <p:nvPr/>
        </p:nvSpPr>
        <p:spPr bwMode="auto">
          <a:xfrm flipV="1">
            <a:off x="6143636" y="5072074"/>
            <a:ext cx="1500198" cy="8572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500166" y="5497313"/>
            <a:ext cx="848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27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4357686" cy="207170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№13б</a:t>
            </a:r>
          </a:p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Наклонная плоскость</a:t>
            </a: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99313" y="0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5226629" y="2143116"/>
            <a:ext cx="3857652" cy="1785950"/>
          </a:xfrm>
          <a:prstGeom prst="roundRect">
            <a:avLst/>
          </a:prstGeom>
          <a:solidFill>
            <a:srgbClr val="F9E3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143504" y="285540"/>
            <a:ext cx="3857652" cy="1785950"/>
          </a:xfrm>
          <a:prstGeom prst="roundRect">
            <a:avLst/>
          </a:prstGeom>
          <a:solidFill>
            <a:srgbClr val="F9E3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714348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4722191" y="3450945"/>
            <a:ext cx="859378" cy="376598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393895" y="2524432"/>
            <a:ext cx="1428760" cy="76944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524708" y="905108"/>
            <a:ext cx="1285884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6915151" y="720527"/>
            <a:ext cx="657245" cy="1107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 flipV="1">
            <a:off x="5357818" y="1214422"/>
            <a:ext cx="1485901" cy="27948"/>
          </a:xfrm>
          <a:prstGeom prst="line">
            <a:avLst/>
          </a:prstGeom>
          <a:ln w="5715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86248" y="330987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3165871" y="1394231"/>
            <a:ext cx="2426" cy="4929222"/>
          </a:xfrm>
          <a:prstGeom prst="line">
            <a:avLst/>
          </a:prstGeom>
          <a:ln w="571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>
            <a:off x="1955064" y="190446"/>
            <a:ext cx="2424040" cy="49292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803301" y="2428868"/>
            <a:ext cx="119693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катет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32" y="3000372"/>
            <a:ext cx="344440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противо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лежащий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-464379" y="2678901"/>
            <a:ext cx="2357454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071670" y="3929066"/>
            <a:ext cx="1196931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катет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00166" y="4500570"/>
            <a:ext cx="2624436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лежащий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85918" y="1214422"/>
            <a:ext cx="57150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2844" y="2143116"/>
            <a:ext cx="428628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8992" y="3857628"/>
            <a:ext cx="428628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2844" y="2143116"/>
            <a:ext cx="428628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74231" y="1242674"/>
            <a:ext cx="57150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8992" y="3857628"/>
            <a:ext cx="428628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 bwMode="auto">
          <a:xfrm flipV="1">
            <a:off x="5357818" y="3000560"/>
            <a:ext cx="1485901" cy="27948"/>
          </a:xfrm>
          <a:prstGeom prst="line">
            <a:avLst/>
          </a:prstGeom>
          <a:ln w="5715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785918" y="1226297"/>
            <a:ext cx="57150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6822391" y="2464681"/>
            <a:ext cx="657245" cy="1107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5504" y="2050526"/>
            <a:ext cx="2242345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гипотенуза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86314" y="4071942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=30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7884" y="3857628"/>
            <a:ext cx="171451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43" name="TextBox 42"/>
          <p:cNvSpPr txBox="1"/>
          <p:nvPr/>
        </p:nvSpPr>
        <p:spPr>
          <a:xfrm>
            <a:off x="2357422" y="1272589"/>
            <a:ext cx="128588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=10c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57884" y="4714884"/>
            <a:ext cx="1714512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°=</a:t>
            </a:r>
            <a:endParaRPr lang="ru-RU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5857884" y="5429264"/>
            <a:ext cx="857256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15206" y="5429264"/>
            <a:ext cx="1357322" cy="76944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4400" dirty="0"/>
          </a:p>
        </p:txBody>
      </p:sp>
      <p:sp>
        <p:nvSpPr>
          <p:cNvPr id="49" name="TextBox 48"/>
          <p:cNvSpPr txBox="1"/>
          <p:nvPr/>
        </p:nvSpPr>
        <p:spPr>
          <a:xfrm>
            <a:off x="6643702" y="5429264"/>
            <a:ext cx="57150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15506" y="6136059"/>
            <a:ext cx="857256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01324" y="6286144"/>
            <a:ext cx="114300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53955" y="6317799"/>
            <a:ext cx="1202195" cy="52835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53" name="TextBox 52"/>
          <p:cNvSpPr txBox="1"/>
          <p:nvPr/>
        </p:nvSpPr>
        <p:spPr>
          <a:xfrm>
            <a:off x="8013275" y="6329674"/>
            <a:ext cx="1202195" cy="528350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0"/>
            <a:ext cx="857224" cy="70788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5786" y="0"/>
            <a:ext cx="57150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85852" y="35977"/>
            <a:ext cx="1928826" cy="62049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30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°</a:t>
            </a:r>
            <a:endParaRPr lang="ru-RU" sz="4000" dirty="0"/>
          </a:p>
        </p:txBody>
      </p:sp>
      <p:sp>
        <p:nvSpPr>
          <p:cNvPr id="57" name="TextBox 56"/>
          <p:cNvSpPr txBox="1"/>
          <p:nvPr/>
        </p:nvSpPr>
        <p:spPr>
          <a:xfrm>
            <a:off x="-71470" y="642918"/>
            <a:ext cx="857224" cy="70788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1035" y="714355"/>
            <a:ext cx="108344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31167" y="745447"/>
            <a:ext cx="1071570" cy="52835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52610" y="690230"/>
            <a:ext cx="857224" cy="5847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5см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49291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Скругленный прямоугольник 40"/>
          <p:cNvSpPr/>
          <p:nvPr/>
        </p:nvSpPr>
        <p:spPr>
          <a:xfrm>
            <a:off x="178689" y="6393771"/>
            <a:ext cx="857224" cy="285752"/>
          </a:xfrm>
          <a:prstGeom prst="round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702605" y="6215082"/>
            <a:ext cx="928694" cy="285752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7358082" y="3929066"/>
            <a:ext cx="1071570" cy="769441"/>
          </a:xfrm>
          <a:prstGeom prst="rect">
            <a:avLst/>
          </a:prstGeom>
          <a:solidFill>
            <a:srgbClr val="FFC000"/>
          </a:solidFill>
          <a:ln w="571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7429520" y="4643446"/>
            <a:ext cx="1071570" cy="769441"/>
          </a:xfrm>
          <a:prstGeom prst="rect">
            <a:avLst/>
          </a:prstGeom>
          <a:solidFill>
            <a:srgbClr val="FFC000"/>
          </a:solidFill>
          <a:ln w="571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61" name="TextBox 60"/>
          <p:cNvSpPr txBox="1"/>
          <p:nvPr/>
        </p:nvSpPr>
        <p:spPr>
          <a:xfrm>
            <a:off x="5000628" y="0"/>
            <a:ext cx="4143404" cy="491481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Спр-к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стр.9.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стр31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5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repeatCount="1000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5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38668E-6 L 0.62639 -0.26735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0" y="-1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08E-6 L 0.43889 0.01249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3.65402E-6 L 0.26701 -0.23381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3.78353E-6 L 0.43889 0.27705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500"/>
                            </p:stCondLst>
                            <p:childTnLst>
                              <p:par>
                                <p:cTn id="2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000"/>
                            </p:stCondLst>
                            <p:childTnLst>
                              <p:par>
                                <p:cTn id="2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" grpId="0" animBg="1"/>
      <p:bldP spid="4" grpId="0" animBg="1"/>
      <p:bldP spid="4" grpId="1" animBg="1"/>
      <p:bldP spid="4" grpId="2" animBg="1"/>
      <p:bldP spid="5" grpId="0" animBg="1"/>
      <p:bldP spid="6" grpId="0" animBg="1"/>
      <p:bldP spid="9" grpId="0"/>
      <p:bldP spid="15" grpId="0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/>
      <p:bldP spid="7" grpId="0" animBg="1"/>
      <p:bldP spid="39" grpId="0"/>
      <p:bldP spid="40" grpId="0" animBg="1"/>
      <p:bldP spid="43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3" grpId="1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41" grpId="0" animBg="1"/>
      <p:bldP spid="41" grpId="1" animBg="1"/>
      <p:bldP spid="45" grpId="0" animBg="1"/>
      <p:bldP spid="45" grpId="1" animBg="1"/>
      <p:bldP spid="42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6"/>
          <p:cNvSpPr txBox="1">
            <a:spLocks/>
          </p:cNvSpPr>
          <p:nvPr/>
        </p:nvSpPr>
        <p:spPr>
          <a:xfrm>
            <a:off x="2285984" y="0"/>
            <a:ext cx="6858016" cy="9286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lnSpc>
                <a:spcPts val="3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Санки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скатываются ускоренно вниз по горке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0" name="Прямоугольный треугольник 59"/>
          <p:cNvSpPr/>
          <p:nvPr/>
        </p:nvSpPr>
        <p:spPr>
          <a:xfrm>
            <a:off x="714348" y="31432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 стрелкой 72"/>
          <p:cNvCxnSpPr/>
          <p:nvPr/>
        </p:nvCxnSpPr>
        <p:spPr>
          <a:xfrm rot="5400000">
            <a:off x="1965307" y="4535495"/>
            <a:ext cx="1357322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5400000" flipH="1" flipV="1">
            <a:off x="2479172" y="4321975"/>
            <a:ext cx="1000132" cy="642942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86"/>
          <p:cNvGrpSpPr/>
          <p:nvPr/>
        </p:nvGrpSpPr>
        <p:grpSpPr>
          <a:xfrm>
            <a:off x="2500298" y="5357826"/>
            <a:ext cx="714380" cy="461665"/>
            <a:chOff x="2714612" y="4429132"/>
            <a:chExt cx="714380" cy="461665"/>
          </a:xfrm>
          <a:solidFill>
            <a:schemeClr val="bg2">
              <a:lumMod val="90000"/>
            </a:schemeClr>
          </a:solidFill>
        </p:grpSpPr>
        <p:sp>
          <p:nvSpPr>
            <p:cNvPr id="61" name="TextBox 6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6" name="Прямая со стрелкой 8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Прямоугольник 97"/>
          <p:cNvSpPr/>
          <p:nvPr/>
        </p:nvSpPr>
        <p:spPr>
          <a:xfrm rot="1635248">
            <a:off x="2972516" y="3593718"/>
            <a:ext cx="808235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 rot="1671037">
            <a:off x="2988356" y="4662669"/>
            <a:ext cx="808235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Прямоугольный треугольник 101"/>
          <p:cNvSpPr/>
          <p:nvPr/>
        </p:nvSpPr>
        <p:spPr>
          <a:xfrm>
            <a:off x="4703001" y="5100354"/>
            <a:ext cx="859378" cy="376598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ый треугольник 103"/>
          <p:cNvSpPr/>
          <p:nvPr/>
        </p:nvSpPr>
        <p:spPr>
          <a:xfrm rot="5400000">
            <a:off x="2584385" y="4602257"/>
            <a:ext cx="540000" cy="360000"/>
          </a:xfrm>
          <a:prstGeom prst="rtTriangle">
            <a:avLst/>
          </a:prstGeom>
          <a:solidFill>
            <a:srgbClr val="FFFF00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 rot="1535645">
            <a:off x="2391018" y="3693225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 rot="180000">
            <a:off x="2683643" y="3869503"/>
            <a:ext cx="612000" cy="285752"/>
          </a:xfrm>
          <a:prstGeom prst="line">
            <a:avLst/>
          </a:prstGeom>
          <a:ln w="57150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143240" y="5715016"/>
            <a:ext cx="278608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Планета Земля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43372" y="4714884"/>
            <a:ext cx="3185103" cy="95410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Прижимающая  </a:t>
            </a:r>
          </a:p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составляющая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Mg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57620" y="3357562"/>
            <a:ext cx="3185103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Скатывающая  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составляющая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Mg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86182" y="4286256"/>
            <a:ext cx="2250601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3929058" y="2857496"/>
            <a:ext cx="250033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74376" y="4214818"/>
            <a:ext cx="1725922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гипотенуза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71472" y="785794"/>
            <a:ext cx="1196931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катет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-32" y="1357298"/>
            <a:ext cx="2624436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лежащий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03301" y="1928802"/>
            <a:ext cx="119693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катет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28794" y="1928802"/>
            <a:ext cx="344440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противо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лежащий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15112" y="85702"/>
            <a:ext cx="2357454" cy="35719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643670" y="6273225"/>
            <a:ext cx="250033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стр.25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5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98" grpId="0" animBg="1"/>
      <p:bldP spid="99" grpId="0" animBg="1"/>
      <p:bldP spid="102" grpId="0" animBg="1"/>
      <p:bldP spid="104" grpId="0" animBg="1"/>
      <p:bldP spid="105" grpId="0" animBg="1"/>
      <p:bldP spid="43" grpId="0" animBg="1"/>
      <p:bldP spid="45" grpId="0" animBg="1"/>
      <p:bldP spid="46" grpId="0" animBg="1"/>
      <p:bldP spid="49" grpId="0" animBg="1"/>
      <p:bldP spid="48" grpId="0" animBg="1"/>
      <p:bldP spid="58" grpId="0" animBg="1"/>
      <p:bldP spid="59" grpId="0" animBg="1"/>
      <p:bldP spid="64" grpId="0" animBg="1"/>
      <p:bldP spid="69" grpId="0" animBg="1"/>
      <p:bldP spid="70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2500306"/>
          <a:ext cx="9144000" cy="4114800"/>
        </p:xfrm>
        <a:graphic>
          <a:graphicData uri="http://schemas.openxmlformats.org/drawingml/2006/table">
            <a:tbl>
              <a:tblPr/>
              <a:tblGrid>
                <a:gridCol w="466860"/>
                <a:gridCol w="8034262"/>
                <a:gridCol w="642878"/>
              </a:tblGrid>
              <a:tr h="139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задачам гр. 4.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Постановка проблемы: «Зачем наклоняются тела на поворотах?»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Эвристическая беседа по теме  с заполнением справочника № 3, демонстрациями и решением поставленной проблемы.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Повторение темы по опорному конспекту с акцентуацией сложных моментов.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9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Первичное закрепление изученного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 работе с вопросами  и типичными задачами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 будет двигаться конический маятник, если система начнет свободно падать?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почему корабль при повороте поворачивается в строну от центра окружности?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Почему поворот колеса предотвращает падение велосипедиста?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Можно с помощью отвеса определить наклон ж.д. полотна на повороте? (256) (нельзя).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Упр.20 (5) стр.107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ДЗ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гр. 5 (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50м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354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 14 (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/1у16н/ № 46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(III)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13б)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Движения тела по окружности с наклоном.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Умения учащихся динамически описывать движение тела на повороте с наклоном.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Создать условия для развития навыков  динамического описания движения тел  и жидкостей при повороте с наклоном,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 конического маятника.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Поверхность воды при повороте.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500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№13-5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2285984" y="0"/>
            <a:ext cx="6858016" cy="9286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lnSpc>
                <a:spcPts val="3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i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1.Санки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скатываются ускоренно вниз по горке, т.к. 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6" name="Прямоугольный треугольник 65"/>
          <p:cNvSpPr/>
          <p:nvPr/>
        </p:nvSpPr>
        <p:spPr>
          <a:xfrm rot="16376365">
            <a:off x="2124694" y="2580480"/>
            <a:ext cx="642942" cy="357190"/>
          </a:xfrm>
          <a:prstGeom prst="rtTriangle">
            <a:avLst/>
          </a:prstGeom>
          <a:solidFill>
            <a:srgbClr val="FFFF00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ый треугольник 59"/>
          <p:cNvSpPr/>
          <p:nvPr/>
        </p:nvSpPr>
        <p:spPr>
          <a:xfrm>
            <a:off x="714348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 стрелкой 72"/>
          <p:cNvCxnSpPr/>
          <p:nvPr/>
        </p:nvCxnSpPr>
        <p:spPr>
          <a:xfrm rot="5400000">
            <a:off x="1965307" y="3035297"/>
            <a:ext cx="1357322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400000" flipH="1" flipV="1">
            <a:off x="2481832" y="1518640"/>
            <a:ext cx="1000132" cy="642942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5400000" flipH="1" flipV="1">
            <a:off x="1821637" y="2536001"/>
            <a:ext cx="1000132" cy="642942"/>
          </a:xfrm>
          <a:prstGeom prst="straightConnector1">
            <a:avLst/>
          </a:prstGeom>
          <a:ln w="44450">
            <a:solidFill>
              <a:srgbClr val="0014AC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2056680" y="3372552"/>
            <a:ext cx="571504" cy="285752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5400000" flipH="1" flipV="1">
            <a:off x="2491047" y="2780295"/>
            <a:ext cx="1000132" cy="642942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86"/>
          <p:cNvGrpSpPr/>
          <p:nvPr/>
        </p:nvGrpSpPr>
        <p:grpSpPr>
          <a:xfrm>
            <a:off x="2714612" y="3500414"/>
            <a:ext cx="714380" cy="461665"/>
            <a:chOff x="2714612" y="4429132"/>
            <a:chExt cx="714380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6" name="Прямая со стрелкой 8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88"/>
          <p:cNvGrpSpPr/>
          <p:nvPr/>
        </p:nvGrpSpPr>
        <p:grpSpPr>
          <a:xfrm>
            <a:off x="3357554" y="1214398"/>
            <a:ext cx="714380" cy="461665"/>
            <a:chOff x="3357554" y="2143116"/>
            <a:chExt cx="714380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8" name="Прямая со стрелкой 87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95"/>
          <p:cNvGrpSpPr/>
          <p:nvPr/>
        </p:nvGrpSpPr>
        <p:grpSpPr>
          <a:xfrm>
            <a:off x="1952607" y="1685831"/>
            <a:ext cx="571504" cy="400110"/>
            <a:chOff x="2000232" y="2528824"/>
            <a:chExt cx="571504" cy="400110"/>
          </a:xfrm>
        </p:grpSpPr>
        <p:cxnSp>
          <p:nvCxnSpPr>
            <p:cNvPr id="85" name="Прямая со стрелкой 8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8" name="Прямоугольник 97"/>
          <p:cNvSpPr/>
          <p:nvPr/>
        </p:nvSpPr>
        <p:spPr>
          <a:xfrm rot="1635248">
            <a:off x="2972516" y="2120317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 rot="1671037">
            <a:off x="1538743" y="2608684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1" name="Прямая со стрелкой 100"/>
          <p:cNvCxnSpPr/>
          <p:nvPr/>
        </p:nvCxnSpPr>
        <p:spPr>
          <a:xfrm>
            <a:off x="4071934" y="2786058"/>
            <a:ext cx="714380" cy="428628"/>
          </a:xfrm>
          <a:prstGeom prst="straightConnector1">
            <a:avLst/>
          </a:prstGeom>
          <a:ln w="635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ый треугольник 101"/>
          <p:cNvSpPr/>
          <p:nvPr/>
        </p:nvSpPr>
        <p:spPr>
          <a:xfrm>
            <a:off x="4714876" y="3429000"/>
            <a:ext cx="859378" cy="376598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ый треугольник 103"/>
          <p:cNvSpPr/>
          <p:nvPr/>
        </p:nvSpPr>
        <p:spPr>
          <a:xfrm rot="5400000">
            <a:off x="2579745" y="3006194"/>
            <a:ext cx="642942" cy="456338"/>
          </a:xfrm>
          <a:prstGeom prst="rtTriangle">
            <a:avLst/>
          </a:prstGeom>
          <a:solidFill>
            <a:srgbClr val="FFFF00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 rot="1535645">
            <a:off x="2391018" y="2058699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2214546" y="2143116"/>
            <a:ext cx="428628" cy="214338"/>
          </a:xfrm>
          <a:prstGeom prst="line">
            <a:avLst/>
          </a:prstGeom>
          <a:ln w="57150">
            <a:solidFill>
              <a:srgbClr val="0066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2683643" y="2359779"/>
            <a:ext cx="571504" cy="285752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14"/>
          <p:cNvGrpSpPr/>
          <p:nvPr/>
        </p:nvGrpSpPr>
        <p:grpSpPr>
          <a:xfrm>
            <a:off x="4286248" y="2487035"/>
            <a:ext cx="556020" cy="584775"/>
            <a:chOff x="4362433" y="2426063"/>
            <a:chExt cx="556020" cy="584775"/>
          </a:xfrm>
        </p:grpSpPr>
        <p:sp>
          <p:nvSpPr>
            <p:cNvPr id="110" name="TextBox 109"/>
            <p:cNvSpPr txBox="1"/>
            <p:nvPr/>
          </p:nvSpPr>
          <p:spPr>
            <a:xfrm rot="2012913" flipH="1">
              <a:off x="4362433" y="2426063"/>
              <a:ext cx="5560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3200" dirty="0"/>
            </a:p>
          </p:txBody>
        </p:sp>
        <p:cxnSp>
          <p:nvCxnSpPr>
            <p:cNvPr id="113" name="Прямая со стрелкой 112"/>
            <p:cNvCxnSpPr/>
            <p:nvPr/>
          </p:nvCxnSpPr>
          <p:spPr>
            <a:xfrm>
              <a:off x="4525876" y="2501438"/>
              <a:ext cx="389932" cy="265146"/>
            </a:xfrm>
            <a:prstGeom prst="straightConnector1">
              <a:avLst/>
            </a:prstGeom>
            <a:ln w="34925">
              <a:solidFill>
                <a:schemeClr val="bg2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Прямая со стрелкой 116"/>
          <p:cNvCxnSpPr/>
          <p:nvPr/>
        </p:nvCxnSpPr>
        <p:spPr>
          <a:xfrm>
            <a:off x="4876794" y="3370944"/>
            <a:ext cx="838214" cy="415246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123"/>
          <p:cNvGrpSpPr/>
          <p:nvPr/>
        </p:nvGrpSpPr>
        <p:grpSpPr>
          <a:xfrm>
            <a:off x="5115902" y="3120094"/>
            <a:ext cx="556020" cy="523220"/>
            <a:chOff x="5115902" y="3136083"/>
            <a:chExt cx="556020" cy="523220"/>
          </a:xfrm>
        </p:grpSpPr>
        <p:sp>
          <p:nvSpPr>
            <p:cNvPr id="119" name="TextBox 118"/>
            <p:cNvSpPr txBox="1"/>
            <p:nvPr/>
          </p:nvSpPr>
          <p:spPr>
            <a:xfrm rot="2012913" flipH="1">
              <a:off x="5115902" y="3136083"/>
              <a:ext cx="5560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2" name="Прямая со стрелкой 121"/>
            <p:cNvCxnSpPr/>
            <p:nvPr/>
          </p:nvCxnSpPr>
          <p:spPr>
            <a:xfrm>
              <a:off x="5357818" y="3143248"/>
              <a:ext cx="214314" cy="1428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5857884" y="128586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Планета Земля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33792" y="928670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Деформация поверхности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72132" y="1714488"/>
            <a:ext cx="31851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Прижимающая  </a:t>
            </a:r>
          </a:p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составляющая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Mg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15008" y="2643182"/>
            <a:ext cx="31851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Скатывающая  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составляющая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Mg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1071546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Трение о поверхность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0" y="3929066"/>
            <a:ext cx="50720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ox)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  </a:t>
            </a:r>
          </a:p>
          <a:p>
            <a:pPr marL="514350" indent="-514350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2177099">
            <a:off x="-134863" y="2472589"/>
            <a:ext cx="225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357158" y="568091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1867082">
            <a:off x="3226005" y="2027642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285720" y="4857760"/>
            <a:ext cx="1857356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71538" y="5429264"/>
            <a:ext cx="3929090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5786" y="6000768"/>
            <a:ext cx="4929222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90737" y="4877468"/>
            <a:ext cx="142875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800" dirty="0">
              <a:solidFill>
                <a:srgbClr val="0014AC"/>
              </a:solidFill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1142976" y="4714884"/>
            <a:ext cx="714380" cy="285752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16200000" flipV="1">
            <a:off x="2000232" y="4429132"/>
            <a:ext cx="714380" cy="71438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978090" y="6143644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3145944" y="6143644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739588" y="6129356"/>
            <a:ext cx="35719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 rot="20618682">
            <a:off x="5341972" y="4879979"/>
            <a:ext cx="3286148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86446" y="6273249"/>
            <a:ext cx="335758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13-5,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стр.25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643702" y="42864"/>
            <a:ext cx="2357454" cy="35719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6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6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0" dur="4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1" dur="4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4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400"/>
                            </p:stCondLst>
                            <p:childTnLst>
                              <p:par>
                                <p:cTn id="174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7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400"/>
                            </p:stCondLst>
                            <p:childTnLst>
                              <p:par>
                                <p:cTn id="17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8400"/>
                            </p:stCondLst>
                            <p:childTnLst>
                              <p:par>
                                <p:cTn id="1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6" dur="4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7" dur="4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4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600"/>
                            </p:stCondLst>
                            <p:childTnLst>
                              <p:par>
                                <p:cTn id="19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600"/>
                            </p:stCondLst>
                            <p:childTnLst>
                              <p:par>
                                <p:cTn id="1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2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00"/>
                            </p:stCondLst>
                            <p:childTnLst>
                              <p:par>
                                <p:cTn id="2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9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0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6" dur="500"/>
                                        <p:tgtEl>
                                          <p:spTgt spid="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7" dur="500"/>
                                        <p:tgtEl>
                                          <p:spTgt spid="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500"/>
                                        <p:tgtEl>
                                          <p:spTgt spid="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00"/>
                            </p:stCondLst>
                            <p:childTnLst>
                              <p:par>
                                <p:cTn id="2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3" dur="1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6" grpId="0" animBg="1"/>
      <p:bldP spid="98" grpId="0"/>
      <p:bldP spid="98" grpId="1"/>
      <p:bldP spid="98" grpId="2"/>
      <p:bldP spid="99" grpId="0"/>
      <p:bldP spid="99" grpId="1"/>
      <p:bldP spid="99" grpId="2"/>
      <p:bldP spid="102" grpId="0" animBg="1"/>
      <p:bldP spid="104" grpId="0" animBg="1"/>
      <p:bldP spid="105" grpId="0" animBg="1"/>
      <p:bldP spid="43" grpId="0"/>
      <p:bldP spid="44" grpId="0"/>
      <p:bldP spid="45" grpId="0"/>
      <p:bldP spid="46" grpId="0"/>
      <p:bldP spid="47" grpId="0"/>
      <p:bldP spid="49" grpId="0"/>
      <p:bldP spid="52" grpId="0"/>
      <p:bldP spid="48" grpId="0"/>
      <p:bldP spid="53" grpId="0" animBg="1"/>
      <p:bldP spid="54" grpId="0" animBg="1"/>
      <p:bldP spid="55" grpId="0" animBg="1"/>
      <p:bldP spid="62" grpId="0" autoUpdateAnimBg="0"/>
      <p:bldP spid="65" grpId="0" animBg="1"/>
      <p:bldP spid="67" grpId="0" animBg="1"/>
      <p:bldP spid="68" grpId="0" animBg="1"/>
      <p:bldP spid="56" grpId="0" animBg="1"/>
      <p:bldP spid="56" grpId="1" animBg="1"/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ый треугольник 103"/>
          <p:cNvSpPr/>
          <p:nvPr/>
        </p:nvSpPr>
        <p:spPr>
          <a:xfrm rot="5400000">
            <a:off x="2579745" y="3006194"/>
            <a:ext cx="642942" cy="456338"/>
          </a:xfrm>
          <a:prstGeom prst="rtTriangle">
            <a:avLst/>
          </a:prstGeom>
          <a:solidFill>
            <a:srgbClr val="FFFF00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85786" y="-71462"/>
            <a:ext cx="121444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13-5б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2285984" y="0"/>
            <a:ext cx="6858016" cy="9286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lnSpc>
                <a:spcPts val="3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что?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санки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катываются замедленно вверх в гору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6" name="Прямоугольный треугольник 65"/>
          <p:cNvSpPr/>
          <p:nvPr/>
        </p:nvSpPr>
        <p:spPr>
          <a:xfrm rot="16376365">
            <a:off x="2124694" y="2580480"/>
            <a:ext cx="642942" cy="357190"/>
          </a:xfrm>
          <a:prstGeom prst="rtTriangle">
            <a:avLst/>
          </a:prstGeom>
          <a:solidFill>
            <a:srgbClr val="FFFF00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ый треугольник 59"/>
          <p:cNvSpPr/>
          <p:nvPr/>
        </p:nvSpPr>
        <p:spPr>
          <a:xfrm>
            <a:off x="714348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 стрелкой 72"/>
          <p:cNvCxnSpPr/>
          <p:nvPr/>
        </p:nvCxnSpPr>
        <p:spPr>
          <a:xfrm rot="5400000">
            <a:off x="1965307" y="3035297"/>
            <a:ext cx="1357322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400000" flipH="1" flipV="1">
            <a:off x="2481832" y="1518640"/>
            <a:ext cx="1000132" cy="642942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5400000" flipH="1" flipV="1">
            <a:off x="1821637" y="2536001"/>
            <a:ext cx="1000132" cy="642942"/>
          </a:xfrm>
          <a:prstGeom prst="straightConnector1">
            <a:avLst/>
          </a:prstGeom>
          <a:ln w="44450">
            <a:solidFill>
              <a:srgbClr val="0014AC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2056680" y="3372552"/>
            <a:ext cx="571504" cy="285752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5400000" flipH="1" flipV="1">
            <a:off x="2491047" y="2780295"/>
            <a:ext cx="1000132" cy="642942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86"/>
          <p:cNvGrpSpPr/>
          <p:nvPr/>
        </p:nvGrpSpPr>
        <p:grpSpPr>
          <a:xfrm>
            <a:off x="2714612" y="3500414"/>
            <a:ext cx="714380" cy="461665"/>
            <a:chOff x="2714612" y="4429132"/>
            <a:chExt cx="714380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6" name="Прямая со стрелкой 8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88"/>
          <p:cNvGrpSpPr/>
          <p:nvPr/>
        </p:nvGrpSpPr>
        <p:grpSpPr>
          <a:xfrm>
            <a:off x="3357554" y="1214398"/>
            <a:ext cx="714380" cy="461665"/>
            <a:chOff x="3357554" y="2143116"/>
            <a:chExt cx="714380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8" name="Прямая со стрелкой 87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95"/>
          <p:cNvGrpSpPr/>
          <p:nvPr/>
        </p:nvGrpSpPr>
        <p:grpSpPr>
          <a:xfrm>
            <a:off x="2635780" y="2595884"/>
            <a:ext cx="721774" cy="523220"/>
            <a:chOff x="1961873" y="2485844"/>
            <a:chExt cx="351210" cy="760793"/>
          </a:xfrm>
        </p:grpSpPr>
        <p:cxnSp>
          <p:nvCxnSpPr>
            <p:cNvPr id="85" name="Прямая со стрелкой 84"/>
            <p:cNvCxnSpPr/>
            <p:nvPr/>
          </p:nvCxnSpPr>
          <p:spPr>
            <a:xfrm>
              <a:off x="2000232" y="2617464"/>
              <a:ext cx="192691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1961873" y="2485844"/>
              <a:ext cx="351210" cy="760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8" name="Прямоугольник 97"/>
          <p:cNvSpPr/>
          <p:nvPr/>
        </p:nvSpPr>
        <p:spPr>
          <a:xfrm rot="1635248">
            <a:off x="3010988" y="2120317"/>
            <a:ext cx="73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 rot="1671037">
            <a:off x="1538743" y="2608684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1" name="Прямая со стрелкой 100"/>
          <p:cNvCxnSpPr/>
          <p:nvPr/>
        </p:nvCxnSpPr>
        <p:spPr>
          <a:xfrm>
            <a:off x="4071934" y="2786058"/>
            <a:ext cx="714380" cy="428628"/>
          </a:xfrm>
          <a:prstGeom prst="straightConnector1">
            <a:avLst/>
          </a:prstGeom>
          <a:ln w="635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ый треугольник 101"/>
          <p:cNvSpPr/>
          <p:nvPr/>
        </p:nvSpPr>
        <p:spPr>
          <a:xfrm>
            <a:off x="4714876" y="3429000"/>
            <a:ext cx="859378" cy="376598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 rot="1535645">
            <a:off x="2391018" y="2058699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2663218" y="2387900"/>
            <a:ext cx="428628" cy="214338"/>
          </a:xfrm>
          <a:prstGeom prst="line">
            <a:avLst/>
          </a:prstGeom>
          <a:ln w="76200">
            <a:solidFill>
              <a:srgbClr val="006600"/>
            </a:solidFill>
            <a:headEnd type="none"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2683643" y="2407077"/>
            <a:ext cx="571504" cy="285752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14"/>
          <p:cNvGrpSpPr/>
          <p:nvPr/>
        </p:nvGrpSpPr>
        <p:grpSpPr>
          <a:xfrm>
            <a:off x="4286248" y="2487035"/>
            <a:ext cx="556020" cy="584775"/>
            <a:chOff x="4362433" y="2426063"/>
            <a:chExt cx="556020" cy="584775"/>
          </a:xfrm>
        </p:grpSpPr>
        <p:sp>
          <p:nvSpPr>
            <p:cNvPr id="110" name="TextBox 109"/>
            <p:cNvSpPr txBox="1"/>
            <p:nvPr/>
          </p:nvSpPr>
          <p:spPr>
            <a:xfrm rot="2012913" flipH="1">
              <a:off x="4362433" y="2426063"/>
              <a:ext cx="5560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3200" dirty="0"/>
            </a:p>
          </p:txBody>
        </p:sp>
        <p:cxnSp>
          <p:nvCxnSpPr>
            <p:cNvPr id="113" name="Прямая со стрелкой 112"/>
            <p:cNvCxnSpPr/>
            <p:nvPr/>
          </p:nvCxnSpPr>
          <p:spPr>
            <a:xfrm>
              <a:off x="4525876" y="2501438"/>
              <a:ext cx="389932" cy="265146"/>
            </a:xfrm>
            <a:prstGeom prst="straightConnector1">
              <a:avLst/>
            </a:prstGeom>
            <a:ln w="34925">
              <a:solidFill>
                <a:schemeClr val="bg2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Прямая со стрелкой 116"/>
          <p:cNvCxnSpPr/>
          <p:nvPr/>
        </p:nvCxnSpPr>
        <p:spPr>
          <a:xfrm flipH="1" flipV="1">
            <a:off x="4876794" y="3332987"/>
            <a:ext cx="661984" cy="334853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123"/>
          <p:cNvGrpSpPr/>
          <p:nvPr/>
        </p:nvGrpSpPr>
        <p:grpSpPr>
          <a:xfrm>
            <a:off x="5115902" y="3120094"/>
            <a:ext cx="556020" cy="523220"/>
            <a:chOff x="5115902" y="3136083"/>
            <a:chExt cx="556020" cy="523220"/>
          </a:xfrm>
        </p:grpSpPr>
        <p:sp>
          <p:nvSpPr>
            <p:cNvPr id="119" name="TextBox 118"/>
            <p:cNvSpPr txBox="1"/>
            <p:nvPr/>
          </p:nvSpPr>
          <p:spPr>
            <a:xfrm rot="2012913" flipH="1">
              <a:off x="5115902" y="3136083"/>
              <a:ext cx="5560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2" name="Прямая со стрелкой 121"/>
            <p:cNvCxnSpPr/>
            <p:nvPr/>
          </p:nvCxnSpPr>
          <p:spPr>
            <a:xfrm>
              <a:off x="5357818" y="3143248"/>
              <a:ext cx="214314" cy="1428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5857884" y="128586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Планета Земля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33792" y="928670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Деформация поверхности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72132" y="1714488"/>
            <a:ext cx="31851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Прижимающая  </a:t>
            </a:r>
          </a:p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составляющая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Mg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15008" y="2643182"/>
            <a:ext cx="31851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Скатывающая  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составляющая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Mg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1071546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Трение о поверхность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0" y="3929066"/>
            <a:ext cx="5572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ox)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  </a:t>
            </a:r>
          </a:p>
          <a:p>
            <a:pPr marL="514350" indent="-514350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2177099">
            <a:off x="-134863" y="2472589"/>
            <a:ext cx="225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357158" y="568091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1867082">
            <a:off x="3226005" y="2027642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285720" y="4857760"/>
            <a:ext cx="1857356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5720" y="5429264"/>
            <a:ext cx="3929090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406" y="6000768"/>
            <a:ext cx="4929222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33585" y="4906044"/>
            <a:ext cx="142875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800" dirty="0">
              <a:solidFill>
                <a:srgbClr val="0014AC"/>
              </a:solidFill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rot="5400000">
            <a:off x="2000232" y="4786322"/>
            <a:ext cx="285752" cy="285752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16200000" flipV="1">
            <a:off x="2178827" y="4607727"/>
            <a:ext cx="785818" cy="28575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214282" y="6143644"/>
            <a:ext cx="428628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2357422" y="6143644"/>
            <a:ext cx="428628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071934" y="6143644"/>
            <a:ext cx="500066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 rot="20550474">
            <a:off x="4214810" y="4714884"/>
            <a:ext cx="4143404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гору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 rot="20460684">
            <a:off x="4155823" y="4769793"/>
            <a:ext cx="4155496" cy="57150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 rot="20618682">
            <a:off x="5000352" y="5710213"/>
            <a:ext cx="4082966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горы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 rot="20460684">
            <a:off x="5008590" y="5804020"/>
            <a:ext cx="4155496" cy="57150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9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4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3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3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3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750"/>
                            </p:stCondLst>
                            <p:childTnLst>
                              <p:par>
                                <p:cTn id="169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1" calcmode="lin" valueType="num">
                                      <p:cBhvr override="childStyle">
                                        <p:cTn id="17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750"/>
                            </p:stCondLst>
                            <p:childTnLst>
                              <p:par>
                                <p:cTn id="1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750"/>
                            </p:stCondLst>
                            <p:childTnLst>
                              <p:par>
                                <p:cTn id="17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1" dur="3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2" dur="3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3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700"/>
                            </p:stCondLst>
                            <p:childTnLst>
                              <p:par>
                                <p:cTn id="1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700"/>
                            </p:stCondLst>
                            <p:childTnLst>
                              <p:par>
                                <p:cTn id="18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9" dur="1000" fill="hold"/>
                                        <p:tgtEl>
                                          <p:spTgt spid="9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3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4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650"/>
                            </p:stCondLst>
                            <p:childTnLst>
                              <p:par>
                                <p:cTn id="217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00"/>
                            </p:stCondLst>
                            <p:childTnLst>
                              <p:par>
                                <p:cTn id="2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4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5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1" dur="500"/>
                                        <p:tgtEl>
                                          <p:spTgt spid="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2" dur="500"/>
                                        <p:tgtEl>
                                          <p:spTgt spid="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500"/>
                                        <p:tgtEl>
                                          <p:spTgt spid="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00"/>
                            </p:stCondLst>
                            <p:childTnLst>
                              <p:par>
                                <p:cTn id="2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1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4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4" grpId="0" autoUpdateAnimBg="0"/>
      <p:bldP spid="66" grpId="0" animBg="1"/>
      <p:bldP spid="98" grpId="0"/>
      <p:bldP spid="98" grpId="1"/>
      <p:bldP spid="98" grpId="2"/>
      <p:bldP spid="99" grpId="0"/>
      <p:bldP spid="99" grpId="1"/>
      <p:bldP spid="99" grpId="2"/>
      <p:bldP spid="102" grpId="0" animBg="1"/>
      <p:bldP spid="105" grpId="0" animBg="1"/>
      <p:bldP spid="43" grpId="0"/>
      <p:bldP spid="44" grpId="0"/>
      <p:bldP spid="45" grpId="0"/>
      <p:bldP spid="46" grpId="0"/>
      <p:bldP spid="47" grpId="0"/>
      <p:bldP spid="49" grpId="0"/>
      <p:bldP spid="52" grpId="0"/>
      <p:bldP spid="48" grpId="0"/>
      <p:bldP spid="53" grpId="0" animBg="1"/>
      <p:bldP spid="54" grpId="0" animBg="1"/>
      <p:bldP spid="55" grpId="0" animBg="1"/>
      <p:bldP spid="62" grpId="0" autoUpdateAnimBg="0"/>
      <p:bldP spid="65" grpId="0" animBg="1"/>
      <p:bldP spid="67" grpId="0" animBg="1"/>
      <p:bldP spid="68" grpId="0" animBg="1"/>
      <p:bldP spid="56" grpId="0" animBg="1"/>
      <p:bldP spid="56" grpId="1" animBg="1"/>
      <p:bldP spid="58" grpId="0" animBg="1"/>
      <p:bldP spid="59" grpId="0" animBg="1"/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6"/>
          <p:cNvSpPr txBox="1">
            <a:spLocks/>
          </p:cNvSpPr>
          <p:nvPr/>
        </p:nvSpPr>
        <p:spPr>
          <a:xfrm>
            <a:off x="1428728" y="0"/>
            <a:ext cx="6572264" cy="4766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lnSpc>
                <a:spcPts val="3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автомобиль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разгоняется в  гору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6" name="Прямоугольный треугольник 65"/>
          <p:cNvSpPr/>
          <p:nvPr/>
        </p:nvSpPr>
        <p:spPr>
          <a:xfrm rot="16376365">
            <a:off x="2124694" y="2580480"/>
            <a:ext cx="642942" cy="357190"/>
          </a:xfrm>
          <a:prstGeom prst="rtTriangle">
            <a:avLst/>
          </a:prstGeom>
          <a:solidFill>
            <a:srgbClr val="FFFF00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ый треугольник 59"/>
          <p:cNvSpPr/>
          <p:nvPr/>
        </p:nvSpPr>
        <p:spPr>
          <a:xfrm>
            <a:off x="657198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 стрелкой 72"/>
          <p:cNvCxnSpPr/>
          <p:nvPr/>
        </p:nvCxnSpPr>
        <p:spPr>
          <a:xfrm rot="5400000">
            <a:off x="1965307" y="3035297"/>
            <a:ext cx="1357322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400000" flipH="1" flipV="1">
            <a:off x="2500882" y="1493030"/>
            <a:ext cx="1000132" cy="642942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5400000" flipH="1" flipV="1">
            <a:off x="1821637" y="2536001"/>
            <a:ext cx="1000132" cy="642942"/>
          </a:xfrm>
          <a:prstGeom prst="straightConnector1">
            <a:avLst/>
          </a:prstGeom>
          <a:ln w="44450">
            <a:solidFill>
              <a:srgbClr val="0014AC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2056680" y="3372552"/>
            <a:ext cx="571504" cy="285752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5400000" flipH="1" flipV="1">
            <a:off x="2491047" y="2780295"/>
            <a:ext cx="1000132" cy="642942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86"/>
          <p:cNvGrpSpPr/>
          <p:nvPr/>
        </p:nvGrpSpPr>
        <p:grpSpPr>
          <a:xfrm>
            <a:off x="2714612" y="3500414"/>
            <a:ext cx="714380" cy="461665"/>
            <a:chOff x="2714612" y="4429132"/>
            <a:chExt cx="714380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6" name="Прямая со стрелкой 8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88"/>
          <p:cNvGrpSpPr/>
          <p:nvPr/>
        </p:nvGrpSpPr>
        <p:grpSpPr>
          <a:xfrm>
            <a:off x="3357554" y="1214398"/>
            <a:ext cx="714380" cy="461665"/>
            <a:chOff x="3357554" y="2143116"/>
            <a:chExt cx="714380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8" name="Прямая со стрелкой 87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95"/>
          <p:cNvGrpSpPr/>
          <p:nvPr/>
        </p:nvGrpSpPr>
        <p:grpSpPr>
          <a:xfrm>
            <a:off x="2714612" y="2528824"/>
            <a:ext cx="571504" cy="400110"/>
            <a:chOff x="2000232" y="2528824"/>
            <a:chExt cx="571504" cy="400110"/>
          </a:xfrm>
        </p:grpSpPr>
        <p:cxnSp>
          <p:nvCxnSpPr>
            <p:cNvPr id="85" name="Прямая со стрелкой 8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8" name="Прямоугольник 97"/>
          <p:cNvSpPr/>
          <p:nvPr/>
        </p:nvSpPr>
        <p:spPr>
          <a:xfrm rot="1635248">
            <a:off x="2972516" y="2120317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 rot="1671037">
            <a:off x="1538743" y="2608684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1" name="Прямая со стрелкой 100"/>
          <p:cNvCxnSpPr/>
          <p:nvPr/>
        </p:nvCxnSpPr>
        <p:spPr>
          <a:xfrm>
            <a:off x="4071934" y="2786058"/>
            <a:ext cx="714380" cy="428628"/>
          </a:xfrm>
          <a:prstGeom prst="straightConnector1">
            <a:avLst/>
          </a:prstGeom>
          <a:ln w="63500">
            <a:solidFill>
              <a:schemeClr val="accent6">
                <a:lumMod val="50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ый треугольник 101"/>
          <p:cNvSpPr/>
          <p:nvPr/>
        </p:nvSpPr>
        <p:spPr>
          <a:xfrm>
            <a:off x="4714876" y="3448050"/>
            <a:ext cx="859378" cy="376598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ый треугольник 103"/>
          <p:cNvSpPr/>
          <p:nvPr/>
        </p:nvSpPr>
        <p:spPr>
          <a:xfrm rot="5400000">
            <a:off x="2570220" y="2987144"/>
            <a:ext cx="642942" cy="456338"/>
          </a:xfrm>
          <a:prstGeom prst="rtTriangle">
            <a:avLst/>
          </a:prstGeom>
          <a:solidFill>
            <a:srgbClr val="FFFF00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 rot="1535645">
            <a:off x="2391018" y="2058699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rot="10800000">
            <a:off x="2709851" y="2376480"/>
            <a:ext cx="285752" cy="142876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2683643" y="2359779"/>
            <a:ext cx="571504" cy="285752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114"/>
          <p:cNvGrpSpPr/>
          <p:nvPr/>
        </p:nvGrpSpPr>
        <p:grpSpPr>
          <a:xfrm>
            <a:off x="4286248" y="2487035"/>
            <a:ext cx="556020" cy="584775"/>
            <a:chOff x="4362433" y="2426063"/>
            <a:chExt cx="556020" cy="584775"/>
          </a:xfrm>
        </p:grpSpPr>
        <p:sp>
          <p:nvSpPr>
            <p:cNvPr id="110" name="TextBox 109"/>
            <p:cNvSpPr txBox="1"/>
            <p:nvPr/>
          </p:nvSpPr>
          <p:spPr>
            <a:xfrm rot="2012913" flipH="1">
              <a:off x="4362433" y="2426063"/>
              <a:ext cx="5560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3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13" name="Прямая со стрелкой 112"/>
            <p:cNvCxnSpPr/>
            <p:nvPr/>
          </p:nvCxnSpPr>
          <p:spPr>
            <a:xfrm>
              <a:off x="4525876" y="2501438"/>
              <a:ext cx="389932" cy="265146"/>
            </a:xfrm>
            <a:prstGeom prst="straightConnector1">
              <a:avLst/>
            </a:prstGeom>
            <a:ln w="34925">
              <a:solidFill>
                <a:schemeClr val="accent6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Прямая со стрелкой 116"/>
          <p:cNvCxnSpPr/>
          <p:nvPr/>
        </p:nvCxnSpPr>
        <p:spPr>
          <a:xfrm>
            <a:off x="4910140" y="3371850"/>
            <a:ext cx="714380" cy="357190"/>
          </a:xfrm>
          <a:prstGeom prst="straightConnector1">
            <a:avLst/>
          </a:prstGeom>
          <a:ln w="63500"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123"/>
          <p:cNvGrpSpPr/>
          <p:nvPr/>
        </p:nvGrpSpPr>
        <p:grpSpPr>
          <a:xfrm>
            <a:off x="5115902" y="3120094"/>
            <a:ext cx="556020" cy="523220"/>
            <a:chOff x="5115902" y="3136083"/>
            <a:chExt cx="556020" cy="523220"/>
          </a:xfrm>
        </p:grpSpPr>
        <p:sp>
          <p:nvSpPr>
            <p:cNvPr id="119" name="TextBox 118"/>
            <p:cNvSpPr txBox="1"/>
            <p:nvPr/>
          </p:nvSpPr>
          <p:spPr>
            <a:xfrm rot="2012913" flipH="1">
              <a:off x="5115902" y="3136083"/>
              <a:ext cx="5560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2" name="Прямая со стрелкой 121"/>
            <p:cNvCxnSpPr/>
            <p:nvPr/>
          </p:nvCxnSpPr>
          <p:spPr>
            <a:xfrm>
              <a:off x="5357818" y="3143248"/>
              <a:ext cx="214314" cy="1428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5857884" y="128586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Планета Земля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33792" y="928670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Деформация поверхности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72132" y="1714488"/>
            <a:ext cx="318510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Прижимающая  </a:t>
            </a:r>
          </a:p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составляющая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Mg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15008" y="2643182"/>
            <a:ext cx="318510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Скатывающая  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составляющая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Mg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367012" y="4286256"/>
            <a:ext cx="756270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ox)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M∙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(2з-н Н)  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1824027">
            <a:off x="-214054" y="2619133"/>
            <a:ext cx="241343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0" y="3861048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1687851">
            <a:off x="3177687" y="2037793"/>
            <a:ext cx="271464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0" y="5543565"/>
            <a:ext cx="1785918" cy="584775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86116" y="5558869"/>
            <a:ext cx="4643470" cy="584775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14678" y="6215082"/>
            <a:ext cx="5500726" cy="584775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1981182" y="1914514"/>
            <a:ext cx="714380" cy="428628"/>
          </a:xfrm>
          <a:prstGeom prst="straightConnector1">
            <a:avLst/>
          </a:prstGeom>
          <a:ln w="63500">
            <a:solidFill>
              <a:srgbClr val="FF0000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95"/>
          <p:cNvGrpSpPr/>
          <p:nvPr/>
        </p:nvGrpSpPr>
        <p:grpSpPr>
          <a:xfrm>
            <a:off x="1643042" y="1338248"/>
            <a:ext cx="652467" cy="400110"/>
            <a:chOff x="2000232" y="2509774"/>
            <a:chExt cx="652467" cy="400110"/>
          </a:xfrm>
        </p:grpSpPr>
        <p:cxnSp>
          <p:nvCxnSpPr>
            <p:cNvPr id="68" name="Прямая со стрелкой 67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2009757" y="2509774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мот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1785919" y="5553749"/>
            <a:ext cx="142875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800" dirty="0">
              <a:solidFill>
                <a:srgbClr val="0014AC"/>
              </a:solidFill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flipV="1">
            <a:off x="2928926" y="4786322"/>
            <a:ext cx="1785950" cy="917864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1406" y="-23178"/>
            <a:ext cx="121444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13-5в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 rot="10800000" flipV="1">
            <a:off x="1357290" y="5286388"/>
            <a:ext cx="1841428" cy="357190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3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3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3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050"/>
                            </p:stCondLst>
                            <p:childTnLst>
                              <p:par>
                                <p:cTn id="163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6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9" dur="3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0" dur="3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3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5" dur="500"/>
                                        <p:tgtEl>
                                          <p:spTgt spid="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6" dur="500"/>
                                        <p:tgtEl>
                                          <p:spTgt spid="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500"/>
                                        <p:tgtEl>
                                          <p:spTgt spid="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9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950"/>
                            </p:stCondLst>
                            <p:childTnLst>
                              <p:par>
                                <p:cTn id="20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6" dur="500"/>
                                        <p:tgtEl>
                                          <p:spTgt spid="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7" dur="500"/>
                                        <p:tgtEl>
                                          <p:spTgt spid="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500"/>
                                        <p:tgtEl>
                                          <p:spTgt spid="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3" dur="500"/>
                                        <p:tgtEl>
                                          <p:spTgt spid="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4" dur="500"/>
                                        <p:tgtEl>
                                          <p:spTgt spid="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500"/>
                                        <p:tgtEl>
                                          <p:spTgt spid="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6" grpId="0" animBg="1"/>
      <p:bldP spid="98" grpId="0"/>
      <p:bldP spid="98" grpId="1"/>
      <p:bldP spid="98" grpId="2"/>
      <p:bldP spid="99" grpId="0"/>
      <p:bldP spid="99" grpId="1"/>
      <p:bldP spid="102" grpId="0" animBg="1"/>
      <p:bldP spid="104" grpId="0" animBg="1"/>
      <p:bldP spid="105" grpId="0" animBg="1"/>
      <p:bldP spid="43" grpId="0"/>
      <p:bldP spid="44" grpId="0"/>
      <p:bldP spid="45" grpId="0" animBg="1"/>
      <p:bldP spid="46" grpId="0" animBg="1"/>
      <p:bldP spid="49" grpId="0" autoUpdateAnimBg="0"/>
      <p:bldP spid="52" grpId="0"/>
      <p:bldP spid="48" grpId="0" autoUpdateAnimBg="0"/>
      <p:bldP spid="53" grpId="0" animBg="1"/>
      <p:bldP spid="54" grpId="0" animBg="1"/>
      <p:bldP spid="54" grpId="1" autoUpdateAnimBg="0"/>
      <p:bldP spid="55" grpId="0" animBg="1"/>
      <p:bldP spid="8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0" y="2428868"/>
            <a:ext cx="42859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78584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 л/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3214678" y="0"/>
            <a:ext cx="5929322" cy="9286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lnSpc>
                <a:spcPts val="3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брусок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катывается равномерно вниз по горке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6" name="Прямоугольный треугольник 65"/>
          <p:cNvSpPr/>
          <p:nvPr/>
        </p:nvSpPr>
        <p:spPr>
          <a:xfrm rot="16376365">
            <a:off x="2168517" y="2649273"/>
            <a:ext cx="638345" cy="251184"/>
          </a:xfrm>
          <a:prstGeom prst="rtTriangle">
            <a:avLst/>
          </a:prstGeom>
          <a:solidFill>
            <a:srgbClr val="FFFF00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ый треугольник 59"/>
          <p:cNvSpPr/>
          <p:nvPr/>
        </p:nvSpPr>
        <p:spPr>
          <a:xfrm>
            <a:off x="714348" y="1512025"/>
            <a:ext cx="4929222" cy="2274165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 стрелкой 72"/>
          <p:cNvCxnSpPr/>
          <p:nvPr/>
        </p:nvCxnSpPr>
        <p:spPr>
          <a:xfrm rot="5400000">
            <a:off x="1995968" y="2971623"/>
            <a:ext cx="12960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040000" flipH="1" flipV="1">
            <a:off x="2431660" y="1485627"/>
            <a:ext cx="1000132" cy="642942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5040000" flipH="1" flipV="1">
            <a:off x="1903519" y="2514514"/>
            <a:ext cx="1000132" cy="642942"/>
          </a:xfrm>
          <a:prstGeom prst="straightConnector1">
            <a:avLst/>
          </a:prstGeom>
          <a:ln w="44450">
            <a:solidFill>
              <a:srgbClr val="0014AC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2164256" y="3395604"/>
            <a:ext cx="571504" cy="285752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5040000" flipH="1" flipV="1">
            <a:off x="2491047" y="2747282"/>
            <a:ext cx="1000132" cy="642942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86"/>
          <p:cNvGrpSpPr/>
          <p:nvPr/>
        </p:nvGrpSpPr>
        <p:grpSpPr>
          <a:xfrm>
            <a:off x="2714612" y="3467401"/>
            <a:ext cx="642942" cy="461665"/>
            <a:chOff x="2714612" y="4429132"/>
            <a:chExt cx="642942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2714612" y="4429132"/>
              <a:ext cx="642942" cy="46166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6" name="Прямая со стрелкой 8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88"/>
          <p:cNvGrpSpPr/>
          <p:nvPr/>
        </p:nvGrpSpPr>
        <p:grpSpPr>
          <a:xfrm>
            <a:off x="3233566" y="1044755"/>
            <a:ext cx="428628" cy="461665"/>
            <a:chOff x="3357554" y="2143116"/>
            <a:chExt cx="535785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3357554" y="2143116"/>
              <a:ext cx="535785" cy="46166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8" name="Прямая со стрелкой 87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Прямоугольник 97"/>
          <p:cNvSpPr/>
          <p:nvPr/>
        </p:nvSpPr>
        <p:spPr>
          <a:xfrm rot="1635248">
            <a:off x="3010988" y="2087304"/>
            <a:ext cx="73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 rot="1671037">
            <a:off x="1779965" y="2415032"/>
            <a:ext cx="73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4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Прямоугольный треугольник 101"/>
          <p:cNvSpPr/>
          <p:nvPr/>
        </p:nvSpPr>
        <p:spPr>
          <a:xfrm>
            <a:off x="4620280" y="3376446"/>
            <a:ext cx="859378" cy="376598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ый треугольник 103"/>
          <p:cNvSpPr/>
          <p:nvPr/>
        </p:nvSpPr>
        <p:spPr>
          <a:xfrm rot="5400000">
            <a:off x="2530941" y="3080292"/>
            <a:ext cx="626898" cy="327316"/>
          </a:xfrm>
          <a:prstGeom prst="rtTriangle">
            <a:avLst/>
          </a:prstGeom>
          <a:solidFill>
            <a:srgbClr val="FFFF00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 rot="1535645">
            <a:off x="2391018" y="2058699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2214546" y="2110103"/>
            <a:ext cx="428628" cy="214338"/>
          </a:xfrm>
          <a:prstGeom prst="line">
            <a:avLst/>
          </a:prstGeom>
          <a:ln w="57150">
            <a:solidFill>
              <a:srgbClr val="0066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2683643" y="2326766"/>
            <a:ext cx="571504" cy="285752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>
            <a:off x="2000232" y="1395723"/>
            <a:ext cx="838214" cy="415246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123"/>
          <p:cNvGrpSpPr/>
          <p:nvPr/>
        </p:nvGrpSpPr>
        <p:grpSpPr>
          <a:xfrm>
            <a:off x="2214546" y="1071546"/>
            <a:ext cx="556020" cy="523220"/>
            <a:chOff x="5115902" y="3136083"/>
            <a:chExt cx="556020" cy="523220"/>
          </a:xfrm>
        </p:grpSpPr>
        <p:sp>
          <p:nvSpPr>
            <p:cNvPr id="119" name="TextBox 118"/>
            <p:cNvSpPr txBox="1"/>
            <p:nvPr/>
          </p:nvSpPr>
          <p:spPr>
            <a:xfrm rot="2012913" flipH="1">
              <a:off x="5115902" y="3136083"/>
              <a:ext cx="5560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2" name="Прямая со стрелкой 121"/>
            <p:cNvCxnSpPr/>
            <p:nvPr/>
          </p:nvCxnSpPr>
          <p:spPr>
            <a:xfrm>
              <a:off x="5357818" y="3143248"/>
              <a:ext cx="214314" cy="1428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6000760" y="1071546"/>
            <a:ext cx="278608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Планета Земля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33792" y="928670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Деформация поверхности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16053" y="1714488"/>
            <a:ext cx="3185103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Прижимающая  </a:t>
            </a:r>
          </a:p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составляющая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Mg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58929" y="2643182"/>
            <a:ext cx="3185103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Скатывающая  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составляющая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Mg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06" y="1071546"/>
            <a:ext cx="207170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Трение о поверхность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1438" y="4357694"/>
            <a:ext cx="4357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  </a:t>
            </a:r>
          </a:p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18999795">
            <a:off x="66927" y="2608589"/>
            <a:ext cx="225060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357158" y="568091"/>
            <a:ext cx="207170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1384964">
            <a:off x="3580749" y="2039310"/>
            <a:ext cx="234038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285720" y="5344555"/>
            <a:ext cx="1857356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282" y="5916059"/>
            <a:ext cx="2857520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86282" y="4071942"/>
            <a:ext cx="4357718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33585" y="5334672"/>
            <a:ext cx="142875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800" dirty="0">
              <a:solidFill>
                <a:srgbClr val="0014AC"/>
              </a:solidFill>
            </a:endParaRPr>
          </a:p>
        </p:txBody>
      </p:sp>
      <p:cxnSp>
        <p:nvCxnSpPr>
          <p:cNvPr id="57" name="Прямая со стрелкой 56"/>
          <p:cNvCxnSpPr>
            <a:stCxn id="49" idx="2"/>
          </p:cNvCxnSpPr>
          <p:nvPr/>
        </p:nvCxnSpPr>
        <p:spPr>
          <a:xfrm rot="16200000" flipH="1">
            <a:off x="251573" y="4180670"/>
            <a:ext cx="2940291" cy="699902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10800000">
            <a:off x="2000233" y="4786322"/>
            <a:ext cx="857255" cy="7143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4962820" y="4143380"/>
            <a:ext cx="593514" cy="500066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130674" y="4143380"/>
            <a:ext cx="568800" cy="500066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572132" y="4689550"/>
            <a:ext cx="2432342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572132" y="5286388"/>
            <a:ext cx="2571768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43570" y="5900293"/>
            <a:ext cx="1571636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Левая фигурная скобка 63"/>
          <p:cNvSpPr/>
          <p:nvPr/>
        </p:nvSpPr>
        <p:spPr>
          <a:xfrm>
            <a:off x="357158" y="1500174"/>
            <a:ext cx="331471" cy="235745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Левая фигурная скобка 70"/>
          <p:cNvSpPr/>
          <p:nvPr/>
        </p:nvSpPr>
        <p:spPr>
          <a:xfrm rot="16200000">
            <a:off x="3036083" y="1535894"/>
            <a:ext cx="285752" cy="4786346"/>
          </a:xfrm>
          <a:prstGeom prst="leftBrace">
            <a:avLst>
              <a:gd name="adj1" fmla="val 8333"/>
              <a:gd name="adj2" fmla="val 4835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3286148" y="3967467"/>
            <a:ext cx="42859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7" name="Прямая со стрелкой 76"/>
          <p:cNvCxnSpPr/>
          <p:nvPr/>
        </p:nvCxnSpPr>
        <p:spPr>
          <a:xfrm rot="5400000">
            <a:off x="321439" y="2464587"/>
            <a:ext cx="3929090" cy="314327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5"/>
          <p:cNvGrpSpPr/>
          <p:nvPr/>
        </p:nvGrpSpPr>
        <p:grpSpPr>
          <a:xfrm>
            <a:off x="1928794" y="1641567"/>
            <a:ext cx="571504" cy="400110"/>
            <a:chOff x="1619229" y="2914671"/>
            <a:chExt cx="571504" cy="400110"/>
          </a:xfrm>
          <a:solidFill>
            <a:schemeClr val="bg2"/>
          </a:solidFill>
        </p:grpSpPr>
        <p:sp>
          <p:nvSpPr>
            <p:cNvPr id="95" name="TextBox 94"/>
            <p:cNvSpPr txBox="1"/>
            <p:nvPr/>
          </p:nvSpPr>
          <p:spPr>
            <a:xfrm>
              <a:off x="1619229" y="2914671"/>
              <a:ext cx="57150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5" name="Прямая со стрелкой 84"/>
            <p:cNvCxnSpPr/>
            <p:nvPr/>
          </p:nvCxnSpPr>
          <p:spPr>
            <a:xfrm>
              <a:off x="1690667" y="2978308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7230972" y="5905190"/>
            <a:ext cx="1285884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/b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3671880" y="442892"/>
            <a:ext cx="2357454" cy="35719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0" y="0"/>
            <a:ext cx="307180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13-6,   стр.25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00430" y="6211669"/>
            <a:ext cx="17145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№61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15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15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4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4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4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00"/>
                            </p:stCondLst>
                            <p:childTnLst>
                              <p:par>
                                <p:cTn id="17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0"/>
                            </p:stCondLst>
                            <p:childTnLst>
                              <p:par>
                                <p:cTn id="17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1" dur="4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2" dur="4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4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"/>
                            </p:stCondLst>
                            <p:childTnLst>
                              <p:par>
                                <p:cTn id="19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000"/>
                            </p:stCondLst>
                            <p:childTnLst>
                              <p:par>
                                <p:cTn id="19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9" dur="1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0" dur="1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4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5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750"/>
                            </p:stCondLst>
                            <p:childTnLst>
                              <p:par>
                                <p:cTn id="234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1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2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"/>
                            </p:stCondLst>
                            <p:childTnLst>
                              <p:par>
                                <p:cTn id="2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5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4" grpId="0" build="p" animBg="1" autoUpdateAnimBg="0"/>
      <p:bldP spid="66" grpId="0" animBg="1"/>
      <p:bldP spid="98" grpId="0"/>
      <p:bldP spid="98" grpId="1"/>
      <p:bldP spid="98" grpId="2"/>
      <p:bldP spid="99" grpId="0"/>
      <p:bldP spid="99" grpId="1"/>
      <p:bldP spid="99" grpId="2"/>
      <p:bldP spid="102" grpId="0" animBg="1"/>
      <p:bldP spid="104" grpId="0" animBg="1"/>
      <p:bldP spid="105" grpId="0" animBg="1"/>
      <p:bldP spid="43" grpId="0" animBg="1"/>
      <p:bldP spid="44" grpId="0"/>
      <p:bldP spid="45" grpId="0" animBg="1"/>
      <p:bldP spid="46" grpId="0" animBg="1"/>
      <p:bldP spid="47" grpId="0" animBg="1"/>
      <p:bldP spid="49" grpId="0" animBg="1"/>
      <p:bldP spid="52" grpId="0" animBg="1"/>
      <p:bldP spid="48" grpId="0" animBg="1"/>
      <p:bldP spid="53" grpId="0" animBg="1"/>
      <p:bldP spid="54" grpId="0" animBg="1"/>
      <p:bldP spid="55" grpId="0" animBg="1"/>
      <p:bldP spid="62" grpId="0" build="p" animBg="1" autoUpdateAnimBg="0"/>
      <p:bldP spid="65" grpId="0" animBg="1"/>
      <p:bldP spid="67" grpId="0" animBg="1"/>
      <p:bldP spid="56" grpId="0" animBg="1"/>
      <p:bldP spid="58" grpId="0" animBg="1"/>
      <p:bldP spid="59" grpId="0" animBg="1"/>
      <p:bldP spid="64" grpId="0" animBg="1"/>
      <p:bldP spid="71" grpId="0" animBg="1"/>
      <p:bldP spid="72" grpId="0" animBg="1"/>
      <p:bldP spid="87" grpId="0" animBg="1"/>
      <p:bldP spid="87" grpId="1" animBg="1"/>
      <p:bldP spid="91" grpId="0" animBg="1"/>
      <p:bldP spid="68" grpId="0" animBg="1"/>
      <p:bldP spid="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915" y="0"/>
            <a:ext cx="6036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Практическая задача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№5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571480"/>
            <a:ext cx="8057655" cy="107721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«Определение коэффициента трения 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использованием наклонной плоскости».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306" y="1571612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093" y="1994592"/>
            <a:ext cx="67746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Динамометр, брусок,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набор грузов, наклонная плоскость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2987101"/>
            <a:ext cx="236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3558605"/>
            <a:ext cx="89266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поднимаем наклонную плоскость </a:t>
            </a:r>
          </a:p>
          <a:p>
            <a:pPr marL="514350" indent="-51435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потряхивая пока брусок не начнёт равномерно</a:t>
            </a:r>
          </a:p>
          <a:p>
            <a:pPr marL="514350" indent="-51435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скатываться 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273225"/>
            <a:ext cx="338445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ФтФ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13-6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стр. 25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0" y="2428868"/>
            <a:ext cx="42859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 л/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№5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ый треугольник 59"/>
          <p:cNvSpPr/>
          <p:nvPr/>
        </p:nvSpPr>
        <p:spPr>
          <a:xfrm>
            <a:off x="714348" y="1512025"/>
            <a:ext cx="4929222" cy="2274165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ый треугольник 101"/>
          <p:cNvSpPr/>
          <p:nvPr/>
        </p:nvSpPr>
        <p:spPr>
          <a:xfrm>
            <a:off x="4620280" y="3360680"/>
            <a:ext cx="859378" cy="376598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 rot="1535645">
            <a:off x="2391018" y="2058699"/>
            <a:ext cx="642942" cy="35719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7" name="Прямая со стрелкой 116"/>
          <p:cNvCxnSpPr/>
          <p:nvPr/>
        </p:nvCxnSpPr>
        <p:spPr>
          <a:xfrm>
            <a:off x="1795274" y="1302608"/>
            <a:ext cx="838214" cy="415246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23"/>
          <p:cNvGrpSpPr/>
          <p:nvPr/>
        </p:nvGrpSpPr>
        <p:grpSpPr>
          <a:xfrm>
            <a:off x="2000232" y="1000108"/>
            <a:ext cx="556020" cy="523220"/>
            <a:chOff x="5115902" y="3136083"/>
            <a:chExt cx="556020" cy="523220"/>
          </a:xfrm>
        </p:grpSpPr>
        <p:sp>
          <p:nvSpPr>
            <p:cNvPr id="119" name="TextBox 118"/>
            <p:cNvSpPr txBox="1"/>
            <p:nvPr/>
          </p:nvSpPr>
          <p:spPr>
            <a:xfrm rot="2012913" flipH="1">
              <a:off x="5115902" y="3136083"/>
              <a:ext cx="5560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2" name="Прямая со стрелкой 121"/>
            <p:cNvCxnSpPr/>
            <p:nvPr/>
          </p:nvCxnSpPr>
          <p:spPr>
            <a:xfrm>
              <a:off x="5357818" y="3143248"/>
              <a:ext cx="214314" cy="1428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Левая фигурная скобка 63"/>
          <p:cNvSpPr/>
          <p:nvPr/>
        </p:nvSpPr>
        <p:spPr>
          <a:xfrm>
            <a:off x="428596" y="1571612"/>
            <a:ext cx="331471" cy="235745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Левая фигурная скобка 70"/>
          <p:cNvSpPr/>
          <p:nvPr/>
        </p:nvSpPr>
        <p:spPr>
          <a:xfrm rot="16200000">
            <a:off x="3036083" y="1535894"/>
            <a:ext cx="285752" cy="4786346"/>
          </a:xfrm>
          <a:prstGeom prst="leftBrace">
            <a:avLst>
              <a:gd name="adj1" fmla="val 8333"/>
              <a:gd name="adj2" fmla="val 4835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3286148" y="3967467"/>
            <a:ext cx="42859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929322" y="1696320"/>
            <a:ext cx="2571768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29322" y="2196386"/>
            <a:ext cx="1571636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516724" y="2201283"/>
            <a:ext cx="1285884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/b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1"/>
          <p:cNvSpPr>
            <a:spLocks noChangeArrowheads="1"/>
          </p:cNvSpPr>
          <p:nvPr/>
        </p:nvSpPr>
        <p:spPr bwMode="auto">
          <a:xfrm>
            <a:off x="71406" y="142852"/>
            <a:ext cx="9072594" cy="64633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измеряют при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//см 13-2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M·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429515" y="2886571"/>
            <a:ext cx="857261" cy="1113933"/>
            <a:chOff x="9225" y="6177"/>
            <a:chExt cx="636" cy="824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9225" y="6177"/>
              <a:ext cx="538" cy="781"/>
              <a:chOff x="8892" y="5967"/>
              <a:chExt cx="538" cy="78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8934" y="5967"/>
                <a:ext cx="370" cy="781"/>
                <a:chOff x="11860" y="4982"/>
                <a:chExt cx="370" cy="781"/>
              </a:xfrm>
            </p:grpSpPr>
            <p:sp>
              <p:nvSpPr>
                <p:cNvPr id="9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90" y="4982"/>
                  <a:ext cx="340" cy="45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860" y="5372"/>
                  <a:ext cx="352" cy="391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b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9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4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6578520" y="3064449"/>
            <a:ext cx="772969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7" name="Таблица 96"/>
          <p:cNvGraphicFramePr>
            <a:graphicFrameLocks noGrp="1"/>
          </p:cNvGraphicFramePr>
          <p:nvPr/>
        </p:nvGraphicFramePr>
        <p:xfrm>
          <a:off x="4643438" y="4000504"/>
          <a:ext cx="4429156" cy="872125"/>
        </p:xfrm>
        <a:graphic>
          <a:graphicData uri="http://schemas.openxmlformats.org/drawingml/2006/table">
            <a:tbl>
              <a:tblPr/>
              <a:tblGrid>
                <a:gridCol w="428628"/>
                <a:gridCol w="1500198"/>
                <a:gridCol w="1214446"/>
                <a:gridCol w="1285884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ru-RU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,мм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ru-RU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,мм</a:t>
                      </a:r>
                      <a:endParaRPr lang="ru-RU" sz="24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endParaRPr lang="ru-RU" sz="3600" dirty="0">
                        <a:solidFill>
                          <a:srgbClr val="365D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40мм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120мм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0,33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357686" y="915399"/>
            <a:ext cx="4357718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1995968" y="2855538"/>
            <a:ext cx="12960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040000" flipH="1" flipV="1">
            <a:off x="2431660" y="1369542"/>
            <a:ext cx="1000132" cy="642942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040000" flipH="1" flipV="1">
            <a:off x="1903519" y="2398429"/>
            <a:ext cx="1000132" cy="642942"/>
          </a:xfrm>
          <a:prstGeom prst="straightConnector1">
            <a:avLst/>
          </a:prstGeom>
          <a:ln w="44450">
            <a:solidFill>
              <a:srgbClr val="0014AC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164256" y="3279519"/>
            <a:ext cx="571504" cy="285752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040000" flipH="1" flipV="1">
            <a:off x="2491047" y="2631197"/>
            <a:ext cx="1000132" cy="642942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86"/>
          <p:cNvGrpSpPr/>
          <p:nvPr/>
        </p:nvGrpSpPr>
        <p:grpSpPr>
          <a:xfrm>
            <a:off x="2714612" y="3351316"/>
            <a:ext cx="642942" cy="461665"/>
            <a:chOff x="2714612" y="4429132"/>
            <a:chExt cx="642942" cy="461665"/>
          </a:xfrm>
        </p:grpSpPr>
        <p:sp>
          <p:nvSpPr>
            <p:cNvPr id="35" name="TextBox 34"/>
            <p:cNvSpPr txBox="1"/>
            <p:nvPr/>
          </p:nvSpPr>
          <p:spPr>
            <a:xfrm>
              <a:off x="2714612" y="4429132"/>
              <a:ext cx="642942" cy="46166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88"/>
          <p:cNvGrpSpPr/>
          <p:nvPr/>
        </p:nvGrpSpPr>
        <p:grpSpPr>
          <a:xfrm>
            <a:off x="3233566" y="928670"/>
            <a:ext cx="428628" cy="461665"/>
            <a:chOff x="3357554" y="2143116"/>
            <a:chExt cx="535785" cy="461665"/>
          </a:xfrm>
        </p:grpSpPr>
        <p:sp>
          <p:nvSpPr>
            <p:cNvPr id="38" name="TextBox 37"/>
            <p:cNvSpPr txBox="1"/>
            <p:nvPr/>
          </p:nvSpPr>
          <p:spPr>
            <a:xfrm>
              <a:off x="3357554" y="2143116"/>
              <a:ext cx="535785" cy="46166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Прямоугольник 39"/>
          <p:cNvSpPr/>
          <p:nvPr/>
        </p:nvSpPr>
        <p:spPr>
          <a:xfrm rot="1635248">
            <a:off x="3010988" y="1971219"/>
            <a:ext cx="73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1671037">
            <a:off x="1779965" y="2298947"/>
            <a:ext cx="73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4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ый треугольник 41"/>
          <p:cNvSpPr/>
          <p:nvPr/>
        </p:nvSpPr>
        <p:spPr>
          <a:xfrm rot="5400000">
            <a:off x="2530941" y="2964207"/>
            <a:ext cx="626898" cy="327316"/>
          </a:xfrm>
          <a:prstGeom prst="rtTriangle">
            <a:avLst/>
          </a:prstGeom>
          <a:solidFill>
            <a:srgbClr val="FFFF00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214546" y="1994018"/>
            <a:ext cx="428628" cy="214338"/>
          </a:xfrm>
          <a:prstGeom prst="line">
            <a:avLst/>
          </a:prstGeom>
          <a:ln w="57150">
            <a:solidFill>
              <a:srgbClr val="0066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683643" y="2210681"/>
            <a:ext cx="571504" cy="285752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95"/>
          <p:cNvGrpSpPr/>
          <p:nvPr/>
        </p:nvGrpSpPr>
        <p:grpSpPr>
          <a:xfrm>
            <a:off x="1928794" y="1525482"/>
            <a:ext cx="571504" cy="400110"/>
            <a:chOff x="1619229" y="2914671"/>
            <a:chExt cx="571504" cy="400110"/>
          </a:xfrm>
          <a:solidFill>
            <a:schemeClr val="bg2"/>
          </a:solidFill>
        </p:grpSpPr>
        <p:sp>
          <p:nvSpPr>
            <p:cNvPr id="47" name="TextBox 46"/>
            <p:cNvSpPr txBox="1"/>
            <p:nvPr/>
          </p:nvSpPr>
          <p:spPr>
            <a:xfrm>
              <a:off x="1619229" y="2914671"/>
              <a:ext cx="57150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1690667" y="2978308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0" y="4429132"/>
            <a:ext cx="442912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 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см. название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6273225"/>
            <a:ext cx="338445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ФтФ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13-6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стр. 25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3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3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3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02" grpId="0" animBg="1"/>
      <p:bldP spid="105" grpId="0" animBg="1"/>
      <p:bldP spid="64" grpId="0" animBg="1"/>
      <p:bldP spid="71" grpId="0" animBg="1"/>
      <p:bldP spid="72" grpId="0" animBg="1"/>
      <p:bldP spid="68" grpId="0" animBg="1"/>
      <p:bldP spid="69" grpId="0" animBg="1"/>
      <p:bldP spid="74" grpId="0" animBg="1"/>
      <p:bldP spid="79" grpId="0" animBg="1"/>
      <p:bldP spid="96" grpId="0" animBg="1"/>
      <p:bldP spid="28" grpId="0" animBg="1"/>
      <p:bldP spid="40" grpId="0"/>
      <p:bldP spid="40" grpId="1"/>
      <p:bldP spid="40" grpId="2"/>
      <p:bldP spid="41" grpId="0"/>
      <p:bldP spid="41" grpId="1"/>
      <p:bldP spid="41" grpId="2"/>
      <p:bldP spid="42" grpId="0" animBg="1"/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лицей\класс\для анимашек\трение 2\IMG_0008.JP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71406" y="-24"/>
            <a:ext cx="9072594" cy="68041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1392" y="142852"/>
            <a:ext cx="1571636" cy="584775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147749"/>
            <a:ext cx="1285884" cy="584775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/b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841585" y="833037"/>
            <a:ext cx="857261" cy="1113933"/>
            <a:chOff x="9225" y="6177"/>
            <a:chExt cx="636" cy="824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9225" y="6177"/>
              <a:ext cx="538" cy="781"/>
              <a:chOff x="8892" y="5967"/>
              <a:chExt cx="538" cy="781"/>
            </a:xfrm>
          </p:grpSpPr>
          <p:grpSp>
            <p:nvGrpSpPr>
              <p:cNvPr id="8" name="Group 12"/>
              <p:cNvGrpSpPr>
                <a:grpSpLocks/>
              </p:cNvGrpSpPr>
              <p:nvPr/>
            </p:nvGrpSpPr>
            <p:grpSpPr bwMode="auto">
              <a:xfrm>
                <a:off x="8934" y="5967"/>
                <a:ext cx="370" cy="781"/>
                <a:chOff x="11860" y="4982"/>
                <a:chExt cx="370" cy="781"/>
              </a:xfrm>
            </p:grpSpPr>
            <p:sp>
              <p:nvSpPr>
                <p:cNvPr id="1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90" y="4982"/>
                  <a:ext cx="340" cy="45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860" y="5372"/>
                  <a:ext cx="352" cy="391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b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990590" y="1010915"/>
            <a:ext cx="772969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>
          <a:xfrm flipH="1">
            <a:off x="928662" y="3357562"/>
            <a:ext cx="1428760" cy="376598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0" y="6273225"/>
            <a:ext cx="338445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ФтФ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13-6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стр. 25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лицей\класс\для анимашек\трение 2\IMG_0009.JPG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-413" y="0"/>
            <a:ext cx="9144413" cy="6858000"/>
          </a:xfrm>
          <a:prstGeom prst="rect">
            <a:avLst/>
          </a:prstGeom>
          <a:noFill/>
        </p:spPr>
      </p:pic>
      <p:cxnSp>
        <p:nvCxnSpPr>
          <p:cNvPr id="3" name="Прямая со стрелкой 2"/>
          <p:cNvCxnSpPr/>
          <p:nvPr/>
        </p:nvCxnSpPr>
        <p:spPr>
          <a:xfrm>
            <a:off x="7524328" y="2204864"/>
            <a:ext cx="758" cy="2640546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H="1">
            <a:off x="1908462" y="4845410"/>
            <a:ext cx="5616624" cy="216024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21030" y="3890142"/>
            <a:ext cx="4320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790" y="4629386"/>
            <a:ext cx="4320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392" y="142852"/>
            <a:ext cx="1571636" cy="584775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147749"/>
            <a:ext cx="1285884" cy="584775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/b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841585" y="833037"/>
            <a:ext cx="857261" cy="1113933"/>
            <a:chOff x="9225" y="6177"/>
            <a:chExt cx="636" cy="824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9225" y="6177"/>
              <a:ext cx="538" cy="781"/>
              <a:chOff x="8892" y="5967"/>
              <a:chExt cx="538" cy="781"/>
            </a:xfrm>
          </p:grpSpPr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8934" y="5967"/>
                <a:ext cx="370" cy="781"/>
                <a:chOff x="11860" y="4982"/>
                <a:chExt cx="370" cy="781"/>
              </a:xfrm>
            </p:grpSpPr>
            <p:sp>
              <p:nvSpPr>
                <p:cNvPr id="1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90" y="4982"/>
                  <a:ext cx="340" cy="45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860" y="5372"/>
                  <a:ext cx="352" cy="391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b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990590" y="1010915"/>
            <a:ext cx="772969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flipH="1">
            <a:off x="2071670" y="4357694"/>
            <a:ext cx="1285884" cy="662350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6273225"/>
            <a:ext cx="338445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ФтФ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13-6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стр. 25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E:\лицей\класс\для анимашек\трение 2\IMG_0010.JPG"/>
          <p:cNvPicPr>
            <a:picLocks noChangeAspect="1" noChangeArrowheads="1"/>
          </p:cNvPicPr>
          <p:nvPr/>
        </p:nvPicPr>
        <p:blipFill>
          <a:blip r:embed="rId8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" y="46160"/>
            <a:ext cx="9144000" cy="43829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86182" y="2500306"/>
            <a:ext cx="42859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2500306"/>
            <a:ext cx="114300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=40мм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643702" y="928670"/>
            <a:ext cx="857261" cy="1113933"/>
            <a:chOff x="9225" y="6177"/>
            <a:chExt cx="636" cy="824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9225" y="6177"/>
              <a:ext cx="538" cy="781"/>
              <a:chOff x="8892" y="5967"/>
              <a:chExt cx="538" cy="781"/>
            </a:xfrm>
          </p:grpSpPr>
          <p:grpSp>
            <p:nvGrpSpPr>
              <p:cNvPr id="8" name="Group 12"/>
              <p:cNvGrpSpPr>
                <a:grpSpLocks/>
              </p:cNvGrpSpPr>
              <p:nvPr/>
            </p:nvGrpSpPr>
            <p:grpSpPr bwMode="auto">
              <a:xfrm>
                <a:off x="8934" y="5967"/>
                <a:ext cx="370" cy="781"/>
                <a:chOff x="11860" y="4982"/>
                <a:chExt cx="370" cy="781"/>
              </a:xfrm>
            </p:grpSpPr>
            <p:sp>
              <p:nvSpPr>
                <p:cNvPr id="1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90" y="4982"/>
                  <a:ext cx="340" cy="45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860" y="5372"/>
                  <a:ext cx="352" cy="391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b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935578" y="1120403"/>
            <a:ext cx="772969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15338" y="2428868"/>
            <a:ext cx="847821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/>
                <a:ea typeface="Times New Roman"/>
              </a:rPr>
              <a:t>=0,33</a:t>
            </a: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428596" y="0"/>
            <a:ext cx="1684458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2000232" y="4897"/>
            <a:ext cx="1285884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9"/>
          <p:cNvGrpSpPr>
            <a:grpSpLocks/>
          </p:cNvGrpSpPr>
          <p:nvPr/>
        </p:nvGrpSpPr>
        <p:grpSpPr bwMode="auto">
          <a:xfrm flipH="1">
            <a:off x="1214414" y="886307"/>
            <a:ext cx="771535" cy="1113933"/>
            <a:chOff x="9225" y="6177"/>
            <a:chExt cx="636" cy="824"/>
          </a:xfrm>
        </p:grpSpPr>
        <p:grpSp>
          <p:nvGrpSpPr>
            <p:cNvPr id="20" name="Group 10"/>
            <p:cNvGrpSpPr>
              <a:grpSpLocks/>
            </p:cNvGrpSpPr>
            <p:nvPr/>
          </p:nvGrpSpPr>
          <p:grpSpPr bwMode="auto">
            <a:xfrm>
              <a:off x="9225" y="6177"/>
              <a:ext cx="538" cy="781"/>
              <a:chOff x="8892" y="5967"/>
              <a:chExt cx="538" cy="781"/>
            </a:xfrm>
          </p:grpSpPr>
          <p:grpSp>
            <p:nvGrpSpPr>
              <p:cNvPr id="22" name="Group 12"/>
              <p:cNvGrpSpPr>
                <a:grpSpLocks/>
              </p:cNvGrpSpPr>
              <p:nvPr/>
            </p:nvGrpSpPr>
            <p:grpSpPr bwMode="auto">
              <a:xfrm>
                <a:off x="8934" y="5967"/>
                <a:ext cx="370" cy="781"/>
                <a:chOff x="11860" y="4982"/>
                <a:chExt cx="370" cy="781"/>
              </a:xfrm>
            </p:grpSpPr>
            <p:sp>
              <p:nvSpPr>
                <p:cNvPr id="2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90" y="4982"/>
                  <a:ext cx="340" cy="45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860" y="5372"/>
                  <a:ext cx="352" cy="391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b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3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 flipH="1">
            <a:off x="549112" y="1078040"/>
            <a:ext cx="879615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ый треугольник 26"/>
          <p:cNvSpPr/>
          <p:nvPr/>
        </p:nvSpPr>
        <p:spPr>
          <a:xfrm>
            <a:off x="7715272" y="3429000"/>
            <a:ext cx="1428760" cy="500066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E:\лицей\класс\для анимашек\трение 2\IMG_0011.JPG"/>
          <p:cNvPicPr>
            <a:picLocks noChangeAspect="1" noChangeArrowheads="1"/>
          </p:cNvPicPr>
          <p:nvPr/>
        </p:nvPicPr>
        <p:blipFill>
          <a:blip r:embed="rId10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3499829"/>
            <a:ext cx="9144000" cy="335819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358082" y="6182045"/>
            <a:ext cx="42859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6678" y="6142139"/>
            <a:ext cx="142872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=120мм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9"/>
          <p:cNvGrpSpPr>
            <a:grpSpLocks/>
          </p:cNvGrpSpPr>
          <p:nvPr/>
        </p:nvGrpSpPr>
        <p:grpSpPr bwMode="auto">
          <a:xfrm>
            <a:off x="7358082" y="2143116"/>
            <a:ext cx="928699" cy="1113933"/>
            <a:chOff x="9225" y="6177"/>
            <a:chExt cx="689" cy="824"/>
          </a:xfrm>
        </p:grpSpPr>
        <p:grpSp>
          <p:nvGrpSpPr>
            <p:cNvPr id="29" name="Group 10"/>
            <p:cNvGrpSpPr>
              <a:grpSpLocks/>
            </p:cNvGrpSpPr>
            <p:nvPr/>
          </p:nvGrpSpPr>
          <p:grpSpPr bwMode="auto">
            <a:xfrm>
              <a:off x="9225" y="6177"/>
              <a:ext cx="689" cy="781"/>
              <a:chOff x="8892" y="5967"/>
              <a:chExt cx="689" cy="781"/>
            </a:xfrm>
          </p:grpSpPr>
          <p:grpSp>
            <p:nvGrpSpPr>
              <p:cNvPr id="31" name="Group 12"/>
              <p:cNvGrpSpPr>
                <a:grpSpLocks/>
              </p:cNvGrpSpPr>
              <p:nvPr/>
            </p:nvGrpSpPr>
            <p:grpSpPr bwMode="auto">
              <a:xfrm>
                <a:off x="8934" y="5967"/>
                <a:ext cx="647" cy="781"/>
                <a:chOff x="11860" y="4982"/>
                <a:chExt cx="647" cy="781"/>
              </a:xfrm>
            </p:grpSpPr>
            <p:sp>
              <p:nvSpPr>
                <p:cNvPr id="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90" y="4982"/>
                  <a:ext cx="564" cy="45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40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860" y="5372"/>
                  <a:ext cx="647" cy="391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120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2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5" grpId="0" animBg="1"/>
      <p:bldP spid="16" grpId="0" animBg="1"/>
      <p:bldP spid="17" grpId="0" animBg="1"/>
      <p:bldP spid="18" grpId="0" animBg="1"/>
      <p:bldP spid="26" grpId="0" animBg="1"/>
      <p:bldP spid="27" grpId="0" animBg="1"/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0"/>
            <a:ext cx="5286412" cy="663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Скругленный прямоугольник 112"/>
          <p:cNvSpPr/>
          <p:nvPr/>
        </p:nvSpPr>
        <p:spPr>
          <a:xfrm>
            <a:off x="4286248" y="4071942"/>
            <a:ext cx="571504" cy="21431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52585" y="3905912"/>
            <a:ext cx="1119217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18°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44551" y="4023888"/>
            <a:ext cx="357190" cy="285752"/>
          </a:xfrm>
          <a:prstGeom prst="round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3835033"/>
          <a:ext cx="9144000" cy="3022967"/>
        </p:xfrm>
        <a:graphic>
          <a:graphicData uri="http://schemas.openxmlformats.org/drawingml/2006/table">
            <a:tbl>
              <a:tblPr/>
              <a:tblGrid>
                <a:gridCol w="466860"/>
                <a:gridCol w="8034230"/>
                <a:gridCol w="642910"/>
              </a:tblGrid>
              <a:tr h="139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задачам гр. 5.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Постановка проблемы: «Как решать ситуацию когда в системе много элементов?»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Задача про паровоз и вагоны.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Повторение темы  с акцентуацией сложных моментов.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Первичное закрепление изученного в работе с вопросами и типичными задачами.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 В каком месте натяжение сцепок больше, ближе к тепловозу или...?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 Где натяжение нити больше, если трение в блоке существенно?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ДЗ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гр.6 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(ПРЗ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стр. 106.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50м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7858148" y="3357562"/>
            <a:ext cx="744537" cy="146050"/>
            <a:chOff x="131763" y="468313"/>
            <a:chExt cx="744537" cy="146050"/>
          </a:xfrm>
        </p:grpSpPr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293688" y="533400"/>
              <a:ext cx="279400" cy="8096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8" name="Line 4"/>
            <p:cNvSpPr>
              <a:spLocks noChangeShapeType="1"/>
            </p:cNvSpPr>
            <p:nvPr/>
          </p:nvSpPr>
          <p:spPr bwMode="auto">
            <a:xfrm>
              <a:off x="482600" y="569913"/>
              <a:ext cx="393700" cy="15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7" name="Line 3"/>
            <p:cNvSpPr>
              <a:spLocks noChangeShapeType="1"/>
            </p:cNvSpPr>
            <p:nvPr/>
          </p:nvSpPr>
          <p:spPr bwMode="auto">
            <a:xfrm flipH="1">
              <a:off x="131763" y="468313"/>
              <a:ext cx="269875" cy="15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643834" y="2500306"/>
            <a:ext cx="979032" cy="285752"/>
            <a:chOff x="1970088" y="468313"/>
            <a:chExt cx="675527" cy="138112"/>
          </a:xfrm>
        </p:grpSpPr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2274888" y="525463"/>
              <a:ext cx="279400" cy="8096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2471736" y="569913"/>
              <a:ext cx="173879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0" name="Line 6"/>
            <p:cNvSpPr>
              <a:spLocks noChangeShapeType="1"/>
            </p:cNvSpPr>
            <p:nvPr/>
          </p:nvSpPr>
          <p:spPr bwMode="auto">
            <a:xfrm flipH="1">
              <a:off x="1970088" y="569913"/>
              <a:ext cx="39528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6" name="Line 2"/>
            <p:cNvSpPr>
              <a:spLocks noChangeShapeType="1"/>
            </p:cNvSpPr>
            <p:nvPr/>
          </p:nvSpPr>
          <p:spPr bwMode="auto">
            <a:xfrm flipH="1">
              <a:off x="2095500" y="468313"/>
              <a:ext cx="269875" cy="15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715272" y="2928934"/>
            <a:ext cx="817663" cy="138113"/>
            <a:chOff x="3305175" y="504825"/>
            <a:chExt cx="817663" cy="138113"/>
          </a:xfrm>
        </p:grpSpPr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3681413" y="525463"/>
              <a:ext cx="387350" cy="117475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>
              <a:off x="3906838" y="579438"/>
              <a:ext cx="216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 flipH="1">
              <a:off x="3305175" y="587375"/>
              <a:ext cx="485775" cy="15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5" name="Line 1"/>
            <p:cNvSpPr>
              <a:spLocks noChangeShapeType="1"/>
            </p:cNvSpPr>
            <p:nvPr/>
          </p:nvSpPr>
          <p:spPr bwMode="auto">
            <a:xfrm flipH="1">
              <a:off x="3521075" y="504825"/>
              <a:ext cx="269875" cy="15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0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 15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пд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/2у16н/№ 47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(III)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kumimoji="0" lang="ru-RU" sz="1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 связанных тел.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Умения учащихся динамически описывать движение связанных тел.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развития навыков динамически описывать движение связанных тел в вертикальном и горизонтальном направлении.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ИП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«Машина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Отвуда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про паровоз и два вагона.(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M,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1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F</a:t>
            </a:r>
            <a:r>
              <a:rPr kumimoji="0" lang="ru-RU" sz="1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kumimoji="0" lang="ru-RU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ru-RU" sz="1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kumimoji="0" lang="ru-RU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-?)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en-US" sz="1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en-US" sz="1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en-US" sz="1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en-US" sz="1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ru-RU" sz="1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0" y="2643182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Сначала описать динамически всю систему  и найти силу тяги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Затем систему двух вагонов и найти F1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И, наконец,  последний вагон и найти F2</a:t>
            </a:r>
          </a:p>
          <a:p>
            <a:pPr eaLnBrk="0" hangingPunct="0"/>
            <a:r>
              <a:rPr lang="en-US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1400" b="1" baseline="-30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lang="ru-RU" sz="1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1400" b="1" baseline="-30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lang="ru-RU" sz="1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1400" b="1" baseline="-30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6072198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измеряют при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43754" y="357166"/>
            <a:ext cx="1071254" cy="1146377"/>
            <a:chOff x="9225" y="6153"/>
            <a:chExt cx="720" cy="848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793"/>
              <a:chOff x="8892" y="5943"/>
              <a:chExt cx="720" cy="793"/>
            </a:xfrm>
          </p:grpSpPr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793"/>
                <a:chOff x="11862" y="4958"/>
                <a:chExt cx="676" cy="793"/>
              </a:xfrm>
            </p:grpSpPr>
            <p:sp>
              <p:nvSpPr>
                <p:cNvPr id="2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352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b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3943022" y="614791"/>
            <a:ext cx="772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1357290" y="1428736"/>
          <a:ext cx="4429156" cy="872125"/>
        </p:xfrm>
        <a:graphic>
          <a:graphicData uri="http://schemas.openxmlformats.org/drawingml/2006/table">
            <a:tbl>
              <a:tblPr/>
              <a:tblGrid>
                <a:gridCol w="428628"/>
                <a:gridCol w="1500198"/>
                <a:gridCol w="1214446"/>
                <a:gridCol w="1285884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ru-RU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,мм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ru-RU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,мм</a:t>
                      </a:r>
                      <a:endParaRPr lang="ru-RU" sz="2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endParaRPr lang="ru-RU" sz="3600" dirty="0">
                        <a:solidFill>
                          <a:srgbClr val="365D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40мм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120мм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0,33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0" y="5429264"/>
            <a:ext cx="8858280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Аналогично для трения покоя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тр.покоя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0" y="5913703"/>
          <a:ext cx="5572133" cy="792480"/>
        </p:xfrm>
        <a:graphic>
          <a:graphicData uri="http://schemas.openxmlformats.org/drawingml/2006/table">
            <a:tbl>
              <a:tblPr/>
              <a:tblGrid>
                <a:gridCol w="500034"/>
                <a:gridCol w="1285884"/>
                <a:gridCol w="1928826"/>
                <a:gridCol w="1857389"/>
              </a:tblGrid>
              <a:tr h="372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a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,мм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ru-RU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,мм</a:t>
                      </a:r>
                      <a:endParaRPr lang="ru-RU" sz="2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8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покоя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-32" y="4786322"/>
            <a:ext cx="89297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коэффициент трения скольжения  лежит в 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00892" y="285728"/>
            <a:ext cx="2071702" cy="2380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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latin typeface="Times New Roman"/>
                <a:ea typeface="Times New Roman"/>
              </a:rPr>
              <a:t>=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a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+ </a:t>
            </a:r>
            <a:r>
              <a:rPr lang="en-US" sz="3200" b="1" dirty="0" smtClean="0">
                <a:solidFill>
                  <a:srgbClr val="0033CC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33CC"/>
                </a:solidFill>
                <a:latin typeface="Times New Roman"/>
                <a:ea typeface="Times New Roman"/>
              </a:rPr>
              <a:t>b</a:t>
            </a:r>
            <a:endParaRPr lang="ru-RU" b="1" dirty="0" smtClean="0">
              <a:solidFill>
                <a:srgbClr val="0033CC"/>
              </a:solidFill>
              <a:latin typeface="Times New Roman"/>
              <a:ea typeface="Times New Roman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a</a:t>
            </a: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= </a:t>
            </a:r>
            <a:r>
              <a:rPr lang="en-US" sz="3200" b="1" dirty="0" smtClean="0">
                <a:latin typeface="Times New Roman"/>
                <a:ea typeface="Times New Roman"/>
                <a:sym typeface="Symbol"/>
              </a:rPr>
              <a:t>a</a:t>
            </a:r>
            <a:r>
              <a:rPr lang="en-US" sz="3200" b="1" dirty="0" smtClean="0">
                <a:latin typeface="Times New Roman"/>
                <a:ea typeface="Times New Roman"/>
              </a:rPr>
              <a:t>/a  </a:t>
            </a:r>
            <a:endParaRPr lang="ru-RU" sz="3200" b="1" dirty="0" smtClean="0">
              <a:latin typeface="Times New Roman"/>
              <a:ea typeface="Times New Roman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  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a</a:t>
            </a:r>
            <a:r>
              <a:rPr lang="en-US" sz="40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= 1</a:t>
            </a:r>
            <a:r>
              <a:rPr lang="ru-RU" sz="24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мм</a:t>
            </a: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/>
                <a:ea typeface="Times New Roman"/>
                <a:sym typeface="Symbol"/>
              </a:rPr>
              <a:t>b</a:t>
            </a:r>
            <a:r>
              <a:rPr lang="en-US" sz="40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= 1</a:t>
            </a:r>
            <a:r>
              <a:rPr lang="ru-RU" sz="24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мм</a:t>
            </a: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b</a:t>
            </a:r>
            <a:r>
              <a:rPr lang="en-US" sz="3200" b="1" dirty="0" smtClean="0">
                <a:latin typeface="Times New Roman"/>
                <a:ea typeface="Times New Roman"/>
              </a:rPr>
              <a:t>= </a:t>
            </a:r>
            <a:r>
              <a:rPr lang="en-US" sz="3200" b="1" dirty="0" smtClean="0">
                <a:latin typeface="Times New Roman"/>
                <a:ea typeface="Times New Roman"/>
                <a:sym typeface="Symbol"/>
              </a:rPr>
              <a:t>b</a:t>
            </a:r>
            <a:r>
              <a:rPr lang="en-US" sz="3200" b="1" dirty="0" smtClean="0">
                <a:latin typeface="Times New Roman"/>
                <a:ea typeface="Times New Roman"/>
              </a:rPr>
              <a:t>/b</a:t>
            </a:r>
            <a:endParaRPr lang="ru-RU" b="1" dirty="0">
              <a:latin typeface="Times New Roman"/>
              <a:ea typeface="Times New Roman"/>
            </a:endParaRPr>
          </a:p>
        </p:txBody>
      </p:sp>
      <p:grpSp>
        <p:nvGrpSpPr>
          <p:cNvPr id="5" name="Группа 39"/>
          <p:cNvGrpSpPr/>
          <p:nvPr/>
        </p:nvGrpSpPr>
        <p:grpSpPr>
          <a:xfrm>
            <a:off x="1407217" y="4000504"/>
            <a:ext cx="3807725" cy="738926"/>
            <a:chOff x="1214414" y="4545917"/>
            <a:chExt cx="3807725" cy="813497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>
              <a:off x="1214414" y="5357826"/>
              <a:ext cx="3786214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ямоугольник 41"/>
            <p:cNvSpPr/>
            <p:nvPr/>
          </p:nvSpPr>
          <p:spPr>
            <a:xfrm>
              <a:off x="2898432" y="4606017"/>
              <a:ext cx="4219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endParaRPr lang="ru-RU" sz="3200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214414" y="4545917"/>
              <a:ext cx="840295" cy="707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en-US" dirty="0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mi</a:t>
              </a:r>
              <a:r>
                <a:rPr lang="en-US" dirty="0" smtClean="0">
                  <a:latin typeface="Times New Roman"/>
                  <a:ea typeface="Times New Roman"/>
                </a:rPr>
                <a:t>n</a:t>
              </a:r>
              <a:endParaRPr lang="ru-RU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143372" y="4549609"/>
              <a:ext cx="87876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en-US" dirty="0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max</a:t>
              </a:r>
              <a:endParaRPr lang="ru-RU" sz="20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114925" y="5286388"/>
              <a:ext cx="2028447" cy="3247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19267" y="2500306"/>
          <a:ext cx="5767179" cy="1554480"/>
        </p:xfrm>
        <a:graphic>
          <a:graphicData uri="http://schemas.openxmlformats.org/drawingml/2006/table">
            <a:tbl>
              <a:tblPr/>
              <a:tblGrid>
                <a:gridCol w="642910"/>
                <a:gridCol w="1071602"/>
                <a:gridCol w="714380"/>
                <a:gridCol w="714380"/>
                <a:gridCol w="857256"/>
                <a:gridCol w="785818"/>
                <a:gridCol w="980833"/>
              </a:tblGrid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a </a:t>
                      </a:r>
                      <a:r>
                        <a:rPr lang="en-US" sz="18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b</a:t>
                      </a:r>
                      <a:endParaRPr lang="ru-RU" sz="1600" dirty="0" smtClean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3200" b="1" baseline="-25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ru-RU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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lang="en-US" sz="40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min</a:t>
                      </a:r>
                      <a:r>
                        <a:rPr lang="en-US" sz="40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max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мм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1/40=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1/120=</a:t>
                      </a:r>
                      <a:endParaRPr lang="ru-RU" sz="16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6929454" y="3000372"/>
            <a:ext cx="16466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6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latin typeface="Times New Roman"/>
                <a:ea typeface="Times New Roman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215074" y="3429000"/>
            <a:ext cx="2857552" cy="103252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dirty="0" smtClean="0">
                <a:latin typeface="Times New Roman"/>
                <a:ea typeface="Times New Roman"/>
              </a:rPr>
              <a:t>n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sz="28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rot="5400000" flipH="1" flipV="1">
            <a:off x="7108049" y="964389"/>
            <a:ext cx="1643074" cy="11430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7358082" y="642918"/>
            <a:ext cx="500066" cy="35719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6200000" flipH="1">
            <a:off x="6357950" y="1643050"/>
            <a:ext cx="2500330" cy="6429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5000628" y="1785926"/>
            <a:ext cx="3286148" cy="142876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3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3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3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3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3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3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3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3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3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3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3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3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nimBg="1"/>
      <p:bldP spid="26" grpId="0"/>
      <p:bldP spid="36" grpId="0" animBg="1"/>
      <p:bldP spid="38" grpId="0"/>
      <p:bldP spid="39" grpId="0" build="p"/>
      <p:bldP spid="47" grpId="0"/>
      <p:bldP spid="4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06" y="-24"/>
            <a:ext cx="8776826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«Зачем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тела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наклоняются при 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разгоне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71546"/>
            <a:ext cx="8671413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«Зачем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тела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наклоняются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повороте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714348" y="1142984"/>
            <a:ext cx="4773612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Поворот 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6273225"/>
            <a:ext cx="5429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з-нов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Ньтона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9375" y="0"/>
            <a:ext cx="3675365" cy="92333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№13в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2" descr="http://class-fizika.narod.ru/9_class/1/colec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143040" y="5429250"/>
            <a:ext cx="522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142976" y="3071810"/>
            <a:ext cx="7858148" cy="150019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13800" b="1" dirty="0" smtClean="0">
                <a:latin typeface="Times New Roman" pitchFamily="18" charset="0"/>
                <a:cs typeface="Times New Roman" pitchFamily="18" charset="0"/>
              </a:rPr>
              <a:t> с  наклоном</a:t>
            </a:r>
            <a:endParaRPr lang="ru-RU" sz="138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6067462" y="4214818"/>
            <a:ext cx="2745458" cy="2372476"/>
            <a:chOff x="1231" y="6650"/>
            <a:chExt cx="1194" cy="1225"/>
          </a:xfrm>
        </p:grpSpPr>
        <p:grpSp>
          <p:nvGrpSpPr>
            <p:cNvPr id="13" name="Group 3"/>
            <p:cNvGrpSpPr>
              <a:grpSpLocks/>
            </p:cNvGrpSpPr>
            <p:nvPr/>
          </p:nvGrpSpPr>
          <p:grpSpPr bwMode="auto">
            <a:xfrm>
              <a:off x="1231" y="6650"/>
              <a:ext cx="1194" cy="1225"/>
              <a:chOff x="1231" y="6794"/>
              <a:chExt cx="1194" cy="1225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2199" y="7369"/>
                <a:ext cx="141" cy="141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6" name="Group 5"/>
              <p:cNvGrpSpPr>
                <a:grpSpLocks/>
              </p:cNvGrpSpPr>
              <p:nvPr/>
            </p:nvGrpSpPr>
            <p:grpSpPr bwMode="auto">
              <a:xfrm>
                <a:off x="1231" y="6794"/>
                <a:ext cx="1194" cy="1225"/>
                <a:chOff x="1231" y="6890"/>
                <a:chExt cx="1194" cy="1225"/>
              </a:xfrm>
            </p:grpSpPr>
            <p:sp>
              <p:nvSpPr>
                <p:cNvPr id="17" name="Arc 6"/>
                <p:cNvSpPr>
                  <a:spLocks/>
                </p:cNvSpPr>
                <p:nvPr/>
              </p:nvSpPr>
              <p:spPr bwMode="auto">
                <a:xfrm>
                  <a:off x="1231" y="7006"/>
                  <a:ext cx="1099" cy="714"/>
                </a:xfrm>
                <a:custGeom>
                  <a:avLst/>
                  <a:gdLst>
                    <a:gd name="G0" fmla="+- 13878 0 0"/>
                    <a:gd name="G1" fmla="+- 21600 0 0"/>
                    <a:gd name="G2" fmla="+- 21600 0 0"/>
                    <a:gd name="T0" fmla="*/ 13878 w 35478"/>
                    <a:gd name="T1" fmla="*/ 0 h 43200"/>
                    <a:gd name="T2" fmla="*/ 0 w 35478"/>
                    <a:gd name="T3" fmla="*/ 38152 h 43200"/>
                    <a:gd name="T4" fmla="*/ 13878 w 35478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478" h="43200" fill="none" extrusionOk="0">
                      <a:moveTo>
                        <a:pt x="13877" y="0"/>
                      </a:moveTo>
                      <a:cubicBezTo>
                        <a:pt x="25807" y="0"/>
                        <a:pt x="35478" y="9670"/>
                        <a:pt x="35478" y="21600"/>
                      </a:cubicBezTo>
                      <a:cubicBezTo>
                        <a:pt x="35478" y="33529"/>
                        <a:pt x="25807" y="43200"/>
                        <a:pt x="13878" y="43200"/>
                      </a:cubicBezTo>
                      <a:cubicBezTo>
                        <a:pt x="8802" y="43200"/>
                        <a:pt x="3889" y="41412"/>
                        <a:pt x="0" y="38151"/>
                      </a:cubicBezTo>
                    </a:path>
                    <a:path w="35478" h="43200" stroke="0" extrusionOk="0">
                      <a:moveTo>
                        <a:pt x="13877" y="0"/>
                      </a:moveTo>
                      <a:cubicBezTo>
                        <a:pt x="25807" y="0"/>
                        <a:pt x="35478" y="9670"/>
                        <a:pt x="35478" y="21600"/>
                      </a:cubicBezTo>
                      <a:cubicBezTo>
                        <a:pt x="35478" y="33529"/>
                        <a:pt x="25807" y="43200"/>
                        <a:pt x="13878" y="43200"/>
                      </a:cubicBezTo>
                      <a:cubicBezTo>
                        <a:pt x="8802" y="43200"/>
                        <a:pt x="3889" y="41412"/>
                        <a:pt x="0" y="38151"/>
                      </a:cubicBezTo>
                      <a:lnTo>
                        <a:pt x="13878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2253" y="7370"/>
                  <a:ext cx="172" cy="14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" name="Line 8"/>
                <p:cNvSpPr>
                  <a:spLocks noChangeShapeType="1"/>
                </p:cNvSpPr>
                <p:nvPr/>
              </p:nvSpPr>
              <p:spPr bwMode="auto">
                <a:xfrm>
                  <a:off x="2257" y="7516"/>
                  <a:ext cx="0" cy="59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20" name="Group 9"/>
                <p:cNvGrpSpPr>
                  <a:grpSpLocks/>
                </p:cNvGrpSpPr>
                <p:nvPr/>
              </p:nvGrpSpPr>
              <p:grpSpPr bwMode="auto">
                <a:xfrm>
                  <a:off x="2023" y="6890"/>
                  <a:ext cx="228" cy="776"/>
                  <a:chOff x="2023" y="6890"/>
                  <a:chExt cx="228" cy="776"/>
                </a:xfrm>
              </p:grpSpPr>
              <p:sp>
                <p:nvSpPr>
                  <p:cNvPr id="21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72" y="7554"/>
                    <a:ext cx="172" cy="11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2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023" y="6890"/>
                    <a:ext cx="228" cy="599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820" y="6877"/>
              <a:ext cx="288" cy="15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/>
          <p:nvPr/>
        </p:nvGrpSpPr>
        <p:grpSpPr>
          <a:xfrm>
            <a:off x="4429124" y="0"/>
            <a:ext cx="3492000" cy="4357694"/>
            <a:chOff x="4429124" y="0"/>
            <a:chExt cx="3500430" cy="435769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l="21094" t="29167" r="68125" b="40000"/>
            <a:stretch>
              <a:fillRect/>
            </a:stretch>
          </p:blipFill>
          <p:spPr bwMode="auto">
            <a:xfrm flipH="1">
              <a:off x="4786314" y="0"/>
              <a:ext cx="3143240" cy="4252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4429124" y="2428868"/>
              <a:ext cx="1500198" cy="19288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7"/>
          <p:cNvGrpSpPr/>
          <p:nvPr/>
        </p:nvGrpSpPr>
        <p:grpSpPr>
          <a:xfrm>
            <a:off x="6286512" y="1643050"/>
            <a:ext cx="1000132" cy="461665"/>
            <a:chOff x="3357554" y="2143116"/>
            <a:chExt cx="1000132" cy="461665"/>
          </a:xfrm>
          <a:solidFill>
            <a:schemeClr val="bg2"/>
          </a:solidFill>
        </p:grpSpPr>
        <p:sp>
          <p:nvSpPr>
            <p:cNvPr id="4" name="TextBox 3"/>
            <p:cNvSpPr txBox="1"/>
            <p:nvPr/>
          </p:nvSpPr>
          <p:spPr>
            <a:xfrm>
              <a:off x="3357554" y="2143116"/>
              <a:ext cx="100013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общ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Прямая со стрелкой 5"/>
          <p:cNvCxnSpPr/>
          <p:nvPr/>
        </p:nvCxnSpPr>
        <p:spPr>
          <a:xfrm rot="16200000" flipV="1">
            <a:off x="5289009" y="2431497"/>
            <a:ext cx="1692000" cy="17253"/>
          </a:xfrm>
          <a:prstGeom prst="straightConnector1">
            <a:avLst/>
          </a:prstGeom>
          <a:ln w="76200">
            <a:solidFill>
              <a:srgbClr val="00B05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143768" y="1214420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7500958" y="571480"/>
            <a:ext cx="714380" cy="584775"/>
            <a:chOff x="3357554" y="2143116"/>
            <a:chExt cx="714380" cy="58477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" name="TextBox 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0800000">
            <a:off x="6170082" y="2214554"/>
            <a:ext cx="1188000" cy="1588"/>
          </a:xfrm>
          <a:prstGeom prst="straightConnector1">
            <a:avLst/>
          </a:prstGeom>
          <a:ln w="50800">
            <a:solidFill>
              <a:srgbClr val="0014A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V="1">
            <a:off x="5529388" y="3114554"/>
            <a:ext cx="1800000" cy="0"/>
          </a:xfrm>
          <a:prstGeom prst="straightConnector1">
            <a:avLst/>
          </a:prstGeom>
          <a:ln w="50800">
            <a:solidFill>
              <a:srgbClr val="0014A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7"/>
          <p:cNvGrpSpPr/>
          <p:nvPr/>
        </p:nvGrpSpPr>
        <p:grpSpPr>
          <a:xfrm>
            <a:off x="7500958" y="1967203"/>
            <a:ext cx="428628" cy="461665"/>
            <a:chOff x="3357554" y="2143116"/>
            <a:chExt cx="619129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3357554" y="2143116"/>
              <a:ext cx="619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 rot="16200000" flipV="1">
            <a:off x="6530082" y="3007115"/>
            <a:ext cx="1656000" cy="0"/>
          </a:xfrm>
          <a:prstGeom prst="straightConnector1">
            <a:avLst/>
          </a:prstGeom>
          <a:ln w="762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857884" y="4000504"/>
            <a:ext cx="788036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V="1">
            <a:off x="6072199" y="2571745"/>
            <a:ext cx="1643074" cy="9286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-120000" flipV="1">
            <a:off x="6421353" y="3884361"/>
            <a:ext cx="936000" cy="28380"/>
          </a:xfrm>
          <a:prstGeom prst="line">
            <a:avLst/>
          </a:prstGeom>
          <a:ln w="76200">
            <a:solidFill>
              <a:srgbClr val="C000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4"/>
          <p:cNvGrpSpPr/>
          <p:nvPr/>
        </p:nvGrpSpPr>
        <p:grpSpPr>
          <a:xfrm>
            <a:off x="5429256" y="3071810"/>
            <a:ext cx="714380" cy="523220"/>
            <a:chOff x="2714612" y="4429132"/>
            <a:chExt cx="714380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2714612" y="4429132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5000628" y="1500174"/>
            <a:ext cx="3071834" cy="1643074"/>
          </a:xfrm>
          <a:prstGeom prst="line">
            <a:avLst/>
          </a:prstGeom>
          <a:ln w="571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10"/>
          <p:cNvGrpSpPr/>
          <p:nvPr/>
        </p:nvGrpSpPr>
        <p:grpSpPr>
          <a:xfrm>
            <a:off x="5857884" y="4000504"/>
            <a:ext cx="714380" cy="523220"/>
            <a:chOff x="1994179" y="2460676"/>
            <a:chExt cx="571504" cy="523220"/>
          </a:xfrm>
          <a:solidFill>
            <a:schemeClr val="bg2"/>
          </a:solidFill>
        </p:grpSpPr>
        <p:sp>
          <p:nvSpPr>
            <p:cNvPr id="32" name="TextBox 31"/>
            <p:cNvSpPr txBox="1"/>
            <p:nvPr/>
          </p:nvSpPr>
          <p:spPr>
            <a:xfrm>
              <a:off x="1994179" y="2460676"/>
              <a:ext cx="57150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71438" y="4500570"/>
            <a:ext cx="8929718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тело не вращалось надо чтобы сумма моментов сил была равна нулю, т.е. плечи всех сил относительно центра масс = нулю!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силы проходят через центр масс!!!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6211669"/>
            <a:ext cx="8671413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«Зачем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тела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наклоняются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повороте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714356"/>
            <a:ext cx="385762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1214422"/>
            <a:ext cx="2786050" cy="707886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 =N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22291"/>
            <a:ext cx="7286676" cy="5491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oz)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2643182"/>
            <a:ext cx="2071702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 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2000240"/>
            <a:ext cx="3000364" cy="707886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 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400" dirty="0"/>
          </a:p>
        </p:txBody>
      </p:sp>
      <p:sp>
        <p:nvSpPr>
          <p:cNvPr id="40" name="Овал 39"/>
          <p:cNvSpPr/>
          <p:nvPr/>
        </p:nvSpPr>
        <p:spPr>
          <a:xfrm>
            <a:off x="6072198" y="1547862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ый треугольник 40"/>
          <p:cNvSpPr/>
          <p:nvPr/>
        </p:nvSpPr>
        <p:spPr>
          <a:xfrm>
            <a:off x="6858016" y="3225745"/>
            <a:ext cx="357190" cy="584383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96231" y="3369358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3500438"/>
            <a:ext cx="371474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Дз-3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стр14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13-8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86694" y="0"/>
            <a:ext cx="135733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№63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/>
      <p:bldP spid="43" grpId="0" animBg="1"/>
      <p:bldP spid="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 rot="3600000">
            <a:off x="3450920" y="2173719"/>
            <a:ext cx="2428892" cy="28575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4"/>
          <p:cNvGrpSpPr/>
          <p:nvPr/>
        </p:nvGrpSpPr>
        <p:grpSpPr>
          <a:xfrm>
            <a:off x="3929058" y="4000504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7"/>
          <p:cNvGrpSpPr/>
          <p:nvPr/>
        </p:nvGrpSpPr>
        <p:grpSpPr>
          <a:xfrm>
            <a:off x="3929058" y="1142984"/>
            <a:ext cx="1000132" cy="461665"/>
            <a:chOff x="3357554" y="2143116"/>
            <a:chExt cx="1000132" cy="461665"/>
          </a:xfrm>
          <a:solidFill>
            <a:schemeClr val="bg2"/>
          </a:solidFill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100013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общ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Прямая со стрелкой 85"/>
          <p:cNvCxnSpPr/>
          <p:nvPr/>
        </p:nvCxnSpPr>
        <p:spPr>
          <a:xfrm rot="16200000" flipV="1">
            <a:off x="3860249" y="3217315"/>
            <a:ext cx="1692000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>
            <a:off x="5429256" y="2571742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"/>
          <p:cNvGrpSpPr/>
          <p:nvPr/>
        </p:nvGrpSpPr>
        <p:grpSpPr>
          <a:xfrm>
            <a:off x="5786446" y="1928802"/>
            <a:ext cx="571504" cy="584775"/>
            <a:chOff x="3357554" y="2143116"/>
            <a:chExt cx="571504" cy="58477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57150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Прямоугольник 132"/>
          <p:cNvSpPr/>
          <p:nvPr/>
        </p:nvSpPr>
        <p:spPr>
          <a:xfrm>
            <a:off x="0" y="1619896"/>
            <a:ext cx="385762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0" y="2292486"/>
            <a:ext cx="2786050" cy="70788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 =N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cxnSp>
        <p:nvCxnSpPr>
          <p:cNvPr id="87" name="Прямая со стрелкой 86"/>
          <p:cNvCxnSpPr/>
          <p:nvPr/>
        </p:nvCxnSpPr>
        <p:spPr>
          <a:xfrm rot="10800000">
            <a:off x="4026940" y="1643050"/>
            <a:ext cx="1188000" cy="1588"/>
          </a:xfrm>
          <a:prstGeom prst="straightConnector1">
            <a:avLst/>
          </a:prstGeom>
          <a:ln w="50800">
            <a:solidFill>
              <a:srgbClr val="0014A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16200000" flipV="1">
            <a:off x="3314809" y="2550171"/>
            <a:ext cx="1800000" cy="0"/>
          </a:xfrm>
          <a:prstGeom prst="straightConnector1">
            <a:avLst/>
          </a:prstGeom>
          <a:ln w="50800">
            <a:solidFill>
              <a:srgbClr val="0014A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rot="16200000" flipV="1">
            <a:off x="3918055" y="1952166"/>
            <a:ext cx="1643073" cy="100013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7"/>
          <p:cNvGrpSpPr/>
          <p:nvPr/>
        </p:nvGrpSpPr>
        <p:grpSpPr>
          <a:xfrm>
            <a:off x="5286380" y="1252823"/>
            <a:ext cx="928694" cy="461665"/>
            <a:chOff x="3357554" y="2143116"/>
            <a:chExt cx="928694" cy="461665"/>
          </a:xfrm>
        </p:grpSpPr>
        <p:sp>
          <p:nvSpPr>
            <p:cNvPr id="95" name="TextBox 94"/>
            <p:cNvSpPr txBox="1"/>
            <p:nvPr/>
          </p:nvSpPr>
          <p:spPr>
            <a:xfrm>
              <a:off x="3357554" y="2143116"/>
              <a:ext cx="928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7" name="Прямая со стрелкой 96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Прямоугольный треугольник 105"/>
          <p:cNvSpPr/>
          <p:nvPr/>
        </p:nvSpPr>
        <p:spPr>
          <a:xfrm>
            <a:off x="4786314" y="2844617"/>
            <a:ext cx="357190" cy="584383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4724529" y="2988230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0" y="665233"/>
            <a:ext cx="7286676" cy="5491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oz)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cxnSp>
        <p:nvCxnSpPr>
          <p:cNvPr id="100" name="Прямая со стрелкой 99"/>
          <p:cNvCxnSpPr/>
          <p:nvPr/>
        </p:nvCxnSpPr>
        <p:spPr>
          <a:xfrm rot="16200000" flipV="1">
            <a:off x="4377568" y="2431497"/>
            <a:ext cx="1692000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2857488" y="3429000"/>
            <a:ext cx="32760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4205717" y="3303705"/>
            <a:ext cx="1008000" cy="28380"/>
          </a:xfrm>
          <a:prstGeom prst="line">
            <a:avLst/>
          </a:prstGeom>
          <a:ln w="76200">
            <a:solidFill>
              <a:srgbClr val="C000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3214678" y="2928934"/>
            <a:ext cx="788036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79" name="TextBox 78"/>
          <p:cNvSpPr txBox="1"/>
          <p:nvPr/>
        </p:nvSpPr>
        <p:spPr>
          <a:xfrm>
            <a:off x="285720" y="3772919"/>
            <a:ext cx="2071702" cy="584775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 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cxnSp>
        <p:nvCxnSpPr>
          <p:cNvPr id="80" name="Прямая со стрелкой 79"/>
          <p:cNvCxnSpPr/>
          <p:nvPr/>
        </p:nvCxnSpPr>
        <p:spPr>
          <a:xfrm rot="16200000" flipH="1">
            <a:off x="785786" y="2143116"/>
            <a:ext cx="428628" cy="285752"/>
          </a:xfrm>
          <a:prstGeom prst="straightConnector1">
            <a:avLst/>
          </a:prstGeom>
          <a:ln w="2857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rot="5400000">
            <a:off x="1643042" y="1214422"/>
            <a:ext cx="1500198" cy="121444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0" y="3000372"/>
            <a:ext cx="3000364" cy="70788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 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400" dirty="0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1214414" y="3214686"/>
            <a:ext cx="357190" cy="35719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1953508" y="3214686"/>
            <a:ext cx="357190" cy="35719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4643438" y="2357430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Rectangle 1"/>
          <p:cNvSpPr>
            <a:spLocks noChangeArrowheads="1"/>
          </p:cNvSpPr>
          <p:nvPr/>
        </p:nvSpPr>
        <p:spPr bwMode="auto">
          <a:xfrm>
            <a:off x="71438" y="4500570"/>
            <a:ext cx="8929718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тело не вращалось надо чтобы сумма моментов сил была равна нулю, т.е. плечи всех сил относительно центра масс = нулю!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силы проходят через центр масс!!!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367206" y="-24"/>
            <a:ext cx="8776826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«Зачем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тела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наклоняются при 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разгоне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0" y="6211669"/>
            <a:ext cx="8671413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«Зачем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тела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наклоняются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повороте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3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3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3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37" grpId="0" animBg="1"/>
      <p:bldP spid="106" grpId="0" animBg="1"/>
      <p:bldP spid="106" grpId="1" animBg="1"/>
      <p:bldP spid="111" grpId="0"/>
      <p:bldP spid="70" grpId="0" animBg="1"/>
      <p:bldP spid="78" grpId="0" animBg="1"/>
      <p:bldP spid="79" grpId="0" animBg="1"/>
      <p:bldP spid="98" grpId="0" animBg="1"/>
      <p:bldP spid="99" grpId="0" animBg="1"/>
      <p:bldP spid="101" grpId="0" animBg="1"/>
      <p:bldP spid="102" grpId="0" animBg="1"/>
      <p:bldP spid="112" grpId="0" animBg="1"/>
      <p:bldP spid="118" grpId="0" animBg="1"/>
      <p:bldP spid="1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Загнутый угол 146"/>
          <p:cNvSpPr/>
          <p:nvPr/>
        </p:nvSpPr>
        <p:spPr>
          <a:xfrm>
            <a:off x="2357422" y="4000504"/>
            <a:ext cx="2000264" cy="785818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14282" y="4071942"/>
            <a:ext cx="19288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tg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=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2,5</a:t>
            </a:r>
            <a:endParaRPr lang="ru-RU" sz="4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1428736"/>
            <a:ext cx="2857488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4000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72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км/ч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м/с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100м</a:t>
            </a: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-204829" y="1285860"/>
            <a:ext cx="2563838" cy="3060000"/>
            <a:chOff x="652257" y="1571612"/>
            <a:chExt cx="2565421" cy="3060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1686884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652257" y="3929066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-32" y="-24"/>
            <a:ext cx="6072230" cy="5411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</a:pP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Трамвай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поворачивает, т.к.</a:t>
            </a:r>
            <a:endParaRPr lang="ru-RU" sz="3200" dirty="0"/>
          </a:p>
        </p:txBody>
      </p:sp>
      <p:grpSp>
        <p:nvGrpSpPr>
          <p:cNvPr id="3" name="Группа 4"/>
          <p:cNvGrpSpPr/>
          <p:nvPr/>
        </p:nvGrpSpPr>
        <p:grpSpPr>
          <a:xfrm>
            <a:off x="6858016" y="3000372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7"/>
          <p:cNvGrpSpPr/>
          <p:nvPr/>
        </p:nvGrpSpPr>
        <p:grpSpPr>
          <a:xfrm>
            <a:off x="6643702" y="932567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6858016" y="2414825"/>
            <a:ext cx="720000" cy="28380"/>
          </a:xfrm>
          <a:prstGeom prst="line">
            <a:avLst/>
          </a:prstGeom>
          <a:ln w="50800">
            <a:solidFill>
              <a:srgbClr val="C000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7106183" y="295682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7082403" y="189755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rot="10800000" flipV="1">
            <a:off x="7713684" y="2643182"/>
            <a:ext cx="715968" cy="35719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7"/>
          <p:cNvGrpSpPr/>
          <p:nvPr/>
        </p:nvGrpSpPr>
        <p:grpSpPr>
          <a:xfrm>
            <a:off x="7858148" y="2714620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6643702" y="1785926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"/>
          <p:cNvGrpSpPr/>
          <p:nvPr/>
        </p:nvGrpSpPr>
        <p:grpSpPr>
          <a:xfrm>
            <a:off x="6215074" y="1415465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31"/>
          <p:cNvGrpSpPr/>
          <p:nvPr/>
        </p:nvGrpSpPr>
        <p:grpSpPr>
          <a:xfrm>
            <a:off x="8286776" y="642918"/>
            <a:ext cx="715262" cy="1428760"/>
            <a:chOff x="4572032" y="-642966"/>
            <a:chExt cx="715262" cy="1428760"/>
          </a:xfrm>
        </p:grpSpPr>
        <p:grpSp>
          <p:nvGrpSpPr>
            <p:cNvPr id="8" name="Группа 68"/>
            <p:cNvGrpSpPr/>
            <p:nvPr/>
          </p:nvGrpSpPr>
          <p:grpSpPr>
            <a:xfrm rot="10800000">
              <a:off x="4598248" y="-500090"/>
              <a:ext cx="546170" cy="1285884"/>
              <a:chOff x="926978" y="5821667"/>
              <a:chExt cx="983699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602227" y="7350872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938091" y="6841669"/>
                <a:ext cx="972586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4572032" y="-71462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z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858666" y="-64296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357422" y="1142984"/>
            <a:ext cx="407196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571736" y="1643050"/>
            <a:ext cx="1643074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=0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428860" y="2214554"/>
            <a:ext cx="300039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Oz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137" name="TextBox 136"/>
          <p:cNvSpPr txBox="1"/>
          <p:nvPr/>
        </p:nvSpPr>
        <p:spPr>
          <a:xfrm>
            <a:off x="2500298" y="3357562"/>
            <a:ext cx="2071702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 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40" name="TextBox 139"/>
          <p:cNvSpPr txBox="1"/>
          <p:nvPr/>
        </p:nvSpPr>
        <p:spPr>
          <a:xfrm>
            <a:off x="6572264" y="3571876"/>
            <a:ext cx="1714512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/с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55"/>
          <p:cNvGrpSpPr/>
          <p:nvPr/>
        </p:nvGrpSpPr>
        <p:grpSpPr>
          <a:xfrm>
            <a:off x="4857752" y="2857496"/>
            <a:ext cx="1597548" cy="1132099"/>
            <a:chOff x="630659" y="4438667"/>
            <a:chExt cx="1597548" cy="1132099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1512748" y="4438667"/>
              <a:ext cx="715459" cy="1132099"/>
              <a:chOff x="9815" y="3167"/>
              <a:chExt cx="183" cy="622"/>
            </a:xfrm>
          </p:grpSpPr>
          <p:sp>
            <p:nvSpPr>
              <p:cNvPr id="144" name="Text Box 4"/>
              <p:cNvSpPr txBox="1">
                <a:spLocks noChangeArrowheads="1"/>
              </p:cNvSpPr>
              <p:nvPr/>
            </p:nvSpPr>
            <p:spPr bwMode="auto">
              <a:xfrm>
                <a:off x="9827" y="3421"/>
                <a:ext cx="11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183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1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" name="Arc 6"/>
          <p:cNvSpPr>
            <a:spLocks/>
          </p:cNvSpPr>
          <p:nvPr/>
        </p:nvSpPr>
        <p:spPr bwMode="auto">
          <a:xfrm>
            <a:off x="6078236" y="2011518"/>
            <a:ext cx="1529502" cy="738444"/>
          </a:xfrm>
          <a:custGeom>
            <a:avLst/>
            <a:gdLst>
              <a:gd name="G0" fmla="+- 13878 0 0"/>
              <a:gd name="G1" fmla="+- 21600 0 0"/>
              <a:gd name="G2" fmla="+- 21600 0 0"/>
              <a:gd name="T0" fmla="*/ 13878 w 35478"/>
              <a:gd name="T1" fmla="*/ 0 h 43200"/>
              <a:gd name="T2" fmla="*/ 0 w 35478"/>
              <a:gd name="T3" fmla="*/ 38152 h 43200"/>
              <a:gd name="T4" fmla="*/ 13878 w 354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478" h="43200" fill="none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</a:path>
              <a:path w="35478" h="43200" stroke="0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  <a:lnTo>
                  <a:pt x="13878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7391678" y="2232721"/>
            <a:ext cx="466470" cy="293343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113074" y="-3413"/>
            <a:ext cx="303095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тр.к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3200" dirty="0"/>
          </a:p>
        </p:txBody>
      </p:sp>
      <p:cxnSp>
        <p:nvCxnSpPr>
          <p:cNvPr id="81" name="Прямая со стрелкой 80"/>
          <p:cNvCxnSpPr/>
          <p:nvPr/>
        </p:nvCxnSpPr>
        <p:spPr>
          <a:xfrm flipV="1">
            <a:off x="7209024" y="2246620"/>
            <a:ext cx="792000" cy="468000"/>
          </a:xfrm>
          <a:prstGeom prst="straightConnector1">
            <a:avLst/>
          </a:prstGeom>
          <a:ln w="50800">
            <a:solidFill>
              <a:srgbClr val="000000"/>
            </a:solidFill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7"/>
          <p:cNvGrpSpPr/>
          <p:nvPr/>
        </p:nvGrpSpPr>
        <p:grpSpPr>
          <a:xfrm>
            <a:off x="6858016" y="2538707"/>
            <a:ext cx="714380" cy="461665"/>
            <a:chOff x="3357554" y="2143116"/>
            <a:chExt cx="714380" cy="696148"/>
          </a:xfrm>
        </p:grpSpPr>
        <p:sp>
          <p:nvSpPr>
            <p:cNvPr id="90" name="TextBox 89"/>
            <p:cNvSpPr txBox="1"/>
            <p:nvPr/>
          </p:nvSpPr>
          <p:spPr>
            <a:xfrm>
              <a:off x="3357554" y="2143116"/>
              <a:ext cx="714380" cy="696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latin typeface="Times New Roman" pitchFamily="18" charset="0"/>
                  <a:cs typeface="Times New Roman" pitchFamily="18" charset="0"/>
                </a:rPr>
                <a:t>мот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1" name="Прямая со стрелкой 90"/>
            <p:cNvCxnSpPr/>
            <p:nvPr/>
          </p:nvCxnSpPr>
          <p:spPr>
            <a:xfrm>
              <a:off x="3499408" y="2196411"/>
              <a:ext cx="227368" cy="158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7"/>
          <p:cNvGrpSpPr/>
          <p:nvPr/>
        </p:nvGrpSpPr>
        <p:grpSpPr>
          <a:xfrm>
            <a:off x="7858148" y="2240076"/>
            <a:ext cx="1071570" cy="461665"/>
            <a:chOff x="3357554" y="2143116"/>
            <a:chExt cx="1071570" cy="696148"/>
          </a:xfrm>
        </p:grpSpPr>
        <p:sp>
          <p:nvSpPr>
            <p:cNvPr id="93" name="TextBox 92"/>
            <p:cNvSpPr txBox="1"/>
            <p:nvPr/>
          </p:nvSpPr>
          <p:spPr>
            <a:xfrm>
              <a:off x="3357554" y="2143116"/>
              <a:ext cx="1071570" cy="696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err="1" smtClean="0"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ru-RU" sz="2400" b="1" baseline="-250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400" b="1" baseline="-25000" dirty="0" err="1" smtClean="0">
                  <a:latin typeface="Times New Roman" pitchFamily="18" charset="0"/>
                  <a:cs typeface="Times New Roman" pitchFamily="18" charset="0"/>
                </a:rPr>
                <a:t>кач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4" name="Прямая со стрелкой 93"/>
            <p:cNvCxnSpPr/>
            <p:nvPr/>
          </p:nvCxnSpPr>
          <p:spPr>
            <a:xfrm>
              <a:off x="3499408" y="2196411"/>
              <a:ext cx="227368" cy="158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Прямая со стрелкой 86"/>
          <p:cNvCxnSpPr/>
          <p:nvPr/>
        </p:nvCxnSpPr>
        <p:spPr>
          <a:xfrm rot="10800000">
            <a:off x="6811292" y="1379308"/>
            <a:ext cx="857254" cy="1588"/>
          </a:xfrm>
          <a:prstGeom prst="straightConnector1">
            <a:avLst/>
          </a:prstGeom>
          <a:ln w="50800">
            <a:solidFill>
              <a:srgbClr val="0014A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16200000" flipV="1">
            <a:off x="6380704" y="1909589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rot="16200000" flipV="1">
            <a:off x="6704508" y="1592878"/>
            <a:ext cx="1071570" cy="64294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7"/>
          <p:cNvGrpSpPr/>
          <p:nvPr/>
        </p:nvGrpSpPr>
        <p:grpSpPr>
          <a:xfrm>
            <a:off x="7429520" y="911418"/>
            <a:ext cx="928694" cy="461665"/>
            <a:chOff x="3357554" y="2143116"/>
            <a:chExt cx="928694" cy="461665"/>
          </a:xfrm>
        </p:grpSpPr>
        <p:sp>
          <p:nvSpPr>
            <p:cNvPr id="95" name="TextBox 94"/>
            <p:cNvSpPr txBox="1"/>
            <p:nvPr/>
          </p:nvSpPr>
          <p:spPr>
            <a:xfrm>
              <a:off x="3357554" y="2143116"/>
              <a:ext cx="928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b="1" dirty="0" err="1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верт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7" name="Прямая со стрелкой 96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7"/>
          <p:cNvGrpSpPr/>
          <p:nvPr/>
        </p:nvGrpSpPr>
        <p:grpSpPr>
          <a:xfrm>
            <a:off x="6143636" y="2357430"/>
            <a:ext cx="928694" cy="461665"/>
            <a:chOff x="3357554" y="2143116"/>
            <a:chExt cx="928694" cy="461665"/>
          </a:xfrm>
        </p:grpSpPr>
        <p:sp>
          <p:nvSpPr>
            <p:cNvPr id="104" name="TextBox 103"/>
            <p:cNvSpPr txBox="1"/>
            <p:nvPr/>
          </p:nvSpPr>
          <p:spPr>
            <a:xfrm>
              <a:off x="3357554" y="2143116"/>
              <a:ext cx="928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гор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5" name="Прямая со стрелкой 104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Прямоугольный треугольник 105"/>
          <p:cNvSpPr/>
          <p:nvPr/>
        </p:nvSpPr>
        <p:spPr>
          <a:xfrm>
            <a:off x="7182405" y="1844485"/>
            <a:ext cx="357190" cy="584383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2280148" y="2818859"/>
            <a:ext cx="286335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2571736" y="3929066"/>
            <a:ext cx="15716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=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68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°</a:t>
            </a:r>
            <a:endParaRPr lang="ru-RU" sz="4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Прямоугольный треугольник 108"/>
          <p:cNvSpPr/>
          <p:nvPr/>
        </p:nvSpPr>
        <p:spPr>
          <a:xfrm flipH="1">
            <a:off x="6715140" y="1714488"/>
            <a:ext cx="1857388" cy="1357322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ый треугольник 109"/>
          <p:cNvSpPr/>
          <p:nvPr/>
        </p:nvSpPr>
        <p:spPr>
          <a:xfrm flipH="1">
            <a:off x="7975266" y="1785926"/>
            <a:ext cx="571504" cy="428628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8199572" y="1841598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0" name="Rectangle 1"/>
          <p:cNvSpPr>
            <a:spLocks noChangeArrowheads="1"/>
          </p:cNvSpPr>
          <p:nvPr/>
        </p:nvSpPr>
        <p:spPr bwMode="auto">
          <a:xfrm>
            <a:off x="0" y="5000636"/>
            <a:ext cx="9144032" cy="18158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Поезд движется по закруглению радиусом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 скоростью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72 км/ч.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Определить, на сколько внешний рельс должен быть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выше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внутреннего. Расстояние между рельсами по горизонтали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1,5 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4786322"/>
            <a:ext cx="9144000" cy="164307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угол наклона дороги к вертикали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6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8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°, 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 горизонтали 22°, а внешний рельс выше внутреннего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0" y="522357"/>
            <a:ext cx="5429256" cy="5491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oz)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74" name="Правая фигурная скобка 73"/>
          <p:cNvSpPr/>
          <p:nvPr/>
        </p:nvSpPr>
        <p:spPr>
          <a:xfrm>
            <a:off x="8572528" y="1748855"/>
            <a:ext cx="428628" cy="135732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8831094" y="1928802"/>
            <a:ext cx="312906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dirty="0"/>
          </a:p>
        </p:txBody>
      </p:sp>
      <p:sp>
        <p:nvSpPr>
          <p:cNvPr id="77" name="TextBox 76"/>
          <p:cNvSpPr txBox="1"/>
          <p:nvPr/>
        </p:nvSpPr>
        <p:spPr>
          <a:xfrm>
            <a:off x="5715008" y="6396359"/>
            <a:ext cx="342902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Упр№12,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ФотФ, стр.32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28860" y="6273225"/>
            <a:ext cx="328614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Дз-3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стр22, №64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7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8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34" grpId="0"/>
      <p:bldP spid="55" grpId="0" build="p"/>
      <p:bldP spid="60" grpId="0" animBg="1"/>
      <p:bldP spid="133" grpId="0" animBg="1"/>
      <p:bldP spid="135" grpId="0" animBg="1"/>
      <p:bldP spid="136" grpId="0" animBg="1"/>
      <p:bldP spid="137" grpId="0" animBg="1"/>
      <p:bldP spid="140" grpId="0" animBg="1"/>
      <p:bldP spid="71" grpId="0" animBg="1"/>
      <p:bldP spid="84" grpId="0" animBg="1"/>
      <p:bldP spid="72" grpId="0" animBg="1" autoUpdateAnimBg="0"/>
      <p:bldP spid="106" grpId="0" animBg="1"/>
      <p:bldP spid="106" grpId="1" animBg="1"/>
      <p:bldP spid="107" grpId="0" animBg="1"/>
      <p:bldP spid="108" grpId="0"/>
      <p:bldP spid="109" grpId="0" animBg="1"/>
      <p:bldP spid="110" grpId="0" animBg="1"/>
      <p:bldP spid="111" grpId="0"/>
      <p:bldP spid="70" grpId="0" animBg="1"/>
      <p:bldP spid="82" grpId="0" animBg="1"/>
      <p:bldP spid="73" grpId="0" animBg="1"/>
      <p:bldP spid="74" grpId="0" animBg="1"/>
      <p:bldP spid="75" grpId="0" animBg="1"/>
      <p:bldP spid="7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571472" y="2428900"/>
            <a:ext cx="4013662" cy="2929310"/>
            <a:chOff x="1231" y="6650"/>
            <a:chExt cx="1139" cy="871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1231" y="6650"/>
              <a:ext cx="1139" cy="871"/>
              <a:chOff x="1231" y="6794"/>
              <a:chExt cx="1139" cy="871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auto">
              <a:xfrm>
                <a:off x="2199" y="7369"/>
                <a:ext cx="141" cy="141"/>
              </a:xfrm>
              <a:prstGeom prst="rect">
                <a:avLst/>
              </a:prstGeom>
              <a:solidFill>
                <a:srgbClr val="FF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053" name="Group 5"/>
              <p:cNvGrpSpPr>
                <a:grpSpLocks/>
              </p:cNvGrpSpPr>
              <p:nvPr/>
            </p:nvGrpSpPr>
            <p:grpSpPr bwMode="auto">
              <a:xfrm>
                <a:off x="1231" y="6794"/>
                <a:ext cx="1139" cy="871"/>
                <a:chOff x="1231" y="6890"/>
                <a:chExt cx="1139" cy="871"/>
              </a:xfrm>
            </p:grpSpPr>
            <p:sp>
              <p:nvSpPr>
                <p:cNvPr id="2054" name="Arc 6"/>
                <p:cNvSpPr>
                  <a:spLocks/>
                </p:cNvSpPr>
                <p:nvPr/>
              </p:nvSpPr>
              <p:spPr bwMode="auto">
                <a:xfrm>
                  <a:off x="1231" y="7006"/>
                  <a:ext cx="1099" cy="714"/>
                </a:xfrm>
                <a:custGeom>
                  <a:avLst/>
                  <a:gdLst>
                    <a:gd name="G0" fmla="+- 13878 0 0"/>
                    <a:gd name="G1" fmla="+- 21600 0 0"/>
                    <a:gd name="G2" fmla="+- 21600 0 0"/>
                    <a:gd name="T0" fmla="*/ 13878 w 35478"/>
                    <a:gd name="T1" fmla="*/ 0 h 43200"/>
                    <a:gd name="T2" fmla="*/ 0 w 35478"/>
                    <a:gd name="T3" fmla="*/ 38152 h 43200"/>
                    <a:gd name="T4" fmla="*/ 13878 w 35478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478" h="43200" fill="none" extrusionOk="0">
                      <a:moveTo>
                        <a:pt x="13877" y="0"/>
                      </a:moveTo>
                      <a:cubicBezTo>
                        <a:pt x="25807" y="0"/>
                        <a:pt x="35478" y="9670"/>
                        <a:pt x="35478" y="21600"/>
                      </a:cubicBezTo>
                      <a:cubicBezTo>
                        <a:pt x="35478" y="33529"/>
                        <a:pt x="25807" y="43200"/>
                        <a:pt x="13878" y="43200"/>
                      </a:cubicBezTo>
                      <a:cubicBezTo>
                        <a:pt x="8802" y="43200"/>
                        <a:pt x="3889" y="41412"/>
                        <a:pt x="0" y="38151"/>
                      </a:cubicBezTo>
                    </a:path>
                    <a:path w="35478" h="43200" stroke="0" extrusionOk="0">
                      <a:moveTo>
                        <a:pt x="13877" y="0"/>
                      </a:moveTo>
                      <a:cubicBezTo>
                        <a:pt x="25807" y="0"/>
                        <a:pt x="35478" y="9670"/>
                        <a:pt x="35478" y="21600"/>
                      </a:cubicBezTo>
                      <a:cubicBezTo>
                        <a:pt x="35478" y="33529"/>
                        <a:pt x="25807" y="43200"/>
                        <a:pt x="13878" y="43200"/>
                      </a:cubicBezTo>
                      <a:cubicBezTo>
                        <a:pt x="8802" y="43200"/>
                        <a:pt x="3889" y="41412"/>
                        <a:pt x="0" y="38151"/>
                      </a:cubicBezTo>
                      <a:lnTo>
                        <a:pt x="13878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5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2239" y="7449"/>
                  <a:ext cx="131" cy="106"/>
                </a:xfrm>
                <a:prstGeom prst="line">
                  <a:avLst/>
                </a:prstGeom>
                <a:noFill/>
                <a:ln w="57150">
                  <a:solidFill>
                    <a:srgbClr val="00B050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6" name="Line 8"/>
                <p:cNvSpPr>
                  <a:spLocks noChangeShapeType="1"/>
                </p:cNvSpPr>
                <p:nvPr/>
              </p:nvSpPr>
              <p:spPr bwMode="auto">
                <a:xfrm>
                  <a:off x="2134" y="7162"/>
                  <a:ext cx="0" cy="59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2057" name="Group 9"/>
                <p:cNvGrpSpPr>
                  <a:grpSpLocks/>
                </p:cNvGrpSpPr>
                <p:nvPr/>
              </p:nvGrpSpPr>
              <p:grpSpPr bwMode="auto">
                <a:xfrm>
                  <a:off x="1999" y="6890"/>
                  <a:ext cx="270" cy="744"/>
                  <a:chOff x="1999" y="6890"/>
                  <a:chExt cx="270" cy="744"/>
                </a:xfrm>
              </p:grpSpPr>
              <p:sp>
                <p:nvSpPr>
                  <p:cNvPr id="2058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43" y="7537"/>
                    <a:ext cx="126" cy="97"/>
                  </a:xfrm>
                  <a:prstGeom prst="line">
                    <a:avLst/>
                  </a:prstGeom>
                  <a:noFill/>
                  <a:ln w="57150">
                    <a:solidFill>
                      <a:srgbClr val="00B05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5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269" y="6890"/>
                    <a:ext cx="0" cy="599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60" name="Line 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99" y="7374"/>
                    <a:ext cx="257" cy="127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>
              <a:off x="1653" y="7181"/>
              <a:ext cx="288" cy="15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10464" y="571480"/>
            <a:ext cx="8933536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«Зачем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тела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наклоняются на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поворотах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>
            <a:off x="3143240" y="1928802"/>
            <a:ext cx="1071570" cy="553614"/>
          </a:xfrm>
          <a:prstGeom prst="straightConnector1">
            <a:avLst/>
          </a:prstGeom>
          <a:ln w="50800">
            <a:solidFill>
              <a:srgbClr val="0014A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2207521" y="3007397"/>
            <a:ext cx="2157190" cy="1588"/>
          </a:xfrm>
          <a:prstGeom prst="straightConnector1">
            <a:avLst/>
          </a:prstGeom>
          <a:ln w="50800">
            <a:solidFill>
              <a:srgbClr val="0014A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V="1">
            <a:off x="2523660" y="2787411"/>
            <a:ext cx="2428891" cy="92869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ый треугольник 23"/>
          <p:cNvSpPr/>
          <p:nvPr/>
        </p:nvSpPr>
        <p:spPr>
          <a:xfrm rot="1233579">
            <a:off x="3916621" y="4050485"/>
            <a:ext cx="267513" cy="293589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812832" y="4059800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24" grpId="1" animBg="1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04827" y="2500306"/>
          <a:ext cx="8739173" cy="3944250"/>
        </p:xfrm>
        <a:graphic>
          <a:graphicData uri="http://schemas.openxmlformats.org/drawingml/2006/table">
            <a:tbl>
              <a:tblPr/>
              <a:tblGrid>
                <a:gridCol w="446191"/>
                <a:gridCol w="7578602"/>
                <a:gridCol w="714380"/>
              </a:tblGrid>
              <a:tr h="424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urier New"/>
                          <a:ea typeface="Times New Roman"/>
                          <a:cs typeface="Times New Roman"/>
                        </a:rPr>
                        <a:t>Д.З. гр 7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2м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urier New"/>
                          <a:ea typeface="Times New Roman"/>
                          <a:cs typeface="Times New Roman"/>
                        </a:rPr>
                        <a:t>Консультация по теме и гр 6.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3м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urier New"/>
                          <a:ea typeface="Times New Roman"/>
                          <a:cs typeface="Times New Roman"/>
                        </a:rPr>
                        <a:t>Планирование лабораторной работы и нахождения погрешности.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urier New"/>
                          <a:ea typeface="Times New Roman"/>
                          <a:cs typeface="Times New Roman"/>
                        </a:rPr>
                        <a:t>Выполнение работы.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urier New"/>
                          <a:ea typeface="Times New Roman"/>
                          <a:cs typeface="Times New Roman"/>
                        </a:rPr>
                        <a:t>Вычисление силы и произведение массы на ускорение и анализ результатов.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10м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15м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доп. ???  Почему тело сразу не возвращается в положение равновесия?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ДЗ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Courier New"/>
                          <a:ea typeface="Times New Roman"/>
                          <a:cs typeface="Times New Roman"/>
                        </a:rPr>
                        <a:t>Д.З. гр. 7 (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50м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-15387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 16 (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/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3у16н/ №48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(III)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/лр6/ «Изучение движения тел по окружности».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Практические навыки изучения движения тела по окружности.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создать условия для развития практических навыков, для проверки основного уравнения динамики.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2357430"/>
          <a:ext cx="9144001" cy="3352800"/>
        </p:xfrm>
        <a:graphic>
          <a:graphicData uri="http://schemas.openxmlformats.org/drawingml/2006/table">
            <a:tbl>
              <a:tblPr/>
              <a:tblGrid>
                <a:gridCol w="466860"/>
                <a:gridCol w="8178806"/>
                <a:gridCol w="498335"/>
              </a:tblGrid>
              <a:tr h="139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Д.З. гр 4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2м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теме № 13.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3м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Планирование лабораторной работы и нахождения погрешности.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Выполнение работы.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Вычисление коэффициентов трения и анализ результатов.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упр.20 (3) стр. 107   (дополнительно)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упр.20(4) 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20м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ДЗ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Д.З. гр. 4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50м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42853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 13 (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/3у15н/ №45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(III)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  <a:r>
              <a:rPr kumimoji="0" lang="ru-RU" sz="14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/лр5/ «Определение коэффициента трения покоя и скольжения методом «наклонной плоскости».</a:t>
            </a:r>
            <a:endParaRPr kumimoji="0" lang="ru-RU" sz="9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Умения учащихся находить коэффициенты трения скольжения и покоя методом «наклонной плоскости».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Создать условия для развития практических навыков учащихся, навыков определения погрешностей измерения, навыка пользования методом «наклонной плоскости».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какой скорость мотоциклу нужно двигаться по вертикальной стене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857232"/>
            <a:ext cx="2500298" cy="233653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V-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=500кг</a:t>
            </a: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=0,4</a:t>
            </a:r>
          </a:p>
          <a:p>
            <a:pPr>
              <a:lnSpc>
                <a:spcPts val="3500"/>
              </a:lnSpc>
            </a:pPr>
            <a:endParaRPr lang="ru-RU" sz="4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=10м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000636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только по окружности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со скоростью не меньше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15,8 м/с,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это около 60км/ч.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43174" y="0"/>
            <a:ext cx="6072230" cy="9900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Мотоцикл  движется по окружности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oz)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M·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2" name="Группа 4"/>
          <p:cNvGrpSpPr/>
          <p:nvPr/>
        </p:nvGrpSpPr>
        <p:grpSpPr>
          <a:xfrm>
            <a:off x="6858016" y="3000372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0"/>
          <p:cNvGrpSpPr/>
          <p:nvPr/>
        </p:nvGrpSpPr>
        <p:grpSpPr>
          <a:xfrm>
            <a:off x="6858016" y="1314378"/>
            <a:ext cx="714380" cy="400110"/>
            <a:chOff x="1857356" y="2528824"/>
            <a:chExt cx="714380" cy="400110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857356" y="2528824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6858016" y="2414825"/>
            <a:ext cx="720000" cy="28380"/>
          </a:xfrm>
          <a:prstGeom prst="line">
            <a:avLst/>
          </a:prstGeom>
          <a:ln w="50800">
            <a:solidFill>
              <a:srgbClr val="0014AC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7106183" y="295682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7082403" y="1897557"/>
            <a:ext cx="1021304" cy="17253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rot="10800000" flipV="1">
            <a:off x="7713684" y="2643182"/>
            <a:ext cx="715968" cy="357190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7858148" y="2714620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6643702" y="1857362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7"/>
          <p:cNvGrpSpPr/>
          <p:nvPr/>
        </p:nvGrpSpPr>
        <p:grpSpPr>
          <a:xfrm>
            <a:off x="6215074" y="1844093"/>
            <a:ext cx="714380" cy="584775"/>
            <a:chOff x="2857488" y="2844225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2857488" y="2844225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2938551" y="3031722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131"/>
          <p:cNvGrpSpPr/>
          <p:nvPr/>
        </p:nvGrpSpPr>
        <p:grpSpPr>
          <a:xfrm>
            <a:off x="8428738" y="1571612"/>
            <a:ext cx="715262" cy="1428760"/>
            <a:chOff x="4713994" y="1142984"/>
            <a:chExt cx="715262" cy="1428760"/>
          </a:xfrm>
        </p:grpSpPr>
        <p:grpSp>
          <p:nvGrpSpPr>
            <p:cNvPr id="7" name="Группа 68"/>
            <p:cNvGrpSpPr/>
            <p:nvPr/>
          </p:nvGrpSpPr>
          <p:grpSpPr>
            <a:xfrm rot="10800000">
              <a:off x="4740210" y="1285860"/>
              <a:ext cx="546170" cy="1285884"/>
              <a:chOff x="671325" y="1571634"/>
              <a:chExt cx="983713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z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714612" y="1000108"/>
            <a:ext cx="392909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тр.п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928926" y="1643050"/>
            <a:ext cx="2357454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928926" y="2214554"/>
            <a:ext cx="2286016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286116" y="2786058"/>
            <a:ext cx="1500198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200" dirty="0"/>
          </a:p>
        </p:txBody>
      </p:sp>
      <p:cxnSp>
        <p:nvCxnSpPr>
          <p:cNvPr id="154" name="Прямая со стрелкой 153"/>
          <p:cNvCxnSpPr/>
          <p:nvPr/>
        </p:nvCxnSpPr>
        <p:spPr>
          <a:xfrm rot="16200000" flipH="1">
            <a:off x="3714744" y="714356"/>
            <a:ext cx="1071570" cy="1071570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rot="5400000">
            <a:off x="3178959" y="1464455"/>
            <a:ext cx="500066" cy="285752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7472083" y="2206963"/>
            <a:ext cx="214314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2928926" y="2357430"/>
            <a:ext cx="500066" cy="357190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4339026" y="2338770"/>
            <a:ext cx="357190" cy="357190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709710" y="1500174"/>
            <a:ext cx="71438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3286116" y="3357562"/>
            <a:ext cx="1500198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2,5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429256" y="1500174"/>
            <a:ext cx="71438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5500694" y="2214554"/>
            <a:ext cx="2214578" cy="500066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500826" y="2467269"/>
            <a:ext cx="714380" cy="461665"/>
            <a:chOff x="3357554" y="2143116"/>
            <a:chExt cx="714380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Прямая со стрелкой 5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55"/>
          <p:cNvGrpSpPr/>
          <p:nvPr/>
        </p:nvGrpSpPr>
        <p:grpSpPr>
          <a:xfrm>
            <a:off x="4786314" y="3571876"/>
            <a:ext cx="1597548" cy="1132099"/>
            <a:chOff x="630659" y="4438667"/>
            <a:chExt cx="1597548" cy="1132099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1512695" y="4438667"/>
              <a:ext cx="715458" cy="1132099"/>
              <a:chOff x="9815" y="3167"/>
              <a:chExt cx="183" cy="622"/>
            </a:xfrm>
          </p:grpSpPr>
          <p:sp>
            <p:nvSpPr>
              <p:cNvPr id="70" name="Text Box 4"/>
              <p:cNvSpPr txBox="1">
                <a:spLocks noChangeArrowheads="1"/>
              </p:cNvSpPr>
              <p:nvPr/>
            </p:nvSpPr>
            <p:spPr bwMode="auto">
              <a:xfrm>
                <a:off x="9827" y="3421"/>
                <a:ext cx="11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183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1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55"/>
          <p:cNvGrpSpPr/>
          <p:nvPr/>
        </p:nvGrpSpPr>
        <p:grpSpPr>
          <a:xfrm>
            <a:off x="7425178" y="3643314"/>
            <a:ext cx="1147350" cy="1132099"/>
            <a:chOff x="1080803" y="4438667"/>
            <a:chExt cx="1147350" cy="1132099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512695" y="4438667"/>
              <a:ext cx="715458" cy="1132099"/>
              <a:chOff x="9815" y="3167"/>
              <a:chExt cx="183" cy="622"/>
            </a:xfrm>
          </p:grpSpPr>
          <p:sp>
            <p:nvSpPr>
              <p:cNvPr id="79" name="Text Box 4"/>
              <p:cNvSpPr txBox="1">
                <a:spLocks noChangeArrowheads="1"/>
              </p:cNvSpPr>
              <p:nvPr/>
            </p:nvSpPr>
            <p:spPr bwMode="auto">
              <a:xfrm>
                <a:off x="9827" y="3421"/>
                <a:ext cx="11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183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1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1080803" y="4786322"/>
              <a:ext cx="428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6927041" y="3654223"/>
            <a:ext cx="762373" cy="1132099"/>
            <a:chOff x="9815" y="3167"/>
            <a:chExt cx="195" cy="622"/>
          </a:xfrm>
        </p:grpSpPr>
        <p:sp>
          <p:nvSpPr>
            <p:cNvPr id="92" name="Text Box 4"/>
            <p:cNvSpPr txBox="1">
              <a:spLocks noChangeArrowheads="1"/>
            </p:cNvSpPr>
            <p:nvPr/>
          </p:nvSpPr>
          <p:spPr bwMode="auto">
            <a:xfrm>
              <a:off x="9827" y="3421"/>
              <a:ext cx="18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40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4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 Box 5"/>
            <p:cNvSpPr txBox="1">
              <a:spLocks noChangeArrowheads="1"/>
            </p:cNvSpPr>
            <p:nvPr/>
          </p:nvSpPr>
          <p:spPr bwMode="auto">
            <a:xfrm>
              <a:off x="9815" y="3167"/>
              <a:ext cx="183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Line 6"/>
            <p:cNvSpPr>
              <a:spLocks noChangeShapeType="1"/>
            </p:cNvSpPr>
            <p:nvPr/>
          </p:nvSpPr>
          <p:spPr bwMode="auto">
            <a:xfrm>
              <a:off x="9827" y="3537"/>
              <a:ext cx="1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643042" y="5429264"/>
            <a:ext cx="714380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97" name="TextBox 96"/>
          <p:cNvSpPr txBox="1"/>
          <p:nvPr/>
        </p:nvSpPr>
        <p:spPr>
          <a:xfrm>
            <a:off x="5022144" y="5450780"/>
            <a:ext cx="428628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9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0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55" grpId="0" build="p" animBg="1"/>
      <p:bldP spid="82" grpId="0"/>
      <p:bldP spid="60" grpId="0" animBg="1"/>
      <p:bldP spid="133" grpId="0" animBg="1"/>
      <p:bldP spid="135" grpId="0" animBg="1"/>
      <p:bldP spid="138" grpId="0" animBg="1"/>
      <p:bldP spid="139" grpId="0" animBg="1"/>
      <p:bldP spid="84" grpId="0" animBg="1"/>
      <p:bldP spid="80" grpId="0" animBg="1"/>
      <p:bldP spid="95" grpId="0" animBg="1"/>
      <p:bldP spid="53" grpId="0" animBg="1"/>
      <p:bldP spid="56" grpId="0" animBg="1"/>
      <p:bldP spid="96" grpId="0" animBg="1"/>
      <p:bldP spid="96" grpId="1" animBg="1"/>
      <p:bldP spid="97" grpId="0" animBg="1"/>
      <p:bldP spid="9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214282" y="428604"/>
            <a:ext cx="4773612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9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движение </a:t>
            </a:r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6273225"/>
            <a:ext cx="5429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з-нов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Ньтона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65374" y="0"/>
            <a:ext cx="395672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№13а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20" name="Picture 2" descr="http://class-fizika.narod.ru/9_class/1/colec2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143040" y="5429250"/>
            <a:ext cx="522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285852" y="2285992"/>
            <a:ext cx="7858148" cy="150019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1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8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связанных</a:t>
            </a:r>
            <a:endParaRPr lang="ru-RU" sz="138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428596" y="4071942"/>
            <a:ext cx="5929354" cy="92869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138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</a:t>
            </a:r>
            <a:endParaRPr lang="ru-RU" sz="138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67462" y="4214818"/>
            <a:ext cx="2745458" cy="2372476"/>
            <a:chOff x="1231" y="6650"/>
            <a:chExt cx="1194" cy="1225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231" y="6650"/>
              <a:ext cx="1194" cy="1225"/>
              <a:chOff x="1231" y="6794"/>
              <a:chExt cx="1194" cy="1225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2199" y="7369"/>
                <a:ext cx="141" cy="141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1231" y="6794"/>
                <a:ext cx="1194" cy="1225"/>
                <a:chOff x="1231" y="6890"/>
                <a:chExt cx="1194" cy="1225"/>
              </a:xfrm>
            </p:grpSpPr>
            <p:sp>
              <p:nvSpPr>
                <p:cNvPr id="17" name="Arc 6"/>
                <p:cNvSpPr>
                  <a:spLocks/>
                </p:cNvSpPr>
                <p:nvPr/>
              </p:nvSpPr>
              <p:spPr bwMode="auto">
                <a:xfrm>
                  <a:off x="1231" y="7006"/>
                  <a:ext cx="1099" cy="714"/>
                </a:xfrm>
                <a:custGeom>
                  <a:avLst/>
                  <a:gdLst>
                    <a:gd name="G0" fmla="+- 13878 0 0"/>
                    <a:gd name="G1" fmla="+- 21600 0 0"/>
                    <a:gd name="G2" fmla="+- 21600 0 0"/>
                    <a:gd name="T0" fmla="*/ 13878 w 35478"/>
                    <a:gd name="T1" fmla="*/ 0 h 43200"/>
                    <a:gd name="T2" fmla="*/ 0 w 35478"/>
                    <a:gd name="T3" fmla="*/ 38152 h 43200"/>
                    <a:gd name="T4" fmla="*/ 13878 w 35478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478" h="43200" fill="none" extrusionOk="0">
                      <a:moveTo>
                        <a:pt x="13877" y="0"/>
                      </a:moveTo>
                      <a:cubicBezTo>
                        <a:pt x="25807" y="0"/>
                        <a:pt x="35478" y="9670"/>
                        <a:pt x="35478" y="21600"/>
                      </a:cubicBezTo>
                      <a:cubicBezTo>
                        <a:pt x="35478" y="33529"/>
                        <a:pt x="25807" y="43200"/>
                        <a:pt x="13878" y="43200"/>
                      </a:cubicBezTo>
                      <a:cubicBezTo>
                        <a:pt x="8802" y="43200"/>
                        <a:pt x="3889" y="41412"/>
                        <a:pt x="0" y="38151"/>
                      </a:cubicBezTo>
                    </a:path>
                    <a:path w="35478" h="43200" stroke="0" extrusionOk="0">
                      <a:moveTo>
                        <a:pt x="13877" y="0"/>
                      </a:moveTo>
                      <a:cubicBezTo>
                        <a:pt x="25807" y="0"/>
                        <a:pt x="35478" y="9670"/>
                        <a:pt x="35478" y="21600"/>
                      </a:cubicBezTo>
                      <a:cubicBezTo>
                        <a:pt x="35478" y="33529"/>
                        <a:pt x="25807" y="43200"/>
                        <a:pt x="13878" y="43200"/>
                      </a:cubicBezTo>
                      <a:cubicBezTo>
                        <a:pt x="8802" y="43200"/>
                        <a:pt x="3889" y="41412"/>
                        <a:pt x="0" y="38151"/>
                      </a:cubicBezTo>
                      <a:lnTo>
                        <a:pt x="13878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2253" y="7370"/>
                  <a:ext cx="172" cy="14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" name="Line 8"/>
                <p:cNvSpPr>
                  <a:spLocks noChangeShapeType="1"/>
                </p:cNvSpPr>
                <p:nvPr/>
              </p:nvSpPr>
              <p:spPr bwMode="auto">
                <a:xfrm>
                  <a:off x="2257" y="7516"/>
                  <a:ext cx="0" cy="59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6" name="Group 9"/>
                <p:cNvGrpSpPr>
                  <a:grpSpLocks/>
                </p:cNvGrpSpPr>
                <p:nvPr/>
              </p:nvGrpSpPr>
              <p:grpSpPr bwMode="auto">
                <a:xfrm>
                  <a:off x="2023" y="6890"/>
                  <a:ext cx="228" cy="776"/>
                  <a:chOff x="2023" y="6890"/>
                  <a:chExt cx="228" cy="776"/>
                </a:xfrm>
              </p:grpSpPr>
              <p:sp>
                <p:nvSpPr>
                  <p:cNvPr id="21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72" y="7554"/>
                    <a:ext cx="172" cy="11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2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023" y="6890"/>
                    <a:ext cx="228" cy="599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820" y="6877"/>
              <a:ext cx="288" cy="15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571612"/>
            <a:ext cx="9144000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«Как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решать</a:t>
            </a:r>
            <a:r>
              <a:rPr lang="ru-RU" sz="4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ситуацию когда в системе 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много</a:t>
            </a:r>
            <a:r>
              <a:rPr lang="ru-RU" sz="4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элементов?»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3000364" y="2148246"/>
            <a:ext cx="2219708" cy="50405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7023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500"/>
              </a:spcBef>
              <a:spcAft>
                <a:spcPts val="100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Какова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 натяжения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сцепки между 30 и 31 вагоном 50-тивагонного состава.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1103262"/>
            <a:ext cx="28574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100т=10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0т=0,4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тяги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МН</a:t>
            </a:r>
            <a:endParaRPr lang="ru-RU" sz="4400" b="1" baseline="300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</a:p>
          <a:p>
            <a:pPr>
              <a:lnSpc>
                <a:spcPts val="3500"/>
              </a:lnSpc>
            </a:pPr>
            <a:endParaRPr lang="ru-RU" sz="60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71406" y="1285860"/>
            <a:ext cx="2571768" cy="3060000"/>
            <a:chOff x="928662" y="1571612"/>
            <a:chExt cx="2573356" cy="3060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1971224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3286124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214950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Ответ: ускорение всей системы и каждого элемента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2,8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/с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2876" y="0"/>
            <a:ext cx="557213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Весь  состав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разгоняется</a:t>
            </a:r>
            <a:endParaRPr lang="ru-RU" sz="3200" dirty="0"/>
          </a:p>
        </p:txBody>
      </p:sp>
      <p:grpSp>
        <p:nvGrpSpPr>
          <p:cNvPr id="3" name="Группа 4"/>
          <p:cNvGrpSpPr/>
          <p:nvPr/>
        </p:nvGrpSpPr>
        <p:grpSpPr>
          <a:xfrm>
            <a:off x="5715008" y="2895897"/>
            <a:ext cx="2000264" cy="461665"/>
            <a:chOff x="2714612" y="4429132"/>
            <a:chExt cx="2000264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2000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(M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+50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m)g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385762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7"/>
          <p:cNvGrpSpPr/>
          <p:nvPr/>
        </p:nvGrpSpPr>
        <p:grpSpPr>
          <a:xfrm>
            <a:off x="5786446" y="1294980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об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0"/>
          <p:cNvGrpSpPr/>
          <p:nvPr/>
        </p:nvGrpSpPr>
        <p:grpSpPr>
          <a:xfrm>
            <a:off x="4857752" y="1700808"/>
            <a:ext cx="997282" cy="400110"/>
            <a:chOff x="1925944" y="2528824"/>
            <a:chExt cx="997282" cy="400110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925944" y="2528824"/>
              <a:ext cx="9972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ru-RU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/об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5220072" y="2135889"/>
            <a:ext cx="2952328" cy="504056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4932316" y="2367723"/>
            <a:ext cx="72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5180483" y="2909721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5141545" y="1850455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7884368" y="1835704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"/>
          <p:cNvGrpSpPr/>
          <p:nvPr/>
        </p:nvGrpSpPr>
        <p:grpSpPr>
          <a:xfrm>
            <a:off x="8429620" y="1201151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6444208" y="1835704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7380312" y="1475664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31"/>
          <p:cNvGrpSpPr/>
          <p:nvPr/>
        </p:nvGrpSpPr>
        <p:grpSpPr>
          <a:xfrm>
            <a:off x="2714612" y="1000108"/>
            <a:ext cx="796647" cy="1428760"/>
            <a:chOff x="5285499" y="1142984"/>
            <a:chExt cx="796647" cy="1428760"/>
          </a:xfrm>
        </p:grpSpPr>
        <p:grpSp>
          <p:nvGrpSpPr>
            <p:cNvPr id="9" name="Группа 68"/>
            <p:cNvGrpSpPr/>
            <p:nvPr/>
          </p:nvGrpSpPr>
          <p:grpSpPr>
            <a:xfrm rot="10800000">
              <a:off x="5285499" y="1285860"/>
              <a:ext cx="580623" cy="1285884"/>
              <a:chOff x="-372852" y="1571634"/>
              <a:chExt cx="1045766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-372852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5653518" y="164704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365486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714612" y="3429000"/>
            <a:ext cx="521497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+50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643174" y="2786058"/>
            <a:ext cx="2714644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/об </a:t>
            </a:r>
            <a:r>
              <a:rPr lang="ru-RU" sz="3200" b="1" dirty="0" smtClean="0">
                <a:sym typeface="Symbol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0" y="3929066"/>
            <a:ext cx="657226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тяги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+50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+50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m)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•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cxnSp>
        <p:nvCxnSpPr>
          <p:cNvPr id="154" name="Прямая со стрелкой 153"/>
          <p:cNvCxnSpPr/>
          <p:nvPr/>
        </p:nvCxnSpPr>
        <p:spPr>
          <a:xfrm flipV="1">
            <a:off x="4000496" y="3214687"/>
            <a:ext cx="714382" cy="357189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8172400" y="2076238"/>
            <a:ext cx="864096" cy="576064"/>
          </a:xfrm>
          <a:prstGeom prst="rect">
            <a:avLst/>
          </a:prstGeom>
          <a:solidFill>
            <a:schemeClr val="tx2">
              <a:lumMod val="75000"/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5652120" y="2357428"/>
            <a:ext cx="1188000" cy="2"/>
          </a:xfrm>
          <a:prstGeom prst="straightConnector1">
            <a:avLst/>
          </a:prstGeom>
          <a:ln w="762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8358214" y="2080798"/>
            <a:ext cx="402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286644" y="2080798"/>
            <a:ext cx="928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dirty="0"/>
          </a:p>
        </p:txBody>
      </p:sp>
      <p:grpSp>
        <p:nvGrpSpPr>
          <p:cNvPr id="10" name="Группа 73"/>
          <p:cNvGrpSpPr/>
          <p:nvPr/>
        </p:nvGrpSpPr>
        <p:grpSpPr>
          <a:xfrm>
            <a:off x="6715140" y="2080798"/>
            <a:ext cx="714380" cy="584775"/>
            <a:chOff x="3357554" y="2214554"/>
            <a:chExt cx="714380" cy="584775"/>
          </a:xfrm>
        </p:grpSpPr>
        <p:sp>
          <p:nvSpPr>
            <p:cNvPr id="76" name="TextBox 75"/>
            <p:cNvSpPr txBox="1"/>
            <p:nvPr/>
          </p:nvSpPr>
          <p:spPr>
            <a:xfrm>
              <a:off x="3357554" y="2214554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т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Прямоугольник 77"/>
          <p:cNvSpPr/>
          <p:nvPr/>
        </p:nvSpPr>
        <p:spPr>
          <a:xfrm>
            <a:off x="3428992" y="2139879"/>
            <a:ext cx="928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dirty="0"/>
          </a:p>
        </p:txBody>
      </p:sp>
      <p:sp>
        <p:nvSpPr>
          <p:cNvPr id="90" name="TextBox 89"/>
          <p:cNvSpPr txBox="1"/>
          <p:nvPr/>
        </p:nvSpPr>
        <p:spPr>
          <a:xfrm>
            <a:off x="0" y="4500570"/>
            <a:ext cx="700089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+20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)9,8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•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140" name="TextBox 139"/>
          <p:cNvSpPr txBox="1"/>
          <p:nvPr/>
        </p:nvSpPr>
        <p:spPr>
          <a:xfrm>
            <a:off x="6929454" y="4510223"/>
            <a:ext cx="2214546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2,8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/с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571480"/>
            <a:ext cx="914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тяги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/об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+50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m)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•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cxnSp>
        <p:nvCxnSpPr>
          <p:cNvPr id="156" name="Прямая со стрелкой 155"/>
          <p:cNvCxnSpPr/>
          <p:nvPr/>
        </p:nvCxnSpPr>
        <p:spPr>
          <a:xfrm rot="5400000" flipH="1" flipV="1">
            <a:off x="2571736" y="1500174"/>
            <a:ext cx="1928826" cy="928694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643570" y="6273249"/>
            <a:ext cx="350046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13-1,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ФотФ, стр.24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2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3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7411" grpId="0"/>
      <p:bldP spid="55" grpId="0" build="p"/>
      <p:bldP spid="82" grpId="0"/>
      <p:bldP spid="60" grpId="0" animBg="1"/>
      <p:bldP spid="84" grpId="0" animBg="1"/>
      <p:bldP spid="133" grpId="0" animBg="1"/>
      <p:bldP spid="135" grpId="0" animBg="1"/>
      <p:bldP spid="136" grpId="0" animBg="1"/>
      <p:bldP spid="62" grpId="0" animBg="1"/>
      <p:bldP spid="72" grpId="0"/>
      <p:bldP spid="73" grpId="0"/>
      <p:bldP spid="78" grpId="0"/>
      <p:bldP spid="90" grpId="0" animBg="1"/>
      <p:bldP spid="140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3643306" y="2126769"/>
            <a:ext cx="2219708" cy="50405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7023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500"/>
              </a:spcBef>
              <a:spcAft>
                <a:spcPts val="100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Какова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 натяжения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сцепки между 30 и 31 вагоном 50-тивагонного состава.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1103262"/>
            <a:ext cx="28574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100т=10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0т=0,4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тяги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МН</a:t>
            </a:r>
            <a:endParaRPr lang="ru-RU" sz="4400" b="1" baseline="300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</a:p>
          <a:p>
            <a:pPr>
              <a:lnSpc>
                <a:spcPts val="3500"/>
              </a:lnSpc>
            </a:pPr>
            <a:endParaRPr lang="ru-RU" sz="60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71406" y="1285860"/>
            <a:ext cx="2571768" cy="3060000"/>
            <a:chOff x="928662" y="1571612"/>
            <a:chExt cx="2573356" cy="3060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1971224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3286124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71501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чем ближе к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началу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состава,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тем сила упругости сцепки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больше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-24"/>
            <a:ext cx="914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последних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вагонов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разгоняются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30-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вагоном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3200" dirty="0"/>
          </a:p>
        </p:txBody>
      </p:sp>
      <p:grpSp>
        <p:nvGrpSpPr>
          <p:cNvPr id="3" name="Группа 4"/>
          <p:cNvGrpSpPr/>
          <p:nvPr/>
        </p:nvGrpSpPr>
        <p:grpSpPr>
          <a:xfrm>
            <a:off x="5715008" y="2895897"/>
            <a:ext cx="1143008" cy="461665"/>
            <a:chOff x="2714612" y="4429132"/>
            <a:chExt cx="1143008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11430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20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m)g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3428992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7"/>
          <p:cNvGrpSpPr/>
          <p:nvPr/>
        </p:nvGrpSpPr>
        <p:grpSpPr>
          <a:xfrm>
            <a:off x="5786446" y="1294980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0"/>
          <p:cNvGrpSpPr/>
          <p:nvPr/>
        </p:nvGrpSpPr>
        <p:grpSpPr>
          <a:xfrm>
            <a:off x="4857752" y="1700808"/>
            <a:ext cx="997282" cy="400110"/>
            <a:chOff x="1925944" y="2528824"/>
            <a:chExt cx="997282" cy="400110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925944" y="2528824"/>
              <a:ext cx="9972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ru-RU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/20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4932316" y="2367723"/>
            <a:ext cx="72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5180483" y="2909721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5141545" y="1850455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7884368" y="1835704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"/>
          <p:cNvGrpSpPr/>
          <p:nvPr/>
        </p:nvGrpSpPr>
        <p:grpSpPr>
          <a:xfrm>
            <a:off x="8143900" y="1201151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6215074" y="1835704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6715140" y="1201151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31"/>
          <p:cNvGrpSpPr/>
          <p:nvPr/>
        </p:nvGrpSpPr>
        <p:grpSpPr>
          <a:xfrm>
            <a:off x="2714612" y="1000108"/>
            <a:ext cx="796647" cy="1428760"/>
            <a:chOff x="5285499" y="1142984"/>
            <a:chExt cx="796647" cy="1428760"/>
          </a:xfrm>
        </p:grpSpPr>
        <p:grpSp>
          <p:nvGrpSpPr>
            <p:cNvPr id="9" name="Группа 68"/>
            <p:cNvGrpSpPr/>
            <p:nvPr/>
          </p:nvGrpSpPr>
          <p:grpSpPr>
            <a:xfrm rot="10800000">
              <a:off x="5285499" y="1285860"/>
              <a:ext cx="580623" cy="1285884"/>
              <a:chOff x="-372852" y="1571634"/>
              <a:chExt cx="1045766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-372852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5653518" y="164704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365486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714612" y="3429000"/>
            <a:ext cx="457203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643174" y="2786058"/>
            <a:ext cx="2714644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/20 </a:t>
            </a:r>
            <a:r>
              <a:rPr lang="ru-RU" sz="3200" b="1" dirty="0" smtClean="0">
                <a:sym typeface="Symbol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071670" y="3929066"/>
            <a:ext cx="4572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•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cxnSp>
        <p:nvCxnSpPr>
          <p:cNvPr id="154" name="Прямая со стрелкой 153"/>
          <p:cNvCxnSpPr/>
          <p:nvPr/>
        </p:nvCxnSpPr>
        <p:spPr>
          <a:xfrm flipV="1">
            <a:off x="3929058" y="3214686"/>
            <a:ext cx="785820" cy="285749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5652120" y="2357428"/>
            <a:ext cx="1188000" cy="2"/>
          </a:xfrm>
          <a:prstGeom prst="straightConnector1">
            <a:avLst/>
          </a:prstGeom>
          <a:ln w="762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8358214" y="2080798"/>
            <a:ext cx="402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dirty="0">
              <a:solidFill>
                <a:schemeClr val="bg1"/>
              </a:solidFill>
            </a:endParaRPr>
          </a:p>
        </p:txBody>
      </p:sp>
      <p:grpSp>
        <p:nvGrpSpPr>
          <p:cNvPr id="10" name="Группа 73"/>
          <p:cNvGrpSpPr/>
          <p:nvPr/>
        </p:nvGrpSpPr>
        <p:grpSpPr>
          <a:xfrm>
            <a:off x="6715140" y="2080798"/>
            <a:ext cx="714380" cy="584775"/>
            <a:chOff x="3357554" y="2214554"/>
            <a:chExt cx="714380" cy="584775"/>
          </a:xfrm>
        </p:grpSpPr>
        <p:sp>
          <p:nvSpPr>
            <p:cNvPr id="76" name="TextBox 75"/>
            <p:cNvSpPr txBox="1"/>
            <p:nvPr/>
          </p:nvSpPr>
          <p:spPr>
            <a:xfrm>
              <a:off x="3357554" y="2214554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30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Прямоугольник 77"/>
          <p:cNvSpPr/>
          <p:nvPr/>
        </p:nvSpPr>
        <p:spPr>
          <a:xfrm>
            <a:off x="3680377" y="2084035"/>
            <a:ext cx="928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dirty="0"/>
          </a:p>
        </p:txBody>
      </p:sp>
      <p:sp>
        <p:nvSpPr>
          <p:cNvPr id="90" name="TextBox 89"/>
          <p:cNvSpPr txBox="1"/>
          <p:nvPr/>
        </p:nvSpPr>
        <p:spPr>
          <a:xfrm>
            <a:off x="0" y="4500570"/>
            <a:ext cx="607219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+8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)9,8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2,8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0" y="5140123"/>
            <a:ext cx="350043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3500430" y="5143512"/>
            <a:ext cx="350043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МН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0" y="500042"/>
            <a:ext cx="807246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/20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cxnSp>
        <p:nvCxnSpPr>
          <p:cNvPr id="156" name="Прямая со стрелкой 155"/>
          <p:cNvCxnSpPr/>
          <p:nvPr/>
        </p:nvCxnSpPr>
        <p:spPr>
          <a:xfrm rot="5400000" flipH="1" flipV="1">
            <a:off x="2571736" y="1500174"/>
            <a:ext cx="1928826" cy="928694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929322" y="6334804"/>
            <a:ext cx="321471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13-2,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ФотФ, стр.24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5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7411" grpId="0"/>
      <p:bldP spid="55" grpId="0"/>
      <p:bldP spid="82" grpId="0"/>
      <p:bldP spid="60" grpId="0" animBg="1"/>
      <p:bldP spid="133" grpId="0" animBg="1"/>
      <p:bldP spid="135" grpId="0" animBg="1"/>
      <p:bldP spid="136" grpId="0" animBg="1"/>
      <p:bldP spid="72" grpId="0"/>
      <p:bldP spid="78" grpId="0"/>
      <p:bldP spid="90" grpId="0" animBg="1"/>
      <p:bldP spid="52" grpId="0" animBg="1"/>
      <p:bldP spid="53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50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Каково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ускорение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системы двух тел, подвешенных на блоке?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Чему равна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сила 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атяжения нити?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857232"/>
            <a:ext cx="1928794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10кг</a:t>
            </a:r>
            <a:endParaRPr lang="ru-RU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=4кг</a:t>
            </a: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71406" y="986620"/>
            <a:ext cx="1787538" cy="1728000"/>
            <a:chOff x="928662" y="1285861"/>
            <a:chExt cx="1788646" cy="1728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1852514" y="2149067"/>
              <a:ext cx="1728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2357430"/>
              <a:ext cx="172907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71501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И так: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сначала ускорение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всей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системы,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а затем свойства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частей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0" y="-5672"/>
            <a:ext cx="642916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1,2 Система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двух тел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разгоняется</a:t>
            </a:r>
            <a:endParaRPr lang="ru-RU" sz="3200" dirty="0"/>
          </a:p>
        </p:txBody>
      </p:sp>
      <p:grpSp>
        <p:nvGrpSpPr>
          <p:cNvPr id="3" name="Группа 4"/>
          <p:cNvGrpSpPr/>
          <p:nvPr/>
        </p:nvGrpSpPr>
        <p:grpSpPr>
          <a:xfrm>
            <a:off x="8334276" y="3643314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7"/>
          <p:cNvGrpSpPr/>
          <p:nvPr/>
        </p:nvGrpSpPr>
        <p:grpSpPr>
          <a:xfrm>
            <a:off x="738098" y="2940809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7"/>
          <p:cNvGrpSpPr/>
          <p:nvPr/>
        </p:nvGrpSpPr>
        <p:grpSpPr>
          <a:xfrm>
            <a:off x="7000892" y="928670"/>
            <a:ext cx="500066" cy="584775"/>
            <a:chOff x="3357554" y="2143116"/>
            <a:chExt cx="500066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50006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 rot="5400000">
            <a:off x="8287570" y="3071016"/>
            <a:ext cx="714380" cy="1588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"/>
          <p:cNvGrpSpPr/>
          <p:nvPr/>
        </p:nvGrpSpPr>
        <p:grpSpPr>
          <a:xfrm>
            <a:off x="8679591" y="2487035"/>
            <a:ext cx="678755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Прямоугольник 132"/>
          <p:cNvSpPr/>
          <p:nvPr/>
        </p:nvSpPr>
        <p:spPr>
          <a:xfrm>
            <a:off x="1928794" y="1119830"/>
            <a:ext cx="450059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-m)g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3571868" y="4500570"/>
            <a:ext cx="257384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Время разгона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286512" y="4357694"/>
            <a:ext cx="1202571" cy="5000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90"/>
          <p:cNvGrpSpPr/>
          <p:nvPr/>
        </p:nvGrpSpPr>
        <p:grpSpPr>
          <a:xfrm>
            <a:off x="7643834" y="1071546"/>
            <a:ext cx="714380" cy="785818"/>
            <a:chOff x="7643834" y="714356"/>
            <a:chExt cx="714380" cy="785818"/>
          </a:xfrm>
        </p:grpSpPr>
        <p:sp>
          <p:nvSpPr>
            <p:cNvPr id="72" name="Овал 71"/>
            <p:cNvSpPr/>
            <p:nvPr/>
          </p:nvSpPr>
          <p:spPr>
            <a:xfrm>
              <a:off x="7739412" y="1071546"/>
              <a:ext cx="500066" cy="42862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7643834" y="714356"/>
              <a:ext cx="714380" cy="1428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9" name="Прямая соединительная линия 88"/>
            <p:cNvCxnSpPr>
              <a:stCxn id="73" idx="2"/>
            </p:cNvCxnSpPr>
            <p:nvPr/>
          </p:nvCxnSpPr>
          <p:spPr>
            <a:xfrm rot="5400000">
              <a:off x="7893867" y="964389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03"/>
          <p:cNvGrpSpPr/>
          <p:nvPr/>
        </p:nvGrpSpPr>
        <p:grpSpPr>
          <a:xfrm>
            <a:off x="7990452" y="1643050"/>
            <a:ext cx="500066" cy="1643074"/>
            <a:chOff x="7990452" y="1285860"/>
            <a:chExt cx="500066" cy="1643074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7990452" y="2285992"/>
              <a:ext cx="500066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0" name="Прямая соединительная линия 89"/>
            <p:cNvCxnSpPr/>
            <p:nvPr/>
          </p:nvCxnSpPr>
          <p:spPr>
            <a:xfrm rot="5400000">
              <a:off x="7744422" y="1785926"/>
              <a:ext cx="1000132" cy="0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102"/>
          <p:cNvGrpSpPr/>
          <p:nvPr/>
        </p:nvGrpSpPr>
        <p:grpSpPr>
          <a:xfrm>
            <a:off x="7545812" y="1643050"/>
            <a:ext cx="357190" cy="933980"/>
            <a:chOff x="7545812" y="1285860"/>
            <a:chExt cx="357190" cy="933980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7545812" y="1791212"/>
              <a:ext cx="357190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5" name="Прямая соединительная линия 94"/>
            <p:cNvCxnSpPr/>
            <p:nvPr/>
          </p:nvCxnSpPr>
          <p:spPr>
            <a:xfrm rot="5400000">
              <a:off x="7487136" y="1537860"/>
              <a:ext cx="504000" cy="0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Прямая со стрелкой 85"/>
          <p:cNvCxnSpPr/>
          <p:nvPr/>
        </p:nvCxnSpPr>
        <p:spPr>
          <a:xfrm rot="16200000" flipV="1">
            <a:off x="7772875" y="3481225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rot="16200000" flipV="1">
            <a:off x="7421335" y="2663431"/>
            <a:ext cx="612000" cy="0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4"/>
          <p:cNvGrpSpPr/>
          <p:nvPr/>
        </p:nvGrpSpPr>
        <p:grpSpPr>
          <a:xfrm>
            <a:off x="7000892" y="2753021"/>
            <a:ext cx="714380" cy="461665"/>
            <a:chOff x="2714612" y="4429132"/>
            <a:chExt cx="714380" cy="461665"/>
          </a:xfrm>
        </p:grpSpPr>
        <p:sp>
          <p:nvSpPr>
            <p:cNvPr id="101" name="TextBox 10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2" name="Прямая со стрелкой 10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Прямая со стрелкой 104"/>
          <p:cNvCxnSpPr/>
          <p:nvPr/>
        </p:nvCxnSpPr>
        <p:spPr>
          <a:xfrm rot="16200000" flipV="1">
            <a:off x="7178693" y="1392223"/>
            <a:ext cx="500066" cy="1588"/>
          </a:xfrm>
          <a:prstGeom prst="straightConnector1">
            <a:avLst/>
          </a:prstGeom>
          <a:ln w="50800">
            <a:solidFill>
              <a:srgbClr val="0066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1928794" y="1691334"/>
            <a:ext cx="314327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14кг)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714512" y="2214554"/>
            <a:ext cx="435768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Тело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разгоняется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1" name="Группа 4"/>
          <p:cNvGrpSpPr/>
          <p:nvPr/>
        </p:nvGrpSpPr>
        <p:grpSpPr>
          <a:xfrm>
            <a:off x="843858" y="4786322"/>
            <a:ext cx="714380" cy="461665"/>
            <a:chOff x="2714612" y="4429132"/>
            <a:chExt cx="714380" cy="461665"/>
          </a:xfrm>
        </p:grpSpPr>
        <p:sp>
          <p:nvSpPr>
            <p:cNvPr id="110" name="TextBox 109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1" name="Прямая со стрелкой 11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Прямая со стрелкой 111"/>
          <p:cNvCxnSpPr/>
          <p:nvPr/>
        </p:nvCxnSpPr>
        <p:spPr>
          <a:xfrm rot="5400000">
            <a:off x="-70676" y="3999710"/>
            <a:ext cx="714380" cy="1588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2"/>
          <p:cNvGrpSpPr/>
          <p:nvPr/>
        </p:nvGrpSpPr>
        <p:grpSpPr>
          <a:xfrm>
            <a:off x="0" y="3214686"/>
            <a:ext cx="714380" cy="584775"/>
            <a:chOff x="3357554" y="2143116"/>
            <a:chExt cx="714380" cy="584775"/>
          </a:xfrm>
        </p:grpSpPr>
        <p:sp>
          <p:nvSpPr>
            <p:cNvPr id="114" name="TextBox 113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5" name="Прямая со стрелкой 114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16"/>
          <p:cNvGrpSpPr/>
          <p:nvPr/>
        </p:nvGrpSpPr>
        <p:grpSpPr>
          <a:xfrm>
            <a:off x="511909" y="2714620"/>
            <a:ext cx="500066" cy="1643074"/>
            <a:chOff x="7990452" y="1285860"/>
            <a:chExt cx="500066" cy="1643074"/>
          </a:xfrm>
        </p:grpSpPr>
        <p:sp>
          <p:nvSpPr>
            <p:cNvPr id="118" name="Прямоугольник 117"/>
            <p:cNvSpPr/>
            <p:nvPr/>
          </p:nvSpPr>
          <p:spPr>
            <a:xfrm>
              <a:off x="7990452" y="2285992"/>
              <a:ext cx="500066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2" name="Прямая соединительная линия 121"/>
            <p:cNvCxnSpPr/>
            <p:nvPr/>
          </p:nvCxnSpPr>
          <p:spPr>
            <a:xfrm rot="5400000">
              <a:off x="7744422" y="1785926"/>
              <a:ext cx="1000132" cy="0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Прямая со стрелкой 124"/>
          <p:cNvCxnSpPr/>
          <p:nvPr/>
        </p:nvCxnSpPr>
        <p:spPr>
          <a:xfrm rot="16200000" flipV="1">
            <a:off x="270582" y="4502530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446475" y="3636370"/>
            <a:ext cx="648000" cy="17253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1273977" y="3997115"/>
            <a:ext cx="311952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9,8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=10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4,2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500562" y="3997115"/>
            <a:ext cx="1500198" cy="584775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6572264" y="4071942"/>
            <a:ext cx="3072126" cy="1786011"/>
            <a:chOff x="14533" y="2007"/>
            <a:chExt cx="4470" cy="3573"/>
          </a:xfrm>
        </p:grpSpPr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16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15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891" y="6486"/>
                  <a:ext cx="599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-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7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3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– g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5072066" y="1643050"/>
            <a:ext cx="1857388" cy="584775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4,2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/с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0" y="571480"/>
            <a:ext cx="757239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-mg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74" name="TextBox 73"/>
          <p:cNvSpPr txBox="1"/>
          <p:nvPr/>
        </p:nvSpPr>
        <p:spPr>
          <a:xfrm>
            <a:off x="1142976" y="3429000"/>
            <a:ext cx="521497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</a:t>
            </a:r>
            <a:endParaRPr lang="ru-RU" sz="2800" dirty="0"/>
          </a:p>
        </p:txBody>
      </p:sp>
      <p:cxnSp>
        <p:nvCxnSpPr>
          <p:cNvPr id="156" name="Прямая со стрелкой 155"/>
          <p:cNvCxnSpPr/>
          <p:nvPr/>
        </p:nvCxnSpPr>
        <p:spPr>
          <a:xfrm rot="5400000">
            <a:off x="4827968" y="2530089"/>
            <a:ext cx="928698" cy="15474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464814" y="6396335"/>
            <a:ext cx="236952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13-3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ФотФ, стр.24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145318" y="6367179"/>
            <a:ext cx="300039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Д-3,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стр.4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8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9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55" grpId="0" build="p"/>
      <p:bldP spid="82" grpId="0"/>
      <p:bldP spid="60" grpId="0" animBg="1"/>
      <p:bldP spid="133" grpId="0" animBg="1"/>
      <p:bldP spid="148" grpId="0" animBg="1"/>
      <p:bldP spid="70" grpId="0" animBg="1"/>
      <p:bldP spid="107" grpId="0" animBg="1"/>
      <p:bldP spid="108" grpId="0" animBg="1"/>
      <p:bldP spid="128" grpId="0" animBg="1"/>
      <p:bldP spid="130" grpId="0" animBg="1"/>
      <p:bldP spid="140" grpId="0" animBg="1"/>
      <p:bldP spid="71" grpId="0" animBg="1"/>
      <p:bldP spid="7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4807</TotalTime>
  <Words>3561</Words>
  <Application>Microsoft Office PowerPoint</Application>
  <PresentationFormat>Экран (4:3)</PresentationFormat>
  <Paragraphs>830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Трек</vt:lpstr>
      <vt:lpstr>Уроки физики    Вторушина С.В.  9  класс  (Применение з-нов Ньтона))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Пользователь Windows</cp:lastModifiedBy>
  <cp:revision>553</cp:revision>
  <dcterms:created xsi:type="dcterms:W3CDTF">2009-11-04T14:29:22Z</dcterms:created>
  <dcterms:modified xsi:type="dcterms:W3CDTF">2020-09-09T18:31:36Z</dcterms:modified>
</cp:coreProperties>
</file>