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7"/>
  </p:notesMasterIdLst>
  <p:sldIdLst>
    <p:sldId id="548" r:id="rId2"/>
    <p:sldId id="394" r:id="rId3"/>
    <p:sldId id="485" r:id="rId4"/>
    <p:sldId id="487" r:id="rId5"/>
    <p:sldId id="547" r:id="rId6"/>
    <p:sldId id="546" r:id="rId7"/>
    <p:sldId id="388" r:id="rId8"/>
    <p:sldId id="478" r:id="rId9"/>
    <p:sldId id="479" r:id="rId10"/>
    <p:sldId id="480" r:id="rId11"/>
    <p:sldId id="481" r:id="rId12"/>
    <p:sldId id="458" r:id="rId13"/>
    <p:sldId id="357" r:id="rId14"/>
    <p:sldId id="482" r:id="rId15"/>
    <p:sldId id="483" r:id="rId16"/>
    <p:sldId id="484" r:id="rId17"/>
    <p:sldId id="488" r:id="rId18"/>
    <p:sldId id="492" r:id="rId19"/>
    <p:sldId id="372" r:id="rId20"/>
    <p:sldId id="466" r:id="rId21"/>
    <p:sldId id="493" r:id="rId22"/>
    <p:sldId id="499" r:id="rId23"/>
    <p:sldId id="500" r:id="rId24"/>
    <p:sldId id="501" r:id="rId25"/>
    <p:sldId id="353" r:id="rId26"/>
    <p:sldId id="507" r:id="rId27"/>
    <p:sldId id="508" r:id="rId28"/>
    <p:sldId id="509" r:id="rId29"/>
    <p:sldId id="468" r:id="rId30"/>
    <p:sldId id="503" r:id="rId31"/>
    <p:sldId id="504" r:id="rId32"/>
    <p:sldId id="436" r:id="rId33"/>
    <p:sldId id="470" r:id="rId34"/>
    <p:sldId id="515" r:id="rId35"/>
    <p:sldId id="513" r:id="rId36"/>
    <p:sldId id="514" r:id="rId37"/>
    <p:sldId id="540" r:id="rId38"/>
    <p:sldId id="469" r:id="rId39"/>
    <p:sldId id="541" r:id="rId40"/>
    <p:sldId id="542" r:id="rId41"/>
    <p:sldId id="543" r:id="rId42"/>
    <p:sldId id="544" r:id="rId43"/>
    <p:sldId id="516" r:id="rId44"/>
    <p:sldId id="545" r:id="rId45"/>
    <p:sldId id="397" r:id="rId46"/>
    <p:sldId id="522" r:id="rId47"/>
    <p:sldId id="523" r:id="rId48"/>
    <p:sldId id="525" r:id="rId49"/>
    <p:sldId id="524" r:id="rId50"/>
    <p:sldId id="471" r:id="rId51"/>
    <p:sldId id="472" r:id="rId52"/>
    <p:sldId id="526" r:id="rId53"/>
    <p:sldId id="529" r:id="rId54"/>
    <p:sldId id="530" r:id="rId55"/>
    <p:sldId id="531" r:id="rId56"/>
    <p:sldId id="538" r:id="rId57"/>
    <p:sldId id="474" r:id="rId58"/>
    <p:sldId id="539" r:id="rId59"/>
    <p:sldId id="532" r:id="rId60"/>
    <p:sldId id="534" r:id="rId61"/>
    <p:sldId id="533" r:id="rId62"/>
    <p:sldId id="536" r:id="rId63"/>
    <p:sldId id="549" r:id="rId64"/>
    <p:sldId id="477" r:id="rId65"/>
    <p:sldId id="510" r:id="rId6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6600"/>
    <a:srgbClr val="0000CC"/>
    <a:srgbClr val="F9E3A5"/>
    <a:srgbClr val="339933"/>
    <a:srgbClr val="F90101"/>
    <a:srgbClr val="003300"/>
    <a:srgbClr val="0000FF"/>
    <a:srgbClr val="008000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4931" autoAdjust="0"/>
    <p:restoredTop sz="93805" autoAdjust="0"/>
  </p:normalViewPr>
  <p:slideViewPr>
    <p:cSldViewPr>
      <p:cViewPr>
        <p:scale>
          <a:sx n="71" d="100"/>
          <a:sy n="71" d="100"/>
        </p:scale>
        <p:origin x="-9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1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1FC5775-4AFC-42EA-AFFA-028CE1B84E6B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9848400-9A63-4C0C-96BB-1E84473DD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848400-9A63-4C0C-96BB-1E84473DD1A0}" type="slidenum">
              <a:rPr lang="ru-RU" smtClean="0"/>
              <a:pPr>
                <a:defRPr/>
              </a:pPr>
              <a:t>64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ltGray">
          <a:xfrm>
            <a:off x="-1588" y="5157788"/>
            <a:ext cx="9145588" cy="1708150"/>
          </a:xfrm>
          <a:prstGeom prst="rect">
            <a:avLst/>
          </a:prstGeom>
          <a:solidFill>
            <a:srgbClr val="FFFFE5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ltGray">
          <a:xfrm>
            <a:off x="1270000" y="4933950"/>
            <a:ext cx="7874000" cy="223838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gray">
          <a:xfrm>
            <a:off x="3175" y="4935538"/>
            <a:ext cx="1282700" cy="222250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ChangeArrowheads="1"/>
          </p:cNvSpPr>
          <p:nvPr userDrawn="1"/>
        </p:nvSpPr>
        <p:spPr bwMode="invGray">
          <a:xfrm flipH="1">
            <a:off x="8221663" y="0"/>
            <a:ext cx="136525" cy="928688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invGray">
          <a:xfrm>
            <a:off x="250825" y="260350"/>
            <a:ext cx="8569325" cy="439261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invGray">
          <a:xfrm>
            <a:off x="7775575" y="908050"/>
            <a:ext cx="1368425" cy="143986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" name="Рисунок 15" descr="occupations_bike_repair_s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5888" y="9286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6" descr="science_machines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000500"/>
            <a:ext cx="39147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752600" y="3733800"/>
            <a:ext cx="6019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1524000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ru-RU" altLang="zh-CN" dirty="0" smtClean="0"/>
              <a:t>Образец заголовка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8475" y="233363"/>
            <a:ext cx="2130425" cy="6276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238875" cy="6276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0" y="981075"/>
            <a:ext cx="250825" cy="5891213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0"/>
            <a:ext cx="1403350" cy="1247775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invGray">
          <a:xfrm>
            <a:off x="8820150" y="0"/>
            <a:ext cx="73025" cy="765175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white">
          <a:xfrm>
            <a:off x="179388" y="134938"/>
            <a:ext cx="8785225" cy="773112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468313" y="6481763"/>
            <a:ext cx="842486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2063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invGray">
          <a:xfrm>
            <a:off x="1187450" y="908050"/>
            <a:ext cx="7956550" cy="144463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547813" y="233363"/>
            <a:ext cx="74310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rgbClr val="3399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3C43F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audio" Target="../media/audio9.wav"/><Relationship Id="rId4" Type="http://schemas.openxmlformats.org/officeDocument/2006/relationships/audio" Target="../media/audio3.wav"/><Relationship Id="rId9" Type="http://schemas.openxmlformats.org/officeDocument/2006/relationships/audio" Target="../media/audio8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6.wav"/><Relationship Id="rId7" Type="http://schemas.openxmlformats.org/officeDocument/2006/relationships/audio" Target="../media/audio1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4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11" Type="http://schemas.openxmlformats.org/officeDocument/2006/relationships/image" Target="../media/image7.jpeg"/><Relationship Id="rId5" Type="http://schemas.openxmlformats.org/officeDocument/2006/relationships/audio" Target="../media/audio6.wav"/><Relationship Id="rId10" Type="http://schemas.openxmlformats.org/officeDocument/2006/relationships/image" Target="../media/image6.jpeg"/><Relationship Id="rId4" Type="http://schemas.openxmlformats.org/officeDocument/2006/relationships/audio" Target="../media/audio10.wav"/><Relationship Id="rId9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4.wav"/><Relationship Id="rId7" Type="http://schemas.openxmlformats.org/officeDocument/2006/relationships/audio" Target="../media/audio9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11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4.wav"/><Relationship Id="rId7" Type="http://schemas.openxmlformats.org/officeDocument/2006/relationships/audio" Target="../media/audio9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11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4.wav"/><Relationship Id="rId7" Type="http://schemas.openxmlformats.org/officeDocument/2006/relationships/audio" Target="../media/audio1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10" Type="http://schemas.openxmlformats.org/officeDocument/2006/relationships/image" Target="../media/image17.png"/><Relationship Id="rId4" Type="http://schemas.openxmlformats.org/officeDocument/2006/relationships/audio" Target="../media/audio6.wav"/><Relationship Id="rId9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audio" Target="../media/audio9.wav"/><Relationship Id="rId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13" Type="http://schemas.openxmlformats.org/officeDocument/2006/relationships/image" Target="../media/image6.jpeg"/><Relationship Id="rId3" Type="http://schemas.openxmlformats.org/officeDocument/2006/relationships/audio" Target="../media/audio4.wav"/><Relationship Id="rId7" Type="http://schemas.openxmlformats.org/officeDocument/2006/relationships/audio" Target="../media/audio9.wav"/><Relationship Id="rId12" Type="http://schemas.openxmlformats.org/officeDocument/2006/relationships/image" Target="../media/image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image" Target="../media/image4.jpeg"/><Relationship Id="rId5" Type="http://schemas.openxmlformats.org/officeDocument/2006/relationships/audio" Target="../media/audio6.wav"/><Relationship Id="rId15" Type="http://schemas.openxmlformats.org/officeDocument/2006/relationships/image" Target="../media/image8.jpeg"/><Relationship Id="rId10" Type="http://schemas.openxmlformats.org/officeDocument/2006/relationships/image" Target="../media/image3.png"/><Relationship Id="rId4" Type="http://schemas.openxmlformats.org/officeDocument/2006/relationships/audio" Target="../media/audio10.wav"/><Relationship Id="rId9" Type="http://schemas.openxmlformats.org/officeDocument/2006/relationships/image" Target="../media/image19.png"/><Relationship Id="rId1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4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11" Type="http://schemas.openxmlformats.org/officeDocument/2006/relationships/image" Target="../media/image7.jpeg"/><Relationship Id="rId5" Type="http://schemas.openxmlformats.org/officeDocument/2006/relationships/audio" Target="../media/audio6.wav"/><Relationship Id="rId10" Type="http://schemas.openxmlformats.org/officeDocument/2006/relationships/image" Target="../media/image6.jpeg"/><Relationship Id="rId4" Type="http://schemas.openxmlformats.org/officeDocument/2006/relationships/audio" Target="../media/audio10.wav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audio" Target="../media/audio4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audio" Target="../media/audio9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5.wav"/><Relationship Id="rId4" Type="http://schemas.openxmlformats.org/officeDocument/2006/relationships/audio" Target="../media/audio6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5.wav"/><Relationship Id="rId4" Type="http://schemas.openxmlformats.org/officeDocument/2006/relationships/audio" Target="../media/audio6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4.wav"/><Relationship Id="rId7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image" Target="../media/image20.png"/><Relationship Id="rId5" Type="http://schemas.openxmlformats.org/officeDocument/2006/relationships/audio" Target="../media/audio5.wav"/><Relationship Id="rId10" Type="http://schemas.openxmlformats.org/officeDocument/2006/relationships/image" Target="../media/image22.png"/><Relationship Id="rId4" Type="http://schemas.openxmlformats.org/officeDocument/2006/relationships/audio" Target="../media/audio1.wav"/><Relationship Id="rId9" Type="http://schemas.openxmlformats.org/officeDocument/2006/relationships/audio" Target="../media/audio8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4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11" Type="http://schemas.openxmlformats.org/officeDocument/2006/relationships/image" Target="../media/image7.jpeg"/><Relationship Id="rId5" Type="http://schemas.openxmlformats.org/officeDocument/2006/relationships/audio" Target="../media/audio6.wav"/><Relationship Id="rId10" Type="http://schemas.openxmlformats.org/officeDocument/2006/relationships/image" Target="../media/image6.jpeg"/><Relationship Id="rId4" Type="http://schemas.openxmlformats.org/officeDocument/2006/relationships/audio" Target="../media/audio10.wav"/><Relationship Id="rId9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6.wav"/><Relationship Id="rId10" Type="http://schemas.openxmlformats.org/officeDocument/2006/relationships/image" Target="../media/image10.jpeg"/><Relationship Id="rId4" Type="http://schemas.openxmlformats.org/officeDocument/2006/relationships/audio" Target="../media/audio4.wav"/><Relationship Id="rId9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1.wav"/><Relationship Id="rId7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4.wav"/><Relationship Id="rId10" Type="http://schemas.openxmlformats.org/officeDocument/2006/relationships/image" Target="../media/image10.jpeg"/><Relationship Id="rId4" Type="http://schemas.openxmlformats.org/officeDocument/2006/relationships/audio" Target="../media/audio2.wav"/><Relationship Id="rId9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audio" Target="../media/audio4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5.wav"/><Relationship Id="rId7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9.wav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1.wav"/><Relationship Id="rId7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4.wav"/><Relationship Id="rId4" Type="http://schemas.openxmlformats.org/officeDocument/2006/relationships/audio" Target="../media/audio2.wav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12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25.png"/><Relationship Id="rId5" Type="http://schemas.openxmlformats.org/officeDocument/2006/relationships/audio" Target="../media/audio2.wav"/><Relationship Id="rId10" Type="http://schemas.openxmlformats.org/officeDocument/2006/relationships/audio" Target="../media/audio11.wav"/><Relationship Id="rId4" Type="http://schemas.openxmlformats.org/officeDocument/2006/relationships/audio" Target="../media/audio6.wav"/><Relationship Id="rId9" Type="http://schemas.openxmlformats.org/officeDocument/2006/relationships/audio" Target="../media/audio7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4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11" Type="http://schemas.openxmlformats.org/officeDocument/2006/relationships/image" Target="../media/image7.jpeg"/><Relationship Id="rId5" Type="http://schemas.openxmlformats.org/officeDocument/2006/relationships/audio" Target="../media/audio6.wav"/><Relationship Id="rId10" Type="http://schemas.openxmlformats.org/officeDocument/2006/relationships/image" Target="../media/image6.jpeg"/><Relationship Id="rId4" Type="http://schemas.openxmlformats.org/officeDocument/2006/relationships/audio" Target="../media/audio10.wav"/><Relationship Id="rId9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audio" Target="../media/audio4.wav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26.png"/><Relationship Id="rId5" Type="http://schemas.openxmlformats.org/officeDocument/2006/relationships/audio" Target="../media/audio6.wav"/><Relationship Id="rId10" Type="http://schemas.openxmlformats.org/officeDocument/2006/relationships/audio" Target="../media/audio7.wav"/><Relationship Id="rId4" Type="http://schemas.openxmlformats.org/officeDocument/2006/relationships/audio" Target="../media/audio4.wav"/><Relationship Id="rId9" Type="http://schemas.openxmlformats.org/officeDocument/2006/relationships/audio" Target="../media/audio11.wav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4.wav"/><Relationship Id="rId7" Type="http://schemas.openxmlformats.org/officeDocument/2006/relationships/audio" Target="../media/audio9.wav"/><Relationship Id="rId12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26.png"/><Relationship Id="rId5" Type="http://schemas.openxmlformats.org/officeDocument/2006/relationships/audio" Target="../media/audio2.wav"/><Relationship Id="rId10" Type="http://schemas.openxmlformats.org/officeDocument/2006/relationships/audio" Target="../media/audio7.wav"/><Relationship Id="rId4" Type="http://schemas.openxmlformats.org/officeDocument/2006/relationships/audio" Target="../media/audio6.wav"/><Relationship Id="rId9" Type="http://schemas.openxmlformats.org/officeDocument/2006/relationships/audio" Target="../media/audio11.wav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6.wav"/><Relationship Id="rId4" Type="http://schemas.openxmlformats.org/officeDocument/2006/relationships/audio" Target="../media/audio1.wav"/><Relationship Id="rId9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4.wav"/><Relationship Id="rId4" Type="http://schemas.openxmlformats.org/officeDocument/2006/relationships/audio" Target="../media/audio5.wav"/><Relationship Id="rId9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4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11" Type="http://schemas.openxmlformats.org/officeDocument/2006/relationships/image" Target="../media/image7.jpeg"/><Relationship Id="rId5" Type="http://schemas.openxmlformats.org/officeDocument/2006/relationships/audio" Target="../media/audio6.wav"/><Relationship Id="rId10" Type="http://schemas.openxmlformats.org/officeDocument/2006/relationships/image" Target="../media/image6.jpeg"/><Relationship Id="rId4" Type="http://schemas.openxmlformats.org/officeDocument/2006/relationships/audio" Target="../media/audio10.wav"/><Relationship Id="rId9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2.wav"/><Relationship Id="rId7" Type="http://schemas.openxmlformats.org/officeDocument/2006/relationships/audio" Target="../media/audio1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4" Type="http://schemas.openxmlformats.org/officeDocument/2006/relationships/audio" Target="../media/audio6.wav"/><Relationship Id="rId9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6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6.wav"/><Relationship Id="rId7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audio" Target="../media/audio4.wav"/><Relationship Id="rId4" Type="http://schemas.openxmlformats.org/officeDocument/2006/relationships/audio" Target="../media/audio1.wav"/><Relationship Id="rId9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9.wav"/><Relationship Id="rId7" Type="http://schemas.openxmlformats.org/officeDocument/2006/relationships/audio" Target="../media/audio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11" Type="http://schemas.openxmlformats.org/officeDocument/2006/relationships/image" Target="../media/image30.png"/><Relationship Id="rId5" Type="http://schemas.openxmlformats.org/officeDocument/2006/relationships/audio" Target="../media/audio2.wav"/><Relationship Id="rId10" Type="http://schemas.openxmlformats.org/officeDocument/2006/relationships/audio" Target="../media/audio4.wav"/><Relationship Id="rId4" Type="http://schemas.openxmlformats.org/officeDocument/2006/relationships/audio" Target="../media/audio11.wav"/><Relationship Id="rId9" Type="http://schemas.openxmlformats.org/officeDocument/2006/relationships/audio" Target="../media/audio7.wav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5.wav"/><Relationship Id="rId7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6.wav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9.wav"/><Relationship Id="rId7" Type="http://schemas.openxmlformats.org/officeDocument/2006/relationships/audio" Target="../media/audio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11" Type="http://schemas.openxmlformats.org/officeDocument/2006/relationships/image" Target="../media/image30.png"/><Relationship Id="rId5" Type="http://schemas.openxmlformats.org/officeDocument/2006/relationships/audio" Target="../media/audio2.wav"/><Relationship Id="rId10" Type="http://schemas.openxmlformats.org/officeDocument/2006/relationships/audio" Target="../media/audio4.wav"/><Relationship Id="rId4" Type="http://schemas.openxmlformats.org/officeDocument/2006/relationships/audio" Target="../media/audio11.wav"/><Relationship Id="rId9" Type="http://schemas.openxmlformats.org/officeDocument/2006/relationships/audio" Target="../media/audio7.wav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4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11" Type="http://schemas.openxmlformats.org/officeDocument/2006/relationships/image" Target="../media/image7.jpeg"/><Relationship Id="rId5" Type="http://schemas.openxmlformats.org/officeDocument/2006/relationships/audio" Target="../media/audio6.wav"/><Relationship Id="rId10" Type="http://schemas.openxmlformats.org/officeDocument/2006/relationships/image" Target="../media/image6.jpeg"/><Relationship Id="rId4" Type="http://schemas.openxmlformats.org/officeDocument/2006/relationships/audio" Target="../media/audio10.wav"/><Relationship Id="rId9" Type="http://schemas.openxmlformats.org/officeDocument/2006/relationships/image" Target="../media/image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3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3.wav"/><Relationship Id="rId7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1.wav"/><Relationship Id="rId4" Type="http://schemas.openxmlformats.org/officeDocument/2006/relationships/audio" Target="../media/audio7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audio" Target="../media/audio3.wav"/><Relationship Id="rId4" Type="http://schemas.openxmlformats.org/officeDocument/2006/relationships/audio" Target="../media/audio9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5.wav"/><Relationship Id="rId7" Type="http://schemas.openxmlformats.org/officeDocument/2006/relationships/audio" Target="../media/audio1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12.png"/><Relationship Id="rId5" Type="http://schemas.openxmlformats.org/officeDocument/2006/relationships/audio" Target="../media/audio4.wav"/><Relationship Id="rId10" Type="http://schemas.openxmlformats.org/officeDocument/2006/relationships/image" Target="../media/image10.jpeg"/><Relationship Id="rId4" Type="http://schemas.openxmlformats.org/officeDocument/2006/relationships/audio" Target="../media/audio6.wav"/><Relationship Id="rId9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4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11" Type="http://schemas.openxmlformats.org/officeDocument/2006/relationships/image" Target="../media/image7.jpeg"/><Relationship Id="rId5" Type="http://schemas.openxmlformats.org/officeDocument/2006/relationships/audio" Target="../media/audio6.wav"/><Relationship Id="rId10" Type="http://schemas.openxmlformats.org/officeDocument/2006/relationships/image" Target="../media/image6.jpeg"/><Relationship Id="rId4" Type="http://schemas.openxmlformats.org/officeDocument/2006/relationships/audio" Target="../media/audio10.wav"/><Relationship Id="rId9" Type="http://schemas.openxmlformats.org/officeDocument/2006/relationships/image" Target="../media/image5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5.wav"/><Relationship Id="rId7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3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4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11" Type="http://schemas.openxmlformats.org/officeDocument/2006/relationships/image" Target="../media/image7.jpeg"/><Relationship Id="rId5" Type="http://schemas.openxmlformats.org/officeDocument/2006/relationships/audio" Target="../media/audio6.wav"/><Relationship Id="rId10" Type="http://schemas.openxmlformats.org/officeDocument/2006/relationships/image" Target="../media/image6.jpeg"/><Relationship Id="rId4" Type="http://schemas.openxmlformats.org/officeDocument/2006/relationships/audio" Target="../media/audio10.wav"/><Relationship Id="rId9" Type="http://schemas.openxmlformats.org/officeDocument/2006/relationships/image" Target="../media/image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audio" Target="../media/audio2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5.wav"/><Relationship Id="rId7" Type="http://schemas.openxmlformats.org/officeDocument/2006/relationships/audio" Target="../media/audio1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13.png"/><Relationship Id="rId5" Type="http://schemas.openxmlformats.org/officeDocument/2006/relationships/audio" Target="../media/audio4.wav"/><Relationship Id="rId10" Type="http://schemas.openxmlformats.org/officeDocument/2006/relationships/image" Target="../media/image10.jpeg"/><Relationship Id="rId4" Type="http://schemas.openxmlformats.org/officeDocument/2006/relationships/audio" Target="../media/audio6.wav"/><Relationship Id="rId9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6.wav"/><Relationship Id="rId7" Type="http://schemas.openxmlformats.org/officeDocument/2006/relationships/audio" Target="../media/audio9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4" Type="http://schemas.openxmlformats.org/officeDocument/2006/relationships/audio" Target="../media/audio11.wav"/><Relationship Id="rId9" Type="http://schemas.openxmlformats.org/officeDocument/2006/relationships/image" Target="../media/image37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4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11" Type="http://schemas.openxmlformats.org/officeDocument/2006/relationships/image" Target="../media/image7.jpeg"/><Relationship Id="rId5" Type="http://schemas.openxmlformats.org/officeDocument/2006/relationships/audio" Target="../media/audio6.wav"/><Relationship Id="rId10" Type="http://schemas.openxmlformats.org/officeDocument/2006/relationships/image" Target="../media/image6.jpeg"/><Relationship Id="rId4" Type="http://schemas.openxmlformats.org/officeDocument/2006/relationships/audio" Target="../media/audio10.wav"/><Relationship Id="rId9" Type="http://schemas.openxmlformats.org/officeDocument/2006/relationships/image" Target="../media/image5.jpe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1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1.wav"/><Relationship Id="rId7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4.wav"/><Relationship Id="rId10" Type="http://schemas.openxmlformats.org/officeDocument/2006/relationships/image" Target="../media/image10.jpeg"/><Relationship Id="rId4" Type="http://schemas.openxmlformats.org/officeDocument/2006/relationships/audio" Target="../media/audio3.wav"/><Relationship Id="rId9" Type="http://schemas.openxmlformats.org/officeDocument/2006/relationships/audio" Target="../media/audio9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4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11" Type="http://schemas.openxmlformats.org/officeDocument/2006/relationships/image" Target="../media/image7.jpeg"/><Relationship Id="rId5" Type="http://schemas.openxmlformats.org/officeDocument/2006/relationships/audio" Target="../media/audio6.wav"/><Relationship Id="rId10" Type="http://schemas.openxmlformats.org/officeDocument/2006/relationships/image" Target="../media/image6.jpeg"/><Relationship Id="rId4" Type="http://schemas.openxmlformats.org/officeDocument/2006/relationships/audio" Target="../media/audio10.wav"/><Relationship Id="rId9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6.wav"/><Relationship Id="rId7" Type="http://schemas.openxmlformats.org/officeDocument/2006/relationships/audio" Target="../media/audio1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85720" y="2071678"/>
            <a:ext cx="4714908" cy="478632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70138" y="1758030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22"/>
          <p:cNvGrpSpPr>
            <a:grpSpLocks/>
          </p:cNvGrpSpPr>
          <p:nvPr/>
        </p:nvGrpSpPr>
        <p:grpSpPr bwMode="auto">
          <a:xfrm>
            <a:off x="4572000" y="3500438"/>
            <a:ext cx="714380" cy="523220"/>
            <a:chOff x="5643570" y="500042"/>
            <a:chExt cx="1004894" cy="523117"/>
          </a:xfrm>
          <a:solidFill>
            <a:srgbClr val="FFFF00"/>
          </a:solidFill>
        </p:grpSpPr>
        <p:sp>
          <p:nvSpPr>
            <p:cNvPr id="6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1004894" cy="52311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>
              <a:off x="5715006" y="571466"/>
              <a:ext cx="607680" cy="1587"/>
            </a:xfrm>
            <a:prstGeom prst="straightConnector1">
              <a:avLst/>
            </a:prstGeom>
            <a:grpFill/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Прямая со стрелкой 8"/>
          <p:cNvCxnSpPr/>
          <p:nvPr/>
        </p:nvCxnSpPr>
        <p:spPr>
          <a:xfrm rot="10800000" flipV="1">
            <a:off x="285720" y="4286255"/>
            <a:ext cx="2359042" cy="1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1000100" y="3714752"/>
            <a:ext cx="500066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b="1" dirty="0">
              <a:solidFill>
                <a:srgbClr val="0014AC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231968" y="4411446"/>
            <a:ext cx="4824000" cy="158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32" y="-24"/>
            <a:ext cx="9144000" cy="83099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 какой точке окружности  тело оторвётся от поверхности шара?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691546">
            <a:off x="4143372" y="2415930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rot="10800000" flipV="1">
            <a:off x="2657688" y="2671078"/>
            <a:ext cx="1573224" cy="1571636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 rot="5400000">
            <a:off x="3675042" y="3182950"/>
            <a:ext cx="12240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3428992" y="500042"/>
            <a:ext cx="5286412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Т.е. реакция опоры равняется нулю.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 rot="12091282">
            <a:off x="2517902" y="3624066"/>
            <a:ext cx="532929" cy="592907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3000364" y="4000504"/>
            <a:ext cx="500066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b="1" dirty="0">
              <a:solidFill>
                <a:srgbClr val="006600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10920000" flipV="1">
            <a:off x="2717324" y="2570612"/>
            <a:ext cx="1512000" cy="71438"/>
          </a:xfrm>
          <a:prstGeom prst="straightConnector1">
            <a:avLst/>
          </a:prstGeom>
          <a:ln w="38100">
            <a:solidFill>
              <a:srgbClr val="0014AC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авая фигурная скобка 28"/>
          <p:cNvSpPr/>
          <p:nvPr/>
        </p:nvSpPr>
        <p:spPr>
          <a:xfrm flipH="1">
            <a:off x="2357422" y="2071678"/>
            <a:ext cx="285752" cy="500066"/>
          </a:xfrm>
          <a:prstGeom prst="rightBrace">
            <a:avLst/>
          </a:prstGeom>
          <a:ln w="57150">
            <a:solidFill>
              <a:srgbClr val="365D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3"/>
          <p:cNvSpPr txBox="1">
            <a:spLocks noChangeArrowheads="1"/>
          </p:cNvSpPr>
          <p:nvPr/>
        </p:nvSpPr>
        <p:spPr bwMode="auto">
          <a:xfrm>
            <a:off x="1714480" y="2000240"/>
            <a:ext cx="500066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b="1" dirty="0">
              <a:solidFill>
                <a:srgbClr val="0014AC"/>
              </a:solidFill>
            </a:endParaRP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0" y="6027003"/>
            <a:ext cx="9144000" cy="83099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  данной точке окружности центростремительное ускорение телу сообщает  составляющая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силы тяжести, т.е.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rot="10800000">
            <a:off x="3714744" y="3214686"/>
            <a:ext cx="584878" cy="552834"/>
          </a:xfrm>
          <a:prstGeom prst="straightConnector1">
            <a:avLst/>
          </a:prstGeom>
          <a:ln w="38100">
            <a:solidFill>
              <a:srgbClr val="0014AC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0800000" flipV="1">
            <a:off x="3284528" y="2643182"/>
            <a:ext cx="715968" cy="714380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22"/>
          <p:cNvGrpSpPr>
            <a:grpSpLocks/>
          </p:cNvGrpSpPr>
          <p:nvPr/>
        </p:nvGrpSpPr>
        <p:grpSpPr bwMode="auto">
          <a:xfrm>
            <a:off x="2714612" y="2643182"/>
            <a:ext cx="642942" cy="523220"/>
            <a:chOff x="5643570" y="500042"/>
            <a:chExt cx="904405" cy="523117"/>
          </a:xfrm>
          <a:solidFill>
            <a:srgbClr val="FFFF00"/>
          </a:solidFill>
        </p:grpSpPr>
        <p:sp>
          <p:nvSpPr>
            <p:cNvPr id="36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904405" cy="52311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400" b="1" dirty="0" err="1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b="1" dirty="0">
                <a:solidFill>
                  <a:srgbClr val="0014AC"/>
                </a:solidFill>
              </a:endParaRPr>
            </a:p>
          </p:txBody>
        </p:sp>
        <p:cxnSp>
          <p:nvCxnSpPr>
            <p:cNvPr id="37" name="Прямая со стрелкой 36"/>
            <p:cNvCxnSpPr/>
            <p:nvPr/>
          </p:nvCxnSpPr>
          <p:spPr>
            <a:xfrm>
              <a:off x="5739316" y="571466"/>
              <a:ext cx="607680" cy="1587"/>
            </a:xfrm>
            <a:prstGeom prst="straightConnector1">
              <a:avLst/>
            </a:prstGeom>
            <a:grpFill/>
            <a:ln w="41275">
              <a:solidFill>
                <a:srgbClr val="0014AC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Равнобедренный треугольник 39"/>
          <p:cNvSpPr/>
          <p:nvPr/>
        </p:nvSpPr>
        <p:spPr>
          <a:xfrm rot="1411783">
            <a:off x="3954412" y="2662381"/>
            <a:ext cx="423219" cy="52291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215074" y="1214422"/>
            <a:ext cx="2714644" cy="6052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mg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rot="5400000">
            <a:off x="2357422" y="3643314"/>
            <a:ext cx="928694" cy="928694"/>
          </a:xfrm>
          <a:prstGeom prst="straightConnector1">
            <a:avLst/>
          </a:prstGeom>
          <a:ln w="38100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23"/>
          <p:cNvSpPr txBox="1">
            <a:spLocks noChangeArrowheads="1"/>
          </p:cNvSpPr>
          <p:nvPr/>
        </p:nvSpPr>
        <p:spPr bwMode="auto">
          <a:xfrm>
            <a:off x="1857356" y="4500570"/>
            <a:ext cx="42862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715008" y="2071678"/>
            <a:ext cx="2857520" cy="6052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</a:t>
            </a:r>
            <a:r>
              <a:rPr lang="en-US" sz="44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cos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132"/>
          <p:cNvGrpSpPr/>
          <p:nvPr/>
        </p:nvGrpSpPr>
        <p:grpSpPr>
          <a:xfrm>
            <a:off x="7715274" y="1785926"/>
            <a:ext cx="786166" cy="1111281"/>
            <a:chOff x="5235180" y="3248019"/>
            <a:chExt cx="921664" cy="1333534"/>
          </a:xfrm>
          <a:solidFill>
            <a:schemeClr val="bg2">
              <a:lumMod val="90000"/>
            </a:schemeClr>
          </a:solidFill>
        </p:grpSpPr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5235180" y="3248019"/>
              <a:ext cx="921664" cy="1333534"/>
              <a:chOff x="9795" y="3167"/>
              <a:chExt cx="382" cy="542"/>
            </a:xfrm>
            <a:grpFill/>
          </p:grpSpPr>
          <p:sp>
            <p:nvSpPr>
              <p:cNvPr id="49" name="Text Box 8"/>
              <p:cNvSpPr txBox="1">
                <a:spLocks noChangeArrowheads="1"/>
              </p:cNvSpPr>
              <p:nvPr/>
            </p:nvSpPr>
            <p:spPr bwMode="auto">
              <a:xfrm>
                <a:off x="9831" y="3446"/>
                <a:ext cx="312" cy="2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R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Text Box 9"/>
              <p:cNvSpPr txBox="1">
                <a:spLocks noChangeArrowheads="1"/>
              </p:cNvSpPr>
              <p:nvPr/>
            </p:nvSpPr>
            <p:spPr bwMode="auto">
              <a:xfrm>
                <a:off x="9795" y="3167"/>
                <a:ext cx="382" cy="2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3200" b="1" baseline="-25000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kumimoji="0" lang="en-US" sz="3200" b="1" i="0" u="none" strike="noStrike" cap="none" normalizeH="0" baseline="3000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8" name="Прямая соединительная линия 47"/>
            <p:cNvCxnSpPr/>
            <p:nvPr/>
          </p:nvCxnSpPr>
          <p:spPr>
            <a:xfrm>
              <a:off x="5235198" y="3929067"/>
              <a:ext cx="730687" cy="1588"/>
            </a:xfrm>
            <a:prstGeom prst="line">
              <a:avLst/>
            </a:prstGeom>
            <a:grpFill/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Прямоугольник 50"/>
          <p:cNvSpPr/>
          <p:nvPr/>
        </p:nvSpPr>
        <p:spPr>
          <a:xfrm>
            <a:off x="6021252" y="2887826"/>
            <a:ext cx="2551276" cy="54117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ts val="35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ЗСЭ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т.А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23"/>
          <p:cNvSpPr txBox="1">
            <a:spLocks noChangeArrowheads="1"/>
          </p:cNvSpPr>
          <p:nvPr/>
        </p:nvSpPr>
        <p:spPr bwMode="auto">
          <a:xfrm>
            <a:off x="4429124" y="1928802"/>
            <a:ext cx="50006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429388" y="3586507"/>
            <a:ext cx="144327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32"/>
          <p:cNvGrpSpPr/>
          <p:nvPr/>
        </p:nvGrpSpPr>
        <p:grpSpPr>
          <a:xfrm>
            <a:off x="5470020" y="3389289"/>
            <a:ext cx="1072231" cy="1111281"/>
            <a:chOff x="5068703" y="3248019"/>
            <a:chExt cx="1257034" cy="1333534"/>
          </a:xfrm>
        </p:grpSpPr>
        <p:grpSp>
          <p:nvGrpSpPr>
            <p:cNvPr id="18" name="Group 7"/>
            <p:cNvGrpSpPr>
              <a:grpSpLocks/>
            </p:cNvGrpSpPr>
            <p:nvPr/>
          </p:nvGrpSpPr>
          <p:grpSpPr bwMode="auto">
            <a:xfrm>
              <a:off x="5068703" y="3248019"/>
              <a:ext cx="1257034" cy="1333534"/>
              <a:chOff x="9726" y="3167"/>
              <a:chExt cx="521" cy="542"/>
            </a:xfrm>
          </p:grpSpPr>
          <p:sp>
            <p:nvSpPr>
              <p:cNvPr id="57" name="Text Box 8"/>
              <p:cNvSpPr txBox="1">
                <a:spLocks noChangeArrowheads="1"/>
              </p:cNvSpPr>
              <p:nvPr/>
            </p:nvSpPr>
            <p:spPr bwMode="auto">
              <a:xfrm>
                <a:off x="9831" y="3446"/>
                <a:ext cx="252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2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Text Box 9"/>
              <p:cNvSpPr txBox="1">
                <a:spLocks noChangeArrowheads="1"/>
              </p:cNvSpPr>
              <p:nvPr/>
            </p:nvSpPr>
            <p:spPr bwMode="auto">
              <a:xfrm>
                <a:off x="9726" y="3167"/>
                <a:ext cx="521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3200" b="1" baseline="-25000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kumimoji="0" lang="en-US" sz="3200" b="1" i="0" u="none" strike="noStrike" cap="none" normalizeH="0" baseline="3000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56" name="Прямая соединительная линия 55"/>
            <p:cNvCxnSpPr/>
            <p:nvPr/>
          </p:nvCxnSpPr>
          <p:spPr>
            <a:xfrm>
              <a:off x="5235198" y="3929067"/>
              <a:ext cx="730687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6929422" y="4214818"/>
            <a:ext cx="221457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R-</a:t>
            </a:r>
            <a:r>
              <a:rPr lang="en-US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rot="5400000" flipH="1" flipV="1">
            <a:off x="7143768" y="4071942"/>
            <a:ext cx="357190" cy="357190"/>
          </a:xfrm>
          <a:prstGeom prst="straightConnector1">
            <a:avLst/>
          </a:prstGeom>
          <a:ln w="381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rot="10800000" flipV="1">
            <a:off x="6286512" y="2214554"/>
            <a:ext cx="1571636" cy="1285884"/>
          </a:xfrm>
          <a:prstGeom prst="straightConnector1">
            <a:avLst/>
          </a:prstGeom>
          <a:ln w="381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143108" y="4714884"/>
            <a:ext cx="414340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R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</a:t>
            </a:r>
            <a:r>
              <a:rPr lang="en-US" sz="32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(1-</a:t>
            </a:r>
            <a:r>
              <a:rPr lang="en-US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)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357918" y="5000636"/>
            <a:ext cx="278608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2-2</a:t>
            </a:r>
            <a:r>
              <a:rPr lang="en-US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928926" y="5357827"/>
            <a:ext cx="171451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</a:t>
            </a:r>
            <a:r>
              <a:rPr lang="en-US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857752" y="5415993"/>
            <a:ext cx="150019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3857620" y="72570"/>
            <a:ext cx="2143140" cy="4286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3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3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3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3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3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3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3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3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3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3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3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3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3" dur="3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4" dur="3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3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0" dur="3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1" dur="3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3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5" dur="5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6" dur="5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5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1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7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8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9" dur="500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0" dur="500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500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4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5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1" dur="500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2" dur="500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500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6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3" dur="500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4" dur="500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500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8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9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1000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15" grpId="0" build="p" bldLvl="2" animBg="1"/>
      <p:bldP spid="16" grpId="0" animBg="1"/>
      <p:bldP spid="21" grpId="0" build="p" bldLvl="2" animBg="1"/>
      <p:bldP spid="24" grpId="0" animBg="1"/>
      <p:bldP spid="25" grpId="0" animBg="1"/>
      <p:bldP spid="29" grpId="0" animBg="1"/>
      <p:bldP spid="30" grpId="0" animBg="1"/>
      <p:bldP spid="31" grpId="0" build="p" bldLvl="2" animBg="1"/>
      <p:bldP spid="40" grpId="0" animBg="1"/>
      <p:bldP spid="41" grpId="0" animBg="1"/>
      <p:bldP spid="44" grpId="0" animBg="1"/>
      <p:bldP spid="45" grpId="0" animBg="1"/>
      <p:bldP spid="51" grpId="0" animBg="1"/>
      <p:bldP spid="52" grpId="0" animBg="1"/>
      <p:bldP spid="53" grpId="0" build="allAtOnce" animBg="1"/>
      <p:bldP spid="59" grpId="0" build="allAtOnce" animBg="1"/>
      <p:bldP spid="67" grpId="0" build="allAtOnce" animBg="1"/>
      <p:bldP spid="69" grpId="0" build="allAtOnce" animBg="1"/>
      <p:bldP spid="70" grpId="0" build="allAtOnce" animBg="1"/>
      <p:bldP spid="71" grpId="0" build="allAtOnce" animBg="1"/>
      <p:bldP spid="7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071670" y="3000372"/>
            <a:ext cx="1643074" cy="523220"/>
          </a:xfrm>
          <a:prstGeom prst="rect">
            <a:avLst/>
          </a:prstGeom>
          <a:solidFill>
            <a:srgbClr val="92D050">
              <a:alpha val="48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M+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9"/>
          <p:cNvGrpSpPr/>
          <p:nvPr/>
        </p:nvGrpSpPr>
        <p:grpSpPr>
          <a:xfrm>
            <a:off x="1428728" y="500042"/>
            <a:ext cx="1357290" cy="1481448"/>
            <a:chOff x="0" y="571480"/>
            <a:chExt cx="1357290" cy="1481448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0" y="1428736"/>
              <a:ext cx="1143008" cy="624192"/>
            </a:xfrm>
            <a:prstGeom prst="rect">
              <a:avLst/>
            </a:prstGeom>
            <a:noFill/>
            <a:ln w="4445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1472" y="571480"/>
              <a:ext cx="7858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28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лед</a:t>
              </a:r>
              <a:endPara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9" name="Прямая со стрелкой 48"/>
            <p:cNvCxnSpPr/>
            <p:nvPr/>
          </p:nvCxnSpPr>
          <p:spPr>
            <a:xfrm>
              <a:off x="572570" y="686220"/>
              <a:ext cx="500066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>
              <a:off x="357158" y="1214422"/>
              <a:ext cx="714380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311660" y="1472038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endPara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68"/>
          <p:cNvGrpSpPr/>
          <p:nvPr/>
        </p:nvGrpSpPr>
        <p:grpSpPr>
          <a:xfrm>
            <a:off x="2626018" y="642918"/>
            <a:ext cx="1143008" cy="1338572"/>
            <a:chOff x="2714612" y="714356"/>
            <a:chExt cx="1143008" cy="1338572"/>
          </a:xfrm>
        </p:grpSpPr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2714612" y="1428736"/>
              <a:ext cx="1143008" cy="624192"/>
            </a:xfrm>
            <a:prstGeom prst="rect">
              <a:avLst/>
            </a:prstGeom>
            <a:noFill/>
            <a:ln w="4445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28926" y="714356"/>
              <a:ext cx="928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endParaRPr lang="ru-RU" sz="28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925632" y="1457970"/>
              <a:ext cx="928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endParaRPr lang="ru-RU" sz="28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70"/>
          <p:cNvGrpSpPr/>
          <p:nvPr/>
        </p:nvGrpSpPr>
        <p:grpSpPr>
          <a:xfrm>
            <a:off x="4857752" y="500042"/>
            <a:ext cx="1154880" cy="1452214"/>
            <a:chOff x="5857884" y="672152"/>
            <a:chExt cx="1154880" cy="1452214"/>
          </a:xfrm>
        </p:grpSpPr>
        <p:sp>
          <p:nvSpPr>
            <p:cNvPr id="20" name="TextBox 19"/>
            <p:cNvSpPr txBox="1"/>
            <p:nvPr/>
          </p:nvSpPr>
          <p:spPr>
            <a:xfrm>
              <a:off x="6155508" y="672152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28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lang="ru-RU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Прямая со стрелкой 49"/>
            <p:cNvCxnSpPr/>
            <p:nvPr/>
          </p:nvCxnSpPr>
          <p:spPr>
            <a:xfrm>
              <a:off x="6215074" y="714356"/>
              <a:ext cx="500066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>
            <a:xfrm rot="10800000">
              <a:off x="6072198" y="1285860"/>
              <a:ext cx="785818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stealth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Группа 67"/>
            <p:cNvGrpSpPr/>
            <p:nvPr/>
          </p:nvGrpSpPr>
          <p:grpSpPr>
            <a:xfrm>
              <a:off x="5857884" y="1500174"/>
              <a:ext cx="1143008" cy="624192"/>
              <a:chOff x="5857884" y="1500174"/>
              <a:chExt cx="1143008" cy="624192"/>
            </a:xfrm>
          </p:grpSpPr>
          <p:sp>
            <p:nvSpPr>
              <p:cNvPr id="27" name="Rectangle 3"/>
              <p:cNvSpPr>
                <a:spLocks noChangeArrowheads="1"/>
              </p:cNvSpPr>
              <p:nvPr/>
            </p:nvSpPr>
            <p:spPr bwMode="auto">
              <a:xfrm>
                <a:off x="5857884" y="1500174"/>
                <a:ext cx="1143008" cy="624192"/>
              </a:xfrm>
              <a:prstGeom prst="rect">
                <a:avLst/>
              </a:prstGeom>
              <a:noFill/>
              <a:ln w="44450">
                <a:solidFill>
                  <a:srgbClr val="C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6000760" y="1571612"/>
                <a:ext cx="7143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ru-RU" sz="28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        </a:t>
                </a:r>
                <a:endParaRPr lang="ru-RU" sz="28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9" name="Группа 71"/>
          <p:cNvGrpSpPr/>
          <p:nvPr/>
        </p:nvGrpSpPr>
        <p:grpSpPr>
          <a:xfrm>
            <a:off x="6058130" y="471906"/>
            <a:ext cx="1197084" cy="1481448"/>
            <a:chOff x="7215206" y="642918"/>
            <a:chExt cx="1197084" cy="1481448"/>
          </a:xfrm>
        </p:grpSpPr>
        <p:sp>
          <p:nvSpPr>
            <p:cNvPr id="21" name="TextBox 20"/>
            <p:cNvSpPr txBox="1"/>
            <p:nvPr/>
          </p:nvSpPr>
          <p:spPr>
            <a:xfrm>
              <a:off x="7286644" y="642918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2800" b="1" baseline="-25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endParaRPr lang="ru-RU" sz="28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2" name="Прямая со стрелкой 51"/>
            <p:cNvCxnSpPr/>
            <p:nvPr/>
          </p:nvCxnSpPr>
          <p:spPr>
            <a:xfrm>
              <a:off x="7500958" y="714356"/>
              <a:ext cx="500066" cy="1588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/>
            <p:nvPr/>
          </p:nvCxnSpPr>
          <p:spPr>
            <a:xfrm>
              <a:off x="7500958" y="1285860"/>
              <a:ext cx="857256" cy="1588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Группа 66"/>
            <p:cNvGrpSpPr/>
            <p:nvPr/>
          </p:nvGrpSpPr>
          <p:grpSpPr>
            <a:xfrm>
              <a:off x="7215206" y="1500174"/>
              <a:ext cx="1197084" cy="624192"/>
              <a:chOff x="7215206" y="1500174"/>
              <a:chExt cx="1197084" cy="624192"/>
            </a:xfrm>
          </p:grpSpPr>
          <p:sp>
            <p:nvSpPr>
              <p:cNvPr id="23" name="Rectangle 7"/>
              <p:cNvSpPr>
                <a:spLocks noChangeArrowheads="1"/>
              </p:cNvSpPr>
              <p:nvPr/>
            </p:nvSpPr>
            <p:spPr bwMode="auto">
              <a:xfrm>
                <a:off x="7215206" y="1500174"/>
                <a:ext cx="1143008" cy="624192"/>
              </a:xfrm>
              <a:prstGeom prst="rect">
                <a:avLst/>
              </a:prstGeom>
              <a:noFill/>
              <a:ln w="4445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7483596" y="1500174"/>
                <a:ext cx="9286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ru-RU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:endParaRPr lang="ru-RU" sz="2800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cxnSp>
        <p:nvCxnSpPr>
          <p:cNvPr id="74" name="Прямая соединительная линия 73"/>
          <p:cNvCxnSpPr/>
          <p:nvPr/>
        </p:nvCxnSpPr>
        <p:spPr>
          <a:xfrm rot="5400000">
            <a:off x="2928926" y="928670"/>
            <a:ext cx="2571768" cy="100013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928662" y="71414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До взаимодействия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 flipV="1">
            <a:off x="414528" y="2132856"/>
            <a:ext cx="7786742" cy="71438"/>
          </a:xfrm>
          <a:prstGeom prst="line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642910" y="250030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До ….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286016" y="2500306"/>
            <a:ext cx="2143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 …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143504" y="-24"/>
            <a:ext cx="400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 взаимодействия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11560" y="3000372"/>
            <a:ext cx="1460110" cy="523220"/>
          </a:xfrm>
          <a:prstGeom prst="rect">
            <a:avLst/>
          </a:prstGeom>
          <a:solidFill>
            <a:srgbClr val="92D050">
              <a:alpha val="4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mv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572264" y="2636912"/>
            <a:ext cx="2571736" cy="188769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=60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00т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лед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=8м/с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3м/с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0" y="4941168"/>
            <a:ext cx="9144000" cy="52322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 Скорость совместного …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9" cstate="print"/>
          <a:srcRect l="3854" t="74342" r="24950" b="6853"/>
          <a:stretch>
            <a:fillRect/>
          </a:stretch>
        </p:blipFill>
        <p:spPr bwMode="auto">
          <a:xfrm>
            <a:off x="0" y="5445224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0" y="0"/>
            <a:ext cx="500034" cy="461665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-0.00093 L 0.09566 -0.0009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11129 -4.81481E-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8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7" grpId="0"/>
      <p:bldP spid="95" grpId="0"/>
      <p:bldP spid="96" grpId="0"/>
      <p:bldP spid="78" grpId="0"/>
      <p:bldP spid="84" grpId="0" animBg="1"/>
      <p:bldP spid="68" grpId="0" build="p" animBg="1"/>
      <p:bldP spid="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Line 4"/>
          <p:cNvSpPr>
            <a:spLocks noChangeShapeType="1"/>
          </p:cNvSpPr>
          <p:nvPr/>
        </p:nvSpPr>
        <p:spPr bwMode="auto">
          <a:xfrm flipV="1">
            <a:off x="3635896" y="1"/>
            <a:ext cx="0" cy="1268760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 flipH="1">
            <a:off x="3635896" y="1844824"/>
            <a:ext cx="37691" cy="936104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95536" y="3645024"/>
            <a:ext cx="6408712" cy="707886"/>
          </a:xfrm>
          <a:prstGeom prst="rect">
            <a:avLst/>
          </a:prstGeom>
          <a:solidFill>
            <a:srgbClr val="FFFF00">
              <a:alpha val="4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ЗСИ  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=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 v</a:t>
            </a:r>
            <a:r>
              <a:rPr lang="ru-RU" sz="40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газ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 v</a:t>
            </a:r>
            <a:r>
              <a:rPr lang="ru-RU" sz="40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рак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" name="Пятиугольник 10"/>
          <p:cNvSpPr/>
          <p:nvPr/>
        </p:nvSpPr>
        <p:spPr>
          <a:xfrm rot="16200000">
            <a:off x="805229" y="882305"/>
            <a:ext cx="1143008" cy="500066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3600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913842" y="785818"/>
            <a:ext cx="2571768" cy="1000132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7"/>
          <p:cNvSpPr>
            <a:spLocks noChangeArrowheads="1"/>
          </p:cNvSpPr>
          <p:nvPr/>
        </p:nvSpPr>
        <p:spPr bwMode="auto">
          <a:xfrm rot="16200000">
            <a:off x="509080" y="2179373"/>
            <a:ext cx="1733172" cy="632026"/>
          </a:xfrm>
          <a:prstGeom prst="rect">
            <a:avLst/>
          </a:prstGeom>
          <a:noFill/>
          <a:ln w="60325">
            <a:solidFill>
              <a:srgbClr val="0014AC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14A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>
            <a:off x="884045" y="2211306"/>
            <a:ext cx="986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Мг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3"/>
          <p:cNvGrpSpPr/>
          <p:nvPr/>
        </p:nvGrpSpPr>
        <p:grpSpPr>
          <a:xfrm>
            <a:off x="3779912" y="2204864"/>
            <a:ext cx="1285884" cy="584775"/>
            <a:chOff x="4572000" y="201019"/>
            <a:chExt cx="1285884" cy="584775"/>
          </a:xfrm>
        </p:grpSpPr>
        <p:sp>
          <p:nvSpPr>
            <p:cNvPr id="22" name="TextBox 21"/>
            <p:cNvSpPr txBox="1"/>
            <p:nvPr/>
          </p:nvSpPr>
          <p:spPr>
            <a:xfrm>
              <a:off x="4572000" y="201019"/>
              <a:ext cx="1285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газ</a:t>
              </a:r>
              <a:endParaRPr lang="ru-RU" sz="3200" dirty="0"/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 flipH="1">
              <a:off x="4628195" y="319844"/>
              <a:ext cx="214315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Группа 24"/>
          <p:cNvGrpSpPr/>
          <p:nvPr/>
        </p:nvGrpSpPr>
        <p:grpSpPr>
          <a:xfrm>
            <a:off x="3779912" y="548680"/>
            <a:ext cx="1571636" cy="584775"/>
            <a:chOff x="6185545" y="-441899"/>
            <a:chExt cx="1571636" cy="584775"/>
          </a:xfrm>
        </p:grpSpPr>
        <p:sp>
          <p:nvSpPr>
            <p:cNvPr id="26" name="TextBox 25"/>
            <p:cNvSpPr txBox="1"/>
            <p:nvPr/>
          </p:nvSpPr>
          <p:spPr>
            <a:xfrm>
              <a:off x="6185545" y="-441899"/>
              <a:ext cx="157163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ракета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 flipH="1">
              <a:off x="6237933" y="-327599"/>
              <a:ext cx="214315" cy="4571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7715272" y="6215082"/>
            <a:ext cx="1426994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«ЗСИ»</a:t>
            </a:r>
            <a:endParaRPr lang="ru-RU" sz="3200" dirty="0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 rot="16200000">
            <a:off x="2293235" y="2318409"/>
            <a:ext cx="1733172" cy="632026"/>
          </a:xfrm>
          <a:prstGeom prst="rect">
            <a:avLst/>
          </a:prstGeom>
          <a:noFill/>
          <a:ln w="60325">
            <a:solidFill>
              <a:srgbClr val="0014AC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14A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5119712">
            <a:off x="2771800" y="2069999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Мг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ятиугольник 28"/>
          <p:cNvSpPr/>
          <p:nvPr/>
        </p:nvSpPr>
        <p:spPr>
          <a:xfrm rot="16200000">
            <a:off x="2594345" y="321471"/>
            <a:ext cx="1143008" cy="500066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72264" y="0"/>
            <a:ext cx="2571736" cy="188769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=6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газ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=800м/с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рак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>
            <a:lum contrast="60000"/>
          </a:blip>
          <a:srcRect l="17647" t="57361" r="12576" b="31218"/>
          <a:stretch>
            <a:fillRect/>
          </a:stretch>
        </p:blipFill>
        <p:spPr bwMode="auto">
          <a:xfrm>
            <a:off x="0" y="5805264"/>
            <a:ext cx="91440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0" y="0"/>
            <a:ext cx="500034" cy="461665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rot="5400000">
            <a:off x="464327" y="1750219"/>
            <a:ext cx="3500438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3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3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3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3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3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3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3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3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3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3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3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3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3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3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3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animBg="1"/>
      <p:bldP spid="1032" grpId="0" animBg="1"/>
      <p:bldP spid="9" grpId="0" animBg="1"/>
      <p:bldP spid="24" grpId="0" animBg="1"/>
      <p:bldP spid="20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lum bright="-20000" contrast="60000"/>
          </a:blip>
          <a:srcRect l="4665" t="28172" r="24544" b="33502"/>
          <a:stretch>
            <a:fillRect/>
          </a:stretch>
        </p:blipFill>
        <p:spPr bwMode="auto">
          <a:xfrm>
            <a:off x="2339752" y="5013176"/>
            <a:ext cx="6804248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 cstate="print">
            <a:lum bright="-20000" contrast="60000"/>
          </a:blip>
          <a:srcRect l="15012" t="32809" r="65744" b="52385"/>
          <a:stretch>
            <a:fillRect/>
          </a:stretch>
        </p:blipFill>
        <p:spPr bwMode="auto">
          <a:xfrm rot="4472012">
            <a:off x="6955273" y="2269548"/>
            <a:ext cx="231251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lum bright="-20000" contrast="60000"/>
          </a:blip>
          <a:srcRect l="4665" t="28172" r="84847" b="60302"/>
          <a:stretch>
            <a:fillRect/>
          </a:stretch>
        </p:blipFill>
        <p:spPr bwMode="auto">
          <a:xfrm rot="4091920">
            <a:off x="7551695" y="1050067"/>
            <a:ext cx="1008112" cy="89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Группа 15"/>
          <p:cNvGrpSpPr/>
          <p:nvPr/>
        </p:nvGrpSpPr>
        <p:grpSpPr>
          <a:xfrm>
            <a:off x="6660232" y="1124744"/>
            <a:ext cx="1057481" cy="2745518"/>
            <a:chOff x="7639103" y="1134567"/>
            <a:chExt cx="1057481" cy="2745518"/>
          </a:xfrm>
        </p:grpSpPr>
        <p:pic>
          <p:nvPicPr>
            <p:cNvPr id="14" name="Picture 11"/>
            <p:cNvPicPr>
              <a:picLocks noChangeAspect="1" noChangeArrowheads="1"/>
            </p:cNvPicPr>
            <p:nvPr/>
          </p:nvPicPr>
          <p:blipFill>
            <a:blip r:embed="rId5" cstate="print">
              <a:lum bright="-20000" contrast="60000"/>
            </a:blip>
            <a:srcRect l="17818" t="32809" r="65744" b="52385"/>
            <a:stretch>
              <a:fillRect/>
            </a:stretch>
          </p:blipFill>
          <p:spPr bwMode="auto">
            <a:xfrm rot="4472012">
              <a:off x="7218545" y="2402047"/>
              <a:ext cx="1975349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5" cstate="print">
              <a:lum bright="-20000" contrast="60000"/>
            </a:blip>
            <a:srcRect l="4665" t="28172" r="85874" b="60302"/>
            <a:stretch>
              <a:fillRect/>
            </a:stretch>
          </p:blipFill>
          <p:spPr bwMode="auto">
            <a:xfrm rot="4091920">
              <a:off x="7656072" y="1117598"/>
              <a:ext cx="862647" cy="896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Прямоугольник 16"/>
          <p:cNvSpPr/>
          <p:nvPr/>
        </p:nvSpPr>
        <p:spPr>
          <a:xfrm>
            <a:off x="0" y="3645024"/>
            <a:ext cx="2627784" cy="2336537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=16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00к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4000кг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нач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=570м/с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=580м/с</a:t>
            </a:r>
          </a:p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8144" y="-2738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До ….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07194" y="-27384"/>
            <a:ext cx="2143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 …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auto">
          <a:xfrm flipV="1">
            <a:off x="8604448" y="548680"/>
            <a:ext cx="0" cy="1268760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 flipH="1">
            <a:off x="8532440" y="2924944"/>
            <a:ext cx="37691" cy="936104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2" name="Группа 23"/>
          <p:cNvGrpSpPr/>
          <p:nvPr/>
        </p:nvGrpSpPr>
        <p:grpSpPr>
          <a:xfrm>
            <a:off x="8591686" y="2816553"/>
            <a:ext cx="576064" cy="584775"/>
            <a:chOff x="4572000" y="201019"/>
            <a:chExt cx="576064" cy="584775"/>
          </a:xfrm>
        </p:grpSpPr>
        <p:sp>
          <p:nvSpPr>
            <p:cNvPr id="23" name="TextBox 22"/>
            <p:cNvSpPr txBox="1"/>
            <p:nvPr/>
          </p:nvSpPr>
          <p:spPr>
            <a:xfrm>
              <a:off x="4572000" y="201019"/>
              <a:ext cx="5760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lang="ru-RU" sz="3200" dirty="0"/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 flipH="1">
              <a:off x="4628195" y="319844"/>
              <a:ext cx="214315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8676456" y="1052736"/>
            <a:ext cx="720080" cy="584775"/>
            <a:chOff x="6185545" y="-441899"/>
            <a:chExt cx="720080" cy="584775"/>
          </a:xfrm>
        </p:grpSpPr>
        <p:sp>
          <p:nvSpPr>
            <p:cNvPr id="26" name="TextBox 25"/>
            <p:cNvSpPr txBox="1"/>
            <p:nvPr/>
          </p:nvSpPr>
          <p:spPr>
            <a:xfrm>
              <a:off x="6185545" y="-441899"/>
              <a:ext cx="72008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 flipH="1">
              <a:off x="6237933" y="-327599"/>
              <a:ext cx="214315" cy="4571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6804248" y="1772816"/>
            <a:ext cx="0" cy="1268760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6012160" y="2204864"/>
            <a:ext cx="720080" cy="584775"/>
            <a:chOff x="6185545" y="-441899"/>
            <a:chExt cx="720080" cy="584775"/>
          </a:xfrm>
        </p:grpSpPr>
        <p:sp>
          <p:nvSpPr>
            <p:cNvPr id="30" name="TextBox 29"/>
            <p:cNvSpPr txBox="1"/>
            <p:nvPr/>
          </p:nvSpPr>
          <p:spPr>
            <a:xfrm>
              <a:off x="6185545" y="-441899"/>
              <a:ext cx="72008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err="1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н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  <p:sp>
          <p:nvSpPr>
            <p:cNvPr id="31" name="Line 8"/>
            <p:cNvSpPr>
              <a:spLocks noChangeShapeType="1"/>
            </p:cNvSpPr>
            <p:nvPr/>
          </p:nvSpPr>
          <p:spPr bwMode="auto">
            <a:xfrm flipH="1">
              <a:off x="6237933" y="-327599"/>
              <a:ext cx="214315" cy="4571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35496" y="0"/>
            <a:ext cx="7608338" cy="1446550"/>
          </a:xfrm>
          <a:prstGeom prst="rect">
            <a:avLst/>
          </a:prstGeom>
          <a:solidFill>
            <a:srgbClr val="FFFF00">
              <a:alpha val="4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ЗСИ  </a:t>
            </a:r>
          </a:p>
          <a:p>
            <a:pPr lvl="0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40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)∙</a:t>
            </a: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нач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30000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251520" y="1494075"/>
            <a:ext cx="3600400" cy="707886"/>
          </a:xfrm>
          <a:prstGeom prst="rect">
            <a:avLst/>
          </a:prstGeom>
          <a:solidFill>
            <a:schemeClr val="accent6">
              <a:lumMod val="60000"/>
              <a:lumOff val="40000"/>
              <a:alpha val="43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40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3635896" y="1484784"/>
            <a:ext cx="1800200" cy="707886"/>
          </a:xfrm>
          <a:prstGeom prst="rect">
            <a:avLst/>
          </a:prstGeom>
          <a:solidFill>
            <a:schemeClr val="accent6">
              <a:lumMod val="60000"/>
              <a:lumOff val="40000"/>
              <a:alpha val="43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2400кг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0" y="2276872"/>
            <a:ext cx="5832648" cy="707886"/>
          </a:xfrm>
          <a:prstGeom prst="rect">
            <a:avLst/>
          </a:prstGeom>
          <a:solidFill>
            <a:srgbClr val="FFFF00">
              <a:alpha val="4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30000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0"/>
            <a:ext cx="500034" cy="461665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3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3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3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6457E-6 L -0.00104 0.1815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9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7 0.00323 L 0.00191 -0.1140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  <p:bldP spid="18" grpId="0"/>
      <p:bldP spid="19" grpId="0"/>
      <p:bldP spid="20" grpId="0" animBg="1"/>
      <p:bldP spid="21" grpId="0" animBg="1"/>
      <p:bldP spid="28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0313" y="214313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-24"/>
            <a:ext cx="7929586" cy="2500313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algn="ctr" eaLnBrk="1" fontAlgn="t" hangingPunct="1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 №3</a:t>
            </a:r>
          </a:p>
          <a:p>
            <a:pPr algn="ctr" eaLnBrk="1" fontAlgn="t" hangingPunct="1"/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419,422, 423, 424, 430 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А16</a:t>
            </a: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5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14375" y="4524369"/>
            <a:ext cx="1071563" cy="571500"/>
          </a:xfrm>
          <a:prstGeom prst="rect">
            <a:avLst/>
          </a:prstGeom>
          <a:solidFill>
            <a:srgbClr val="FF99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32" y="980728"/>
            <a:ext cx="2317750" cy="2154237"/>
          </a:xfrm>
          <a:solidFill>
            <a:srgbClr val="F9E3A5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2000 кг </a:t>
            </a:r>
          </a:p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=0,5 м 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1 мин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?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500298" y="908720"/>
            <a:ext cx="6715125" cy="40401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(т.к. движение равномерное)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s=h</a:t>
            </a:r>
            <a:endParaRPr lang="ru-RU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….м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/t           N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….Дж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/60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силы руки ….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Дж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её мощность  …. ватт.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708026" y="5380031"/>
            <a:ext cx="1071562" cy="1587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357290" y="5357826"/>
            <a:ext cx="73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V="1">
            <a:off x="714646" y="4288412"/>
            <a:ext cx="1068059" cy="1920"/>
          </a:xfrm>
          <a:prstGeom prst="straightConnector1">
            <a:avLst/>
          </a:prstGeom>
          <a:ln w="63500">
            <a:solidFill>
              <a:srgbClr val="0033CC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15927" y="3500438"/>
            <a:ext cx="6699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cap="all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800" b="1" cap="all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601680" y="3590432"/>
            <a:ext cx="504056" cy="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506720" y="5489936"/>
            <a:ext cx="504056" cy="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lum bright="-20000" contrast="60000"/>
          </a:blip>
          <a:srcRect l="36490" t="11226" r="10399" b="83249"/>
          <a:stretch>
            <a:fillRect/>
          </a:stretch>
        </p:blipFill>
        <p:spPr bwMode="auto">
          <a:xfrm>
            <a:off x="0" y="0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0"/>
            <a:ext cx="500034" cy="461665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3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3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3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300"/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300"/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300"/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300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300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300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300"/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300"/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300"/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300"/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300"/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300"/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300"/>
                                        <p:tgtEl>
                                          <p:spTgt spid="55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300"/>
                                        <p:tgtEl>
                                          <p:spTgt spid="55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300"/>
                                        <p:tgtEl>
                                          <p:spTgt spid="55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300"/>
                                        <p:tgtEl>
                                          <p:spTgt spid="55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300"/>
                                        <p:tgtEl>
                                          <p:spTgt spid="55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300"/>
                                        <p:tgtEl>
                                          <p:spTgt spid="55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5301" grpId="0" build="allAtOnce" animBg="1"/>
      <p:bldP spid="55302" grpId="0" build="p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32" y="980728"/>
            <a:ext cx="2699824" cy="2232248"/>
          </a:xfrm>
          <a:solidFill>
            <a:srgbClr val="F9E3A5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7500кН </a:t>
            </a:r>
          </a:p>
          <a:p>
            <a:pPr eaLnBrk="1" hangingPunct="1">
              <a:buFontTx/>
              <a:buNone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=50 м </a:t>
            </a:r>
          </a:p>
          <a:p>
            <a:pPr eaLnBrk="1" hangingPunct="1">
              <a:buFontTx/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10мин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- ?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?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500298" y="2485156"/>
            <a:ext cx="6715125" cy="40401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(т.к. движение равномерное)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….м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/t           N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….Дж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/60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силы  тяги ….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Дж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её мощность  …. ватт.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же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силы трения …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>
            <a:lum bright="-20000" contrast="60000"/>
          </a:blip>
          <a:srcRect l="36490" t="35025" r="10399" b="57108"/>
          <a:stretch>
            <a:fillRect/>
          </a:stretch>
        </p:blipFill>
        <p:spPr bwMode="auto">
          <a:xfrm>
            <a:off x="0" y="0"/>
            <a:ext cx="8964488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>
            <a:lum bright="-20000" contrast="60000"/>
          </a:blip>
          <a:srcRect l="62741" t="52791" r="10399" b="12691"/>
          <a:stretch>
            <a:fillRect/>
          </a:stretch>
        </p:blipFill>
        <p:spPr bwMode="auto">
          <a:xfrm>
            <a:off x="4673163" y="764704"/>
            <a:ext cx="447083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5362592" y="1616608"/>
            <a:ext cx="295232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1104249" y="4660546"/>
            <a:ext cx="552473" cy="974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4"/>
          <p:cNvGrpSpPr/>
          <p:nvPr/>
        </p:nvGrpSpPr>
        <p:grpSpPr>
          <a:xfrm>
            <a:off x="1199594" y="5491605"/>
            <a:ext cx="714380" cy="461665"/>
            <a:chOff x="2714612" y="4429132"/>
            <a:chExt cx="714380" cy="461665"/>
          </a:xfrm>
        </p:grpSpPr>
        <p:sp>
          <p:nvSpPr>
            <p:cNvPr id="23" name="TextBox 22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7"/>
          <p:cNvGrpSpPr/>
          <p:nvPr/>
        </p:nvGrpSpPr>
        <p:grpSpPr>
          <a:xfrm>
            <a:off x="1199594" y="3524378"/>
            <a:ext cx="714380" cy="461665"/>
            <a:chOff x="3357554" y="2143116"/>
            <a:chExt cx="714380" cy="461665"/>
          </a:xfrm>
        </p:grpSpPr>
        <p:sp>
          <p:nvSpPr>
            <p:cNvPr id="26" name="TextBox 25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10"/>
          <p:cNvGrpSpPr/>
          <p:nvPr/>
        </p:nvGrpSpPr>
        <p:grpSpPr>
          <a:xfrm>
            <a:off x="270900" y="4195838"/>
            <a:ext cx="571504" cy="400110"/>
            <a:chOff x="2000232" y="2528824"/>
            <a:chExt cx="571504" cy="400110"/>
          </a:xfrm>
        </p:grpSpPr>
        <p:cxnSp>
          <p:nvCxnSpPr>
            <p:cNvPr id="29" name="Прямая со стрелкой 28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000232" y="2528824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1" name="Прямая соединительная линия 30"/>
          <p:cNvCxnSpPr/>
          <p:nvPr/>
        </p:nvCxnSpPr>
        <p:spPr>
          <a:xfrm flipV="1">
            <a:off x="556652" y="4677407"/>
            <a:ext cx="500066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6200000" flipV="1">
            <a:off x="590505" y="5195341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6200000" flipV="1">
            <a:off x="566725" y="4136075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33"/>
          <p:cNvGrpSpPr/>
          <p:nvPr/>
        </p:nvGrpSpPr>
        <p:grpSpPr>
          <a:xfrm>
            <a:off x="1628254" y="4810262"/>
            <a:ext cx="1071538" cy="584775"/>
            <a:chOff x="3357554" y="2143116"/>
            <a:chExt cx="714380" cy="881786"/>
          </a:xfrm>
        </p:grpSpPr>
        <p:sp>
          <p:nvSpPr>
            <p:cNvPr id="35" name="TextBox 34"/>
            <p:cNvSpPr txBox="1"/>
            <p:nvPr/>
          </p:nvSpPr>
          <p:spPr>
            <a:xfrm>
              <a:off x="3357554" y="2143116"/>
              <a:ext cx="714380" cy="881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мот</a:t>
              </a:r>
              <a:endParaRPr lang="ru-RU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Прямая со стрелкой 35"/>
            <p:cNvCxnSpPr/>
            <p:nvPr/>
          </p:nvCxnSpPr>
          <p:spPr>
            <a:xfrm>
              <a:off x="3357554" y="2214555"/>
              <a:ext cx="22736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Прямая со стрелкой 36"/>
          <p:cNvCxnSpPr/>
          <p:nvPr/>
        </p:nvCxnSpPr>
        <p:spPr>
          <a:xfrm>
            <a:off x="201050" y="3869734"/>
            <a:ext cx="784230" cy="2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7"/>
          <p:cNvGrpSpPr/>
          <p:nvPr/>
        </p:nvGrpSpPr>
        <p:grpSpPr>
          <a:xfrm>
            <a:off x="342338" y="3284959"/>
            <a:ext cx="714380" cy="584775"/>
            <a:chOff x="3357554" y="2143116"/>
            <a:chExt cx="714380" cy="584775"/>
          </a:xfrm>
          <a:noFill/>
        </p:grpSpPr>
        <p:sp>
          <p:nvSpPr>
            <p:cNvPr id="39" name="TextBox 38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30"/>
          <p:cNvGrpSpPr/>
          <p:nvPr/>
        </p:nvGrpSpPr>
        <p:grpSpPr>
          <a:xfrm>
            <a:off x="699528" y="5096014"/>
            <a:ext cx="1714512" cy="1357322"/>
            <a:chOff x="3714744" y="1214422"/>
            <a:chExt cx="1714512" cy="1357322"/>
          </a:xfrm>
        </p:grpSpPr>
        <p:grpSp>
          <p:nvGrpSpPr>
            <p:cNvPr id="42" name="Группа 68"/>
            <p:cNvGrpSpPr/>
            <p:nvPr/>
          </p:nvGrpSpPr>
          <p:grpSpPr>
            <a:xfrm rot="10800000">
              <a:off x="3714033" y="1285860"/>
              <a:ext cx="1429282" cy="1285884"/>
              <a:chOff x="928662" y="1571612"/>
              <a:chExt cx="2573356" cy="3060000"/>
            </a:xfrm>
          </p:grpSpPr>
          <p:cxnSp>
            <p:nvCxnSpPr>
              <p:cNvPr id="45" name="Прямая соединительная линия 44"/>
              <p:cNvCxnSpPr/>
              <p:nvPr/>
            </p:nvCxnSpPr>
            <p:spPr>
              <a:xfrm rot="5400000" flipH="1" flipV="1">
                <a:off x="1971224" y="3100818"/>
                <a:ext cx="3060000" cy="1588"/>
              </a:xfrm>
              <a:prstGeom prst="line">
                <a:avLst/>
              </a:prstGeom>
              <a:ln w="38100">
                <a:solidFill>
                  <a:srgbClr val="0014AC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>
                <a:off x="928662" y="2591614"/>
                <a:ext cx="2563834" cy="158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stealth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/>
            <p:cNvSpPr txBox="1"/>
            <p:nvPr/>
          </p:nvSpPr>
          <p:spPr>
            <a:xfrm>
              <a:off x="5000628" y="1785926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x </a:t>
              </a:r>
              <a:endPara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786182" y="1214422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endParaRPr lang="ru-RU" sz="1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5364088" y="1628800"/>
            <a:ext cx="2520280" cy="720080"/>
          </a:xfrm>
          <a:prstGeom prst="rect">
            <a:avLst/>
          </a:prstGeom>
          <a:solidFill>
            <a:schemeClr val="accent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724128" y="1753652"/>
            <a:ext cx="144302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1" hangingPunct="1">
              <a:buFontTx/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0"/>
            <a:ext cx="714348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3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3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3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300"/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300"/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300"/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9" dur="300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0" dur="300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300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6" dur="300"/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7" dur="300"/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300"/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3" dur="300"/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4" dur="300"/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300"/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0" dur="300"/>
                                        <p:tgtEl>
                                          <p:spTgt spid="55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1" dur="300"/>
                                        <p:tgtEl>
                                          <p:spTgt spid="55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300"/>
                                        <p:tgtEl>
                                          <p:spTgt spid="55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7" dur="300"/>
                                        <p:tgtEl>
                                          <p:spTgt spid="55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8" dur="300"/>
                                        <p:tgtEl>
                                          <p:spTgt spid="55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300"/>
                                        <p:tgtEl>
                                          <p:spTgt spid="55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build="allAtOnce" animBg="1"/>
      <p:bldP spid="55302" grpId="0" uiExpand="1" build="p"/>
      <p:bldP spid="47" grpId="0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8" cstate="print">
            <a:lum bright="-20000" contrast="60000"/>
          </a:blip>
          <a:srcRect l="36490" t="27158" r="10399" b="64856"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8" cstate="print">
            <a:lum bright="-20000" contrast="60000"/>
          </a:blip>
          <a:srcRect l="37401" t="53807" r="39110" b="12691"/>
          <a:stretch>
            <a:fillRect/>
          </a:stretch>
        </p:blipFill>
        <p:spPr bwMode="auto">
          <a:xfrm>
            <a:off x="5580112" y="792088"/>
            <a:ext cx="3501973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32" y="1196752"/>
            <a:ext cx="2286016" cy="1800200"/>
          </a:xfrm>
          <a:solidFill>
            <a:srgbClr val="F9E3A5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тяг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50кН </a:t>
            </a:r>
          </a:p>
          <a:p>
            <a:pPr eaLnBrk="1" hangingPunct="1">
              <a:buFontTx/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=15000 м </a:t>
            </a:r>
          </a:p>
          <a:p>
            <a:pPr eaLnBrk="1" hangingPunct="1">
              <a:buFontTx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10мин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?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?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483768" y="1628800"/>
            <a:ext cx="6715125" cy="40401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тяг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Н)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тяг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….м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тяг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тяг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/t           N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тяг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….Дж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/60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силы  тяги ….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Дж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её мощность  …. ватт.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Работа же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силы трения …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1104249" y="4660546"/>
            <a:ext cx="552473" cy="974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4"/>
          <p:cNvGrpSpPr/>
          <p:nvPr/>
        </p:nvGrpSpPr>
        <p:grpSpPr>
          <a:xfrm>
            <a:off x="1199594" y="5491605"/>
            <a:ext cx="714380" cy="461665"/>
            <a:chOff x="2714612" y="4429132"/>
            <a:chExt cx="714380" cy="461665"/>
          </a:xfrm>
        </p:grpSpPr>
        <p:sp>
          <p:nvSpPr>
            <p:cNvPr id="23" name="TextBox 22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7"/>
          <p:cNvGrpSpPr/>
          <p:nvPr/>
        </p:nvGrpSpPr>
        <p:grpSpPr>
          <a:xfrm>
            <a:off x="1199594" y="3524378"/>
            <a:ext cx="714380" cy="461665"/>
            <a:chOff x="3357554" y="2143116"/>
            <a:chExt cx="714380" cy="461665"/>
          </a:xfrm>
        </p:grpSpPr>
        <p:sp>
          <p:nvSpPr>
            <p:cNvPr id="26" name="TextBox 25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10"/>
          <p:cNvGrpSpPr/>
          <p:nvPr/>
        </p:nvGrpSpPr>
        <p:grpSpPr>
          <a:xfrm>
            <a:off x="270900" y="4195838"/>
            <a:ext cx="571504" cy="400110"/>
            <a:chOff x="2000232" y="2528824"/>
            <a:chExt cx="571504" cy="400110"/>
          </a:xfrm>
        </p:grpSpPr>
        <p:cxnSp>
          <p:nvCxnSpPr>
            <p:cNvPr id="29" name="Прямая со стрелкой 28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000232" y="2528824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1" name="Прямая соединительная линия 30"/>
          <p:cNvCxnSpPr/>
          <p:nvPr/>
        </p:nvCxnSpPr>
        <p:spPr>
          <a:xfrm flipV="1">
            <a:off x="556652" y="4677407"/>
            <a:ext cx="500066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6200000" flipV="1">
            <a:off x="590505" y="5195341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6200000" flipV="1">
            <a:off x="566725" y="4136075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33"/>
          <p:cNvGrpSpPr/>
          <p:nvPr/>
        </p:nvGrpSpPr>
        <p:grpSpPr>
          <a:xfrm>
            <a:off x="1628254" y="4810262"/>
            <a:ext cx="1071538" cy="584775"/>
            <a:chOff x="3357554" y="2143116"/>
            <a:chExt cx="714380" cy="881786"/>
          </a:xfrm>
        </p:grpSpPr>
        <p:sp>
          <p:nvSpPr>
            <p:cNvPr id="35" name="TextBox 34"/>
            <p:cNvSpPr txBox="1"/>
            <p:nvPr/>
          </p:nvSpPr>
          <p:spPr>
            <a:xfrm>
              <a:off x="3357554" y="2143116"/>
              <a:ext cx="714380" cy="881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тяг</a:t>
              </a:r>
              <a:endParaRPr lang="ru-RU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Прямая со стрелкой 35"/>
            <p:cNvCxnSpPr/>
            <p:nvPr/>
          </p:nvCxnSpPr>
          <p:spPr>
            <a:xfrm>
              <a:off x="3357554" y="2214555"/>
              <a:ext cx="22736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Прямая со стрелкой 36"/>
          <p:cNvCxnSpPr/>
          <p:nvPr/>
        </p:nvCxnSpPr>
        <p:spPr>
          <a:xfrm>
            <a:off x="201050" y="3869734"/>
            <a:ext cx="784230" cy="2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7"/>
          <p:cNvGrpSpPr/>
          <p:nvPr/>
        </p:nvGrpSpPr>
        <p:grpSpPr>
          <a:xfrm>
            <a:off x="342338" y="3284959"/>
            <a:ext cx="714380" cy="584775"/>
            <a:chOff x="3357554" y="2143116"/>
            <a:chExt cx="714380" cy="584775"/>
          </a:xfrm>
          <a:noFill/>
        </p:grpSpPr>
        <p:sp>
          <p:nvSpPr>
            <p:cNvPr id="39" name="TextBox 38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30"/>
          <p:cNvGrpSpPr/>
          <p:nvPr/>
        </p:nvGrpSpPr>
        <p:grpSpPr>
          <a:xfrm>
            <a:off x="699528" y="5096014"/>
            <a:ext cx="1714512" cy="1357322"/>
            <a:chOff x="3714744" y="1214422"/>
            <a:chExt cx="1714512" cy="1357322"/>
          </a:xfrm>
        </p:grpSpPr>
        <p:grpSp>
          <p:nvGrpSpPr>
            <p:cNvPr id="8" name="Группа 68"/>
            <p:cNvGrpSpPr/>
            <p:nvPr/>
          </p:nvGrpSpPr>
          <p:grpSpPr>
            <a:xfrm rot="10800000">
              <a:off x="3714033" y="1285860"/>
              <a:ext cx="1429282" cy="1285884"/>
              <a:chOff x="928662" y="1571612"/>
              <a:chExt cx="2573356" cy="3060000"/>
            </a:xfrm>
          </p:grpSpPr>
          <p:cxnSp>
            <p:nvCxnSpPr>
              <p:cNvPr id="45" name="Прямая соединительная линия 44"/>
              <p:cNvCxnSpPr/>
              <p:nvPr/>
            </p:nvCxnSpPr>
            <p:spPr>
              <a:xfrm rot="5400000" flipH="1" flipV="1">
                <a:off x="1971224" y="3100818"/>
                <a:ext cx="3060000" cy="1588"/>
              </a:xfrm>
              <a:prstGeom prst="line">
                <a:avLst/>
              </a:prstGeom>
              <a:ln w="38100">
                <a:solidFill>
                  <a:srgbClr val="0014AC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>
                <a:off x="928662" y="2591614"/>
                <a:ext cx="2563834" cy="158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stealth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/>
            <p:cNvSpPr txBox="1"/>
            <p:nvPr/>
          </p:nvSpPr>
          <p:spPr>
            <a:xfrm>
              <a:off x="5000628" y="1785926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x </a:t>
              </a:r>
              <a:endPara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786182" y="1214422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endParaRPr lang="ru-RU" sz="1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6300192" y="1916832"/>
            <a:ext cx="1368152" cy="720080"/>
          </a:xfrm>
          <a:prstGeom prst="rect">
            <a:avLst/>
          </a:prstGeom>
          <a:solidFill>
            <a:schemeClr val="accent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313528" y="1988840"/>
            <a:ext cx="136819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1" hangingPunct="1">
              <a:buFontTx/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300192" y="1869208"/>
            <a:ext cx="140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0" y="0"/>
            <a:ext cx="714348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3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3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3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300"/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300"/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300"/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300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300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300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1" dur="300"/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300"/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300"/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8" dur="300"/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9" dur="300"/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300"/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300"/>
                                        <p:tgtEl>
                                          <p:spTgt spid="55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300"/>
                                        <p:tgtEl>
                                          <p:spTgt spid="55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300"/>
                                        <p:tgtEl>
                                          <p:spTgt spid="55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300"/>
                                        <p:tgtEl>
                                          <p:spTgt spid="55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300"/>
                                        <p:tgtEl>
                                          <p:spTgt spid="55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300"/>
                                        <p:tgtEl>
                                          <p:spTgt spid="55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build="allAtOnce" animBg="1"/>
      <p:bldP spid="55302" grpId="0" build="p"/>
      <p:bldP spid="47" grpId="0" animBg="1"/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0"/>
          <p:cNvGrpSpPr/>
          <p:nvPr/>
        </p:nvGrpSpPr>
        <p:grpSpPr>
          <a:xfrm>
            <a:off x="6942831" y="1571612"/>
            <a:ext cx="2201168" cy="1449398"/>
            <a:chOff x="3714033" y="1122346"/>
            <a:chExt cx="1715223" cy="1449398"/>
          </a:xfrm>
        </p:grpSpPr>
        <p:grpSp>
          <p:nvGrpSpPr>
            <p:cNvPr id="4" name="Группа 68"/>
            <p:cNvGrpSpPr/>
            <p:nvPr/>
          </p:nvGrpSpPr>
          <p:grpSpPr>
            <a:xfrm rot="10800000">
              <a:off x="3714033" y="1285860"/>
              <a:ext cx="1429282" cy="1285884"/>
              <a:chOff x="928662" y="1571612"/>
              <a:chExt cx="2573356" cy="3060000"/>
            </a:xfrm>
          </p:grpSpPr>
          <p:cxnSp>
            <p:nvCxnSpPr>
              <p:cNvPr id="35" name="Прямая соединительная линия 34"/>
              <p:cNvCxnSpPr/>
              <p:nvPr/>
            </p:nvCxnSpPr>
            <p:spPr>
              <a:xfrm rot="5400000" flipH="1" flipV="1">
                <a:off x="1971224" y="3100818"/>
                <a:ext cx="3060000" cy="1588"/>
              </a:xfrm>
              <a:prstGeom prst="line">
                <a:avLst/>
              </a:prstGeom>
              <a:ln w="38100">
                <a:solidFill>
                  <a:srgbClr val="0014AC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928662" y="2591614"/>
                <a:ext cx="2563834" cy="158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stealth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5000628" y="1785926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x </a:t>
              </a:r>
              <a:endPara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759276" y="1122346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endParaRPr lang="ru-RU" sz="1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0" y="1346909"/>
            <a:ext cx="2857488" cy="323421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тяги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=300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 lvl="0">
              <a:lnSpc>
                <a:spcPts val="3500"/>
              </a:lnSpc>
            </a:pP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0м/с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endParaRPr lang="ru-RU" sz="32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0м</a:t>
            </a:r>
          </a:p>
          <a:p>
            <a:pPr>
              <a:lnSpc>
                <a:spcPts val="3500"/>
              </a:lnSpc>
            </a:pPr>
            <a:r>
              <a:rPr lang="el-GR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α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=45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°</a:t>
            </a:r>
          </a:p>
          <a:p>
            <a:pPr>
              <a:lnSpc>
                <a:spcPts val="3500"/>
              </a:lnSpc>
            </a:pP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cos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°=0,7 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тяг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7643834" y="2143116"/>
            <a:ext cx="1024039" cy="43153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7715272" y="3395963"/>
            <a:ext cx="714380" cy="461665"/>
            <a:chOff x="2714612" y="4429132"/>
            <a:chExt cx="714380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7"/>
          <p:cNvGrpSpPr/>
          <p:nvPr/>
        </p:nvGrpSpPr>
        <p:grpSpPr>
          <a:xfrm>
            <a:off x="7715272" y="1428736"/>
            <a:ext cx="714380" cy="461665"/>
            <a:chOff x="3357554" y="2143116"/>
            <a:chExt cx="714380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/>
        </p:nvGrpSpPr>
        <p:grpSpPr>
          <a:xfrm>
            <a:off x="7011909" y="2706131"/>
            <a:ext cx="571504" cy="400110"/>
            <a:chOff x="2000232" y="2528824"/>
            <a:chExt cx="571504" cy="400110"/>
          </a:xfrm>
        </p:grpSpPr>
        <p:cxnSp>
          <p:nvCxnSpPr>
            <p:cNvPr id="15" name="Прямая со стрелкой 14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000232" y="2528824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7" name="Прямая соединительная линия 16"/>
          <p:cNvCxnSpPr/>
          <p:nvPr/>
        </p:nvCxnSpPr>
        <p:spPr>
          <a:xfrm flipV="1">
            <a:off x="7072330" y="2581765"/>
            <a:ext cx="500066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V="1">
            <a:off x="7106183" y="3099699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V="1">
            <a:off x="7082403" y="2040433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7"/>
          <p:cNvGrpSpPr/>
          <p:nvPr/>
        </p:nvGrpSpPr>
        <p:grpSpPr>
          <a:xfrm>
            <a:off x="8221750" y="1486903"/>
            <a:ext cx="1071538" cy="584775"/>
            <a:chOff x="3357554" y="2143116"/>
            <a:chExt cx="714380" cy="881786"/>
          </a:xfrm>
        </p:grpSpPr>
        <p:sp>
          <p:nvSpPr>
            <p:cNvPr id="21" name="TextBox 20"/>
            <p:cNvSpPr txBox="1"/>
            <p:nvPr/>
          </p:nvSpPr>
          <p:spPr>
            <a:xfrm>
              <a:off x="3357554" y="2143116"/>
              <a:ext cx="714380" cy="881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тяги</a:t>
              </a:r>
              <a:endParaRPr lang="ru-RU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3357554" y="2214555"/>
              <a:ext cx="22736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Прямая со стрелкой 22"/>
          <p:cNvCxnSpPr/>
          <p:nvPr/>
        </p:nvCxnSpPr>
        <p:spPr>
          <a:xfrm>
            <a:off x="8286776" y="3214686"/>
            <a:ext cx="784230" cy="2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7"/>
          <p:cNvGrpSpPr/>
          <p:nvPr/>
        </p:nvGrpSpPr>
        <p:grpSpPr>
          <a:xfrm>
            <a:off x="8358214" y="2701349"/>
            <a:ext cx="749722" cy="584775"/>
            <a:chOff x="3393650" y="2143116"/>
            <a:chExt cx="749722" cy="584775"/>
          </a:xfrm>
          <a:noFill/>
        </p:grpSpPr>
        <p:sp>
          <p:nvSpPr>
            <p:cNvPr id="25" name="TextBox 24"/>
            <p:cNvSpPr txBox="1"/>
            <p:nvPr/>
          </p:nvSpPr>
          <p:spPr>
            <a:xfrm>
              <a:off x="3428992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2843808" y="1412776"/>
            <a:ext cx="3786214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тяг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тяг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cos</a:t>
            </a:r>
            <a:r>
              <a:rPr lang="el-GR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α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0" y="5157192"/>
            <a:ext cx="9144000" cy="954107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 работа, совершенная двигателем   составила около       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Дж, </a:t>
            </a:r>
            <a:endParaRPr lang="ru-RU" sz="2800" dirty="0"/>
          </a:p>
        </p:txBody>
      </p:sp>
      <p:grpSp>
        <p:nvGrpSpPr>
          <p:cNvPr id="24" name="Группа 49"/>
          <p:cNvGrpSpPr/>
          <p:nvPr/>
        </p:nvGrpSpPr>
        <p:grpSpPr>
          <a:xfrm>
            <a:off x="2339752" y="3429000"/>
            <a:ext cx="2214577" cy="951848"/>
            <a:chOff x="4893754" y="4512445"/>
            <a:chExt cx="2214577" cy="951848"/>
          </a:xfrm>
          <a:solidFill>
            <a:srgbClr val="FFFF00"/>
          </a:solidFill>
        </p:grpSpPr>
        <p:sp>
          <p:nvSpPr>
            <p:cNvPr id="51" name="TextBox 50"/>
            <p:cNvSpPr txBox="1"/>
            <p:nvPr/>
          </p:nvSpPr>
          <p:spPr>
            <a:xfrm>
              <a:off x="4893754" y="4655321"/>
              <a:ext cx="1357321" cy="646331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тяг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7" name="Группа 53"/>
            <p:cNvGrpSpPr/>
            <p:nvPr/>
          </p:nvGrpSpPr>
          <p:grpSpPr>
            <a:xfrm>
              <a:off x="6179637" y="4512445"/>
              <a:ext cx="928694" cy="951848"/>
              <a:chOff x="6500826" y="4429132"/>
              <a:chExt cx="928694" cy="951848"/>
            </a:xfrm>
            <a:grpFill/>
          </p:grpSpPr>
          <p:sp>
            <p:nvSpPr>
              <p:cNvPr id="53" name="TextBox 52"/>
              <p:cNvSpPr txBox="1"/>
              <p:nvPr/>
            </p:nvSpPr>
            <p:spPr>
              <a:xfrm>
                <a:off x="6750765" y="4857760"/>
                <a:ext cx="393003" cy="523220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ru-RU" sz="2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500826" y="4429132"/>
                <a:ext cx="928694" cy="523220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1600" b="1" u="sng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1600" b="1" u="sng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тяг</a:t>
                </a:r>
                <a:endParaRPr lang="ru-RU" sz="2800" b="1" u="sng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5" name="Прямоугольник 54"/>
          <p:cNvSpPr/>
          <p:nvPr/>
        </p:nvSpPr>
        <p:spPr>
          <a:xfrm>
            <a:off x="3491880" y="5733256"/>
            <a:ext cx="5214974" cy="461665"/>
          </a:xfrm>
          <a:prstGeom prst="rect">
            <a:avLst/>
          </a:prstGeom>
          <a:solidFill>
            <a:srgbClr val="00B050">
              <a:alpha val="57000"/>
            </a:srgb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средняя мощность около        Вт.</a:t>
            </a:r>
            <a:endParaRPr lang="ru-RU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2285984" y="2060848"/>
            <a:ext cx="4590272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тяг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300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0,7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2267744" y="2708920"/>
            <a:ext cx="3643338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тяг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Дж</a:t>
            </a:r>
            <a:endParaRPr lang="ru-RU" sz="36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572000" y="4077072"/>
            <a:ext cx="1357321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тяг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796136" y="4077072"/>
            <a:ext cx="2428892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Вт</a:t>
            </a:r>
            <a:endParaRPr lang="ru-RU" sz="3600" b="1" dirty="0"/>
          </a:p>
        </p:txBody>
      </p:sp>
      <p:sp>
        <p:nvSpPr>
          <p:cNvPr id="65" name="Дуга 64"/>
          <p:cNvSpPr/>
          <p:nvPr/>
        </p:nvSpPr>
        <p:spPr>
          <a:xfrm>
            <a:off x="7980518" y="2423834"/>
            <a:ext cx="71438" cy="285752"/>
          </a:xfrm>
          <a:prstGeom prst="arc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8072462" y="2203537"/>
            <a:ext cx="393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α 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0" cstate="print">
            <a:lum bright="-20000" contrast="60000"/>
          </a:blip>
          <a:srcRect l="36490" t="43401" r="10399" b="45432"/>
          <a:stretch>
            <a:fillRect/>
          </a:stretch>
        </p:blipFill>
        <p:spPr bwMode="auto">
          <a:xfrm>
            <a:off x="0" y="0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/>
          <p:nvPr/>
        </p:nvSpPr>
        <p:spPr>
          <a:xfrm>
            <a:off x="3286084" y="836712"/>
            <a:ext cx="585791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Груз двигается равномерно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47" name="TextBox 46"/>
          <p:cNvSpPr txBox="1"/>
          <p:nvPr/>
        </p:nvSpPr>
        <p:spPr>
          <a:xfrm>
            <a:off x="0" y="0"/>
            <a:ext cx="714348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3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3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3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3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3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3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6" grpId="0" animBg="1"/>
      <p:bldP spid="48" grpId="0" animBg="1"/>
      <p:bldP spid="55" grpId="0" animBg="1"/>
      <p:bldP spid="56" grpId="0" animBg="1"/>
      <p:bldP spid="57" grpId="0" animBg="1"/>
      <p:bldP spid="59" grpId="0" animBg="1"/>
      <p:bldP spid="63" grpId="0" animBg="1"/>
      <p:bldP spid="65" grpId="0" animBg="1"/>
      <p:bldP spid="70" grpId="0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1"/>
          <p:cNvGrpSpPr/>
          <p:nvPr/>
        </p:nvGrpSpPr>
        <p:grpSpPr>
          <a:xfrm>
            <a:off x="2687252" y="2780928"/>
            <a:ext cx="714380" cy="523220"/>
            <a:chOff x="3176291" y="2714620"/>
            <a:chExt cx="714380" cy="523220"/>
          </a:xfrm>
        </p:grpSpPr>
        <p:sp>
          <p:nvSpPr>
            <p:cNvPr id="53" name="TextBox 52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F  </a:t>
              </a:r>
              <a:endParaRPr lang="ru-RU" sz="28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Line 29"/>
            <p:cNvSpPr>
              <a:spLocks noChangeShapeType="1"/>
            </p:cNvSpPr>
            <p:nvPr/>
          </p:nvSpPr>
          <p:spPr bwMode="auto">
            <a:xfrm>
              <a:off x="3202474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5" name="Прямая со стрелкой 54"/>
          <p:cNvCxnSpPr/>
          <p:nvPr/>
        </p:nvCxnSpPr>
        <p:spPr>
          <a:xfrm rot="16200000" flipV="1">
            <a:off x="2561130" y="4287742"/>
            <a:ext cx="1143008" cy="1588"/>
          </a:xfrm>
          <a:prstGeom prst="straightConnector1">
            <a:avLst/>
          </a:prstGeom>
          <a:ln w="952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55"/>
          <p:cNvGrpSpPr/>
          <p:nvPr/>
        </p:nvGrpSpPr>
        <p:grpSpPr>
          <a:xfrm>
            <a:off x="3203848" y="4293096"/>
            <a:ext cx="714380" cy="523220"/>
            <a:chOff x="3176291" y="2714620"/>
            <a:chExt cx="714380" cy="523220"/>
          </a:xfrm>
        </p:grpSpPr>
        <p:sp>
          <p:nvSpPr>
            <p:cNvPr id="57" name="TextBox 56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8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Line 29"/>
            <p:cNvSpPr>
              <a:spLocks noChangeShapeType="1"/>
            </p:cNvSpPr>
            <p:nvPr/>
          </p:nvSpPr>
          <p:spPr bwMode="auto">
            <a:xfrm>
              <a:off x="3202474" y="2824113"/>
              <a:ext cx="438707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5652120" y="2420888"/>
            <a:ext cx="2286016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M(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0" y="1340768"/>
            <a:ext cx="91440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Помогает сила каната, мешает сила тяжести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65" name="TextBox 64"/>
          <p:cNvSpPr txBox="1"/>
          <p:nvPr/>
        </p:nvSpPr>
        <p:spPr>
          <a:xfrm>
            <a:off x="755576" y="4788441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627784" y="3140968"/>
            <a:ext cx="1281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канат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275856" y="2420888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 M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1916832"/>
            <a:ext cx="2339752" cy="2336537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=10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м/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>
              <a:lnSpc>
                <a:spcPts val="3500"/>
              </a:lnSpc>
            </a:pPr>
            <a:r>
              <a:rPr lang="ru-RU" sz="4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кан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-?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 cstate="print">
            <a:lum bright="-20000" contrast="60000"/>
          </a:blip>
          <a:srcRect l="13411" t="52538" r="16078" b="37022"/>
          <a:stretch>
            <a:fillRect/>
          </a:stretch>
        </p:blipFill>
        <p:spPr bwMode="auto">
          <a:xfrm>
            <a:off x="0" y="0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Содержимое 36"/>
          <p:cNvSpPr txBox="1">
            <a:spLocks/>
          </p:cNvSpPr>
          <p:nvPr/>
        </p:nvSpPr>
        <p:spPr>
          <a:xfrm>
            <a:off x="3857588" y="908720"/>
            <a:ext cx="5286412" cy="4286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Лифт двигается  ускоренно вверх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19464" y="1844824"/>
            <a:ext cx="482453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y)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 - 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4788024" y="3501008"/>
            <a:ext cx="4355976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cos</a:t>
            </a:r>
            <a:r>
              <a:rPr lang="el-GR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α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/>
          </a:p>
        </p:txBody>
      </p:sp>
      <p:grpSp>
        <p:nvGrpSpPr>
          <p:cNvPr id="31" name="Группа 49"/>
          <p:cNvGrpSpPr/>
          <p:nvPr/>
        </p:nvGrpSpPr>
        <p:grpSpPr>
          <a:xfrm>
            <a:off x="4877703" y="4869160"/>
            <a:ext cx="2214577" cy="951848"/>
            <a:chOff x="4893754" y="4512445"/>
            <a:chExt cx="2214577" cy="951848"/>
          </a:xfrm>
          <a:solidFill>
            <a:srgbClr val="FFFF00"/>
          </a:solidFill>
        </p:grpSpPr>
        <p:sp>
          <p:nvSpPr>
            <p:cNvPr id="32" name="TextBox 31"/>
            <p:cNvSpPr txBox="1"/>
            <p:nvPr/>
          </p:nvSpPr>
          <p:spPr>
            <a:xfrm>
              <a:off x="4893754" y="4655321"/>
              <a:ext cx="1357321" cy="646331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тяг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3" name="Группа 53"/>
            <p:cNvGrpSpPr/>
            <p:nvPr/>
          </p:nvGrpSpPr>
          <p:grpSpPr>
            <a:xfrm>
              <a:off x="6179637" y="4512445"/>
              <a:ext cx="928694" cy="951848"/>
              <a:chOff x="6500826" y="4429132"/>
              <a:chExt cx="928694" cy="951848"/>
            </a:xfrm>
            <a:grpFill/>
          </p:grpSpPr>
          <p:sp>
            <p:nvSpPr>
              <p:cNvPr id="34" name="TextBox 33"/>
              <p:cNvSpPr txBox="1"/>
              <p:nvPr/>
            </p:nvSpPr>
            <p:spPr>
              <a:xfrm>
                <a:off x="6750765" y="4857760"/>
                <a:ext cx="393003" cy="523220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ru-RU" sz="2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500826" y="4429132"/>
                <a:ext cx="928694" cy="523220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1600" b="1" u="sng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1600" b="1" u="sng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тяг</a:t>
                </a:r>
                <a:endParaRPr lang="ru-RU" sz="2800" b="1" u="sng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4788024" y="4149080"/>
            <a:ext cx="4355976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               </a:t>
            </a:r>
            <a:endParaRPr lang="ru-RU" sz="3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220072" y="2924944"/>
            <a:ext cx="2286016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…..Н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183196" y="4437112"/>
            <a:ext cx="7200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 стрелкой 44"/>
          <p:cNvCxnSpPr/>
          <p:nvPr/>
        </p:nvCxnSpPr>
        <p:spPr>
          <a:xfrm rot="5400000">
            <a:off x="1915114" y="5423564"/>
            <a:ext cx="1143008" cy="1588"/>
          </a:xfrm>
          <a:prstGeom prst="straightConnector1">
            <a:avLst/>
          </a:prstGeom>
          <a:ln w="95250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16200000" flipV="1">
            <a:off x="1558718" y="3905210"/>
            <a:ext cx="1857388" cy="1588"/>
          </a:xfrm>
          <a:prstGeom prst="straightConnector1">
            <a:avLst/>
          </a:prstGeom>
          <a:ln w="952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48"/>
          <p:cNvGrpSpPr/>
          <p:nvPr/>
        </p:nvGrpSpPr>
        <p:grpSpPr>
          <a:xfrm>
            <a:off x="1700800" y="5423564"/>
            <a:ext cx="714380" cy="461665"/>
            <a:chOff x="3176291" y="2714620"/>
            <a:chExt cx="714380" cy="461665"/>
          </a:xfrm>
        </p:grpSpPr>
        <p:sp>
          <p:nvSpPr>
            <p:cNvPr id="50" name="TextBox 49"/>
            <p:cNvSpPr txBox="1"/>
            <p:nvPr/>
          </p:nvSpPr>
          <p:spPr>
            <a:xfrm>
              <a:off x="3176291" y="2714620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0" y="5919663"/>
            <a:ext cx="9144000" cy="954107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 работа, совершенная двигателем   составила около       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Дж, </a:t>
            </a:r>
            <a:endParaRPr lang="ru-RU" sz="28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893530" y="6381328"/>
            <a:ext cx="5214974" cy="461665"/>
          </a:xfrm>
          <a:prstGeom prst="rect">
            <a:avLst/>
          </a:prstGeom>
          <a:solidFill>
            <a:srgbClr val="00B050">
              <a:alpha val="57000"/>
            </a:srgb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средняя мощность около        Вт.</a:t>
            </a:r>
            <a:endParaRPr lang="ru-RU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0" y="0"/>
            <a:ext cx="714348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3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3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3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3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3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3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3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3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3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3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3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3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3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3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3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3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3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3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2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2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2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2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2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2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5" grpId="0"/>
      <p:bldP spid="66" grpId="0"/>
      <p:bldP spid="67" grpId="0"/>
      <p:bldP spid="27" grpId="0" build="p" animBg="1"/>
      <p:bldP spid="59" grpId="0" build="p" animBg="1"/>
      <p:bldP spid="29" grpId="0" animBg="1"/>
      <p:bldP spid="30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14546" y="0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500043"/>
            <a:ext cx="8358246" cy="2571767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 №4</a:t>
            </a:r>
          </a:p>
          <a:p>
            <a:pPr eaLnBrk="1" fontAlgn="t" hangingPunct="1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473, 474 475 476 477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t" hangingPunct="1"/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Эн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17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071538" cy="146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36798" y="1"/>
            <a:ext cx="1307202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00875" y="2786058"/>
            <a:ext cx="2143125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0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00043"/>
            <a:ext cx="7572396" cy="1643074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 №1</a:t>
            </a:r>
          </a:p>
          <a:p>
            <a:pPr eaLnBrk="1" fontAlgn="t" hangingPunct="1"/>
            <a:r>
              <a:rPr lang="fr-FR" sz="4400" dirty="0" smtClean="0"/>
              <a:t> </a:t>
            </a:r>
            <a:r>
              <a:rPr lang="ru-RU" sz="4400" b="1" dirty="0" smtClean="0"/>
              <a:t>319  320   324   </a:t>
            </a:r>
            <a:r>
              <a:rPr lang="ru-RU" sz="4400" b="1" dirty="0" err="1" smtClean="0"/>
              <a:t>Н.пл</a:t>
            </a:r>
            <a:endParaRPr lang="ru-RU" sz="4400" dirty="0" smtClean="0"/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84784"/>
            <a:ext cx="2123728" cy="143885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00м</a:t>
            </a:r>
          </a:p>
          <a:p>
            <a:pPr>
              <a:lnSpc>
                <a:spcPts val="3500"/>
              </a:lnSpc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=6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0м</a:t>
            </a: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lum bright="-20000" contrast="60000"/>
          </a:blip>
          <a:srcRect l="17647" t="8376" r="9940" b="79950"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lum bright="-20000" contrast="60000"/>
          </a:blip>
          <a:srcRect l="72211" t="15736" b="58884"/>
          <a:stretch>
            <a:fillRect/>
          </a:stretch>
        </p:blipFill>
        <p:spPr bwMode="auto">
          <a:xfrm>
            <a:off x="6686479" y="1196752"/>
            <a:ext cx="2638049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132"/>
          <p:cNvGrpSpPr/>
          <p:nvPr/>
        </p:nvGrpSpPr>
        <p:grpSpPr>
          <a:xfrm>
            <a:off x="2267744" y="2132856"/>
            <a:ext cx="1643072" cy="1628783"/>
            <a:chOff x="5143506" y="3248027"/>
            <a:chExt cx="1643072" cy="1628783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5143506" y="3248027"/>
              <a:ext cx="1643072" cy="1628783"/>
              <a:chOff x="9757" y="3167"/>
              <a:chExt cx="681" cy="662"/>
            </a:xfrm>
          </p:grpSpPr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auto">
              <a:xfrm>
                <a:off x="9757" y="3461"/>
                <a:ext cx="68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Text Box 9"/>
              <p:cNvSpPr txBox="1">
                <a:spLocks noChangeArrowheads="1"/>
              </p:cNvSpPr>
              <p:nvPr/>
            </p:nvSpPr>
            <p:spPr bwMode="auto">
              <a:xfrm>
                <a:off x="9758" y="3167"/>
                <a:ext cx="680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4000" b="1" i="0" u="none" strike="noStrike" cap="none" normalizeH="0" baseline="0" dirty="0" err="1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Mv</a:t>
                </a:r>
                <a:r>
                  <a:rPr lang="ru-RU" sz="4000" b="1" baseline="-25000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7" name="Прямая соединительная линия 6"/>
            <p:cNvCxnSpPr/>
            <p:nvPr/>
          </p:nvCxnSpPr>
          <p:spPr>
            <a:xfrm>
              <a:off x="5270073" y="3929066"/>
              <a:ext cx="730687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812610" y="2395450"/>
            <a:ext cx="297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1720" y="1340768"/>
            <a:ext cx="4536504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1. Движение тележки опишем законом сохранения энергии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39752" y="2132856"/>
            <a:ext cx="504056" cy="648072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208192" y="2492896"/>
            <a:ext cx="504056" cy="648072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5229200"/>
            <a:ext cx="9144000" cy="523220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скорость тележки в конце спуска  составит      м/с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83768" y="3429000"/>
            <a:ext cx="2123728" cy="561244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88024" y="3429000"/>
            <a:ext cx="2123728" cy="561244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32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571472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3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3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3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3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3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3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3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3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3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3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3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3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10" grpId="0"/>
      <p:bldP spid="17" grpId="0" animBg="1"/>
      <p:bldP spid="18" grpId="0" animBg="1"/>
      <p:bldP spid="19" grpId="0" animBg="1"/>
      <p:bldP spid="20" grpId="0" animBg="1"/>
      <p:bldP spid="21" grpId="0" uiExpand="1" build="p" animBg="1"/>
      <p:bldP spid="22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42860" y="6429396"/>
            <a:ext cx="2841267" cy="0"/>
          </a:xfrm>
          <a:prstGeom prst="line">
            <a:avLst/>
          </a:prstGeom>
          <a:noFill/>
          <a:ln w="666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230269" y="5254856"/>
            <a:ext cx="1377221" cy="0"/>
          </a:xfrm>
          <a:prstGeom prst="line">
            <a:avLst/>
          </a:prstGeom>
          <a:noFill/>
          <a:ln w="6667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393824" y="2072522"/>
            <a:ext cx="2200560" cy="0"/>
          </a:xfrm>
          <a:prstGeom prst="line">
            <a:avLst/>
          </a:prstGeom>
          <a:noFill/>
          <a:ln w="6667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>
            <a:off x="315308" y="5256397"/>
            <a:ext cx="45719" cy="1172999"/>
          </a:xfrm>
          <a:prstGeom prst="line">
            <a:avLst/>
          </a:prstGeom>
          <a:noFill/>
          <a:ln w="66675">
            <a:solidFill>
              <a:srgbClr val="006600"/>
            </a:solidFill>
            <a:round/>
            <a:headEnd type="triangle" w="med" len="med"/>
            <a:tailEnd type="triangle" w="med" len="med"/>
          </a:ln>
          <a:effectLst/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>
            <a:off x="1711588" y="2057365"/>
            <a:ext cx="45719" cy="4372031"/>
          </a:xfrm>
          <a:prstGeom prst="line">
            <a:avLst/>
          </a:prstGeom>
          <a:noFill/>
          <a:ln w="66675">
            <a:solidFill>
              <a:srgbClr val="006600"/>
            </a:solidFill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85720" y="1414517"/>
            <a:ext cx="14287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6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971600" y="5949280"/>
            <a:ext cx="422148" cy="448342"/>
          </a:xfrm>
          <a:prstGeom prst="ellipse">
            <a:avLst/>
          </a:prstGeom>
          <a:solidFill>
            <a:srgbClr val="006600"/>
          </a:solidFill>
          <a:ln w="66675">
            <a:solidFill>
              <a:srgbClr val="0066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30938" y="5373216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4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000504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5"/>
          <p:cNvGrpSpPr/>
          <p:nvPr/>
        </p:nvGrpSpPr>
        <p:grpSpPr>
          <a:xfrm>
            <a:off x="1795440" y="2047863"/>
            <a:ext cx="1285884" cy="584775"/>
            <a:chOff x="4572000" y="201019"/>
            <a:chExt cx="1285884" cy="584775"/>
          </a:xfrm>
        </p:grpSpPr>
        <p:sp>
          <p:nvSpPr>
            <p:cNvPr id="17" name="TextBox 16"/>
            <p:cNvSpPr txBox="1"/>
            <p:nvPr/>
          </p:nvSpPr>
          <p:spPr>
            <a:xfrm>
              <a:off x="4572000" y="201019"/>
              <a:ext cx="1285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=0</a:t>
              </a:r>
              <a:endParaRPr lang="ru-RU" sz="3200" dirty="0"/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 flipH="1">
              <a:off x="4628195" y="319844"/>
              <a:ext cx="214315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Группа 18"/>
          <p:cNvGrpSpPr/>
          <p:nvPr/>
        </p:nvGrpSpPr>
        <p:grpSpPr>
          <a:xfrm>
            <a:off x="1949478" y="4905058"/>
            <a:ext cx="1028710" cy="584775"/>
            <a:chOff x="6185545" y="-441899"/>
            <a:chExt cx="1571636" cy="584775"/>
          </a:xfrm>
        </p:grpSpPr>
        <p:sp>
          <p:nvSpPr>
            <p:cNvPr id="20" name="TextBox 19"/>
            <p:cNvSpPr txBox="1"/>
            <p:nvPr/>
          </p:nvSpPr>
          <p:spPr>
            <a:xfrm>
              <a:off x="6185545" y="-441899"/>
              <a:ext cx="157163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err="1" smtClean="0">
                  <a:solidFill>
                    <a:srgbClr val="0014A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н</a:t>
              </a:r>
              <a:endParaRPr lang="ru-RU" sz="3200" dirty="0">
                <a:solidFill>
                  <a:srgbClr val="0014AC"/>
                </a:solidFill>
              </a:endParaRPr>
            </a:p>
          </p:txBody>
        </p:sp>
        <p:sp>
          <p:nvSpPr>
            <p:cNvPr id="21" name="Line 8"/>
            <p:cNvSpPr>
              <a:spLocks noChangeShapeType="1"/>
            </p:cNvSpPr>
            <p:nvPr/>
          </p:nvSpPr>
          <p:spPr bwMode="auto">
            <a:xfrm flipH="1">
              <a:off x="6237931" y="-327599"/>
              <a:ext cx="427838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14AC"/>
                </a:solidFill>
              </a:endParaRPr>
            </a:p>
          </p:txBody>
        </p:sp>
      </p:grpSp>
      <p:sp>
        <p:nvSpPr>
          <p:cNvPr id="22" name="Line 4"/>
          <p:cNvSpPr>
            <a:spLocks noChangeShapeType="1"/>
          </p:cNvSpPr>
          <p:nvPr/>
        </p:nvSpPr>
        <p:spPr bwMode="auto">
          <a:xfrm>
            <a:off x="2621595" y="3881768"/>
            <a:ext cx="45719" cy="1928826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  <a:effectLst/>
          <a:scene3d>
            <a:camera prst="orthographicFront">
              <a:rot lat="0" lon="0" rev="2154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976789" y="6148716"/>
            <a:ext cx="504056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4626698"/>
            <a:ext cx="714380" cy="707886"/>
          </a:xfrm>
          <a:prstGeom prst="rect">
            <a:avLst/>
          </a:prstGeom>
          <a:solidFill>
            <a:srgbClr val="66CCFF">
              <a:alpha val="27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5"/>
          <p:cNvSpPr>
            <a:spLocks noChangeArrowheads="1"/>
          </p:cNvSpPr>
          <p:nvPr/>
        </p:nvSpPr>
        <p:spPr bwMode="auto">
          <a:xfrm>
            <a:off x="1053508" y="5024776"/>
            <a:ext cx="422148" cy="448342"/>
          </a:xfrm>
          <a:prstGeom prst="ellipse">
            <a:avLst/>
          </a:prstGeom>
          <a:solidFill>
            <a:srgbClr val="006600"/>
          </a:solidFill>
          <a:ln w="66675">
            <a:solidFill>
              <a:srgbClr val="0066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7524328" y="1476073"/>
            <a:ext cx="1656184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Ен=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Ек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43808" y="5780782"/>
            <a:ext cx="6084168" cy="10772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Ответ: скорость в начальной точке должна составлять …..м/с.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5" cstate="print">
            <a:lum bright="-20000" contrast="60000"/>
          </a:blip>
          <a:srcRect l="17647" t="19290" r="9940" b="68527"/>
          <a:stretch>
            <a:fillRect/>
          </a:stretch>
        </p:blipFill>
        <p:spPr bwMode="auto">
          <a:xfrm>
            <a:off x="0" y="0"/>
            <a:ext cx="914400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Группа 132"/>
          <p:cNvGrpSpPr/>
          <p:nvPr/>
        </p:nvGrpSpPr>
        <p:grpSpPr>
          <a:xfrm>
            <a:off x="3275851" y="1556793"/>
            <a:ext cx="1368020" cy="1367981"/>
            <a:chOff x="5143501" y="3248028"/>
            <a:chExt cx="1368020" cy="1367981"/>
          </a:xfrm>
        </p:grpSpPr>
        <p:grpSp>
          <p:nvGrpSpPr>
            <p:cNvPr id="45" name="Group 7"/>
            <p:cNvGrpSpPr>
              <a:grpSpLocks/>
            </p:cNvGrpSpPr>
            <p:nvPr/>
          </p:nvGrpSpPr>
          <p:grpSpPr bwMode="auto">
            <a:xfrm>
              <a:off x="5143501" y="3248028"/>
              <a:ext cx="1368020" cy="1367981"/>
              <a:chOff x="9757" y="3167"/>
              <a:chExt cx="567" cy="556"/>
            </a:xfrm>
          </p:grpSpPr>
          <p:sp>
            <p:nvSpPr>
              <p:cNvPr id="47" name="Text Box 8"/>
              <p:cNvSpPr txBox="1">
                <a:spLocks noChangeArrowheads="1"/>
              </p:cNvSpPr>
              <p:nvPr/>
            </p:nvSpPr>
            <p:spPr bwMode="auto">
              <a:xfrm>
                <a:off x="9757" y="3461"/>
                <a:ext cx="298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Text Box 9"/>
              <p:cNvSpPr txBox="1">
                <a:spLocks noChangeArrowheads="1"/>
              </p:cNvSpPr>
              <p:nvPr/>
            </p:nvSpPr>
            <p:spPr bwMode="auto">
              <a:xfrm>
                <a:off x="9758" y="3167"/>
                <a:ext cx="566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4000" b="1" i="0" u="none" strike="noStrike" cap="none" normalizeH="0" baseline="0" dirty="0" err="1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Mv</a:t>
                </a:r>
                <a:r>
                  <a:rPr lang="ru-RU" sz="4000" b="1" baseline="-25000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н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6" name="Прямая соединительная линия 45"/>
            <p:cNvCxnSpPr/>
            <p:nvPr/>
          </p:nvCxnSpPr>
          <p:spPr>
            <a:xfrm>
              <a:off x="5270073" y="3929066"/>
              <a:ext cx="730687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4383686" y="1847557"/>
            <a:ext cx="2708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MgH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35896" y="278092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28184" y="1990581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365487" y="1556792"/>
            <a:ext cx="504056" cy="648072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860032" y="1916832"/>
            <a:ext cx="360040" cy="576064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6657309" y="198884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732240" y="2060848"/>
            <a:ext cx="432048" cy="576064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3563888" y="342900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-2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63888" y="4149080"/>
            <a:ext cx="3240360" cy="7078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491880" y="4869160"/>
            <a:ext cx="1728192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220072" y="4869160"/>
            <a:ext cx="1728192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475656" y="980728"/>
            <a:ext cx="7668344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Запишем  ЗС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Э для перехода из </a:t>
            </a:r>
            <a:r>
              <a:rPr lang="ru-RU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т.Нв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т.К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7020272" y="4365104"/>
            <a:ext cx="2123728" cy="143885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pPr>
              <a:lnSpc>
                <a:spcPts val="3500"/>
              </a:lnSpc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=6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0"/>
            <a:ext cx="571472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3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3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3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3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3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3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75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75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-0.00261 0.1648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0.00052 -0.59977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2" grpId="0" animBg="1"/>
      <p:bldP spid="12" grpId="2" animBg="1"/>
      <p:bldP spid="14" grpId="0"/>
      <p:bldP spid="22" grpId="0" animBg="1"/>
      <p:bldP spid="29" grpId="0" animBg="1"/>
      <p:bldP spid="30" grpId="0" animBg="1"/>
      <p:bldP spid="30" grpId="1" animBg="1"/>
      <p:bldP spid="34" grpId="0" animBg="1"/>
      <p:bldP spid="34" grpId="1" animBg="1"/>
      <p:bldP spid="34" grpId="2" animBg="1"/>
      <p:bldP spid="52" grpId="0" animBg="1"/>
      <p:bldP spid="55" grpId="0" animBg="1"/>
      <p:bldP spid="49" grpId="0"/>
      <p:bldP spid="50" grpId="0"/>
      <p:bldP spid="51" grpId="0"/>
      <p:bldP spid="53" grpId="0" animBg="1"/>
      <p:bldP spid="54" grpId="0" animBg="1"/>
      <p:bldP spid="57" grpId="0"/>
      <p:bldP spid="56" grpId="0" animBg="1"/>
      <p:bldP spid="58" grpId="0"/>
      <p:bldP spid="59" grpId="0" animBg="1"/>
      <p:bldP spid="60" grpId="0" animBg="1"/>
      <p:bldP spid="61" grpId="0" animBg="1"/>
      <p:bldP spid="62" grpId="0" animBg="1"/>
      <p:bldP spid="6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1000100" y="6143644"/>
            <a:ext cx="6429420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 flipH="1" flipV="1">
            <a:off x="-535023" y="4606933"/>
            <a:ext cx="3357586" cy="1588"/>
          </a:xfrm>
          <a:prstGeom prst="straightConnector1">
            <a:avLst/>
          </a:prstGeom>
          <a:ln w="15875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уга 9"/>
          <p:cNvSpPr/>
          <p:nvPr/>
        </p:nvSpPr>
        <p:spPr>
          <a:xfrm>
            <a:off x="928662" y="4357694"/>
            <a:ext cx="5572164" cy="6143668"/>
          </a:xfrm>
          <a:prstGeom prst="arc">
            <a:avLst>
              <a:gd name="adj1" fmla="val 12396095"/>
              <a:gd name="adj2" fmla="val 20024815"/>
            </a:avLst>
          </a:prstGeom>
          <a:ln w="57150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1214415" y="5085184"/>
            <a:ext cx="477267" cy="105846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  <a:scene3d>
            <a:camera prst="orthographicFront">
              <a:rot lat="0" lon="0" rev="214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35630" y="450912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/>
          </a:p>
        </p:txBody>
      </p:sp>
      <p:sp>
        <p:nvSpPr>
          <p:cNvPr id="60" name="Line 41"/>
          <p:cNvSpPr>
            <a:spLocks noChangeShapeType="1"/>
          </p:cNvSpPr>
          <p:nvPr/>
        </p:nvSpPr>
        <p:spPr bwMode="auto">
          <a:xfrm>
            <a:off x="5143504" y="4572008"/>
            <a:ext cx="0" cy="928694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64"/>
          <p:cNvGrpSpPr/>
          <p:nvPr/>
        </p:nvGrpSpPr>
        <p:grpSpPr>
          <a:xfrm>
            <a:off x="4000496" y="4857760"/>
            <a:ext cx="714380" cy="461665"/>
            <a:chOff x="3176291" y="2714620"/>
            <a:chExt cx="714380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3176291" y="2714620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solidFill>
                  <a:srgbClr val="FF0000"/>
                </a:solidFill>
              </a:endParaRPr>
            </a:p>
          </p:txBody>
        </p:sp>
      </p:grpSp>
      <p:cxnSp>
        <p:nvCxnSpPr>
          <p:cNvPr id="67" name="Прямая со стрелкой 66"/>
          <p:cNvCxnSpPr/>
          <p:nvPr/>
        </p:nvCxnSpPr>
        <p:spPr>
          <a:xfrm rot="5400000">
            <a:off x="4215604" y="4928404"/>
            <a:ext cx="85725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67"/>
          <p:cNvGrpSpPr/>
          <p:nvPr/>
        </p:nvGrpSpPr>
        <p:grpSpPr>
          <a:xfrm>
            <a:off x="5264207" y="5214950"/>
            <a:ext cx="593677" cy="400110"/>
            <a:chOff x="3148575" y="2714620"/>
            <a:chExt cx="742096" cy="400110"/>
          </a:xfrm>
        </p:grpSpPr>
        <p:sp>
          <p:nvSpPr>
            <p:cNvPr id="69" name="TextBox 68"/>
            <p:cNvSpPr txBox="1"/>
            <p:nvPr/>
          </p:nvSpPr>
          <p:spPr>
            <a:xfrm>
              <a:off x="3176291" y="2714620"/>
              <a:ext cx="714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 </a:t>
              </a:r>
              <a:endPara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Line 29"/>
            <p:cNvSpPr>
              <a:spLocks noChangeShapeType="1"/>
            </p:cNvSpPr>
            <p:nvPr/>
          </p:nvSpPr>
          <p:spPr bwMode="auto">
            <a:xfrm>
              <a:off x="3148575" y="2824790"/>
              <a:ext cx="438707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C00000"/>
                </a:solidFill>
              </a:endParaRPr>
            </a:p>
          </p:txBody>
        </p:sp>
      </p:grpSp>
      <p:sp>
        <p:nvSpPr>
          <p:cNvPr id="73" name="Прямоугольник 72"/>
          <p:cNvSpPr/>
          <p:nvPr/>
        </p:nvSpPr>
        <p:spPr>
          <a:xfrm>
            <a:off x="714348" y="2886014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y </a:t>
            </a:r>
            <a:endParaRPr lang="ru-RU" sz="3200" dirty="0">
              <a:solidFill>
                <a:srgbClr val="0014AC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358082" y="5814972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x 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58" name="Line 29"/>
          <p:cNvSpPr>
            <a:spLocks noChangeShapeType="1"/>
          </p:cNvSpPr>
          <p:nvPr/>
        </p:nvSpPr>
        <p:spPr bwMode="auto">
          <a:xfrm>
            <a:off x="1335630" y="4651996"/>
            <a:ext cx="35096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14AC"/>
              </a:solidFill>
            </a:endParaRPr>
          </a:p>
        </p:txBody>
      </p:sp>
      <p:cxnSp>
        <p:nvCxnSpPr>
          <p:cNvPr id="102" name="Прямая со стрелкой 101"/>
          <p:cNvCxnSpPr/>
          <p:nvPr/>
        </p:nvCxnSpPr>
        <p:spPr>
          <a:xfrm>
            <a:off x="6156176" y="5887830"/>
            <a:ext cx="504056" cy="97017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  <a:scene3d>
            <a:camera prst="orthographicFront">
              <a:rot lat="0" lon="0" rev="214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8" cstate="print">
            <a:lum bright="-20000" contrast="60000"/>
          </a:blip>
          <a:srcRect l="17647" t="30711" r="9940" b="60913"/>
          <a:stretch>
            <a:fillRect/>
          </a:stretch>
        </p:blipFill>
        <p:spPr bwMode="auto">
          <a:xfrm>
            <a:off x="0" y="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Прямоугольник 61"/>
          <p:cNvSpPr/>
          <p:nvPr/>
        </p:nvSpPr>
        <p:spPr>
          <a:xfrm>
            <a:off x="0" y="1414081"/>
            <a:ext cx="2123728" cy="143885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0м</a:t>
            </a: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=20м/с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5" name="Группа 132"/>
          <p:cNvGrpSpPr/>
          <p:nvPr/>
        </p:nvGrpSpPr>
        <p:grpSpPr>
          <a:xfrm>
            <a:off x="2267739" y="1628798"/>
            <a:ext cx="1295638" cy="1439332"/>
            <a:chOff x="5143501" y="3248025"/>
            <a:chExt cx="1295638" cy="1439332"/>
          </a:xfrm>
        </p:grpSpPr>
        <p:grpSp>
          <p:nvGrpSpPr>
            <p:cNvPr id="76" name="Group 7"/>
            <p:cNvGrpSpPr>
              <a:grpSpLocks/>
            </p:cNvGrpSpPr>
            <p:nvPr/>
          </p:nvGrpSpPr>
          <p:grpSpPr bwMode="auto">
            <a:xfrm>
              <a:off x="5143501" y="3248025"/>
              <a:ext cx="1295638" cy="1439332"/>
              <a:chOff x="9757" y="3167"/>
              <a:chExt cx="537" cy="585"/>
            </a:xfrm>
          </p:grpSpPr>
          <p:sp>
            <p:nvSpPr>
              <p:cNvPr id="78" name="Text Box 8"/>
              <p:cNvSpPr txBox="1">
                <a:spLocks noChangeArrowheads="1"/>
              </p:cNvSpPr>
              <p:nvPr/>
            </p:nvSpPr>
            <p:spPr bwMode="auto">
              <a:xfrm>
                <a:off x="9757" y="3461"/>
                <a:ext cx="35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9" name="Text Box 9"/>
              <p:cNvSpPr txBox="1">
                <a:spLocks noChangeArrowheads="1"/>
              </p:cNvSpPr>
              <p:nvPr/>
            </p:nvSpPr>
            <p:spPr bwMode="auto">
              <a:xfrm>
                <a:off x="9758" y="3167"/>
                <a:ext cx="536" cy="2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4000" b="1" i="0" u="none" strike="noStrike" cap="none" normalizeH="0" baseline="0" dirty="0" err="1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Mv</a:t>
                </a:r>
                <a:r>
                  <a:rPr lang="ru-RU" sz="4000" b="1" baseline="-25000" dirty="0" err="1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н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77" name="Прямая соединительная линия 76"/>
            <p:cNvCxnSpPr/>
            <p:nvPr/>
          </p:nvCxnSpPr>
          <p:spPr>
            <a:xfrm>
              <a:off x="5270073" y="3929066"/>
              <a:ext cx="730687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83"/>
          <p:cNvSpPr txBox="1"/>
          <p:nvPr/>
        </p:nvSpPr>
        <p:spPr>
          <a:xfrm>
            <a:off x="3491880" y="1891394"/>
            <a:ext cx="1839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339752" y="1628800"/>
            <a:ext cx="504056" cy="648072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3923928" y="1988840"/>
            <a:ext cx="504056" cy="648072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1475656" y="925308"/>
            <a:ext cx="7668344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Запишем  ЗС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Э для перехода из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т.Н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т.К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292080" y="1916832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2699792" y="3933056"/>
            <a:ext cx="792088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т.К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144016" y="6237312"/>
            <a:ext cx="899592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т.Н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4" name="Группа 132"/>
          <p:cNvGrpSpPr/>
          <p:nvPr/>
        </p:nvGrpSpPr>
        <p:grpSpPr>
          <a:xfrm>
            <a:off x="5724128" y="1556792"/>
            <a:ext cx="1295638" cy="1439332"/>
            <a:chOff x="5143501" y="3248025"/>
            <a:chExt cx="1295638" cy="1439332"/>
          </a:xfrm>
        </p:grpSpPr>
        <p:grpSp>
          <p:nvGrpSpPr>
            <p:cNvPr id="105" name="Group 7"/>
            <p:cNvGrpSpPr>
              <a:grpSpLocks/>
            </p:cNvGrpSpPr>
            <p:nvPr/>
          </p:nvGrpSpPr>
          <p:grpSpPr bwMode="auto">
            <a:xfrm>
              <a:off x="5143501" y="3248025"/>
              <a:ext cx="1295638" cy="1439332"/>
              <a:chOff x="9757" y="3167"/>
              <a:chExt cx="537" cy="585"/>
            </a:xfrm>
          </p:grpSpPr>
          <p:sp>
            <p:nvSpPr>
              <p:cNvPr id="107" name="Text Box 8"/>
              <p:cNvSpPr txBox="1">
                <a:spLocks noChangeArrowheads="1"/>
              </p:cNvSpPr>
              <p:nvPr/>
            </p:nvSpPr>
            <p:spPr bwMode="auto">
              <a:xfrm>
                <a:off x="9757" y="3461"/>
                <a:ext cx="35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8" name="Text Box 9"/>
              <p:cNvSpPr txBox="1">
                <a:spLocks noChangeArrowheads="1"/>
              </p:cNvSpPr>
              <p:nvPr/>
            </p:nvSpPr>
            <p:spPr bwMode="auto">
              <a:xfrm>
                <a:off x="9758" y="3167"/>
                <a:ext cx="536" cy="2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4000" b="1" i="0" u="none" strike="noStrike" cap="none" normalizeH="0" baseline="0" dirty="0" err="1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Mv</a:t>
                </a:r>
                <a:r>
                  <a:rPr lang="ru-RU" sz="4000" b="1" baseline="-25000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к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06" name="Прямая соединительная линия 105"/>
            <p:cNvCxnSpPr/>
            <p:nvPr/>
          </p:nvCxnSpPr>
          <p:spPr>
            <a:xfrm>
              <a:off x="5270073" y="3929066"/>
              <a:ext cx="730687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Прямоугольник 108"/>
          <p:cNvSpPr/>
          <p:nvPr/>
        </p:nvSpPr>
        <p:spPr>
          <a:xfrm>
            <a:off x="5796136" y="1556792"/>
            <a:ext cx="504056" cy="648072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Line 9"/>
          <p:cNvSpPr>
            <a:spLocks noChangeShapeType="1"/>
          </p:cNvSpPr>
          <p:nvPr/>
        </p:nvSpPr>
        <p:spPr bwMode="auto">
          <a:xfrm flipH="1">
            <a:off x="3077217" y="4461345"/>
            <a:ext cx="41565" cy="1700482"/>
          </a:xfrm>
          <a:prstGeom prst="line">
            <a:avLst/>
          </a:prstGeom>
          <a:noFill/>
          <a:ln w="66675">
            <a:solidFill>
              <a:srgbClr val="006600"/>
            </a:solidFill>
            <a:round/>
            <a:headEnd type="triangle" w="med" len="med"/>
            <a:tailEnd type="triangle" w="med" len="med"/>
          </a:ln>
          <a:effectLst/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1" name="TextBox 110"/>
          <p:cNvSpPr txBox="1"/>
          <p:nvPr/>
        </p:nvSpPr>
        <p:spPr>
          <a:xfrm>
            <a:off x="3139250" y="5057987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139952" y="2852936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40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835696" y="-27384"/>
            <a:ext cx="7308304" cy="10772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Ответ: скорость в начальной точке должна составлять …..м/с.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436096" y="3573016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40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724128" y="4293096"/>
            <a:ext cx="3168352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40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975648" y="5013176"/>
            <a:ext cx="2196752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0"/>
            <a:ext cx="571472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3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3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3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6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7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3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4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0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1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7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8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" grpId="0" animBg="1"/>
      <p:bldP spid="21" grpId="0"/>
      <p:bldP spid="60" grpId="0" animBg="1"/>
      <p:bldP spid="73" grpId="0"/>
      <p:bldP spid="55" grpId="0"/>
      <p:bldP spid="58" grpId="0" animBg="1"/>
      <p:bldP spid="62" grpId="0" build="p" animBg="1"/>
      <p:bldP spid="84" grpId="0"/>
      <p:bldP spid="88" grpId="0" animBg="1"/>
      <p:bldP spid="89" grpId="0" animBg="1"/>
      <p:bldP spid="96" grpId="0" animBg="1"/>
      <p:bldP spid="98" grpId="0"/>
      <p:bldP spid="100" grpId="0" animBg="1"/>
      <p:bldP spid="103" grpId="0" animBg="1"/>
      <p:bldP spid="109" grpId="0" animBg="1"/>
      <p:bldP spid="110" grpId="0" animBg="1"/>
      <p:bldP spid="111" grpId="0"/>
      <p:bldP spid="112" grpId="0"/>
      <p:bldP spid="113" grpId="0" animBg="1"/>
      <p:bldP spid="114" grpId="0"/>
      <p:bldP spid="115" grpId="0" animBg="1"/>
      <p:bldP spid="1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971600" y="6093296"/>
            <a:ext cx="6429420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 flipH="1" flipV="1">
            <a:off x="156109" y="4606933"/>
            <a:ext cx="3357586" cy="1588"/>
          </a:xfrm>
          <a:prstGeom prst="straightConnector1">
            <a:avLst/>
          </a:prstGeom>
          <a:ln w="15875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уга 9"/>
          <p:cNvSpPr/>
          <p:nvPr/>
        </p:nvSpPr>
        <p:spPr>
          <a:xfrm>
            <a:off x="928662" y="4357694"/>
            <a:ext cx="5572164" cy="6143668"/>
          </a:xfrm>
          <a:prstGeom prst="arc">
            <a:avLst>
              <a:gd name="adj1" fmla="val 12396095"/>
              <a:gd name="adj2" fmla="val 20024815"/>
            </a:avLst>
          </a:prstGeom>
          <a:ln w="57150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1835696" y="4149080"/>
            <a:ext cx="1080121" cy="952361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  <a:scene3d>
            <a:camera prst="orthographicFront">
              <a:rot lat="0" lon="0" rev="214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87824" y="378904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/>
          </a:p>
        </p:txBody>
      </p:sp>
      <p:sp>
        <p:nvSpPr>
          <p:cNvPr id="60" name="Line 41"/>
          <p:cNvSpPr>
            <a:spLocks noChangeShapeType="1"/>
          </p:cNvSpPr>
          <p:nvPr/>
        </p:nvSpPr>
        <p:spPr bwMode="auto">
          <a:xfrm>
            <a:off x="5143504" y="4572008"/>
            <a:ext cx="0" cy="928694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64"/>
          <p:cNvGrpSpPr/>
          <p:nvPr/>
        </p:nvGrpSpPr>
        <p:grpSpPr>
          <a:xfrm>
            <a:off x="4000496" y="4857760"/>
            <a:ext cx="714380" cy="461665"/>
            <a:chOff x="3176291" y="2714620"/>
            <a:chExt cx="714380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3176291" y="2714620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solidFill>
                  <a:srgbClr val="FF0000"/>
                </a:solidFill>
              </a:endParaRPr>
            </a:p>
          </p:txBody>
        </p:sp>
      </p:grpSp>
      <p:cxnSp>
        <p:nvCxnSpPr>
          <p:cNvPr id="67" name="Прямая со стрелкой 66"/>
          <p:cNvCxnSpPr/>
          <p:nvPr/>
        </p:nvCxnSpPr>
        <p:spPr>
          <a:xfrm rot="5400000">
            <a:off x="4215604" y="4928404"/>
            <a:ext cx="85725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67"/>
          <p:cNvGrpSpPr/>
          <p:nvPr/>
        </p:nvGrpSpPr>
        <p:grpSpPr>
          <a:xfrm>
            <a:off x="5264207" y="5214950"/>
            <a:ext cx="593677" cy="400110"/>
            <a:chOff x="3148575" y="2714620"/>
            <a:chExt cx="742096" cy="400110"/>
          </a:xfrm>
        </p:grpSpPr>
        <p:sp>
          <p:nvSpPr>
            <p:cNvPr id="69" name="TextBox 68"/>
            <p:cNvSpPr txBox="1"/>
            <p:nvPr/>
          </p:nvSpPr>
          <p:spPr>
            <a:xfrm>
              <a:off x="3176291" y="2714620"/>
              <a:ext cx="714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 </a:t>
              </a:r>
              <a:endPara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Line 29"/>
            <p:cNvSpPr>
              <a:spLocks noChangeShapeType="1"/>
            </p:cNvSpPr>
            <p:nvPr/>
          </p:nvSpPr>
          <p:spPr bwMode="auto">
            <a:xfrm>
              <a:off x="3148575" y="2824790"/>
              <a:ext cx="438707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C00000"/>
                </a:solidFill>
              </a:endParaRPr>
            </a:p>
          </p:txBody>
        </p:sp>
      </p:grpSp>
      <p:sp>
        <p:nvSpPr>
          <p:cNvPr id="73" name="Прямоугольник 72"/>
          <p:cNvSpPr/>
          <p:nvPr/>
        </p:nvSpPr>
        <p:spPr>
          <a:xfrm>
            <a:off x="714348" y="2886014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y </a:t>
            </a:r>
            <a:endParaRPr lang="ru-RU" sz="3200" dirty="0">
              <a:solidFill>
                <a:srgbClr val="0014AC"/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835696" y="5085184"/>
            <a:ext cx="842266" cy="14990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7358082" y="5814972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x 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58" name="Line 29"/>
          <p:cNvSpPr>
            <a:spLocks noChangeShapeType="1"/>
          </p:cNvSpPr>
          <p:nvPr/>
        </p:nvSpPr>
        <p:spPr bwMode="auto">
          <a:xfrm>
            <a:off x="3059832" y="3933056"/>
            <a:ext cx="35096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14AC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0" y="1630105"/>
            <a:ext cx="2123728" cy="143885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=6м/с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132"/>
          <p:cNvGrpSpPr/>
          <p:nvPr/>
        </p:nvGrpSpPr>
        <p:grpSpPr>
          <a:xfrm>
            <a:off x="2267739" y="1628798"/>
            <a:ext cx="1295638" cy="1439332"/>
            <a:chOff x="5143501" y="3248025"/>
            <a:chExt cx="1295638" cy="1439332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5143501" y="3248025"/>
              <a:ext cx="1295638" cy="1439332"/>
              <a:chOff x="9757" y="3167"/>
              <a:chExt cx="537" cy="585"/>
            </a:xfrm>
          </p:grpSpPr>
          <p:sp>
            <p:nvSpPr>
              <p:cNvPr id="78" name="Text Box 8"/>
              <p:cNvSpPr txBox="1">
                <a:spLocks noChangeArrowheads="1"/>
              </p:cNvSpPr>
              <p:nvPr/>
            </p:nvSpPr>
            <p:spPr bwMode="auto">
              <a:xfrm>
                <a:off x="9757" y="3461"/>
                <a:ext cx="35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9" name="Text Box 9"/>
              <p:cNvSpPr txBox="1">
                <a:spLocks noChangeArrowheads="1"/>
              </p:cNvSpPr>
              <p:nvPr/>
            </p:nvSpPr>
            <p:spPr bwMode="auto">
              <a:xfrm>
                <a:off x="9758" y="3167"/>
                <a:ext cx="536" cy="2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4000" b="1" i="0" u="none" strike="noStrike" cap="none" normalizeH="0" baseline="0" dirty="0" err="1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Mv</a:t>
                </a:r>
                <a:r>
                  <a:rPr lang="ru-RU" sz="4000" b="1" baseline="-25000" dirty="0" err="1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н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77" name="Прямая соединительная линия 76"/>
            <p:cNvCxnSpPr/>
            <p:nvPr/>
          </p:nvCxnSpPr>
          <p:spPr>
            <a:xfrm>
              <a:off x="5270073" y="3929066"/>
              <a:ext cx="730687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83"/>
          <p:cNvSpPr txBox="1"/>
          <p:nvPr/>
        </p:nvSpPr>
        <p:spPr>
          <a:xfrm>
            <a:off x="3396880" y="1903269"/>
            <a:ext cx="1839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339752" y="1628800"/>
            <a:ext cx="504056" cy="648072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3828928" y="1976965"/>
            <a:ext cx="504056" cy="648072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1475656" y="1044025"/>
            <a:ext cx="7668344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Запишем  ЗС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Э для перехода из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т.Н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т.К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292080" y="1916832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6228184" y="6021288"/>
            <a:ext cx="792088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т.К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899592" y="4941168"/>
            <a:ext cx="899592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т.Н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132"/>
          <p:cNvGrpSpPr/>
          <p:nvPr/>
        </p:nvGrpSpPr>
        <p:grpSpPr>
          <a:xfrm>
            <a:off x="5724128" y="1556792"/>
            <a:ext cx="1295638" cy="1439332"/>
            <a:chOff x="5143501" y="3248025"/>
            <a:chExt cx="1295638" cy="1439332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5143501" y="3248025"/>
              <a:ext cx="1295638" cy="1439332"/>
              <a:chOff x="9757" y="3167"/>
              <a:chExt cx="537" cy="585"/>
            </a:xfrm>
          </p:grpSpPr>
          <p:sp>
            <p:nvSpPr>
              <p:cNvPr id="107" name="Text Box 8"/>
              <p:cNvSpPr txBox="1">
                <a:spLocks noChangeArrowheads="1"/>
              </p:cNvSpPr>
              <p:nvPr/>
            </p:nvSpPr>
            <p:spPr bwMode="auto">
              <a:xfrm>
                <a:off x="9757" y="3461"/>
                <a:ext cx="35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8" name="Text Box 9"/>
              <p:cNvSpPr txBox="1">
                <a:spLocks noChangeArrowheads="1"/>
              </p:cNvSpPr>
              <p:nvPr/>
            </p:nvSpPr>
            <p:spPr bwMode="auto">
              <a:xfrm>
                <a:off x="9758" y="3167"/>
                <a:ext cx="536" cy="2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4000" b="1" i="0" u="none" strike="noStrike" cap="none" normalizeH="0" baseline="0" dirty="0" err="1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Mv</a:t>
                </a:r>
                <a:r>
                  <a:rPr lang="ru-RU" sz="4000" b="1" baseline="-25000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к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06" name="Прямая соединительная линия 105"/>
            <p:cNvCxnSpPr/>
            <p:nvPr/>
          </p:nvCxnSpPr>
          <p:spPr>
            <a:xfrm>
              <a:off x="5270073" y="3929066"/>
              <a:ext cx="730687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Прямоугольник 108"/>
          <p:cNvSpPr/>
          <p:nvPr/>
        </p:nvSpPr>
        <p:spPr>
          <a:xfrm>
            <a:off x="5796136" y="1556792"/>
            <a:ext cx="504056" cy="648072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Line 9"/>
          <p:cNvSpPr>
            <a:spLocks noChangeShapeType="1"/>
          </p:cNvSpPr>
          <p:nvPr/>
        </p:nvSpPr>
        <p:spPr bwMode="auto">
          <a:xfrm flipH="1">
            <a:off x="2051720" y="5085184"/>
            <a:ext cx="0" cy="1052410"/>
          </a:xfrm>
          <a:prstGeom prst="line">
            <a:avLst/>
          </a:prstGeom>
          <a:noFill/>
          <a:ln w="66675">
            <a:solidFill>
              <a:srgbClr val="006600"/>
            </a:solidFill>
            <a:round/>
            <a:headEnd type="triangle" w="med" len="med"/>
            <a:tailEnd type="triangle" w="med" len="med"/>
          </a:ln>
          <a:effectLst/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1" name="TextBox 110"/>
          <p:cNvSpPr txBox="1"/>
          <p:nvPr/>
        </p:nvSpPr>
        <p:spPr>
          <a:xfrm>
            <a:off x="2123728" y="5157192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4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139952" y="2852936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40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076056" y="3573016"/>
            <a:ext cx="3168352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40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940152" y="4293096"/>
            <a:ext cx="2196752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8" cstate="print">
            <a:lum bright="-20000" contrast="60000"/>
          </a:blip>
          <a:srcRect l="17647" t="37817" r="9940" b="50761"/>
          <a:stretch>
            <a:fillRect/>
          </a:stretch>
        </p:blipFill>
        <p:spPr bwMode="auto">
          <a:xfrm>
            <a:off x="0" y="0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5" name="Прямая со стрелкой 64"/>
          <p:cNvCxnSpPr/>
          <p:nvPr/>
        </p:nvCxnSpPr>
        <p:spPr>
          <a:xfrm>
            <a:off x="6204434" y="6045038"/>
            <a:ext cx="516026" cy="97017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  <a:scene3d>
            <a:camera prst="orthographicFront">
              <a:rot lat="0" lon="0" rev="214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1619672" y="0"/>
            <a:ext cx="7524328" cy="10772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Ответ: скорость в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конечной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точке должна составлять …..м/с.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0"/>
            <a:ext cx="571472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3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3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3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6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7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9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5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6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" grpId="0" animBg="1"/>
      <p:bldP spid="21" grpId="0"/>
      <p:bldP spid="60" grpId="0" animBg="1"/>
      <p:bldP spid="73" grpId="0"/>
      <p:bldP spid="55" grpId="0"/>
      <p:bldP spid="58" grpId="0" animBg="1"/>
      <p:bldP spid="62" grpId="0" build="p" animBg="1"/>
      <p:bldP spid="84" grpId="0"/>
      <p:bldP spid="88" grpId="0" animBg="1"/>
      <p:bldP spid="89" grpId="0" animBg="1"/>
      <p:bldP spid="96" grpId="0" animBg="1"/>
      <p:bldP spid="98" grpId="0"/>
      <p:bldP spid="100" grpId="0" animBg="1"/>
      <p:bldP spid="103" grpId="0" animBg="1"/>
      <p:bldP spid="109" grpId="0" animBg="1"/>
      <p:bldP spid="110" grpId="0" animBg="1"/>
      <p:bldP spid="111" grpId="0"/>
      <p:bldP spid="112" grpId="0"/>
      <p:bldP spid="115" grpId="0" animBg="1"/>
      <p:bldP spid="116" grpId="0" animBg="1"/>
      <p:bldP spid="1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 cstate="print"/>
          <a:srcRect l="27877" t="50000" r="57813" b="28527"/>
          <a:stretch>
            <a:fillRect/>
          </a:stretch>
        </p:blipFill>
        <p:spPr bwMode="auto">
          <a:xfrm>
            <a:off x="1" y="1124744"/>
            <a:ext cx="3497826" cy="295232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 rot="5400000">
            <a:off x="2148098" y="2968390"/>
            <a:ext cx="9000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2"/>
          <p:cNvGrpSpPr>
            <a:grpSpLocks/>
          </p:cNvGrpSpPr>
          <p:nvPr/>
        </p:nvGrpSpPr>
        <p:grpSpPr bwMode="auto">
          <a:xfrm>
            <a:off x="2699792" y="3284984"/>
            <a:ext cx="714380" cy="523220"/>
            <a:chOff x="5643570" y="500042"/>
            <a:chExt cx="1004894" cy="523117"/>
          </a:xfrm>
          <a:solidFill>
            <a:srgbClr val="FFFF00"/>
          </a:solidFill>
        </p:grpSpPr>
        <p:sp>
          <p:nvSpPr>
            <p:cNvPr id="8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1004894" cy="52311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5715006" y="571466"/>
              <a:ext cx="607680" cy="1587"/>
            </a:xfrm>
            <a:prstGeom prst="straightConnector1">
              <a:avLst/>
            </a:prstGeom>
            <a:grpFill/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Прямая со стрелкой 9"/>
          <p:cNvCxnSpPr/>
          <p:nvPr/>
        </p:nvCxnSpPr>
        <p:spPr>
          <a:xfrm rot="5400000">
            <a:off x="1890546" y="2582062"/>
            <a:ext cx="900000" cy="1588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22"/>
          <p:cNvGrpSpPr>
            <a:grpSpLocks/>
          </p:cNvGrpSpPr>
          <p:nvPr/>
        </p:nvGrpSpPr>
        <p:grpSpPr bwMode="auto">
          <a:xfrm>
            <a:off x="1547664" y="2473732"/>
            <a:ext cx="714380" cy="523220"/>
            <a:chOff x="5643570" y="500042"/>
            <a:chExt cx="1004894" cy="523117"/>
          </a:xfrm>
          <a:solidFill>
            <a:srgbClr val="FFFF00"/>
          </a:solidFill>
        </p:grpSpPr>
        <p:sp>
          <p:nvSpPr>
            <p:cNvPr id="12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1004894" cy="52311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400" b="1" dirty="0" err="1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b="1" dirty="0">
                <a:solidFill>
                  <a:srgbClr val="0014AC"/>
                </a:solidFill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5739316" y="571466"/>
              <a:ext cx="607680" cy="1587"/>
            </a:xfrm>
            <a:prstGeom prst="straightConnector1">
              <a:avLst/>
            </a:prstGeom>
            <a:grpFill/>
            <a:ln w="41275">
              <a:solidFill>
                <a:srgbClr val="0014AC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678984" y="1013827"/>
            <a:ext cx="7429520" cy="83099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 верхней точке окружности центростремительное ускорение телу сообщает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сила тяжести, т.е.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60" y="4540281"/>
            <a:ext cx="136815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32"/>
          <p:cNvGrpSpPr/>
          <p:nvPr/>
        </p:nvGrpSpPr>
        <p:grpSpPr>
          <a:xfrm>
            <a:off x="1558712" y="4365104"/>
            <a:ext cx="1072231" cy="1111281"/>
            <a:chOff x="5068703" y="3248019"/>
            <a:chExt cx="1257034" cy="1333534"/>
          </a:xfrm>
        </p:grpSpPr>
        <p:grpSp>
          <p:nvGrpSpPr>
            <p:cNvPr id="18" name="Group 7"/>
            <p:cNvGrpSpPr>
              <a:grpSpLocks/>
            </p:cNvGrpSpPr>
            <p:nvPr/>
          </p:nvGrpSpPr>
          <p:grpSpPr bwMode="auto">
            <a:xfrm>
              <a:off x="5068703" y="3248019"/>
              <a:ext cx="1257034" cy="1333534"/>
              <a:chOff x="9726" y="3167"/>
              <a:chExt cx="521" cy="542"/>
            </a:xfrm>
          </p:grpSpPr>
          <p:sp>
            <p:nvSpPr>
              <p:cNvPr id="21" name="Text Box 8"/>
              <p:cNvSpPr txBox="1">
                <a:spLocks noChangeArrowheads="1"/>
              </p:cNvSpPr>
              <p:nvPr/>
            </p:nvSpPr>
            <p:spPr bwMode="auto">
              <a:xfrm>
                <a:off x="9831" y="3446"/>
                <a:ext cx="252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2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Text Box 9"/>
              <p:cNvSpPr txBox="1">
                <a:spLocks noChangeArrowheads="1"/>
              </p:cNvSpPr>
              <p:nvPr/>
            </p:nvSpPr>
            <p:spPr bwMode="auto">
              <a:xfrm>
                <a:off x="9726" y="3167"/>
                <a:ext cx="521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3200" b="1" baseline="-25000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kumimoji="0" lang="en-US" sz="3200" b="1" i="0" u="none" strike="noStrike" cap="none" normalizeH="0" baseline="3000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0" name="Прямая соединительная линия 19"/>
            <p:cNvCxnSpPr/>
            <p:nvPr/>
          </p:nvCxnSpPr>
          <p:spPr>
            <a:xfrm>
              <a:off x="5235198" y="3929067"/>
              <a:ext cx="730687" cy="15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32"/>
          <p:cNvGrpSpPr/>
          <p:nvPr/>
        </p:nvGrpSpPr>
        <p:grpSpPr>
          <a:xfrm>
            <a:off x="5335855" y="2579724"/>
            <a:ext cx="716193" cy="1111281"/>
            <a:chOff x="5235178" y="3248019"/>
            <a:chExt cx="839631" cy="1333534"/>
          </a:xfrm>
          <a:solidFill>
            <a:schemeClr val="bg2">
              <a:lumMod val="90000"/>
            </a:schemeClr>
          </a:solidFill>
        </p:grpSpPr>
        <p:grpSp>
          <p:nvGrpSpPr>
            <p:cNvPr id="24" name="Group 7"/>
            <p:cNvGrpSpPr>
              <a:grpSpLocks/>
            </p:cNvGrpSpPr>
            <p:nvPr/>
          </p:nvGrpSpPr>
          <p:grpSpPr bwMode="auto">
            <a:xfrm>
              <a:off x="5235178" y="3248019"/>
              <a:ext cx="839631" cy="1333534"/>
              <a:chOff x="9795" y="3167"/>
              <a:chExt cx="348" cy="542"/>
            </a:xfrm>
            <a:grpFill/>
          </p:grpSpPr>
          <p:sp>
            <p:nvSpPr>
              <p:cNvPr id="27" name="Text Box 8"/>
              <p:cNvSpPr txBox="1">
                <a:spLocks noChangeArrowheads="1"/>
              </p:cNvSpPr>
              <p:nvPr/>
            </p:nvSpPr>
            <p:spPr bwMode="auto">
              <a:xfrm>
                <a:off x="9831" y="3446"/>
                <a:ext cx="312" cy="2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R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Text Box 9"/>
              <p:cNvSpPr txBox="1">
                <a:spLocks noChangeArrowheads="1"/>
              </p:cNvSpPr>
              <p:nvPr/>
            </p:nvSpPr>
            <p:spPr bwMode="auto">
              <a:xfrm>
                <a:off x="9795" y="3167"/>
                <a:ext cx="347" cy="2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3200" b="1" baseline="-25000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kumimoji="0" lang="en-US" sz="3200" b="1" i="0" u="none" strike="noStrike" cap="none" normalizeH="0" baseline="3000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6" name="Прямая соединительная линия 25"/>
            <p:cNvCxnSpPr/>
            <p:nvPr/>
          </p:nvCxnSpPr>
          <p:spPr>
            <a:xfrm>
              <a:off x="5235198" y="3929067"/>
              <a:ext cx="730687" cy="1588"/>
            </a:xfrm>
            <a:prstGeom prst="line">
              <a:avLst/>
            </a:prstGeom>
            <a:grpFill/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Прямоугольник 28"/>
          <p:cNvSpPr/>
          <p:nvPr/>
        </p:nvSpPr>
        <p:spPr>
          <a:xfrm>
            <a:off x="4265158" y="2827646"/>
            <a:ext cx="1071570" cy="60933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11" cstate="print">
            <a:lum bright="-20000" contrast="60000"/>
          </a:blip>
          <a:srcRect l="17647" t="49492" r="9940" b="35025"/>
          <a:stretch>
            <a:fillRect/>
          </a:stretch>
        </p:blipFill>
        <p:spPr bwMode="auto">
          <a:xfrm>
            <a:off x="0" y="0"/>
            <a:ext cx="914400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491880" y="1916832"/>
            <a:ext cx="2428892" cy="609334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mg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3933056"/>
            <a:ext cx="7668344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Запишем  ЗС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Э для перехода из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т.Н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т.К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339752" y="1815207"/>
            <a:ext cx="648072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т.К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0" y="1023119"/>
            <a:ext cx="755576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т.Н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415808" y="1772816"/>
            <a:ext cx="1728192" cy="99001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22808" y="4612289"/>
            <a:ext cx="144016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gR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12160" y="3212976"/>
            <a:ext cx="1800200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gR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496" y="5780782"/>
            <a:ext cx="9108504" cy="10772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чтобы не оторваться в верхней точке начальная высота должна быть не меньше …..м.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380296" y="1526312"/>
            <a:ext cx="216024" cy="216024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796136" y="1916832"/>
            <a:ext cx="1656184" cy="605294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07504" y="4468273"/>
            <a:ext cx="504056" cy="648072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558712" y="4540281"/>
            <a:ext cx="432048" cy="432048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710840" y="4828313"/>
            <a:ext cx="432048" cy="360040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2267744" y="3068960"/>
            <a:ext cx="3168352" cy="1584176"/>
          </a:xfrm>
          <a:prstGeom prst="straightConnector1">
            <a:avLst/>
          </a:prstGeom>
          <a:ln w="381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851920" y="4581128"/>
            <a:ext cx="295232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gR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2gR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75856" y="5229200"/>
            <a:ext cx="208823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3/2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64088" y="5229200"/>
            <a:ext cx="208823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Прямая со стрелкой 53"/>
          <p:cNvCxnSpPr/>
          <p:nvPr/>
        </p:nvCxnSpPr>
        <p:spPr>
          <a:xfrm flipH="1">
            <a:off x="1664892" y="2327220"/>
            <a:ext cx="962892" cy="2166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  <a:scene3d>
            <a:camera prst="orthographicFront">
              <a:rot lat="0" lon="0" rev="214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308839" y="177281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6" name="Line 29"/>
          <p:cNvSpPr>
            <a:spLocks noChangeShapeType="1"/>
          </p:cNvSpPr>
          <p:nvPr/>
        </p:nvSpPr>
        <p:spPr bwMode="auto">
          <a:xfrm>
            <a:off x="1308839" y="1915692"/>
            <a:ext cx="350966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14AC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0"/>
            <a:ext cx="571472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0.22604 0.3037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091 0.30371 L 0.23091 0.12524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3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3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3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3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3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3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0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1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5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5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5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6" dur="5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7" dur="5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5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8" dur="5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9" dur="5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5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0" dur="5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1" dur="5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5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bldLvl="2" animBg="1"/>
      <p:bldP spid="16" grpId="0" uiExpand="1" build="allAtOnce" animBg="1"/>
      <p:bldP spid="29" grpId="0" animBg="1"/>
      <p:bldP spid="15" grpId="0" animBg="1"/>
      <p:bldP spid="33" grpId="0" animBg="1"/>
      <p:bldP spid="36" grpId="0" animBg="1"/>
      <p:bldP spid="37" grpId="0" animBg="1"/>
      <p:bldP spid="39" grpId="0" build="p" animBg="1"/>
      <p:bldP spid="40" grpId="0" build="allAtOnce" animBg="1"/>
      <p:bldP spid="42" grpId="0" animBg="1"/>
      <p:bldP spid="43" grpId="0" animBg="1"/>
      <p:bldP spid="44" grpId="0" animBg="1"/>
      <p:bldP spid="44" grpId="1" animBg="1"/>
      <p:bldP spid="44" grpId="2" animBg="1"/>
      <p:bldP spid="45" grpId="0" animBg="1"/>
      <p:bldP spid="46" grpId="0" animBg="1"/>
      <p:bldP spid="47" grpId="0" animBg="1"/>
      <p:bldP spid="48" grpId="0" animBg="1"/>
      <p:bldP spid="50" grpId="0" build="allAtOnce" animBg="1"/>
      <p:bldP spid="51" grpId="0" build="allAtOnce" animBg="1"/>
      <p:bldP spid="53" grpId="0" build="allAtOnce" animBg="1"/>
      <p:bldP spid="55" grpId="0"/>
      <p:bldP spid="5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0313" y="214313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7500958" cy="2500313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 №5//6 марта</a:t>
            </a:r>
          </a:p>
          <a:p>
            <a:pPr eaLnBrk="1" fontAlgn="t" hangingPunct="1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487 488 497 500 502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t" hangingPunct="1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КПД 18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9" cstate="print">
            <a:lum bright="-20000" contrast="60000"/>
          </a:blip>
          <a:srcRect l="16837" t="29153" r="11156" b="60587"/>
          <a:stretch>
            <a:fillRect/>
          </a:stretch>
        </p:blipFill>
        <p:spPr bwMode="auto">
          <a:xfrm>
            <a:off x="0" y="0"/>
            <a:ext cx="914400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6"/>
          <p:cNvSpPr txBox="1">
            <a:spLocks/>
          </p:cNvSpPr>
          <p:nvPr/>
        </p:nvSpPr>
        <p:spPr>
          <a:xfrm>
            <a:off x="0" y="237114"/>
            <a:ext cx="4824536" cy="5486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lnSpc>
                <a:spcPts val="3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Груз равномерно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 гору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6" name="Прямоугольный треугольник 65"/>
          <p:cNvSpPr/>
          <p:nvPr/>
        </p:nvSpPr>
        <p:spPr>
          <a:xfrm rot="16376365">
            <a:off x="2124694" y="2580480"/>
            <a:ext cx="642942" cy="357190"/>
          </a:xfrm>
          <a:prstGeom prst="rtTriangle">
            <a:avLst/>
          </a:prstGeom>
          <a:solidFill>
            <a:srgbClr val="FFFF00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ый треугольник 59"/>
          <p:cNvSpPr/>
          <p:nvPr/>
        </p:nvSpPr>
        <p:spPr>
          <a:xfrm>
            <a:off x="657198" y="1497748"/>
            <a:ext cx="4929222" cy="2357454"/>
          </a:xfrm>
          <a:prstGeom prst="rtTriangle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3" name="Прямая со стрелкой 72"/>
          <p:cNvCxnSpPr/>
          <p:nvPr/>
        </p:nvCxnSpPr>
        <p:spPr>
          <a:xfrm rot="5400000">
            <a:off x="1965307" y="3035297"/>
            <a:ext cx="1357322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rot="5220000" flipH="1" flipV="1">
            <a:off x="2500882" y="1493030"/>
            <a:ext cx="1000132" cy="642942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rot="5280000" flipH="1" flipV="1">
            <a:off x="1871065" y="2560715"/>
            <a:ext cx="1000132" cy="642942"/>
          </a:xfrm>
          <a:prstGeom prst="straightConnector1">
            <a:avLst/>
          </a:prstGeom>
          <a:ln w="44450">
            <a:solidFill>
              <a:srgbClr val="0014AC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2056680" y="3372552"/>
            <a:ext cx="571504" cy="285752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rot="5220000" flipH="1" flipV="1">
            <a:off x="2491047" y="2780295"/>
            <a:ext cx="1000132" cy="642942"/>
          </a:xfrm>
          <a:prstGeom prst="straightConnector1">
            <a:avLst/>
          </a:prstGeom>
          <a:ln w="444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86"/>
          <p:cNvGrpSpPr/>
          <p:nvPr/>
        </p:nvGrpSpPr>
        <p:grpSpPr>
          <a:xfrm>
            <a:off x="2714612" y="3500414"/>
            <a:ext cx="714380" cy="461665"/>
            <a:chOff x="2714612" y="4429132"/>
            <a:chExt cx="714380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6" name="Прямая со стрелкой 85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88"/>
          <p:cNvGrpSpPr/>
          <p:nvPr/>
        </p:nvGrpSpPr>
        <p:grpSpPr>
          <a:xfrm>
            <a:off x="3286116" y="1071546"/>
            <a:ext cx="714380" cy="461665"/>
            <a:chOff x="3357554" y="2143116"/>
            <a:chExt cx="714380" cy="461665"/>
          </a:xfrm>
        </p:grpSpPr>
        <p:sp>
          <p:nvSpPr>
            <p:cNvPr id="83" name="TextBox 82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8" name="Прямая со стрелкой 87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95"/>
          <p:cNvGrpSpPr/>
          <p:nvPr/>
        </p:nvGrpSpPr>
        <p:grpSpPr>
          <a:xfrm>
            <a:off x="2714612" y="2528824"/>
            <a:ext cx="571504" cy="400110"/>
            <a:chOff x="2000232" y="2528824"/>
            <a:chExt cx="571504" cy="400110"/>
          </a:xfrm>
        </p:grpSpPr>
        <p:cxnSp>
          <p:nvCxnSpPr>
            <p:cNvPr id="85" name="Прямая со стрелкой 84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2000232" y="2528824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8" name="Прямоугольник 97"/>
          <p:cNvSpPr/>
          <p:nvPr/>
        </p:nvSpPr>
        <p:spPr>
          <a:xfrm rot="1635248">
            <a:off x="2972516" y="2120317"/>
            <a:ext cx="80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 rot="1671037">
            <a:off x="1538743" y="2608684"/>
            <a:ext cx="80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Прямоугольный треугольник 101"/>
          <p:cNvSpPr/>
          <p:nvPr/>
        </p:nvSpPr>
        <p:spPr>
          <a:xfrm>
            <a:off x="4714876" y="3448050"/>
            <a:ext cx="859378" cy="376598"/>
          </a:xfrm>
          <a:prstGeom prst="rtTriangle">
            <a:avLst/>
          </a:prstGeom>
          <a:solidFill>
            <a:srgbClr val="0014AC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ый треугольник 103"/>
          <p:cNvSpPr/>
          <p:nvPr/>
        </p:nvSpPr>
        <p:spPr>
          <a:xfrm rot="5400000">
            <a:off x="2536848" y="3121034"/>
            <a:ext cx="642942" cy="336842"/>
          </a:xfrm>
          <a:prstGeom prst="rtTriangle">
            <a:avLst/>
          </a:prstGeom>
          <a:solidFill>
            <a:srgbClr val="FFFF00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 rot="1535645">
            <a:off x="2391018" y="2058699"/>
            <a:ext cx="642942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 rot="10800000">
            <a:off x="2709851" y="2376480"/>
            <a:ext cx="285752" cy="142876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2683643" y="2359779"/>
            <a:ext cx="571504" cy="285752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/>
          <p:nvPr/>
        </p:nvCxnSpPr>
        <p:spPr>
          <a:xfrm>
            <a:off x="2195736" y="1487634"/>
            <a:ext cx="714380" cy="357190"/>
          </a:xfrm>
          <a:prstGeom prst="straightConnector1">
            <a:avLst/>
          </a:prstGeom>
          <a:ln w="63500"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123"/>
          <p:cNvGrpSpPr/>
          <p:nvPr/>
        </p:nvGrpSpPr>
        <p:grpSpPr>
          <a:xfrm>
            <a:off x="2503812" y="1249596"/>
            <a:ext cx="556020" cy="523220"/>
            <a:chOff x="5115902" y="3136083"/>
            <a:chExt cx="556020" cy="523220"/>
          </a:xfrm>
        </p:grpSpPr>
        <p:sp>
          <p:nvSpPr>
            <p:cNvPr id="119" name="TextBox 118"/>
            <p:cNvSpPr txBox="1"/>
            <p:nvPr/>
          </p:nvSpPr>
          <p:spPr>
            <a:xfrm rot="2012913" flipH="1">
              <a:off x="5115902" y="3136083"/>
              <a:ext cx="5560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2" name="Прямая со стрелкой 121"/>
            <p:cNvCxnSpPr/>
            <p:nvPr/>
          </p:nvCxnSpPr>
          <p:spPr>
            <a:xfrm>
              <a:off x="5357818" y="3143248"/>
              <a:ext cx="214314" cy="14287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2987824" y="3140968"/>
            <a:ext cx="2026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Планета Земля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47864" y="148478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Деформация поверхности</a:t>
            </a:r>
            <a:endParaRPr lang="ru-RU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0" y="704890"/>
            <a:ext cx="2330831" cy="707886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Прижимающая  </a:t>
            </a:r>
          </a:p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составляющая</a:t>
            </a:r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Mg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rot="1445940">
            <a:off x="4254904" y="2361839"/>
            <a:ext cx="2330831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Скатывающая  </a:t>
            </a:r>
          </a:p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составляющая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Mg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0" y="3925505"/>
            <a:ext cx="5148064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   </a:t>
            </a:r>
          </a:p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rot="2024252">
            <a:off x="-140960" y="2565392"/>
            <a:ext cx="241343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2800" dirty="0"/>
          </a:p>
        </p:txBody>
      </p:sp>
      <p:sp>
        <p:nvSpPr>
          <p:cNvPr id="48" name="TextBox 47"/>
          <p:cNvSpPr txBox="1"/>
          <p:nvPr/>
        </p:nvSpPr>
        <p:spPr>
          <a:xfrm rot="1537588">
            <a:off x="2950833" y="2597895"/>
            <a:ext cx="271464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0" y="4997474"/>
            <a:ext cx="1785918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0" y="5589240"/>
            <a:ext cx="3590140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0" y="6273225"/>
            <a:ext cx="4427984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5" name="Прямая со стрелкой 64"/>
          <p:cNvCxnSpPr/>
          <p:nvPr/>
        </p:nvCxnSpPr>
        <p:spPr>
          <a:xfrm>
            <a:off x="1981182" y="1914514"/>
            <a:ext cx="714380" cy="428628"/>
          </a:xfrm>
          <a:prstGeom prst="straightConnector1">
            <a:avLst/>
          </a:prstGeom>
          <a:ln w="63500">
            <a:solidFill>
              <a:srgbClr val="FF0000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95"/>
          <p:cNvGrpSpPr/>
          <p:nvPr/>
        </p:nvGrpSpPr>
        <p:grpSpPr>
          <a:xfrm>
            <a:off x="1259632" y="1844824"/>
            <a:ext cx="652467" cy="400110"/>
            <a:chOff x="2000232" y="2509774"/>
            <a:chExt cx="652467" cy="400110"/>
          </a:xfrm>
        </p:grpSpPr>
        <p:cxnSp>
          <p:nvCxnSpPr>
            <p:cNvPr id="68" name="Прямая со стрелкой 67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2009757" y="2509774"/>
              <a:ext cx="6429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дин</a:t>
              </a:r>
              <a:r>
                <a:rPr lang="en-US" sz="20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9" name="Прямая со стрелкой 78"/>
          <p:cNvCxnSpPr/>
          <p:nvPr/>
        </p:nvCxnSpPr>
        <p:spPr>
          <a:xfrm>
            <a:off x="827584" y="4725144"/>
            <a:ext cx="432048" cy="432048"/>
          </a:xfrm>
          <a:prstGeom prst="straightConnector1">
            <a:avLst/>
          </a:prstGeom>
          <a:ln w="381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785919" y="5007658"/>
            <a:ext cx="142875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2800" dirty="0">
              <a:solidFill>
                <a:srgbClr val="0014AC"/>
              </a:solidFill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 flipV="1">
            <a:off x="2483768" y="4437112"/>
            <a:ext cx="72008" cy="78524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6550677" y="859359"/>
            <a:ext cx="788086" cy="707886"/>
          </a:xfrm>
          <a:prstGeom prst="rect">
            <a:avLst/>
          </a:prstGeom>
          <a:solidFill>
            <a:schemeClr val="bg1">
              <a:lumMod val="95000"/>
              <a:alpha val="34117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sym typeface="Symbol" pitchFamily="18" charset="2"/>
              </a:rPr>
              <a:t>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15"/>
          <p:cNvSpPr txBox="1">
            <a:spLocks noChangeArrowheads="1"/>
          </p:cNvSpPr>
          <p:nvPr/>
        </p:nvSpPr>
        <p:spPr bwMode="auto">
          <a:xfrm>
            <a:off x="7198749" y="1147391"/>
            <a:ext cx="1981763" cy="769441"/>
          </a:xfrm>
          <a:prstGeom prst="rect">
            <a:avLst/>
          </a:prstGeom>
          <a:solidFill>
            <a:srgbClr val="FFFF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cap="all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200" b="1" cap="all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ЗАТРАЧЕННую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 bwMode="auto">
          <a:xfrm>
            <a:off x="7198749" y="624171"/>
            <a:ext cx="1384290" cy="523220"/>
          </a:xfrm>
          <a:prstGeom prst="rect">
            <a:avLst/>
          </a:prstGeom>
          <a:solidFill>
            <a:srgbClr val="92D05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cap="all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200" b="1" cap="all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ПОЛЕЗНую</a:t>
            </a:r>
            <a:endParaRPr lang="ru-RU" sz="24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 bwMode="auto">
          <a:xfrm flipV="1">
            <a:off x="7342765" y="1219399"/>
            <a:ext cx="788562" cy="4798"/>
          </a:xfrm>
          <a:prstGeom prst="line">
            <a:avLst/>
          </a:prstGeom>
          <a:ln w="79375">
            <a:solidFill>
              <a:srgbClr val="0014AC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Box 20"/>
          <p:cNvSpPr txBox="1">
            <a:spLocks noChangeArrowheads="1"/>
          </p:cNvSpPr>
          <p:nvPr/>
        </p:nvSpPr>
        <p:spPr bwMode="auto">
          <a:xfrm>
            <a:off x="6068639" y="1844824"/>
            <a:ext cx="3075361" cy="71367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cos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 Box 20"/>
          <p:cNvSpPr txBox="1">
            <a:spLocks noChangeArrowheads="1"/>
          </p:cNvSpPr>
          <p:nvPr/>
        </p:nvSpPr>
        <p:spPr bwMode="auto">
          <a:xfrm>
            <a:off x="7812360" y="1916832"/>
            <a:ext cx="936104" cy="5040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 Box 20"/>
          <p:cNvSpPr txBox="1">
            <a:spLocks noChangeArrowheads="1"/>
          </p:cNvSpPr>
          <p:nvPr/>
        </p:nvSpPr>
        <p:spPr bwMode="auto">
          <a:xfrm>
            <a:off x="6900890" y="2564904"/>
            <a:ext cx="2243110" cy="716660"/>
          </a:xfrm>
          <a:prstGeom prst="rect">
            <a:avLst/>
          </a:prstGeom>
          <a:solidFill>
            <a:srgbClr val="92D050">
              <a:alpha val="43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cap="all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Mgh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 Box 20"/>
          <p:cNvSpPr txBox="1">
            <a:spLocks noChangeArrowheads="1"/>
          </p:cNvSpPr>
          <p:nvPr/>
        </p:nvSpPr>
        <p:spPr bwMode="auto">
          <a:xfrm>
            <a:off x="6623720" y="3284984"/>
            <a:ext cx="2268760" cy="716660"/>
          </a:xfrm>
          <a:prstGeom prst="rect">
            <a:avLst/>
          </a:prstGeom>
          <a:solidFill>
            <a:srgbClr val="92D050">
              <a:alpha val="43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s∙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327840" y="5419145"/>
            <a:ext cx="1816160" cy="143885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0,4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  <a:buFont typeface="Symbol"/>
              <a:buChar char="a"/>
            </a:pP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30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º</a:t>
            </a:r>
            <a:endParaRPr lang="ru-RU" sz="40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lnSpc>
                <a:spcPts val="3500"/>
              </a:lnSpc>
            </a:pPr>
            <a:r>
              <a:rPr lang="ru-RU" sz="4000" b="1" dirty="0" smtClean="0">
                <a:solidFill>
                  <a:srgbClr val="0033CC"/>
                </a:solidFill>
                <a:sym typeface="Symbol" pitchFamily="18" charset="2"/>
              </a:rPr>
              <a:t> </a:t>
            </a:r>
            <a:r>
              <a:rPr lang="en-US" sz="4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-?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5436096" y="4365104"/>
            <a:ext cx="788086" cy="707886"/>
          </a:xfrm>
          <a:prstGeom prst="rect">
            <a:avLst/>
          </a:prstGeom>
          <a:solidFill>
            <a:schemeClr val="bg1">
              <a:lumMod val="95000"/>
              <a:alpha val="34117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sym typeface="Symbol" pitchFamily="18" charset="2"/>
              </a:rPr>
              <a:t>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 bwMode="auto">
          <a:xfrm flipV="1">
            <a:off x="6178297" y="4752013"/>
            <a:ext cx="2160240" cy="4798"/>
          </a:xfrm>
          <a:prstGeom prst="line">
            <a:avLst/>
          </a:prstGeom>
          <a:ln w="79375">
            <a:solidFill>
              <a:srgbClr val="0014AC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6012160" y="4129916"/>
            <a:ext cx="3096344" cy="523220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∙s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 Box 20"/>
          <p:cNvSpPr txBox="1">
            <a:spLocks noChangeArrowheads="1"/>
          </p:cNvSpPr>
          <p:nvPr/>
        </p:nvSpPr>
        <p:spPr bwMode="auto">
          <a:xfrm>
            <a:off x="6012160" y="4797152"/>
            <a:ext cx="2520280" cy="716660"/>
          </a:xfrm>
          <a:prstGeom prst="rect">
            <a:avLst/>
          </a:prstGeom>
          <a:solidFill>
            <a:srgbClr val="92D050">
              <a:alpha val="43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s∙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6124509" y="4149080"/>
            <a:ext cx="576064" cy="504056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6084168" y="4941168"/>
            <a:ext cx="792088" cy="504056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8694676" y="4194194"/>
            <a:ext cx="395536" cy="432048"/>
          </a:xfrm>
          <a:prstGeom prst="rect">
            <a:avLst/>
          </a:prstGeom>
          <a:solidFill>
            <a:srgbClr val="FFFF00">
              <a:alpha val="6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6858036" y="4968062"/>
            <a:ext cx="395536" cy="432048"/>
          </a:xfrm>
          <a:prstGeom prst="rect">
            <a:avLst/>
          </a:prstGeom>
          <a:solidFill>
            <a:srgbClr val="FFFF00">
              <a:alpha val="6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TextBox 106"/>
          <p:cNvSpPr txBox="1"/>
          <p:nvPr/>
        </p:nvSpPr>
        <p:spPr>
          <a:xfrm>
            <a:off x="5615608" y="0"/>
            <a:ext cx="200026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º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=0,5 </a:t>
            </a:r>
            <a:endParaRPr lang="ru-RU" sz="2800" dirty="0"/>
          </a:p>
        </p:txBody>
      </p:sp>
      <p:sp>
        <p:nvSpPr>
          <p:cNvPr id="108" name="TextBox 107"/>
          <p:cNvSpPr txBox="1"/>
          <p:nvPr/>
        </p:nvSpPr>
        <p:spPr>
          <a:xfrm>
            <a:off x="7487816" y="0"/>
            <a:ext cx="165618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º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=0,87  </a:t>
            </a:r>
            <a:endParaRPr lang="ru-RU" sz="2000" dirty="0"/>
          </a:p>
        </p:txBody>
      </p:sp>
      <p:sp>
        <p:nvSpPr>
          <p:cNvPr id="70" name="TextBox 69"/>
          <p:cNvSpPr txBox="1"/>
          <p:nvPr/>
        </p:nvSpPr>
        <p:spPr>
          <a:xfrm>
            <a:off x="8572528" y="6334780"/>
            <a:ext cx="571472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0" dur="3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1" dur="3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3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4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45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0" dur="3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1" dur="3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3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6" dur="500"/>
                                        <p:tgtEl>
                                          <p:spTgt spid="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7" dur="500"/>
                                        <p:tgtEl>
                                          <p:spTgt spid="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500"/>
                                        <p:tgtEl>
                                          <p:spTgt spid="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750"/>
                            </p:stCondLst>
                            <p:childTnLst>
                              <p:par>
                                <p:cTn id="180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950"/>
                            </p:stCondLst>
                            <p:childTnLst>
                              <p:par>
                                <p:cTn id="18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7" dur="500"/>
                                        <p:tgtEl>
                                          <p:spTgt spid="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8" dur="500"/>
                                        <p:tgtEl>
                                          <p:spTgt spid="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500"/>
                                        <p:tgtEl>
                                          <p:spTgt spid="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4" dur="500"/>
                                        <p:tgtEl>
                                          <p:spTgt spid="8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5" dur="500"/>
                                        <p:tgtEl>
                                          <p:spTgt spid="8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500"/>
                                        <p:tgtEl>
                                          <p:spTgt spid="8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30" dur="1000" fill="hold"/>
                                        <p:tgtEl>
                                          <p:spTgt spid="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5" dur="3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6" dur="3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3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2" dur="3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3" dur="3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3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9" dur="3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0" dur="3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1" dur="3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6" dur="3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7" dur="3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8" dur="3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00"/>
                            </p:stCondLst>
                            <p:childTnLst>
                              <p:par>
                                <p:cTn id="3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4" dur="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3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8" dur="500"/>
                                        <p:tgtEl>
                                          <p:spTgt spid="1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9" dur="500"/>
                                        <p:tgtEl>
                                          <p:spTgt spid="1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0" dur="500"/>
                                        <p:tgtEl>
                                          <p:spTgt spid="1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6" grpId="0" animBg="1"/>
      <p:bldP spid="98" grpId="0"/>
      <p:bldP spid="98" grpId="1"/>
      <p:bldP spid="98" grpId="2"/>
      <p:bldP spid="99" grpId="0"/>
      <p:bldP spid="99" grpId="1"/>
      <p:bldP spid="102" grpId="0" animBg="1"/>
      <p:bldP spid="104" grpId="0" animBg="1"/>
      <p:bldP spid="105" grpId="0" animBg="1"/>
      <p:bldP spid="43" grpId="0"/>
      <p:bldP spid="44" grpId="0"/>
      <p:bldP spid="45" grpId="0" animBg="1"/>
      <p:bldP spid="46" grpId="0" animBg="1"/>
      <p:bldP spid="49" grpId="0" autoUpdateAnimBg="0"/>
      <p:bldP spid="48" grpId="0" autoUpdateAnimBg="0"/>
      <p:bldP spid="53" grpId="0" animBg="1"/>
      <p:bldP spid="54" grpId="0" animBg="1"/>
      <p:bldP spid="54" grpId="1" autoUpdateAnimBg="0"/>
      <p:bldP spid="55" grpId="0" animBg="1"/>
      <p:bldP spid="87" grpId="0" autoUpdateAnimBg="0"/>
      <p:bldP spid="57" grpId="0" animBg="1"/>
      <p:bldP spid="58" grpId="0" animBg="1"/>
      <p:bldP spid="59" grpId="0" animBg="1"/>
      <p:bldP spid="67" grpId="0" animBg="1"/>
      <p:bldP spid="72" grpId="0" animBg="1"/>
      <p:bldP spid="74" grpId="0" animBg="1"/>
      <p:bldP spid="77" grpId="0" animBg="1"/>
      <p:bldP spid="80" grpId="0" build="p" animBg="1"/>
      <p:bldP spid="82" grpId="0" animBg="1"/>
      <p:bldP spid="90" grpId="0" animBg="1"/>
      <p:bldP spid="91" grpId="0" animBg="1"/>
      <p:bldP spid="92" grpId="0" animBg="1"/>
      <p:bldP spid="96" grpId="0" animBg="1"/>
      <p:bldP spid="97" grpId="0" animBg="1"/>
      <p:bldP spid="100" grpId="0" animBg="1"/>
      <p:bldP spid="107" grpId="0" animBg="1"/>
      <p:bldP spid="108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9" cstate="print">
            <a:lum bright="-20000" contrast="60000"/>
          </a:blip>
          <a:srcRect l="16837" t="39870" r="11156" b="49239"/>
          <a:stretch>
            <a:fillRect/>
          </a:stretch>
        </p:blipFill>
        <p:spPr bwMode="auto">
          <a:xfrm>
            <a:off x="0" y="0"/>
            <a:ext cx="914400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6"/>
          <p:cNvSpPr txBox="1">
            <a:spLocks/>
          </p:cNvSpPr>
          <p:nvPr/>
        </p:nvSpPr>
        <p:spPr>
          <a:xfrm>
            <a:off x="0" y="648072"/>
            <a:ext cx="4824536" cy="5486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lnSpc>
                <a:spcPts val="3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Груз равномерно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 гору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6" name="Прямоугольный треугольник 65"/>
          <p:cNvSpPr/>
          <p:nvPr/>
        </p:nvSpPr>
        <p:spPr>
          <a:xfrm rot="16376365">
            <a:off x="2124694" y="2580480"/>
            <a:ext cx="642942" cy="357190"/>
          </a:xfrm>
          <a:prstGeom prst="rtTriangle">
            <a:avLst/>
          </a:prstGeom>
          <a:solidFill>
            <a:srgbClr val="FFFF00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ый треугольник 59"/>
          <p:cNvSpPr/>
          <p:nvPr/>
        </p:nvSpPr>
        <p:spPr>
          <a:xfrm>
            <a:off x="657198" y="1497748"/>
            <a:ext cx="4929222" cy="2357454"/>
          </a:xfrm>
          <a:prstGeom prst="rtTriangle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3" name="Прямая со стрелкой 72"/>
          <p:cNvCxnSpPr/>
          <p:nvPr/>
        </p:nvCxnSpPr>
        <p:spPr>
          <a:xfrm rot="5400000">
            <a:off x="1965307" y="3035297"/>
            <a:ext cx="1357322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rot="5220000" flipH="1" flipV="1">
            <a:off x="2500882" y="1493030"/>
            <a:ext cx="1000132" cy="642942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rot="5280000" flipH="1" flipV="1">
            <a:off x="1871065" y="2560715"/>
            <a:ext cx="1000132" cy="642942"/>
          </a:xfrm>
          <a:prstGeom prst="straightConnector1">
            <a:avLst/>
          </a:prstGeom>
          <a:ln w="44450">
            <a:solidFill>
              <a:srgbClr val="0014AC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2056680" y="3372552"/>
            <a:ext cx="571504" cy="285752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rot="5220000" flipH="1" flipV="1">
            <a:off x="2491047" y="2780295"/>
            <a:ext cx="1000132" cy="642942"/>
          </a:xfrm>
          <a:prstGeom prst="straightConnector1">
            <a:avLst/>
          </a:prstGeom>
          <a:ln w="444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86"/>
          <p:cNvGrpSpPr/>
          <p:nvPr/>
        </p:nvGrpSpPr>
        <p:grpSpPr>
          <a:xfrm>
            <a:off x="2714612" y="3500414"/>
            <a:ext cx="714380" cy="461665"/>
            <a:chOff x="2714612" y="4429132"/>
            <a:chExt cx="714380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6" name="Прямая со стрелкой 85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88"/>
          <p:cNvGrpSpPr/>
          <p:nvPr/>
        </p:nvGrpSpPr>
        <p:grpSpPr>
          <a:xfrm>
            <a:off x="3353564" y="1167135"/>
            <a:ext cx="714380" cy="461665"/>
            <a:chOff x="3357554" y="2143116"/>
            <a:chExt cx="714380" cy="461665"/>
          </a:xfrm>
        </p:grpSpPr>
        <p:sp>
          <p:nvSpPr>
            <p:cNvPr id="83" name="TextBox 82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8" name="Прямая со стрелкой 87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95"/>
          <p:cNvGrpSpPr/>
          <p:nvPr/>
        </p:nvGrpSpPr>
        <p:grpSpPr>
          <a:xfrm>
            <a:off x="2714612" y="2528824"/>
            <a:ext cx="571504" cy="400110"/>
            <a:chOff x="2000232" y="2528824"/>
            <a:chExt cx="571504" cy="400110"/>
          </a:xfrm>
        </p:grpSpPr>
        <p:cxnSp>
          <p:nvCxnSpPr>
            <p:cNvPr id="85" name="Прямая со стрелкой 84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2000232" y="2528824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8" name="Прямоугольник 97"/>
          <p:cNvSpPr/>
          <p:nvPr/>
        </p:nvSpPr>
        <p:spPr>
          <a:xfrm rot="1635248">
            <a:off x="2972516" y="2120317"/>
            <a:ext cx="80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Прямоугольный треугольник 101"/>
          <p:cNvSpPr/>
          <p:nvPr/>
        </p:nvSpPr>
        <p:spPr>
          <a:xfrm>
            <a:off x="4714876" y="3448050"/>
            <a:ext cx="859378" cy="376598"/>
          </a:xfrm>
          <a:prstGeom prst="rtTriangle">
            <a:avLst/>
          </a:prstGeom>
          <a:solidFill>
            <a:srgbClr val="0014AC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ый треугольник 103"/>
          <p:cNvSpPr/>
          <p:nvPr/>
        </p:nvSpPr>
        <p:spPr>
          <a:xfrm rot="5400000">
            <a:off x="2536848" y="3121034"/>
            <a:ext cx="642942" cy="336842"/>
          </a:xfrm>
          <a:prstGeom prst="rtTriangle">
            <a:avLst/>
          </a:prstGeom>
          <a:solidFill>
            <a:srgbClr val="FFFF00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 rot="1535645">
            <a:off x="2391018" y="2058699"/>
            <a:ext cx="642942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 rot="10800000">
            <a:off x="2709851" y="2376480"/>
            <a:ext cx="285752" cy="142876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2683643" y="2359779"/>
            <a:ext cx="571504" cy="285752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/>
          <p:nvPr/>
        </p:nvCxnSpPr>
        <p:spPr>
          <a:xfrm>
            <a:off x="4139952" y="2348880"/>
            <a:ext cx="714380" cy="357190"/>
          </a:xfrm>
          <a:prstGeom prst="straightConnector1">
            <a:avLst/>
          </a:prstGeom>
          <a:ln w="63500"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123"/>
          <p:cNvGrpSpPr/>
          <p:nvPr/>
        </p:nvGrpSpPr>
        <p:grpSpPr>
          <a:xfrm>
            <a:off x="4427984" y="2113692"/>
            <a:ext cx="556020" cy="523220"/>
            <a:chOff x="5115902" y="3136083"/>
            <a:chExt cx="556020" cy="523220"/>
          </a:xfrm>
        </p:grpSpPr>
        <p:sp>
          <p:nvSpPr>
            <p:cNvPr id="119" name="TextBox 118"/>
            <p:cNvSpPr txBox="1"/>
            <p:nvPr/>
          </p:nvSpPr>
          <p:spPr>
            <a:xfrm rot="2012913" flipH="1">
              <a:off x="5115902" y="3136083"/>
              <a:ext cx="5560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2" name="Прямая со стрелкой 121"/>
            <p:cNvCxnSpPr/>
            <p:nvPr/>
          </p:nvCxnSpPr>
          <p:spPr>
            <a:xfrm>
              <a:off x="5357818" y="3143248"/>
              <a:ext cx="214314" cy="14287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2987824" y="3140968"/>
            <a:ext cx="2026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Планета Земля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47864" y="148478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Деформация поверхности</a:t>
            </a:r>
            <a:endParaRPr lang="ru-RU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0" y="3925505"/>
            <a:ext cx="5148064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   </a:t>
            </a:r>
          </a:p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 rot="1537588">
            <a:off x="2950833" y="2597895"/>
            <a:ext cx="271464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0" y="4997474"/>
            <a:ext cx="1785918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0" y="5589240"/>
            <a:ext cx="3590140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0" y="6273225"/>
            <a:ext cx="4427984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5" name="Прямая со стрелкой 64"/>
          <p:cNvCxnSpPr/>
          <p:nvPr/>
        </p:nvCxnSpPr>
        <p:spPr>
          <a:xfrm>
            <a:off x="1981182" y="1914514"/>
            <a:ext cx="714380" cy="428628"/>
          </a:xfrm>
          <a:prstGeom prst="straightConnector1">
            <a:avLst/>
          </a:prstGeom>
          <a:ln w="63500">
            <a:solidFill>
              <a:srgbClr val="FF0000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95"/>
          <p:cNvGrpSpPr/>
          <p:nvPr/>
        </p:nvGrpSpPr>
        <p:grpSpPr>
          <a:xfrm>
            <a:off x="2119333" y="1484784"/>
            <a:ext cx="652467" cy="400110"/>
            <a:chOff x="2000232" y="2509774"/>
            <a:chExt cx="652467" cy="400110"/>
          </a:xfrm>
        </p:grpSpPr>
        <p:cxnSp>
          <p:nvCxnSpPr>
            <p:cNvPr id="68" name="Прямая со стрелкой 67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2009757" y="2509774"/>
              <a:ext cx="6429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дин</a:t>
              </a:r>
              <a:r>
                <a:rPr lang="en-US" sz="20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9" name="Прямая со стрелкой 78"/>
          <p:cNvCxnSpPr/>
          <p:nvPr/>
        </p:nvCxnSpPr>
        <p:spPr>
          <a:xfrm>
            <a:off x="827584" y="4725144"/>
            <a:ext cx="432048" cy="432048"/>
          </a:xfrm>
          <a:prstGeom prst="straightConnector1">
            <a:avLst/>
          </a:prstGeom>
          <a:ln w="381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785919" y="5007658"/>
            <a:ext cx="142875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2800" dirty="0">
              <a:solidFill>
                <a:srgbClr val="0014AC"/>
              </a:solidFill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 flipV="1">
            <a:off x="2483768" y="4437112"/>
            <a:ext cx="72008" cy="78524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6550677" y="931367"/>
            <a:ext cx="788086" cy="707886"/>
          </a:xfrm>
          <a:prstGeom prst="rect">
            <a:avLst/>
          </a:prstGeom>
          <a:solidFill>
            <a:schemeClr val="bg1">
              <a:lumMod val="95000"/>
              <a:alpha val="34117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sym typeface="Symbol" pitchFamily="18" charset="2"/>
              </a:rPr>
              <a:t>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15"/>
          <p:cNvSpPr txBox="1">
            <a:spLocks noChangeArrowheads="1"/>
          </p:cNvSpPr>
          <p:nvPr/>
        </p:nvSpPr>
        <p:spPr bwMode="auto">
          <a:xfrm>
            <a:off x="7198749" y="1219399"/>
            <a:ext cx="1981763" cy="769441"/>
          </a:xfrm>
          <a:prstGeom prst="rect">
            <a:avLst/>
          </a:prstGeom>
          <a:solidFill>
            <a:srgbClr val="FFFF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cap="all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200" b="1" cap="all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ЗАТРАЧЕННую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 bwMode="auto">
          <a:xfrm>
            <a:off x="7292166" y="817548"/>
            <a:ext cx="1384290" cy="523220"/>
          </a:xfrm>
          <a:prstGeom prst="rect">
            <a:avLst/>
          </a:prstGeom>
          <a:solidFill>
            <a:srgbClr val="92D050">
              <a:alpha val="86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cap="all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200" b="1" cap="all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ПОЛЕЗНую</a:t>
            </a:r>
            <a:endParaRPr lang="ru-RU" sz="24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 bwMode="auto">
          <a:xfrm flipV="1">
            <a:off x="7342765" y="1291407"/>
            <a:ext cx="788562" cy="4798"/>
          </a:xfrm>
          <a:prstGeom prst="line">
            <a:avLst/>
          </a:prstGeom>
          <a:ln w="79375">
            <a:solidFill>
              <a:srgbClr val="0014AC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Box 20"/>
          <p:cNvSpPr txBox="1">
            <a:spLocks noChangeArrowheads="1"/>
          </p:cNvSpPr>
          <p:nvPr/>
        </p:nvSpPr>
        <p:spPr bwMode="auto">
          <a:xfrm>
            <a:off x="6068639" y="1844824"/>
            <a:ext cx="3075361" cy="71367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cos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 Box 20"/>
          <p:cNvSpPr txBox="1">
            <a:spLocks noChangeArrowheads="1"/>
          </p:cNvSpPr>
          <p:nvPr/>
        </p:nvSpPr>
        <p:spPr bwMode="auto">
          <a:xfrm>
            <a:off x="7812360" y="1916832"/>
            <a:ext cx="936104" cy="5040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 Box 20"/>
          <p:cNvSpPr txBox="1">
            <a:spLocks noChangeArrowheads="1"/>
          </p:cNvSpPr>
          <p:nvPr/>
        </p:nvSpPr>
        <p:spPr bwMode="auto">
          <a:xfrm>
            <a:off x="6900890" y="2564904"/>
            <a:ext cx="2243110" cy="716660"/>
          </a:xfrm>
          <a:prstGeom prst="rect">
            <a:avLst/>
          </a:prstGeom>
          <a:solidFill>
            <a:srgbClr val="92D050">
              <a:alpha val="43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cap="all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Mgh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 Box 20"/>
          <p:cNvSpPr txBox="1">
            <a:spLocks noChangeArrowheads="1"/>
          </p:cNvSpPr>
          <p:nvPr/>
        </p:nvSpPr>
        <p:spPr bwMode="auto">
          <a:xfrm>
            <a:off x="6623720" y="3284984"/>
            <a:ext cx="2268760" cy="716660"/>
          </a:xfrm>
          <a:prstGeom prst="rect">
            <a:avLst/>
          </a:prstGeom>
          <a:solidFill>
            <a:srgbClr val="92D050">
              <a:alpha val="43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s∙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5436096" y="4365104"/>
            <a:ext cx="788086" cy="707886"/>
          </a:xfrm>
          <a:prstGeom prst="rect">
            <a:avLst/>
          </a:prstGeom>
          <a:solidFill>
            <a:schemeClr val="bg1">
              <a:lumMod val="95000"/>
              <a:alpha val="34117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sym typeface="Symbol" pitchFamily="18" charset="2"/>
              </a:rPr>
              <a:t>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 bwMode="auto">
          <a:xfrm flipV="1">
            <a:off x="6178297" y="4752013"/>
            <a:ext cx="2160240" cy="4798"/>
          </a:xfrm>
          <a:prstGeom prst="line">
            <a:avLst/>
          </a:prstGeom>
          <a:ln w="79375">
            <a:solidFill>
              <a:srgbClr val="0014AC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6012160" y="4129916"/>
            <a:ext cx="3096344" cy="523220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∙s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 Box 20"/>
          <p:cNvSpPr txBox="1">
            <a:spLocks noChangeArrowheads="1"/>
          </p:cNvSpPr>
          <p:nvPr/>
        </p:nvSpPr>
        <p:spPr bwMode="auto">
          <a:xfrm>
            <a:off x="6012160" y="4797152"/>
            <a:ext cx="2520280" cy="716660"/>
          </a:xfrm>
          <a:prstGeom prst="rect">
            <a:avLst/>
          </a:prstGeom>
          <a:solidFill>
            <a:srgbClr val="92D050">
              <a:alpha val="43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s∙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6124509" y="4149080"/>
            <a:ext cx="576064" cy="504056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6084168" y="4941168"/>
            <a:ext cx="792088" cy="504056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8694676" y="4194194"/>
            <a:ext cx="395536" cy="432048"/>
          </a:xfrm>
          <a:prstGeom prst="rect">
            <a:avLst/>
          </a:prstGeom>
          <a:solidFill>
            <a:srgbClr val="FFFF00">
              <a:alpha val="6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6858036" y="4968062"/>
            <a:ext cx="395536" cy="432048"/>
          </a:xfrm>
          <a:prstGeom prst="rect">
            <a:avLst/>
          </a:prstGeom>
          <a:solidFill>
            <a:srgbClr val="FFFF00">
              <a:alpha val="6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TextBox 106"/>
          <p:cNvSpPr txBox="1"/>
          <p:nvPr/>
        </p:nvSpPr>
        <p:spPr>
          <a:xfrm>
            <a:off x="3416452" y="-819472"/>
            <a:ext cx="200026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º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=0,5 </a:t>
            </a:r>
            <a:endParaRPr lang="ru-RU" sz="2800" dirty="0"/>
          </a:p>
        </p:txBody>
      </p:sp>
      <p:sp>
        <p:nvSpPr>
          <p:cNvPr id="108" name="TextBox 107"/>
          <p:cNvSpPr txBox="1"/>
          <p:nvPr/>
        </p:nvSpPr>
        <p:spPr>
          <a:xfrm>
            <a:off x="3491880" y="-315416"/>
            <a:ext cx="165618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º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=0,87  </a:t>
            </a:r>
            <a:endParaRPr lang="ru-RU" sz="2000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0" y="1124744"/>
            <a:ext cx="1979712" cy="2336537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=8м</a:t>
            </a:r>
          </a:p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=1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6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</a:t>
            </a:r>
          </a:p>
          <a:p>
            <a:pPr>
              <a:lnSpc>
                <a:spcPts val="3500"/>
              </a:lnSpc>
              <a:buFont typeface="Symbol"/>
              <a:buChar char="m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0,1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А</a:t>
            </a:r>
            <a:r>
              <a:rPr lang="ru-RU" sz="40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полез</a:t>
            </a:r>
            <a:r>
              <a:rPr lang="en-US" sz="4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-?</a:t>
            </a:r>
          </a:p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-?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 rot="1671037">
            <a:off x="1686512" y="2608684"/>
            <a:ext cx="80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572528" y="6334780"/>
            <a:ext cx="571472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8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8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8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300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300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300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300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300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300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0" dur="3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1" dur="3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3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750"/>
                            </p:stCondLst>
                            <p:childTnLst>
                              <p:par>
                                <p:cTn id="174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75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0" dur="3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1" dur="3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3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6" dur="500"/>
                                        <p:tgtEl>
                                          <p:spTgt spid="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7" dur="500"/>
                                        <p:tgtEl>
                                          <p:spTgt spid="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500"/>
                                        <p:tgtEl>
                                          <p:spTgt spid="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750"/>
                            </p:stCondLst>
                            <p:childTnLst>
                              <p:par>
                                <p:cTn id="210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950"/>
                            </p:stCondLst>
                            <p:childTnLst>
                              <p:par>
                                <p:cTn id="2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7" dur="500"/>
                                        <p:tgtEl>
                                          <p:spTgt spid="8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8" dur="500"/>
                                        <p:tgtEl>
                                          <p:spTgt spid="8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500"/>
                                        <p:tgtEl>
                                          <p:spTgt spid="8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53" dur="1000" fill="hold"/>
                                        <p:tgtEl>
                                          <p:spTgt spid="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000"/>
                            </p:stCondLst>
                            <p:childTnLst>
                              <p:par>
                                <p:cTn id="2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000"/>
                            </p:stCondLst>
                            <p:childTnLst>
                              <p:par>
                                <p:cTn id="3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9" dur="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8" dur="500"/>
                                        <p:tgtEl>
                                          <p:spTgt spid="10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9" dur="500"/>
                                        <p:tgtEl>
                                          <p:spTgt spid="10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0" dur="500"/>
                                        <p:tgtEl>
                                          <p:spTgt spid="10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5" dur="500"/>
                                        <p:tgtEl>
                                          <p:spTgt spid="1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6" dur="500"/>
                                        <p:tgtEl>
                                          <p:spTgt spid="1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7" dur="500"/>
                                        <p:tgtEl>
                                          <p:spTgt spid="1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6" grpId="0" animBg="1"/>
      <p:bldP spid="98" grpId="0"/>
      <p:bldP spid="98" grpId="1"/>
      <p:bldP spid="98" grpId="2"/>
      <p:bldP spid="102" grpId="0" animBg="1"/>
      <p:bldP spid="104" grpId="0" animBg="1"/>
      <p:bldP spid="105" grpId="0" animBg="1"/>
      <p:bldP spid="43" grpId="0"/>
      <p:bldP spid="44" grpId="0"/>
      <p:bldP spid="48" grpId="0" autoUpdateAnimBg="0"/>
      <p:bldP spid="53" grpId="0" animBg="1"/>
      <p:bldP spid="54" grpId="0" animBg="1"/>
      <p:bldP spid="54" grpId="1" autoUpdateAnimBg="0"/>
      <p:bldP spid="55" grpId="0" animBg="1"/>
      <p:bldP spid="87" grpId="0" autoUpdateAnimBg="0"/>
      <p:bldP spid="57" grpId="0" animBg="1"/>
      <p:bldP spid="58" grpId="0" animBg="1"/>
      <p:bldP spid="59" grpId="0" animBg="1"/>
      <p:bldP spid="67" grpId="0" animBg="1"/>
      <p:bldP spid="72" grpId="0" animBg="1"/>
      <p:bldP spid="74" grpId="0" animBg="1"/>
      <p:bldP spid="77" grpId="0" animBg="1"/>
      <p:bldP spid="82" grpId="0" animBg="1"/>
      <p:bldP spid="90" grpId="0" animBg="1"/>
      <p:bldP spid="91" grpId="0" animBg="1"/>
      <p:bldP spid="92" grpId="0" animBg="1"/>
      <p:bldP spid="96" grpId="0" animBg="1"/>
      <p:bldP spid="97" grpId="0" animBg="1"/>
      <p:bldP spid="100" grpId="0" animBg="1"/>
      <p:bldP spid="107" grpId="0" autoUpdateAnimBg="0"/>
      <p:bldP spid="108" grpId="0" autoUpdateAnimBg="0"/>
      <p:bldP spid="89" grpId="0" build="p" animBg="1"/>
      <p:bldP spid="99" grpId="0"/>
      <p:bldP spid="99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14375" y="4524369"/>
            <a:ext cx="1071563" cy="571500"/>
          </a:xfrm>
          <a:prstGeom prst="rect">
            <a:avLst/>
          </a:prstGeom>
          <a:solidFill>
            <a:srgbClr val="FF99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32" y="1130747"/>
            <a:ext cx="2317750" cy="2586285"/>
          </a:xfrm>
          <a:solidFill>
            <a:srgbClr val="F9E3A5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000кг </a:t>
            </a:r>
          </a:p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=44 м 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1 с</a:t>
            </a:r>
          </a:p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=0,9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?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?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411760" y="1693068"/>
            <a:ext cx="6715125" cy="4760268"/>
          </a:xfrm>
        </p:spPr>
        <p:txBody>
          <a:bodyPr/>
          <a:lstStyle/>
          <a:p>
            <a:pPr eaLnBrk="1" hangingPunct="1">
              <a:buNone/>
            </a:pP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cap="all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нас</a:t>
            </a:r>
            <a:r>
              <a:rPr lang="ru-RU" b="1" cap="all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cap="all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нас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    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s=h</a:t>
            </a:r>
            <a:endParaRPr lang="ru-RU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cap="all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нас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(т.к. движение равномерное)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cap="all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9,8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….м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cap="all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cap="all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затр</a:t>
            </a:r>
            <a:r>
              <a:rPr lang="ru-RU" b="1" cap="all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cap="all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cap="all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/t      N</a:t>
            </a:r>
            <a:r>
              <a:rPr lang="ru-RU" b="1" cap="all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cap="all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cap="all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….Дж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силы насоса ….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Дж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её мощность  …. ватт.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708026" y="5380031"/>
            <a:ext cx="1071562" cy="1587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357290" y="5357826"/>
            <a:ext cx="73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V="1">
            <a:off x="714646" y="4288412"/>
            <a:ext cx="1068059" cy="1920"/>
          </a:xfrm>
          <a:prstGeom prst="straightConnector1">
            <a:avLst/>
          </a:prstGeom>
          <a:ln w="63500">
            <a:solidFill>
              <a:srgbClr val="0033CC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19667" y="3769876"/>
            <a:ext cx="967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cap="all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нас</a:t>
            </a:r>
            <a:r>
              <a:rPr lang="en-US" sz="2800" b="1" cap="all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51520" y="3861048"/>
            <a:ext cx="504056" cy="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506720" y="5489936"/>
            <a:ext cx="504056" cy="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lum bright="-20000" contrast="60000"/>
          </a:blip>
          <a:srcRect l="15416" t="29695" r="13591" b="55838"/>
          <a:stretch>
            <a:fillRect/>
          </a:stretch>
        </p:blipFill>
        <p:spPr bwMode="auto">
          <a:xfrm>
            <a:off x="0" y="0"/>
            <a:ext cx="914400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Группа 20"/>
          <p:cNvGrpSpPr/>
          <p:nvPr/>
        </p:nvGrpSpPr>
        <p:grpSpPr>
          <a:xfrm>
            <a:off x="2339752" y="3645024"/>
            <a:ext cx="2629835" cy="1171292"/>
            <a:chOff x="6550677" y="5373216"/>
            <a:chExt cx="2629835" cy="1171292"/>
          </a:xfrm>
        </p:grpSpPr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6550677" y="5487035"/>
              <a:ext cx="788086" cy="707886"/>
            </a:xfrm>
            <a:prstGeom prst="rect">
              <a:avLst/>
            </a:prstGeom>
            <a:solidFill>
              <a:schemeClr val="bg1">
                <a:lumMod val="95000"/>
                <a:alpha val="34117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0" b="1" dirty="0" smtClean="0">
                  <a:solidFill>
                    <a:srgbClr val="0033CC"/>
                  </a:solidFill>
                  <a:sym typeface="Symbol" pitchFamily="18" charset="2"/>
                </a:rPr>
                <a:t></a:t>
              </a:r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5"/>
            <p:cNvSpPr txBox="1">
              <a:spLocks noChangeArrowheads="1"/>
            </p:cNvSpPr>
            <p:nvPr/>
          </p:nvSpPr>
          <p:spPr bwMode="auto">
            <a:xfrm>
              <a:off x="7198749" y="5775067"/>
              <a:ext cx="1981763" cy="769441"/>
            </a:xfrm>
            <a:prstGeom prst="rect">
              <a:avLst/>
            </a:prstGeom>
            <a:solidFill>
              <a:srgbClr val="FFFF00">
                <a:alpha val="34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4400" b="1" cap="all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1200" b="1" cap="all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ЗАТРАЧЕННую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 bwMode="auto">
            <a:xfrm>
              <a:off x="7292166" y="5373216"/>
              <a:ext cx="1384290" cy="523220"/>
            </a:xfrm>
            <a:prstGeom prst="rect">
              <a:avLst/>
            </a:prstGeom>
            <a:solidFill>
              <a:srgbClr val="92D050">
                <a:alpha val="86000"/>
              </a:srgb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cap="all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1200" b="1" cap="all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ПОЛЕЗНую</a:t>
              </a:r>
              <a:endParaRPr lang="ru-RU" sz="24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 bwMode="auto">
            <a:xfrm flipV="1">
              <a:off x="7342765" y="5847075"/>
              <a:ext cx="788562" cy="4798"/>
            </a:xfrm>
            <a:prstGeom prst="line">
              <a:avLst/>
            </a:prstGeom>
            <a:ln w="79375">
              <a:solidFill>
                <a:srgbClr val="0014AC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4716016" y="3808204"/>
            <a:ext cx="3075361" cy="71367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ПОЛЕЗ</a:t>
            </a:r>
            <a:r>
              <a:rPr lang="ru-RU" sz="4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600" b="1" dirty="0" smtClean="0">
                <a:solidFill>
                  <a:srgbClr val="0033CC"/>
                </a:solidFill>
                <a:sym typeface="Symbol" pitchFamily="18" charset="2"/>
              </a:rPr>
              <a:t>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2483768" y="1052736"/>
            <a:ext cx="6459737" cy="57606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Найду полезную работу каждого насоса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572528" y="6334780"/>
            <a:ext cx="571472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3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3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3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300"/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300"/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300"/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300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300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300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300"/>
                                        <p:tgtEl>
                                          <p:spTgt spid="55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300"/>
                                        <p:tgtEl>
                                          <p:spTgt spid="55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300"/>
                                        <p:tgtEl>
                                          <p:spTgt spid="55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300"/>
                                        <p:tgtEl>
                                          <p:spTgt spid="55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300"/>
                                        <p:tgtEl>
                                          <p:spTgt spid="55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300"/>
                                        <p:tgtEl>
                                          <p:spTgt spid="55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5301" grpId="0" build="allAtOnce" animBg="1"/>
      <p:bldP spid="55302" grpId="0" uiExpand="1" build="p"/>
      <p:bldP spid="9" grpId="0"/>
      <p:bldP spid="11" grpId="0"/>
      <p:bldP spid="22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380495"/>
            <a:ext cx="2411760" cy="143885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=1м/с</a:t>
            </a:r>
            <a:endParaRPr lang="en-US" sz="3600" b="1" baseline="300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0,36Вт</a:t>
            </a:r>
            <a:endParaRPr lang="ru-RU" sz="3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lnSpc>
                <a:spcPts val="3500"/>
              </a:lnSpc>
            </a:pPr>
            <a:r>
              <a:rPr lang="el-GR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lum bright="-20000" contrast="60000"/>
          </a:blip>
          <a:srcRect l="15416" t="80550" r="13591" b="8376"/>
          <a:stretch>
            <a:fillRect/>
          </a:stretch>
        </p:blipFill>
        <p:spPr bwMode="auto">
          <a:xfrm>
            <a:off x="0" y="0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288966" y="1196752"/>
            <a:ext cx="1357322" cy="1361325"/>
            <a:chOff x="9757" y="3167"/>
            <a:chExt cx="681" cy="425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9757" y="3345"/>
              <a:ext cx="430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9758" y="3167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3399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9774" y="3345"/>
              <a:ext cx="5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360536" y="1424720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03180" y="1414270"/>
            <a:ext cx="107914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4663798" y="1196752"/>
            <a:ext cx="1214683" cy="1204372"/>
            <a:chOff x="9648" y="3167"/>
            <a:chExt cx="664" cy="376"/>
          </a:xfrm>
        </p:grpSpPr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9765" y="3324"/>
              <a:ext cx="547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9648" y="3167"/>
              <a:ext cx="515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F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9757" y="3345"/>
              <a:ext cx="5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Скругленный прямоугольник 15"/>
          <p:cNvSpPr/>
          <p:nvPr/>
        </p:nvSpPr>
        <p:spPr>
          <a:xfrm>
            <a:off x="5081566" y="1272195"/>
            <a:ext cx="565108" cy="1071570"/>
          </a:xfrm>
          <a:prstGeom prst="roundRect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6065948" y="1412776"/>
            <a:ext cx="1071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7740352" y="2492896"/>
            <a:ext cx="1212858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/>
          <p:cNvGrpSpPr/>
          <p:nvPr/>
        </p:nvGrpSpPr>
        <p:grpSpPr>
          <a:xfrm>
            <a:off x="8143932" y="2714620"/>
            <a:ext cx="1071538" cy="584775"/>
            <a:chOff x="3357554" y="2143116"/>
            <a:chExt cx="714380" cy="881786"/>
          </a:xfrm>
        </p:grpSpPr>
        <p:sp>
          <p:nvSpPr>
            <p:cNvPr id="20" name="TextBox 19"/>
            <p:cNvSpPr txBox="1"/>
            <p:nvPr/>
          </p:nvSpPr>
          <p:spPr>
            <a:xfrm>
              <a:off x="3357554" y="2143116"/>
              <a:ext cx="714380" cy="881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апп</a:t>
              </a:r>
              <a:endParaRPr lang="ru-RU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>
              <a:off x="3357554" y="2214555"/>
              <a:ext cx="22736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Прямая со стрелкой 21"/>
          <p:cNvCxnSpPr/>
          <p:nvPr/>
        </p:nvCxnSpPr>
        <p:spPr>
          <a:xfrm>
            <a:off x="8100392" y="2276870"/>
            <a:ext cx="784230" cy="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7"/>
          <p:cNvGrpSpPr/>
          <p:nvPr/>
        </p:nvGrpSpPr>
        <p:grpSpPr>
          <a:xfrm>
            <a:off x="8313086" y="1633928"/>
            <a:ext cx="714380" cy="584775"/>
            <a:chOff x="3357554" y="2143116"/>
            <a:chExt cx="714380" cy="584775"/>
          </a:xfrm>
        </p:grpSpPr>
        <p:sp>
          <p:nvSpPr>
            <p:cNvPr id="24" name="TextBox 23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741476" y="1412776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2195736" y="2852936"/>
            <a:ext cx="216024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l-GR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3995936" y="2852936"/>
            <a:ext cx="316835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l-GR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v/</a:t>
            </a:r>
            <a:r>
              <a:rPr lang="el-G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l-G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251520" y="3645024"/>
            <a:ext cx="107914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1043608" y="3663244"/>
            <a:ext cx="1071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v=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921151" y="3676691"/>
            <a:ext cx="236281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l-G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l-GR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v/</a:t>
            </a:r>
            <a:r>
              <a:rPr lang="el-G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4355976" y="3645024"/>
            <a:ext cx="115212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5508104" y="3717032"/>
            <a:ext cx="345638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l-G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l-GR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/((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v/</a:t>
            </a:r>
            <a:r>
              <a:rPr lang="el-G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496" y="5780782"/>
            <a:ext cx="9108504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расход песка за 1с составляет    ….кг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5076056" y="4581128"/>
            <a:ext cx="295232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l-G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l-GR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l-G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/(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0"/>
            <a:ext cx="571472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10" grpId="0"/>
      <p:bldP spid="11" grpId="0"/>
      <p:bldP spid="16" grpId="0" animBg="1"/>
      <p:bldP spid="17" grpId="0"/>
      <p:bldP spid="26" grpId="0"/>
      <p:bldP spid="27" grpId="0"/>
      <p:bldP spid="29" grpId="0"/>
      <p:bldP spid="30" grpId="0"/>
      <p:bldP spid="31" grpId="0"/>
      <p:bldP spid="32" grpId="0"/>
      <p:bldP spid="33" grpId="0" animBg="1"/>
      <p:bldP spid="34" grpId="0"/>
      <p:bldP spid="35" grpId="0" animBg="1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6"/>
          <p:cNvSpPr txBox="1">
            <a:spLocks/>
          </p:cNvSpPr>
          <p:nvPr/>
        </p:nvSpPr>
        <p:spPr>
          <a:xfrm>
            <a:off x="4254264" y="980728"/>
            <a:ext cx="4889736" cy="4766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lnSpc>
                <a:spcPts val="3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равномерно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 гору</a:t>
            </a:r>
            <a:endParaRPr kumimoji="0" lang="ru-RU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6" name="Прямоугольный треугольник 65"/>
          <p:cNvSpPr/>
          <p:nvPr/>
        </p:nvSpPr>
        <p:spPr>
          <a:xfrm rot="16376365">
            <a:off x="2124694" y="2580480"/>
            <a:ext cx="642942" cy="357190"/>
          </a:xfrm>
          <a:prstGeom prst="rtTriangle">
            <a:avLst/>
          </a:prstGeom>
          <a:solidFill>
            <a:srgbClr val="FFFF00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ый треугольник 59"/>
          <p:cNvSpPr/>
          <p:nvPr/>
        </p:nvSpPr>
        <p:spPr>
          <a:xfrm>
            <a:off x="657198" y="1497748"/>
            <a:ext cx="4929222" cy="2357454"/>
          </a:xfrm>
          <a:prstGeom prst="rtTriangle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3" name="Прямая со стрелкой 72"/>
          <p:cNvCxnSpPr/>
          <p:nvPr/>
        </p:nvCxnSpPr>
        <p:spPr>
          <a:xfrm rot="5400000">
            <a:off x="1965307" y="3035297"/>
            <a:ext cx="1357322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rot="5220000" flipH="1" flipV="1">
            <a:off x="2500882" y="1493030"/>
            <a:ext cx="1000132" cy="642942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rot="5280000" flipH="1" flipV="1">
            <a:off x="1871065" y="2560715"/>
            <a:ext cx="1000132" cy="642942"/>
          </a:xfrm>
          <a:prstGeom prst="straightConnector1">
            <a:avLst/>
          </a:prstGeom>
          <a:ln w="44450">
            <a:solidFill>
              <a:srgbClr val="0014AC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2056680" y="3372552"/>
            <a:ext cx="571504" cy="285752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rot="5220000" flipH="1" flipV="1">
            <a:off x="2491047" y="2780295"/>
            <a:ext cx="1000132" cy="642942"/>
          </a:xfrm>
          <a:prstGeom prst="straightConnector1">
            <a:avLst/>
          </a:prstGeom>
          <a:ln w="444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86"/>
          <p:cNvGrpSpPr/>
          <p:nvPr/>
        </p:nvGrpSpPr>
        <p:grpSpPr>
          <a:xfrm>
            <a:off x="2714612" y="3429000"/>
            <a:ext cx="714380" cy="461665"/>
            <a:chOff x="2714612" y="4429132"/>
            <a:chExt cx="714380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6" name="Прямая со стрелкой 85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88"/>
          <p:cNvGrpSpPr/>
          <p:nvPr/>
        </p:nvGrpSpPr>
        <p:grpSpPr>
          <a:xfrm>
            <a:off x="3286116" y="1071546"/>
            <a:ext cx="714380" cy="461665"/>
            <a:chOff x="3357554" y="2143116"/>
            <a:chExt cx="714380" cy="461665"/>
          </a:xfrm>
        </p:grpSpPr>
        <p:sp>
          <p:nvSpPr>
            <p:cNvPr id="83" name="TextBox 82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8" name="Прямая со стрелкой 87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Прямоугольник 97"/>
          <p:cNvSpPr/>
          <p:nvPr/>
        </p:nvSpPr>
        <p:spPr>
          <a:xfrm rot="1635248">
            <a:off x="2972516" y="2120317"/>
            <a:ext cx="80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 rot="1671037">
            <a:off x="1538743" y="2608684"/>
            <a:ext cx="80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Прямоугольный треугольник 101"/>
          <p:cNvSpPr/>
          <p:nvPr/>
        </p:nvSpPr>
        <p:spPr>
          <a:xfrm>
            <a:off x="4714876" y="3448050"/>
            <a:ext cx="859378" cy="376598"/>
          </a:xfrm>
          <a:prstGeom prst="rtTriangle">
            <a:avLst/>
          </a:prstGeom>
          <a:solidFill>
            <a:srgbClr val="0014AC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ый треугольник 103"/>
          <p:cNvSpPr/>
          <p:nvPr/>
        </p:nvSpPr>
        <p:spPr>
          <a:xfrm rot="5400000">
            <a:off x="2536848" y="3121034"/>
            <a:ext cx="642942" cy="336842"/>
          </a:xfrm>
          <a:prstGeom prst="rtTriangle">
            <a:avLst/>
          </a:prstGeom>
          <a:solidFill>
            <a:srgbClr val="FFFF00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 rot="1535645">
            <a:off x="2391018" y="2058699"/>
            <a:ext cx="642942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>
            <a:off x="2683643" y="2359779"/>
            <a:ext cx="571504" cy="285752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/>
          <p:nvPr/>
        </p:nvCxnSpPr>
        <p:spPr>
          <a:xfrm>
            <a:off x="4910140" y="3371850"/>
            <a:ext cx="714380" cy="357190"/>
          </a:xfrm>
          <a:prstGeom prst="straightConnector1">
            <a:avLst/>
          </a:prstGeom>
          <a:ln w="63500"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123"/>
          <p:cNvGrpSpPr/>
          <p:nvPr/>
        </p:nvGrpSpPr>
        <p:grpSpPr>
          <a:xfrm>
            <a:off x="5115902" y="3120094"/>
            <a:ext cx="556020" cy="523220"/>
            <a:chOff x="5115902" y="3136083"/>
            <a:chExt cx="556020" cy="523220"/>
          </a:xfrm>
        </p:grpSpPr>
        <p:sp>
          <p:nvSpPr>
            <p:cNvPr id="119" name="TextBox 118"/>
            <p:cNvSpPr txBox="1"/>
            <p:nvPr/>
          </p:nvSpPr>
          <p:spPr>
            <a:xfrm rot="2012913" flipH="1">
              <a:off x="5115902" y="3136083"/>
              <a:ext cx="5560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2" name="Прямая со стрелкой 121"/>
            <p:cNvCxnSpPr/>
            <p:nvPr/>
          </p:nvCxnSpPr>
          <p:spPr>
            <a:xfrm>
              <a:off x="5357818" y="3143248"/>
              <a:ext cx="214314" cy="14287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5857884" y="1285860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Планета Земля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75656" y="704890"/>
            <a:ext cx="1728192" cy="707886"/>
          </a:xfrm>
          <a:prstGeom prst="rect">
            <a:avLst/>
          </a:prstGeom>
          <a:solidFill>
            <a:srgbClr val="00B0F0">
              <a:alpha val="21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Деформация поверхности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04048" y="1714488"/>
            <a:ext cx="4139952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Прижимающая  составляющая</a:t>
            </a:r>
            <a:r>
              <a:rPr lang="en-US" sz="1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Mg</a:t>
            </a:r>
            <a:endParaRPr lang="ru-RU" sz="1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04048" y="2060848"/>
            <a:ext cx="413995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Скатывающая составляющая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Mg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0" y="4552896"/>
            <a:ext cx="578644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ox)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   </a:t>
            </a:r>
          </a:p>
          <a:p>
            <a:pPr marL="514350" indent="-514350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rot="2024252">
            <a:off x="-140960" y="2565392"/>
            <a:ext cx="241343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0" y="3861048"/>
            <a:ext cx="5652120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Сила трения покоя компенсирует скатывающую составляющую силу тяжести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 rot="1687851">
            <a:off x="3177687" y="2037793"/>
            <a:ext cx="271464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2800" dirty="0"/>
          </a:p>
        </p:txBody>
      </p:sp>
      <p:cxnSp>
        <p:nvCxnSpPr>
          <p:cNvPr id="65" name="Прямая со стрелкой 64"/>
          <p:cNvCxnSpPr/>
          <p:nvPr/>
        </p:nvCxnSpPr>
        <p:spPr>
          <a:xfrm>
            <a:off x="2051720" y="1988840"/>
            <a:ext cx="643842" cy="354302"/>
          </a:xfrm>
          <a:prstGeom prst="straightConnector1">
            <a:avLst/>
          </a:prstGeom>
          <a:ln w="63500">
            <a:solidFill>
              <a:srgbClr val="FF0000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95"/>
          <p:cNvGrpSpPr/>
          <p:nvPr/>
        </p:nvGrpSpPr>
        <p:grpSpPr>
          <a:xfrm>
            <a:off x="1631010" y="1434504"/>
            <a:ext cx="652467" cy="400110"/>
            <a:chOff x="2000232" y="2509774"/>
            <a:chExt cx="652467" cy="400110"/>
          </a:xfrm>
        </p:grpSpPr>
        <p:cxnSp>
          <p:nvCxnSpPr>
            <p:cNvPr id="68" name="Прямая со стрелкой 67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2009757" y="2509774"/>
              <a:ext cx="6429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мот</a:t>
              </a:r>
              <a:r>
                <a:rPr lang="en-US" sz="20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6429388" y="2420888"/>
            <a:ext cx="200026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º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= </a:t>
            </a:r>
            <a:endParaRPr lang="ru-RU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6000760" y="3015546"/>
            <a:ext cx="314324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º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=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(90-20</a:t>
            </a:r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º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)= 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lum bright="-20000" contrast="60000"/>
          </a:blip>
          <a:srcRect l="19341" t="20645" r="9746" b="67345"/>
          <a:stretch>
            <a:fillRect/>
          </a:stretch>
        </p:blipFill>
        <p:spPr bwMode="auto">
          <a:xfrm>
            <a:off x="0" y="71414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95"/>
          <p:cNvGrpSpPr/>
          <p:nvPr/>
        </p:nvGrpSpPr>
        <p:grpSpPr>
          <a:xfrm>
            <a:off x="1619672" y="1362802"/>
            <a:ext cx="571504" cy="472118"/>
            <a:chOff x="2000232" y="2496886"/>
            <a:chExt cx="571504" cy="472118"/>
          </a:xfrm>
          <a:solidFill>
            <a:schemeClr val="bg1"/>
          </a:solidFill>
        </p:grpSpPr>
        <p:cxnSp>
          <p:nvCxnSpPr>
            <p:cNvPr id="85" name="Прямая со стрелкой 84"/>
            <p:cNvCxnSpPr/>
            <p:nvPr/>
          </p:nvCxnSpPr>
          <p:spPr>
            <a:xfrm>
              <a:off x="2000232" y="249688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2000232" y="2568894"/>
              <a:ext cx="57150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79512" y="5571818"/>
            <a:ext cx="3240360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min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Прямая со стрелкой 57"/>
          <p:cNvCxnSpPr/>
          <p:nvPr/>
        </p:nvCxnSpPr>
        <p:spPr>
          <a:xfrm flipH="1">
            <a:off x="467544" y="4860449"/>
            <a:ext cx="1382178" cy="1008112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1619672" y="5364505"/>
            <a:ext cx="648072" cy="432048"/>
          </a:xfrm>
          <a:prstGeom prst="straightConnector1">
            <a:avLst/>
          </a:prstGeom>
          <a:ln w="381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79512" y="6156593"/>
            <a:ext cx="3240360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ym typeface="Symbol"/>
              </a:rPr>
              <a:t>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156176" y="3573017"/>
            <a:ext cx="2571736" cy="143885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0,03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  <a:buFont typeface="Symbol"/>
              <a:buChar char="a"/>
            </a:pP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º</a:t>
            </a:r>
            <a:endParaRPr lang="ru-RU" sz="40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4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min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-?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Содержимое 36"/>
          <p:cNvSpPr txBox="1">
            <a:spLocks/>
          </p:cNvSpPr>
          <p:nvPr/>
        </p:nvSpPr>
        <p:spPr>
          <a:xfrm>
            <a:off x="3419872" y="5877272"/>
            <a:ext cx="5724128" cy="100811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eaLnBrk="0" hangingPunct="0">
              <a:spcBef>
                <a:spcPts val="0"/>
              </a:spcBef>
              <a:buClr>
                <a:schemeClr val="accent1"/>
              </a:buClr>
              <a:buSzPct val="70000"/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 Сравнивая минимальный коэффициент трения с 0,03 … </a:t>
            </a:r>
          </a:p>
          <a:p>
            <a:pPr lvl="0" eaLnBrk="0" hangingPunct="0">
              <a:spcBef>
                <a:spcPts val="0"/>
              </a:spcBef>
              <a:buClr>
                <a:schemeClr val="accent1"/>
              </a:buClr>
              <a:buSzPct val="70000"/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равномерно в  гору</a:t>
            </a:r>
            <a:endParaRPr kumimoji="0" lang="ru-RU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0" y="0"/>
            <a:ext cx="500066" cy="40011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3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3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3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300"/>
                            </p:stCondLst>
                            <p:childTnLst>
                              <p:par>
                                <p:cTn id="149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5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5" dur="3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6" dur="3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3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1" dur="500"/>
                                        <p:tgtEl>
                                          <p:spTgt spid="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2" dur="500"/>
                                        <p:tgtEl>
                                          <p:spTgt spid="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500"/>
                                        <p:tgtEl>
                                          <p:spTgt spid="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750"/>
                            </p:stCondLst>
                            <p:childTnLst>
                              <p:par>
                                <p:cTn id="185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950"/>
                            </p:stCondLst>
                            <p:childTnLst>
                              <p:par>
                                <p:cTn id="19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2" dur="500"/>
                                        <p:tgtEl>
                                          <p:spTgt spid="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3" dur="500"/>
                                        <p:tgtEl>
                                          <p:spTgt spid="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500"/>
                                        <p:tgtEl>
                                          <p:spTgt spid="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9" dur="500"/>
                                        <p:tgtEl>
                                          <p:spTgt spid="6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0" dur="500"/>
                                        <p:tgtEl>
                                          <p:spTgt spid="6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500"/>
                                        <p:tgtEl>
                                          <p:spTgt spid="6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6" dur="500"/>
                                        <p:tgtEl>
                                          <p:spTgt spid="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7" dur="500"/>
                                        <p:tgtEl>
                                          <p:spTgt spid="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500"/>
                                        <p:tgtEl>
                                          <p:spTgt spid="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3" dur="3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4" dur="3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3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0" dur="3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1" dur="3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3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7" dur="3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8" dur="3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3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4" dur="3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5" dur="3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3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1" dur="300"/>
                                        <p:tgtEl>
                                          <p:spTgt spid="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2" dur="300"/>
                                        <p:tgtEl>
                                          <p:spTgt spid="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300"/>
                                        <p:tgtEl>
                                          <p:spTgt spid="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6" grpId="0" animBg="1"/>
      <p:bldP spid="98" grpId="0"/>
      <p:bldP spid="98" grpId="1"/>
      <p:bldP spid="98" grpId="2"/>
      <p:bldP spid="99" grpId="0"/>
      <p:bldP spid="99" grpId="1"/>
      <p:bldP spid="102" grpId="0" animBg="1"/>
      <p:bldP spid="104" grpId="0" animBg="1"/>
      <p:bldP spid="105" grpId="0" animBg="1"/>
      <p:bldP spid="43" grpId="0"/>
      <p:bldP spid="44" grpId="0" animBg="1"/>
      <p:bldP spid="45" grpId="0" animBg="1"/>
      <p:bldP spid="46" grpId="0" animBg="1"/>
      <p:bldP spid="49" grpId="0" autoUpdateAnimBg="0"/>
      <p:bldP spid="52" grpId="0" animBg="1"/>
      <p:bldP spid="48" grpId="0" autoUpdateAnimBg="0"/>
      <p:bldP spid="64" grpId="0" autoUpdateAnimBg="0"/>
      <p:bldP spid="67" grpId="0" autoUpdateAnimBg="0"/>
      <p:bldP spid="57" grpId="0" animBg="1"/>
      <p:bldP spid="87" grpId="0" animBg="1"/>
      <p:bldP spid="50" grpId="0" build="p" animBg="1"/>
      <p:bldP spid="53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64471"/>
            <a:ext cx="2411760" cy="2336537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buFont typeface="Symbol"/>
              <a:buChar char="m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0,05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v=100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/c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s= 3000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</a:t>
            </a:r>
            <a:endParaRPr lang="en-US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170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-?</a:t>
            </a:r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print">
            <a:lum bright="-20000" contrast="60000"/>
          </a:blip>
          <a:srcRect l="16762" t="13646" r="11067" b="71675"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>
            <a:off x="7656977" y="2520878"/>
            <a:ext cx="1212858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7752322" y="3342195"/>
            <a:ext cx="714380" cy="461665"/>
            <a:chOff x="2714612" y="4429132"/>
            <a:chExt cx="714380" cy="461665"/>
          </a:xfrm>
        </p:grpSpPr>
        <p:sp>
          <p:nvSpPr>
            <p:cNvPr id="7" name="TextBox 6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7"/>
          <p:cNvGrpSpPr/>
          <p:nvPr/>
        </p:nvGrpSpPr>
        <p:grpSpPr>
          <a:xfrm>
            <a:off x="7752322" y="1374968"/>
            <a:ext cx="714380" cy="461665"/>
            <a:chOff x="3357554" y="2143116"/>
            <a:chExt cx="714380" cy="461665"/>
          </a:xfrm>
        </p:grpSpPr>
        <p:sp>
          <p:nvSpPr>
            <p:cNvPr id="10" name="TextBox 9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0"/>
          <p:cNvGrpSpPr/>
          <p:nvPr/>
        </p:nvGrpSpPr>
        <p:grpSpPr>
          <a:xfrm>
            <a:off x="6823628" y="2046428"/>
            <a:ext cx="571504" cy="400110"/>
            <a:chOff x="2000232" y="2528824"/>
            <a:chExt cx="571504" cy="400110"/>
          </a:xfrm>
        </p:grpSpPr>
        <p:cxnSp>
          <p:nvCxnSpPr>
            <p:cNvPr id="13" name="Прямая со стрелкой 12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000232" y="2528824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7357290" y="2296071"/>
            <a:ext cx="642942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 rot="16200000" flipV="1">
            <a:off x="7143233" y="3045931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V="1">
            <a:off x="7119453" y="1986665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8180982" y="2660852"/>
            <a:ext cx="1071538" cy="584775"/>
            <a:chOff x="3357554" y="2143116"/>
            <a:chExt cx="714380" cy="881786"/>
          </a:xfrm>
        </p:grpSpPr>
        <p:sp>
          <p:nvSpPr>
            <p:cNvPr id="19" name="TextBox 18"/>
            <p:cNvSpPr txBox="1"/>
            <p:nvPr/>
          </p:nvSpPr>
          <p:spPr>
            <a:xfrm>
              <a:off x="3357554" y="2143116"/>
              <a:ext cx="714380" cy="881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мот</a:t>
              </a:r>
              <a:endParaRPr lang="ru-RU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3357554" y="2214555"/>
              <a:ext cx="22736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Прямая со стрелкой 20"/>
          <p:cNvCxnSpPr/>
          <p:nvPr/>
        </p:nvCxnSpPr>
        <p:spPr>
          <a:xfrm>
            <a:off x="6753778" y="1725888"/>
            <a:ext cx="784230" cy="2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7"/>
          <p:cNvGrpSpPr/>
          <p:nvPr/>
        </p:nvGrpSpPr>
        <p:grpSpPr>
          <a:xfrm>
            <a:off x="6895066" y="1147383"/>
            <a:ext cx="714380" cy="584775"/>
            <a:chOff x="3357554" y="2143116"/>
            <a:chExt cx="714380" cy="584775"/>
          </a:xfrm>
          <a:noFill/>
        </p:grpSpPr>
        <p:sp>
          <p:nvSpPr>
            <p:cNvPr id="23" name="TextBox 22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Прямая со стрелкой 24"/>
          <p:cNvCxnSpPr/>
          <p:nvPr/>
        </p:nvCxnSpPr>
        <p:spPr>
          <a:xfrm>
            <a:off x="8253976" y="2221964"/>
            <a:ext cx="784230" cy="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7"/>
          <p:cNvGrpSpPr/>
          <p:nvPr/>
        </p:nvGrpSpPr>
        <p:grpSpPr>
          <a:xfrm>
            <a:off x="8466670" y="1620089"/>
            <a:ext cx="714380" cy="584775"/>
            <a:chOff x="3357554" y="2143116"/>
            <a:chExt cx="714380" cy="584775"/>
          </a:xfrm>
        </p:grpSpPr>
        <p:sp>
          <p:nvSpPr>
            <p:cNvPr id="27" name="TextBox 26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131"/>
          <p:cNvGrpSpPr/>
          <p:nvPr/>
        </p:nvGrpSpPr>
        <p:grpSpPr>
          <a:xfrm>
            <a:off x="7252256" y="2863766"/>
            <a:ext cx="1714512" cy="1357322"/>
            <a:chOff x="3714744" y="1214422"/>
            <a:chExt cx="1714512" cy="1357322"/>
          </a:xfrm>
        </p:grpSpPr>
        <p:grpSp>
          <p:nvGrpSpPr>
            <p:cNvPr id="30" name="Группа 68"/>
            <p:cNvGrpSpPr/>
            <p:nvPr/>
          </p:nvGrpSpPr>
          <p:grpSpPr>
            <a:xfrm rot="10800000">
              <a:off x="3714744" y="1285860"/>
              <a:ext cx="1428760" cy="1285884"/>
              <a:chOff x="928662" y="1571612"/>
              <a:chExt cx="2573356" cy="3060000"/>
            </a:xfrm>
          </p:grpSpPr>
          <p:cxnSp>
            <p:nvCxnSpPr>
              <p:cNvPr id="33" name="Прямая соединительная линия 32"/>
              <p:cNvCxnSpPr/>
              <p:nvPr/>
            </p:nvCxnSpPr>
            <p:spPr>
              <a:xfrm rot="5400000" flipH="1" flipV="1">
                <a:off x="1971224" y="3100818"/>
                <a:ext cx="3060000" cy="1588"/>
              </a:xfrm>
              <a:prstGeom prst="line">
                <a:avLst/>
              </a:prstGeom>
              <a:ln w="38100">
                <a:solidFill>
                  <a:srgbClr val="0014AC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928662" y="2591614"/>
                <a:ext cx="2563834" cy="158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stealth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5000628" y="1785926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x </a:t>
              </a:r>
              <a:endPara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786182" y="1214422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endParaRPr lang="ru-RU" sz="1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1691680" y="836712"/>
            <a:ext cx="7200800" cy="50405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1.Ускорение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время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найду из кинематики</a:t>
            </a:r>
          </a:p>
        </p:txBody>
      </p:sp>
      <p:grpSp>
        <p:nvGrpSpPr>
          <p:cNvPr id="36" name="Группа 55"/>
          <p:cNvGrpSpPr/>
          <p:nvPr/>
        </p:nvGrpSpPr>
        <p:grpSpPr>
          <a:xfrm>
            <a:off x="2123728" y="1268760"/>
            <a:ext cx="2463200" cy="1152882"/>
            <a:chOff x="617212" y="4415017"/>
            <a:chExt cx="2463200" cy="1297730"/>
          </a:xfrm>
          <a:solidFill>
            <a:schemeClr val="bg1"/>
          </a:solidFill>
        </p:grpSpPr>
        <p:grpSp>
          <p:nvGrpSpPr>
            <p:cNvPr id="37" name="Group 3"/>
            <p:cNvGrpSpPr>
              <a:grpSpLocks/>
            </p:cNvGrpSpPr>
            <p:nvPr/>
          </p:nvGrpSpPr>
          <p:grpSpPr bwMode="auto">
            <a:xfrm>
              <a:off x="1129520" y="4415017"/>
              <a:ext cx="1950892" cy="1297730"/>
              <a:chOff x="9717" y="3154"/>
              <a:chExt cx="499" cy="713"/>
            </a:xfrm>
            <a:grpFill/>
          </p:grpSpPr>
          <p:sp>
            <p:nvSpPr>
              <p:cNvPr id="39" name="Text Box 4"/>
              <p:cNvSpPr txBox="1">
                <a:spLocks noChangeArrowheads="1"/>
              </p:cNvSpPr>
              <p:nvPr/>
            </p:nvSpPr>
            <p:spPr bwMode="auto">
              <a:xfrm>
                <a:off x="9766" y="3499"/>
                <a:ext cx="155" cy="36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Text Box 5"/>
              <p:cNvSpPr txBox="1">
                <a:spLocks noChangeArrowheads="1"/>
              </p:cNvSpPr>
              <p:nvPr/>
            </p:nvSpPr>
            <p:spPr bwMode="auto">
              <a:xfrm>
                <a:off x="9717" y="3154"/>
                <a:ext cx="499" cy="4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3200" b="1" baseline="-25000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кон</a:t>
                </a:r>
                <a:r>
                  <a:rPr kumimoji="0" lang="en-US" sz="3200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–v</a:t>
                </a:r>
                <a:r>
                  <a:rPr kumimoji="0" lang="ru-RU" sz="3200" b="1" i="0" u="none" strike="noStrike" cap="none" normalizeH="0" baseline="-2500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нач</a:t>
                </a:r>
                <a:r>
                  <a:rPr kumimoji="0" lang="en-US" sz="3200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Line 6"/>
              <p:cNvSpPr>
                <a:spLocks noChangeShapeType="1"/>
              </p:cNvSpPr>
              <p:nvPr/>
            </p:nvSpPr>
            <p:spPr bwMode="auto">
              <a:xfrm>
                <a:off x="9757" y="3537"/>
                <a:ext cx="396" cy="0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17212" y="4831732"/>
              <a:ext cx="576064" cy="5889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Скругленный прямоугольник 41"/>
          <p:cNvSpPr/>
          <p:nvPr/>
        </p:nvSpPr>
        <p:spPr>
          <a:xfrm>
            <a:off x="3649343" y="1354215"/>
            <a:ext cx="1215200" cy="500042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15"/>
          <p:cNvSpPr txBox="1">
            <a:spLocks noChangeArrowheads="1"/>
          </p:cNvSpPr>
          <p:nvPr/>
        </p:nvSpPr>
        <p:spPr bwMode="auto">
          <a:xfrm>
            <a:off x="4499992" y="1268760"/>
            <a:ext cx="2160240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36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2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15"/>
          <p:cNvSpPr txBox="1">
            <a:spLocks noChangeArrowheads="1"/>
          </p:cNvSpPr>
          <p:nvPr/>
        </p:nvSpPr>
        <p:spPr bwMode="auto">
          <a:xfrm>
            <a:off x="4572000" y="1916832"/>
            <a:ext cx="187220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=1,7м/с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3"/>
          <p:cNvSpPr txBox="1">
            <a:spLocks noChangeArrowheads="1"/>
          </p:cNvSpPr>
          <p:nvPr/>
        </p:nvSpPr>
        <p:spPr bwMode="auto">
          <a:xfrm>
            <a:off x="0" y="3429000"/>
            <a:ext cx="7092280" cy="50405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2. Чтобы найти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использую законы динамики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0" y="4005064"/>
            <a:ext cx="428396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0" y="4581128"/>
            <a:ext cx="392909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1560" y="5076473"/>
            <a:ext cx="2143140" cy="584775"/>
          </a:xfrm>
          <a:prstGeom prst="rect">
            <a:avLst/>
          </a:prstGeom>
          <a:blipFill>
            <a:blip r:embed="rId1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755576" y="5010326"/>
            <a:ext cx="1368152" cy="218874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899592" y="4437112"/>
            <a:ext cx="576064" cy="792088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0" y="5661248"/>
            <a:ext cx="284380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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59" name="TextBox 58"/>
          <p:cNvSpPr txBox="1"/>
          <p:nvPr/>
        </p:nvSpPr>
        <p:spPr>
          <a:xfrm>
            <a:off x="0" y="6192198"/>
            <a:ext cx="2843808" cy="523220"/>
          </a:xfrm>
          <a:prstGeom prst="rect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60" name="Text Box 3"/>
          <p:cNvSpPr txBox="1">
            <a:spLocks noChangeArrowheads="1"/>
          </p:cNvSpPr>
          <p:nvPr/>
        </p:nvSpPr>
        <p:spPr bwMode="auto">
          <a:xfrm>
            <a:off x="5148064" y="3933056"/>
            <a:ext cx="3168352" cy="50405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Найду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работу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004048" y="4437112"/>
            <a:ext cx="352839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ru-RU" sz="2800" b="1" cap="all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62" name="Text Box 3"/>
          <p:cNvSpPr txBox="1">
            <a:spLocks noChangeArrowheads="1"/>
          </p:cNvSpPr>
          <p:nvPr/>
        </p:nvSpPr>
        <p:spPr bwMode="auto">
          <a:xfrm>
            <a:off x="4788024" y="5013176"/>
            <a:ext cx="4104456" cy="50405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4. Ну и, наконец, мощность</a:t>
            </a:r>
          </a:p>
        </p:txBody>
      </p:sp>
      <p:grpSp>
        <p:nvGrpSpPr>
          <p:cNvPr id="63" name="Группа 55"/>
          <p:cNvGrpSpPr/>
          <p:nvPr/>
        </p:nvGrpSpPr>
        <p:grpSpPr>
          <a:xfrm>
            <a:off x="2411760" y="2420888"/>
            <a:ext cx="2447561" cy="1152882"/>
            <a:chOff x="617212" y="4415017"/>
            <a:chExt cx="2447561" cy="1297730"/>
          </a:xfrm>
          <a:solidFill>
            <a:schemeClr val="bg1"/>
          </a:solidFill>
        </p:grpSpPr>
        <p:grpSp>
          <p:nvGrpSpPr>
            <p:cNvPr id="64" name="Group 3"/>
            <p:cNvGrpSpPr>
              <a:grpSpLocks/>
            </p:cNvGrpSpPr>
            <p:nvPr/>
          </p:nvGrpSpPr>
          <p:grpSpPr bwMode="auto">
            <a:xfrm>
              <a:off x="1113881" y="4415017"/>
              <a:ext cx="1950892" cy="1297730"/>
              <a:chOff x="9713" y="3154"/>
              <a:chExt cx="499" cy="713"/>
            </a:xfrm>
            <a:grpFill/>
          </p:grpSpPr>
          <p:sp>
            <p:nvSpPr>
              <p:cNvPr id="66" name="Text Box 4"/>
              <p:cNvSpPr txBox="1">
                <a:spLocks noChangeArrowheads="1"/>
              </p:cNvSpPr>
              <p:nvPr/>
            </p:nvSpPr>
            <p:spPr bwMode="auto">
              <a:xfrm>
                <a:off x="9766" y="3499"/>
                <a:ext cx="207" cy="36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32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Text Box 5"/>
              <p:cNvSpPr txBox="1">
                <a:spLocks noChangeArrowheads="1"/>
              </p:cNvSpPr>
              <p:nvPr/>
            </p:nvSpPr>
            <p:spPr bwMode="auto">
              <a:xfrm>
                <a:off x="9713" y="3154"/>
                <a:ext cx="499" cy="4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3200" b="1" baseline="-25000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кон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–v</a:t>
                </a:r>
                <a:r>
                  <a:rPr kumimoji="0" lang="ru-RU" sz="3200" b="1" i="0" u="none" strike="noStrike" cap="none" normalizeH="0" baseline="-2500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нач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Line 6"/>
              <p:cNvSpPr>
                <a:spLocks noChangeShapeType="1"/>
              </p:cNvSpPr>
              <p:nvPr/>
            </p:nvSpPr>
            <p:spPr bwMode="auto">
              <a:xfrm>
                <a:off x="9757" y="3537"/>
                <a:ext cx="396" cy="0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617212" y="4831732"/>
              <a:ext cx="576064" cy="5889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9" name="TextBox 15"/>
          <p:cNvSpPr txBox="1">
            <a:spLocks noChangeArrowheads="1"/>
          </p:cNvSpPr>
          <p:nvPr/>
        </p:nvSpPr>
        <p:spPr bwMode="auto">
          <a:xfrm>
            <a:off x="4860032" y="2492896"/>
            <a:ext cx="1728192" cy="58477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l-GR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endParaRPr lang="ru-RU" sz="20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15"/>
          <p:cNvSpPr txBox="1">
            <a:spLocks noChangeArrowheads="1"/>
          </p:cNvSpPr>
          <p:nvPr/>
        </p:nvSpPr>
        <p:spPr bwMode="auto">
          <a:xfrm>
            <a:off x="4932040" y="3049796"/>
            <a:ext cx="1368152" cy="523220"/>
          </a:xfrm>
          <a:prstGeom prst="rect">
            <a:avLst/>
          </a:prstGeom>
          <a:solidFill>
            <a:srgbClr val="F9E3A5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l-GR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 60с</a:t>
            </a:r>
            <a:endParaRPr lang="ru-RU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1" name="Group 3"/>
          <p:cNvGrpSpPr>
            <a:grpSpLocks/>
          </p:cNvGrpSpPr>
          <p:nvPr/>
        </p:nvGrpSpPr>
        <p:grpSpPr bwMode="auto">
          <a:xfrm>
            <a:off x="4753267" y="5373216"/>
            <a:ext cx="1474917" cy="1073044"/>
            <a:chOff x="9752" y="3167"/>
            <a:chExt cx="740" cy="335"/>
          </a:xfrm>
        </p:grpSpPr>
        <p:sp>
          <p:nvSpPr>
            <p:cNvPr id="72" name="Text Box 4"/>
            <p:cNvSpPr txBox="1">
              <a:spLocks noChangeArrowheads="1"/>
            </p:cNvSpPr>
            <p:nvPr/>
          </p:nvSpPr>
          <p:spPr bwMode="auto">
            <a:xfrm>
              <a:off x="9752" y="3322"/>
              <a:ext cx="43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Text Box 5"/>
            <p:cNvSpPr txBox="1">
              <a:spLocks noChangeArrowheads="1"/>
            </p:cNvSpPr>
            <p:nvPr/>
          </p:nvSpPr>
          <p:spPr bwMode="auto">
            <a:xfrm>
              <a:off x="9758" y="3167"/>
              <a:ext cx="734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мот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Line 6"/>
            <p:cNvSpPr>
              <a:spLocks noChangeShapeType="1"/>
            </p:cNvSpPr>
            <p:nvPr/>
          </p:nvSpPr>
          <p:spPr bwMode="auto">
            <a:xfrm>
              <a:off x="9774" y="3345"/>
              <a:ext cx="5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3977572" y="5525553"/>
            <a:ext cx="107914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300192" y="5517232"/>
            <a:ext cx="2843808" cy="523220"/>
          </a:xfrm>
          <a:prstGeom prst="rect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77" name="TextBox 76"/>
          <p:cNvSpPr txBox="1"/>
          <p:nvPr/>
        </p:nvSpPr>
        <p:spPr>
          <a:xfrm>
            <a:off x="35496" y="332656"/>
            <a:ext cx="9108504" cy="52322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средняя мощность самолёта при разгоне…  кВт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 flipV="1">
            <a:off x="7085777" y="2498734"/>
            <a:ext cx="500066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572528" y="6334780"/>
            <a:ext cx="571472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0" y="0"/>
            <a:ext cx="571472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3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3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3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7" dur="8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8" dur="8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8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4" dur="8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5" dur="8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8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00"/>
                            </p:stCondLst>
                            <p:childTnLst>
                              <p:par>
                                <p:cTn id="25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6" dur="2000" fill="hold"/>
                                        <p:tgtEl>
                                          <p:spTgt spid="7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5" grpId="0" animBg="1"/>
      <p:bldP spid="35" grpId="0" animBg="1"/>
      <p:bldP spid="42" grpId="0" animBg="1"/>
      <p:bldP spid="45" grpId="0" animBg="1"/>
      <p:bldP spid="48" grpId="0" animBg="1"/>
      <p:bldP spid="49" grpId="0" animBg="1"/>
      <p:bldP spid="50" grpId="0" animBg="1"/>
      <p:bldP spid="51" grpId="0" build="p" animBg="1"/>
      <p:bldP spid="52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9" grpId="0" animBg="1"/>
      <p:bldP spid="70" grpId="0" animBg="1"/>
      <p:bldP spid="75" grpId="0"/>
      <p:bldP spid="76" grpId="0" animBg="1"/>
      <p:bldP spid="7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71800" y="1700808"/>
            <a:ext cx="38576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само… 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kumimoji="0" lang="ru-RU" sz="3600" b="1" i="0" strike="noStrike" cap="none" normalizeH="0" baseline="-3000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тр</a:t>
            </a:r>
            <a:r>
              <a:rPr kumimoji="0" lang="ru-RU" sz="3600" b="1" i="0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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ru-RU" sz="3600" b="1" i="0" strike="noStrike" cap="none" normalizeH="0" baseline="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endParaRPr kumimoji="0" lang="ru-RU" sz="36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558014" y="1772246"/>
            <a:ext cx="150019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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ru-RU" sz="36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endParaRPr kumimoji="0" lang="ru-RU" sz="36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lum bright="-20000" contrast="60000"/>
          </a:blip>
          <a:srcRect l="16762" t="28207" r="11067" b="58664"/>
          <a:stretch>
            <a:fillRect/>
          </a:stretch>
        </p:blipFill>
        <p:spPr bwMode="auto">
          <a:xfrm>
            <a:off x="0" y="0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2564904"/>
            <a:ext cx="9108504" cy="10772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чтобы увеличить скорость самолёта в 2 раза 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571472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0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20688"/>
            <a:ext cx="7929586" cy="2376264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 №6</a:t>
            </a:r>
          </a:p>
          <a:p>
            <a:pPr eaLnBrk="1" fontAlgn="t" hangingPunct="1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492 493 494 496  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t" hangingPunct="1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КПД 18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endParaRPr lang="ru-RU" sz="4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endParaRPr lang="ru-RU" sz="4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lum bright="-20000" contrast="60000"/>
          </a:blip>
          <a:srcRect l="15482" t="8672" r="12732" b="82431"/>
          <a:stretch>
            <a:fillRect/>
          </a:stretch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-32" y="1130747"/>
            <a:ext cx="2627816" cy="2226245"/>
          </a:xfrm>
          <a:prstGeom prst="rect">
            <a:avLst/>
          </a:prstGeom>
          <a:solidFill>
            <a:srgbClr val="F9E3A5"/>
          </a:solidFill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000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000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кг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=26 м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1 с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А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?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?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356992"/>
            <a:ext cx="1071563" cy="571500"/>
          </a:xfrm>
          <a:prstGeom prst="rect">
            <a:avLst/>
          </a:prstGeom>
          <a:solidFill>
            <a:srgbClr val="FF99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317179" y="4212654"/>
            <a:ext cx="1071562" cy="1587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966443" y="4190449"/>
            <a:ext cx="73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2411760" y="1693068"/>
            <a:ext cx="6715125" cy="274404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US" sz="2800" b="1" i="0" u="none" strike="noStrike" kern="0" spc="0" normalizeH="0" baseline="-2500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mg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кг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9,8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кг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….м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….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Дж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ru-RU" sz="2800" b="1" i="0" u="none" strike="noStrike" kern="0" cap="all" spc="0" normalizeH="0" baseline="-2500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0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kumimoji="0" lang="ru-RU" sz="2800" b="1" i="0" u="none" strike="noStrike" kern="0" cap="all" spc="0" normalizeH="0" baseline="-2500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lang="en-US" sz="2800" b="1" kern="0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/t      N</a:t>
            </a:r>
            <a:r>
              <a:rPr lang="en-US" sz="2800" b="1" kern="0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kumimoji="0" lang="ru-RU" sz="2800" b="1" i="0" u="none" strike="noStrike" kern="0" cap="all" spc="0" normalizeH="0" baseline="-2500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….Дж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ВТ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endParaRPr kumimoji="0" lang="ru-RU" sz="2800" b="1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Ответ: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Работа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силы </a:t>
            </a:r>
            <a:r>
              <a:rPr lang="ru-RU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тяжести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….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Дж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а её мощность  2293,2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Мвт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571472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3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3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3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3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3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3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animBg="1"/>
      <p:bldP spid="8" grpId="0"/>
      <p:bldP spid="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380495"/>
            <a:ext cx="2411760" cy="143885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=1м/с</a:t>
            </a:r>
            <a:endParaRPr lang="en-US" sz="3600" b="1" baseline="300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кВт</a:t>
            </a:r>
          </a:p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тяг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03268" y="982148"/>
            <a:ext cx="1296724" cy="1367732"/>
            <a:chOff x="9714" y="3100"/>
            <a:chExt cx="723" cy="427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9757" y="3345"/>
              <a:ext cx="43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9714" y="3100"/>
              <a:ext cx="723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3399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40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тяг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9774" y="3345"/>
              <a:ext cx="45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360536" y="1424720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907704" y="1414270"/>
            <a:ext cx="153060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тяг</a:t>
            </a: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663798" y="1116660"/>
            <a:ext cx="1637261" cy="1284448"/>
            <a:chOff x="9648" y="3142"/>
            <a:chExt cx="895" cy="401"/>
          </a:xfrm>
        </p:grpSpPr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9962" y="3324"/>
              <a:ext cx="423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9648" y="3142"/>
              <a:ext cx="895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тяг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9757" y="3345"/>
              <a:ext cx="53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Скругленный прямоугольник 15"/>
          <p:cNvSpPr/>
          <p:nvPr/>
        </p:nvSpPr>
        <p:spPr>
          <a:xfrm>
            <a:off x="5508104" y="1272195"/>
            <a:ext cx="504056" cy="1071570"/>
          </a:xfrm>
          <a:prstGeom prst="roundRect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6065948" y="1412776"/>
            <a:ext cx="1071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741476" y="1412776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2843808" y="2708920"/>
            <a:ext cx="144016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тяг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496" y="5780782"/>
            <a:ext cx="9108504" cy="10772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сила тяги обратно пропорциональна скорости при постоянной мощности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1" cstate="print">
            <a:lum bright="-20000" contrast="60000"/>
          </a:blip>
          <a:srcRect l="15482" t="17558" r="12732" b="68620"/>
          <a:stretch>
            <a:fillRect/>
          </a:stretch>
        </p:blipFill>
        <p:spPr bwMode="auto">
          <a:xfrm>
            <a:off x="0" y="0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Прямая со стрелкой 37"/>
          <p:cNvCxnSpPr/>
          <p:nvPr/>
        </p:nvCxnSpPr>
        <p:spPr>
          <a:xfrm flipV="1">
            <a:off x="7656977" y="2492896"/>
            <a:ext cx="587431" cy="2798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Группа 38"/>
          <p:cNvGrpSpPr/>
          <p:nvPr/>
        </p:nvGrpSpPr>
        <p:grpSpPr>
          <a:xfrm>
            <a:off x="7752322" y="3342195"/>
            <a:ext cx="714380" cy="461665"/>
            <a:chOff x="2714612" y="4429132"/>
            <a:chExt cx="714380" cy="461665"/>
          </a:xfrm>
        </p:grpSpPr>
        <p:sp>
          <p:nvSpPr>
            <p:cNvPr id="40" name="TextBox 39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1" name="Прямая со стрелкой 40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7"/>
          <p:cNvGrpSpPr/>
          <p:nvPr/>
        </p:nvGrpSpPr>
        <p:grpSpPr>
          <a:xfrm>
            <a:off x="7752322" y="1374968"/>
            <a:ext cx="714380" cy="461665"/>
            <a:chOff x="3357554" y="2143116"/>
            <a:chExt cx="714380" cy="461665"/>
          </a:xfrm>
        </p:grpSpPr>
        <p:sp>
          <p:nvSpPr>
            <p:cNvPr id="43" name="TextBox 42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4" name="Прямая со стрелкой 43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10"/>
          <p:cNvGrpSpPr/>
          <p:nvPr/>
        </p:nvGrpSpPr>
        <p:grpSpPr>
          <a:xfrm>
            <a:off x="6823628" y="2046428"/>
            <a:ext cx="571504" cy="400110"/>
            <a:chOff x="2000232" y="2528824"/>
            <a:chExt cx="571504" cy="400110"/>
          </a:xfrm>
        </p:grpSpPr>
        <p:cxnSp>
          <p:nvCxnSpPr>
            <p:cNvPr id="46" name="Прямая со стрелкой 45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2000232" y="2528824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7357290" y="2296071"/>
            <a:ext cx="642942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 стрелкой 48"/>
          <p:cNvCxnSpPr/>
          <p:nvPr/>
        </p:nvCxnSpPr>
        <p:spPr>
          <a:xfrm rot="16200000" flipV="1">
            <a:off x="7143233" y="3045931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16200000" flipV="1">
            <a:off x="7119453" y="1986665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Группа 50"/>
          <p:cNvGrpSpPr/>
          <p:nvPr/>
        </p:nvGrpSpPr>
        <p:grpSpPr>
          <a:xfrm>
            <a:off x="8180982" y="2660852"/>
            <a:ext cx="1071538" cy="584775"/>
            <a:chOff x="3357554" y="2143116"/>
            <a:chExt cx="714380" cy="881786"/>
          </a:xfrm>
        </p:grpSpPr>
        <p:sp>
          <p:nvSpPr>
            <p:cNvPr id="52" name="TextBox 51"/>
            <p:cNvSpPr txBox="1"/>
            <p:nvPr/>
          </p:nvSpPr>
          <p:spPr>
            <a:xfrm>
              <a:off x="3357554" y="2143116"/>
              <a:ext cx="714380" cy="881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тяг</a:t>
              </a:r>
              <a:endParaRPr lang="ru-RU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3" name="Прямая со стрелкой 52"/>
            <p:cNvCxnSpPr/>
            <p:nvPr/>
          </p:nvCxnSpPr>
          <p:spPr>
            <a:xfrm>
              <a:off x="3357554" y="2214555"/>
              <a:ext cx="22736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Прямая со стрелкой 53"/>
          <p:cNvCxnSpPr/>
          <p:nvPr/>
        </p:nvCxnSpPr>
        <p:spPr>
          <a:xfrm>
            <a:off x="6753778" y="1725888"/>
            <a:ext cx="784230" cy="2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Группа 7"/>
          <p:cNvGrpSpPr/>
          <p:nvPr/>
        </p:nvGrpSpPr>
        <p:grpSpPr>
          <a:xfrm>
            <a:off x="6953964" y="1147383"/>
            <a:ext cx="714380" cy="584775"/>
            <a:chOff x="3357554" y="2143116"/>
            <a:chExt cx="714380" cy="584775"/>
          </a:xfrm>
          <a:noFill/>
        </p:grpSpPr>
        <p:sp>
          <p:nvSpPr>
            <p:cNvPr id="56" name="TextBox 55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7" name="Прямая со стрелкой 56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Группа 131"/>
          <p:cNvGrpSpPr/>
          <p:nvPr/>
        </p:nvGrpSpPr>
        <p:grpSpPr>
          <a:xfrm>
            <a:off x="7252256" y="2863766"/>
            <a:ext cx="1714512" cy="1357322"/>
            <a:chOff x="3714744" y="1214422"/>
            <a:chExt cx="1714512" cy="1357322"/>
          </a:xfrm>
        </p:grpSpPr>
        <p:grpSp>
          <p:nvGrpSpPr>
            <p:cNvPr id="59" name="Группа 68"/>
            <p:cNvGrpSpPr/>
            <p:nvPr/>
          </p:nvGrpSpPr>
          <p:grpSpPr>
            <a:xfrm rot="10800000">
              <a:off x="3714744" y="1285860"/>
              <a:ext cx="1428760" cy="1285884"/>
              <a:chOff x="928662" y="1571612"/>
              <a:chExt cx="2573356" cy="3060000"/>
            </a:xfrm>
          </p:grpSpPr>
          <p:cxnSp>
            <p:nvCxnSpPr>
              <p:cNvPr id="62" name="Прямая соединительная линия 61"/>
              <p:cNvCxnSpPr/>
              <p:nvPr/>
            </p:nvCxnSpPr>
            <p:spPr>
              <a:xfrm rot="5400000" flipH="1" flipV="1">
                <a:off x="1971224" y="3100818"/>
                <a:ext cx="3060000" cy="1588"/>
              </a:xfrm>
              <a:prstGeom prst="line">
                <a:avLst/>
              </a:prstGeom>
              <a:ln w="38100">
                <a:solidFill>
                  <a:srgbClr val="0014AC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единительная линия 62"/>
              <p:cNvCxnSpPr/>
              <p:nvPr/>
            </p:nvCxnSpPr>
            <p:spPr>
              <a:xfrm>
                <a:off x="928662" y="2591614"/>
                <a:ext cx="2563834" cy="158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stealth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/>
            <p:cNvSpPr txBox="1"/>
            <p:nvPr/>
          </p:nvSpPr>
          <p:spPr>
            <a:xfrm>
              <a:off x="5000628" y="1785926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x </a:t>
              </a:r>
              <a:endPara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786182" y="1214422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endParaRPr lang="ru-RU" sz="1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4" name="Прямая соединительная линия 63"/>
          <p:cNvCxnSpPr/>
          <p:nvPr/>
        </p:nvCxnSpPr>
        <p:spPr>
          <a:xfrm flipV="1">
            <a:off x="7085777" y="2498734"/>
            <a:ext cx="500066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3"/>
          <p:cNvGrpSpPr>
            <a:grpSpLocks/>
          </p:cNvGrpSpPr>
          <p:nvPr/>
        </p:nvGrpSpPr>
        <p:grpSpPr bwMode="auto">
          <a:xfrm>
            <a:off x="4211962" y="2276872"/>
            <a:ext cx="1151448" cy="1367732"/>
            <a:chOff x="9714" y="3100"/>
            <a:chExt cx="642" cy="427"/>
          </a:xfrm>
        </p:grpSpPr>
        <p:sp>
          <p:nvSpPr>
            <p:cNvPr id="94" name="Text Box 4"/>
            <p:cNvSpPr txBox="1">
              <a:spLocks noChangeArrowheads="1"/>
            </p:cNvSpPr>
            <p:nvPr/>
          </p:nvSpPr>
          <p:spPr bwMode="auto">
            <a:xfrm>
              <a:off x="9757" y="3345"/>
              <a:ext cx="43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Text Box 5"/>
            <p:cNvSpPr txBox="1">
              <a:spLocks noChangeArrowheads="1"/>
            </p:cNvSpPr>
            <p:nvPr/>
          </p:nvSpPr>
          <p:spPr bwMode="auto">
            <a:xfrm>
              <a:off x="9714" y="3100"/>
              <a:ext cx="642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40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тяг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Line 6"/>
            <p:cNvSpPr>
              <a:spLocks noChangeShapeType="1"/>
            </p:cNvSpPr>
            <p:nvPr/>
          </p:nvSpPr>
          <p:spPr bwMode="auto">
            <a:xfrm>
              <a:off x="9774" y="3345"/>
              <a:ext cx="45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7" name="Text Box 11"/>
          <p:cNvSpPr txBox="1">
            <a:spLocks noChangeArrowheads="1"/>
          </p:cNvSpPr>
          <p:nvPr/>
        </p:nvSpPr>
        <p:spPr bwMode="auto">
          <a:xfrm>
            <a:off x="5364088" y="2636912"/>
            <a:ext cx="144016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тяг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9" name="Прямая со стрелкой 98"/>
          <p:cNvCxnSpPr/>
          <p:nvPr/>
        </p:nvCxnSpPr>
        <p:spPr>
          <a:xfrm>
            <a:off x="611560" y="5301208"/>
            <a:ext cx="3672408" cy="0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flipV="1">
            <a:off x="1403648" y="3140968"/>
            <a:ext cx="0" cy="216024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>
            <a:off x="1403648" y="5013176"/>
            <a:ext cx="2880320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>
            <a:off x="1403648" y="4782283"/>
            <a:ext cx="2304256" cy="14869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1403648" y="4293096"/>
            <a:ext cx="1152128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>
            <a:off x="1403648" y="3429000"/>
            <a:ext cx="792088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 flipV="1">
            <a:off x="1907704" y="3140968"/>
            <a:ext cx="0" cy="2160240"/>
          </a:xfrm>
          <a:prstGeom prst="straightConnector1">
            <a:avLst/>
          </a:prstGeom>
          <a:ln>
            <a:solidFill>
              <a:srgbClr val="0000CC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 flipV="1">
            <a:off x="2411760" y="4149080"/>
            <a:ext cx="0" cy="1152128"/>
          </a:xfrm>
          <a:prstGeom prst="straightConnector1">
            <a:avLst/>
          </a:prstGeom>
          <a:ln>
            <a:solidFill>
              <a:srgbClr val="0000CC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 flipV="1">
            <a:off x="3436888" y="4691236"/>
            <a:ext cx="0" cy="576064"/>
          </a:xfrm>
          <a:prstGeom prst="straightConnector1">
            <a:avLst/>
          </a:prstGeom>
          <a:ln>
            <a:solidFill>
              <a:srgbClr val="0000CC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Box 11"/>
          <p:cNvSpPr txBox="1">
            <a:spLocks noChangeArrowheads="1"/>
          </p:cNvSpPr>
          <p:nvPr/>
        </p:nvSpPr>
        <p:spPr bwMode="auto">
          <a:xfrm>
            <a:off x="0" y="2780928"/>
            <a:ext cx="140364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тяг, </a:t>
            </a:r>
            <a:r>
              <a:rPr lang="ru-RU" sz="44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 Box 11"/>
          <p:cNvSpPr txBox="1">
            <a:spLocks noChangeArrowheads="1"/>
          </p:cNvSpPr>
          <p:nvPr/>
        </p:nvSpPr>
        <p:spPr bwMode="auto">
          <a:xfrm>
            <a:off x="4499992" y="5161752"/>
            <a:ext cx="108012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,м/с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 Box 11"/>
          <p:cNvSpPr txBox="1">
            <a:spLocks noChangeArrowheads="1"/>
          </p:cNvSpPr>
          <p:nvPr/>
        </p:nvSpPr>
        <p:spPr bwMode="auto">
          <a:xfrm>
            <a:off x="1547664" y="5242647"/>
            <a:ext cx="7200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 Box 11"/>
          <p:cNvSpPr txBox="1">
            <a:spLocks noChangeArrowheads="1"/>
          </p:cNvSpPr>
          <p:nvPr/>
        </p:nvSpPr>
        <p:spPr bwMode="auto">
          <a:xfrm>
            <a:off x="2311986" y="5242647"/>
            <a:ext cx="4320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/>
        </p:nvSpPr>
        <p:spPr bwMode="auto">
          <a:xfrm>
            <a:off x="3280172" y="5314655"/>
            <a:ext cx="4320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7" name="Прямая со стрелкой 116"/>
          <p:cNvCxnSpPr/>
          <p:nvPr/>
        </p:nvCxnSpPr>
        <p:spPr>
          <a:xfrm flipV="1">
            <a:off x="4139952" y="4869160"/>
            <a:ext cx="0" cy="432048"/>
          </a:xfrm>
          <a:prstGeom prst="straightConnector1">
            <a:avLst/>
          </a:prstGeom>
          <a:ln>
            <a:solidFill>
              <a:srgbClr val="0000CC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 Box 11"/>
          <p:cNvSpPr txBox="1">
            <a:spLocks noChangeArrowheads="1"/>
          </p:cNvSpPr>
          <p:nvPr/>
        </p:nvSpPr>
        <p:spPr bwMode="auto">
          <a:xfrm>
            <a:off x="3851920" y="5292534"/>
            <a:ext cx="7200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/>
        </p:nvSpPr>
        <p:spPr bwMode="auto">
          <a:xfrm>
            <a:off x="899592" y="4149080"/>
            <a:ext cx="504056" cy="38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50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/>
        </p:nvSpPr>
        <p:spPr bwMode="auto">
          <a:xfrm>
            <a:off x="827584" y="3284984"/>
            <a:ext cx="576064" cy="38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100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 Box 11"/>
          <p:cNvSpPr txBox="1">
            <a:spLocks noChangeArrowheads="1"/>
          </p:cNvSpPr>
          <p:nvPr/>
        </p:nvSpPr>
        <p:spPr bwMode="auto">
          <a:xfrm>
            <a:off x="899592" y="4554234"/>
            <a:ext cx="504056" cy="38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25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Text Box 11"/>
          <p:cNvSpPr txBox="1">
            <a:spLocks noChangeArrowheads="1"/>
          </p:cNvSpPr>
          <p:nvPr/>
        </p:nvSpPr>
        <p:spPr bwMode="auto">
          <a:xfrm>
            <a:off x="899592" y="4914274"/>
            <a:ext cx="504056" cy="38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20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Дуга 122"/>
          <p:cNvSpPr/>
          <p:nvPr/>
        </p:nvSpPr>
        <p:spPr>
          <a:xfrm rot="10800000">
            <a:off x="1907703" y="1221261"/>
            <a:ext cx="5112568" cy="3791914"/>
          </a:xfrm>
          <a:prstGeom prst="arc">
            <a:avLst>
              <a:gd name="adj1" fmla="val 16735704"/>
              <a:gd name="adj2" fmla="val 21066879"/>
            </a:avLst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TextBox 137"/>
          <p:cNvSpPr txBox="1"/>
          <p:nvPr/>
        </p:nvSpPr>
        <p:spPr>
          <a:xfrm>
            <a:off x="5615608" y="4572008"/>
            <a:ext cx="200026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º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=0,5 </a:t>
            </a:r>
            <a:endParaRPr lang="ru-RU" sz="2800" dirty="0"/>
          </a:p>
        </p:txBody>
      </p:sp>
      <p:sp>
        <p:nvSpPr>
          <p:cNvPr id="139" name="TextBox 138"/>
          <p:cNvSpPr txBox="1"/>
          <p:nvPr/>
        </p:nvSpPr>
        <p:spPr>
          <a:xfrm>
            <a:off x="7487816" y="4572008"/>
            <a:ext cx="165618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º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=0,87  </a:t>
            </a:r>
            <a:endParaRPr lang="ru-RU" sz="2000" dirty="0"/>
          </a:p>
        </p:txBody>
      </p:sp>
      <p:sp>
        <p:nvSpPr>
          <p:cNvPr id="140" name="TextBox 139"/>
          <p:cNvSpPr txBox="1"/>
          <p:nvPr/>
        </p:nvSpPr>
        <p:spPr>
          <a:xfrm>
            <a:off x="5768008" y="4724408"/>
            <a:ext cx="200026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º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=0,5 </a:t>
            </a:r>
            <a:endParaRPr lang="ru-RU" sz="2800" dirty="0"/>
          </a:p>
        </p:txBody>
      </p:sp>
      <p:sp>
        <p:nvSpPr>
          <p:cNvPr id="141" name="TextBox 140"/>
          <p:cNvSpPr txBox="1"/>
          <p:nvPr/>
        </p:nvSpPr>
        <p:spPr>
          <a:xfrm>
            <a:off x="7640216" y="4724408"/>
            <a:ext cx="165618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º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=0,87  </a:t>
            </a:r>
            <a:endParaRPr lang="ru-RU" sz="2000" dirty="0"/>
          </a:p>
        </p:txBody>
      </p:sp>
      <p:sp>
        <p:nvSpPr>
          <p:cNvPr id="76" name="TextBox 75"/>
          <p:cNvSpPr txBox="1"/>
          <p:nvPr/>
        </p:nvSpPr>
        <p:spPr>
          <a:xfrm>
            <a:off x="8572528" y="6334780"/>
            <a:ext cx="571472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0"/>
                            </p:stCondLst>
                            <p:childTnLst>
                              <p:par>
                                <p:cTn id="1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000"/>
                            </p:stCondLst>
                            <p:childTnLst>
                              <p:par>
                                <p:cTn id="1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000"/>
                            </p:stCondLst>
                            <p:childTnLst>
                              <p:par>
                                <p:cTn id="2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0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5" dur="500"/>
                                        <p:tgtEl>
                                          <p:spTgt spid="1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6" dur="500"/>
                                        <p:tgtEl>
                                          <p:spTgt spid="1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500"/>
                                        <p:tgtEl>
                                          <p:spTgt spid="1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2" dur="500"/>
                                        <p:tgtEl>
                                          <p:spTgt spid="1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3" dur="500"/>
                                        <p:tgtEl>
                                          <p:spTgt spid="1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500"/>
                                        <p:tgtEl>
                                          <p:spTgt spid="1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9" dur="500"/>
                                        <p:tgtEl>
                                          <p:spTgt spid="1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0" dur="500"/>
                                        <p:tgtEl>
                                          <p:spTgt spid="1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500"/>
                                        <p:tgtEl>
                                          <p:spTgt spid="1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6" dur="500"/>
                                        <p:tgtEl>
                                          <p:spTgt spid="1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7" dur="500"/>
                                        <p:tgtEl>
                                          <p:spTgt spid="1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500"/>
                                        <p:tgtEl>
                                          <p:spTgt spid="1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10" grpId="0"/>
      <p:bldP spid="11" grpId="0"/>
      <p:bldP spid="16" grpId="0" animBg="1"/>
      <p:bldP spid="17" grpId="0"/>
      <p:bldP spid="26" grpId="0"/>
      <p:bldP spid="31" grpId="0"/>
      <p:bldP spid="35" grpId="0" animBg="1"/>
      <p:bldP spid="48" grpId="0" animBg="1"/>
      <p:bldP spid="97" grpId="0"/>
      <p:bldP spid="111" grpId="0"/>
      <p:bldP spid="112" grpId="0"/>
      <p:bldP spid="113" grpId="0"/>
      <p:bldP spid="114" grpId="0"/>
      <p:bldP spid="116" grpId="0"/>
      <p:bldP spid="118" grpId="0"/>
      <p:bldP spid="119" grpId="0"/>
      <p:bldP spid="120" grpId="0"/>
      <p:bldP spid="121" grpId="0"/>
      <p:bldP spid="122" grpId="0"/>
      <p:bldP spid="123" grpId="0" animBg="1"/>
      <p:bldP spid="138" grpId="0" autoUpdateAnimBg="0"/>
      <p:bldP spid="139" grpId="0" autoUpdateAnimBg="0"/>
      <p:bldP spid="140" grpId="0" autoUpdateAnimBg="0"/>
      <p:bldP spid="141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308487"/>
            <a:ext cx="2051720" cy="2336537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buFont typeface="Symbol"/>
              <a:buChar char="m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7,5м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/c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s=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</a:t>
            </a:r>
            <a:endParaRPr lang="en-US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Р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15кН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-?</a:t>
            </a:r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lum bright="-20000" contrast="60000"/>
          </a:blip>
          <a:srcRect l="15482" t="31404" r="12732" b="53957"/>
          <a:stretch>
            <a:fillRect/>
          </a:stretch>
        </p:blipFill>
        <p:spPr bwMode="auto">
          <a:xfrm>
            <a:off x="0" y="0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7870721" y="2492896"/>
            <a:ext cx="587431" cy="2798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7966066" y="3342195"/>
            <a:ext cx="714380" cy="461665"/>
            <a:chOff x="2714612" y="4429132"/>
            <a:chExt cx="714380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7"/>
          <p:cNvGrpSpPr/>
          <p:nvPr/>
        </p:nvGrpSpPr>
        <p:grpSpPr>
          <a:xfrm>
            <a:off x="7966066" y="1374968"/>
            <a:ext cx="714380" cy="461665"/>
            <a:chOff x="3357554" y="2143116"/>
            <a:chExt cx="714380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0"/>
          <p:cNvGrpSpPr/>
          <p:nvPr/>
        </p:nvGrpSpPr>
        <p:grpSpPr>
          <a:xfrm>
            <a:off x="7037372" y="2046428"/>
            <a:ext cx="571504" cy="400110"/>
            <a:chOff x="2000232" y="2528824"/>
            <a:chExt cx="571504" cy="400110"/>
          </a:xfrm>
        </p:grpSpPr>
        <p:cxnSp>
          <p:nvCxnSpPr>
            <p:cNvPr id="14" name="Прямая со стрелкой 13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000232" y="2528824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7571034" y="2296071"/>
            <a:ext cx="642942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rot="16200000" flipV="1">
            <a:off x="7356977" y="3045931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V="1">
            <a:off x="7333197" y="1986665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967522" y="1725888"/>
            <a:ext cx="784230" cy="2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7"/>
          <p:cNvGrpSpPr/>
          <p:nvPr/>
        </p:nvGrpSpPr>
        <p:grpSpPr>
          <a:xfrm>
            <a:off x="7108810" y="1147383"/>
            <a:ext cx="714380" cy="584775"/>
            <a:chOff x="3357554" y="2143116"/>
            <a:chExt cx="714380" cy="584775"/>
          </a:xfrm>
          <a:noFill/>
        </p:grpSpPr>
        <p:sp>
          <p:nvSpPr>
            <p:cNvPr id="21" name="TextBox 20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131"/>
          <p:cNvGrpSpPr/>
          <p:nvPr/>
        </p:nvGrpSpPr>
        <p:grpSpPr>
          <a:xfrm>
            <a:off x="7466000" y="2863766"/>
            <a:ext cx="1714512" cy="1357322"/>
            <a:chOff x="3714744" y="1214422"/>
            <a:chExt cx="1714512" cy="1357322"/>
          </a:xfrm>
        </p:grpSpPr>
        <p:grpSp>
          <p:nvGrpSpPr>
            <p:cNvPr id="24" name="Группа 68"/>
            <p:cNvGrpSpPr/>
            <p:nvPr/>
          </p:nvGrpSpPr>
          <p:grpSpPr>
            <a:xfrm rot="10800000">
              <a:off x="3714744" y="1285860"/>
              <a:ext cx="1428760" cy="1285884"/>
              <a:chOff x="928662" y="1571612"/>
              <a:chExt cx="2573356" cy="3060000"/>
            </a:xfrm>
          </p:grpSpPr>
          <p:cxnSp>
            <p:nvCxnSpPr>
              <p:cNvPr id="27" name="Прямая соединительная линия 26"/>
              <p:cNvCxnSpPr/>
              <p:nvPr/>
            </p:nvCxnSpPr>
            <p:spPr>
              <a:xfrm rot="5400000" flipH="1" flipV="1">
                <a:off x="1971224" y="3100818"/>
                <a:ext cx="3060000" cy="1588"/>
              </a:xfrm>
              <a:prstGeom prst="line">
                <a:avLst/>
              </a:prstGeom>
              <a:ln w="38100">
                <a:solidFill>
                  <a:srgbClr val="0014AC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928662" y="2591614"/>
                <a:ext cx="2563834" cy="158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stealth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/>
            <p:cNvSpPr txBox="1"/>
            <p:nvPr/>
          </p:nvSpPr>
          <p:spPr>
            <a:xfrm>
              <a:off x="5000628" y="1785926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x </a:t>
              </a:r>
              <a:endPara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86182" y="1214422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endParaRPr lang="ru-RU" sz="1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9" name="Прямая соединительная линия 28"/>
          <p:cNvCxnSpPr/>
          <p:nvPr/>
        </p:nvCxnSpPr>
        <p:spPr>
          <a:xfrm flipV="1">
            <a:off x="7299521" y="2498734"/>
            <a:ext cx="500066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2051720" y="0"/>
            <a:ext cx="7092280" cy="50405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1. Чтобы найти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использую законы динамики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35696" y="1294710"/>
            <a:ext cx="428396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тяг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835696" y="1870774"/>
            <a:ext cx="392909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47256" y="2366119"/>
            <a:ext cx="2143140" cy="584775"/>
          </a:xfrm>
          <a:prstGeom prst="rect">
            <a:avLst/>
          </a:prstGeom>
          <a:blipFill>
            <a:blip r:embed="rId1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19672" y="2950894"/>
            <a:ext cx="194421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тяг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3384120" y="2952240"/>
            <a:ext cx="3267656" cy="523220"/>
          </a:xfrm>
          <a:prstGeom prst="rect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тяг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                кН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grpSp>
        <p:nvGrpSpPr>
          <p:cNvPr id="42" name="Группа 41"/>
          <p:cNvGrpSpPr/>
          <p:nvPr/>
        </p:nvGrpSpPr>
        <p:grpSpPr>
          <a:xfrm>
            <a:off x="8180982" y="2660852"/>
            <a:ext cx="1071538" cy="584775"/>
            <a:chOff x="3357554" y="2143116"/>
            <a:chExt cx="714380" cy="881786"/>
          </a:xfrm>
        </p:grpSpPr>
        <p:sp>
          <p:nvSpPr>
            <p:cNvPr id="43" name="TextBox 42"/>
            <p:cNvSpPr txBox="1"/>
            <p:nvPr/>
          </p:nvSpPr>
          <p:spPr>
            <a:xfrm>
              <a:off x="3357554" y="2143116"/>
              <a:ext cx="714380" cy="881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тяг</a:t>
              </a:r>
              <a:endParaRPr lang="ru-RU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4" name="Прямая со стрелкой 43"/>
            <p:cNvCxnSpPr/>
            <p:nvPr/>
          </p:nvCxnSpPr>
          <p:spPr>
            <a:xfrm>
              <a:off x="3357554" y="2214555"/>
              <a:ext cx="22736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107504" y="3573016"/>
            <a:ext cx="3168352" cy="50405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2. Найду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работу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7504" y="4077072"/>
            <a:ext cx="352839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тяг</a:t>
            </a:r>
            <a:r>
              <a:rPr lang="ru-RU" sz="2800" b="1" cap="all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тяг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47" name="Text Box 3"/>
          <p:cNvSpPr txBox="1">
            <a:spLocks noChangeArrowheads="1"/>
          </p:cNvSpPr>
          <p:nvPr/>
        </p:nvSpPr>
        <p:spPr bwMode="auto">
          <a:xfrm>
            <a:off x="4734380" y="3933056"/>
            <a:ext cx="4104456" cy="50405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3. Ну и, наконец, мощность</a:t>
            </a:r>
          </a:p>
        </p:txBody>
      </p:sp>
      <p:grpSp>
        <p:nvGrpSpPr>
          <p:cNvPr id="48" name="Group 3"/>
          <p:cNvGrpSpPr>
            <a:grpSpLocks/>
          </p:cNvGrpSpPr>
          <p:nvPr/>
        </p:nvGrpSpPr>
        <p:grpSpPr bwMode="auto">
          <a:xfrm>
            <a:off x="4195567" y="4293096"/>
            <a:ext cx="1474917" cy="1073044"/>
            <a:chOff x="9752" y="3167"/>
            <a:chExt cx="740" cy="335"/>
          </a:xfrm>
        </p:grpSpPr>
        <p:sp>
          <p:nvSpPr>
            <p:cNvPr id="49" name="Text Box 4"/>
            <p:cNvSpPr txBox="1">
              <a:spLocks noChangeArrowheads="1"/>
            </p:cNvSpPr>
            <p:nvPr/>
          </p:nvSpPr>
          <p:spPr bwMode="auto">
            <a:xfrm>
              <a:off x="9752" y="3322"/>
              <a:ext cx="43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 Box 5"/>
            <p:cNvSpPr txBox="1">
              <a:spLocks noChangeArrowheads="1"/>
            </p:cNvSpPr>
            <p:nvPr/>
          </p:nvSpPr>
          <p:spPr bwMode="auto">
            <a:xfrm>
              <a:off x="9758" y="3167"/>
              <a:ext cx="734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тяг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Line 6"/>
            <p:cNvSpPr>
              <a:spLocks noChangeShapeType="1"/>
            </p:cNvSpPr>
            <p:nvPr/>
          </p:nvSpPr>
          <p:spPr bwMode="auto">
            <a:xfrm>
              <a:off x="9774" y="3345"/>
              <a:ext cx="5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3419872" y="4445433"/>
            <a:ext cx="107914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39744" y="4653136"/>
            <a:ext cx="2304256" cy="523220"/>
          </a:xfrm>
          <a:prstGeom prst="rect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тяг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54" name="Text Box 11"/>
          <p:cNvSpPr txBox="1">
            <a:spLocks noChangeArrowheads="1"/>
          </p:cNvSpPr>
          <p:nvPr/>
        </p:nvSpPr>
        <p:spPr bwMode="auto">
          <a:xfrm>
            <a:off x="5144296" y="4540184"/>
            <a:ext cx="1584176" cy="57150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тяг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496" y="5780782"/>
            <a:ext cx="9108504" cy="10772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двигатель автомобиля развивает мощность  …..кВт.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572528" y="6334780"/>
            <a:ext cx="571472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3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3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3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8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8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8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4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5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6" grpId="0" animBg="1"/>
      <p:bldP spid="30" grpId="0" animBg="1"/>
      <p:bldP spid="31" grpId="0" animBg="1"/>
      <p:bldP spid="32" grpId="0" build="p" animBg="1"/>
      <p:bldP spid="33" grpId="0" animBg="1"/>
      <p:bldP spid="34" grpId="0" animBg="1"/>
      <p:bldP spid="35" grpId="0" animBg="1"/>
      <p:bldP spid="45" grpId="0" animBg="1"/>
      <p:bldP spid="46" grpId="0" animBg="1"/>
      <p:bldP spid="47" grpId="0" animBg="1"/>
      <p:bldP spid="52" grpId="0"/>
      <p:bldP spid="53" grpId="0" animBg="1"/>
      <p:bldP spid="54" grpId="0" animBg="1"/>
      <p:bldP spid="5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 cstate="print">
            <a:lum bright="-20000" contrast="60000"/>
          </a:blip>
          <a:srcRect l="52959" t="59895" r="12732" b="10832"/>
          <a:stretch>
            <a:fillRect/>
          </a:stretch>
        </p:blipFill>
        <p:spPr bwMode="auto">
          <a:xfrm>
            <a:off x="0" y="0"/>
            <a:ext cx="5580112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9" cstate="print">
            <a:lum bright="-20000" contrast="60000"/>
          </a:blip>
          <a:srcRect l="18143" t="59895" r="49374" b="10832"/>
          <a:stretch>
            <a:fillRect/>
          </a:stretch>
        </p:blipFill>
        <p:spPr bwMode="auto">
          <a:xfrm>
            <a:off x="5580113" y="349631"/>
            <a:ext cx="3563888" cy="178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2204864"/>
            <a:ext cx="2411760" cy="188769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α</a:t>
            </a:r>
            <a:r>
              <a:rPr lang="ru-RU" sz="36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º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4м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/c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тяг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60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кН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-?</a:t>
            </a:r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1916832"/>
            <a:ext cx="200026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º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=0,…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164288" y="1948499"/>
            <a:ext cx="19077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º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=0,… </a:t>
            </a:r>
            <a:endParaRPr lang="ru-RU" sz="24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6948264" y="936702"/>
            <a:ext cx="1080120" cy="18804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6452790" y="1196752"/>
            <a:ext cx="1071538" cy="584775"/>
            <a:chOff x="3357554" y="2143116"/>
            <a:chExt cx="714380" cy="881786"/>
          </a:xfrm>
          <a:solidFill>
            <a:schemeClr val="bg1"/>
          </a:solidFill>
        </p:grpSpPr>
        <p:sp>
          <p:nvSpPr>
            <p:cNvPr id="12" name="TextBox 11"/>
            <p:cNvSpPr txBox="1"/>
            <p:nvPr/>
          </p:nvSpPr>
          <p:spPr>
            <a:xfrm>
              <a:off x="3357554" y="2143116"/>
              <a:ext cx="714380" cy="8817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тяг</a:t>
              </a:r>
              <a:endParaRPr lang="ru-RU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3357554" y="2214555"/>
              <a:ext cx="227368" cy="1588"/>
            </a:xfrm>
            <a:prstGeom prst="straightConnector1">
              <a:avLst/>
            </a:prstGeom>
            <a:grpFill/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Прямая со стрелкой 13"/>
          <p:cNvCxnSpPr/>
          <p:nvPr/>
        </p:nvCxnSpPr>
        <p:spPr>
          <a:xfrm flipH="1" flipV="1">
            <a:off x="7164288" y="862115"/>
            <a:ext cx="842912" cy="988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7"/>
          <p:cNvGrpSpPr/>
          <p:nvPr/>
        </p:nvGrpSpPr>
        <p:grpSpPr>
          <a:xfrm>
            <a:off x="6444208" y="404664"/>
            <a:ext cx="714380" cy="584775"/>
            <a:chOff x="3157368" y="1400397"/>
            <a:chExt cx="714380" cy="584775"/>
          </a:xfrm>
          <a:noFill/>
        </p:grpSpPr>
        <p:sp>
          <p:nvSpPr>
            <p:cNvPr id="16" name="TextBox 15"/>
            <p:cNvSpPr txBox="1"/>
            <p:nvPr/>
          </p:nvSpPr>
          <p:spPr>
            <a:xfrm>
              <a:off x="3157368" y="1400397"/>
              <a:ext cx="714380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3229376" y="1542825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3"/>
          <p:cNvGrpSpPr>
            <a:grpSpLocks/>
          </p:cNvGrpSpPr>
          <p:nvPr/>
        </p:nvGrpSpPr>
        <p:grpSpPr bwMode="auto">
          <a:xfrm>
            <a:off x="3662086" y="2514096"/>
            <a:ext cx="1296724" cy="1367732"/>
            <a:chOff x="9714" y="3100"/>
            <a:chExt cx="723" cy="427"/>
          </a:xfrm>
        </p:grpSpPr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9757" y="3345"/>
              <a:ext cx="43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9714" y="3100"/>
              <a:ext cx="723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3399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40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тяг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9774" y="3345"/>
              <a:ext cx="45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4819354" y="2956668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366522" y="2946218"/>
            <a:ext cx="153060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тяг</a:t>
            </a: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7"/>
          <p:cNvGrpSpPr>
            <a:grpSpLocks/>
          </p:cNvGrpSpPr>
          <p:nvPr/>
        </p:nvGrpSpPr>
        <p:grpSpPr bwMode="auto">
          <a:xfrm>
            <a:off x="5122617" y="2565328"/>
            <a:ext cx="2112890" cy="1367729"/>
            <a:chOff x="9648" y="3116"/>
            <a:chExt cx="1155" cy="427"/>
          </a:xfrm>
        </p:grpSpPr>
        <p:sp>
          <p:nvSpPr>
            <p:cNvPr id="28" name="Text Box 8"/>
            <p:cNvSpPr txBox="1">
              <a:spLocks noChangeArrowheads="1"/>
            </p:cNvSpPr>
            <p:nvPr/>
          </p:nvSpPr>
          <p:spPr bwMode="auto">
            <a:xfrm>
              <a:off x="9962" y="3324"/>
              <a:ext cx="423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 Box 9"/>
            <p:cNvSpPr txBox="1">
              <a:spLocks noChangeArrowheads="1"/>
            </p:cNvSpPr>
            <p:nvPr/>
          </p:nvSpPr>
          <p:spPr bwMode="auto">
            <a:xfrm>
              <a:off x="9648" y="3116"/>
              <a:ext cx="1155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тяг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∙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∙</a:t>
              </a:r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со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200" b="1" dirty="0" err="1" smtClean="0">
                  <a:latin typeface="Times New Roman" pitchFamily="18" charset="0"/>
                  <a:cs typeface="Times New Roman" pitchFamily="18" charset="0"/>
                  <a:sym typeface="Symbol"/>
                </a:rPr>
                <a:t>α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 flipV="1">
              <a:off x="9757" y="3341"/>
              <a:ext cx="850" cy="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7452320" y="2924944"/>
            <a:ext cx="1763688" cy="648072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α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7020272" y="2951838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1835696" y="4077072"/>
            <a:ext cx="4032448" cy="71438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тяг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496" y="5429264"/>
            <a:ext cx="9108504" cy="10772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двигатель буксира развивает мощность  …..кВт.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72528" y="6334780"/>
            <a:ext cx="571472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utoUpdateAnimBg="0"/>
      <p:bldP spid="7" grpId="0" autoUpdateAnimBg="0"/>
      <p:bldP spid="25" grpId="0"/>
      <p:bldP spid="26" grpId="0"/>
      <p:bldP spid="31" grpId="0" animBg="1"/>
      <p:bldP spid="32" grpId="0"/>
      <p:bldP spid="33" grpId="0" animBg="1"/>
      <p:bldP spid="3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8" cstate="print">
            <a:lum bright="-20000" contrast="60000"/>
          </a:blip>
          <a:srcRect l="7370" t="8372" r="20270" b="76727"/>
          <a:stretch>
            <a:fillRect/>
          </a:stretch>
        </p:blipFill>
        <p:spPr bwMode="auto">
          <a:xfrm>
            <a:off x="0" y="0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1196752"/>
            <a:ext cx="1475656" cy="188769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Р=10Н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M=1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6588224" y="2996952"/>
            <a:ext cx="1224850" cy="959291"/>
            <a:chOff x="5608" y="6801"/>
            <a:chExt cx="601" cy="635"/>
          </a:xfrm>
        </p:grpSpPr>
        <p:sp>
          <p:nvSpPr>
            <p:cNvPr id="7" name="Text Box 24"/>
            <p:cNvSpPr txBox="1">
              <a:spLocks noChangeArrowheads="1"/>
            </p:cNvSpPr>
            <p:nvPr/>
          </p:nvSpPr>
          <p:spPr bwMode="auto">
            <a:xfrm>
              <a:off x="5608" y="6801"/>
              <a:ext cx="601" cy="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sng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en-US" sz="3200" b="1" i="0" u="sng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5743" y="7053"/>
              <a:ext cx="289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6264624" y="3284984"/>
            <a:ext cx="289411" cy="230879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6444208" y="1124744"/>
            <a:ext cx="29222" cy="21602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084168" y="1052736"/>
            <a:ext cx="751597" cy="32438"/>
            <a:chOff x="10760" y="1635"/>
            <a:chExt cx="403" cy="23"/>
          </a:xfrm>
        </p:grpSpPr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10771" y="1658"/>
              <a:ext cx="3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10760" y="1635"/>
              <a:ext cx="3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7884368" y="1196752"/>
            <a:ext cx="1071570" cy="66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mgh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6471974" y="1124744"/>
            <a:ext cx="216024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8604448" y="980728"/>
            <a:ext cx="289411" cy="230879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2987824" y="1844824"/>
            <a:ext cx="4732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1475656" y="1085835"/>
            <a:ext cx="48245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Потенциальная</a:t>
            </a:r>
            <a:r>
              <a:rPr kumimoji="0" lang="ru-RU" sz="2400" b="1" i="0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энергия груза перешла в кинетическую. ЗСЭ 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2123728" y="1844824"/>
            <a:ext cx="1071570" cy="66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mgh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3528320" y="1772816"/>
            <a:ext cx="1357322" cy="959291"/>
            <a:chOff x="5608" y="6801"/>
            <a:chExt cx="666" cy="635"/>
          </a:xfrm>
        </p:grpSpPr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5608" y="6801"/>
              <a:ext cx="666" cy="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sng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en-US" sz="3200" b="1" i="0" u="sng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5743" y="7053"/>
              <a:ext cx="391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2092061" y="1988840"/>
            <a:ext cx="432048" cy="360040"/>
          </a:xfrm>
          <a:prstGeom prst="rect">
            <a:avLst/>
          </a:prstGeom>
          <a:solidFill>
            <a:srgbClr val="F9E3A5">
              <a:alpha val="6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491880" y="1880392"/>
            <a:ext cx="432048" cy="360040"/>
          </a:xfrm>
          <a:prstGeom prst="rect">
            <a:avLst/>
          </a:prstGeom>
          <a:solidFill>
            <a:srgbClr val="F9E3A5">
              <a:alpha val="6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1376754" y="2492896"/>
            <a:ext cx="1071570" cy="66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2339752" y="2492896"/>
            <a:ext cx="1071570" cy="66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gh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5842337"/>
            <a:ext cx="9144000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в нижнем положении сила натяжения нити будет больше 10Н, и составит ….Н.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3419872" y="2621899"/>
            <a:ext cx="1071570" cy="66308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4427984" y="2621899"/>
            <a:ext cx="1368152" cy="663085"/>
          </a:xfrm>
          <a:prstGeom prst="rect">
            <a:avLst/>
          </a:prstGeom>
          <a:solidFill>
            <a:srgbClr val="F9E3A5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683568" y="3053947"/>
            <a:ext cx="1071570" cy="66308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1475656" y="3053947"/>
            <a:ext cx="1800200" cy="663085"/>
          </a:xfrm>
          <a:prstGeom prst="rect">
            <a:avLst/>
          </a:prstGeom>
          <a:solidFill>
            <a:srgbClr val="F9E3A5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26"/>
          <p:cNvSpPr>
            <a:spLocks noChangeArrowheads="1"/>
          </p:cNvSpPr>
          <p:nvPr/>
        </p:nvSpPr>
        <p:spPr bwMode="auto">
          <a:xfrm>
            <a:off x="0" y="3790781"/>
            <a:ext cx="6228184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2. Центростремительное ускорение в нижней точке телу сообщает  сила натяжения нити за минусом силы тяжести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rot="5400000">
            <a:off x="5862127" y="4002568"/>
            <a:ext cx="1143008" cy="1588"/>
          </a:xfrm>
          <a:prstGeom prst="straightConnector1">
            <a:avLst/>
          </a:prstGeom>
          <a:ln w="95250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6200000" flipV="1">
            <a:off x="5505731" y="2470767"/>
            <a:ext cx="1857388" cy="1588"/>
          </a:xfrm>
          <a:prstGeom prst="straightConnector1">
            <a:avLst/>
          </a:prstGeom>
          <a:ln w="952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Группа 38"/>
          <p:cNvGrpSpPr/>
          <p:nvPr/>
        </p:nvGrpSpPr>
        <p:grpSpPr>
          <a:xfrm>
            <a:off x="6732240" y="1412776"/>
            <a:ext cx="714380" cy="523220"/>
            <a:chOff x="3176291" y="2714620"/>
            <a:chExt cx="714380" cy="523220"/>
          </a:xfrm>
        </p:grpSpPr>
        <p:sp>
          <p:nvSpPr>
            <p:cNvPr id="40" name="TextBox 39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  </a:t>
              </a:r>
              <a:endParaRPr lang="ru-RU" sz="28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3202474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2" name="Прямая со стрелкой 41"/>
          <p:cNvCxnSpPr/>
          <p:nvPr/>
        </p:nvCxnSpPr>
        <p:spPr>
          <a:xfrm rot="16200000" flipV="1">
            <a:off x="6089522" y="2559551"/>
            <a:ext cx="1143008" cy="1588"/>
          </a:xfrm>
          <a:prstGeom prst="straightConnector1">
            <a:avLst/>
          </a:prstGeom>
          <a:ln w="952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Группа 42"/>
          <p:cNvGrpSpPr/>
          <p:nvPr/>
        </p:nvGrpSpPr>
        <p:grpSpPr>
          <a:xfrm>
            <a:off x="6804248" y="2329717"/>
            <a:ext cx="714380" cy="523220"/>
            <a:chOff x="3176291" y="2714620"/>
            <a:chExt cx="714380" cy="523220"/>
          </a:xfrm>
        </p:grpSpPr>
        <p:sp>
          <p:nvSpPr>
            <p:cNvPr id="44" name="TextBox 43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ru-RU" sz="28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Line 29"/>
            <p:cNvSpPr>
              <a:spLocks noChangeShapeType="1"/>
            </p:cNvSpPr>
            <p:nvPr/>
          </p:nvSpPr>
          <p:spPr bwMode="auto">
            <a:xfrm>
              <a:off x="3202474" y="2824113"/>
              <a:ext cx="438707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7" name="Группа 48"/>
          <p:cNvGrpSpPr/>
          <p:nvPr/>
        </p:nvGrpSpPr>
        <p:grpSpPr>
          <a:xfrm>
            <a:off x="6660232" y="4005064"/>
            <a:ext cx="714380" cy="461665"/>
            <a:chOff x="3176291" y="2714620"/>
            <a:chExt cx="714380" cy="461665"/>
          </a:xfrm>
        </p:grpSpPr>
        <p:sp>
          <p:nvSpPr>
            <p:cNvPr id="48" name="TextBox 47"/>
            <p:cNvSpPr txBox="1"/>
            <p:nvPr/>
          </p:nvSpPr>
          <p:spPr>
            <a:xfrm>
              <a:off x="3176291" y="2714620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857984" y="4509120"/>
            <a:ext cx="228601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= M(</a:t>
            </a:r>
            <a:r>
              <a:rPr lang="ru-RU" sz="28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800" b="1" u="sng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u="sng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4437112"/>
            <a:ext cx="449999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y)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52" name="TextBox 51"/>
          <p:cNvSpPr txBox="1"/>
          <p:nvPr/>
        </p:nvSpPr>
        <p:spPr>
          <a:xfrm>
            <a:off x="4499992" y="4437112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pic>
        <p:nvPicPr>
          <p:cNvPr id="53" name="Picture 3"/>
          <p:cNvPicPr>
            <a:picLocks noChangeArrowheads="1"/>
          </p:cNvPicPr>
          <p:nvPr/>
        </p:nvPicPr>
        <p:blipFill>
          <a:blip r:embed="rId9" cstate="print"/>
          <a:srcRect l="-5019" t="-14440" r="-9535" b="-12434"/>
          <a:stretch>
            <a:fillRect/>
          </a:stretch>
        </p:blipFill>
        <p:spPr bwMode="auto">
          <a:xfrm>
            <a:off x="4522792" y="4955988"/>
            <a:ext cx="1633384" cy="99329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0" y="0"/>
            <a:ext cx="571472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500"/>
                            </p:stCondLst>
                            <p:childTnLst>
                              <p:par>
                                <p:cTn id="1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500"/>
                            </p:stCondLst>
                            <p:childTnLst>
                              <p:par>
                                <p:cTn id="1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500"/>
                            </p:stCondLst>
                            <p:childTnLst>
                              <p:par>
                                <p:cTn id="1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8500"/>
                            </p:stCondLst>
                            <p:childTnLst>
                              <p:par>
                                <p:cTn id="1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9" grpId="0" animBg="1"/>
      <p:bldP spid="10" grpId="0" animBg="1"/>
      <p:bldP spid="14" grpId="0"/>
      <p:bldP spid="18" grpId="0" animBg="1"/>
      <p:bldP spid="19" grpId="0" animBg="1"/>
      <p:bldP spid="20" grpId="0"/>
      <p:bldP spid="21" grpId="0"/>
      <p:bldP spid="22" grpId="0"/>
      <p:bldP spid="26" grpId="0" animBg="1"/>
      <p:bldP spid="27" grpId="0" animBg="1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50" grpId="0" animBg="1"/>
      <p:bldP spid="51" grpId="0" animBg="1"/>
      <p:bldP spid="5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0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20688"/>
            <a:ext cx="7929586" cy="2376264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 №7</a:t>
            </a:r>
          </a:p>
          <a:p>
            <a:pPr eaLnBrk="1" fontAlgn="t" hangingPunct="1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263 268 270 287 298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t" hangingPunct="1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т№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9,1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endParaRPr lang="ru-RU" sz="4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113692"/>
            <a:ext cx="98114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10 -1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rot="5400000">
            <a:off x="1329930" y="4866664"/>
            <a:ext cx="1143008" cy="1588"/>
          </a:xfrm>
          <a:prstGeom prst="straightConnector1">
            <a:avLst/>
          </a:prstGeom>
          <a:ln w="95250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16200000" flipV="1">
            <a:off x="973534" y="3348310"/>
            <a:ext cx="1857388" cy="1588"/>
          </a:xfrm>
          <a:prstGeom prst="straightConnector1">
            <a:avLst/>
          </a:prstGeom>
          <a:ln w="952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8"/>
          <p:cNvGrpSpPr/>
          <p:nvPr/>
        </p:nvGrpSpPr>
        <p:grpSpPr>
          <a:xfrm>
            <a:off x="1115616" y="4866664"/>
            <a:ext cx="714380" cy="461665"/>
            <a:chOff x="3176291" y="2714620"/>
            <a:chExt cx="714380" cy="461665"/>
          </a:xfrm>
        </p:grpSpPr>
        <p:sp>
          <p:nvSpPr>
            <p:cNvPr id="50" name="TextBox 49"/>
            <p:cNvSpPr txBox="1"/>
            <p:nvPr/>
          </p:nvSpPr>
          <p:spPr>
            <a:xfrm>
              <a:off x="3176291" y="2714620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</p:grpSp>
      <p:grpSp>
        <p:nvGrpSpPr>
          <p:cNvPr id="6" name="Группа 51"/>
          <p:cNvGrpSpPr/>
          <p:nvPr/>
        </p:nvGrpSpPr>
        <p:grpSpPr>
          <a:xfrm>
            <a:off x="1258492" y="2307866"/>
            <a:ext cx="714380" cy="523220"/>
            <a:chOff x="3176291" y="2714620"/>
            <a:chExt cx="714380" cy="523220"/>
          </a:xfrm>
        </p:grpSpPr>
        <p:sp>
          <p:nvSpPr>
            <p:cNvPr id="53" name="TextBox 52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  </a:t>
              </a:r>
              <a:endParaRPr lang="ru-RU" sz="28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Line 29"/>
            <p:cNvSpPr>
              <a:spLocks noChangeShapeType="1"/>
            </p:cNvSpPr>
            <p:nvPr/>
          </p:nvSpPr>
          <p:spPr bwMode="auto">
            <a:xfrm>
              <a:off x="3202474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5" name="Прямая со стрелкой 54"/>
          <p:cNvCxnSpPr/>
          <p:nvPr/>
        </p:nvCxnSpPr>
        <p:spPr>
          <a:xfrm rot="16200000" flipV="1">
            <a:off x="1048962" y="3351638"/>
            <a:ext cx="1143008" cy="1588"/>
          </a:xfrm>
          <a:prstGeom prst="straightConnector1">
            <a:avLst/>
          </a:prstGeom>
          <a:ln w="952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55"/>
          <p:cNvGrpSpPr/>
          <p:nvPr/>
        </p:nvGrpSpPr>
        <p:grpSpPr>
          <a:xfrm>
            <a:off x="827584" y="3284984"/>
            <a:ext cx="714380" cy="523220"/>
            <a:chOff x="3176291" y="2714620"/>
            <a:chExt cx="714380" cy="523220"/>
          </a:xfrm>
        </p:grpSpPr>
        <p:sp>
          <p:nvSpPr>
            <p:cNvPr id="57" name="TextBox 56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8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Line 29"/>
            <p:cNvSpPr>
              <a:spLocks noChangeShapeType="1"/>
            </p:cNvSpPr>
            <p:nvPr/>
          </p:nvSpPr>
          <p:spPr bwMode="auto">
            <a:xfrm>
              <a:off x="3202474" y="2824113"/>
              <a:ext cx="438707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660232" y="1988840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= M(</a:t>
            </a:r>
            <a:r>
              <a:rPr lang="ru-RU" sz="2800" b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u="sng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u="sng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0" y="1484784"/>
            <a:ext cx="594015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y)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=M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64" name="TextBox 63"/>
          <p:cNvSpPr txBox="1"/>
          <p:nvPr/>
        </p:nvSpPr>
        <p:spPr>
          <a:xfrm>
            <a:off x="3779912" y="4203085"/>
            <a:ext cx="3929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 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=2</a:t>
            </a:r>
            <a:r>
              <a:rPr lang="en-US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2800" b="1" dirty="0" smtClean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u="sng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перегрузки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0" y="4077072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0" y="2708920"/>
            <a:ext cx="113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рука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940152" y="1513250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 M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2265862" y="2204864"/>
            <a:ext cx="45383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3-му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з-ну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с какой силой груз действует на руку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(вес), с такой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же и рука действует на груз в противоположную сторону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27784" y="4293096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572132" y="5072074"/>
            <a:ext cx="32412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1598012" y="4096236"/>
            <a:ext cx="5760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" cstate="print">
            <a:lum bright="-20000" contrast="60000"/>
          </a:blip>
          <a:srcRect l="17477" t="11168" r="9770" b="73906"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Содержимое 36"/>
          <p:cNvSpPr txBox="1">
            <a:spLocks/>
          </p:cNvSpPr>
          <p:nvPr/>
        </p:nvSpPr>
        <p:spPr>
          <a:xfrm>
            <a:off x="1763688" y="980728"/>
            <a:ext cx="7380312" cy="5486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Груз двигается  двигается ускоренно вверх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ru-RU" sz="2800" b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004312" y="2636912"/>
            <a:ext cx="2104192" cy="143885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=2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 smtClean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-?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5496" y="5780782"/>
            <a:ext cx="9108504" cy="10772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для двойных перегрузок ускорение системы должно быть равно ….м/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72528" y="6334780"/>
            <a:ext cx="571472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25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25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25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300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300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300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3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3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3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3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3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3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 animBg="1"/>
      <p:bldP spid="64" grpId="0"/>
      <p:bldP spid="65" grpId="0"/>
      <p:bldP spid="66" grpId="0"/>
      <p:bldP spid="67" grpId="0"/>
      <p:bldP spid="44" grpId="0"/>
      <p:bldP spid="46" grpId="0"/>
      <p:bldP spid="48" grpId="0" animBg="1"/>
      <p:bldP spid="49" grpId="0" animBg="1"/>
      <p:bldP spid="43" grpId="0" build="p" animBg="1"/>
      <p:bldP spid="56" grpId="0" build="p" animBg="1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1"/>
          <p:cNvGrpSpPr/>
          <p:nvPr/>
        </p:nvGrpSpPr>
        <p:grpSpPr>
          <a:xfrm>
            <a:off x="1857356" y="3120094"/>
            <a:ext cx="1056618" cy="1714511"/>
            <a:chOff x="7500958" y="714357"/>
            <a:chExt cx="1056618" cy="1714511"/>
          </a:xfrm>
        </p:grpSpPr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7688111" y="939767"/>
              <a:ext cx="453420" cy="287997"/>
            </a:xfrm>
            <a:prstGeom prst="ellipse">
              <a:avLst/>
            </a:prstGeom>
            <a:solidFill>
              <a:srgbClr val="FF6600"/>
            </a:solidFill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7914821" y="1200459"/>
              <a:ext cx="0" cy="863992"/>
            </a:xfrm>
            <a:prstGeom prst="line">
              <a:avLst/>
            </a:prstGeom>
            <a:noFill/>
            <a:ln w="13335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H="1">
              <a:off x="8271824" y="1428736"/>
              <a:ext cx="285752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 type="oval"/>
              <a:tailEnd type="none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flipH="1">
              <a:off x="7500958" y="1438587"/>
              <a:ext cx="394970" cy="13302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7500958" y="1571612"/>
              <a:ext cx="383167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 type="oval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7929586" y="1428736"/>
              <a:ext cx="357190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7500958" y="966073"/>
              <a:ext cx="262713" cy="45719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9"/>
            <p:cNvSpPr>
              <a:spLocks noChangeShapeType="1"/>
            </p:cNvSpPr>
            <p:nvPr/>
          </p:nvSpPr>
          <p:spPr bwMode="auto">
            <a:xfrm>
              <a:off x="7643835" y="857232"/>
              <a:ext cx="214314" cy="130160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7786709" y="785794"/>
              <a:ext cx="227303" cy="201598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>
              <a:off x="7929586" y="714357"/>
              <a:ext cx="188337" cy="34023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Группа 27"/>
            <p:cNvGrpSpPr/>
            <p:nvPr/>
          </p:nvGrpSpPr>
          <p:grpSpPr>
            <a:xfrm>
              <a:off x="7914821" y="2045662"/>
              <a:ext cx="586268" cy="383206"/>
              <a:chOff x="7914821" y="2045662"/>
              <a:chExt cx="586268" cy="383206"/>
            </a:xfrm>
          </p:grpSpPr>
          <p:sp>
            <p:nvSpPr>
              <p:cNvPr id="12" name="Line 4"/>
              <p:cNvSpPr>
                <a:spLocks noChangeShapeType="1"/>
              </p:cNvSpPr>
              <p:nvPr/>
            </p:nvSpPr>
            <p:spPr bwMode="auto">
              <a:xfrm flipV="1">
                <a:off x="7914821" y="2045662"/>
                <a:ext cx="371955" cy="45719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>
                <a:off x="8280281" y="2071678"/>
                <a:ext cx="45719" cy="357190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Line 9"/>
              <p:cNvSpPr>
                <a:spLocks noChangeShapeType="1"/>
              </p:cNvSpPr>
              <p:nvPr/>
            </p:nvSpPr>
            <p:spPr bwMode="auto">
              <a:xfrm flipH="1">
                <a:off x="8286775" y="2383149"/>
                <a:ext cx="214314" cy="45719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" name="Группа 28"/>
            <p:cNvGrpSpPr/>
            <p:nvPr/>
          </p:nvGrpSpPr>
          <p:grpSpPr>
            <a:xfrm rot="19988674">
              <a:off x="7967687" y="1885940"/>
              <a:ext cx="586268" cy="383206"/>
              <a:chOff x="7914821" y="2045662"/>
              <a:chExt cx="586268" cy="383206"/>
            </a:xfrm>
          </p:grpSpPr>
          <p:sp>
            <p:nvSpPr>
              <p:cNvPr id="30" name="Line 4"/>
              <p:cNvSpPr>
                <a:spLocks noChangeShapeType="1"/>
              </p:cNvSpPr>
              <p:nvPr/>
            </p:nvSpPr>
            <p:spPr bwMode="auto">
              <a:xfrm flipV="1">
                <a:off x="7914821" y="2045662"/>
                <a:ext cx="371955" cy="45719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Line 7"/>
              <p:cNvSpPr>
                <a:spLocks noChangeShapeType="1"/>
              </p:cNvSpPr>
              <p:nvPr/>
            </p:nvSpPr>
            <p:spPr bwMode="auto">
              <a:xfrm>
                <a:off x="8280281" y="2071678"/>
                <a:ext cx="45719" cy="357190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Line 9"/>
              <p:cNvSpPr>
                <a:spLocks noChangeShapeType="1"/>
              </p:cNvSpPr>
              <p:nvPr/>
            </p:nvSpPr>
            <p:spPr bwMode="auto">
              <a:xfrm flipH="1">
                <a:off x="8286775" y="2383149"/>
                <a:ext cx="214314" cy="45719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3" name="Содержимое 36"/>
          <p:cNvSpPr txBox="1">
            <a:spLocks/>
          </p:cNvSpPr>
          <p:nvPr/>
        </p:nvSpPr>
        <p:spPr>
          <a:xfrm>
            <a:off x="2365402" y="1700808"/>
            <a:ext cx="6887118" cy="5538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Парашютист  двигается ускоренно вниз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rot="5400000">
            <a:off x="1715274" y="4973306"/>
            <a:ext cx="1143008" cy="1588"/>
          </a:xfrm>
          <a:prstGeom prst="straightConnector1">
            <a:avLst/>
          </a:prstGeom>
          <a:ln w="95250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16200000" flipV="1">
            <a:off x="1858150" y="3905118"/>
            <a:ext cx="857256" cy="1588"/>
          </a:xfrm>
          <a:prstGeom prst="straightConnector1">
            <a:avLst/>
          </a:prstGeom>
          <a:ln w="952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8"/>
          <p:cNvGrpSpPr/>
          <p:nvPr/>
        </p:nvGrpSpPr>
        <p:grpSpPr>
          <a:xfrm>
            <a:off x="1571604" y="4906044"/>
            <a:ext cx="714380" cy="400110"/>
            <a:chOff x="3176291" y="2714620"/>
            <a:chExt cx="714380" cy="400110"/>
          </a:xfrm>
        </p:grpSpPr>
        <p:sp>
          <p:nvSpPr>
            <p:cNvPr id="50" name="TextBox 49"/>
            <p:cNvSpPr txBox="1"/>
            <p:nvPr/>
          </p:nvSpPr>
          <p:spPr>
            <a:xfrm>
              <a:off x="3176291" y="2714620"/>
              <a:ext cx="714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" name="Группа 51"/>
          <p:cNvGrpSpPr/>
          <p:nvPr/>
        </p:nvGrpSpPr>
        <p:grpSpPr>
          <a:xfrm>
            <a:off x="1285852" y="3120094"/>
            <a:ext cx="714380" cy="523220"/>
            <a:chOff x="3176291" y="2714620"/>
            <a:chExt cx="714380" cy="523220"/>
          </a:xfrm>
        </p:grpSpPr>
        <p:sp>
          <p:nvSpPr>
            <p:cNvPr id="53" name="TextBox 52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  </a:t>
              </a:r>
              <a:endParaRPr lang="ru-RU" sz="28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Line 29"/>
            <p:cNvSpPr>
              <a:spLocks noChangeShapeType="1"/>
            </p:cNvSpPr>
            <p:nvPr/>
          </p:nvSpPr>
          <p:spPr bwMode="auto">
            <a:xfrm>
              <a:off x="3202474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5" name="Прямая со стрелкой 54"/>
          <p:cNvCxnSpPr/>
          <p:nvPr/>
        </p:nvCxnSpPr>
        <p:spPr>
          <a:xfrm rot="5400000">
            <a:off x="2751125" y="4535495"/>
            <a:ext cx="928694" cy="1588"/>
          </a:xfrm>
          <a:prstGeom prst="straightConnector1">
            <a:avLst/>
          </a:prstGeom>
          <a:ln w="952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55"/>
          <p:cNvGrpSpPr/>
          <p:nvPr/>
        </p:nvGrpSpPr>
        <p:grpSpPr>
          <a:xfrm>
            <a:off x="3071802" y="5072074"/>
            <a:ext cx="714380" cy="523220"/>
            <a:chOff x="3176291" y="2714620"/>
            <a:chExt cx="714380" cy="523220"/>
          </a:xfrm>
        </p:grpSpPr>
        <p:sp>
          <p:nvSpPr>
            <p:cNvPr id="57" name="TextBox 56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800" b="1" baseline="-25000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Line 29"/>
            <p:cNvSpPr>
              <a:spLocks noChangeShapeType="1"/>
            </p:cNvSpPr>
            <p:nvPr/>
          </p:nvSpPr>
          <p:spPr bwMode="auto">
            <a:xfrm>
              <a:off x="3202474" y="2824113"/>
              <a:ext cx="438707" cy="0"/>
            </a:xfrm>
            <a:prstGeom prst="line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4932040" y="3501008"/>
            <a:ext cx="2000264" cy="5232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= M(</a:t>
            </a:r>
            <a:r>
              <a:rPr lang="ru-RU" sz="2800" b="1" u="sng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u="sng" dirty="0" err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645992" y="2276872"/>
            <a:ext cx="653452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сопр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 M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46" name="TextBox 45"/>
          <p:cNvSpPr txBox="1"/>
          <p:nvPr/>
        </p:nvSpPr>
        <p:spPr>
          <a:xfrm>
            <a:off x="357158" y="5120358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4282" y="357187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воздух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860032" y="2852936"/>
            <a:ext cx="350901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сопр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9" cstate="print"/>
          <a:srcRect l="19341" t="31908" r="9746" b="56068"/>
          <a:stretch>
            <a:fillRect/>
          </a:stretch>
        </p:blipFill>
        <p:spPr bwMode="auto">
          <a:xfrm>
            <a:off x="0" y="-27384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Прямоугольник 65"/>
          <p:cNvSpPr/>
          <p:nvPr/>
        </p:nvSpPr>
        <p:spPr>
          <a:xfrm>
            <a:off x="0" y="1268760"/>
            <a:ext cx="2483768" cy="143885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ts val="3500"/>
              </a:lnSpc>
            </a:pP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а=9,4м/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4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сопр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Содержимое 36"/>
          <p:cNvSpPr txBox="1">
            <a:spLocks/>
          </p:cNvSpPr>
          <p:nvPr/>
        </p:nvSpPr>
        <p:spPr>
          <a:xfrm>
            <a:off x="3419872" y="6137920"/>
            <a:ext cx="5724128" cy="72008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eaLnBrk="0" hangingPunct="0">
              <a:spcBef>
                <a:spcPts val="0"/>
              </a:spcBef>
              <a:buClr>
                <a:schemeClr val="accent1"/>
              </a:buClr>
              <a:buSzPct val="70000"/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0"/>
            <a:ext cx="500066" cy="40011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5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5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5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300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300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300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3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3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3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3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3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3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3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3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3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300"/>
                                        <p:tgtEl>
                                          <p:spTgt spid="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300"/>
                                        <p:tgtEl>
                                          <p:spTgt spid="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300"/>
                                        <p:tgtEl>
                                          <p:spTgt spid="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uiExpand="1" build="p" animBg="1"/>
      <p:bldP spid="61" grpId="0" animBg="1"/>
      <p:bldP spid="61" grpId="1" animBg="1"/>
      <p:bldP spid="62" grpId="0" build="p" animBg="1"/>
      <p:bldP spid="46" grpId="0"/>
      <p:bldP spid="48" grpId="0"/>
      <p:bldP spid="49" grpId="0" animBg="1"/>
      <p:bldP spid="66" grpId="0" build="p" animBg="1"/>
      <p:bldP spid="67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/>
          <p:cNvSpPr/>
          <p:nvPr/>
        </p:nvSpPr>
        <p:spPr>
          <a:xfrm>
            <a:off x="1331640" y="3284984"/>
            <a:ext cx="5760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 стрелкой 44"/>
          <p:cNvCxnSpPr/>
          <p:nvPr/>
        </p:nvCxnSpPr>
        <p:spPr>
          <a:xfrm rot="5400000">
            <a:off x="976954" y="4071718"/>
            <a:ext cx="1143008" cy="1588"/>
          </a:xfrm>
          <a:prstGeom prst="straightConnector1">
            <a:avLst/>
          </a:prstGeom>
          <a:ln w="95250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16200000" flipV="1">
            <a:off x="1119830" y="3064746"/>
            <a:ext cx="857256" cy="1588"/>
          </a:xfrm>
          <a:prstGeom prst="straightConnector1">
            <a:avLst/>
          </a:prstGeom>
          <a:ln w="952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8"/>
          <p:cNvGrpSpPr/>
          <p:nvPr/>
        </p:nvGrpSpPr>
        <p:grpSpPr>
          <a:xfrm>
            <a:off x="1835696" y="3933056"/>
            <a:ext cx="714380" cy="400110"/>
            <a:chOff x="3176291" y="2714620"/>
            <a:chExt cx="714380" cy="400110"/>
          </a:xfrm>
        </p:grpSpPr>
        <p:sp>
          <p:nvSpPr>
            <p:cNvPr id="50" name="TextBox 49"/>
            <p:cNvSpPr txBox="1"/>
            <p:nvPr/>
          </p:nvSpPr>
          <p:spPr>
            <a:xfrm>
              <a:off x="3176291" y="2714620"/>
              <a:ext cx="714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" name="Группа 51"/>
          <p:cNvGrpSpPr/>
          <p:nvPr/>
        </p:nvGrpSpPr>
        <p:grpSpPr>
          <a:xfrm>
            <a:off x="905292" y="2564904"/>
            <a:ext cx="714380" cy="523220"/>
            <a:chOff x="3176291" y="2714620"/>
            <a:chExt cx="714380" cy="523220"/>
          </a:xfrm>
        </p:grpSpPr>
        <p:sp>
          <p:nvSpPr>
            <p:cNvPr id="53" name="TextBox 52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  </a:t>
              </a:r>
              <a:endParaRPr lang="ru-RU" sz="28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Line 29"/>
            <p:cNvSpPr>
              <a:spLocks noChangeShapeType="1"/>
            </p:cNvSpPr>
            <p:nvPr/>
          </p:nvSpPr>
          <p:spPr bwMode="auto">
            <a:xfrm>
              <a:off x="3202474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5" name="Прямая со стрелкой 54"/>
          <p:cNvCxnSpPr/>
          <p:nvPr/>
        </p:nvCxnSpPr>
        <p:spPr>
          <a:xfrm rot="5400000">
            <a:off x="1660175" y="3028457"/>
            <a:ext cx="928694" cy="1588"/>
          </a:xfrm>
          <a:prstGeom prst="straightConnector1">
            <a:avLst/>
          </a:prstGeom>
          <a:ln w="952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55"/>
          <p:cNvGrpSpPr/>
          <p:nvPr/>
        </p:nvGrpSpPr>
        <p:grpSpPr>
          <a:xfrm>
            <a:off x="2339752" y="2564904"/>
            <a:ext cx="714380" cy="523220"/>
            <a:chOff x="3176291" y="2714620"/>
            <a:chExt cx="714380" cy="523220"/>
          </a:xfrm>
        </p:grpSpPr>
        <p:sp>
          <p:nvSpPr>
            <p:cNvPr id="57" name="TextBox 56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Line 29"/>
            <p:cNvSpPr>
              <a:spLocks noChangeShapeType="1"/>
            </p:cNvSpPr>
            <p:nvPr/>
          </p:nvSpPr>
          <p:spPr bwMode="auto">
            <a:xfrm>
              <a:off x="3202474" y="2824113"/>
              <a:ext cx="438707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948264" y="1873852"/>
            <a:ext cx="2000264" cy="5232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= M(</a:t>
            </a:r>
            <a:r>
              <a:rPr lang="ru-RU" sz="2800" b="1" u="sng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u="sng" dirty="0" err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67544" y="1844824"/>
            <a:ext cx="417646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у)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=M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3995936" y="4437112"/>
            <a:ext cx="4000528" cy="954107"/>
          </a:xfrm>
          <a:prstGeom prst="rect">
            <a:avLst/>
          </a:prstGeom>
          <a:noFill/>
          <a:ln w="57150">
            <a:solidFill>
              <a:srgbClr val="0014AC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0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u="sng" cap="all" dirty="0" smtClean="0">
                <a:latin typeface="Times New Roman" pitchFamily="18" charset="0"/>
                <a:cs typeface="Times New Roman" pitchFamily="18" charset="0"/>
              </a:rPr>
              <a:t>невесомость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3933056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0" y="2924944"/>
            <a:ext cx="1189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рука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99992" y="1844824"/>
            <a:ext cx="242889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/>
          </a:p>
        </p:txBody>
      </p:sp>
      <p:sp>
        <p:nvSpPr>
          <p:cNvPr id="52" name="TextBox 51"/>
          <p:cNvSpPr txBox="1"/>
          <p:nvPr/>
        </p:nvSpPr>
        <p:spPr>
          <a:xfrm>
            <a:off x="3779912" y="2420888"/>
            <a:ext cx="5143504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3-му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з-ну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с какой силой груз действует на руку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(вес), с такой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же и рука действует на груз в противоположную сторону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68144" y="3933056"/>
            <a:ext cx="1357322" cy="523220"/>
          </a:xfrm>
          <a:prstGeom prst="rect">
            <a:avLst/>
          </a:prstGeom>
          <a:noFill/>
          <a:ln w="38100">
            <a:solidFill>
              <a:srgbClr val="0014AC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 rot="10800000" flipH="1">
            <a:off x="7024643" y="5012511"/>
            <a:ext cx="285752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endParaRPr lang="ru-RU" dirty="0"/>
          </a:p>
        </p:txBody>
      </p:sp>
      <p:sp>
        <p:nvSpPr>
          <p:cNvPr id="60" name="Содержимое 36"/>
          <p:cNvSpPr txBox="1">
            <a:spLocks/>
          </p:cNvSpPr>
          <p:nvPr/>
        </p:nvSpPr>
        <p:spPr>
          <a:xfrm>
            <a:off x="3347864" y="1484784"/>
            <a:ext cx="5286412" cy="35719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buAutoNum type="arabicPeriod" startAt="2"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Двигается замедленно вверх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AutoNum type="arabicPeriod" startAt="2"/>
              <a:tabLst/>
              <a:defRPr/>
            </a:pP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0" y="1052736"/>
            <a:ext cx="981149" cy="523220"/>
          </a:xfrm>
          <a:prstGeom prst="rect">
            <a:avLst/>
          </a:prstGeom>
          <a:solidFill>
            <a:srgbClr val="FFFF00"/>
          </a:solidFill>
          <a:ln w="38100">
            <a:solidFill>
              <a:srgbClr val="0014AC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10 -2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8" cstate="print">
            <a:lum bright="-20000" contrast="60000"/>
          </a:blip>
          <a:srcRect l="17477" t="11168" r="9770" b="73906"/>
          <a:stretch>
            <a:fillRect/>
          </a:stretch>
        </p:blipFill>
        <p:spPr bwMode="auto">
          <a:xfrm>
            <a:off x="0" y="-27384"/>
            <a:ext cx="914400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Содержимое 36"/>
          <p:cNvSpPr txBox="1">
            <a:spLocks/>
          </p:cNvSpPr>
          <p:nvPr/>
        </p:nvSpPr>
        <p:spPr>
          <a:xfrm>
            <a:off x="1835696" y="836712"/>
            <a:ext cx="5786478" cy="5538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Груз двигается ускоренно вниз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5496" y="5780782"/>
            <a:ext cx="9108504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для создания невесомости система должна падать с ускорением свободного падения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72528" y="6334780"/>
            <a:ext cx="571472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5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5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5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5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1" grpId="0" animBg="1"/>
      <p:bldP spid="61" grpId="1" animBg="1"/>
      <p:bldP spid="62" grpId="0" build="p" animBg="1"/>
      <p:bldP spid="44" grpId="0" animBg="1"/>
      <p:bldP spid="46" grpId="0"/>
      <p:bldP spid="48" grpId="0"/>
      <p:bldP spid="49" grpId="0" animBg="1"/>
      <p:bldP spid="52" grpId="0" animBg="1"/>
      <p:bldP spid="56" grpId="0" animBg="1"/>
      <p:bldP spid="59" grpId="0" animBg="1"/>
      <p:bldP spid="60" grpId="0" build="p" animBg="1"/>
      <p:bldP spid="43" grpId="0" build="p" animBg="1"/>
      <p:bldP spid="6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/>
          <p:cNvSpPr/>
          <p:nvPr/>
        </p:nvSpPr>
        <p:spPr>
          <a:xfrm>
            <a:off x="1331640" y="3284984"/>
            <a:ext cx="5760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 стрелкой 44"/>
          <p:cNvCxnSpPr/>
          <p:nvPr/>
        </p:nvCxnSpPr>
        <p:spPr>
          <a:xfrm rot="5400000">
            <a:off x="976954" y="4071718"/>
            <a:ext cx="1143008" cy="1588"/>
          </a:xfrm>
          <a:prstGeom prst="straightConnector1">
            <a:avLst/>
          </a:prstGeom>
          <a:ln w="95250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1547664" y="3573016"/>
            <a:ext cx="22384" cy="731276"/>
          </a:xfrm>
          <a:prstGeom prst="straightConnector1">
            <a:avLst/>
          </a:prstGeom>
          <a:ln w="952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48"/>
          <p:cNvGrpSpPr/>
          <p:nvPr/>
        </p:nvGrpSpPr>
        <p:grpSpPr>
          <a:xfrm>
            <a:off x="971600" y="4653136"/>
            <a:ext cx="714380" cy="400110"/>
            <a:chOff x="3176291" y="2714620"/>
            <a:chExt cx="714380" cy="400110"/>
          </a:xfrm>
        </p:grpSpPr>
        <p:sp>
          <p:nvSpPr>
            <p:cNvPr id="50" name="TextBox 49"/>
            <p:cNvSpPr txBox="1"/>
            <p:nvPr/>
          </p:nvSpPr>
          <p:spPr>
            <a:xfrm>
              <a:off x="3176291" y="2714620"/>
              <a:ext cx="714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Группа 51"/>
          <p:cNvGrpSpPr/>
          <p:nvPr/>
        </p:nvGrpSpPr>
        <p:grpSpPr>
          <a:xfrm>
            <a:off x="1835696" y="3645024"/>
            <a:ext cx="714380" cy="523220"/>
            <a:chOff x="3176291" y="2714620"/>
            <a:chExt cx="714380" cy="523220"/>
          </a:xfrm>
        </p:grpSpPr>
        <p:sp>
          <p:nvSpPr>
            <p:cNvPr id="53" name="TextBox 52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  </a:t>
              </a:r>
              <a:endParaRPr lang="ru-RU" sz="28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Line 29"/>
            <p:cNvSpPr>
              <a:spLocks noChangeShapeType="1"/>
            </p:cNvSpPr>
            <p:nvPr/>
          </p:nvSpPr>
          <p:spPr bwMode="auto">
            <a:xfrm>
              <a:off x="3202474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5" name="Прямая со стрелкой 54"/>
          <p:cNvCxnSpPr/>
          <p:nvPr/>
        </p:nvCxnSpPr>
        <p:spPr>
          <a:xfrm rot="5400000">
            <a:off x="580055" y="3676529"/>
            <a:ext cx="928694" cy="1588"/>
          </a:xfrm>
          <a:prstGeom prst="straightConnector1">
            <a:avLst/>
          </a:prstGeom>
          <a:ln w="952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55"/>
          <p:cNvGrpSpPr/>
          <p:nvPr/>
        </p:nvGrpSpPr>
        <p:grpSpPr>
          <a:xfrm>
            <a:off x="329228" y="3356992"/>
            <a:ext cx="714380" cy="523220"/>
            <a:chOff x="3176291" y="2714620"/>
            <a:chExt cx="714380" cy="523220"/>
          </a:xfrm>
        </p:grpSpPr>
        <p:sp>
          <p:nvSpPr>
            <p:cNvPr id="57" name="TextBox 56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Line 29"/>
            <p:cNvSpPr>
              <a:spLocks noChangeShapeType="1"/>
            </p:cNvSpPr>
            <p:nvPr/>
          </p:nvSpPr>
          <p:spPr bwMode="auto">
            <a:xfrm>
              <a:off x="3202474" y="2824113"/>
              <a:ext cx="438707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948264" y="1873852"/>
            <a:ext cx="2000264" cy="5232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= M(</a:t>
            </a:r>
            <a:r>
              <a:rPr lang="ru-RU" sz="2800" b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u="sng" dirty="0" err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u="sng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23528" y="1844824"/>
            <a:ext cx="417646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у)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=M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46" name="TextBox 45"/>
          <p:cNvSpPr txBox="1"/>
          <p:nvPr/>
        </p:nvSpPr>
        <p:spPr>
          <a:xfrm>
            <a:off x="0" y="4140369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0" y="2564904"/>
            <a:ext cx="1907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потолок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99992" y="1844824"/>
            <a:ext cx="242889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/>
          </a:p>
        </p:txBody>
      </p:sp>
      <p:sp>
        <p:nvSpPr>
          <p:cNvPr id="64" name="TextBox 63"/>
          <p:cNvSpPr txBox="1"/>
          <p:nvPr/>
        </p:nvSpPr>
        <p:spPr>
          <a:xfrm>
            <a:off x="0" y="1052736"/>
            <a:ext cx="981149" cy="523220"/>
          </a:xfrm>
          <a:prstGeom prst="rect">
            <a:avLst/>
          </a:prstGeom>
          <a:solidFill>
            <a:srgbClr val="FFFF00"/>
          </a:solidFill>
          <a:ln w="38100">
            <a:solidFill>
              <a:srgbClr val="0014AC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10 -2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5496" y="5780782"/>
            <a:ext cx="9108504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вес человека останется 800Н, но направлен он будет в сторону ускорения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9" cstate="print">
            <a:lum bright="-20000" contrast="60000"/>
          </a:blip>
          <a:srcRect l="17477" t="37543" r="9770" b="51550"/>
          <a:stretch>
            <a:fillRect/>
          </a:stretch>
        </p:blipFill>
        <p:spPr bwMode="auto">
          <a:xfrm>
            <a:off x="0" y="0"/>
            <a:ext cx="914400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2339752" y="2564904"/>
            <a:ext cx="5143504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3-му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з-ну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с какой силой космонавт действует на потолок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(вес), с такой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же и потолок действует на космонавта в противоположную сторону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400864" y="2636912"/>
            <a:ext cx="2139688" cy="144016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=?</a:t>
            </a:r>
          </a:p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=2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20072" y="4581128"/>
            <a:ext cx="3024336" cy="5232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M(2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 Mg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72528" y="6334780"/>
            <a:ext cx="571472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5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5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5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3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3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3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3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3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3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3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3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3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1" grpId="0" animBg="1"/>
      <p:bldP spid="61" grpId="1" animBg="1"/>
      <p:bldP spid="62" grpId="0" build="p" animBg="1"/>
      <p:bldP spid="46" grpId="0"/>
      <p:bldP spid="48" grpId="0"/>
      <p:bldP spid="49" grpId="0" animBg="1"/>
      <p:bldP spid="67" grpId="0" animBg="1"/>
      <p:bldP spid="33" grpId="0" animBg="1"/>
      <p:bldP spid="30" grpId="0" build="p" animBg="1"/>
      <p:bldP spid="34" grpId="0" animBg="1"/>
      <p:bldP spid="34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Oval 4"/>
          <p:cNvSpPr>
            <a:spLocks noChangeArrowheads="1"/>
          </p:cNvSpPr>
          <p:nvPr/>
        </p:nvSpPr>
        <p:spPr bwMode="auto">
          <a:xfrm>
            <a:off x="1415429" y="1651472"/>
            <a:ext cx="1154860" cy="1129106"/>
          </a:xfrm>
          <a:prstGeom prst="ellipse">
            <a:avLst/>
          </a:prstGeom>
          <a:solidFill>
            <a:srgbClr val="00B0F0">
              <a:alpha val="43000"/>
            </a:srgbClr>
          </a:solidFill>
          <a:ln w="41275">
            <a:solidFill>
              <a:srgbClr val="000000"/>
            </a:solidFill>
            <a:round/>
            <a:headEnd/>
            <a:tailEnd/>
          </a:ln>
          <a:effectLst>
            <a:outerShdw blurRad="50800" dist="50800" sx="1000" sy="1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642910" y="952222"/>
            <a:ext cx="2786081" cy="2548216"/>
          </a:xfrm>
          <a:prstGeom prst="ellipse">
            <a:avLst/>
          </a:prstGeom>
          <a:noFill/>
          <a:ln w="412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rc 6"/>
          <p:cNvSpPr>
            <a:spLocks/>
          </p:cNvSpPr>
          <p:nvPr/>
        </p:nvSpPr>
        <p:spPr bwMode="auto">
          <a:xfrm>
            <a:off x="2086089" y="972835"/>
            <a:ext cx="239747" cy="72280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4127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rc 7"/>
          <p:cNvSpPr>
            <a:spLocks/>
          </p:cNvSpPr>
          <p:nvPr/>
        </p:nvSpPr>
        <p:spPr bwMode="auto">
          <a:xfrm rot="21318200">
            <a:off x="2078745" y="928673"/>
            <a:ext cx="683367" cy="1714509"/>
          </a:xfrm>
          <a:custGeom>
            <a:avLst/>
            <a:gdLst>
              <a:gd name="G0" fmla="+- 3826 0 0"/>
              <a:gd name="G1" fmla="+- 21600 0 0"/>
              <a:gd name="G2" fmla="+- 21600 0 0"/>
              <a:gd name="T0" fmla="*/ 0 w 25426"/>
              <a:gd name="T1" fmla="*/ 342 h 43119"/>
              <a:gd name="T2" fmla="*/ 5691 w 25426"/>
              <a:gd name="T3" fmla="*/ 43119 h 43119"/>
              <a:gd name="T4" fmla="*/ 3826 w 25426"/>
              <a:gd name="T5" fmla="*/ 21600 h 43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426" h="43119" fill="none" extrusionOk="0">
                <a:moveTo>
                  <a:pt x="-1" y="341"/>
                </a:moveTo>
                <a:cubicBezTo>
                  <a:pt x="1262" y="114"/>
                  <a:pt x="2543" y="-1"/>
                  <a:pt x="3826" y="0"/>
                </a:cubicBezTo>
                <a:cubicBezTo>
                  <a:pt x="15755" y="0"/>
                  <a:pt x="25426" y="9670"/>
                  <a:pt x="25426" y="21600"/>
                </a:cubicBezTo>
                <a:cubicBezTo>
                  <a:pt x="25426" y="32806"/>
                  <a:pt x="16855" y="42151"/>
                  <a:pt x="5691" y="43119"/>
                </a:cubicBezTo>
              </a:path>
              <a:path w="25426" h="43119" stroke="0" extrusionOk="0">
                <a:moveTo>
                  <a:pt x="-1" y="341"/>
                </a:moveTo>
                <a:cubicBezTo>
                  <a:pt x="1262" y="114"/>
                  <a:pt x="2543" y="-1"/>
                  <a:pt x="3826" y="0"/>
                </a:cubicBezTo>
                <a:cubicBezTo>
                  <a:pt x="15755" y="0"/>
                  <a:pt x="25426" y="9670"/>
                  <a:pt x="25426" y="21600"/>
                </a:cubicBezTo>
                <a:cubicBezTo>
                  <a:pt x="25426" y="32806"/>
                  <a:pt x="16855" y="42151"/>
                  <a:pt x="5691" y="43119"/>
                </a:cubicBezTo>
                <a:lnTo>
                  <a:pt x="3826" y="21600"/>
                </a:lnTo>
                <a:close/>
              </a:path>
            </a:pathLst>
          </a:custGeom>
          <a:noFill/>
          <a:ln w="4127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 flipH="1">
            <a:off x="1929396" y="2191735"/>
            <a:ext cx="61112" cy="1308703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 type="arrow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2000237" y="928666"/>
            <a:ext cx="0" cy="857256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H="1">
            <a:off x="1857361" y="1000104"/>
            <a:ext cx="0" cy="571504"/>
          </a:xfrm>
          <a:prstGeom prst="line">
            <a:avLst/>
          </a:prstGeom>
          <a:noFill/>
          <a:ln w="41275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1500166" y="1872862"/>
            <a:ext cx="432485" cy="5594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779912" y="764704"/>
            <a:ext cx="4429156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(2з-н Н)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ТЯГ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400" b="1" baseline="-25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571876"/>
            <a:ext cx="314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падает… мимо!!!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924745" y="2887986"/>
            <a:ext cx="504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5245627" y="2138887"/>
            <a:ext cx="1040885" cy="4571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91"/>
          <p:cNvGrpSpPr/>
          <p:nvPr/>
        </p:nvGrpSpPr>
        <p:grpSpPr>
          <a:xfrm>
            <a:off x="5214942" y="1576393"/>
            <a:ext cx="2357016" cy="1126540"/>
            <a:chOff x="5488819" y="1607237"/>
            <a:chExt cx="2357016" cy="1126540"/>
          </a:xfrm>
        </p:grpSpPr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5613075" y="2119019"/>
              <a:ext cx="962564" cy="614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(r)</a:t>
              </a:r>
              <a:r>
                <a:rPr kumimoji="0" lang="en-US" sz="28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Группа 103"/>
            <p:cNvGrpSpPr/>
            <p:nvPr/>
          </p:nvGrpSpPr>
          <p:grpSpPr>
            <a:xfrm>
              <a:off x="5488819" y="1607237"/>
              <a:ext cx="2357016" cy="1107384"/>
              <a:chOff x="5488819" y="1609015"/>
              <a:chExt cx="2357016" cy="1162696"/>
            </a:xfrm>
            <a:solidFill>
              <a:srgbClr val="00B050">
                <a:alpha val="6000"/>
              </a:srgbClr>
            </a:solidFill>
          </p:grpSpPr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>
                <a:off x="5488819" y="1609015"/>
                <a:ext cx="1214446" cy="55742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</a:t>
                </a:r>
                <a:r>
                  <a:rPr kumimoji="0" lang="en-US" sz="2800" b="1" i="0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2800" b="1" i="0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</a:t>
                </a:r>
                <a:r>
                  <a:rPr kumimoji="0" lang="en-US" sz="2800" b="1" i="0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2800" b="0" i="0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" name="Group 17"/>
              <p:cNvGrpSpPr>
                <a:grpSpLocks/>
              </p:cNvGrpSpPr>
              <p:nvPr/>
            </p:nvGrpSpPr>
            <p:grpSpPr bwMode="auto">
              <a:xfrm>
                <a:off x="7182176" y="1785923"/>
                <a:ext cx="663659" cy="985788"/>
                <a:chOff x="14124" y="1785"/>
                <a:chExt cx="519" cy="507"/>
              </a:xfrm>
              <a:grpFill/>
            </p:grpSpPr>
            <p:sp>
              <p:nvSpPr>
                <p:cNvPr id="104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4140" y="1785"/>
                  <a:ext cx="503" cy="50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sng" strike="noStrike" cap="none" normalizeH="0" baseline="0" dirty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en-US" sz="2800" b="1" i="0" u="sng" strike="noStrike" cap="none" normalizeH="0" baseline="30000" dirty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800" b="0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4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4124" y="1950"/>
                  <a:ext cx="445" cy="25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kumimoji="0" lang="ru-RU" sz="2800" b="0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6547776" y="1939688"/>
                <a:ext cx="857256" cy="5232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lang="ru-RU" sz="2800" dirty="0">
                  <a:solidFill>
                    <a:srgbClr val="0014AC"/>
                  </a:solidFill>
                </a:endParaRPr>
              </a:p>
            </p:txBody>
          </p:sp>
        </p:grpSp>
      </p:grpSp>
      <p:grpSp>
        <p:nvGrpSpPr>
          <p:cNvPr id="6" name="Группа 35"/>
          <p:cNvGrpSpPr/>
          <p:nvPr/>
        </p:nvGrpSpPr>
        <p:grpSpPr>
          <a:xfrm rot="19651460">
            <a:off x="3630679" y="1954964"/>
            <a:ext cx="1357322" cy="893766"/>
            <a:chOff x="4679502" y="2786058"/>
            <a:chExt cx="1357322" cy="893766"/>
          </a:xfrm>
          <a:solidFill>
            <a:schemeClr val="bg2">
              <a:lumMod val="90000"/>
            </a:schemeClr>
          </a:solidFill>
        </p:grpSpPr>
        <p:sp>
          <p:nvSpPr>
            <p:cNvPr id="33" name="TextBox 32"/>
            <p:cNvSpPr txBox="1"/>
            <p:nvPr/>
          </p:nvSpPr>
          <p:spPr>
            <a:xfrm>
              <a:off x="4679502" y="3037794"/>
              <a:ext cx="1357322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 =</a:t>
              </a:r>
              <a:endParaRPr lang="ru-RU" dirty="0"/>
            </a:p>
          </p:txBody>
        </p:sp>
        <p:grpSp>
          <p:nvGrpSpPr>
            <p:cNvPr id="7" name="Группа 34"/>
            <p:cNvGrpSpPr/>
            <p:nvPr/>
          </p:nvGrpSpPr>
          <p:grpSpPr>
            <a:xfrm>
              <a:off x="5072066" y="2786058"/>
              <a:ext cx="928694" cy="893766"/>
              <a:chOff x="5072066" y="2786058"/>
              <a:chExt cx="928694" cy="893766"/>
            </a:xfrm>
            <a:grpFill/>
          </p:grpSpPr>
          <p:sp>
            <p:nvSpPr>
              <p:cNvPr id="1048" name="Text Box 24"/>
              <p:cNvSpPr txBox="1">
                <a:spLocks noChangeArrowheads="1"/>
              </p:cNvSpPr>
              <p:nvPr/>
            </p:nvSpPr>
            <p:spPr bwMode="auto">
              <a:xfrm>
                <a:off x="5072066" y="2786058"/>
                <a:ext cx="928694" cy="89376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kumimoji="0" lang="en-US" sz="2800" b="1" i="0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</a:t>
                </a:r>
                <a:r>
                  <a:rPr kumimoji="0" lang="en-US" sz="2800" b="1" i="0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285022" y="3253466"/>
                <a:ext cx="571504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Т</a:t>
                </a:r>
                <a:endParaRPr lang="ru-RU" dirty="0"/>
              </a:p>
            </p:txBody>
          </p:sp>
        </p:grpSp>
      </p:grpSp>
      <p:grpSp>
        <p:nvGrpSpPr>
          <p:cNvPr id="8" name="Группа 36"/>
          <p:cNvGrpSpPr/>
          <p:nvPr/>
        </p:nvGrpSpPr>
        <p:grpSpPr>
          <a:xfrm>
            <a:off x="6039537" y="2852732"/>
            <a:ext cx="1928825" cy="990628"/>
            <a:chOff x="4679502" y="2786058"/>
            <a:chExt cx="1357322" cy="990628"/>
          </a:xfrm>
        </p:grpSpPr>
        <p:sp>
          <p:nvSpPr>
            <p:cNvPr id="38" name="TextBox 37"/>
            <p:cNvSpPr txBox="1"/>
            <p:nvPr/>
          </p:nvSpPr>
          <p:spPr>
            <a:xfrm>
              <a:off x="4679502" y="3037794"/>
              <a:ext cx="1357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grpSp>
          <p:nvGrpSpPr>
            <p:cNvPr id="9" name="Группа 38"/>
            <p:cNvGrpSpPr/>
            <p:nvPr/>
          </p:nvGrpSpPr>
          <p:grpSpPr>
            <a:xfrm>
              <a:off x="5072066" y="2786058"/>
              <a:ext cx="928694" cy="990628"/>
              <a:chOff x="5072066" y="2786058"/>
              <a:chExt cx="928694" cy="990628"/>
            </a:xfrm>
          </p:grpSpPr>
          <p:sp>
            <p:nvSpPr>
              <p:cNvPr id="40" name="Text Box 24"/>
              <p:cNvSpPr txBox="1">
                <a:spLocks noChangeArrowheads="1"/>
              </p:cNvSpPr>
              <p:nvPr/>
            </p:nvSpPr>
            <p:spPr bwMode="auto">
              <a:xfrm>
                <a:off x="5072066" y="2786058"/>
                <a:ext cx="928694" cy="8937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4</a:t>
                </a:r>
                <a:r>
                  <a:rPr lang="en-US" sz="2800" b="1" u="sng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</a:t>
                </a:r>
                <a:r>
                  <a:rPr lang="en-US" sz="2800" b="1" u="sng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u="sng" baseline="300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85023" y="3253466"/>
                <a:ext cx="4731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Т</a:t>
                </a:r>
                <a:r>
                  <a:rPr lang="en-US" sz="2800" b="1" baseline="30000" dirty="0" smtClean="0">
                    <a:latin typeface="Times New Roman" pitchFamily="18" charset="0"/>
                    <a:cs typeface="Times New Roman" pitchFamily="18" charset="0"/>
                  </a:rPr>
                  <a:t> 2</a:t>
                </a:r>
                <a:endParaRPr lang="ru-RU" sz="2800" dirty="0"/>
              </a:p>
            </p:txBody>
          </p:sp>
        </p:grpSp>
      </p:grpSp>
      <p:grpSp>
        <p:nvGrpSpPr>
          <p:cNvPr id="10" name="Группа 44"/>
          <p:cNvGrpSpPr/>
          <p:nvPr/>
        </p:nvGrpSpPr>
        <p:grpSpPr>
          <a:xfrm>
            <a:off x="5429256" y="2857496"/>
            <a:ext cx="1428760" cy="1114824"/>
            <a:chOff x="4929190" y="2857496"/>
            <a:chExt cx="1428760" cy="1114824"/>
          </a:xfrm>
        </p:grpSpPr>
        <p:sp>
          <p:nvSpPr>
            <p:cNvPr id="42" name="Text Box 14"/>
            <p:cNvSpPr txBox="1">
              <a:spLocks noChangeArrowheads="1"/>
            </p:cNvSpPr>
            <p:nvPr/>
          </p:nvSpPr>
          <p:spPr bwMode="auto">
            <a:xfrm>
              <a:off x="4929190" y="2857496"/>
              <a:ext cx="1428760" cy="990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</a:t>
              </a:r>
              <a:r>
                <a:rPr kumimoji="0" lang="en-US" sz="2800" b="1" i="0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2800" b="1" i="0" u="sng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</a:t>
              </a:r>
              <a:r>
                <a:rPr kumimoji="0" lang="en-US" sz="2800" b="1" i="0" u="sng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 Box 15"/>
            <p:cNvSpPr txBox="1">
              <a:spLocks noChangeArrowheads="1"/>
            </p:cNvSpPr>
            <p:nvPr/>
          </p:nvSpPr>
          <p:spPr bwMode="auto">
            <a:xfrm>
              <a:off x="5143504" y="3357562"/>
              <a:ext cx="962564" cy="614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(r)</a:t>
              </a:r>
              <a:r>
                <a:rPr kumimoji="0" lang="en-US" sz="28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792568" y="3011258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= </a:t>
              </a:r>
              <a:endParaRPr lang="ru-RU" sz="2800" dirty="0">
                <a:solidFill>
                  <a:srgbClr val="0014AC"/>
                </a:solidFill>
              </a:endParaRPr>
            </a:p>
          </p:txBody>
        </p:sp>
      </p:grpSp>
      <p:sp>
        <p:nvSpPr>
          <p:cNvPr id="63" name="Выгнутая вправо стрелка 62"/>
          <p:cNvSpPr/>
          <p:nvPr/>
        </p:nvSpPr>
        <p:spPr>
          <a:xfrm>
            <a:off x="7715272" y="2357430"/>
            <a:ext cx="500066" cy="10715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3" name="Выгнутая вправо стрелка 92"/>
          <p:cNvSpPr/>
          <p:nvPr/>
        </p:nvSpPr>
        <p:spPr>
          <a:xfrm rot="15639866" flipH="1">
            <a:off x="5427555" y="1217575"/>
            <a:ext cx="357190" cy="297128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4" name="Группа 98"/>
          <p:cNvGrpSpPr/>
          <p:nvPr/>
        </p:nvGrpSpPr>
        <p:grpSpPr>
          <a:xfrm rot="3284265">
            <a:off x="2423794" y="188381"/>
            <a:ext cx="565168" cy="1013245"/>
            <a:chOff x="597884" y="191611"/>
            <a:chExt cx="565168" cy="1013245"/>
          </a:xfrm>
        </p:grpSpPr>
        <p:cxnSp>
          <p:nvCxnSpPr>
            <p:cNvPr id="95" name="Прямая со стрелкой 94"/>
            <p:cNvCxnSpPr/>
            <p:nvPr/>
          </p:nvCxnSpPr>
          <p:spPr>
            <a:xfrm rot="5400000">
              <a:off x="633979" y="811947"/>
              <a:ext cx="428628" cy="357190"/>
            </a:xfrm>
            <a:prstGeom prst="straightConnector1">
              <a:avLst/>
            </a:prstGeom>
            <a:ln w="34925">
              <a:solidFill>
                <a:srgbClr val="0014AC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 rot="18780627">
              <a:off x="544252" y="287191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2800" dirty="0"/>
            </a:p>
          </p:txBody>
        </p:sp>
        <p:cxnSp>
          <p:nvCxnSpPr>
            <p:cNvPr id="97" name="Прямая со стрелкой 96"/>
            <p:cNvCxnSpPr/>
            <p:nvPr/>
          </p:nvCxnSpPr>
          <p:spPr>
            <a:xfrm rot="5400000">
              <a:off x="597884" y="418850"/>
              <a:ext cx="285752" cy="285752"/>
            </a:xfrm>
            <a:prstGeom prst="straightConnector1">
              <a:avLst/>
            </a:prstGeom>
            <a:ln w="34925">
              <a:solidFill>
                <a:srgbClr val="0014AC"/>
              </a:solidFill>
              <a:headEnd type="stealth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02"/>
          <p:cNvGrpSpPr/>
          <p:nvPr/>
        </p:nvGrpSpPr>
        <p:grpSpPr>
          <a:xfrm>
            <a:off x="1357295" y="1142980"/>
            <a:ext cx="642942" cy="523220"/>
            <a:chOff x="1582054" y="1000108"/>
            <a:chExt cx="714380" cy="523220"/>
          </a:xfrm>
        </p:grpSpPr>
        <p:sp>
          <p:nvSpPr>
            <p:cNvPr id="100" name="TextBox 99"/>
            <p:cNvSpPr txBox="1"/>
            <p:nvPr/>
          </p:nvSpPr>
          <p:spPr>
            <a:xfrm>
              <a:off x="1582054" y="1000108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baseline="-25000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28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102" name="Прямая со стрелкой 101"/>
            <p:cNvCxnSpPr/>
            <p:nvPr/>
          </p:nvCxnSpPr>
          <p:spPr>
            <a:xfrm>
              <a:off x="1602084" y="1168702"/>
              <a:ext cx="428628" cy="1588"/>
            </a:xfrm>
            <a:prstGeom prst="straightConnector1">
              <a:avLst/>
            </a:prstGeom>
            <a:ln w="444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91"/>
          <p:cNvGrpSpPr/>
          <p:nvPr/>
        </p:nvGrpSpPr>
        <p:grpSpPr>
          <a:xfrm>
            <a:off x="571472" y="4095504"/>
            <a:ext cx="2128320" cy="905132"/>
            <a:chOff x="5429256" y="1590769"/>
            <a:chExt cx="2200328" cy="905132"/>
          </a:xfrm>
        </p:grpSpPr>
        <p:sp>
          <p:nvSpPr>
            <p:cNvPr id="82" name="Text Box 15"/>
            <p:cNvSpPr txBox="1">
              <a:spLocks noChangeArrowheads="1"/>
            </p:cNvSpPr>
            <p:nvPr/>
          </p:nvSpPr>
          <p:spPr bwMode="auto">
            <a:xfrm>
              <a:off x="5613075" y="2024019"/>
              <a:ext cx="530561" cy="471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1" name="Группа 103"/>
            <p:cNvGrpSpPr/>
            <p:nvPr/>
          </p:nvGrpSpPr>
          <p:grpSpPr>
            <a:xfrm>
              <a:off x="5429256" y="1590769"/>
              <a:ext cx="2200328" cy="735881"/>
              <a:chOff x="5429256" y="1591724"/>
              <a:chExt cx="2200328" cy="772637"/>
            </a:xfrm>
            <a:solidFill>
              <a:srgbClr val="00B050">
                <a:alpha val="6000"/>
              </a:srgbClr>
            </a:solidFill>
          </p:grpSpPr>
          <p:sp>
            <p:nvSpPr>
              <p:cNvPr id="84" name="Text Box 14"/>
              <p:cNvSpPr txBox="1">
                <a:spLocks noChangeArrowheads="1"/>
              </p:cNvSpPr>
              <p:nvPr/>
            </p:nvSpPr>
            <p:spPr bwMode="auto">
              <a:xfrm>
                <a:off x="5429256" y="1591724"/>
                <a:ext cx="2200328" cy="75006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2800" b="1" i="0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</a:t>
                </a:r>
                <a:r>
                  <a:rPr lang="en-US" sz="2800" b="1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v</a:t>
                </a:r>
                <a:r>
                  <a:rPr lang="en-US" sz="2800" b="1" baseline="30000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endParaRPr kumimoji="0" lang="ru-RU" sz="2800" b="0" i="0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" name="Text Box 18"/>
              <p:cNvSpPr txBox="1">
                <a:spLocks noChangeArrowheads="1"/>
              </p:cNvSpPr>
              <p:nvPr/>
            </p:nvSpPr>
            <p:spPr bwMode="auto">
              <a:xfrm>
                <a:off x="6572264" y="1816743"/>
                <a:ext cx="769288" cy="53664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8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</a:t>
                </a:r>
                <a:endParaRPr kumimoji="0" lang="ru-RU" sz="2800" b="0" i="0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239026" y="1815007"/>
                <a:ext cx="404676" cy="5493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endParaRPr lang="ru-RU" sz="2800" dirty="0">
                  <a:solidFill>
                    <a:srgbClr val="0014AC"/>
                  </a:solidFill>
                </a:endParaRPr>
              </a:p>
            </p:txBody>
          </p:sp>
        </p:grpSp>
      </p:grpSp>
      <p:sp>
        <p:nvSpPr>
          <p:cNvPr id="99" name="Line 16"/>
          <p:cNvSpPr>
            <a:spLocks noChangeShapeType="1"/>
          </p:cNvSpPr>
          <p:nvPr/>
        </p:nvSpPr>
        <p:spPr bwMode="auto">
          <a:xfrm rot="-120000">
            <a:off x="708689" y="4595570"/>
            <a:ext cx="648000" cy="4571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2440735" y="4762572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Выгнутая вправо стрелка 107"/>
          <p:cNvSpPr/>
          <p:nvPr/>
        </p:nvSpPr>
        <p:spPr>
          <a:xfrm rot="3524474">
            <a:off x="4565378" y="1423787"/>
            <a:ext cx="500066" cy="460023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1159106">
            <a:off x="1449729" y="1784265"/>
            <a:ext cx="1116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земли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0" y="0"/>
            <a:ext cx="42862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«Взвешивание» Земли!!!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Oval 3"/>
          <p:cNvSpPr>
            <a:spLocks noChangeArrowheads="1"/>
          </p:cNvSpPr>
          <p:nvPr/>
        </p:nvSpPr>
        <p:spPr bwMode="auto">
          <a:xfrm>
            <a:off x="1910295" y="809540"/>
            <a:ext cx="220943" cy="207567"/>
          </a:xfrm>
          <a:prstGeom prst="ellipse">
            <a:avLst/>
          </a:prstGeom>
          <a:solidFill>
            <a:srgbClr val="00FF00"/>
          </a:solidFill>
          <a:ln w="4127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6000760" y="1714488"/>
            <a:ext cx="357190" cy="357190"/>
          </a:xfrm>
          <a:prstGeom prst="round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6643702" y="2000240"/>
            <a:ext cx="357190" cy="357190"/>
          </a:xfrm>
          <a:prstGeom prst="round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5786446" y="2214554"/>
            <a:ext cx="357190" cy="357190"/>
          </a:xfrm>
          <a:prstGeom prst="roundRect">
            <a:avLst/>
          </a:prstGeom>
          <a:solidFill>
            <a:schemeClr val="bg1">
              <a:alpha val="59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6929454" y="2178929"/>
            <a:ext cx="357190" cy="357190"/>
          </a:xfrm>
          <a:prstGeom prst="roundRect">
            <a:avLst/>
          </a:prstGeom>
          <a:solidFill>
            <a:schemeClr val="bg1">
              <a:alpha val="59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Выгнутая вправо стрелка 85"/>
          <p:cNvSpPr/>
          <p:nvPr/>
        </p:nvSpPr>
        <p:spPr>
          <a:xfrm rot="1700284">
            <a:off x="7620315" y="1256140"/>
            <a:ext cx="500066" cy="1284497"/>
          </a:xfrm>
          <a:prstGeom prst="curved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6798641" y="3381500"/>
            <a:ext cx="714380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11" cstate="print">
            <a:lum bright="-20000" contrast="60000"/>
          </a:blip>
          <a:srcRect l="5190" t="27917" r="24243" b="64738"/>
          <a:stretch>
            <a:fillRect/>
          </a:stretch>
        </p:blipFill>
        <p:spPr bwMode="auto">
          <a:xfrm>
            <a:off x="0" y="5517232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Прямоугольник 90"/>
          <p:cNvSpPr/>
          <p:nvPr/>
        </p:nvSpPr>
        <p:spPr>
          <a:xfrm>
            <a:off x="6572264" y="3861048"/>
            <a:ext cx="2571736" cy="188769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r=384∙10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endParaRPr lang="en-US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=1000м/с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</a:p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6,67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∙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</a:t>
            </a:r>
            <a:r>
              <a:rPr lang="en-US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-11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635896" y="0"/>
            <a:ext cx="5508104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масса Земли         кг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572528" y="6334780"/>
            <a:ext cx="571472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2" dur="2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animBg="1"/>
      <p:bldP spid="1029" grpId="0" animBg="1"/>
      <p:bldP spid="1030" grpId="0" animBg="1"/>
      <p:bldP spid="1031" grpId="0" animBg="1"/>
      <p:bldP spid="1033" grpId="0" animBg="1"/>
      <p:bldP spid="1034" grpId="0" animBg="1"/>
      <p:bldP spid="1035" grpId="0" animBg="1"/>
      <p:bldP spid="1036" grpId="0" animBg="1"/>
      <p:bldP spid="15" grpId="0" build="allAtOnce" animBg="1" autoUpdateAnimBg="0"/>
      <p:bldP spid="15" grpId="1" build="allAtOnce" animBg="1"/>
      <p:bldP spid="16" grpId="0"/>
      <p:bldP spid="17" grpId="0"/>
      <p:bldP spid="1040" grpId="0" animBg="1"/>
      <p:bldP spid="63" grpId="0" animBg="1"/>
      <p:bldP spid="93" grpId="0" animBg="1"/>
      <p:bldP spid="99" grpId="0" animBg="1"/>
      <p:bldP spid="101" grpId="0" animBg="1"/>
      <p:bldP spid="108" grpId="0" animBg="1"/>
      <p:bldP spid="18" grpId="0"/>
      <p:bldP spid="77" grpId="0" animBg="1"/>
      <p:bldP spid="1027" grpId="0" animBg="1"/>
      <p:bldP spid="78" grpId="0" animBg="1"/>
      <p:bldP spid="79" grpId="0" animBg="1"/>
      <p:bldP spid="80" grpId="0" animBg="1"/>
      <p:bldP spid="85" grpId="0" animBg="1"/>
      <p:bldP spid="86" grpId="0" animBg="1"/>
      <p:bldP spid="88" grpId="0" animBg="1"/>
      <p:bldP spid="91" grpId="0" build="p" animBg="1"/>
      <p:bldP spid="6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12776"/>
            <a:ext cx="2571736" cy="188769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=5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врт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=180км/ч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тпл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=24км/ч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>
            <a:lum bright="-20000" contrast="60000"/>
          </a:blip>
          <a:srcRect l="18953" t="7796" r="7793" b="74670"/>
          <a:stretch>
            <a:fillRect/>
          </a:stretch>
        </p:blipFill>
        <p:spPr bwMode="auto">
          <a:xfrm>
            <a:off x="0" y="0"/>
            <a:ext cx="914400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"/>
          <p:cNvSpPr>
            <a:spLocks noChangeArrowheads="1"/>
          </p:cNvSpPr>
          <p:nvPr/>
        </p:nvSpPr>
        <p:spPr bwMode="auto">
          <a:xfrm>
            <a:off x="7884368" y="2862056"/>
            <a:ext cx="1261374" cy="35092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2555776" y="2996952"/>
            <a:ext cx="6588224" cy="586894"/>
            <a:chOff x="0" y="3143248"/>
            <a:chExt cx="9144000" cy="3032295"/>
          </a:xfrm>
        </p:grpSpPr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0" y="3143248"/>
              <a:ext cx="9144000" cy="3000396"/>
            </a:xfrm>
            <a:prstGeom prst="rect">
              <a:avLst/>
            </a:prstGeom>
            <a:solidFill>
              <a:srgbClr val="0000FF">
                <a:alpha val="2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6175543"/>
              <a:ext cx="914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Овал 8"/>
          <p:cNvSpPr/>
          <p:nvPr/>
        </p:nvSpPr>
        <p:spPr>
          <a:xfrm>
            <a:off x="2699792" y="1484784"/>
            <a:ext cx="864096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635896" y="1556792"/>
            <a:ext cx="0" cy="1368152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8279904" y="2276872"/>
            <a:ext cx="684584" cy="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8063880" y="1643620"/>
            <a:ext cx="1080120" cy="561244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тпл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43808" y="2060848"/>
            <a:ext cx="576064" cy="561244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35896" y="1844824"/>
            <a:ext cx="1080120" cy="561244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врт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2636912"/>
            <a:ext cx="1080120" cy="561244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s-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одержимое 36"/>
          <p:cNvSpPr txBox="1">
            <a:spLocks/>
          </p:cNvSpPr>
          <p:nvPr/>
        </p:nvSpPr>
        <p:spPr>
          <a:xfrm>
            <a:off x="35496" y="3573016"/>
            <a:ext cx="9108504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1.Найду время падения вымпела, который </a:t>
            </a: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падает свободно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9631" y="4077072"/>
            <a:ext cx="3430747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 =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v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0y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g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endParaRPr lang="ru-RU" sz="3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491880" y="4077072"/>
            <a:ext cx="2058577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h–g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endParaRPr lang="ru-RU" sz="3200" dirty="0"/>
          </a:p>
        </p:txBody>
      </p:sp>
      <p:sp>
        <p:nvSpPr>
          <p:cNvPr id="27" name="Дуга 26"/>
          <p:cNvSpPr/>
          <p:nvPr/>
        </p:nvSpPr>
        <p:spPr>
          <a:xfrm>
            <a:off x="899592" y="1700808"/>
            <a:ext cx="6120680" cy="5157192"/>
          </a:xfrm>
          <a:prstGeom prst="arc">
            <a:avLst>
              <a:gd name="adj1" fmla="val 15980834"/>
              <a:gd name="adj2" fmla="val 20024815"/>
            </a:avLst>
          </a:prstGeom>
          <a:ln w="57150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5580112" y="4077072"/>
            <a:ext cx="164307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2800" dirty="0">
              <a:solidFill>
                <a:srgbClr val="0014AC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36296" y="4077072"/>
            <a:ext cx="1472534" cy="523220"/>
          </a:xfrm>
          <a:prstGeom prst="rect">
            <a:avLst/>
          </a:prstGeom>
          <a:solidFill>
            <a:srgbClr val="FFFF00">
              <a:alpha val="37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t=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…с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4581128"/>
            <a:ext cx="9108504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Расстояние   вертолёт и теплоход должны пройти вместе, т.е.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5013176"/>
            <a:ext cx="3275856" cy="769441"/>
          </a:xfrm>
          <a:prstGeom prst="rect">
            <a:avLst/>
          </a:prstGeom>
          <a:solidFill>
            <a:srgbClr val="F9E3A5">
              <a:alpha val="37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S=</a:t>
            </a: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врт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∙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тпл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t=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75856" y="5013176"/>
            <a:ext cx="3275856" cy="769441"/>
          </a:xfrm>
          <a:prstGeom prst="rect">
            <a:avLst/>
          </a:prstGeom>
          <a:solidFill>
            <a:srgbClr val="F9E3A5">
              <a:alpha val="37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=(</a:t>
            </a: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врт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тпл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)∙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t=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96" y="5877272"/>
            <a:ext cx="9108504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сбросить вымпел нужно за ….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до встречи и на расстоянии ….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от теплохода.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3059832" y="3140968"/>
            <a:ext cx="5472608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3059832" y="3573016"/>
            <a:ext cx="3456384" cy="0"/>
          </a:xfrm>
          <a:prstGeom prst="straightConnector1">
            <a:avLst/>
          </a:prstGeom>
          <a:ln w="381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6444208" y="3573016"/>
            <a:ext cx="2160240" cy="0"/>
          </a:xfrm>
          <a:prstGeom prst="straightConnector1">
            <a:avLst/>
          </a:prstGeom>
          <a:ln w="38100">
            <a:solidFill>
              <a:srgbClr val="0000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3923928" y="3140968"/>
            <a:ext cx="1152128" cy="549189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врт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∙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804248" y="3140968"/>
            <a:ext cx="1152128" cy="541174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тпл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∙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2771800" y="1830310"/>
            <a:ext cx="1224136" cy="912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572528" y="6334780"/>
            <a:ext cx="571472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3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3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3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3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3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3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3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3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3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3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3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3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3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3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3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3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3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3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3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3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3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3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3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3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"/>
                            </p:stCondLst>
                            <p:childTnLst>
                              <p:par>
                                <p:cTn id="1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2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2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2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1" dur="3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2" dur="3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3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8" dur="3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9" dur="3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3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3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3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3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3" dur="3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4" dur="3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3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9" grpId="0" animBg="1"/>
      <p:bldP spid="14" grpId="0" uiExpand="1" build="p" animBg="1"/>
      <p:bldP spid="15" grpId="0" uiExpand="1" build="p" animBg="1"/>
      <p:bldP spid="20" grpId="0" uiExpand="1" build="p" animBg="1"/>
      <p:bldP spid="23" grpId="0" uiExpand="1" build="p" animBg="1"/>
      <p:bldP spid="24" grpId="0" build="p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8" grpId="0" build="p" animBg="1"/>
      <p:bldP spid="39" grpId="0" uiExpand="1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Oval 4"/>
          <p:cNvSpPr>
            <a:spLocks noChangeArrowheads="1"/>
          </p:cNvSpPr>
          <p:nvPr/>
        </p:nvSpPr>
        <p:spPr bwMode="auto">
          <a:xfrm>
            <a:off x="1415429" y="1651472"/>
            <a:ext cx="1154860" cy="1129106"/>
          </a:xfrm>
          <a:prstGeom prst="ellipse">
            <a:avLst/>
          </a:prstGeom>
          <a:solidFill>
            <a:srgbClr val="00B0F0">
              <a:alpha val="43000"/>
            </a:srgbClr>
          </a:solidFill>
          <a:ln w="41275">
            <a:solidFill>
              <a:srgbClr val="000000"/>
            </a:solidFill>
            <a:round/>
            <a:headEnd/>
            <a:tailEnd/>
          </a:ln>
          <a:effectLst>
            <a:outerShdw blurRad="50800" dist="50800" sx="1000" sy="1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642910" y="952222"/>
            <a:ext cx="2786081" cy="2548216"/>
          </a:xfrm>
          <a:prstGeom prst="ellipse">
            <a:avLst/>
          </a:prstGeom>
          <a:noFill/>
          <a:ln w="412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rc 6"/>
          <p:cNvSpPr>
            <a:spLocks/>
          </p:cNvSpPr>
          <p:nvPr/>
        </p:nvSpPr>
        <p:spPr bwMode="auto">
          <a:xfrm>
            <a:off x="2086089" y="972835"/>
            <a:ext cx="239747" cy="72280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4127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rc 7"/>
          <p:cNvSpPr>
            <a:spLocks/>
          </p:cNvSpPr>
          <p:nvPr/>
        </p:nvSpPr>
        <p:spPr bwMode="auto">
          <a:xfrm rot="21318200">
            <a:off x="2078745" y="928673"/>
            <a:ext cx="683367" cy="1714509"/>
          </a:xfrm>
          <a:custGeom>
            <a:avLst/>
            <a:gdLst>
              <a:gd name="G0" fmla="+- 3826 0 0"/>
              <a:gd name="G1" fmla="+- 21600 0 0"/>
              <a:gd name="G2" fmla="+- 21600 0 0"/>
              <a:gd name="T0" fmla="*/ 0 w 25426"/>
              <a:gd name="T1" fmla="*/ 342 h 43119"/>
              <a:gd name="T2" fmla="*/ 5691 w 25426"/>
              <a:gd name="T3" fmla="*/ 43119 h 43119"/>
              <a:gd name="T4" fmla="*/ 3826 w 25426"/>
              <a:gd name="T5" fmla="*/ 21600 h 43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426" h="43119" fill="none" extrusionOk="0">
                <a:moveTo>
                  <a:pt x="-1" y="341"/>
                </a:moveTo>
                <a:cubicBezTo>
                  <a:pt x="1262" y="114"/>
                  <a:pt x="2543" y="-1"/>
                  <a:pt x="3826" y="0"/>
                </a:cubicBezTo>
                <a:cubicBezTo>
                  <a:pt x="15755" y="0"/>
                  <a:pt x="25426" y="9670"/>
                  <a:pt x="25426" y="21600"/>
                </a:cubicBezTo>
                <a:cubicBezTo>
                  <a:pt x="25426" y="32806"/>
                  <a:pt x="16855" y="42151"/>
                  <a:pt x="5691" y="43119"/>
                </a:cubicBezTo>
              </a:path>
              <a:path w="25426" h="43119" stroke="0" extrusionOk="0">
                <a:moveTo>
                  <a:pt x="-1" y="341"/>
                </a:moveTo>
                <a:cubicBezTo>
                  <a:pt x="1262" y="114"/>
                  <a:pt x="2543" y="-1"/>
                  <a:pt x="3826" y="0"/>
                </a:cubicBezTo>
                <a:cubicBezTo>
                  <a:pt x="15755" y="0"/>
                  <a:pt x="25426" y="9670"/>
                  <a:pt x="25426" y="21600"/>
                </a:cubicBezTo>
                <a:cubicBezTo>
                  <a:pt x="25426" y="32806"/>
                  <a:pt x="16855" y="42151"/>
                  <a:pt x="5691" y="43119"/>
                </a:cubicBezTo>
                <a:lnTo>
                  <a:pt x="3826" y="21600"/>
                </a:lnTo>
                <a:close/>
              </a:path>
            </a:pathLst>
          </a:custGeom>
          <a:noFill/>
          <a:ln w="4127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 flipH="1">
            <a:off x="1929396" y="2191735"/>
            <a:ext cx="61112" cy="1308703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 type="arrow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2000237" y="928666"/>
            <a:ext cx="0" cy="857256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H="1">
            <a:off x="1857361" y="1000104"/>
            <a:ext cx="0" cy="571504"/>
          </a:xfrm>
          <a:prstGeom prst="line">
            <a:avLst/>
          </a:prstGeom>
          <a:noFill/>
          <a:ln w="41275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1500166" y="1872862"/>
            <a:ext cx="432485" cy="5594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779912" y="764704"/>
            <a:ext cx="4429156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(2з-н Н)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ТЯГ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400" b="1" baseline="-25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571876"/>
            <a:ext cx="314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падает… мимо!!!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924745" y="2887986"/>
            <a:ext cx="504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5245627" y="2138887"/>
            <a:ext cx="1040885" cy="4571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91"/>
          <p:cNvGrpSpPr/>
          <p:nvPr/>
        </p:nvGrpSpPr>
        <p:grpSpPr>
          <a:xfrm>
            <a:off x="5214942" y="1576393"/>
            <a:ext cx="2357016" cy="1126540"/>
            <a:chOff x="5488819" y="1607237"/>
            <a:chExt cx="2357016" cy="1126540"/>
          </a:xfrm>
        </p:grpSpPr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5613075" y="2119019"/>
              <a:ext cx="962564" cy="614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(r)</a:t>
              </a:r>
              <a:r>
                <a:rPr kumimoji="0" lang="en-US" sz="28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Группа 103"/>
            <p:cNvGrpSpPr/>
            <p:nvPr/>
          </p:nvGrpSpPr>
          <p:grpSpPr>
            <a:xfrm>
              <a:off x="5488819" y="1607237"/>
              <a:ext cx="2357016" cy="1107384"/>
              <a:chOff x="5488819" y="1609015"/>
              <a:chExt cx="2357016" cy="1162696"/>
            </a:xfrm>
            <a:solidFill>
              <a:srgbClr val="00B050">
                <a:alpha val="6000"/>
              </a:srgbClr>
            </a:solidFill>
          </p:grpSpPr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>
                <a:off x="5488819" y="1609015"/>
                <a:ext cx="1214446" cy="55742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</a:t>
                </a:r>
                <a:r>
                  <a:rPr kumimoji="0" lang="en-US" sz="2800" b="1" i="0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2800" b="1" i="0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</a:t>
                </a:r>
                <a:r>
                  <a:rPr kumimoji="0" lang="en-US" sz="2800" b="1" i="0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2800" b="0" i="0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Group 17"/>
              <p:cNvGrpSpPr>
                <a:grpSpLocks/>
              </p:cNvGrpSpPr>
              <p:nvPr/>
            </p:nvGrpSpPr>
            <p:grpSpPr bwMode="auto">
              <a:xfrm>
                <a:off x="7182176" y="1785923"/>
                <a:ext cx="663659" cy="985788"/>
                <a:chOff x="14124" y="1785"/>
                <a:chExt cx="519" cy="507"/>
              </a:xfrm>
              <a:grpFill/>
            </p:grpSpPr>
            <p:sp>
              <p:nvSpPr>
                <p:cNvPr id="104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4140" y="1785"/>
                  <a:ext cx="503" cy="50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sng" strike="noStrike" cap="none" normalizeH="0" baseline="0" dirty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en-US" sz="2800" b="1" i="0" u="sng" strike="noStrike" cap="none" normalizeH="0" baseline="30000" dirty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800" b="0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4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4124" y="1950"/>
                  <a:ext cx="445" cy="25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kumimoji="0" lang="ru-RU" sz="2800" b="0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6547776" y="1939688"/>
                <a:ext cx="857256" cy="5232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lang="ru-RU" sz="2800" dirty="0">
                  <a:solidFill>
                    <a:srgbClr val="0014AC"/>
                  </a:solidFill>
                </a:endParaRPr>
              </a:p>
            </p:txBody>
          </p:sp>
        </p:grpSp>
      </p:grpSp>
      <p:grpSp>
        <p:nvGrpSpPr>
          <p:cNvPr id="5" name="Группа 35"/>
          <p:cNvGrpSpPr/>
          <p:nvPr/>
        </p:nvGrpSpPr>
        <p:grpSpPr>
          <a:xfrm rot="19651460">
            <a:off x="3630679" y="1954964"/>
            <a:ext cx="1357322" cy="893766"/>
            <a:chOff x="4679502" y="2786058"/>
            <a:chExt cx="1357322" cy="893766"/>
          </a:xfrm>
          <a:solidFill>
            <a:schemeClr val="bg2">
              <a:lumMod val="90000"/>
            </a:schemeClr>
          </a:solidFill>
        </p:grpSpPr>
        <p:sp>
          <p:nvSpPr>
            <p:cNvPr id="33" name="TextBox 32"/>
            <p:cNvSpPr txBox="1"/>
            <p:nvPr/>
          </p:nvSpPr>
          <p:spPr>
            <a:xfrm>
              <a:off x="4679502" y="3037794"/>
              <a:ext cx="1357322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 =</a:t>
              </a:r>
              <a:endParaRPr lang="ru-RU" dirty="0"/>
            </a:p>
          </p:txBody>
        </p:sp>
        <p:grpSp>
          <p:nvGrpSpPr>
            <p:cNvPr id="6" name="Группа 34"/>
            <p:cNvGrpSpPr/>
            <p:nvPr/>
          </p:nvGrpSpPr>
          <p:grpSpPr>
            <a:xfrm>
              <a:off x="5072066" y="2786058"/>
              <a:ext cx="928694" cy="893766"/>
              <a:chOff x="5072066" y="2786058"/>
              <a:chExt cx="928694" cy="893766"/>
            </a:xfrm>
            <a:grpFill/>
          </p:grpSpPr>
          <p:sp>
            <p:nvSpPr>
              <p:cNvPr id="1048" name="Text Box 24"/>
              <p:cNvSpPr txBox="1">
                <a:spLocks noChangeArrowheads="1"/>
              </p:cNvSpPr>
              <p:nvPr/>
            </p:nvSpPr>
            <p:spPr bwMode="auto">
              <a:xfrm>
                <a:off x="5072066" y="2786058"/>
                <a:ext cx="928694" cy="89376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kumimoji="0" lang="en-US" sz="2800" b="1" i="0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</a:t>
                </a:r>
                <a:r>
                  <a:rPr kumimoji="0" lang="en-US" sz="2800" b="1" i="0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285022" y="3253466"/>
                <a:ext cx="571504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Т</a:t>
                </a:r>
                <a:endParaRPr lang="ru-RU" dirty="0"/>
              </a:p>
            </p:txBody>
          </p:sp>
        </p:grpSp>
      </p:grpSp>
      <p:grpSp>
        <p:nvGrpSpPr>
          <p:cNvPr id="7" name="Группа 36"/>
          <p:cNvGrpSpPr/>
          <p:nvPr/>
        </p:nvGrpSpPr>
        <p:grpSpPr>
          <a:xfrm>
            <a:off x="6039537" y="2852732"/>
            <a:ext cx="1928825" cy="990628"/>
            <a:chOff x="4679502" y="2786058"/>
            <a:chExt cx="1357322" cy="990628"/>
          </a:xfrm>
        </p:grpSpPr>
        <p:sp>
          <p:nvSpPr>
            <p:cNvPr id="38" name="TextBox 37"/>
            <p:cNvSpPr txBox="1"/>
            <p:nvPr/>
          </p:nvSpPr>
          <p:spPr>
            <a:xfrm>
              <a:off x="4679502" y="3037794"/>
              <a:ext cx="1357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grpSp>
          <p:nvGrpSpPr>
            <p:cNvPr id="8" name="Группа 38"/>
            <p:cNvGrpSpPr/>
            <p:nvPr/>
          </p:nvGrpSpPr>
          <p:grpSpPr>
            <a:xfrm>
              <a:off x="5072066" y="2786058"/>
              <a:ext cx="928694" cy="990628"/>
              <a:chOff x="5072066" y="2786058"/>
              <a:chExt cx="928694" cy="990628"/>
            </a:xfrm>
          </p:grpSpPr>
          <p:sp>
            <p:nvSpPr>
              <p:cNvPr id="40" name="Text Box 24"/>
              <p:cNvSpPr txBox="1">
                <a:spLocks noChangeArrowheads="1"/>
              </p:cNvSpPr>
              <p:nvPr/>
            </p:nvSpPr>
            <p:spPr bwMode="auto">
              <a:xfrm>
                <a:off x="5072066" y="2786058"/>
                <a:ext cx="928694" cy="8937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4</a:t>
                </a:r>
                <a:r>
                  <a:rPr lang="en-US" sz="2800" b="1" u="sng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</a:t>
                </a:r>
                <a:r>
                  <a:rPr lang="en-US" sz="2800" b="1" u="sng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u="sng" baseline="300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85023" y="3253466"/>
                <a:ext cx="4731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Т</a:t>
                </a:r>
                <a:r>
                  <a:rPr lang="en-US" sz="2800" b="1" baseline="30000" dirty="0" smtClean="0">
                    <a:latin typeface="Times New Roman" pitchFamily="18" charset="0"/>
                    <a:cs typeface="Times New Roman" pitchFamily="18" charset="0"/>
                  </a:rPr>
                  <a:t> 2</a:t>
                </a:r>
                <a:endParaRPr lang="ru-RU" sz="2800" dirty="0"/>
              </a:p>
            </p:txBody>
          </p:sp>
        </p:grpSp>
      </p:grpSp>
      <p:grpSp>
        <p:nvGrpSpPr>
          <p:cNvPr id="9" name="Группа 44"/>
          <p:cNvGrpSpPr/>
          <p:nvPr/>
        </p:nvGrpSpPr>
        <p:grpSpPr>
          <a:xfrm>
            <a:off x="5429256" y="2857496"/>
            <a:ext cx="1428760" cy="1114824"/>
            <a:chOff x="4929190" y="2857496"/>
            <a:chExt cx="1428760" cy="1114824"/>
          </a:xfrm>
        </p:grpSpPr>
        <p:sp>
          <p:nvSpPr>
            <p:cNvPr id="42" name="Text Box 14"/>
            <p:cNvSpPr txBox="1">
              <a:spLocks noChangeArrowheads="1"/>
            </p:cNvSpPr>
            <p:nvPr/>
          </p:nvSpPr>
          <p:spPr bwMode="auto">
            <a:xfrm>
              <a:off x="4929190" y="2857496"/>
              <a:ext cx="1428760" cy="990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</a:t>
              </a:r>
              <a:r>
                <a:rPr kumimoji="0" lang="en-US" sz="2800" b="1" i="0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ru-RU" sz="2800" b="1" i="0" u="sng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с</a:t>
              </a:r>
              <a:r>
                <a:rPr kumimoji="0" lang="en-US" sz="2800" b="1" i="0" u="sng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 Box 15"/>
            <p:cNvSpPr txBox="1">
              <a:spLocks noChangeArrowheads="1"/>
            </p:cNvSpPr>
            <p:nvPr/>
          </p:nvSpPr>
          <p:spPr bwMode="auto">
            <a:xfrm>
              <a:off x="5143504" y="3357562"/>
              <a:ext cx="962564" cy="614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(r)</a:t>
              </a:r>
              <a:r>
                <a:rPr kumimoji="0" lang="en-US" sz="28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792568" y="3011258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= </a:t>
              </a:r>
              <a:endParaRPr lang="ru-RU" sz="2800" dirty="0">
                <a:solidFill>
                  <a:srgbClr val="0014AC"/>
                </a:solidFill>
              </a:endParaRPr>
            </a:p>
          </p:txBody>
        </p:sp>
      </p:grpSp>
      <p:sp>
        <p:nvSpPr>
          <p:cNvPr id="63" name="Выгнутая вправо стрелка 62"/>
          <p:cNvSpPr/>
          <p:nvPr/>
        </p:nvSpPr>
        <p:spPr>
          <a:xfrm>
            <a:off x="7715272" y="2357430"/>
            <a:ext cx="500066" cy="10715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3" name="Выгнутая вправо стрелка 92"/>
          <p:cNvSpPr/>
          <p:nvPr/>
        </p:nvSpPr>
        <p:spPr>
          <a:xfrm rot="15639866" flipH="1">
            <a:off x="5427555" y="1217575"/>
            <a:ext cx="357190" cy="297128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0" name="Группа 98"/>
          <p:cNvGrpSpPr/>
          <p:nvPr/>
        </p:nvGrpSpPr>
        <p:grpSpPr>
          <a:xfrm rot="3284265">
            <a:off x="2423794" y="188381"/>
            <a:ext cx="565168" cy="1013245"/>
            <a:chOff x="597884" y="191611"/>
            <a:chExt cx="565168" cy="1013245"/>
          </a:xfrm>
        </p:grpSpPr>
        <p:cxnSp>
          <p:nvCxnSpPr>
            <p:cNvPr id="95" name="Прямая со стрелкой 94"/>
            <p:cNvCxnSpPr/>
            <p:nvPr/>
          </p:nvCxnSpPr>
          <p:spPr>
            <a:xfrm rot="5400000">
              <a:off x="633979" y="811947"/>
              <a:ext cx="428628" cy="357190"/>
            </a:xfrm>
            <a:prstGeom prst="straightConnector1">
              <a:avLst/>
            </a:prstGeom>
            <a:ln w="34925">
              <a:solidFill>
                <a:srgbClr val="0014AC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 rot="18780627">
              <a:off x="544252" y="287191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2800" dirty="0"/>
            </a:p>
          </p:txBody>
        </p:sp>
        <p:cxnSp>
          <p:nvCxnSpPr>
            <p:cNvPr id="97" name="Прямая со стрелкой 96"/>
            <p:cNvCxnSpPr/>
            <p:nvPr/>
          </p:nvCxnSpPr>
          <p:spPr>
            <a:xfrm rot="5400000">
              <a:off x="597884" y="418850"/>
              <a:ext cx="285752" cy="285752"/>
            </a:xfrm>
            <a:prstGeom prst="straightConnector1">
              <a:avLst/>
            </a:prstGeom>
            <a:ln w="34925">
              <a:solidFill>
                <a:srgbClr val="0014AC"/>
              </a:solidFill>
              <a:headEnd type="stealth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2"/>
          <p:cNvGrpSpPr/>
          <p:nvPr/>
        </p:nvGrpSpPr>
        <p:grpSpPr>
          <a:xfrm>
            <a:off x="1357295" y="1142980"/>
            <a:ext cx="642942" cy="523220"/>
            <a:chOff x="1582054" y="1000108"/>
            <a:chExt cx="714380" cy="523220"/>
          </a:xfrm>
        </p:grpSpPr>
        <p:sp>
          <p:nvSpPr>
            <p:cNvPr id="100" name="TextBox 99"/>
            <p:cNvSpPr txBox="1"/>
            <p:nvPr/>
          </p:nvSpPr>
          <p:spPr>
            <a:xfrm>
              <a:off x="1582054" y="1000108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baseline="-25000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28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102" name="Прямая со стрелкой 101"/>
            <p:cNvCxnSpPr/>
            <p:nvPr/>
          </p:nvCxnSpPr>
          <p:spPr>
            <a:xfrm>
              <a:off x="1602084" y="1168702"/>
              <a:ext cx="428628" cy="1588"/>
            </a:xfrm>
            <a:prstGeom prst="straightConnector1">
              <a:avLst/>
            </a:prstGeom>
            <a:ln w="444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91"/>
          <p:cNvGrpSpPr/>
          <p:nvPr/>
        </p:nvGrpSpPr>
        <p:grpSpPr>
          <a:xfrm>
            <a:off x="571472" y="4095504"/>
            <a:ext cx="2128320" cy="905132"/>
            <a:chOff x="5429256" y="1590769"/>
            <a:chExt cx="2200328" cy="905132"/>
          </a:xfrm>
        </p:grpSpPr>
        <p:sp>
          <p:nvSpPr>
            <p:cNvPr id="82" name="Text Box 15"/>
            <p:cNvSpPr txBox="1">
              <a:spLocks noChangeArrowheads="1"/>
            </p:cNvSpPr>
            <p:nvPr/>
          </p:nvSpPr>
          <p:spPr bwMode="auto">
            <a:xfrm>
              <a:off x="5613075" y="2024019"/>
              <a:ext cx="530561" cy="471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3" name="Группа 103"/>
            <p:cNvGrpSpPr/>
            <p:nvPr/>
          </p:nvGrpSpPr>
          <p:grpSpPr>
            <a:xfrm>
              <a:off x="5429256" y="1590769"/>
              <a:ext cx="2200328" cy="735881"/>
              <a:chOff x="5429256" y="1591724"/>
              <a:chExt cx="2200328" cy="772637"/>
            </a:xfrm>
            <a:solidFill>
              <a:srgbClr val="00B050">
                <a:alpha val="6000"/>
              </a:srgbClr>
            </a:solidFill>
          </p:grpSpPr>
          <p:sp>
            <p:nvSpPr>
              <p:cNvPr id="84" name="Text Box 14"/>
              <p:cNvSpPr txBox="1">
                <a:spLocks noChangeArrowheads="1"/>
              </p:cNvSpPr>
              <p:nvPr/>
            </p:nvSpPr>
            <p:spPr bwMode="auto">
              <a:xfrm>
                <a:off x="5429256" y="1591724"/>
                <a:ext cx="2200328" cy="75006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2800" b="1" i="0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</a:t>
                </a:r>
                <a:r>
                  <a:rPr lang="en-US" sz="2800" b="1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v</a:t>
                </a:r>
                <a:r>
                  <a:rPr lang="en-US" sz="2800" b="1" baseline="30000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endParaRPr kumimoji="0" lang="ru-RU" sz="2800" b="0" i="0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" name="Text Box 18"/>
              <p:cNvSpPr txBox="1">
                <a:spLocks noChangeArrowheads="1"/>
              </p:cNvSpPr>
              <p:nvPr/>
            </p:nvSpPr>
            <p:spPr bwMode="auto">
              <a:xfrm>
                <a:off x="6572264" y="1816743"/>
                <a:ext cx="769288" cy="53664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ru-RU" sz="28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с</a:t>
                </a:r>
                <a:endParaRPr kumimoji="0" lang="ru-RU" sz="2800" b="0" i="0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239026" y="1815007"/>
                <a:ext cx="404676" cy="5493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endParaRPr lang="ru-RU" sz="2800" dirty="0">
                  <a:solidFill>
                    <a:srgbClr val="0014AC"/>
                  </a:solidFill>
                </a:endParaRPr>
              </a:p>
            </p:txBody>
          </p:sp>
        </p:grpSp>
      </p:grpSp>
      <p:sp>
        <p:nvSpPr>
          <p:cNvPr id="99" name="Line 16"/>
          <p:cNvSpPr>
            <a:spLocks noChangeShapeType="1"/>
          </p:cNvSpPr>
          <p:nvPr/>
        </p:nvSpPr>
        <p:spPr bwMode="auto">
          <a:xfrm rot="-120000">
            <a:off x="708689" y="4595570"/>
            <a:ext cx="648000" cy="4571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2440735" y="4762572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Выгнутая вправо стрелка 107"/>
          <p:cNvSpPr/>
          <p:nvPr/>
        </p:nvSpPr>
        <p:spPr>
          <a:xfrm rot="3524474">
            <a:off x="4565378" y="1423787"/>
            <a:ext cx="500066" cy="460023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1159106">
            <a:off x="1449729" y="1784265"/>
            <a:ext cx="1116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солн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0" y="0"/>
            <a:ext cx="42862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«Взвешивание» Солнца!!!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Oval 3"/>
          <p:cNvSpPr>
            <a:spLocks noChangeArrowheads="1"/>
          </p:cNvSpPr>
          <p:nvPr/>
        </p:nvSpPr>
        <p:spPr bwMode="auto">
          <a:xfrm>
            <a:off x="1910295" y="809540"/>
            <a:ext cx="220943" cy="207567"/>
          </a:xfrm>
          <a:prstGeom prst="ellipse">
            <a:avLst/>
          </a:prstGeom>
          <a:solidFill>
            <a:srgbClr val="00FF00"/>
          </a:solidFill>
          <a:ln w="4127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6000760" y="1714488"/>
            <a:ext cx="357190" cy="357190"/>
          </a:xfrm>
          <a:prstGeom prst="round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6643702" y="2000240"/>
            <a:ext cx="357190" cy="357190"/>
          </a:xfrm>
          <a:prstGeom prst="round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5786446" y="2214554"/>
            <a:ext cx="357190" cy="357190"/>
          </a:xfrm>
          <a:prstGeom prst="roundRect">
            <a:avLst/>
          </a:prstGeom>
          <a:solidFill>
            <a:schemeClr val="bg1">
              <a:alpha val="59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6929454" y="2178929"/>
            <a:ext cx="357190" cy="357190"/>
          </a:xfrm>
          <a:prstGeom prst="roundRect">
            <a:avLst/>
          </a:prstGeom>
          <a:solidFill>
            <a:schemeClr val="bg1">
              <a:alpha val="59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Выгнутая вправо стрелка 85"/>
          <p:cNvSpPr/>
          <p:nvPr/>
        </p:nvSpPr>
        <p:spPr>
          <a:xfrm rot="1700284">
            <a:off x="7620315" y="1256140"/>
            <a:ext cx="500066" cy="1284497"/>
          </a:xfrm>
          <a:prstGeom prst="curved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6798641" y="3381500"/>
            <a:ext cx="714380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6572264" y="3861048"/>
            <a:ext cx="2571736" cy="188769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1,5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∙10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endParaRPr lang="en-US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=30000м/с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слн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</a:p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6,67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∙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</a:t>
            </a:r>
            <a:r>
              <a:rPr lang="en-US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-11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635896" y="0"/>
            <a:ext cx="5508104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масса Солнца      кг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lum bright="-20000" contrast="60000"/>
          </a:blip>
          <a:srcRect l="5190" t="35655" r="24243" b="54036"/>
          <a:stretch>
            <a:fillRect/>
          </a:stretch>
        </p:blipFill>
        <p:spPr bwMode="auto">
          <a:xfrm>
            <a:off x="0" y="5805264"/>
            <a:ext cx="91440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TextBox 65"/>
          <p:cNvSpPr txBox="1"/>
          <p:nvPr/>
        </p:nvSpPr>
        <p:spPr>
          <a:xfrm>
            <a:off x="0" y="5643578"/>
            <a:ext cx="571472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2" dur="2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animBg="1"/>
      <p:bldP spid="1029" grpId="0" animBg="1"/>
      <p:bldP spid="1030" grpId="0" animBg="1"/>
      <p:bldP spid="1031" grpId="0" animBg="1"/>
      <p:bldP spid="1033" grpId="0" animBg="1"/>
      <p:bldP spid="1034" grpId="0" animBg="1"/>
      <p:bldP spid="1035" grpId="0" animBg="1"/>
      <p:bldP spid="1036" grpId="0" animBg="1"/>
      <p:bldP spid="15" grpId="0" build="allAtOnce" animBg="1" autoUpdateAnimBg="0"/>
      <p:bldP spid="15" grpId="1" build="allAtOnce" animBg="1"/>
      <p:bldP spid="16" grpId="0"/>
      <p:bldP spid="17" grpId="0"/>
      <p:bldP spid="1040" grpId="0" animBg="1"/>
      <p:bldP spid="63" grpId="0" animBg="1"/>
      <p:bldP spid="93" grpId="0" animBg="1"/>
      <p:bldP spid="99" grpId="0" animBg="1"/>
      <p:bldP spid="101" grpId="0" animBg="1"/>
      <p:bldP spid="108" grpId="0" animBg="1"/>
      <p:bldP spid="18" grpId="0"/>
      <p:bldP spid="77" grpId="0" animBg="1"/>
      <p:bldP spid="1027" grpId="0" animBg="1"/>
      <p:bldP spid="78" grpId="0" animBg="1"/>
      <p:bldP spid="79" grpId="0" animBg="1"/>
      <p:bldP spid="80" grpId="0" animBg="1"/>
      <p:bldP spid="85" grpId="0" animBg="1"/>
      <p:bldP spid="86" grpId="0" animBg="1"/>
      <p:bldP spid="88" grpId="0" animBg="1"/>
      <p:bldP spid="91" grpId="0" build="p" animBg="1"/>
      <p:bldP spid="6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0313" y="214313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-7"/>
            <a:ext cx="7929586" cy="2500313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 №8</a:t>
            </a:r>
          </a:p>
          <a:p>
            <a:pPr eaLnBrk="1" fontAlgn="t" hangingPunct="1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518 525 535 547 550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t" hangingPunct="1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Колебания  т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endParaRPr lang="ru-RU" sz="4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214282" y="3126682"/>
            <a:ext cx="289411" cy="230879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H="1">
            <a:off x="401649" y="278838"/>
            <a:ext cx="1829422" cy="29224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20139" y="261915"/>
            <a:ext cx="751597" cy="32438"/>
            <a:chOff x="10760" y="1635"/>
            <a:chExt cx="403" cy="23"/>
          </a:xfrm>
        </p:grpSpPr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10771" y="1658"/>
              <a:ext cx="3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10760" y="1635"/>
              <a:ext cx="3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357158" y="2000240"/>
            <a:ext cx="785818" cy="1226784"/>
          </a:xfrm>
          <a:prstGeom prst="line">
            <a:avLst/>
          </a:prstGeom>
          <a:noFill/>
          <a:ln w="57150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 flipH="1">
            <a:off x="2183486" y="350277"/>
            <a:ext cx="45719" cy="3507351"/>
          </a:xfrm>
          <a:prstGeom prst="line">
            <a:avLst/>
          </a:prstGeom>
          <a:noFill/>
          <a:ln w="38100">
            <a:solidFill>
              <a:srgbClr val="0033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-352801" y="4027617"/>
            <a:ext cx="1468667" cy="487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med"/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2"/>
          <p:cNvGrpSpPr/>
          <p:nvPr/>
        </p:nvGrpSpPr>
        <p:grpSpPr>
          <a:xfrm>
            <a:off x="357158" y="4643446"/>
            <a:ext cx="595035" cy="461665"/>
            <a:chOff x="357158" y="3357562"/>
            <a:chExt cx="595035" cy="461665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57158" y="3357562"/>
              <a:ext cx="595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571472" y="3429000"/>
              <a:ext cx="28575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6"/>
          <p:cNvGrpSpPr/>
          <p:nvPr/>
        </p:nvGrpSpPr>
        <p:grpSpPr>
          <a:xfrm>
            <a:off x="907487" y="1357298"/>
            <a:ext cx="407484" cy="461665"/>
            <a:chOff x="571472" y="1071546"/>
            <a:chExt cx="407484" cy="461665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571472" y="1071546"/>
              <a:ext cx="4074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676372" y="1107359"/>
              <a:ext cx="285752" cy="1588"/>
            </a:xfrm>
            <a:prstGeom prst="straightConnector1">
              <a:avLst/>
            </a:prstGeom>
            <a:ln w="381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Прямоугольник 27"/>
          <p:cNvSpPr/>
          <p:nvPr/>
        </p:nvSpPr>
        <p:spPr>
          <a:xfrm>
            <a:off x="1709279" y="2488164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endParaRPr lang="ru-RU" sz="2000" dirty="0">
              <a:solidFill>
                <a:srgbClr val="003300"/>
              </a:solidFill>
            </a:endParaRPr>
          </a:p>
        </p:txBody>
      </p:sp>
      <p:sp>
        <p:nvSpPr>
          <p:cNvPr id="29" name="Дуга 28"/>
          <p:cNvSpPr/>
          <p:nvPr/>
        </p:nvSpPr>
        <p:spPr>
          <a:xfrm rot="9491916">
            <a:off x="1929622" y="480640"/>
            <a:ext cx="428628" cy="35719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785918" y="714356"/>
            <a:ext cx="410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lang="ru-RU" sz="2800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>
            <a:off x="183094" y="2960122"/>
            <a:ext cx="1785950" cy="906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176194" y="3885888"/>
            <a:ext cx="1137919" cy="65277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трелка вправо 40"/>
          <p:cNvSpPr/>
          <p:nvPr/>
        </p:nvSpPr>
        <p:spPr>
          <a:xfrm rot="1808701">
            <a:off x="333168" y="3376944"/>
            <a:ext cx="771377" cy="257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1"/>
          <p:cNvGrpSpPr/>
          <p:nvPr/>
        </p:nvGrpSpPr>
        <p:grpSpPr>
          <a:xfrm>
            <a:off x="714348" y="2928934"/>
            <a:ext cx="407484" cy="461665"/>
            <a:chOff x="571472" y="1071546"/>
            <a:chExt cx="407484" cy="461665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71472" y="1071546"/>
              <a:ext cx="407484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4" name="Прямая со стрелкой 43"/>
            <p:cNvCxnSpPr/>
            <p:nvPr/>
          </p:nvCxnSpPr>
          <p:spPr>
            <a:xfrm>
              <a:off x="621780" y="1121007"/>
              <a:ext cx="285752" cy="1588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Прямоугольник 52"/>
          <p:cNvSpPr/>
          <p:nvPr/>
        </p:nvSpPr>
        <p:spPr>
          <a:xfrm>
            <a:off x="1729007" y="1484784"/>
            <a:ext cx="538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endParaRPr lang="ru-RU" sz="32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0" y="5143512"/>
            <a:ext cx="1263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1035" name="Arc 11"/>
          <p:cNvSpPr>
            <a:spLocks/>
          </p:cNvSpPr>
          <p:nvPr/>
        </p:nvSpPr>
        <p:spPr bwMode="auto">
          <a:xfrm flipH="1" flipV="1">
            <a:off x="428596" y="3000372"/>
            <a:ext cx="1785950" cy="78581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0563"/>
              <a:gd name="T1" fmla="*/ 0 h 21600"/>
              <a:gd name="T2" fmla="*/ 20563 w 20563"/>
              <a:gd name="T3" fmla="*/ 14987 h 21600"/>
              <a:gd name="T4" fmla="*/ 0 w 2056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563" h="21600" fill="none" extrusionOk="0">
                <a:moveTo>
                  <a:pt x="-1" y="0"/>
                </a:moveTo>
                <a:cubicBezTo>
                  <a:pt x="9381" y="0"/>
                  <a:pt x="17690" y="6055"/>
                  <a:pt x="20562" y="14987"/>
                </a:cubicBezTo>
              </a:path>
              <a:path w="20563" h="21600" stroke="0" extrusionOk="0">
                <a:moveTo>
                  <a:pt x="-1" y="0"/>
                </a:moveTo>
                <a:cubicBezTo>
                  <a:pt x="9381" y="0"/>
                  <a:pt x="17690" y="6055"/>
                  <a:pt x="20562" y="14987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prstDash val="dash"/>
            <a:round/>
            <a:headEnd type="none"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Line 4"/>
          <p:cNvSpPr>
            <a:spLocks noChangeShapeType="1"/>
          </p:cNvSpPr>
          <p:nvPr/>
        </p:nvSpPr>
        <p:spPr bwMode="auto">
          <a:xfrm flipH="1">
            <a:off x="2174640" y="341400"/>
            <a:ext cx="45719" cy="3507351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0" name="Прямая со стрелкой 69"/>
          <p:cNvCxnSpPr/>
          <p:nvPr/>
        </p:nvCxnSpPr>
        <p:spPr>
          <a:xfrm rot="5400000">
            <a:off x="1455839" y="4599120"/>
            <a:ext cx="1468667" cy="487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med"/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Line 12"/>
          <p:cNvSpPr>
            <a:spLocks noChangeShapeType="1"/>
          </p:cNvSpPr>
          <p:nvPr/>
        </p:nvSpPr>
        <p:spPr bwMode="auto">
          <a:xfrm flipV="1">
            <a:off x="2158874" y="2134742"/>
            <a:ext cx="45719" cy="1583974"/>
          </a:xfrm>
          <a:prstGeom prst="line">
            <a:avLst/>
          </a:prstGeom>
          <a:noFill/>
          <a:ln w="57150">
            <a:solidFill>
              <a:srgbClr val="0014AC"/>
            </a:solidFill>
            <a:round/>
            <a:headEnd/>
            <a:tailEnd type="triangle" w="med" len="med"/>
          </a:ln>
          <a:scene3d>
            <a:camera prst="orthographicFront">
              <a:rot lat="0" lon="0" rev="6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 стрелкой 72"/>
          <p:cNvCxnSpPr/>
          <p:nvPr/>
        </p:nvCxnSpPr>
        <p:spPr>
          <a:xfrm rot="5400000" flipH="1" flipV="1">
            <a:off x="964381" y="3107529"/>
            <a:ext cx="571504" cy="214314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77"/>
          <p:cNvGrpSpPr/>
          <p:nvPr/>
        </p:nvGrpSpPr>
        <p:grpSpPr>
          <a:xfrm>
            <a:off x="1166134" y="2500306"/>
            <a:ext cx="457176" cy="461665"/>
            <a:chOff x="3214678" y="2500306"/>
            <a:chExt cx="457176" cy="461665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3214678" y="2500306"/>
              <a:ext cx="4571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4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2400" dirty="0">
                <a:solidFill>
                  <a:srgbClr val="006600"/>
                </a:solidFill>
              </a:endParaRPr>
            </a:p>
          </p:txBody>
        </p:sp>
        <p:cxnSp>
          <p:nvCxnSpPr>
            <p:cNvPr id="77" name="Прямая со стрелкой 76"/>
            <p:cNvCxnSpPr/>
            <p:nvPr/>
          </p:nvCxnSpPr>
          <p:spPr>
            <a:xfrm>
              <a:off x="3287098" y="2619042"/>
              <a:ext cx="285752" cy="1588"/>
            </a:xfrm>
            <a:prstGeom prst="straightConnector1">
              <a:avLst/>
            </a:prstGeom>
            <a:ln w="38100">
              <a:solidFill>
                <a:srgbClr val="00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80"/>
          <p:cNvGrpSpPr/>
          <p:nvPr/>
        </p:nvGrpSpPr>
        <p:grpSpPr>
          <a:xfrm>
            <a:off x="1258000" y="3262970"/>
            <a:ext cx="364202" cy="523220"/>
            <a:chOff x="3714744" y="2643182"/>
            <a:chExt cx="364202" cy="523220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3714744" y="2643182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sz="2800" dirty="0">
                <a:solidFill>
                  <a:srgbClr val="006600"/>
                </a:solidFill>
              </a:endParaRPr>
            </a:p>
          </p:txBody>
        </p:sp>
        <p:cxnSp>
          <p:nvCxnSpPr>
            <p:cNvPr id="80" name="Прямая со стрелкой 79"/>
            <p:cNvCxnSpPr/>
            <p:nvPr/>
          </p:nvCxnSpPr>
          <p:spPr>
            <a:xfrm>
              <a:off x="3778790" y="2690480"/>
              <a:ext cx="285752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Прямая со стрелкой 81"/>
          <p:cNvCxnSpPr/>
          <p:nvPr/>
        </p:nvCxnSpPr>
        <p:spPr>
          <a:xfrm>
            <a:off x="1071538" y="3786190"/>
            <a:ext cx="571504" cy="214314"/>
          </a:xfrm>
          <a:prstGeom prst="straightConnector1">
            <a:avLst/>
          </a:prstGeom>
          <a:ln w="571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84"/>
          <p:cNvGrpSpPr/>
          <p:nvPr/>
        </p:nvGrpSpPr>
        <p:grpSpPr>
          <a:xfrm>
            <a:off x="1357290" y="3993112"/>
            <a:ext cx="470000" cy="523220"/>
            <a:chOff x="3214678" y="2500306"/>
            <a:chExt cx="470000" cy="523220"/>
          </a:xfrm>
        </p:grpSpPr>
        <p:sp>
          <p:nvSpPr>
            <p:cNvPr id="86" name="Прямоугольник 85"/>
            <p:cNvSpPr/>
            <p:nvPr/>
          </p:nvSpPr>
          <p:spPr>
            <a:xfrm>
              <a:off x="3214678" y="2500306"/>
              <a:ext cx="4700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800" b="1" baseline="-25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</a:t>
              </a:r>
              <a:endParaRPr lang="ru-RU" sz="2800" dirty="0">
                <a:solidFill>
                  <a:srgbClr val="003300"/>
                </a:solidFill>
              </a:endParaRPr>
            </a:p>
          </p:txBody>
        </p:sp>
        <p:cxnSp>
          <p:nvCxnSpPr>
            <p:cNvPr id="87" name="Прямая со стрелкой 86"/>
            <p:cNvCxnSpPr/>
            <p:nvPr/>
          </p:nvCxnSpPr>
          <p:spPr>
            <a:xfrm>
              <a:off x="3287098" y="2619042"/>
              <a:ext cx="285752" cy="1588"/>
            </a:xfrm>
            <a:prstGeom prst="straightConnector1">
              <a:avLst/>
            </a:prstGeom>
            <a:ln w="38100">
              <a:solidFill>
                <a:srgbClr val="00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Line 4"/>
          <p:cNvSpPr>
            <a:spLocks noChangeShapeType="1"/>
          </p:cNvSpPr>
          <p:nvPr/>
        </p:nvSpPr>
        <p:spPr bwMode="auto">
          <a:xfrm flipH="1" flipV="1">
            <a:off x="714348" y="4214818"/>
            <a:ext cx="1714512" cy="56461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stealth" w="lg" len="lg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214546" y="4714884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dirty="0"/>
          </a:p>
        </p:txBody>
      </p:sp>
      <p:sp>
        <p:nvSpPr>
          <p:cNvPr id="92" name="Дуга 91"/>
          <p:cNvSpPr/>
          <p:nvPr/>
        </p:nvSpPr>
        <p:spPr>
          <a:xfrm rot="21252767">
            <a:off x="199299" y="4285690"/>
            <a:ext cx="428628" cy="35719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349518" y="3786190"/>
            <a:ext cx="444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lang="ru-RU" sz="3200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2928926" y="261636"/>
            <a:ext cx="8835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b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3714744" y="258247"/>
            <a:ext cx="2002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6572264" y="0"/>
            <a:ext cx="2571736" cy="143885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0,25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=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8" name="Picture 2"/>
          <p:cNvPicPr>
            <a:picLocks noChangeAspect="1" noChangeArrowheads="1"/>
          </p:cNvPicPr>
          <p:nvPr/>
        </p:nvPicPr>
        <p:blipFill>
          <a:blip r:embed="rId7" cstate="print">
            <a:lum bright="-20000" contrast="60000"/>
          </a:blip>
          <a:srcRect l="17924" t="8063" r="10132" b="80463"/>
          <a:stretch>
            <a:fillRect/>
          </a:stretch>
        </p:blipFill>
        <p:spPr bwMode="auto">
          <a:xfrm>
            <a:off x="0" y="5660702"/>
            <a:ext cx="914400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" name="Прямоугольный треугольник 118"/>
          <p:cNvSpPr/>
          <p:nvPr/>
        </p:nvSpPr>
        <p:spPr>
          <a:xfrm rot="12747175">
            <a:off x="78968" y="3472289"/>
            <a:ext cx="700406" cy="1109125"/>
          </a:xfrm>
          <a:prstGeom prst="rtTriangl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TextBox 140"/>
          <p:cNvSpPr txBox="1"/>
          <p:nvPr/>
        </p:nvSpPr>
        <p:spPr>
          <a:xfrm>
            <a:off x="5148064" y="2492896"/>
            <a:ext cx="3492896" cy="1077218"/>
          </a:xfrm>
          <a:prstGeom prst="rect">
            <a:avLst/>
          </a:prstGeom>
          <a:solidFill>
            <a:srgbClr val="FFCCCC">
              <a:alpha val="3058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(т.Пифагора)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dirty="0" smtClean="0"/>
              <a:t> </a:t>
            </a:r>
            <a:endParaRPr lang="en-US" sz="3200" dirty="0" smtClean="0"/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0" y="5572140"/>
            <a:ext cx="571472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20086 0.07986 " pathEditMode="relative" rAng="0" ptsTypes="AA">
                                      <p:cBhvr>
                                        <p:cTn id="10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400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4" dur="300"/>
                                        <p:tgtEl>
                                          <p:spTgt spid="1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5" dur="300"/>
                                        <p:tgtEl>
                                          <p:spTgt spid="1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300"/>
                                        <p:tgtEl>
                                          <p:spTgt spid="1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1" dur="3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2" dur="3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3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8" dur="3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9" dur="3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3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5" dur="3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6" dur="3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3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44668E-7 L 0.3823 -0.30743 " pathEditMode="relative" rAng="0" ptsTypes="AA">
                                      <p:cBhvr>
                                        <p:cTn id="20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1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9" dur="500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0" dur="500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500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6" dur="3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7" dur="3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3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3" dur="3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4" dur="3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3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33" grpId="1" animBg="1"/>
      <p:bldP spid="1029" grpId="0" animBg="1"/>
      <p:bldP spid="1036" grpId="0" animBg="1"/>
      <p:bldP spid="1028" grpId="0" animBg="1"/>
      <p:bldP spid="28" grpId="0"/>
      <p:bldP spid="29" grpId="0" animBg="1"/>
      <p:bldP spid="30" grpId="0"/>
      <p:bldP spid="41" grpId="0" animBg="1"/>
      <p:bldP spid="53" grpId="0"/>
      <p:bldP spid="55" grpId="0"/>
      <p:bldP spid="1035" grpId="0" animBg="1"/>
      <p:bldP spid="69" grpId="0" animBg="1"/>
      <p:bldP spid="71" grpId="0" animBg="1"/>
      <p:bldP spid="88" grpId="0" animBg="1"/>
      <p:bldP spid="89" grpId="0"/>
      <p:bldP spid="92" grpId="0" animBg="1"/>
      <p:bldP spid="93" grpId="0"/>
      <p:bldP spid="94" grpId="0"/>
      <p:bldP spid="95" grpId="0"/>
      <p:bldP spid="117" grpId="0" build="p" animBg="1"/>
      <p:bldP spid="119" grpId="0" animBg="1"/>
      <p:bldP spid="119" grpId="1" animBg="1"/>
      <p:bldP spid="141" grpId="0" build="p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8887" y="1340768"/>
            <a:ext cx="2999539" cy="70788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628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4000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1412776"/>
            <a:ext cx="1891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1c/c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2132856"/>
            <a:ext cx="3214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=628</a:t>
            </a:r>
            <a:r>
              <a:rPr lang="en-US" sz="40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/c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2780928"/>
            <a:ext cx="22145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40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3429000"/>
            <a:ext cx="2714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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26097" y="4005064"/>
            <a:ext cx="1571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Гц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292080" y="4797152"/>
            <a:ext cx="226215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0,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01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>
            <a:lum bright="-20000" contrast="60000"/>
          </a:blip>
          <a:srcRect l="4681" t="14288" r="24675" b="73047"/>
          <a:stretch>
            <a:fillRect/>
          </a:stretch>
        </p:blipFill>
        <p:spPr bwMode="auto">
          <a:xfrm>
            <a:off x="0" y="0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323528" y="2060848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403648" y="4005064"/>
            <a:ext cx="3024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=628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/6,28=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Group 2"/>
          <p:cNvGrpSpPr>
            <a:grpSpLocks/>
          </p:cNvGrpSpPr>
          <p:nvPr/>
        </p:nvGrpSpPr>
        <p:grpSpPr bwMode="auto">
          <a:xfrm>
            <a:off x="1994434" y="4725144"/>
            <a:ext cx="500389" cy="787005"/>
            <a:chOff x="9757" y="3167"/>
            <a:chExt cx="530" cy="429"/>
          </a:xfrm>
        </p:grpSpPr>
        <p:sp>
          <p:nvSpPr>
            <p:cNvPr id="37" name="Text Box 3"/>
            <p:cNvSpPr txBox="1">
              <a:spLocks noChangeArrowheads="1"/>
            </p:cNvSpPr>
            <p:nvPr/>
          </p:nvSpPr>
          <p:spPr bwMode="auto">
            <a:xfrm>
              <a:off x="9757" y="3362"/>
              <a:ext cx="53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9758" y="3167"/>
              <a:ext cx="408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Line 5"/>
            <p:cNvSpPr>
              <a:spLocks noChangeShapeType="1"/>
            </p:cNvSpPr>
            <p:nvPr/>
          </p:nvSpPr>
          <p:spPr bwMode="auto">
            <a:xfrm>
              <a:off x="9820" y="3387"/>
              <a:ext cx="284" cy="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60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1331640" y="4891833"/>
            <a:ext cx="672325" cy="38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sym typeface="Symbol" pitchFamily="18" charset="2"/>
              </a:rPr>
              <a:t>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=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41" name="Group 2"/>
          <p:cNvGrpSpPr>
            <a:grpSpLocks/>
          </p:cNvGrpSpPr>
          <p:nvPr/>
        </p:nvGrpSpPr>
        <p:grpSpPr bwMode="auto">
          <a:xfrm>
            <a:off x="3851920" y="4725144"/>
            <a:ext cx="500389" cy="787005"/>
            <a:chOff x="9757" y="3167"/>
            <a:chExt cx="530" cy="429"/>
          </a:xfrm>
        </p:grpSpPr>
        <p:sp>
          <p:nvSpPr>
            <p:cNvPr id="42" name="Text Box 3"/>
            <p:cNvSpPr txBox="1">
              <a:spLocks noChangeArrowheads="1"/>
            </p:cNvSpPr>
            <p:nvPr/>
          </p:nvSpPr>
          <p:spPr bwMode="auto">
            <a:xfrm>
              <a:off x="9757" y="3362"/>
              <a:ext cx="53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sym typeface="Symbol" pitchFamily="18" charset="2"/>
                </a:rPr>
                <a:t> 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9758" y="3167"/>
              <a:ext cx="408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Line 5"/>
            <p:cNvSpPr>
              <a:spLocks noChangeShapeType="1"/>
            </p:cNvSpPr>
            <p:nvPr/>
          </p:nvSpPr>
          <p:spPr bwMode="auto">
            <a:xfrm>
              <a:off x="9820" y="3387"/>
              <a:ext cx="284" cy="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60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3189126" y="4891833"/>
            <a:ext cx="672325" cy="38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=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496" y="5780782"/>
            <a:ext cx="9108504" cy="10772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двигатель автомобиля развивает мощность  …..кВт.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571472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34" grpId="0"/>
      <p:bldP spid="35" grpId="0"/>
      <p:bldP spid="40" grpId="0"/>
      <p:bldP spid="45" grpId="0"/>
      <p:bldP spid="4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22344" y="2708351"/>
            <a:ext cx="974335" cy="1053059"/>
            <a:chOff x="9757" y="3119"/>
            <a:chExt cx="467" cy="706"/>
          </a:xfrm>
        </p:grpSpPr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9757" y="3457"/>
              <a:ext cx="37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 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57" name="Text Box 5"/>
            <p:cNvSpPr txBox="1">
              <a:spLocks noChangeArrowheads="1"/>
            </p:cNvSpPr>
            <p:nvPr/>
          </p:nvSpPr>
          <p:spPr bwMode="auto">
            <a:xfrm>
              <a:off x="9758" y="3119"/>
              <a:ext cx="466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365D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365D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2800" b="1" i="0" u="none" strike="noStrike" cap="none" normalizeH="0" baseline="30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58" name="Line 6"/>
            <p:cNvSpPr>
              <a:spLocks noChangeShapeType="1"/>
            </p:cNvSpPr>
            <p:nvPr/>
          </p:nvSpPr>
          <p:spPr bwMode="auto">
            <a:xfrm>
              <a:off x="9757" y="3457"/>
              <a:ext cx="46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503018" y="2636908"/>
            <a:ext cx="1061883" cy="1019877"/>
            <a:chOff x="9758" y="3014"/>
            <a:chExt cx="389" cy="727"/>
          </a:xfrm>
        </p:grpSpPr>
        <p:sp>
          <p:nvSpPr>
            <p:cNvPr id="23560" name="Text Box 8"/>
            <p:cNvSpPr txBox="1">
              <a:spLocks noChangeArrowheads="1"/>
            </p:cNvSpPr>
            <p:nvPr/>
          </p:nvSpPr>
          <p:spPr bwMode="auto">
            <a:xfrm>
              <a:off x="9830" y="3373"/>
              <a:ext cx="18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61" name="Text Box 9"/>
            <p:cNvSpPr txBox="1">
              <a:spLocks noChangeArrowheads="1"/>
            </p:cNvSpPr>
            <p:nvPr/>
          </p:nvSpPr>
          <p:spPr bwMode="auto">
            <a:xfrm>
              <a:off x="9758" y="3014"/>
              <a:ext cx="389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2800" b="1" i="0" u="none" strike="noStrike" cap="none" normalizeH="0" baseline="30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62" name="Line 10"/>
            <p:cNvSpPr>
              <a:spLocks noChangeShapeType="1"/>
            </p:cNvSpPr>
            <p:nvPr/>
          </p:nvSpPr>
          <p:spPr bwMode="auto">
            <a:xfrm>
              <a:off x="9765" y="3425"/>
              <a:ext cx="38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29460" y="2924944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</a:rPr>
              <a:t>=</a:t>
            </a:r>
            <a:endParaRPr lang="ru-RU" sz="3600" dirty="0">
              <a:solidFill>
                <a:srgbClr val="006600"/>
              </a:solidFill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14282" y="1340768"/>
            <a:ext cx="3929090" cy="1201743"/>
            <a:chOff x="1087" y="2097"/>
            <a:chExt cx="1641" cy="542"/>
          </a:xfrm>
        </p:grpSpPr>
        <p:sp>
          <p:nvSpPr>
            <p:cNvPr id="23564" name="Line 12"/>
            <p:cNvSpPr>
              <a:spLocks noChangeShapeType="1"/>
            </p:cNvSpPr>
            <p:nvPr/>
          </p:nvSpPr>
          <p:spPr bwMode="auto">
            <a:xfrm flipH="1">
              <a:off x="1829" y="2338"/>
              <a:ext cx="39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65" name="Line 13"/>
            <p:cNvSpPr>
              <a:spLocks noChangeShapeType="1"/>
            </p:cNvSpPr>
            <p:nvPr/>
          </p:nvSpPr>
          <p:spPr bwMode="auto">
            <a:xfrm>
              <a:off x="2243" y="2109"/>
              <a:ext cx="0" cy="53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66" name="Line 14"/>
            <p:cNvSpPr>
              <a:spLocks noChangeShapeType="1"/>
            </p:cNvSpPr>
            <p:nvPr/>
          </p:nvSpPr>
          <p:spPr bwMode="auto">
            <a:xfrm>
              <a:off x="1869" y="2097"/>
              <a:ext cx="0" cy="53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67" name="Line 15"/>
            <p:cNvSpPr>
              <a:spLocks noChangeShapeType="1"/>
            </p:cNvSpPr>
            <p:nvPr/>
          </p:nvSpPr>
          <p:spPr bwMode="auto">
            <a:xfrm>
              <a:off x="2640" y="2098"/>
              <a:ext cx="0" cy="53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68" name="Oval 16"/>
            <p:cNvSpPr>
              <a:spLocks noChangeArrowheads="1"/>
            </p:cNvSpPr>
            <p:nvPr/>
          </p:nvSpPr>
          <p:spPr bwMode="auto">
            <a:xfrm>
              <a:off x="2576" y="2247"/>
              <a:ext cx="152" cy="161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69" name="Line 17"/>
            <p:cNvSpPr>
              <a:spLocks noChangeShapeType="1"/>
            </p:cNvSpPr>
            <p:nvPr/>
          </p:nvSpPr>
          <p:spPr bwMode="auto">
            <a:xfrm flipH="1">
              <a:off x="1844" y="2604"/>
              <a:ext cx="39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70" name="Line 18"/>
            <p:cNvSpPr>
              <a:spLocks noChangeShapeType="1"/>
            </p:cNvSpPr>
            <p:nvPr/>
          </p:nvSpPr>
          <p:spPr bwMode="auto">
            <a:xfrm flipH="1">
              <a:off x="2244" y="2580"/>
              <a:ext cx="39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71" name="Line 19"/>
            <p:cNvSpPr>
              <a:spLocks noChangeShapeType="1"/>
            </p:cNvSpPr>
            <p:nvPr/>
          </p:nvSpPr>
          <p:spPr bwMode="auto">
            <a:xfrm flipH="1">
              <a:off x="2270" y="2344"/>
              <a:ext cx="39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1087" y="2178"/>
              <a:ext cx="868" cy="368"/>
              <a:chOff x="1087" y="2178"/>
              <a:chExt cx="868" cy="368"/>
            </a:xfrm>
          </p:grpSpPr>
          <p:sp>
            <p:nvSpPr>
              <p:cNvPr id="23573" name="Oval 21"/>
              <p:cNvSpPr>
                <a:spLocks noChangeArrowheads="1"/>
              </p:cNvSpPr>
              <p:nvPr/>
            </p:nvSpPr>
            <p:spPr bwMode="auto">
              <a:xfrm>
                <a:off x="1802" y="2260"/>
                <a:ext cx="153" cy="161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6" name="Group 22"/>
              <p:cNvGrpSpPr>
                <a:grpSpLocks/>
              </p:cNvGrpSpPr>
              <p:nvPr/>
            </p:nvGrpSpPr>
            <p:grpSpPr bwMode="auto">
              <a:xfrm>
                <a:off x="1151" y="2236"/>
                <a:ext cx="638" cy="229"/>
                <a:chOff x="8905" y="7356"/>
                <a:chExt cx="887" cy="229"/>
              </a:xfrm>
            </p:grpSpPr>
            <p:grpSp>
              <p:nvGrpSpPr>
                <p:cNvPr id="7" name="Group 23"/>
                <p:cNvGrpSpPr>
                  <a:grpSpLocks/>
                </p:cNvGrpSpPr>
                <p:nvPr/>
              </p:nvGrpSpPr>
              <p:grpSpPr bwMode="auto">
                <a:xfrm>
                  <a:off x="8905" y="7356"/>
                  <a:ext cx="299" cy="213"/>
                  <a:chOff x="8905" y="7356"/>
                  <a:chExt cx="299" cy="213"/>
                </a:xfrm>
              </p:grpSpPr>
              <p:sp>
                <p:nvSpPr>
                  <p:cNvPr id="23576" name="Lin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577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578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" name="Group 27"/>
                <p:cNvGrpSpPr>
                  <a:grpSpLocks/>
                </p:cNvGrpSpPr>
                <p:nvPr/>
              </p:nvGrpSpPr>
              <p:grpSpPr bwMode="auto">
                <a:xfrm>
                  <a:off x="9095" y="7367"/>
                  <a:ext cx="299" cy="213"/>
                  <a:chOff x="8905" y="7356"/>
                  <a:chExt cx="299" cy="213"/>
                </a:xfrm>
              </p:grpSpPr>
              <p:sp>
                <p:nvSpPr>
                  <p:cNvPr id="23580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581" name="Line 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582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" name="Group 31"/>
                <p:cNvGrpSpPr>
                  <a:grpSpLocks/>
                </p:cNvGrpSpPr>
                <p:nvPr/>
              </p:nvGrpSpPr>
              <p:grpSpPr bwMode="auto">
                <a:xfrm>
                  <a:off x="9297" y="7367"/>
                  <a:ext cx="299" cy="213"/>
                  <a:chOff x="8905" y="7356"/>
                  <a:chExt cx="299" cy="213"/>
                </a:xfrm>
              </p:grpSpPr>
              <p:sp>
                <p:nvSpPr>
                  <p:cNvPr id="23584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585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586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" name="Group 35"/>
                <p:cNvGrpSpPr>
                  <a:grpSpLocks/>
                </p:cNvGrpSpPr>
                <p:nvPr/>
              </p:nvGrpSpPr>
              <p:grpSpPr bwMode="auto">
                <a:xfrm>
                  <a:off x="9493" y="7372"/>
                  <a:ext cx="299" cy="213"/>
                  <a:chOff x="8905" y="7356"/>
                  <a:chExt cx="299" cy="213"/>
                </a:xfrm>
              </p:grpSpPr>
              <p:sp>
                <p:nvSpPr>
                  <p:cNvPr id="23588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589" name="Line 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590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3591" name="Line 39"/>
              <p:cNvSpPr>
                <a:spLocks noChangeShapeType="1"/>
              </p:cNvSpPr>
              <p:nvPr/>
            </p:nvSpPr>
            <p:spPr bwMode="auto">
              <a:xfrm>
                <a:off x="1124" y="2178"/>
                <a:ext cx="0" cy="36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92" name="Line 40"/>
              <p:cNvSpPr>
                <a:spLocks noChangeShapeType="1"/>
              </p:cNvSpPr>
              <p:nvPr/>
            </p:nvSpPr>
            <p:spPr bwMode="auto">
              <a:xfrm>
                <a:off x="1087" y="2178"/>
                <a:ext cx="0" cy="36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8" cstate="print">
            <a:lum bright="-20000" contrast="60000"/>
          </a:blip>
          <a:srcRect l="18953" t="15269" r="9875" b="73367"/>
          <a:stretch>
            <a:fillRect/>
          </a:stretch>
        </p:blipFill>
        <p:spPr bwMode="auto">
          <a:xfrm>
            <a:off x="0" y="0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Прямоугольник 90"/>
          <p:cNvSpPr/>
          <p:nvPr/>
        </p:nvSpPr>
        <p:spPr>
          <a:xfrm>
            <a:off x="7524328" y="692696"/>
            <a:ext cx="1619672" cy="188769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N=45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>
            <a:off x="4860032" y="4221088"/>
            <a:ext cx="707035" cy="23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 Box 9"/>
          <p:cNvSpPr txBox="1">
            <a:spLocks noChangeArrowheads="1"/>
          </p:cNvSpPr>
          <p:nvPr/>
        </p:nvSpPr>
        <p:spPr bwMode="auto">
          <a:xfrm>
            <a:off x="4211960" y="1124744"/>
            <a:ext cx="3312368" cy="1152128"/>
          </a:xfrm>
          <a:prstGeom prst="rect">
            <a:avLst/>
          </a:prstGeom>
          <a:solidFill>
            <a:srgbClr val="92D05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Найду период колебаний, т.е. время одного колебания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5" name="Group 2"/>
          <p:cNvGrpSpPr>
            <a:grpSpLocks/>
          </p:cNvGrpSpPr>
          <p:nvPr/>
        </p:nvGrpSpPr>
        <p:grpSpPr bwMode="auto">
          <a:xfrm>
            <a:off x="4940481" y="2353963"/>
            <a:ext cx="644841" cy="787005"/>
            <a:chOff x="9757" y="3167"/>
            <a:chExt cx="683" cy="429"/>
          </a:xfrm>
        </p:grpSpPr>
        <p:sp>
          <p:nvSpPr>
            <p:cNvPr id="96" name="Text Box 3"/>
            <p:cNvSpPr txBox="1">
              <a:spLocks noChangeArrowheads="1"/>
            </p:cNvSpPr>
            <p:nvPr/>
          </p:nvSpPr>
          <p:spPr bwMode="auto">
            <a:xfrm>
              <a:off x="9757" y="3362"/>
              <a:ext cx="53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lang="ru-RU" sz="2400" b="1" dirty="0" smtClean="0">
                  <a:solidFill>
                    <a:srgbClr val="006600"/>
                  </a:solidFill>
                  <a:latin typeface="Times New Roman" pitchFamily="18" charset="0"/>
                  <a:sym typeface="Symbol" pitchFamily="18" charset="2"/>
                </a:rPr>
                <a:t>45</a:t>
              </a:r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Text Box 4"/>
            <p:cNvSpPr txBox="1">
              <a:spLocks noChangeArrowheads="1"/>
            </p:cNvSpPr>
            <p:nvPr/>
          </p:nvSpPr>
          <p:spPr bwMode="auto">
            <a:xfrm>
              <a:off x="9758" y="3167"/>
              <a:ext cx="682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60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Line 5"/>
            <p:cNvSpPr>
              <a:spLocks noChangeShapeType="1"/>
            </p:cNvSpPr>
            <p:nvPr/>
          </p:nvSpPr>
          <p:spPr bwMode="auto">
            <a:xfrm>
              <a:off x="9820" y="3387"/>
              <a:ext cx="284" cy="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60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9" name="Text Box 6"/>
          <p:cNvSpPr txBox="1">
            <a:spLocks noChangeArrowheads="1"/>
          </p:cNvSpPr>
          <p:nvPr/>
        </p:nvSpPr>
        <p:spPr bwMode="auto">
          <a:xfrm>
            <a:off x="4344921" y="2520652"/>
            <a:ext cx="672325" cy="38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=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0" name="Text Box 9"/>
          <p:cNvSpPr txBox="1">
            <a:spLocks noChangeArrowheads="1"/>
          </p:cNvSpPr>
          <p:nvPr/>
        </p:nvSpPr>
        <p:spPr bwMode="auto">
          <a:xfrm>
            <a:off x="5436096" y="2492896"/>
            <a:ext cx="1224136" cy="596215"/>
          </a:xfrm>
          <a:prstGeom prst="rect">
            <a:avLst/>
          </a:prstGeom>
          <a:solidFill>
            <a:srgbClr val="92D05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=1,3с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 Box 9"/>
          <p:cNvSpPr txBox="1">
            <a:spLocks noChangeArrowheads="1"/>
          </p:cNvSpPr>
          <p:nvPr/>
        </p:nvSpPr>
        <p:spPr bwMode="auto">
          <a:xfrm>
            <a:off x="0" y="3717032"/>
            <a:ext cx="9144000" cy="1152128"/>
          </a:xfrm>
          <a:prstGeom prst="rect">
            <a:avLst/>
          </a:prstGeom>
          <a:solidFill>
            <a:srgbClr val="92D05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формулы периода колебаний пружинного маятника выражу жесткость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3059832" y="4149080"/>
            <a:ext cx="286649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2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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2" name="Text Box 9"/>
          <p:cNvSpPr txBox="1">
            <a:spLocks noChangeArrowheads="1"/>
          </p:cNvSpPr>
          <p:nvPr/>
        </p:nvSpPr>
        <p:spPr bwMode="auto">
          <a:xfrm>
            <a:off x="6300192" y="4149080"/>
            <a:ext cx="1728192" cy="64807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0" y="5013176"/>
            <a:ext cx="9144000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жесткость данной пружины около …. Н/м.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динамометра 40Н/м.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0" y="0"/>
            <a:ext cx="571472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3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3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3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3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3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3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3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3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3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3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3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3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1" grpId="0" build="p" animBg="1"/>
      <p:bldP spid="94" grpId="0" animBg="1"/>
      <p:bldP spid="99" grpId="0"/>
      <p:bldP spid="100" grpId="0" animBg="1"/>
      <p:bldP spid="101" grpId="0" animBg="1"/>
      <p:bldP spid="92" grpId="0"/>
      <p:bldP spid="102" grpId="0" animBg="1"/>
      <p:bldP spid="10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2" name="Oval 66"/>
          <p:cNvSpPr>
            <a:spLocks noChangeArrowheads="1"/>
          </p:cNvSpPr>
          <p:nvPr/>
        </p:nvSpPr>
        <p:spPr bwMode="auto">
          <a:xfrm>
            <a:off x="119126" y="3631439"/>
            <a:ext cx="928662" cy="817553"/>
          </a:xfrm>
          <a:prstGeom prst="ellipse">
            <a:avLst/>
          </a:prstGeom>
          <a:solidFill>
            <a:srgbClr val="92D050">
              <a:alpha val="18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 flipH="1">
            <a:off x="285720" y="1111228"/>
            <a:ext cx="3214710" cy="531822"/>
          </a:xfrm>
          <a:prstGeom prst="ellipse">
            <a:avLst/>
          </a:prstGeom>
          <a:solidFill>
            <a:srgbClr val="FFFFFF"/>
          </a:solidFill>
          <a:ln w="44450">
            <a:solidFill>
              <a:srgbClr val="0066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7597" y="3652434"/>
            <a:ext cx="1058877" cy="928694"/>
            <a:chOff x="9717" y="3167"/>
            <a:chExt cx="721" cy="662"/>
          </a:xfrm>
        </p:grpSpPr>
        <p:sp>
          <p:nvSpPr>
            <p:cNvPr id="24579" name="Text Box 3"/>
            <p:cNvSpPr txBox="1">
              <a:spLocks noChangeArrowheads="1"/>
            </p:cNvSpPr>
            <p:nvPr/>
          </p:nvSpPr>
          <p:spPr bwMode="auto">
            <a:xfrm>
              <a:off x="9757" y="3461"/>
              <a:ext cx="68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  2</a:t>
              </a:r>
              <a:endParaRPr kumimoji="0" lang="ru-RU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0" name="Text Box 4"/>
            <p:cNvSpPr txBox="1">
              <a:spLocks noChangeArrowheads="1"/>
            </p:cNvSpPr>
            <p:nvPr/>
          </p:nvSpPr>
          <p:spPr bwMode="auto">
            <a:xfrm>
              <a:off x="9758" y="3167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kx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m</a:t>
              </a:r>
              <a:r>
                <a:rPr kumimoji="0" lang="en-US" sz="24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2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1" name="Line 5"/>
            <p:cNvSpPr>
              <a:spLocks noChangeShapeType="1"/>
            </p:cNvSpPr>
            <p:nvPr/>
          </p:nvSpPr>
          <p:spPr bwMode="auto">
            <a:xfrm>
              <a:off x="9717" y="3486"/>
              <a:ext cx="5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441710" y="3572064"/>
            <a:ext cx="1344340" cy="1071567"/>
            <a:chOff x="9752" y="3167"/>
            <a:chExt cx="686" cy="662"/>
          </a:xfrm>
        </p:grpSpPr>
        <p:sp>
          <p:nvSpPr>
            <p:cNvPr id="24587" name="Text Box 11"/>
            <p:cNvSpPr txBox="1">
              <a:spLocks noChangeArrowheads="1"/>
            </p:cNvSpPr>
            <p:nvPr/>
          </p:nvSpPr>
          <p:spPr bwMode="auto">
            <a:xfrm>
              <a:off x="9757" y="3461"/>
              <a:ext cx="68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</a:rPr>
                <a:t>   2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8" name="Text Box 12"/>
            <p:cNvSpPr txBox="1">
              <a:spLocks noChangeArrowheads="1"/>
            </p:cNvSpPr>
            <p:nvPr/>
          </p:nvSpPr>
          <p:spPr bwMode="auto">
            <a:xfrm>
              <a:off x="9758" y="3167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</a:rPr>
                <a:t>mv</a:t>
              </a:r>
              <a:r>
                <a:rPr kumimoji="0" lang="en-US" sz="2400" b="1" i="0" u="none" strike="noStrike" cap="none" normalizeH="0" baseline="-25000" dirty="0" err="1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</a:rPr>
                <a:t>m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30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</a:rPr>
                <a:t>2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9" name="Line 13"/>
            <p:cNvSpPr>
              <a:spLocks noChangeShapeType="1"/>
            </p:cNvSpPr>
            <p:nvPr/>
          </p:nvSpPr>
          <p:spPr bwMode="auto">
            <a:xfrm>
              <a:off x="9752" y="3476"/>
              <a:ext cx="5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solidFill>
                  <a:srgbClr val="0014AC"/>
                </a:solidFill>
              </a:endParaRPr>
            </a:p>
          </p:txBody>
        </p:sp>
      </p:grpSp>
      <p:grpSp>
        <p:nvGrpSpPr>
          <p:cNvPr id="4" name="Группа 90"/>
          <p:cNvGrpSpPr/>
          <p:nvPr/>
        </p:nvGrpSpPr>
        <p:grpSpPr>
          <a:xfrm>
            <a:off x="1554759" y="1387833"/>
            <a:ext cx="588349" cy="2469795"/>
            <a:chOff x="1554759" y="1054798"/>
            <a:chExt cx="588349" cy="2469795"/>
          </a:xfrm>
        </p:grpSpPr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554759" y="1571612"/>
              <a:ext cx="588349" cy="669182"/>
            </a:xfrm>
            <a:prstGeom prst="ellipse">
              <a:avLst/>
            </a:prstGeom>
            <a:solidFill>
              <a:srgbClr val="006600">
                <a:alpha val="52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4"/>
            <p:cNvSpPr>
              <a:spLocks noChangeShapeType="1"/>
            </p:cNvSpPr>
            <p:nvPr/>
          </p:nvSpPr>
          <p:spPr bwMode="auto">
            <a:xfrm>
              <a:off x="1857356" y="1054798"/>
              <a:ext cx="0" cy="24697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285720" y="928670"/>
            <a:ext cx="0" cy="246979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>
            <a:off x="3428992" y="928670"/>
            <a:ext cx="0" cy="246979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>
            <a:off x="1928794" y="3143248"/>
            <a:ext cx="1530476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143108" y="2610145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928926" y="3634940"/>
            <a:ext cx="1058877" cy="928694"/>
            <a:chOff x="9717" y="3167"/>
            <a:chExt cx="721" cy="662"/>
          </a:xfrm>
        </p:grpSpPr>
        <p:sp>
          <p:nvSpPr>
            <p:cNvPr id="21" name="Text Box 3"/>
            <p:cNvSpPr txBox="1">
              <a:spLocks noChangeArrowheads="1"/>
            </p:cNvSpPr>
            <p:nvPr/>
          </p:nvSpPr>
          <p:spPr bwMode="auto">
            <a:xfrm>
              <a:off x="9757" y="3461"/>
              <a:ext cx="68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  2</a:t>
              </a:r>
              <a:endParaRPr kumimoji="0" lang="ru-RU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9758" y="3167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kx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m</a:t>
              </a:r>
              <a:r>
                <a:rPr kumimoji="0" lang="en-US" sz="24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2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" name="Line 5"/>
            <p:cNvSpPr>
              <a:spLocks noChangeShapeType="1"/>
            </p:cNvSpPr>
            <p:nvPr/>
          </p:nvSpPr>
          <p:spPr bwMode="auto">
            <a:xfrm>
              <a:off x="9717" y="3486"/>
              <a:ext cx="5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/>
            </a:p>
          </p:txBody>
        </p:sp>
      </p:grp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0" y="5661248"/>
            <a:ext cx="3929090" cy="57150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энергия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(амплитуде)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0" y="6266546"/>
            <a:ext cx="3786214" cy="59145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Два раза за период</a:t>
            </a: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>
            <a:off x="2428860" y="3857628"/>
            <a:ext cx="77375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=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>
            <a:off x="984334" y="3826096"/>
            <a:ext cx="64294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=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7" name="Line 9"/>
          <p:cNvSpPr>
            <a:spLocks noChangeShapeType="1"/>
          </p:cNvSpPr>
          <p:nvPr/>
        </p:nvSpPr>
        <p:spPr bwMode="auto">
          <a:xfrm flipH="1">
            <a:off x="1869231" y="1000108"/>
            <a:ext cx="1530476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2500298" y="57148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Oval 66"/>
          <p:cNvSpPr>
            <a:spLocks noChangeArrowheads="1"/>
          </p:cNvSpPr>
          <p:nvPr/>
        </p:nvSpPr>
        <p:spPr bwMode="auto">
          <a:xfrm>
            <a:off x="1443989" y="3514455"/>
            <a:ext cx="928694" cy="888991"/>
          </a:xfrm>
          <a:prstGeom prst="ellipse">
            <a:avLst/>
          </a:prstGeom>
          <a:solidFill>
            <a:srgbClr val="66CCFF">
              <a:alpha val="18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9" name="Oval 66"/>
          <p:cNvSpPr>
            <a:spLocks noChangeArrowheads="1"/>
          </p:cNvSpPr>
          <p:nvPr/>
        </p:nvSpPr>
        <p:spPr bwMode="auto">
          <a:xfrm>
            <a:off x="2928926" y="3580996"/>
            <a:ext cx="928694" cy="888991"/>
          </a:xfrm>
          <a:prstGeom prst="ellipse">
            <a:avLst/>
          </a:prstGeom>
          <a:solidFill>
            <a:srgbClr val="FFFF00">
              <a:alpha val="18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4643438" y="285728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Из   ЗСЭ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5" name="Picture 2"/>
          <p:cNvPicPr>
            <a:picLocks noChangeAspect="1" noChangeArrowheads="1"/>
          </p:cNvPicPr>
          <p:nvPr/>
        </p:nvPicPr>
        <p:blipFill>
          <a:blip r:embed="rId6" cstate="print">
            <a:lum bright="-20000" contrast="60000"/>
          </a:blip>
          <a:srcRect l="5708" t="7796" r="24419" b="74348"/>
          <a:stretch>
            <a:fillRect/>
          </a:stretch>
        </p:blipFill>
        <p:spPr bwMode="auto">
          <a:xfrm>
            <a:off x="0" y="0"/>
            <a:ext cx="914400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Прямоугольник 105"/>
          <p:cNvSpPr/>
          <p:nvPr/>
        </p:nvSpPr>
        <p:spPr>
          <a:xfrm>
            <a:off x="6948264" y="1124744"/>
            <a:ext cx="2176200" cy="2785378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0м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г=</a:t>
            </a:r>
          </a:p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0000CC"/>
                </a:solidFill>
                <a:latin typeface="Times New Roman" pitchFamily="18" charset="0"/>
              </a:rPr>
              <a:t>-5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500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Гц</a:t>
            </a:r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2мм</a:t>
            </a:r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=?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364394" y="164800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8" name="Group 47"/>
          <p:cNvGrpSpPr>
            <a:grpSpLocks/>
          </p:cNvGrpSpPr>
          <p:nvPr/>
        </p:nvGrpSpPr>
        <p:grpSpPr bwMode="auto">
          <a:xfrm>
            <a:off x="3935898" y="1933754"/>
            <a:ext cx="672132" cy="499867"/>
            <a:chOff x="6317" y="3741"/>
            <a:chExt cx="926" cy="1084"/>
          </a:xfrm>
        </p:grpSpPr>
        <p:sp>
          <p:nvSpPr>
            <p:cNvPr id="109" name="Text Box 48"/>
            <p:cNvSpPr txBox="1">
              <a:spLocks noChangeArrowheads="1"/>
            </p:cNvSpPr>
            <p:nvPr/>
          </p:nvSpPr>
          <p:spPr bwMode="auto">
            <a:xfrm>
              <a:off x="6317" y="3741"/>
              <a:ext cx="926" cy="1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ru-RU" sz="28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" name="Line 49"/>
            <p:cNvSpPr>
              <a:spLocks noChangeShapeType="1"/>
            </p:cNvSpPr>
            <p:nvPr/>
          </p:nvSpPr>
          <p:spPr bwMode="auto">
            <a:xfrm>
              <a:off x="6513" y="3836"/>
              <a:ext cx="36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1" name="Text Box 21"/>
          <p:cNvSpPr txBox="1">
            <a:spLocks noChangeArrowheads="1"/>
          </p:cNvSpPr>
          <p:nvPr/>
        </p:nvSpPr>
        <p:spPr bwMode="auto">
          <a:xfrm>
            <a:off x="3935898" y="1484784"/>
            <a:ext cx="571504" cy="52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 Box 50"/>
          <p:cNvSpPr txBox="1">
            <a:spLocks noChangeArrowheads="1"/>
          </p:cNvSpPr>
          <p:nvPr/>
        </p:nvSpPr>
        <p:spPr bwMode="auto">
          <a:xfrm>
            <a:off x="4311676" y="1697017"/>
            <a:ext cx="41004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 Box 21"/>
          <p:cNvSpPr txBox="1">
            <a:spLocks noChangeArrowheads="1"/>
          </p:cNvSpPr>
          <p:nvPr/>
        </p:nvSpPr>
        <p:spPr bwMode="auto">
          <a:xfrm>
            <a:off x="4578840" y="1505126"/>
            <a:ext cx="857256" cy="52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4" name="Group 47"/>
          <p:cNvGrpSpPr>
            <a:grpSpLocks/>
          </p:cNvGrpSpPr>
          <p:nvPr/>
        </p:nvGrpSpPr>
        <p:grpSpPr bwMode="auto">
          <a:xfrm>
            <a:off x="4721716" y="1928993"/>
            <a:ext cx="519353" cy="290513"/>
            <a:chOff x="6488" y="3741"/>
            <a:chExt cx="612" cy="630"/>
          </a:xfrm>
        </p:grpSpPr>
        <p:sp>
          <p:nvSpPr>
            <p:cNvPr id="115" name="Text Box 48"/>
            <p:cNvSpPr txBox="1">
              <a:spLocks noChangeArrowheads="1"/>
            </p:cNvSpPr>
            <p:nvPr/>
          </p:nvSpPr>
          <p:spPr bwMode="auto">
            <a:xfrm>
              <a:off x="6572" y="3741"/>
              <a:ext cx="505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6" name="Line 49"/>
            <p:cNvSpPr>
              <a:spLocks noChangeShapeType="1"/>
            </p:cNvSpPr>
            <p:nvPr/>
          </p:nvSpPr>
          <p:spPr bwMode="auto">
            <a:xfrm flipV="1">
              <a:off x="6488" y="3910"/>
              <a:ext cx="612" cy="1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0" rev="2118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7" name="Text Box 50"/>
          <p:cNvSpPr txBox="1">
            <a:spLocks noChangeArrowheads="1"/>
          </p:cNvSpPr>
          <p:nvPr/>
        </p:nvSpPr>
        <p:spPr bwMode="auto">
          <a:xfrm>
            <a:off x="5292080" y="1772816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638673" y="1737211"/>
            <a:ext cx="1237583" cy="584775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915816" y="2492896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464986" y="2484222"/>
            <a:ext cx="3555286" cy="523220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3,14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∙0,001м∙500Гц =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491880" y="3068960"/>
            <a:ext cx="1584176" cy="523220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=3,14м/с</a:t>
            </a:r>
            <a:endParaRPr lang="ru-RU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3923928" y="3645024"/>
            <a:ext cx="1296144" cy="541174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3" name="Group 10"/>
          <p:cNvGrpSpPr>
            <a:grpSpLocks/>
          </p:cNvGrpSpPr>
          <p:nvPr/>
        </p:nvGrpSpPr>
        <p:grpSpPr bwMode="auto">
          <a:xfrm>
            <a:off x="5121169" y="3415553"/>
            <a:ext cx="1038630" cy="919411"/>
            <a:chOff x="9752" y="3167"/>
            <a:chExt cx="530" cy="568"/>
          </a:xfrm>
        </p:grpSpPr>
        <p:sp>
          <p:nvSpPr>
            <p:cNvPr id="124" name="Text Box 11"/>
            <p:cNvSpPr txBox="1">
              <a:spLocks noChangeArrowheads="1"/>
            </p:cNvSpPr>
            <p:nvPr/>
          </p:nvSpPr>
          <p:spPr bwMode="auto">
            <a:xfrm>
              <a:off x="9867" y="3487"/>
              <a:ext cx="192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</a:rPr>
                <a:t>2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5" name="Text Box 12"/>
            <p:cNvSpPr txBox="1">
              <a:spLocks noChangeArrowheads="1"/>
            </p:cNvSpPr>
            <p:nvPr/>
          </p:nvSpPr>
          <p:spPr bwMode="auto">
            <a:xfrm>
              <a:off x="9758" y="3167"/>
              <a:ext cx="522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</a:rPr>
                <a:t>mv</a:t>
              </a:r>
              <a:r>
                <a:rPr kumimoji="0" lang="en-US" sz="2400" b="1" i="0" u="none" strike="noStrike" cap="none" normalizeH="0" baseline="-25000" dirty="0" err="1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</a:rPr>
                <a:t>m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30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</a:rPr>
                <a:t>2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6" name="Line 13"/>
            <p:cNvSpPr>
              <a:spLocks noChangeShapeType="1"/>
            </p:cNvSpPr>
            <p:nvPr/>
          </p:nvSpPr>
          <p:spPr bwMode="auto">
            <a:xfrm>
              <a:off x="9752" y="3476"/>
              <a:ext cx="5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solidFill>
                  <a:srgbClr val="0014AC"/>
                </a:solidFill>
              </a:endParaRP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3995936" y="5085184"/>
            <a:ext cx="5148064" cy="169277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максимальная кинетическая энергия равна….Дж, столько же будет и максимальная потенциальная и общая энергия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139952" y="4365104"/>
            <a:ext cx="1800200" cy="523220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=…..  Дж </a:t>
            </a:r>
            <a:endParaRPr lang="ru-RU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572528" y="6334780"/>
            <a:ext cx="571472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188 -0.0544 L -0.17465 -0.054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1" repeatCount="indefinite" fill="hold" grpId="0" nodeType="after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4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3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repeatCount="1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24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300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300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300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3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3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3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3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3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3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3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3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3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300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300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300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6" dur="300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7" dur="300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300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3" dur="300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4" dur="300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300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3" dur="2000" fill="hold"/>
                                        <p:tgtEl>
                                          <p:spTgt spid="1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000"/>
                            </p:stCondLst>
                            <p:childTnLst>
                              <p:par>
                                <p:cTn id="1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4" dur="2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3" dur="2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0" dur="2000" fill="hold"/>
                                        <p:tgtEl>
                                          <p:spTgt spid="1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7" dur="2000" fill="hold"/>
                                        <p:tgtEl>
                                          <p:spTgt spid="1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2" dur="300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3" dur="300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300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9" dur="3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0" dur="3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3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900"/>
                            </p:stCondLst>
                            <p:childTnLst>
                              <p:par>
                                <p:cTn id="2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8" dur="2000" fill="hold"/>
                                        <p:tgtEl>
                                          <p:spTgt spid="1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42" grpId="0" animBg="1"/>
      <p:bldP spid="24626" grpId="0" animBg="1"/>
      <p:bldP spid="24626" grpId="1" animBg="1"/>
      <p:bldP spid="18" grpId="0" animBg="1"/>
      <p:bldP spid="19" grpId="0"/>
      <p:bldP spid="24590" grpId="0" animBg="1"/>
      <p:bldP spid="25" grpId="0" animBg="1"/>
      <p:bldP spid="36" grpId="0"/>
      <p:bldP spid="36" grpId="1"/>
      <p:bldP spid="37" grpId="0"/>
      <p:bldP spid="67" grpId="0" animBg="1"/>
      <p:bldP spid="68" grpId="0"/>
      <p:bldP spid="88" grpId="0" animBg="1"/>
      <p:bldP spid="88" grpId="1" animBg="1"/>
      <p:bldP spid="89" grpId="0" animBg="1"/>
      <p:bldP spid="89" grpId="1" animBg="1"/>
      <p:bldP spid="90" grpId="0"/>
      <p:bldP spid="106" grpId="0" build="p" animBg="1"/>
      <p:bldP spid="107" grpId="0"/>
      <p:bldP spid="107" grpId="1"/>
      <p:bldP spid="111" grpId="0"/>
      <p:bldP spid="112" grpId="0"/>
      <p:bldP spid="113" grpId="0"/>
      <p:bldP spid="117" grpId="0"/>
      <p:bldP spid="118" grpId="0" animBg="1"/>
      <p:bldP spid="118" grpId="1" animBg="1"/>
      <p:bldP spid="119" grpId="0"/>
      <p:bldP spid="119" grpId="1"/>
      <p:bldP spid="120" grpId="0" animBg="1"/>
      <p:bldP spid="120" grpId="1" animBg="1"/>
      <p:bldP spid="121" grpId="0" animBg="1"/>
      <p:bldP spid="121" grpId="1" animBg="1"/>
      <p:bldP spid="122" grpId="0" build="p" animBg="1"/>
      <p:bldP spid="127" grpId="0" animBg="1"/>
      <p:bldP spid="128" grpId="0" animBg="1"/>
      <p:bldP spid="12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3"/>
          <p:cNvGrpSpPr/>
          <p:nvPr/>
        </p:nvGrpSpPr>
        <p:grpSpPr>
          <a:xfrm>
            <a:off x="4429124" y="0"/>
            <a:ext cx="3492000" cy="4357694"/>
            <a:chOff x="4429124" y="0"/>
            <a:chExt cx="3500430" cy="435769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 l="21094" t="29167" r="68125" b="40000"/>
            <a:stretch>
              <a:fillRect/>
            </a:stretch>
          </p:blipFill>
          <p:spPr bwMode="auto">
            <a:xfrm flipH="1">
              <a:off x="4786314" y="0"/>
              <a:ext cx="3143240" cy="4252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Скругленный прямоугольник 22"/>
            <p:cNvSpPr/>
            <p:nvPr/>
          </p:nvSpPr>
          <p:spPr>
            <a:xfrm>
              <a:off x="4429124" y="2428868"/>
              <a:ext cx="1500198" cy="192882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7"/>
          <p:cNvGrpSpPr/>
          <p:nvPr/>
        </p:nvGrpSpPr>
        <p:grpSpPr>
          <a:xfrm>
            <a:off x="6286512" y="1643050"/>
            <a:ext cx="1000132" cy="461665"/>
            <a:chOff x="3357554" y="2143116"/>
            <a:chExt cx="1000132" cy="461665"/>
          </a:xfrm>
          <a:solidFill>
            <a:schemeClr val="bg2"/>
          </a:solidFill>
        </p:grpSpPr>
        <p:sp>
          <p:nvSpPr>
            <p:cNvPr id="4" name="TextBox 3"/>
            <p:cNvSpPr txBox="1"/>
            <p:nvPr/>
          </p:nvSpPr>
          <p:spPr>
            <a:xfrm>
              <a:off x="3357554" y="2143116"/>
              <a:ext cx="100013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общ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" name="Прямая со стрелкой 4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Прямая со стрелкой 5"/>
          <p:cNvCxnSpPr/>
          <p:nvPr/>
        </p:nvCxnSpPr>
        <p:spPr>
          <a:xfrm rot="16200000" flipV="1">
            <a:off x="5289009" y="2431497"/>
            <a:ext cx="1692000" cy="17253"/>
          </a:xfrm>
          <a:prstGeom prst="straightConnector1">
            <a:avLst/>
          </a:prstGeom>
          <a:ln w="76200">
            <a:solidFill>
              <a:srgbClr val="00B05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588224" y="1214420"/>
            <a:ext cx="784230" cy="2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6372200" y="571480"/>
            <a:ext cx="714380" cy="584775"/>
            <a:chOff x="3357554" y="2143116"/>
            <a:chExt cx="714380" cy="58477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9" name="TextBox 8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32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32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Прямая со стрелкой 10"/>
          <p:cNvCxnSpPr/>
          <p:nvPr/>
        </p:nvCxnSpPr>
        <p:spPr>
          <a:xfrm rot="10800000">
            <a:off x="6170082" y="2214554"/>
            <a:ext cx="1188000" cy="1588"/>
          </a:xfrm>
          <a:prstGeom prst="straightConnector1">
            <a:avLst/>
          </a:prstGeom>
          <a:ln w="50800">
            <a:solidFill>
              <a:srgbClr val="0014AC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V="1">
            <a:off x="5529388" y="3114554"/>
            <a:ext cx="1800000" cy="0"/>
          </a:xfrm>
          <a:prstGeom prst="straightConnector1">
            <a:avLst/>
          </a:prstGeom>
          <a:ln w="50800">
            <a:solidFill>
              <a:srgbClr val="0014AC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7"/>
          <p:cNvGrpSpPr/>
          <p:nvPr/>
        </p:nvGrpSpPr>
        <p:grpSpPr>
          <a:xfrm>
            <a:off x="7500958" y="1967203"/>
            <a:ext cx="428628" cy="461665"/>
            <a:chOff x="3357554" y="2143116"/>
            <a:chExt cx="619129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3357554" y="2143116"/>
              <a:ext cx="619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Прямая со стрелкой 15"/>
          <p:cNvCxnSpPr/>
          <p:nvPr/>
        </p:nvCxnSpPr>
        <p:spPr>
          <a:xfrm rot="16200000" flipV="1">
            <a:off x="6530082" y="3007115"/>
            <a:ext cx="1656000" cy="0"/>
          </a:xfrm>
          <a:prstGeom prst="straightConnector1">
            <a:avLst/>
          </a:prstGeom>
          <a:ln w="762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555700" y="3615407"/>
            <a:ext cx="788036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rot="16200000" flipV="1">
            <a:off x="6072199" y="2571745"/>
            <a:ext cx="1643074" cy="92869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-120000" flipV="1">
            <a:off x="6421353" y="3884361"/>
            <a:ext cx="936000" cy="28380"/>
          </a:xfrm>
          <a:prstGeom prst="line">
            <a:avLst/>
          </a:prstGeom>
          <a:ln w="76200">
            <a:solidFill>
              <a:srgbClr val="C000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4"/>
          <p:cNvGrpSpPr/>
          <p:nvPr/>
        </p:nvGrpSpPr>
        <p:grpSpPr>
          <a:xfrm>
            <a:off x="5364088" y="2780928"/>
            <a:ext cx="714380" cy="523220"/>
            <a:chOff x="2714612" y="4429132"/>
            <a:chExt cx="714380" cy="523220"/>
          </a:xfrm>
        </p:grpSpPr>
        <p:sp>
          <p:nvSpPr>
            <p:cNvPr id="21" name="TextBox 20"/>
            <p:cNvSpPr txBox="1"/>
            <p:nvPr/>
          </p:nvSpPr>
          <p:spPr>
            <a:xfrm>
              <a:off x="2714612" y="4429132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5000628" y="1500174"/>
            <a:ext cx="3071834" cy="1643074"/>
          </a:xfrm>
          <a:prstGeom prst="line">
            <a:avLst/>
          </a:prstGeom>
          <a:ln w="5715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10"/>
          <p:cNvGrpSpPr/>
          <p:nvPr/>
        </p:nvGrpSpPr>
        <p:grpSpPr>
          <a:xfrm>
            <a:off x="5646934" y="3511894"/>
            <a:ext cx="714380" cy="523220"/>
            <a:chOff x="1994179" y="2460676"/>
            <a:chExt cx="571504" cy="523220"/>
          </a:xfrm>
          <a:solidFill>
            <a:schemeClr val="bg2"/>
          </a:solidFill>
        </p:grpSpPr>
        <p:sp>
          <p:nvSpPr>
            <p:cNvPr id="32" name="TextBox 31"/>
            <p:cNvSpPr txBox="1"/>
            <p:nvPr/>
          </p:nvSpPr>
          <p:spPr>
            <a:xfrm>
              <a:off x="1994179" y="2460676"/>
              <a:ext cx="571504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0" y="4437112"/>
            <a:ext cx="9180512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тело не вращалось надо чтобы сумма моментов сил была равна нулю, т.е. плечи всех сил относительно центра масс = нулю!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силы проходят через центр масс!!!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548680"/>
            <a:ext cx="385762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1124744"/>
            <a:ext cx="2339752" cy="707886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tg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 =N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endParaRPr lang="ru-RU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22291"/>
            <a:ext cx="7286676" cy="54918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lnSpc>
                <a:spcPts val="35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oz)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M·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2267744" y="1124744"/>
            <a:ext cx="2880320" cy="707886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tg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=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40" name="Овал 39"/>
          <p:cNvSpPr/>
          <p:nvPr/>
        </p:nvSpPr>
        <p:spPr>
          <a:xfrm>
            <a:off x="6072198" y="1547862"/>
            <a:ext cx="142876" cy="14287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ый треугольник 40"/>
          <p:cNvSpPr/>
          <p:nvPr/>
        </p:nvSpPr>
        <p:spPr>
          <a:xfrm>
            <a:off x="6858016" y="3225745"/>
            <a:ext cx="357190" cy="584383"/>
          </a:xfrm>
          <a:prstGeom prst="rtTriangle">
            <a:avLst/>
          </a:prstGeom>
          <a:solidFill>
            <a:srgbClr val="0014AC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796231" y="3369358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dirty="0">
              <a:solidFill>
                <a:schemeClr val="bg2"/>
              </a:solidFill>
            </a:endParaRPr>
          </a:p>
        </p:txBody>
      </p:sp>
      <p:grpSp>
        <p:nvGrpSpPr>
          <p:cNvPr id="25" name="Группа 55"/>
          <p:cNvGrpSpPr/>
          <p:nvPr/>
        </p:nvGrpSpPr>
        <p:grpSpPr>
          <a:xfrm>
            <a:off x="0" y="2996952"/>
            <a:ext cx="1597548" cy="1132099"/>
            <a:chOff x="630659" y="4438667"/>
            <a:chExt cx="1597548" cy="1132099"/>
          </a:xfrm>
        </p:grpSpPr>
        <p:grpSp>
          <p:nvGrpSpPr>
            <p:cNvPr id="27" name="Group 3"/>
            <p:cNvGrpSpPr>
              <a:grpSpLocks/>
            </p:cNvGrpSpPr>
            <p:nvPr/>
          </p:nvGrpSpPr>
          <p:grpSpPr bwMode="auto">
            <a:xfrm>
              <a:off x="1512748" y="4438667"/>
              <a:ext cx="715459" cy="1132099"/>
              <a:chOff x="9815" y="3167"/>
              <a:chExt cx="183" cy="622"/>
            </a:xfrm>
          </p:grpSpPr>
          <p:sp>
            <p:nvSpPr>
              <p:cNvPr id="50" name="Text Box 4"/>
              <p:cNvSpPr txBox="1">
                <a:spLocks noChangeArrowheads="1"/>
              </p:cNvSpPr>
              <p:nvPr/>
            </p:nvSpPr>
            <p:spPr bwMode="auto">
              <a:xfrm>
                <a:off x="9827" y="3421"/>
                <a:ext cx="11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 Box 5"/>
              <p:cNvSpPr txBox="1">
                <a:spLocks noChangeArrowheads="1"/>
              </p:cNvSpPr>
              <p:nvPr/>
            </p:nvSpPr>
            <p:spPr bwMode="auto">
              <a:xfrm>
                <a:off x="9815" y="3167"/>
                <a:ext cx="183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Line 6"/>
              <p:cNvSpPr>
                <a:spLocks noChangeShapeType="1"/>
              </p:cNvSpPr>
              <p:nvPr/>
            </p:nvSpPr>
            <p:spPr bwMode="auto">
              <a:xfrm>
                <a:off x="9827" y="3537"/>
                <a:ext cx="12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630659" y="4786322"/>
              <a:ext cx="1000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2483768" y="2420888"/>
            <a:ext cx="295574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 кинематики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1844824"/>
            <a:ext cx="2071702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tg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32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7284374" y="0"/>
            <a:ext cx="2088232" cy="1887696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 lvl="0">
              <a:lnSpc>
                <a:spcPts val="3500"/>
              </a:lnSpc>
            </a:pP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м/с</a:t>
            </a:r>
            <a:endParaRPr lang="ru-RU" sz="44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60°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1691680" y="1844824"/>
            <a:ext cx="1944216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tg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60°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1,73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1" cstate="print"/>
          <a:srcRect l="18010" t="80191" r="10332" b="7997"/>
          <a:stretch>
            <a:fillRect/>
          </a:stretch>
        </p:blipFill>
        <p:spPr bwMode="auto">
          <a:xfrm>
            <a:off x="11832" y="5589240"/>
            <a:ext cx="873663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Прямоугольник 58"/>
          <p:cNvSpPr/>
          <p:nvPr/>
        </p:nvSpPr>
        <p:spPr>
          <a:xfrm>
            <a:off x="3275856" y="1258880"/>
            <a:ext cx="376049" cy="500066"/>
          </a:xfrm>
          <a:prstGeom prst="rect">
            <a:avLst/>
          </a:prstGeom>
          <a:solidFill>
            <a:schemeClr val="accent1">
              <a:lumMod val="20000"/>
              <a:lumOff val="80000"/>
              <a:alpha val="54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023232" y="1286176"/>
            <a:ext cx="360390" cy="500066"/>
          </a:xfrm>
          <a:prstGeom prst="rect">
            <a:avLst/>
          </a:prstGeom>
          <a:solidFill>
            <a:schemeClr val="accent1">
              <a:lumMod val="20000"/>
              <a:lumOff val="80000"/>
              <a:alpha val="54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3491880" y="1844824"/>
            <a:ext cx="2215718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9,8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1,73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0" y="2420888"/>
            <a:ext cx="2411760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5,66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м/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с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000000"/>
              </a:solidFill>
            </a:endParaRPr>
          </a:p>
        </p:txBody>
      </p:sp>
      <p:grpSp>
        <p:nvGrpSpPr>
          <p:cNvPr id="29" name="Группа 55"/>
          <p:cNvGrpSpPr/>
          <p:nvPr/>
        </p:nvGrpSpPr>
        <p:grpSpPr>
          <a:xfrm>
            <a:off x="1907704" y="2924944"/>
            <a:ext cx="1276952" cy="1132099"/>
            <a:chOff x="630659" y="4438667"/>
            <a:chExt cx="1276952" cy="1132099"/>
          </a:xfrm>
        </p:grpSpPr>
        <p:grpSp>
          <p:nvGrpSpPr>
            <p:cNvPr id="30" name="Group 3"/>
            <p:cNvGrpSpPr>
              <a:grpSpLocks/>
            </p:cNvGrpSpPr>
            <p:nvPr/>
          </p:nvGrpSpPr>
          <p:grpSpPr bwMode="auto">
            <a:xfrm>
              <a:off x="1133508" y="4438667"/>
              <a:ext cx="774103" cy="1132099"/>
              <a:chOff x="9718" y="3167"/>
              <a:chExt cx="198" cy="622"/>
            </a:xfrm>
          </p:grpSpPr>
          <p:sp>
            <p:nvSpPr>
              <p:cNvPr id="66" name="Text Box 4"/>
              <p:cNvSpPr txBox="1">
                <a:spLocks noChangeArrowheads="1"/>
              </p:cNvSpPr>
              <p:nvPr/>
            </p:nvSpPr>
            <p:spPr bwMode="auto">
              <a:xfrm>
                <a:off x="9730" y="3421"/>
                <a:ext cx="186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en-US" sz="4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2400" b="1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ц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Text Box 5"/>
              <p:cNvSpPr txBox="1">
                <a:spLocks noChangeArrowheads="1"/>
              </p:cNvSpPr>
              <p:nvPr/>
            </p:nvSpPr>
            <p:spPr bwMode="auto">
              <a:xfrm>
                <a:off x="9718" y="3167"/>
                <a:ext cx="183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Line 6"/>
              <p:cNvSpPr>
                <a:spLocks noChangeShapeType="1"/>
              </p:cNvSpPr>
              <p:nvPr/>
            </p:nvSpPr>
            <p:spPr bwMode="auto">
              <a:xfrm>
                <a:off x="9737" y="3515"/>
                <a:ext cx="12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630659" y="4786322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3240360" y="3212976"/>
            <a:ext cx="1547664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4,4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57" name="Загнутый угол 56"/>
          <p:cNvSpPr/>
          <p:nvPr/>
        </p:nvSpPr>
        <p:spPr>
          <a:xfrm>
            <a:off x="3203848" y="3212976"/>
            <a:ext cx="1489304" cy="576064"/>
          </a:xfrm>
          <a:prstGeom prst="foldedCorner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 Box 3"/>
          <p:cNvSpPr txBox="1">
            <a:spLocks noChangeArrowheads="1"/>
          </p:cNvSpPr>
          <p:nvPr/>
        </p:nvSpPr>
        <p:spPr bwMode="auto">
          <a:xfrm>
            <a:off x="0" y="5805264"/>
            <a:ext cx="9144000" cy="10801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 скорости 18км/ч для наклона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60°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радиус поворота точно 4м40см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0" y="5572140"/>
            <a:ext cx="500034" cy="461665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8" dur="3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9" dur="3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3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3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1" grpId="1" animBg="1"/>
      <p:bldP spid="42" grpId="0"/>
      <p:bldP spid="53" grpId="0" animBg="1" autoUpdateAnimBg="0"/>
      <p:bldP spid="38" grpId="0" animBg="1"/>
      <p:bldP spid="54" grpId="0" build="p" animBg="1"/>
      <p:bldP spid="56" grpId="0" animBg="1"/>
      <p:bldP spid="59" grpId="0" animBg="1"/>
      <p:bldP spid="60" grpId="0" animBg="1"/>
      <p:bldP spid="61" grpId="0" animBg="1"/>
      <p:bldP spid="62" grpId="0" animBg="1"/>
      <p:bldP spid="69" grpId="0" animBg="1"/>
      <p:bldP spid="57" grpId="0" animBg="1"/>
      <p:bldP spid="7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340768"/>
            <a:ext cx="1187624" cy="99001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lum bright="-20000" contrast="60000"/>
          </a:blip>
          <a:srcRect l="5708" t="53534" r="24419" b="34908"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6588224" y="3356992"/>
            <a:ext cx="1224850" cy="959291"/>
            <a:chOff x="5608" y="6801"/>
            <a:chExt cx="601" cy="635"/>
          </a:xfrm>
        </p:grpSpPr>
        <p:sp>
          <p:nvSpPr>
            <p:cNvPr id="7" name="Text Box 24"/>
            <p:cNvSpPr txBox="1">
              <a:spLocks noChangeArrowheads="1"/>
            </p:cNvSpPr>
            <p:nvPr/>
          </p:nvSpPr>
          <p:spPr bwMode="auto">
            <a:xfrm>
              <a:off x="5608" y="6801"/>
              <a:ext cx="601" cy="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sng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en-US" sz="3200" b="1" i="0" u="sng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5743" y="7053"/>
              <a:ext cx="289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6264624" y="3631577"/>
            <a:ext cx="289411" cy="230879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6444208" y="1484784"/>
            <a:ext cx="29222" cy="21602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6084168" y="1412776"/>
            <a:ext cx="751597" cy="32438"/>
            <a:chOff x="10760" y="1635"/>
            <a:chExt cx="403" cy="23"/>
          </a:xfrm>
        </p:grpSpPr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10771" y="1658"/>
              <a:ext cx="3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10760" y="1635"/>
              <a:ext cx="3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7884368" y="1556792"/>
            <a:ext cx="1071570" cy="66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mgh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6471974" y="1484784"/>
            <a:ext cx="216024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8604448" y="1340768"/>
            <a:ext cx="289411" cy="230879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3069702" y="2925285"/>
            <a:ext cx="4732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1763688" y="1179909"/>
            <a:ext cx="453650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Кинетическая энергия шарика перешла в его потенциальную энергию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3563888" y="2976580"/>
            <a:ext cx="1071570" cy="66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mgh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3"/>
          <p:cNvGrpSpPr>
            <a:grpSpLocks/>
          </p:cNvGrpSpPr>
          <p:nvPr/>
        </p:nvGrpSpPr>
        <p:grpSpPr bwMode="auto">
          <a:xfrm>
            <a:off x="2059976" y="2829749"/>
            <a:ext cx="1357322" cy="959291"/>
            <a:chOff x="5608" y="6801"/>
            <a:chExt cx="666" cy="635"/>
          </a:xfrm>
        </p:grpSpPr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5608" y="6801"/>
              <a:ext cx="666" cy="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sng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en-US" sz="3200" b="1" i="0" u="sng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5743" y="7053"/>
              <a:ext cx="391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2051720" y="2924944"/>
            <a:ext cx="432048" cy="360040"/>
          </a:xfrm>
          <a:prstGeom prst="rect">
            <a:avLst/>
          </a:prstGeom>
          <a:solidFill>
            <a:srgbClr val="F9E3A5">
              <a:alpha val="6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563888" y="3140968"/>
            <a:ext cx="432048" cy="360040"/>
          </a:xfrm>
          <a:prstGeom prst="rect">
            <a:avLst/>
          </a:prstGeom>
          <a:solidFill>
            <a:srgbClr val="F9E3A5">
              <a:alpha val="6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1691680" y="3789040"/>
            <a:ext cx="1071570" cy="66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2654678" y="3789040"/>
            <a:ext cx="1071570" cy="66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gh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5373216"/>
            <a:ext cx="9144000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для отклонения на высоту длины нити шарику надо сообщить скорость …..м/с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1691680" y="4581128"/>
            <a:ext cx="1071570" cy="66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2699792" y="4581128"/>
            <a:ext cx="1368152" cy="66308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4139952" y="4581128"/>
            <a:ext cx="1071570" cy="66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4932040" y="4581128"/>
            <a:ext cx="1800200" cy="66308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0"/>
            <a:ext cx="571472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9" grpId="0" animBg="1"/>
      <p:bldP spid="10" grpId="0" animBg="1"/>
      <p:bldP spid="14" grpId="0"/>
      <p:bldP spid="18" grpId="0" animBg="1"/>
      <p:bldP spid="19" grpId="0" animBg="1"/>
      <p:bldP spid="20" grpId="0"/>
      <p:bldP spid="21" grpId="0"/>
      <p:bldP spid="22" grpId="0"/>
      <p:bldP spid="26" grpId="0" animBg="1"/>
      <p:bldP spid="27" grpId="0" animBg="1"/>
      <p:bldP spid="28" grpId="0"/>
      <p:bldP spid="29" grpId="0"/>
      <p:bldP spid="30" grpId="0" animBg="1"/>
      <p:bldP spid="31" grpId="0"/>
      <p:bldP spid="32" grpId="0" animBg="1"/>
      <p:bldP spid="33" grpId="0"/>
      <p:bldP spid="3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0313" y="214313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-7"/>
            <a:ext cx="7929586" cy="2500313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 №9</a:t>
            </a:r>
          </a:p>
          <a:p>
            <a:pPr eaLnBrk="1" fontAlgn="t" hangingPunct="1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538 540 541 544 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t" hangingPunct="1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Мм т21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endParaRPr lang="ru-RU" sz="4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214282" y="3126682"/>
            <a:ext cx="289411" cy="230879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H="1">
            <a:off x="401649" y="278838"/>
            <a:ext cx="1829422" cy="29224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20139" y="261915"/>
            <a:ext cx="751597" cy="32438"/>
            <a:chOff x="10760" y="1635"/>
            <a:chExt cx="403" cy="23"/>
          </a:xfrm>
        </p:grpSpPr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10771" y="1658"/>
              <a:ext cx="3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10760" y="1635"/>
              <a:ext cx="3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357158" y="2000240"/>
            <a:ext cx="785818" cy="1226784"/>
          </a:xfrm>
          <a:prstGeom prst="line">
            <a:avLst/>
          </a:prstGeom>
          <a:noFill/>
          <a:ln w="57150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 flipH="1">
            <a:off x="2183486" y="350277"/>
            <a:ext cx="45719" cy="3507351"/>
          </a:xfrm>
          <a:prstGeom prst="line">
            <a:avLst/>
          </a:prstGeom>
          <a:noFill/>
          <a:ln w="38100">
            <a:solidFill>
              <a:srgbClr val="0033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-352801" y="4027617"/>
            <a:ext cx="1468667" cy="487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med"/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2"/>
          <p:cNvGrpSpPr/>
          <p:nvPr/>
        </p:nvGrpSpPr>
        <p:grpSpPr>
          <a:xfrm>
            <a:off x="357158" y="4643446"/>
            <a:ext cx="595035" cy="461665"/>
            <a:chOff x="357158" y="3357562"/>
            <a:chExt cx="595035" cy="461665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57158" y="3357562"/>
              <a:ext cx="595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571472" y="3429000"/>
              <a:ext cx="28575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6"/>
          <p:cNvGrpSpPr/>
          <p:nvPr/>
        </p:nvGrpSpPr>
        <p:grpSpPr>
          <a:xfrm>
            <a:off x="907487" y="1357298"/>
            <a:ext cx="407484" cy="461665"/>
            <a:chOff x="571472" y="1071546"/>
            <a:chExt cx="407484" cy="461665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571472" y="1071546"/>
              <a:ext cx="4074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676372" y="1107359"/>
              <a:ext cx="285752" cy="1588"/>
            </a:xfrm>
            <a:prstGeom prst="straightConnector1">
              <a:avLst/>
            </a:prstGeom>
            <a:ln w="381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Прямоугольник 27"/>
          <p:cNvSpPr/>
          <p:nvPr/>
        </p:nvSpPr>
        <p:spPr>
          <a:xfrm>
            <a:off x="1709279" y="2488164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endParaRPr lang="ru-RU" sz="2000" dirty="0">
              <a:solidFill>
                <a:srgbClr val="003300"/>
              </a:solidFill>
            </a:endParaRPr>
          </a:p>
        </p:txBody>
      </p:sp>
      <p:sp>
        <p:nvSpPr>
          <p:cNvPr id="29" name="Дуга 28"/>
          <p:cNvSpPr/>
          <p:nvPr/>
        </p:nvSpPr>
        <p:spPr>
          <a:xfrm rot="9491916">
            <a:off x="1929622" y="480640"/>
            <a:ext cx="428628" cy="35719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785918" y="714356"/>
            <a:ext cx="410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lang="ru-RU" sz="2800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>
            <a:off x="183094" y="2960122"/>
            <a:ext cx="1785950" cy="906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176194" y="3885888"/>
            <a:ext cx="1137919" cy="65277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трелка вправо 40"/>
          <p:cNvSpPr/>
          <p:nvPr/>
        </p:nvSpPr>
        <p:spPr>
          <a:xfrm rot="1808701">
            <a:off x="333168" y="3376944"/>
            <a:ext cx="771377" cy="257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1"/>
          <p:cNvGrpSpPr/>
          <p:nvPr/>
        </p:nvGrpSpPr>
        <p:grpSpPr>
          <a:xfrm>
            <a:off x="714348" y="2928934"/>
            <a:ext cx="407484" cy="461665"/>
            <a:chOff x="571472" y="1071546"/>
            <a:chExt cx="407484" cy="461665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71472" y="1071546"/>
              <a:ext cx="407484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4" name="Прямая со стрелкой 43"/>
            <p:cNvCxnSpPr/>
            <p:nvPr/>
          </p:nvCxnSpPr>
          <p:spPr>
            <a:xfrm>
              <a:off x="621780" y="1121007"/>
              <a:ext cx="285752" cy="1588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Прямоугольник 52"/>
          <p:cNvSpPr/>
          <p:nvPr/>
        </p:nvSpPr>
        <p:spPr>
          <a:xfrm>
            <a:off x="2264809" y="1142984"/>
            <a:ext cx="538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endParaRPr lang="ru-RU" sz="32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0" y="5143512"/>
            <a:ext cx="1263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1035" name="Arc 11"/>
          <p:cNvSpPr>
            <a:spLocks/>
          </p:cNvSpPr>
          <p:nvPr/>
        </p:nvSpPr>
        <p:spPr bwMode="auto">
          <a:xfrm flipH="1" flipV="1">
            <a:off x="428596" y="3000372"/>
            <a:ext cx="1785950" cy="78581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0563"/>
              <a:gd name="T1" fmla="*/ 0 h 21600"/>
              <a:gd name="T2" fmla="*/ 20563 w 20563"/>
              <a:gd name="T3" fmla="*/ 14987 h 21600"/>
              <a:gd name="T4" fmla="*/ 0 w 2056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563" h="21600" fill="none" extrusionOk="0">
                <a:moveTo>
                  <a:pt x="-1" y="0"/>
                </a:moveTo>
                <a:cubicBezTo>
                  <a:pt x="9381" y="0"/>
                  <a:pt x="17690" y="6055"/>
                  <a:pt x="20562" y="14987"/>
                </a:cubicBezTo>
              </a:path>
              <a:path w="20563" h="21600" stroke="0" extrusionOk="0">
                <a:moveTo>
                  <a:pt x="-1" y="0"/>
                </a:moveTo>
                <a:cubicBezTo>
                  <a:pt x="9381" y="0"/>
                  <a:pt x="17690" y="6055"/>
                  <a:pt x="20562" y="14987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prstDash val="dash"/>
            <a:round/>
            <a:headEnd type="none"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Line 4"/>
          <p:cNvSpPr>
            <a:spLocks noChangeShapeType="1"/>
          </p:cNvSpPr>
          <p:nvPr/>
        </p:nvSpPr>
        <p:spPr bwMode="auto">
          <a:xfrm flipH="1">
            <a:off x="2174640" y="341400"/>
            <a:ext cx="45719" cy="3507351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0" name="Прямая со стрелкой 69"/>
          <p:cNvCxnSpPr/>
          <p:nvPr/>
        </p:nvCxnSpPr>
        <p:spPr>
          <a:xfrm rot="5400000">
            <a:off x="1455839" y="4599120"/>
            <a:ext cx="1468667" cy="487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med"/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Line 12"/>
          <p:cNvSpPr>
            <a:spLocks noChangeShapeType="1"/>
          </p:cNvSpPr>
          <p:nvPr/>
        </p:nvSpPr>
        <p:spPr bwMode="auto">
          <a:xfrm flipV="1">
            <a:off x="2158874" y="2134742"/>
            <a:ext cx="45719" cy="1583974"/>
          </a:xfrm>
          <a:prstGeom prst="line">
            <a:avLst/>
          </a:prstGeom>
          <a:noFill/>
          <a:ln w="57150">
            <a:solidFill>
              <a:srgbClr val="0014AC"/>
            </a:solidFill>
            <a:round/>
            <a:headEnd/>
            <a:tailEnd type="triangle" w="med" len="med"/>
          </a:ln>
          <a:scene3d>
            <a:camera prst="orthographicFront">
              <a:rot lat="0" lon="0" rev="6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 стрелкой 72"/>
          <p:cNvCxnSpPr/>
          <p:nvPr/>
        </p:nvCxnSpPr>
        <p:spPr>
          <a:xfrm rot="5400000" flipH="1" flipV="1">
            <a:off x="964381" y="3107529"/>
            <a:ext cx="571504" cy="214314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77"/>
          <p:cNvGrpSpPr/>
          <p:nvPr/>
        </p:nvGrpSpPr>
        <p:grpSpPr>
          <a:xfrm>
            <a:off x="1166134" y="2500306"/>
            <a:ext cx="457176" cy="461665"/>
            <a:chOff x="3214678" y="2500306"/>
            <a:chExt cx="457176" cy="461665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3214678" y="2500306"/>
              <a:ext cx="4571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4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2400" dirty="0">
                <a:solidFill>
                  <a:srgbClr val="006600"/>
                </a:solidFill>
              </a:endParaRPr>
            </a:p>
          </p:txBody>
        </p:sp>
        <p:cxnSp>
          <p:nvCxnSpPr>
            <p:cNvPr id="77" name="Прямая со стрелкой 76"/>
            <p:cNvCxnSpPr/>
            <p:nvPr/>
          </p:nvCxnSpPr>
          <p:spPr>
            <a:xfrm>
              <a:off x="3287098" y="2619042"/>
              <a:ext cx="285752" cy="1588"/>
            </a:xfrm>
            <a:prstGeom prst="straightConnector1">
              <a:avLst/>
            </a:prstGeom>
            <a:ln w="38100">
              <a:solidFill>
                <a:srgbClr val="00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80"/>
          <p:cNvGrpSpPr/>
          <p:nvPr/>
        </p:nvGrpSpPr>
        <p:grpSpPr>
          <a:xfrm>
            <a:off x="1258000" y="3262970"/>
            <a:ext cx="364202" cy="523220"/>
            <a:chOff x="3714744" y="2643182"/>
            <a:chExt cx="364202" cy="523220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3714744" y="2643182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sz="2800" dirty="0">
                <a:solidFill>
                  <a:srgbClr val="006600"/>
                </a:solidFill>
              </a:endParaRPr>
            </a:p>
          </p:txBody>
        </p:sp>
        <p:cxnSp>
          <p:nvCxnSpPr>
            <p:cNvPr id="80" name="Прямая со стрелкой 79"/>
            <p:cNvCxnSpPr/>
            <p:nvPr/>
          </p:nvCxnSpPr>
          <p:spPr>
            <a:xfrm>
              <a:off x="3778790" y="2690480"/>
              <a:ext cx="285752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Прямая со стрелкой 81"/>
          <p:cNvCxnSpPr/>
          <p:nvPr/>
        </p:nvCxnSpPr>
        <p:spPr>
          <a:xfrm>
            <a:off x="1071538" y="3786190"/>
            <a:ext cx="571504" cy="214314"/>
          </a:xfrm>
          <a:prstGeom prst="straightConnector1">
            <a:avLst/>
          </a:prstGeom>
          <a:ln w="571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84"/>
          <p:cNvGrpSpPr/>
          <p:nvPr/>
        </p:nvGrpSpPr>
        <p:grpSpPr>
          <a:xfrm>
            <a:off x="1357290" y="3993112"/>
            <a:ext cx="470000" cy="523220"/>
            <a:chOff x="3214678" y="2500306"/>
            <a:chExt cx="470000" cy="523220"/>
          </a:xfrm>
        </p:grpSpPr>
        <p:sp>
          <p:nvSpPr>
            <p:cNvPr id="86" name="Прямоугольник 85"/>
            <p:cNvSpPr/>
            <p:nvPr/>
          </p:nvSpPr>
          <p:spPr>
            <a:xfrm>
              <a:off x="3214678" y="2500306"/>
              <a:ext cx="4700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800" b="1" baseline="-25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</a:t>
              </a:r>
              <a:endParaRPr lang="ru-RU" sz="2800" dirty="0">
                <a:solidFill>
                  <a:srgbClr val="003300"/>
                </a:solidFill>
              </a:endParaRPr>
            </a:p>
          </p:txBody>
        </p:sp>
        <p:cxnSp>
          <p:nvCxnSpPr>
            <p:cNvPr id="87" name="Прямая со стрелкой 86"/>
            <p:cNvCxnSpPr/>
            <p:nvPr/>
          </p:nvCxnSpPr>
          <p:spPr>
            <a:xfrm>
              <a:off x="3287098" y="2619042"/>
              <a:ext cx="285752" cy="1588"/>
            </a:xfrm>
            <a:prstGeom prst="straightConnector1">
              <a:avLst/>
            </a:prstGeom>
            <a:ln w="38100">
              <a:solidFill>
                <a:srgbClr val="00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Line 4"/>
          <p:cNvSpPr>
            <a:spLocks noChangeShapeType="1"/>
          </p:cNvSpPr>
          <p:nvPr/>
        </p:nvSpPr>
        <p:spPr bwMode="auto">
          <a:xfrm flipH="1" flipV="1">
            <a:off x="714348" y="4214818"/>
            <a:ext cx="1714512" cy="56461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stealth" w="lg" len="lg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214546" y="4714884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dirty="0"/>
          </a:p>
        </p:txBody>
      </p:sp>
      <p:sp>
        <p:nvSpPr>
          <p:cNvPr id="92" name="Дуга 91"/>
          <p:cNvSpPr/>
          <p:nvPr/>
        </p:nvSpPr>
        <p:spPr>
          <a:xfrm rot="21252767">
            <a:off x="199299" y="4285690"/>
            <a:ext cx="428628" cy="35719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349518" y="3786190"/>
            <a:ext cx="444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lang="ru-RU" sz="3200" dirty="0"/>
          </a:p>
        </p:txBody>
      </p:sp>
      <p:grpSp>
        <p:nvGrpSpPr>
          <p:cNvPr id="24" name="Группа 112"/>
          <p:cNvGrpSpPr/>
          <p:nvPr/>
        </p:nvGrpSpPr>
        <p:grpSpPr>
          <a:xfrm>
            <a:off x="2627784" y="1916832"/>
            <a:ext cx="2882520" cy="769441"/>
            <a:chOff x="5572132" y="1071546"/>
            <a:chExt cx="2882520" cy="769441"/>
          </a:xfrm>
        </p:grpSpPr>
        <p:sp>
          <p:nvSpPr>
            <p:cNvPr id="114" name="Rectangle 1"/>
            <p:cNvSpPr>
              <a:spLocks noChangeArrowheads="1"/>
            </p:cNvSpPr>
            <p:nvPr/>
          </p:nvSpPr>
          <p:spPr bwMode="auto">
            <a:xfrm>
              <a:off x="5572132" y="1071546"/>
              <a:ext cx="2882520" cy="769441"/>
            </a:xfrm>
            <a:prstGeom prst="rect">
              <a:avLst/>
            </a:prstGeom>
            <a:noFill/>
            <a:ln w="3810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T</a:t>
              </a: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= </a:t>
              </a: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2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15" name="Прямая соединительная линия 114"/>
            <p:cNvCxnSpPr/>
            <p:nvPr/>
          </p:nvCxnSpPr>
          <p:spPr>
            <a:xfrm>
              <a:off x="7358082" y="1124306"/>
              <a:ext cx="707035" cy="23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8" cstate="print">
            <a:lum bright="-20000" contrast="60000"/>
          </a:blip>
          <a:srcRect l="17924" t="9081" r="10904" b="78914"/>
          <a:stretch>
            <a:fillRect/>
          </a:stretch>
        </p:blipFill>
        <p:spPr bwMode="auto">
          <a:xfrm>
            <a:off x="0" y="0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" name="Прямоугольник 117"/>
          <p:cNvSpPr/>
          <p:nvPr/>
        </p:nvSpPr>
        <p:spPr>
          <a:xfrm>
            <a:off x="7812360" y="908720"/>
            <a:ext cx="1331640" cy="143885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=98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pPr>
              <a:lnSpc>
                <a:spcPts val="3500"/>
              </a:lnSpc>
            </a:pP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 Box 9"/>
          <p:cNvSpPr txBox="1">
            <a:spLocks noChangeArrowheads="1"/>
          </p:cNvSpPr>
          <p:nvPr/>
        </p:nvSpPr>
        <p:spPr bwMode="auto">
          <a:xfrm>
            <a:off x="2699792" y="908720"/>
            <a:ext cx="4824536" cy="792088"/>
          </a:xfrm>
          <a:prstGeom prst="rect">
            <a:avLst/>
          </a:prstGeom>
          <a:solidFill>
            <a:srgbClr val="92D05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Найду период колебаний, используя формулу Гюйгенса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1" name="Группа 112"/>
          <p:cNvGrpSpPr/>
          <p:nvPr/>
        </p:nvGrpSpPr>
        <p:grpSpPr>
          <a:xfrm>
            <a:off x="4716015" y="2770474"/>
            <a:ext cx="3445174" cy="646331"/>
            <a:chOff x="5572130" y="1133100"/>
            <a:chExt cx="2242732" cy="646331"/>
          </a:xfrm>
        </p:grpSpPr>
        <p:sp>
          <p:nvSpPr>
            <p:cNvPr id="122" name="Rectangle 1"/>
            <p:cNvSpPr>
              <a:spLocks noChangeArrowheads="1"/>
            </p:cNvSpPr>
            <p:nvPr/>
          </p:nvSpPr>
          <p:spPr bwMode="auto">
            <a:xfrm>
              <a:off x="5572130" y="1133100"/>
              <a:ext cx="2242732" cy="646331"/>
            </a:xfrm>
            <a:prstGeom prst="rect">
              <a:avLst/>
            </a:prstGeom>
            <a:noFill/>
            <a:ln w="38100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T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=2∙3,14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98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9,8</a:t>
              </a:r>
              <a:endPara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24" name="Прямая соединительная линия 123"/>
            <p:cNvCxnSpPr/>
            <p:nvPr/>
          </p:nvCxnSpPr>
          <p:spPr>
            <a:xfrm>
              <a:off x="6931523" y="1213237"/>
              <a:ext cx="707035" cy="232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Группа 112"/>
          <p:cNvGrpSpPr/>
          <p:nvPr/>
        </p:nvGrpSpPr>
        <p:grpSpPr>
          <a:xfrm>
            <a:off x="3131839" y="3573016"/>
            <a:ext cx="2520281" cy="646331"/>
            <a:chOff x="5572133" y="1133100"/>
            <a:chExt cx="2191667" cy="646331"/>
          </a:xfrm>
        </p:grpSpPr>
        <p:sp>
          <p:nvSpPr>
            <p:cNvPr id="135" name="Rectangle 1"/>
            <p:cNvSpPr>
              <a:spLocks noChangeArrowheads="1"/>
            </p:cNvSpPr>
            <p:nvPr/>
          </p:nvSpPr>
          <p:spPr bwMode="auto">
            <a:xfrm>
              <a:off x="5572133" y="1133100"/>
              <a:ext cx="2191667" cy="646331"/>
            </a:xfrm>
            <a:prstGeom prst="rect">
              <a:avLst/>
            </a:prstGeom>
            <a:noFill/>
            <a:ln w="38100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T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=6,28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10</a:t>
              </a:r>
              <a:endPara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36" name="Прямая соединительная линия 135"/>
            <p:cNvCxnSpPr/>
            <p:nvPr/>
          </p:nvCxnSpPr>
          <p:spPr>
            <a:xfrm>
              <a:off x="7036770" y="1178214"/>
              <a:ext cx="707035" cy="232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Text Box 9"/>
          <p:cNvSpPr txBox="1">
            <a:spLocks noChangeArrowheads="1"/>
          </p:cNvSpPr>
          <p:nvPr/>
        </p:nvSpPr>
        <p:spPr bwMode="auto">
          <a:xfrm>
            <a:off x="2483768" y="4293096"/>
            <a:ext cx="6660232" cy="504056"/>
          </a:xfrm>
          <a:prstGeom prst="rect">
            <a:avLst/>
          </a:prstGeom>
          <a:solidFill>
            <a:srgbClr val="92D05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частота –это количество колебаний за 1с.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Rectangle 1"/>
          <p:cNvSpPr>
            <a:spLocks noChangeArrowheads="1"/>
          </p:cNvSpPr>
          <p:nvPr/>
        </p:nvSpPr>
        <p:spPr bwMode="auto">
          <a:xfrm>
            <a:off x="5724128" y="3573016"/>
            <a:ext cx="1368152" cy="646331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  с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41" name="Group 2"/>
          <p:cNvGrpSpPr>
            <a:grpSpLocks/>
          </p:cNvGrpSpPr>
          <p:nvPr/>
        </p:nvGrpSpPr>
        <p:grpSpPr bwMode="auto">
          <a:xfrm>
            <a:off x="3783579" y="4730227"/>
            <a:ext cx="500389" cy="787005"/>
            <a:chOff x="9757" y="3167"/>
            <a:chExt cx="530" cy="429"/>
          </a:xfrm>
        </p:grpSpPr>
        <p:sp>
          <p:nvSpPr>
            <p:cNvPr id="142" name="Text Box 3"/>
            <p:cNvSpPr txBox="1">
              <a:spLocks noChangeArrowheads="1"/>
            </p:cNvSpPr>
            <p:nvPr/>
          </p:nvSpPr>
          <p:spPr bwMode="auto">
            <a:xfrm>
              <a:off x="9757" y="3362"/>
              <a:ext cx="53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" name="Text Box 4"/>
            <p:cNvSpPr txBox="1">
              <a:spLocks noChangeArrowheads="1"/>
            </p:cNvSpPr>
            <p:nvPr/>
          </p:nvSpPr>
          <p:spPr bwMode="auto">
            <a:xfrm>
              <a:off x="9758" y="3167"/>
              <a:ext cx="408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" name="Line 5"/>
            <p:cNvSpPr>
              <a:spLocks noChangeShapeType="1"/>
            </p:cNvSpPr>
            <p:nvPr/>
          </p:nvSpPr>
          <p:spPr bwMode="auto">
            <a:xfrm>
              <a:off x="9820" y="3387"/>
              <a:ext cx="284" cy="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60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5" name="Text Box 6"/>
          <p:cNvSpPr txBox="1">
            <a:spLocks noChangeArrowheads="1"/>
          </p:cNvSpPr>
          <p:nvPr/>
        </p:nvSpPr>
        <p:spPr bwMode="auto">
          <a:xfrm>
            <a:off x="3120785" y="4896916"/>
            <a:ext cx="672325" cy="38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sym typeface="Symbol" pitchFamily="18" charset="2"/>
              </a:rPr>
              <a:t>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=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0" y="5931277"/>
            <a:ext cx="9144000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колебания в Исаакиевском соборе повторяются через ….с, т.е. частота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егоколебаний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составляет …..Гц.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Text Box 6"/>
          <p:cNvSpPr txBox="1">
            <a:spLocks noChangeArrowheads="1"/>
          </p:cNvSpPr>
          <p:nvPr/>
        </p:nvSpPr>
        <p:spPr bwMode="auto">
          <a:xfrm>
            <a:off x="4499992" y="4941168"/>
            <a:ext cx="672325" cy="38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sym typeface="Symbol" pitchFamily="18" charset="2"/>
              </a:rPr>
              <a:t>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=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8" name="Rectangle 1"/>
          <p:cNvSpPr>
            <a:spLocks noChangeArrowheads="1"/>
          </p:cNvSpPr>
          <p:nvPr/>
        </p:nvSpPr>
        <p:spPr bwMode="auto">
          <a:xfrm>
            <a:off x="5076056" y="4869160"/>
            <a:ext cx="1224136" cy="646331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Гц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0" y="928670"/>
            <a:ext cx="571472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20086 0.07986 " pathEditMode="relative" rAng="0" ptsTypes="AA">
                                      <p:cBhvr>
                                        <p:cTn id="1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4000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33" grpId="1" animBg="1"/>
      <p:bldP spid="1029" grpId="0" animBg="1"/>
      <p:bldP spid="1036" grpId="0" animBg="1"/>
      <p:bldP spid="1028" grpId="0" animBg="1"/>
      <p:bldP spid="28" grpId="0"/>
      <p:bldP spid="29" grpId="0" animBg="1"/>
      <p:bldP spid="30" grpId="0"/>
      <p:bldP spid="41" grpId="0" animBg="1"/>
      <p:bldP spid="53" grpId="0"/>
      <p:bldP spid="55" grpId="0"/>
      <p:bldP spid="1035" grpId="0" animBg="1"/>
      <p:bldP spid="69" grpId="0" animBg="1"/>
      <p:bldP spid="71" grpId="0" animBg="1"/>
      <p:bldP spid="88" grpId="0" animBg="1"/>
      <p:bldP spid="89" grpId="0"/>
      <p:bldP spid="92" grpId="0" animBg="1"/>
      <p:bldP spid="93" grpId="0"/>
      <p:bldP spid="118" grpId="0" build="p" animBg="1"/>
      <p:bldP spid="119" grpId="0" animBg="1"/>
      <p:bldP spid="137" grpId="0" animBg="1"/>
      <p:bldP spid="139" grpId="0" animBg="1"/>
      <p:bldP spid="145" grpId="0"/>
      <p:bldP spid="146" grpId="0" animBg="1"/>
      <p:bldP spid="147" grpId="0"/>
      <p:bldP spid="14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214282" y="3126682"/>
            <a:ext cx="289411" cy="230879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H="1">
            <a:off x="401649" y="278838"/>
            <a:ext cx="1829422" cy="29224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20139" y="261915"/>
            <a:ext cx="751597" cy="32438"/>
            <a:chOff x="10760" y="1635"/>
            <a:chExt cx="403" cy="23"/>
          </a:xfrm>
        </p:grpSpPr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10771" y="1658"/>
              <a:ext cx="3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10760" y="1635"/>
              <a:ext cx="3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357158" y="2000240"/>
            <a:ext cx="785818" cy="1226784"/>
          </a:xfrm>
          <a:prstGeom prst="line">
            <a:avLst/>
          </a:prstGeom>
          <a:noFill/>
          <a:ln w="57150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 flipH="1">
            <a:off x="2183486" y="350277"/>
            <a:ext cx="45719" cy="3507351"/>
          </a:xfrm>
          <a:prstGeom prst="line">
            <a:avLst/>
          </a:prstGeom>
          <a:noFill/>
          <a:ln w="38100">
            <a:solidFill>
              <a:srgbClr val="0033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-352801" y="4027617"/>
            <a:ext cx="1468667" cy="487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med"/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2"/>
          <p:cNvGrpSpPr/>
          <p:nvPr/>
        </p:nvGrpSpPr>
        <p:grpSpPr>
          <a:xfrm>
            <a:off x="357158" y="4643446"/>
            <a:ext cx="724878" cy="461665"/>
            <a:chOff x="357158" y="3357562"/>
            <a:chExt cx="724878" cy="461665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57158" y="3357562"/>
              <a:ext cx="7248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r>
                <a:rPr lang="ru-RU" sz="1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л</a:t>
              </a:r>
              <a:endParaRPr lang="ru-RU" sz="2400" dirty="0">
                <a:solidFill>
                  <a:srgbClr val="000000"/>
                </a:solidFill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571472" y="3429000"/>
              <a:ext cx="28575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6"/>
          <p:cNvGrpSpPr/>
          <p:nvPr/>
        </p:nvGrpSpPr>
        <p:grpSpPr>
          <a:xfrm>
            <a:off x="907487" y="1357298"/>
            <a:ext cx="407484" cy="461665"/>
            <a:chOff x="571472" y="1071546"/>
            <a:chExt cx="407484" cy="461665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571472" y="1071546"/>
              <a:ext cx="4074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676372" y="1107359"/>
              <a:ext cx="285752" cy="1588"/>
            </a:xfrm>
            <a:prstGeom prst="straightConnector1">
              <a:avLst/>
            </a:prstGeom>
            <a:ln w="381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Прямоугольник 27"/>
          <p:cNvSpPr/>
          <p:nvPr/>
        </p:nvSpPr>
        <p:spPr>
          <a:xfrm>
            <a:off x="1709279" y="2488164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endParaRPr lang="ru-RU" sz="2000" dirty="0">
              <a:solidFill>
                <a:srgbClr val="003300"/>
              </a:solidFill>
            </a:endParaRPr>
          </a:p>
        </p:txBody>
      </p:sp>
      <p:sp>
        <p:nvSpPr>
          <p:cNvPr id="29" name="Дуга 28"/>
          <p:cNvSpPr/>
          <p:nvPr/>
        </p:nvSpPr>
        <p:spPr>
          <a:xfrm rot="9491916">
            <a:off x="1929622" y="480640"/>
            <a:ext cx="428628" cy="35719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785918" y="714356"/>
            <a:ext cx="410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lang="ru-RU" sz="2800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>
            <a:off x="183094" y="2960122"/>
            <a:ext cx="1785950" cy="906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176194" y="3885888"/>
            <a:ext cx="1137919" cy="65277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трелка вправо 40"/>
          <p:cNvSpPr/>
          <p:nvPr/>
        </p:nvSpPr>
        <p:spPr>
          <a:xfrm rot="1808701">
            <a:off x="333168" y="3376944"/>
            <a:ext cx="771377" cy="257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1"/>
          <p:cNvGrpSpPr/>
          <p:nvPr/>
        </p:nvGrpSpPr>
        <p:grpSpPr>
          <a:xfrm>
            <a:off x="714348" y="2928934"/>
            <a:ext cx="407484" cy="461665"/>
            <a:chOff x="571472" y="1071546"/>
            <a:chExt cx="407484" cy="461665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71472" y="1071546"/>
              <a:ext cx="407484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4" name="Прямая со стрелкой 43"/>
            <p:cNvCxnSpPr/>
            <p:nvPr/>
          </p:nvCxnSpPr>
          <p:spPr>
            <a:xfrm>
              <a:off x="621780" y="1121007"/>
              <a:ext cx="285752" cy="1588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Прямоугольник 52"/>
          <p:cNvSpPr/>
          <p:nvPr/>
        </p:nvSpPr>
        <p:spPr>
          <a:xfrm>
            <a:off x="2264809" y="1142984"/>
            <a:ext cx="538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endParaRPr lang="ru-RU" sz="32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0" y="5143512"/>
            <a:ext cx="1263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1035" name="Arc 11"/>
          <p:cNvSpPr>
            <a:spLocks/>
          </p:cNvSpPr>
          <p:nvPr/>
        </p:nvSpPr>
        <p:spPr bwMode="auto">
          <a:xfrm flipH="1" flipV="1">
            <a:off x="428596" y="3000372"/>
            <a:ext cx="1785950" cy="78581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0563"/>
              <a:gd name="T1" fmla="*/ 0 h 21600"/>
              <a:gd name="T2" fmla="*/ 20563 w 20563"/>
              <a:gd name="T3" fmla="*/ 14987 h 21600"/>
              <a:gd name="T4" fmla="*/ 0 w 2056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563" h="21600" fill="none" extrusionOk="0">
                <a:moveTo>
                  <a:pt x="-1" y="0"/>
                </a:moveTo>
                <a:cubicBezTo>
                  <a:pt x="9381" y="0"/>
                  <a:pt x="17690" y="6055"/>
                  <a:pt x="20562" y="14987"/>
                </a:cubicBezTo>
              </a:path>
              <a:path w="20563" h="21600" stroke="0" extrusionOk="0">
                <a:moveTo>
                  <a:pt x="-1" y="0"/>
                </a:moveTo>
                <a:cubicBezTo>
                  <a:pt x="9381" y="0"/>
                  <a:pt x="17690" y="6055"/>
                  <a:pt x="20562" y="14987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prstDash val="dash"/>
            <a:round/>
            <a:headEnd type="none"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Line 4"/>
          <p:cNvSpPr>
            <a:spLocks noChangeShapeType="1"/>
          </p:cNvSpPr>
          <p:nvPr/>
        </p:nvSpPr>
        <p:spPr bwMode="auto">
          <a:xfrm flipH="1">
            <a:off x="2174640" y="341400"/>
            <a:ext cx="45719" cy="3507351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0" name="Прямая со стрелкой 69"/>
          <p:cNvCxnSpPr/>
          <p:nvPr/>
        </p:nvCxnSpPr>
        <p:spPr>
          <a:xfrm rot="5400000">
            <a:off x="1455839" y="4599120"/>
            <a:ext cx="1468667" cy="487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med"/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Line 12"/>
          <p:cNvSpPr>
            <a:spLocks noChangeShapeType="1"/>
          </p:cNvSpPr>
          <p:nvPr/>
        </p:nvSpPr>
        <p:spPr bwMode="auto">
          <a:xfrm flipV="1">
            <a:off x="2158874" y="2134742"/>
            <a:ext cx="45719" cy="1583974"/>
          </a:xfrm>
          <a:prstGeom prst="line">
            <a:avLst/>
          </a:prstGeom>
          <a:noFill/>
          <a:ln w="57150">
            <a:solidFill>
              <a:srgbClr val="0014AC"/>
            </a:solidFill>
            <a:round/>
            <a:headEnd/>
            <a:tailEnd type="triangle" w="med" len="med"/>
          </a:ln>
          <a:scene3d>
            <a:camera prst="orthographicFront">
              <a:rot lat="0" lon="0" rev="6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 стрелкой 72"/>
          <p:cNvCxnSpPr/>
          <p:nvPr/>
        </p:nvCxnSpPr>
        <p:spPr>
          <a:xfrm rot="5400000" flipH="1" flipV="1">
            <a:off x="964381" y="3107529"/>
            <a:ext cx="571504" cy="214314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77"/>
          <p:cNvGrpSpPr/>
          <p:nvPr/>
        </p:nvGrpSpPr>
        <p:grpSpPr>
          <a:xfrm>
            <a:off x="1166134" y="2500306"/>
            <a:ext cx="457176" cy="461665"/>
            <a:chOff x="3214678" y="2500306"/>
            <a:chExt cx="457176" cy="461665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3214678" y="2500306"/>
              <a:ext cx="4571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4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2400" dirty="0">
                <a:solidFill>
                  <a:srgbClr val="006600"/>
                </a:solidFill>
              </a:endParaRPr>
            </a:p>
          </p:txBody>
        </p:sp>
        <p:cxnSp>
          <p:nvCxnSpPr>
            <p:cNvPr id="77" name="Прямая со стрелкой 76"/>
            <p:cNvCxnSpPr/>
            <p:nvPr/>
          </p:nvCxnSpPr>
          <p:spPr>
            <a:xfrm>
              <a:off x="3287098" y="2619042"/>
              <a:ext cx="285752" cy="1588"/>
            </a:xfrm>
            <a:prstGeom prst="straightConnector1">
              <a:avLst/>
            </a:prstGeom>
            <a:ln w="38100">
              <a:solidFill>
                <a:srgbClr val="00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80"/>
          <p:cNvGrpSpPr/>
          <p:nvPr/>
        </p:nvGrpSpPr>
        <p:grpSpPr>
          <a:xfrm>
            <a:off x="1258000" y="3262970"/>
            <a:ext cx="364202" cy="523220"/>
            <a:chOff x="3714744" y="2643182"/>
            <a:chExt cx="364202" cy="523220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3714744" y="2643182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sz="2800" dirty="0">
                <a:solidFill>
                  <a:srgbClr val="006600"/>
                </a:solidFill>
              </a:endParaRPr>
            </a:p>
          </p:txBody>
        </p:sp>
        <p:cxnSp>
          <p:nvCxnSpPr>
            <p:cNvPr id="80" name="Прямая со стрелкой 79"/>
            <p:cNvCxnSpPr/>
            <p:nvPr/>
          </p:nvCxnSpPr>
          <p:spPr>
            <a:xfrm>
              <a:off x="3778790" y="2690480"/>
              <a:ext cx="285752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Прямая со стрелкой 81"/>
          <p:cNvCxnSpPr/>
          <p:nvPr/>
        </p:nvCxnSpPr>
        <p:spPr>
          <a:xfrm>
            <a:off x="1071538" y="3786190"/>
            <a:ext cx="571504" cy="214314"/>
          </a:xfrm>
          <a:prstGeom prst="straightConnector1">
            <a:avLst/>
          </a:prstGeom>
          <a:ln w="571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84"/>
          <p:cNvGrpSpPr/>
          <p:nvPr/>
        </p:nvGrpSpPr>
        <p:grpSpPr>
          <a:xfrm>
            <a:off x="1357290" y="3993112"/>
            <a:ext cx="470000" cy="523220"/>
            <a:chOff x="3214678" y="2500306"/>
            <a:chExt cx="470000" cy="523220"/>
          </a:xfrm>
        </p:grpSpPr>
        <p:sp>
          <p:nvSpPr>
            <p:cNvPr id="86" name="Прямоугольник 85"/>
            <p:cNvSpPr/>
            <p:nvPr/>
          </p:nvSpPr>
          <p:spPr>
            <a:xfrm>
              <a:off x="3214678" y="2500306"/>
              <a:ext cx="4700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800" b="1" baseline="-25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</a:t>
              </a:r>
              <a:endParaRPr lang="ru-RU" sz="2800" dirty="0">
                <a:solidFill>
                  <a:srgbClr val="003300"/>
                </a:solidFill>
              </a:endParaRPr>
            </a:p>
          </p:txBody>
        </p:sp>
        <p:cxnSp>
          <p:nvCxnSpPr>
            <p:cNvPr id="87" name="Прямая со стрелкой 86"/>
            <p:cNvCxnSpPr/>
            <p:nvPr/>
          </p:nvCxnSpPr>
          <p:spPr>
            <a:xfrm>
              <a:off x="3287098" y="2619042"/>
              <a:ext cx="285752" cy="1588"/>
            </a:xfrm>
            <a:prstGeom prst="straightConnector1">
              <a:avLst/>
            </a:prstGeom>
            <a:ln w="38100">
              <a:solidFill>
                <a:srgbClr val="00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Line 4"/>
          <p:cNvSpPr>
            <a:spLocks noChangeShapeType="1"/>
          </p:cNvSpPr>
          <p:nvPr/>
        </p:nvSpPr>
        <p:spPr bwMode="auto">
          <a:xfrm flipH="1" flipV="1">
            <a:off x="714348" y="4214818"/>
            <a:ext cx="1714512" cy="56461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stealth" w="lg" len="lg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214546" y="4714884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dirty="0"/>
          </a:p>
        </p:txBody>
      </p:sp>
      <p:sp>
        <p:nvSpPr>
          <p:cNvPr id="92" name="Дуга 91"/>
          <p:cNvSpPr/>
          <p:nvPr/>
        </p:nvSpPr>
        <p:spPr>
          <a:xfrm rot="21252767">
            <a:off x="199299" y="4285690"/>
            <a:ext cx="428628" cy="35719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349518" y="3786190"/>
            <a:ext cx="444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lang="ru-RU" sz="3200" dirty="0"/>
          </a:p>
        </p:txBody>
      </p:sp>
      <p:grpSp>
        <p:nvGrpSpPr>
          <p:cNvPr id="9" name="Группа 112"/>
          <p:cNvGrpSpPr/>
          <p:nvPr/>
        </p:nvGrpSpPr>
        <p:grpSpPr>
          <a:xfrm>
            <a:off x="2699792" y="2420888"/>
            <a:ext cx="3429144" cy="769441"/>
            <a:chOff x="5572132" y="1071546"/>
            <a:chExt cx="3429144" cy="769441"/>
          </a:xfrm>
        </p:grpSpPr>
        <p:sp>
          <p:nvSpPr>
            <p:cNvPr id="114" name="Rectangle 1"/>
            <p:cNvSpPr>
              <a:spLocks noChangeArrowheads="1"/>
            </p:cNvSpPr>
            <p:nvPr/>
          </p:nvSpPr>
          <p:spPr bwMode="auto">
            <a:xfrm>
              <a:off x="5572132" y="1071546"/>
              <a:ext cx="3429144" cy="769441"/>
            </a:xfrm>
            <a:prstGeom prst="rect">
              <a:avLst/>
            </a:prstGeom>
            <a:noFill/>
            <a:ln w="3810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T</a:t>
              </a:r>
              <a:r>
                <a:rPr kumimoji="0" lang="ru-RU" sz="28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л</a:t>
              </a:r>
              <a:r>
                <a:rPr kumimoji="0" lang="ru-RU" sz="44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=</a:t>
              </a: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2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л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15" name="Прямая соединительная линия 114"/>
            <p:cNvCxnSpPr/>
            <p:nvPr/>
          </p:nvCxnSpPr>
          <p:spPr>
            <a:xfrm>
              <a:off x="7624484" y="1124306"/>
              <a:ext cx="1116000" cy="23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Прямоугольник 117"/>
          <p:cNvSpPr/>
          <p:nvPr/>
        </p:nvSpPr>
        <p:spPr>
          <a:xfrm>
            <a:off x="7164288" y="908720"/>
            <a:ext cx="1979712" cy="188769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=…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pPr>
              <a:lnSpc>
                <a:spcPts val="3500"/>
              </a:lnSpc>
            </a:pP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ru-RU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з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1с</a:t>
            </a: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=1,6м/с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л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 Box 9"/>
          <p:cNvSpPr txBox="1">
            <a:spLocks noChangeArrowheads="1"/>
          </p:cNvSpPr>
          <p:nvPr/>
        </p:nvSpPr>
        <p:spPr bwMode="auto">
          <a:xfrm>
            <a:off x="2699792" y="836712"/>
            <a:ext cx="4824536" cy="792088"/>
          </a:xfrm>
          <a:prstGeom prst="rect">
            <a:avLst/>
          </a:prstGeom>
          <a:solidFill>
            <a:srgbClr val="92D05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Запишем формулу Гюйгенса для Земли и для Луны.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Rectangle 1"/>
          <p:cNvSpPr>
            <a:spLocks noChangeArrowheads="1"/>
          </p:cNvSpPr>
          <p:nvPr/>
        </p:nvSpPr>
        <p:spPr bwMode="auto">
          <a:xfrm>
            <a:off x="6444208" y="4869160"/>
            <a:ext cx="1800200" cy="646331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л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с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0" y="5931277"/>
            <a:ext cx="9144000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маятник с периодом в 1с имеет длину …м и на Луне колебания его будут повторяться через ….с.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8" cstate="print">
            <a:lum bright="-20000" contrast="60000"/>
          </a:blip>
          <a:srcRect l="17924" t="31972" r="10904" b="60974"/>
          <a:stretch>
            <a:fillRect/>
          </a:stretch>
        </p:blipFill>
        <p:spPr bwMode="auto">
          <a:xfrm>
            <a:off x="0" y="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4" name="Группа 112"/>
          <p:cNvGrpSpPr/>
          <p:nvPr/>
        </p:nvGrpSpPr>
        <p:grpSpPr>
          <a:xfrm>
            <a:off x="2699792" y="1628800"/>
            <a:ext cx="3191899" cy="769441"/>
            <a:chOff x="5572132" y="1071546"/>
            <a:chExt cx="3191899" cy="769441"/>
          </a:xfrm>
        </p:grpSpPr>
        <p:sp>
          <p:nvSpPr>
            <p:cNvPr id="75" name="Rectangle 1"/>
            <p:cNvSpPr>
              <a:spLocks noChangeArrowheads="1"/>
            </p:cNvSpPr>
            <p:nvPr/>
          </p:nvSpPr>
          <p:spPr bwMode="auto">
            <a:xfrm>
              <a:off x="5572132" y="1071546"/>
              <a:ext cx="3191899" cy="769441"/>
            </a:xfrm>
            <a:prstGeom prst="rect">
              <a:avLst/>
            </a:prstGeom>
            <a:noFill/>
            <a:ln w="3810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T</a:t>
              </a:r>
              <a:r>
                <a:rPr kumimoji="0" lang="ru-RU" sz="28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з</a:t>
              </a:r>
              <a:r>
                <a:rPr kumimoji="0" lang="ru-RU" sz="44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=</a:t>
              </a: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2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ru-RU" sz="3200" b="1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з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78" name="Прямая соединительная линия 77"/>
            <p:cNvCxnSpPr/>
            <p:nvPr/>
          </p:nvCxnSpPr>
          <p:spPr>
            <a:xfrm>
              <a:off x="7557249" y="1124306"/>
              <a:ext cx="1116000" cy="23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Группа 112"/>
          <p:cNvGrpSpPr/>
          <p:nvPr/>
        </p:nvGrpSpPr>
        <p:grpSpPr>
          <a:xfrm>
            <a:off x="2699792" y="3645024"/>
            <a:ext cx="3304109" cy="646331"/>
            <a:chOff x="5572127" y="1133100"/>
            <a:chExt cx="2150901" cy="646331"/>
          </a:xfrm>
        </p:grpSpPr>
        <p:sp>
          <p:nvSpPr>
            <p:cNvPr id="83" name="Rectangle 1"/>
            <p:cNvSpPr>
              <a:spLocks noChangeArrowheads="1"/>
            </p:cNvSpPr>
            <p:nvPr/>
          </p:nvSpPr>
          <p:spPr bwMode="auto">
            <a:xfrm>
              <a:off x="5572127" y="1133100"/>
              <a:ext cx="2150901" cy="646331"/>
            </a:xfrm>
            <a:prstGeom prst="rect">
              <a:avLst/>
            </a:prstGeom>
            <a:noFill/>
            <a:ln w="38100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1с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=2∙3,14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lang="en-US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9,8</a:t>
              </a:r>
              <a:endPara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84" name="Прямая соединительная линия 83"/>
            <p:cNvCxnSpPr/>
            <p:nvPr/>
          </p:nvCxnSpPr>
          <p:spPr>
            <a:xfrm>
              <a:off x="6984045" y="1213237"/>
              <a:ext cx="707035" cy="232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 Box 9"/>
          <p:cNvSpPr txBox="1">
            <a:spLocks noChangeArrowheads="1"/>
          </p:cNvSpPr>
          <p:nvPr/>
        </p:nvSpPr>
        <p:spPr bwMode="auto">
          <a:xfrm>
            <a:off x="2411760" y="3212976"/>
            <a:ext cx="4824536" cy="504056"/>
          </a:xfrm>
          <a:prstGeom prst="rect">
            <a:avLst/>
          </a:prstGeom>
          <a:solidFill>
            <a:srgbClr val="92D05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Найду длину этого маятника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1"/>
          <p:cNvSpPr>
            <a:spLocks noChangeArrowheads="1"/>
          </p:cNvSpPr>
          <p:nvPr/>
        </p:nvSpPr>
        <p:spPr bwMode="auto">
          <a:xfrm>
            <a:off x="6804248" y="3645024"/>
            <a:ext cx="1584176" cy="646331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  м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1" name="Text Box 9"/>
          <p:cNvSpPr txBox="1">
            <a:spLocks noChangeArrowheads="1"/>
          </p:cNvSpPr>
          <p:nvPr/>
        </p:nvSpPr>
        <p:spPr bwMode="auto">
          <a:xfrm>
            <a:off x="2411760" y="4293096"/>
            <a:ext cx="6732240" cy="504056"/>
          </a:xfrm>
          <a:prstGeom prst="rect">
            <a:avLst/>
          </a:prstGeom>
          <a:solidFill>
            <a:srgbClr val="92D05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Подставим  в «лунную» формулу Гюйгенса.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4" name="Группа 112"/>
          <p:cNvGrpSpPr/>
          <p:nvPr/>
        </p:nvGrpSpPr>
        <p:grpSpPr>
          <a:xfrm>
            <a:off x="2829497" y="4814482"/>
            <a:ext cx="3552576" cy="707886"/>
            <a:chOff x="5629829" y="1088876"/>
            <a:chExt cx="3552576" cy="707886"/>
          </a:xfrm>
        </p:grpSpPr>
        <p:sp>
          <p:nvSpPr>
            <p:cNvPr id="95" name="Rectangle 1"/>
            <p:cNvSpPr>
              <a:spLocks noChangeArrowheads="1"/>
            </p:cNvSpPr>
            <p:nvPr/>
          </p:nvSpPr>
          <p:spPr bwMode="auto">
            <a:xfrm>
              <a:off x="5629829" y="1088876"/>
              <a:ext cx="3552576" cy="707886"/>
            </a:xfrm>
            <a:prstGeom prst="rect">
              <a:avLst/>
            </a:prstGeom>
            <a:noFill/>
            <a:ln w="3810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T</a:t>
              </a:r>
              <a:r>
                <a:rPr kumimoji="0" lang="ru-RU" sz="2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л</a:t>
              </a:r>
              <a:r>
                <a:rPr kumimoji="0" lang="ru-RU" sz="40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=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6,28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sz="4000" b="1" dirty="0" smtClean="0">
                  <a:latin typeface="Times New Roman" pitchFamily="18" charset="0"/>
                  <a:cs typeface="Times New Roman" pitchFamily="18" charset="0"/>
                </a:rPr>
                <a:t>1,6</a:t>
              </a:r>
              <a:endPara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96" name="Прямая соединительная линия 95"/>
            <p:cNvCxnSpPr/>
            <p:nvPr/>
          </p:nvCxnSpPr>
          <p:spPr>
            <a:xfrm>
              <a:off x="7817827" y="1124306"/>
              <a:ext cx="1116000" cy="23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0" y="928670"/>
            <a:ext cx="571472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20086 0.07986 " pathEditMode="relative" rAng="0" ptsTypes="AA">
                                      <p:cBhvr>
                                        <p:cTn id="13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400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33" grpId="1" animBg="1"/>
      <p:bldP spid="1029" grpId="0" animBg="1"/>
      <p:bldP spid="1036" grpId="0" animBg="1"/>
      <p:bldP spid="1028" grpId="0" animBg="1"/>
      <p:bldP spid="28" grpId="0"/>
      <p:bldP spid="29" grpId="0" animBg="1"/>
      <p:bldP spid="30" grpId="0"/>
      <p:bldP spid="41" grpId="0" animBg="1"/>
      <p:bldP spid="53" grpId="0"/>
      <p:bldP spid="55" grpId="0"/>
      <p:bldP spid="1035" grpId="0" animBg="1"/>
      <p:bldP spid="69" grpId="0" animBg="1"/>
      <p:bldP spid="71" grpId="0" animBg="1"/>
      <p:bldP spid="88" grpId="0" animBg="1"/>
      <p:bldP spid="89" grpId="0"/>
      <p:bldP spid="92" grpId="0" animBg="1"/>
      <p:bldP spid="93" grpId="0"/>
      <p:bldP spid="118" grpId="0" build="p" animBg="1"/>
      <p:bldP spid="119" grpId="0" animBg="1"/>
      <p:bldP spid="139" grpId="0" animBg="1"/>
      <p:bldP spid="146" grpId="0" animBg="1"/>
      <p:bldP spid="85" grpId="0" animBg="1"/>
      <p:bldP spid="90" grpId="0" animBg="1"/>
      <p:bldP spid="9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214282" y="3126682"/>
            <a:ext cx="289411" cy="230879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H="1">
            <a:off x="401649" y="278838"/>
            <a:ext cx="1829422" cy="29224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20139" y="261915"/>
            <a:ext cx="751597" cy="32438"/>
            <a:chOff x="10760" y="1635"/>
            <a:chExt cx="403" cy="23"/>
          </a:xfrm>
        </p:grpSpPr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10771" y="1658"/>
              <a:ext cx="3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10760" y="1635"/>
              <a:ext cx="3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357158" y="2000240"/>
            <a:ext cx="785818" cy="1226784"/>
          </a:xfrm>
          <a:prstGeom prst="line">
            <a:avLst/>
          </a:prstGeom>
          <a:noFill/>
          <a:ln w="57150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 flipH="1">
            <a:off x="2183486" y="350277"/>
            <a:ext cx="45719" cy="3507351"/>
          </a:xfrm>
          <a:prstGeom prst="line">
            <a:avLst/>
          </a:prstGeom>
          <a:noFill/>
          <a:ln w="38100">
            <a:solidFill>
              <a:srgbClr val="0033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-352801" y="4027617"/>
            <a:ext cx="1468667" cy="487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med"/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2"/>
          <p:cNvGrpSpPr/>
          <p:nvPr/>
        </p:nvGrpSpPr>
        <p:grpSpPr>
          <a:xfrm>
            <a:off x="357158" y="4643446"/>
            <a:ext cx="595035" cy="461665"/>
            <a:chOff x="357158" y="3357562"/>
            <a:chExt cx="595035" cy="461665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57158" y="3357562"/>
              <a:ext cx="595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571472" y="3429000"/>
              <a:ext cx="28575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6"/>
          <p:cNvGrpSpPr/>
          <p:nvPr/>
        </p:nvGrpSpPr>
        <p:grpSpPr>
          <a:xfrm>
            <a:off x="907487" y="1357298"/>
            <a:ext cx="407484" cy="461665"/>
            <a:chOff x="571472" y="1071546"/>
            <a:chExt cx="407484" cy="461665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571472" y="1071546"/>
              <a:ext cx="4074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676372" y="1107359"/>
              <a:ext cx="285752" cy="1588"/>
            </a:xfrm>
            <a:prstGeom prst="straightConnector1">
              <a:avLst/>
            </a:prstGeom>
            <a:ln w="381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Прямоугольник 27"/>
          <p:cNvSpPr/>
          <p:nvPr/>
        </p:nvSpPr>
        <p:spPr>
          <a:xfrm>
            <a:off x="1709279" y="2488164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endParaRPr lang="ru-RU" sz="2000" dirty="0">
              <a:solidFill>
                <a:srgbClr val="003300"/>
              </a:solidFill>
            </a:endParaRPr>
          </a:p>
        </p:txBody>
      </p:sp>
      <p:sp>
        <p:nvSpPr>
          <p:cNvPr id="29" name="Дуга 28"/>
          <p:cNvSpPr/>
          <p:nvPr/>
        </p:nvSpPr>
        <p:spPr>
          <a:xfrm rot="9491916">
            <a:off x="1929622" y="480640"/>
            <a:ext cx="428628" cy="35719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785918" y="714356"/>
            <a:ext cx="410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lang="ru-RU" sz="2800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>
            <a:off x="183094" y="2960122"/>
            <a:ext cx="1785950" cy="906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176194" y="3885888"/>
            <a:ext cx="1137919" cy="65277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трелка вправо 40"/>
          <p:cNvSpPr/>
          <p:nvPr/>
        </p:nvSpPr>
        <p:spPr>
          <a:xfrm rot="1808701">
            <a:off x="333168" y="3376944"/>
            <a:ext cx="771377" cy="257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1"/>
          <p:cNvGrpSpPr/>
          <p:nvPr/>
        </p:nvGrpSpPr>
        <p:grpSpPr>
          <a:xfrm>
            <a:off x="714348" y="2928934"/>
            <a:ext cx="407484" cy="461665"/>
            <a:chOff x="571472" y="1071546"/>
            <a:chExt cx="407484" cy="461665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71472" y="1071546"/>
              <a:ext cx="407484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4" name="Прямая со стрелкой 43"/>
            <p:cNvCxnSpPr/>
            <p:nvPr/>
          </p:nvCxnSpPr>
          <p:spPr>
            <a:xfrm>
              <a:off x="621780" y="1121007"/>
              <a:ext cx="285752" cy="1588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Прямоугольник 52"/>
          <p:cNvSpPr/>
          <p:nvPr/>
        </p:nvSpPr>
        <p:spPr>
          <a:xfrm>
            <a:off x="2264809" y="1142984"/>
            <a:ext cx="538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endParaRPr lang="ru-RU" sz="32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0" y="5143512"/>
            <a:ext cx="1263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1035" name="Arc 11"/>
          <p:cNvSpPr>
            <a:spLocks/>
          </p:cNvSpPr>
          <p:nvPr/>
        </p:nvSpPr>
        <p:spPr bwMode="auto">
          <a:xfrm flipH="1" flipV="1">
            <a:off x="428596" y="3000372"/>
            <a:ext cx="1785950" cy="78581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0563"/>
              <a:gd name="T1" fmla="*/ 0 h 21600"/>
              <a:gd name="T2" fmla="*/ 20563 w 20563"/>
              <a:gd name="T3" fmla="*/ 14987 h 21600"/>
              <a:gd name="T4" fmla="*/ 0 w 2056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563" h="21600" fill="none" extrusionOk="0">
                <a:moveTo>
                  <a:pt x="-1" y="0"/>
                </a:moveTo>
                <a:cubicBezTo>
                  <a:pt x="9381" y="0"/>
                  <a:pt x="17690" y="6055"/>
                  <a:pt x="20562" y="14987"/>
                </a:cubicBezTo>
              </a:path>
              <a:path w="20563" h="21600" stroke="0" extrusionOk="0">
                <a:moveTo>
                  <a:pt x="-1" y="0"/>
                </a:moveTo>
                <a:cubicBezTo>
                  <a:pt x="9381" y="0"/>
                  <a:pt x="17690" y="6055"/>
                  <a:pt x="20562" y="14987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prstDash val="dash"/>
            <a:round/>
            <a:headEnd type="none"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Line 4"/>
          <p:cNvSpPr>
            <a:spLocks noChangeShapeType="1"/>
          </p:cNvSpPr>
          <p:nvPr/>
        </p:nvSpPr>
        <p:spPr bwMode="auto">
          <a:xfrm flipH="1">
            <a:off x="2174640" y="341400"/>
            <a:ext cx="45719" cy="3507351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0" name="Прямая со стрелкой 69"/>
          <p:cNvCxnSpPr/>
          <p:nvPr/>
        </p:nvCxnSpPr>
        <p:spPr>
          <a:xfrm rot="5400000">
            <a:off x="1455839" y="4599120"/>
            <a:ext cx="1468667" cy="487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med"/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Line 12"/>
          <p:cNvSpPr>
            <a:spLocks noChangeShapeType="1"/>
          </p:cNvSpPr>
          <p:nvPr/>
        </p:nvSpPr>
        <p:spPr bwMode="auto">
          <a:xfrm flipV="1">
            <a:off x="2158874" y="2134742"/>
            <a:ext cx="45719" cy="1583974"/>
          </a:xfrm>
          <a:prstGeom prst="line">
            <a:avLst/>
          </a:prstGeom>
          <a:noFill/>
          <a:ln w="57150">
            <a:solidFill>
              <a:srgbClr val="0014AC"/>
            </a:solidFill>
            <a:round/>
            <a:headEnd/>
            <a:tailEnd type="triangle" w="med" len="med"/>
          </a:ln>
          <a:scene3d>
            <a:camera prst="orthographicFront">
              <a:rot lat="0" lon="0" rev="6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 стрелкой 72"/>
          <p:cNvCxnSpPr/>
          <p:nvPr/>
        </p:nvCxnSpPr>
        <p:spPr>
          <a:xfrm rot="5400000" flipH="1" flipV="1">
            <a:off x="964381" y="3107529"/>
            <a:ext cx="571504" cy="214314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77"/>
          <p:cNvGrpSpPr/>
          <p:nvPr/>
        </p:nvGrpSpPr>
        <p:grpSpPr>
          <a:xfrm>
            <a:off x="1166134" y="2500306"/>
            <a:ext cx="457176" cy="461665"/>
            <a:chOff x="3214678" y="2500306"/>
            <a:chExt cx="457176" cy="461665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3214678" y="2500306"/>
              <a:ext cx="4571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4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2400" dirty="0">
                <a:solidFill>
                  <a:srgbClr val="006600"/>
                </a:solidFill>
              </a:endParaRPr>
            </a:p>
          </p:txBody>
        </p:sp>
        <p:cxnSp>
          <p:nvCxnSpPr>
            <p:cNvPr id="77" name="Прямая со стрелкой 76"/>
            <p:cNvCxnSpPr/>
            <p:nvPr/>
          </p:nvCxnSpPr>
          <p:spPr>
            <a:xfrm>
              <a:off x="3287098" y="2619042"/>
              <a:ext cx="285752" cy="1588"/>
            </a:xfrm>
            <a:prstGeom prst="straightConnector1">
              <a:avLst/>
            </a:prstGeom>
            <a:ln w="38100">
              <a:solidFill>
                <a:srgbClr val="00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80"/>
          <p:cNvGrpSpPr/>
          <p:nvPr/>
        </p:nvGrpSpPr>
        <p:grpSpPr>
          <a:xfrm>
            <a:off x="1258000" y="3262970"/>
            <a:ext cx="364202" cy="523220"/>
            <a:chOff x="3714744" y="2643182"/>
            <a:chExt cx="364202" cy="523220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3714744" y="2643182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sz="2800" dirty="0">
                <a:solidFill>
                  <a:srgbClr val="006600"/>
                </a:solidFill>
              </a:endParaRPr>
            </a:p>
          </p:txBody>
        </p:sp>
        <p:cxnSp>
          <p:nvCxnSpPr>
            <p:cNvPr id="80" name="Прямая со стрелкой 79"/>
            <p:cNvCxnSpPr/>
            <p:nvPr/>
          </p:nvCxnSpPr>
          <p:spPr>
            <a:xfrm>
              <a:off x="3778790" y="2690480"/>
              <a:ext cx="285752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Прямая со стрелкой 81"/>
          <p:cNvCxnSpPr/>
          <p:nvPr/>
        </p:nvCxnSpPr>
        <p:spPr>
          <a:xfrm>
            <a:off x="1071538" y="3786190"/>
            <a:ext cx="571504" cy="214314"/>
          </a:xfrm>
          <a:prstGeom prst="straightConnector1">
            <a:avLst/>
          </a:prstGeom>
          <a:ln w="571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84"/>
          <p:cNvGrpSpPr/>
          <p:nvPr/>
        </p:nvGrpSpPr>
        <p:grpSpPr>
          <a:xfrm>
            <a:off x="1357290" y="3993112"/>
            <a:ext cx="470000" cy="523220"/>
            <a:chOff x="3214678" y="2500306"/>
            <a:chExt cx="470000" cy="523220"/>
          </a:xfrm>
        </p:grpSpPr>
        <p:sp>
          <p:nvSpPr>
            <p:cNvPr id="86" name="Прямоугольник 85"/>
            <p:cNvSpPr/>
            <p:nvPr/>
          </p:nvSpPr>
          <p:spPr>
            <a:xfrm>
              <a:off x="3214678" y="2500306"/>
              <a:ext cx="4700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800" b="1" baseline="-25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</a:t>
              </a:r>
              <a:endParaRPr lang="ru-RU" sz="2800" dirty="0">
                <a:solidFill>
                  <a:srgbClr val="003300"/>
                </a:solidFill>
              </a:endParaRPr>
            </a:p>
          </p:txBody>
        </p:sp>
        <p:cxnSp>
          <p:nvCxnSpPr>
            <p:cNvPr id="87" name="Прямая со стрелкой 86"/>
            <p:cNvCxnSpPr/>
            <p:nvPr/>
          </p:nvCxnSpPr>
          <p:spPr>
            <a:xfrm>
              <a:off x="3287098" y="2619042"/>
              <a:ext cx="285752" cy="1588"/>
            </a:xfrm>
            <a:prstGeom prst="straightConnector1">
              <a:avLst/>
            </a:prstGeom>
            <a:ln w="38100">
              <a:solidFill>
                <a:srgbClr val="00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Line 4"/>
          <p:cNvSpPr>
            <a:spLocks noChangeShapeType="1"/>
          </p:cNvSpPr>
          <p:nvPr/>
        </p:nvSpPr>
        <p:spPr bwMode="auto">
          <a:xfrm flipH="1" flipV="1">
            <a:off x="714348" y="4214818"/>
            <a:ext cx="1714512" cy="56461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stealth" w="lg" len="lg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214546" y="4714884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dirty="0"/>
          </a:p>
        </p:txBody>
      </p:sp>
      <p:sp>
        <p:nvSpPr>
          <p:cNvPr id="92" name="Дуга 91"/>
          <p:cNvSpPr/>
          <p:nvPr/>
        </p:nvSpPr>
        <p:spPr>
          <a:xfrm rot="21252767">
            <a:off x="199299" y="4285690"/>
            <a:ext cx="428628" cy="35719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349518" y="3786190"/>
            <a:ext cx="444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lang="ru-RU" sz="3200" dirty="0"/>
          </a:p>
        </p:txBody>
      </p:sp>
      <p:grpSp>
        <p:nvGrpSpPr>
          <p:cNvPr id="24" name="Группа 112"/>
          <p:cNvGrpSpPr/>
          <p:nvPr/>
        </p:nvGrpSpPr>
        <p:grpSpPr>
          <a:xfrm>
            <a:off x="2483768" y="2780928"/>
            <a:ext cx="2882520" cy="769441"/>
            <a:chOff x="5572132" y="1071546"/>
            <a:chExt cx="2882520" cy="769441"/>
          </a:xfrm>
        </p:grpSpPr>
        <p:sp>
          <p:nvSpPr>
            <p:cNvPr id="114" name="Rectangle 1"/>
            <p:cNvSpPr>
              <a:spLocks noChangeArrowheads="1"/>
            </p:cNvSpPr>
            <p:nvPr/>
          </p:nvSpPr>
          <p:spPr bwMode="auto">
            <a:xfrm>
              <a:off x="5572132" y="1071546"/>
              <a:ext cx="2882520" cy="769441"/>
            </a:xfrm>
            <a:prstGeom prst="rect">
              <a:avLst/>
            </a:prstGeom>
            <a:noFill/>
            <a:ln w="3810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T</a:t>
              </a: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= </a:t>
              </a: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2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15" name="Прямая соединительная линия 114"/>
            <p:cNvCxnSpPr/>
            <p:nvPr/>
          </p:nvCxnSpPr>
          <p:spPr>
            <a:xfrm>
              <a:off x="7358082" y="1124306"/>
              <a:ext cx="707035" cy="23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7" name="Picture 3"/>
          <p:cNvPicPr>
            <a:picLocks noChangeAspect="1" noChangeArrowheads="1"/>
          </p:cNvPicPr>
          <p:nvPr/>
        </p:nvPicPr>
        <p:blipFill>
          <a:blip r:embed="rId8" cstate="print">
            <a:lum bright="-20000" contrast="60000"/>
          </a:blip>
          <a:srcRect l="17924" t="40154" r="10904" b="52618"/>
          <a:stretch>
            <a:fillRect/>
          </a:stretch>
        </p:blipFill>
        <p:spPr bwMode="auto">
          <a:xfrm>
            <a:off x="0" y="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" name="Прямоугольник 117"/>
          <p:cNvSpPr/>
          <p:nvPr/>
        </p:nvSpPr>
        <p:spPr>
          <a:xfrm>
            <a:off x="7488832" y="908720"/>
            <a:ext cx="1979712" cy="188769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1,5м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=300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N=125</a:t>
            </a: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987824" y="1268760"/>
            <a:ext cx="1239442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 Box 9"/>
          <p:cNvSpPr txBox="1">
            <a:spLocks noChangeArrowheads="1"/>
          </p:cNvSpPr>
          <p:nvPr/>
        </p:nvSpPr>
        <p:spPr bwMode="auto">
          <a:xfrm>
            <a:off x="2483768" y="836712"/>
            <a:ext cx="4032448" cy="504056"/>
          </a:xfrm>
          <a:prstGeom prst="rect">
            <a:avLst/>
          </a:prstGeom>
          <a:solidFill>
            <a:srgbClr val="92D05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Найду период колебаний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Text Box 9"/>
          <p:cNvSpPr txBox="1">
            <a:spLocks noChangeArrowheads="1"/>
          </p:cNvSpPr>
          <p:nvPr/>
        </p:nvSpPr>
        <p:spPr bwMode="auto">
          <a:xfrm>
            <a:off x="2411760" y="1844824"/>
            <a:ext cx="5112568" cy="936104"/>
          </a:xfrm>
          <a:prstGeom prst="rect">
            <a:avLst/>
          </a:prstGeom>
          <a:solidFill>
            <a:srgbClr val="92D05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Из формулы Гюйгенса выражу ускорение свободного падения 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5436096" y="2780928"/>
            <a:ext cx="24465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6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ru-RU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2511756" y="3583123"/>
            <a:ext cx="1071127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3296063" y="3630463"/>
            <a:ext cx="1930337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ru-RU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6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/>
          </a:p>
        </p:txBody>
      </p:sp>
      <p:sp>
        <p:nvSpPr>
          <p:cNvPr id="136" name="TextBox 135"/>
          <p:cNvSpPr txBox="1"/>
          <p:nvPr/>
        </p:nvSpPr>
        <p:spPr>
          <a:xfrm>
            <a:off x="0" y="5589240"/>
            <a:ext cx="9144000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по этим данным ускорение свободного падения составит …..м/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Rectangle 1"/>
          <p:cNvSpPr>
            <a:spLocks noChangeArrowheads="1"/>
          </p:cNvSpPr>
          <p:nvPr/>
        </p:nvSpPr>
        <p:spPr bwMode="auto">
          <a:xfrm>
            <a:off x="5220072" y="4365104"/>
            <a:ext cx="2016224" cy="646331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/c</a:t>
            </a:r>
            <a:r>
              <a:rPr lang="ru-RU" sz="36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0" y="928670"/>
            <a:ext cx="571472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20086 0.07986 " pathEditMode="relative" rAng="0" ptsTypes="AA">
                                      <p:cBhvr>
                                        <p:cTn id="10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400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3" dur="300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4" dur="300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300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0" dur="3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1" dur="3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3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7" dur="3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8" dur="3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3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4" dur="3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5" dur="3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3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33" grpId="1" animBg="1"/>
      <p:bldP spid="1029" grpId="0" animBg="1"/>
      <p:bldP spid="1036" grpId="0" animBg="1"/>
      <p:bldP spid="1028" grpId="0" animBg="1"/>
      <p:bldP spid="28" grpId="0"/>
      <p:bldP spid="29" grpId="0" animBg="1"/>
      <p:bldP spid="30" grpId="0"/>
      <p:bldP spid="41" grpId="0" animBg="1"/>
      <p:bldP spid="53" grpId="0"/>
      <p:bldP spid="55" grpId="0"/>
      <p:bldP spid="1035" grpId="0" animBg="1"/>
      <p:bldP spid="69" grpId="0" animBg="1"/>
      <p:bldP spid="71" grpId="0" animBg="1"/>
      <p:bldP spid="88" grpId="0" animBg="1"/>
      <p:bldP spid="89" grpId="0"/>
      <p:bldP spid="92" grpId="0" animBg="1"/>
      <p:bldP spid="93" grpId="0"/>
      <p:bldP spid="118" grpId="0" build="p" animBg="1"/>
      <p:bldP spid="119" grpId="0" animBg="1"/>
      <p:bldP spid="121" grpId="0" animBg="1"/>
      <p:bldP spid="122" grpId="0" animBg="1"/>
      <p:bldP spid="124" grpId="0"/>
      <p:bldP spid="132" grpId="0" animBg="1"/>
      <p:bldP spid="135" grpId="0" animBg="1"/>
      <p:bldP spid="136" grpId="0" animBg="1"/>
      <p:bldP spid="13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214282" y="3126682"/>
            <a:ext cx="289411" cy="230879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H="1">
            <a:off x="401649" y="278838"/>
            <a:ext cx="1829422" cy="29224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20139" y="261915"/>
            <a:ext cx="751597" cy="32438"/>
            <a:chOff x="10760" y="1635"/>
            <a:chExt cx="403" cy="23"/>
          </a:xfrm>
        </p:grpSpPr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10771" y="1658"/>
              <a:ext cx="3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10760" y="1635"/>
              <a:ext cx="3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357158" y="2000240"/>
            <a:ext cx="785818" cy="1226784"/>
          </a:xfrm>
          <a:prstGeom prst="line">
            <a:avLst/>
          </a:prstGeom>
          <a:noFill/>
          <a:ln w="57150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 flipH="1">
            <a:off x="2183486" y="350277"/>
            <a:ext cx="45719" cy="3507351"/>
          </a:xfrm>
          <a:prstGeom prst="line">
            <a:avLst/>
          </a:prstGeom>
          <a:noFill/>
          <a:ln w="38100">
            <a:solidFill>
              <a:srgbClr val="0033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-352801" y="4027617"/>
            <a:ext cx="1468667" cy="487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med"/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2"/>
          <p:cNvGrpSpPr/>
          <p:nvPr/>
        </p:nvGrpSpPr>
        <p:grpSpPr>
          <a:xfrm>
            <a:off x="357158" y="4643446"/>
            <a:ext cx="930063" cy="461665"/>
            <a:chOff x="357158" y="3357562"/>
            <a:chExt cx="930063" cy="461665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57158" y="3357562"/>
              <a:ext cx="93006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r>
                <a:rPr lang="ru-RU" sz="1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рак</a:t>
              </a:r>
              <a:endParaRPr lang="ru-RU" sz="2400" dirty="0">
                <a:solidFill>
                  <a:srgbClr val="000000"/>
                </a:solidFill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571472" y="3429000"/>
              <a:ext cx="28575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6"/>
          <p:cNvGrpSpPr/>
          <p:nvPr/>
        </p:nvGrpSpPr>
        <p:grpSpPr>
          <a:xfrm>
            <a:off x="907487" y="1357298"/>
            <a:ext cx="407484" cy="461665"/>
            <a:chOff x="571472" y="1071546"/>
            <a:chExt cx="407484" cy="461665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571472" y="1071546"/>
              <a:ext cx="4074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676372" y="1107359"/>
              <a:ext cx="285752" cy="1588"/>
            </a:xfrm>
            <a:prstGeom prst="straightConnector1">
              <a:avLst/>
            </a:prstGeom>
            <a:ln w="381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Прямоугольник 27"/>
          <p:cNvSpPr/>
          <p:nvPr/>
        </p:nvSpPr>
        <p:spPr>
          <a:xfrm>
            <a:off x="1709279" y="2488164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endParaRPr lang="ru-RU" sz="2000" dirty="0">
              <a:solidFill>
                <a:srgbClr val="003300"/>
              </a:solidFill>
            </a:endParaRPr>
          </a:p>
        </p:txBody>
      </p:sp>
      <p:sp>
        <p:nvSpPr>
          <p:cNvPr id="29" name="Дуга 28"/>
          <p:cNvSpPr/>
          <p:nvPr/>
        </p:nvSpPr>
        <p:spPr>
          <a:xfrm rot="9491916">
            <a:off x="1929622" y="480640"/>
            <a:ext cx="428628" cy="35719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785918" y="714356"/>
            <a:ext cx="410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lang="ru-RU" sz="2800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>
            <a:off x="183094" y="2960122"/>
            <a:ext cx="1785950" cy="906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176194" y="3885888"/>
            <a:ext cx="1137919" cy="65277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трелка вправо 40"/>
          <p:cNvSpPr/>
          <p:nvPr/>
        </p:nvSpPr>
        <p:spPr>
          <a:xfrm rot="1808701">
            <a:off x="333168" y="3376944"/>
            <a:ext cx="771377" cy="257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1"/>
          <p:cNvGrpSpPr/>
          <p:nvPr/>
        </p:nvGrpSpPr>
        <p:grpSpPr>
          <a:xfrm>
            <a:off x="714348" y="2928934"/>
            <a:ext cx="407484" cy="461665"/>
            <a:chOff x="571472" y="1071546"/>
            <a:chExt cx="407484" cy="461665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71472" y="1071546"/>
              <a:ext cx="407484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4" name="Прямая со стрелкой 43"/>
            <p:cNvCxnSpPr/>
            <p:nvPr/>
          </p:nvCxnSpPr>
          <p:spPr>
            <a:xfrm>
              <a:off x="621780" y="1121007"/>
              <a:ext cx="285752" cy="1588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Прямоугольник 52"/>
          <p:cNvSpPr/>
          <p:nvPr/>
        </p:nvSpPr>
        <p:spPr>
          <a:xfrm>
            <a:off x="2264809" y="1142984"/>
            <a:ext cx="538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endParaRPr lang="ru-RU" sz="32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0" y="5143512"/>
            <a:ext cx="1263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1035" name="Arc 11"/>
          <p:cNvSpPr>
            <a:spLocks/>
          </p:cNvSpPr>
          <p:nvPr/>
        </p:nvSpPr>
        <p:spPr bwMode="auto">
          <a:xfrm flipH="1" flipV="1">
            <a:off x="428596" y="3000372"/>
            <a:ext cx="1785950" cy="78581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0563"/>
              <a:gd name="T1" fmla="*/ 0 h 21600"/>
              <a:gd name="T2" fmla="*/ 20563 w 20563"/>
              <a:gd name="T3" fmla="*/ 14987 h 21600"/>
              <a:gd name="T4" fmla="*/ 0 w 2056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563" h="21600" fill="none" extrusionOk="0">
                <a:moveTo>
                  <a:pt x="-1" y="0"/>
                </a:moveTo>
                <a:cubicBezTo>
                  <a:pt x="9381" y="0"/>
                  <a:pt x="17690" y="6055"/>
                  <a:pt x="20562" y="14987"/>
                </a:cubicBezTo>
              </a:path>
              <a:path w="20563" h="21600" stroke="0" extrusionOk="0">
                <a:moveTo>
                  <a:pt x="-1" y="0"/>
                </a:moveTo>
                <a:cubicBezTo>
                  <a:pt x="9381" y="0"/>
                  <a:pt x="17690" y="6055"/>
                  <a:pt x="20562" y="14987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prstDash val="dash"/>
            <a:round/>
            <a:headEnd type="none"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Line 4"/>
          <p:cNvSpPr>
            <a:spLocks noChangeShapeType="1"/>
          </p:cNvSpPr>
          <p:nvPr/>
        </p:nvSpPr>
        <p:spPr bwMode="auto">
          <a:xfrm flipH="1">
            <a:off x="2174640" y="341400"/>
            <a:ext cx="45719" cy="3507351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0" name="Прямая со стрелкой 69"/>
          <p:cNvCxnSpPr/>
          <p:nvPr/>
        </p:nvCxnSpPr>
        <p:spPr>
          <a:xfrm rot="5400000">
            <a:off x="1455839" y="4599120"/>
            <a:ext cx="1468667" cy="487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med"/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Line 12"/>
          <p:cNvSpPr>
            <a:spLocks noChangeShapeType="1"/>
          </p:cNvSpPr>
          <p:nvPr/>
        </p:nvSpPr>
        <p:spPr bwMode="auto">
          <a:xfrm flipV="1">
            <a:off x="2158874" y="2134742"/>
            <a:ext cx="45719" cy="1583974"/>
          </a:xfrm>
          <a:prstGeom prst="line">
            <a:avLst/>
          </a:prstGeom>
          <a:noFill/>
          <a:ln w="57150">
            <a:solidFill>
              <a:srgbClr val="0014AC"/>
            </a:solidFill>
            <a:round/>
            <a:headEnd/>
            <a:tailEnd type="triangle" w="med" len="med"/>
          </a:ln>
          <a:scene3d>
            <a:camera prst="orthographicFront">
              <a:rot lat="0" lon="0" rev="6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 стрелкой 72"/>
          <p:cNvCxnSpPr/>
          <p:nvPr/>
        </p:nvCxnSpPr>
        <p:spPr>
          <a:xfrm rot="5400000" flipH="1" flipV="1">
            <a:off x="964381" y="3107529"/>
            <a:ext cx="571504" cy="214314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77"/>
          <p:cNvGrpSpPr/>
          <p:nvPr/>
        </p:nvGrpSpPr>
        <p:grpSpPr>
          <a:xfrm>
            <a:off x="1166134" y="2500306"/>
            <a:ext cx="457176" cy="461665"/>
            <a:chOff x="3214678" y="2500306"/>
            <a:chExt cx="457176" cy="461665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3214678" y="2500306"/>
              <a:ext cx="4571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4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2400" dirty="0">
                <a:solidFill>
                  <a:srgbClr val="006600"/>
                </a:solidFill>
              </a:endParaRPr>
            </a:p>
          </p:txBody>
        </p:sp>
        <p:cxnSp>
          <p:nvCxnSpPr>
            <p:cNvPr id="77" name="Прямая со стрелкой 76"/>
            <p:cNvCxnSpPr/>
            <p:nvPr/>
          </p:nvCxnSpPr>
          <p:spPr>
            <a:xfrm>
              <a:off x="3287098" y="2619042"/>
              <a:ext cx="285752" cy="1588"/>
            </a:xfrm>
            <a:prstGeom prst="straightConnector1">
              <a:avLst/>
            </a:prstGeom>
            <a:ln w="38100">
              <a:solidFill>
                <a:srgbClr val="00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80"/>
          <p:cNvGrpSpPr/>
          <p:nvPr/>
        </p:nvGrpSpPr>
        <p:grpSpPr>
          <a:xfrm>
            <a:off x="1258000" y="3262970"/>
            <a:ext cx="364202" cy="523220"/>
            <a:chOff x="3714744" y="2643182"/>
            <a:chExt cx="364202" cy="523220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3714744" y="2643182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sz="2800" dirty="0">
                <a:solidFill>
                  <a:srgbClr val="006600"/>
                </a:solidFill>
              </a:endParaRPr>
            </a:p>
          </p:txBody>
        </p:sp>
        <p:cxnSp>
          <p:nvCxnSpPr>
            <p:cNvPr id="80" name="Прямая со стрелкой 79"/>
            <p:cNvCxnSpPr/>
            <p:nvPr/>
          </p:nvCxnSpPr>
          <p:spPr>
            <a:xfrm>
              <a:off x="3778790" y="2690480"/>
              <a:ext cx="285752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Прямая со стрелкой 81"/>
          <p:cNvCxnSpPr/>
          <p:nvPr/>
        </p:nvCxnSpPr>
        <p:spPr>
          <a:xfrm>
            <a:off x="1071538" y="3786190"/>
            <a:ext cx="571504" cy="214314"/>
          </a:xfrm>
          <a:prstGeom prst="straightConnector1">
            <a:avLst/>
          </a:prstGeom>
          <a:ln w="571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84"/>
          <p:cNvGrpSpPr/>
          <p:nvPr/>
        </p:nvGrpSpPr>
        <p:grpSpPr>
          <a:xfrm>
            <a:off x="1357290" y="3993112"/>
            <a:ext cx="470000" cy="523220"/>
            <a:chOff x="3214678" y="2500306"/>
            <a:chExt cx="470000" cy="523220"/>
          </a:xfrm>
        </p:grpSpPr>
        <p:sp>
          <p:nvSpPr>
            <p:cNvPr id="86" name="Прямоугольник 85"/>
            <p:cNvSpPr/>
            <p:nvPr/>
          </p:nvSpPr>
          <p:spPr>
            <a:xfrm>
              <a:off x="3214678" y="2500306"/>
              <a:ext cx="4700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800" b="1" baseline="-25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</a:t>
              </a:r>
              <a:endParaRPr lang="ru-RU" sz="2800" dirty="0">
                <a:solidFill>
                  <a:srgbClr val="003300"/>
                </a:solidFill>
              </a:endParaRPr>
            </a:p>
          </p:txBody>
        </p:sp>
        <p:cxnSp>
          <p:nvCxnSpPr>
            <p:cNvPr id="87" name="Прямая со стрелкой 86"/>
            <p:cNvCxnSpPr/>
            <p:nvPr/>
          </p:nvCxnSpPr>
          <p:spPr>
            <a:xfrm>
              <a:off x="3287098" y="2619042"/>
              <a:ext cx="285752" cy="1588"/>
            </a:xfrm>
            <a:prstGeom prst="straightConnector1">
              <a:avLst/>
            </a:prstGeom>
            <a:ln w="38100">
              <a:solidFill>
                <a:srgbClr val="00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Line 4"/>
          <p:cNvSpPr>
            <a:spLocks noChangeShapeType="1"/>
          </p:cNvSpPr>
          <p:nvPr/>
        </p:nvSpPr>
        <p:spPr bwMode="auto">
          <a:xfrm flipH="1" flipV="1">
            <a:off x="714348" y="4214818"/>
            <a:ext cx="1714512" cy="56461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stealth" w="lg" len="lg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214546" y="4714884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dirty="0"/>
          </a:p>
        </p:txBody>
      </p:sp>
      <p:sp>
        <p:nvSpPr>
          <p:cNvPr id="92" name="Дуга 91"/>
          <p:cNvSpPr/>
          <p:nvPr/>
        </p:nvSpPr>
        <p:spPr>
          <a:xfrm rot="21252767">
            <a:off x="199299" y="4285690"/>
            <a:ext cx="428628" cy="35719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349518" y="3786190"/>
            <a:ext cx="444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lang="ru-RU" sz="3200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7453336" y="1556792"/>
            <a:ext cx="1871192" cy="188769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=…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pPr>
              <a:lnSpc>
                <a:spcPts val="3500"/>
              </a:lnSpc>
            </a:pP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ru-RU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з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1с</a:t>
            </a: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м/с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рак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 Box 9"/>
          <p:cNvSpPr txBox="1">
            <a:spLocks noChangeArrowheads="1"/>
          </p:cNvSpPr>
          <p:nvPr/>
        </p:nvSpPr>
        <p:spPr bwMode="auto">
          <a:xfrm>
            <a:off x="2699792" y="1196752"/>
            <a:ext cx="6444208" cy="432048"/>
          </a:xfrm>
          <a:prstGeom prst="rect">
            <a:avLst/>
          </a:prstGeom>
          <a:solidFill>
            <a:srgbClr val="92D05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Запишем формулу Гюйгенса для 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Rectangle 1"/>
          <p:cNvSpPr>
            <a:spLocks noChangeArrowheads="1"/>
          </p:cNvSpPr>
          <p:nvPr/>
        </p:nvSpPr>
        <p:spPr bwMode="auto">
          <a:xfrm>
            <a:off x="6948264" y="5157192"/>
            <a:ext cx="2195736" cy="646331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рак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с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0" y="5931277"/>
            <a:ext cx="9144000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маятник с периодом в 1с имеет длину …м и в данной ракете колебания его будут повторяться через ….с.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112"/>
          <p:cNvGrpSpPr/>
          <p:nvPr/>
        </p:nvGrpSpPr>
        <p:grpSpPr>
          <a:xfrm>
            <a:off x="2699792" y="1628800"/>
            <a:ext cx="3191899" cy="769441"/>
            <a:chOff x="5572132" y="1071546"/>
            <a:chExt cx="3191899" cy="769441"/>
          </a:xfrm>
        </p:grpSpPr>
        <p:sp>
          <p:nvSpPr>
            <p:cNvPr id="75" name="Rectangle 1"/>
            <p:cNvSpPr>
              <a:spLocks noChangeArrowheads="1"/>
            </p:cNvSpPr>
            <p:nvPr/>
          </p:nvSpPr>
          <p:spPr bwMode="auto">
            <a:xfrm>
              <a:off x="5572132" y="1071546"/>
              <a:ext cx="3191899" cy="769441"/>
            </a:xfrm>
            <a:prstGeom prst="rect">
              <a:avLst/>
            </a:prstGeom>
            <a:noFill/>
            <a:ln w="3810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T</a:t>
              </a:r>
              <a:r>
                <a:rPr kumimoji="0" lang="ru-RU" sz="28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з</a:t>
              </a:r>
              <a:r>
                <a:rPr kumimoji="0" lang="ru-RU" sz="44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=</a:t>
              </a: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2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ru-RU" sz="3200" b="1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з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78" name="Прямая соединительная линия 77"/>
            <p:cNvCxnSpPr/>
            <p:nvPr/>
          </p:nvCxnSpPr>
          <p:spPr>
            <a:xfrm>
              <a:off x="7557249" y="1124306"/>
              <a:ext cx="1116000" cy="23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12"/>
          <p:cNvGrpSpPr/>
          <p:nvPr/>
        </p:nvGrpSpPr>
        <p:grpSpPr>
          <a:xfrm>
            <a:off x="2411760" y="2924944"/>
            <a:ext cx="3304109" cy="646331"/>
            <a:chOff x="5572127" y="1133100"/>
            <a:chExt cx="2150901" cy="646331"/>
          </a:xfrm>
        </p:grpSpPr>
        <p:sp>
          <p:nvSpPr>
            <p:cNvPr id="83" name="Rectangle 1"/>
            <p:cNvSpPr>
              <a:spLocks noChangeArrowheads="1"/>
            </p:cNvSpPr>
            <p:nvPr/>
          </p:nvSpPr>
          <p:spPr bwMode="auto">
            <a:xfrm>
              <a:off x="5572127" y="1133100"/>
              <a:ext cx="2150901" cy="646331"/>
            </a:xfrm>
            <a:prstGeom prst="rect">
              <a:avLst/>
            </a:prstGeom>
            <a:noFill/>
            <a:ln w="38100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1с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=2∙3,14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lang="en-US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9,8</a:t>
              </a:r>
              <a:endPara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84" name="Прямая соединительная линия 83"/>
            <p:cNvCxnSpPr/>
            <p:nvPr/>
          </p:nvCxnSpPr>
          <p:spPr>
            <a:xfrm>
              <a:off x="6984045" y="1213237"/>
              <a:ext cx="707035" cy="232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 Box 9"/>
          <p:cNvSpPr txBox="1">
            <a:spLocks noChangeArrowheads="1"/>
          </p:cNvSpPr>
          <p:nvPr/>
        </p:nvSpPr>
        <p:spPr bwMode="auto">
          <a:xfrm>
            <a:off x="2267744" y="2420888"/>
            <a:ext cx="4824536" cy="504056"/>
          </a:xfrm>
          <a:prstGeom prst="rect">
            <a:avLst/>
          </a:prstGeom>
          <a:solidFill>
            <a:srgbClr val="92D05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Найду длину этого маятника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1"/>
          <p:cNvSpPr>
            <a:spLocks noChangeArrowheads="1"/>
          </p:cNvSpPr>
          <p:nvPr/>
        </p:nvSpPr>
        <p:spPr bwMode="auto">
          <a:xfrm>
            <a:off x="5724128" y="2924944"/>
            <a:ext cx="1584176" cy="646331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  м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1" name="Text Box 9"/>
          <p:cNvSpPr txBox="1">
            <a:spLocks noChangeArrowheads="1"/>
          </p:cNvSpPr>
          <p:nvPr/>
        </p:nvSpPr>
        <p:spPr bwMode="auto">
          <a:xfrm>
            <a:off x="2195736" y="3501008"/>
            <a:ext cx="6732240" cy="792088"/>
          </a:xfrm>
          <a:prstGeom prst="rect">
            <a:avLst/>
          </a:prstGeom>
          <a:solidFill>
            <a:srgbClr val="92D05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формула Гюйгенса для спускающейся ракеты будет иметь вид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2"/>
          <p:cNvGrpSpPr/>
          <p:nvPr/>
        </p:nvGrpSpPr>
        <p:grpSpPr>
          <a:xfrm>
            <a:off x="2829497" y="5169386"/>
            <a:ext cx="3724096" cy="707886"/>
            <a:chOff x="5629829" y="1088876"/>
            <a:chExt cx="3724096" cy="707886"/>
          </a:xfrm>
        </p:grpSpPr>
        <p:sp>
          <p:nvSpPr>
            <p:cNvPr id="95" name="Rectangle 1"/>
            <p:cNvSpPr>
              <a:spLocks noChangeArrowheads="1"/>
            </p:cNvSpPr>
            <p:nvPr/>
          </p:nvSpPr>
          <p:spPr bwMode="auto">
            <a:xfrm>
              <a:off x="5629829" y="1088876"/>
              <a:ext cx="3724096" cy="707886"/>
            </a:xfrm>
            <a:prstGeom prst="rect">
              <a:avLst/>
            </a:prstGeom>
            <a:noFill/>
            <a:ln w="3810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T</a:t>
              </a:r>
              <a:r>
                <a:rPr kumimoji="0" lang="ru-RU" sz="2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л</a:t>
              </a:r>
              <a:r>
                <a:rPr kumimoji="0" lang="ru-RU" sz="40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=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6,28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…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/6</a:t>
              </a:r>
              <a:r>
                <a:rPr lang="ru-RU" sz="4000" b="1" dirty="0" smtClean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96" name="Прямая соединительная линия 95"/>
            <p:cNvCxnSpPr/>
            <p:nvPr/>
          </p:nvCxnSpPr>
          <p:spPr>
            <a:xfrm>
              <a:off x="7817827" y="1124306"/>
              <a:ext cx="1116000" cy="23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8" cstate="print"/>
          <a:srcRect l="17924" t="73520" r="10904" b="10400"/>
          <a:stretch>
            <a:fillRect/>
          </a:stretch>
        </p:blipFill>
        <p:spPr bwMode="auto">
          <a:xfrm>
            <a:off x="0" y="-27384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7" name="Группа 112"/>
          <p:cNvGrpSpPr/>
          <p:nvPr/>
        </p:nvGrpSpPr>
        <p:grpSpPr>
          <a:xfrm>
            <a:off x="2627784" y="4251865"/>
            <a:ext cx="3600400" cy="707886"/>
            <a:chOff x="5572132" y="1102323"/>
            <a:chExt cx="3600400" cy="707886"/>
          </a:xfrm>
        </p:grpSpPr>
        <p:sp>
          <p:nvSpPr>
            <p:cNvPr id="72" name="Rectangle 1"/>
            <p:cNvSpPr>
              <a:spLocks noChangeArrowheads="1"/>
            </p:cNvSpPr>
            <p:nvPr/>
          </p:nvSpPr>
          <p:spPr bwMode="auto">
            <a:xfrm>
              <a:off x="5572132" y="1102323"/>
              <a:ext cx="3600400" cy="707886"/>
            </a:xfrm>
            <a:prstGeom prst="rect">
              <a:avLst/>
            </a:prstGeom>
            <a:noFill/>
            <a:ln w="3810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T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рак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=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2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4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-a</a:t>
              </a:r>
              <a:endPara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74" name="Прямая соединительная линия 73"/>
            <p:cNvCxnSpPr/>
            <p:nvPr/>
          </p:nvCxnSpPr>
          <p:spPr>
            <a:xfrm>
              <a:off x="7651378" y="1141229"/>
              <a:ext cx="1116000" cy="23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0" y="1334144"/>
            <a:ext cx="571472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20086 0.07986 " pathEditMode="relative" rAng="0" ptsTypes="AA">
                                      <p:cBhvr>
                                        <p:cTn id="13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400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33" grpId="1" animBg="1"/>
      <p:bldP spid="1029" grpId="0" animBg="1"/>
      <p:bldP spid="1036" grpId="0" animBg="1"/>
      <p:bldP spid="1028" grpId="0" animBg="1"/>
      <p:bldP spid="28" grpId="0"/>
      <p:bldP spid="29" grpId="0" animBg="1"/>
      <p:bldP spid="30" grpId="0"/>
      <p:bldP spid="41" grpId="0" animBg="1"/>
      <p:bldP spid="53" grpId="0"/>
      <p:bldP spid="55" grpId="0"/>
      <p:bldP spid="1035" grpId="0" animBg="1"/>
      <p:bldP spid="69" grpId="0" animBg="1"/>
      <p:bldP spid="71" grpId="0" animBg="1"/>
      <p:bldP spid="88" grpId="0" animBg="1"/>
      <p:bldP spid="89" grpId="0"/>
      <p:bldP spid="92" grpId="0" animBg="1"/>
      <p:bldP spid="93" grpId="0"/>
      <p:bldP spid="118" grpId="0" build="p" animBg="1"/>
      <p:bldP spid="119" grpId="0" animBg="1"/>
      <p:bldP spid="139" grpId="0" animBg="1"/>
      <p:bldP spid="146" grpId="0" animBg="1"/>
      <p:bldP spid="85" grpId="0" animBg="1"/>
      <p:bldP spid="90" grpId="0" animBg="1"/>
      <p:bldP spid="9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91880" y="3071810"/>
            <a:ext cx="5652120" cy="2428892"/>
          </a:xfrm>
          <a:prstGeom prst="rect">
            <a:avLst/>
          </a:prstGeom>
          <a:solidFill>
            <a:srgbClr val="CCFFCC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03848" y="2412177"/>
            <a:ext cx="5945217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воздух                                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805831" y="3102588"/>
            <a:ext cx="5086649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v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203720" y="748278"/>
            <a:ext cx="2797172" cy="4621580"/>
            <a:chOff x="2382" y="5964"/>
            <a:chExt cx="795" cy="1291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rot="-5400000">
              <a:off x="2453" y="5893"/>
              <a:ext cx="653" cy="795"/>
              <a:chOff x="14088" y="6493"/>
              <a:chExt cx="1234" cy="1210"/>
            </a:xfrm>
          </p:grpSpPr>
          <p:grpSp>
            <p:nvGrpSpPr>
              <p:cNvPr id="6" name="Group 4"/>
              <p:cNvGrpSpPr>
                <a:grpSpLocks/>
              </p:cNvGrpSpPr>
              <p:nvPr/>
            </p:nvGrpSpPr>
            <p:grpSpPr bwMode="auto">
              <a:xfrm>
                <a:off x="14088" y="6511"/>
                <a:ext cx="249" cy="1192"/>
                <a:chOff x="867" y="3368"/>
                <a:chExt cx="1398" cy="1192"/>
              </a:xfrm>
            </p:grpSpPr>
            <p:sp>
              <p:nvSpPr>
                <p:cNvPr id="6149" name="Freeform 5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50" name="Freeform 6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7" name="Group 7"/>
              <p:cNvGrpSpPr>
                <a:grpSpLocks/>
              </p:cNvGrpSpPr>
              <p:nvPr/>
            </p:nvGrpSpPr>
            <p:grpSpPr bwMode="auto">
              <a:xfrm>
                <a:off x="14336" y="6505"/>
                <a:ext cx="249" cy="1192"/>
                <a:chOff x="867" y="3368"/>
                <a:chExt cx="1398" cy="1192"/>
              </a:xfrm>
            </p:grpSpPr>
            <p:sp>
              <p:nvSpPr>
                <p:cNvPr id="6152" name="Freeform 8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53" name="Freeform 9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14578" y="6499"/>
                <a:ext cx="249" cy="1192"/>
                <a:chOff x="867" y="3368"/>
                <a:chExt cx="1398" cy="1192"/>
              </a:xfrm>
            </p:grpSpPr>
            <p:sp>
              <p:nvSpPr>
                <p:cNvPr id="6155" name="Freeform 11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56" name="Freeform 12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9" name="Group 13"/>
              <p:cNvGrpSpPr>
                <a:grpSpLocks/>
              </p:cNvGrpSpPr>
              <p:nvPr/>
            </p:nvGrpSpPr>
            <p:grpSpPr bwMode="auto">
              <a:xfrm>
                <a:off x="14825" y="6493"/>
                <a:ext cx="249" cy="1192"/>
                <a:chOff x="867" y="3368"/>
                <a:chExt cx="1398" cy="1192"/>
              </a:xfrm>
            </p:grpSpPr>
            <p:sp>
              <p:nvSpPr>
                <p:cNvPr id="6158" name="Freeform 14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59" name="Freeform 15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0" name="Group 16"/>
              <p:cNvGrpSpPr>
                <a:grpSpLocks/>
              </p:cNvGrpSpPr>
              <p:nvPr/>
            </p:nvGrpSpPr>
            <p:grpSpPr bwMode="auto">
              <a:xfrm>
                <a:off x="15073" y="6493"/>
                <a:ext cx="249" cy="1192"/>
                <a:chOff x="867" y="3368"/>
                <a:chExt cx="1398" cy="1192"/>
              </a:xfrm>
            </p:grpSpPr>
            <p:sp>
              <p:nvSpPr>
                <p:cNvPr id="6161" name="Freeform 17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62" name="Freeform 18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11" name="Group 19"/>
            <p:cNvGrpSpPr>
              <a:grpSpLocks/>
            </p:cNvGrpSpPr>
            <p:nvPr/>
          </p:nvGrpSpPr>
          <p:grpSpPr bwMode="auto">
            <a:xfrm rot="-5400000">
              <a:off x="2526" y="6747"/>
              <a:ext cx="648" cy="367"/>
              <a:chOff x="14066" y="6453"/>
              <a:chExt cx="1225" cy="1200"/>
            </a:xfrm>
          </p:grpSpPr>
          <p:grpSp>
            <p:nvGrpSpPr>
              <p:cNvPr id="12" name="Group 20"/>
              <p:cNvGrpSpPr>
                <a:grpSpLocks/>
              </p:cNvGrpSpPr>
              <p:nvPr/>
            </p:nvGrpSpPr>
            <p:grpSpPr bwMode="auto">
              <a:xfrm>
                <a:off x="14066" y="6465"/>
                <a:ext cx="249" cy="1188"/>
                <a:chOff x="745" y="3322"/>
                <a:chExt cx="1406" cy="1188"/>
              </a:xfrm>
            </p:grpSpPr>
            <p:sp>
              <p:nvSpPr>
                <p:cNvPr id="6165" name="Freeform 21"/>
                <p:cNvSpPr>
                  <a:spLocks/>
                </p:cNvSpPr>
                <p:nvPr/>
              </p:nvSpPr>
              <p:spPr bwMode="auto">
                <a:xfrm>
                  <a:off x="1405" y="3322"/>
                  <a:ext cx="746" cy="633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66" name="Freeform 22"/>
                <p:cNvSpPr>
                  <a:spLocks/>
                </p:cNvSpPr>
                <p:nvPr/>
              </p:nvSpPr>
              <p:spPr bwMode="auto">
                <a:xfrm flipV="1">
                  <a:off x="745" y="3934"/>
                  <a:ext cx="661" cy="576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3" name="Group 23"/>
              <p:cNvGrpSpPr>
                <a:grpSpLocks/>
              </p:cNvGrpSpPr>
              <p:nvPr/>
            </p:nvGrpSpPr>
            <p:grpSpPr bwMode="auto">
              <a:xfrm>
                <a:off x="14314" y="6453"/>
                <a:ext cx="249" cy="1194"/>
                <a:chOff x="749" y="3316"/>
                <a:chExt cx="1390" cy="1194"/>
              </a:xfrm>
            </p:grpSpPr>
            <p:sp>
              <p:nvSpPr>
                <p:cNvPr id="6168" name="Freeform 24"/>
                <p:cNvSpPr>
                  <a:spLocks/>
                </p:cNvSpPr>
                <p:nvPr/>
              </p:nvSpPr>
              <p:spPr bwMode="auto">
                <a:xfrm>
                  <a:off x="1401" y="3316"/>
                  <a:ext cx="738" cy="632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69" name="Freeform 25"/>
                <p:cNvSpPr>
                  <a:spLocks/>
                </p:cNvSpPr>
                <p:nvPr/>
              </p:nvSpPr>
              <p:spPr bwMode="auto">
                <a:xfrm flipV="1">
                  <a:off x="749" y="3934"/>
                  <a:ext cx="654" cy="576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4" name="Group 26"/>
              <p:cNvGrpSpPr>
                <a:grpSpLocks/>
              </p:cNvGrpSpPr>
              <p:nvPr/>
            </p:nvGrpSpPr>
            <p:grpSpPr bwMode="auto">
              <a:xfrm>
                <a:off x="14557" y="6454"/>
                <a:ext cx="249" cy="1181"/>
                <a:chOff x="746" y="3323"/>
                <a:chExt cx="1398" cy="1181"/>
              </a:xfrm>
            </p:grpSpPr>
            <p:sp>
              <p:nvSpPr>
                <p:cNvPr id="6171" name="Freeform 27"/>
                <p:cNvSpPr>
                  <a:spLocks/>
                </p:cNvSpPr>
                <p:nvPr/>
              </p:nvSpPr>
              <p:spPr bwMode="auto">
                <a:xfrm>
                  <a:off x="1399" y="3323"/>
                  <a:ext cx="745" cy="633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72" name="Freeform 28"/>
                <p:cNvSpPr>
                  <a:spLocks/>
                </p:cNvSpPr>
                <p:nvPr/>
              </p:nvSpPr>
              <p:spPr bwMode="auto">
                <a:xfrm flipV="1">
                  <a:off x="746" y="3928"/>
                  <a:ext cx="659" cy="576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5" name="Group 29"/>
              <p:cNvGrpSpPr>
                <a:grpSpLocks/>
              </p:cNvGrpSpPr>
              <p:nvPr/>
            </p:nvGrpSpPr>
            <p:grpSpPr bwMode="auto">
              <a:xfrm>
                <a:off x="14802" y="6456"/>
                <a:ext cx="249" cy="1180"/>
                <a:chOff x="744" y="3331"/>
                <a:chExt cx="1404" cy="1180"/>
              </a:xfrm>
            </p:grpSpPr>
            <p:sp>
              <p:nvSpPr>
                <p:cNvPr id="6174" name="Freeform 30"/>
                <p:cNvSpPr>
                  <a:spLocks/>
                </p:cNvSpPr>
                <p:nvPr/>
              </p:nvSpPr>
              <p:spPr bwMode="auto">
                <a:xfrm>
                  <a:off x="1403" y="3331"/>
                  <a:ext cx="745" cy="634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75" name="Freeform 31"/>
                <p:cNvSpPr>
                  <a:spLocks/>
                </p:cNvSpPr>
                <p:nvPr/>
              </p:nvSpPr>
              <p:spPr bwMode="auto">
                <a:xfrm flipV="1">
                  <a:off x="744" y="3935"/>
                  <a:ext cx="659" cy="576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6" name="Group 32"/>
              <p:cNvGrpSpPr>
                <a:grpSpLocks/>
              </p:cNvGrpSpPr>
              <p:nvPr/>
            </p:nvGrpSpPr>
            <p:grpSpPr bwMode="auto">
              <a:xfrm>
                <a:off x="15051" y="6461"/>
                <a:ext cx="240" cy="1185"/>
                <a:chOff x="739" y="3336"/>
                <a:chExt cx="1343" cy="1185"/>
              </a:xfrm>
            </p:grpSpPr>
            <p:sp>
              <p:nvSpPr>
                <p:cNvPr id="6177" name="Freeform 33"/>
                <p:cNvSpPr>
                  <a:spLocks/>
                </p:cNvSpPr>
                <p:nvPr/>
              </p:nvSpPr>
              <p:spPr bwMode="auto">
                <a:xfrm>
                  <a:off x="1342" y="3336"/>
                  <a:ext cx="740" cy="634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78" name="Freeform 34"/>
                <p:cNvSpPr>
                  <a:spLocks/>
                </p:cNvSpPr>
                <p:nvPr/>
              </p:nvSpPr>
              <p:spPr bwMode="auto">
                <a:xfrm flipV="1">
                  <a:off x="739" y="3944"/>
                  <a:ext cx="655" cy="577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 cstate="print">
            <a:lum bright="-20000" contrast="60000"/>
          </a:blip>
          <a:srcRect l="7672" t="58167" r="20461" b="25959"/>
          <a:stretch>
            <a:fillRect/>
          </a:stretch>
        </p:blipFill>
        <p:spPr bwMode="auto">
          <a:xfrm>
            <a:off x="0" y="0"/>
            <a:ext cx="91440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Прямоугольник 56"/>
          <p:cNvSpPr/>
          <p:nvPr/>
        </p:nvSpPr>
        <p:spPr>
          <a:xfrm>
            <a:off x="0" y="1124744"/>
            <a:ext cx="2843808" cy="2336537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взд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=?</a:t>
            </a:r>
          </a:p>
          <a:p>
            <a:pPr>
              <a:lnSpc>
                <a:spcPts val="35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8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0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=?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=332м/с</a:t>
            </a: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32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=1400м/с</a:t>
            </a: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440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Гц</a:t>
            </a:r>
            <a:endParaRPr lang="en-US" sz="54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0" y="5500389"/>
            <a:ext cx="9144000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при переходе волны из воздуха в воду длина волны увеличилась от….м/с до ….м/с. Частота и период не изменились.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619672" y="1004535"/>
            <a:ext cx="7308304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Т.к. колебания в волне вынужденные, то ни частота ни период при переходе из среды в среду не изменяется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0" y="3429000"/>
            <a:ext cx="2285984" cy="78581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lang="el-GR" sz="4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ύ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0" y="4149080"/>
            <a:ext cx="2285984" cy="78581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lang="el-GR" sz="4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ύ</a:t>
            </a:r>
            <a:r>
              <a:rPr lang="ru-RU" sz="4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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2555776" y="4011334"/>
            <a:ext cx="4896544" cy="785818"/>
          </a:xfrm>
          <a:prstGeom prst="rect">
            <a:avLst/>
          </a:prstGeom>
          <a:solidFill>
            <a:srgbClr val="F9E3A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взд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332м/с</a:t>
            </a:r>
            <a:r>
              <a:rPr lang="ru-RU" sz="4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440Гц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2555776" y="4803422"/>
            <a:ext cx="4896544" cy="7858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4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1400м/с</a:t>
            </a:r>
            <a:r>
              <a:rPr lang="ru-RU" sz="4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440Гц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572528" y="6334780"/>
            <a:ext cx="571472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3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3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3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3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3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3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3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3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3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3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3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3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145" grpId="0" animBg="1"/>
      <p:bldP spid="57" grpId="0" build="p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0313" y="-14882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4704"/>
            <a:ext cx="7929586" cy="2500313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 №10</a:t>
            </a:r>
          </a:p>
          <a:p>
            <a:pPr eaLnBrk="1" fontAlgn="t" hangingPunct="1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577 579 580 581 588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t" hangingPunct="1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Волны т22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endParaRPr lang="ru-RU" sz="4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80728"/>
            <a:ext cx="2571736" cy="143885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=300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12,5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149080"/>
            <a:ext cx="91440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скорость волны …..м/с.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 rot="10800000">
            <a:off x="5580111" y="1556791"/>
            <a:ext cx="4032448" cy="1512167"/>
            <a:chOff x="14066" y="6453"/>
            <a:chExt cx="1225" cy="1200"/>
          </a:xfrm>
        </p:grpSpPr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14066" y="6465"/>
              <a:ext cx="249" cy="1188"/>
              <a:chOff x="745" y="3322"/>
              <a:chExt cx="1406" cy="1188"/>
            </a:xfrm>
          </p:grpSpPr>
          <p:sp>
            <p:nvSpPr>
              <p:cNvPr id="27" name="Freeform 21"/>
              <p:cNvSpPr>
                <a:spLocks/>
              </p:cNvSpPr>
              <p:nvPr/>
            </p:nvSpPr>
            <p:spPr bwMode="auto">
              <a:xfrm>
                <a:off x="1405" y="3322"/>
                <a:ext cx="746" cy="633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22"/>
              <p:cNvSpPr>
                <a:spLocks/>
              </p:cNvSpPr>
              <p:nvPr/>
            </p:nvSpPr>
            <p:spPr bwMode="auto">
              <a:xfrm flipV="1">
                <a:off x="745" y="3934"/>
                <a:ext cx="661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14314" y="6453"/>
              <a:ext cx="249" cy="1194"/>
              <a:chOff x="749" y="3316"/>
              <a:chExt cx="1390" cy="1194"/>
            </a:xfrm>
          </p:grpSpPr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401" y="3316"/>
                <a:ext cx="738" cy="632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 flipV="1">
                <a:off x="749" y="3934"/>
                <a:ext cx="654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3" name="Group 26"/>
            <p:cNvGrpSpPr>
              <a:grpSpLocks/>
            </p:cNvGrpSpPr>
            <p:nvPr/>
          </p:nvGrpSpPr>
          <p:grpSpPr bwMode="auto">
            <a:xfrm>
              <a:off x="14557" y="6454"/>
              <a:ext cx="249" cy="1181"/>
              <a:chOff x="746" y="3323"/>
              <a:chExt cx="1398" cy="1181"/>
            </a:xfrm>
          </p:grpSpPr>
          <p:sp>
            <p:nvSpPr>
              <p:cNvPr id="23" name="Freeform 27"/>
              <p:cNvSpPr>
                <a:spLocks/>
              </p:cNvSpPr>
              <p:nvPr/>
            </p:nvSpPr>
            <p:spPr bwMode="auto">
              <a:xfrm>
                <a:off x="1399" y="3323"/>
                <a:ext cx="745" cy="633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28"/>
              <p:cNvSpPr>
                <a:spLocks/>
              </p:cNvSpPr>
              <p:nvPr/>
            </p:nvSpPr>
            <p:spPr bwMode="auto">
              <a:xfrm flipV="1">
                <a:off x="746" y="3928"/>
                <a:ext cx="659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4" name="Group 29"/>
            <p:cNvGrpSpPr>
              <a:grpSpLocks/>
            </p:cNvGrpSpPr>
            <p:nvPr/>
          </p:nvGrpSpPr>
          <p:grpSpPr bwMode="auto">
            <a:xfrm>
              <a:off x="14802" y="6456"/>
              <a:ext cx="249" cy="1180"/>
              <a:chOff x="744" y="3331"/>
              <a:chExt cx="1404" cy="1180"/>
            </a:xfrm>
          </p:grpSpPr>
          <p:sp>
            <p:nvSpPr>
              <p:cNvPr id="21" name="Freeform 30"/>
              <p:cNvSpPr>
                <a:spLocks/>
              </p:cNvSpPr>
              <p:nvPr/>
            </p:nvSpPr>
            <p:spPr bwMode="auto">
              <a:xfrm>
                <a:off x="1403" y="3331"/>
                <a:ext cx="745" cy="634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31"/>
              <p:cNvSpPr>
                <a:spLocks/>
              </p:cNvSpPr>
              <p:nvPr/>
            </p:nvSpPr>
            <p:spPr bwMode="auto">
              <a:xfrm flipV="1">
                <a:off x="744" y="3935"/>
                <a:ext cx="659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5" name="Group 32"/>
            <p:cNvGrpSpPr>
              <a:grpSpLocks/>
            </p:cNvGrpSpPr>
            <p:nvPr/>
          </p:nvGrpSpPr>
          <p:grpSpPr bwMode="auto">
            <a:xfrm>
              <a:off x="15051" y="6461"/>
              <a:ext cx="240" cy="1185"/>
              <a:chOff x="739" y="3336"/>
              <a:chExt cx="1343" cy="1185"/>
            </a:xfrm>
          </p:grpSpPr>
          <p:sp>
            <p:nvSpPr>
              <p:cNvPr id="19" name="Freeform 33"/>
              <p:cNvSpPr>
                <a:spLocks/>
              </p:cNvSpPr>
              <p:nvPr/>
            </p:nvSpPr>
            <p:spPr bwMode="auto">
              <a:xfrm>
                <a:off x="1342" y="3336"/>
                <a:ext cx="740" cy="634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4"/>
              <p:cNvSpPr>
                <a:spLocks/>
              </p:cNvSpPr>
              <p:nvPr/>
            </p:nvSpPr>
            <p:spPr bwMode="auto">
              <a:xfrm flipV="1">
                <a:off x="739" y="3944"/>
                <a:ext cx="655" cy="577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30" name="Прямая со стрелкой 29"/>
          <p:cNvCxnSpPr/>
          <p:nvPr/>
        </p:nvCxnSpPr>
        <p:spPr>
          <a:xfrm>
            <a:off x="6156176" y="1556792"/>
            <a:ext cx="792088" cy="0"/>
          </a:xfrm>
          <a:prstGeom prst="straightConnector1">
            <a:avLst/>
          </a:prstGeom>
          <a:ln w="38100"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utoShape 3"/>
          <p:cNvSpPr>
            <a:spLocks noChangeArrowheads="1"/>
          </p:cNvSpPr>
          <p:nvPr/>
        </p:nvSpPr>
        <p:spPr bwMode="auto">
          <a:xfrm>
            <a:off x="6300192" y="1779656"/>
            <a:ext cx="576064" cy="857256"/>
          </a:xfrm>
          <a:prstGeom prst="wedgeRoundRectCallout">
            <a:avLst>
              <a:gd name="adj1" fmla="val -5677"/>
              <a:gd name="adj2" fmla="val -66632"/>
              <a:gd name="adj3" fmla="val 16667"/>
            </a:avLst>
          </a:prstGeom>
          <a:solidFill>
            <a:srgbClr val="92D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2627784" y="1124744"/>
            <a:ext cx="2285984" cy="72008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l-GR" sz="4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ύ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5" name="AutoShape 3"/>
          <p:cNvSpPr>
            <a:spLocks noChangeArrowheads="1"/>
          </p:cNvSpPr>
          <p:nvPr/>
        </p:nvSpPr>
        <p:spPr bwMode="auto">
          <a:xfrm>
            <a:off x="0" y="2636912"/>
            <a:ext cx="5400600" cy="648072"/>
          </a:xfrm>
          <a:prstGeom prst="wedgeRoundRectCallout">
            <a:avLst>
              <a:gd name="adj1" fmla="val -15242"/>
              <a:gd name="adj2" fmla="val -50033"/>
              <a:gd name="adj3" fmla="val 16667"/>
            </a:avLst>
          </a:prstGeom>
          <a:solidFill>
            <a:srgbClr val="92D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300м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/12,5с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….м/с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5" cstate="print"/>
          <a:srcRect l="18182" t="23701" r="10132" b="68892"/>
          <a:stretch>
            <a:fillRect/>
          </a:stretch>
        </p:blipFill>
        <p:spPr bwMode="auto">
          <a:xfrm>
            <a:off x="0" y="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0" y="0"/>
            <a:ext cx="785786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32" grpId="0" animBg="1"/>
      <p:bldP spid="33" grpId="0" animBg="1"/>
      <p:bldP spid="3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56792"/>
            <a:ext cx="2571736" cy="188769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 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8м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=23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lum bright="-20000" contrast="60000"/>
          </a:blip>
          <a:srcRect l="18182" t="46294" r="10132" b="38670"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931277"/>
            <a:ext cx="91440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скорость волны …..м/с.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2699792" y="2276872"/>
            <a:ext cx="2000264" cy="648072"/>
          </a:xfrm>
          <a:prstGeom prst="wedgeRoundRectCallout">
            <a:avLst>
              <a:gd name="adj1" fmla="val -5677"/>
              <a:gd name="adj2" fmla="val -66632"/>
              <a:gd name="adj3" fmla="val 16667"/>
            </a:avLst>
          </a:prstGeom>
          <a:solidFill>
            <a:srgbClr val="92D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3712677" y="3222189"/>
            <a:ext cx="632567" cy="854883"/>
            <a:chOff x="9658" y="3130"/>
            <a:chExt cx="670" cy="466"/>
          </a:xfrm>
        </p:grpSpPr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9757" y="3362"/>
              <a:ext cx="53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lang="en-US" sz="32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t</a:t>
              </a:r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9658" y="3130"/>
              <a:ext cx="67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3200" b="1" dirty="0" smtClean="0">
                  <a:solidFill>
                    <a:srgbClr val="0000C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9820" y="3387"/>
              <a:ext cx="284" cy="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60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059832" y="3357210"/>
            <a:ext cx="960357" cy="69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sym typeface="Symbol" pitchFamily="18" charset="2"/>
              </a:rPr>
              <a:t>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=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3" name="Group 19"/>
          <p:cNvGrpSpPr>
            <a:grpSpLocks/>
          </p:cNvGrpSpPr>
          <p:nvPr/>
        </p:nvGrpSpPr>
        <p:grpSpPr bwMode="auto">
          <a:xfrm rot="10800000">
            <a:off x="5580111" y="1556791"/>
            <a:ext cx="4032448" cy="1512167"/>
            <a:chOff x="14066" y="6453"/>
            <a:chExt cx="1225" cy="1200"/>
          </a:xfrm>
        </p:grpSpPr>
        <p:grpSp>
          <p:nvGrpSpPr>
            <p:cNvPr id="14" name="Group 20"/>
            <p:cNvGrpSpPr>
              <a:grpSpLocks/>
            </p:cNvGrpSpPr>
            <p:nvPr/>
          </p:nvGrpSpPr>
          <p:grpSpPr bwMode="auto">
            <a:xfrm>
              <a:off x="14066" y="6465"/>
              <a:ext cx="249" cy="1188"/>
              <a:chOff x="745" y="3322"/>
              <a:chExt cx="1406" cy="1188"/>
            </a:xfrm>
          </p:grpSpPr>
          <p:sp>
            <p:nvSpPr>
              <p:cNvPr id="27" name="Freeform 21"/>
              <p:cNvSpPr>
                <a:spLocks/>
              </p:cNvSpPr>
              <p:nvPr/>
            </p:nvSpPr>
            <p:spPr bwMode="auto">
              <a:xfrm>
                <a:off x="1405" y="3322"/>
                <a:ext cx="746" cy="633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22"/>
              <p:cNvSpPr>
                <a:spLocks/>
              </p:cNvSpPr>
              <p:nvPr/>
            </p:nvSpPr>
            <p:spPr bwMode="auto">
              <a:xfrm flipV="1">
                <a:off x="745" y="3934"/>
                <a:ext cx="661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5" name="Group 23"/>
            <p:cNvGrpSpPr>
              <a:grpSpLocks/>
            </p:cNvGrpSpPr>
            <p:nvPr/>
          </p:nvGrpSpPr>
          <p:grpSpPr bwMode="auto">
            <a:xfrm>
              <a:off x="14314" y="6453"/>
              <a:ext cx="249" cy="1194"/>
              <a:chOff x="749" y="3316"/>
              <a:chExt cx="1390" cy="1194"/>
            </a:xfrm>
          </p:grpSpPr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401" y="3316"/>
                <a:ext cx="738" cy="632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 flipV="1">
                <a:off x="749" y="3934"/>
                <a:ext cx="654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6" name="Group 26"/>
            <p:cNvGrpSpPr>
              <a:grpSpLocks/>
            </p:cNvGrpSpPr>
            <p:nvPr/>
          </p:nvGrpSpPr>
          <p:grpSpPr bwMode="auto">
            <a:xfrm>
              <a:off x="14557" y="6454"/>
              <a:ext cx="249" cy="1181"/>
              <a:chOff x="746" y="3323"/>
              <a:chExt cx="1398" cy="1181"/>
            </a:xfrm>
          </p:grpSpPr>
          <p:sp>
            <p:nvSpPr>
              <p:cNvPr id="23" name="Freeform 27"/>
              <p:cNvSpPr>
                <a:spLocks/>
              </p:cNvSpPr>
              <p:nvPr/>
            </p:nvSpPr>
            <p:spPr bwMode="auto">
              <a:xfrm>
                <a:off x="1399" y="3323"/>
                <a:ext cx="745" cy="633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28"/>
              <p:cNvSpPr>
                <a:spLocks/>
              </p:cNvSpPr>
              <p:nvPr/>
            </p:nvSpPr>
            <p:spPr bwMode="auto">
              <a:xfrm flipV="1">
                <a:off x="746" y="3928"/>
                <a:ext cx="659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7" name="Group 29"/>
            <p:cNvGrpSpPr>
              <a:grpSpLocks/>
            </p:cNvGrpSpPr>
            <p:nvPr/>
          </p:nvGrpSpPr>
          <p:grpSpPr bwMode="auto">
            <a:xfrm>
              <a:off x="14802" y="6456"/>
              <a:ext cx="249" cy="1180"/>
              <a:chOff x="744" y="3331"/>
              <a:chExt cx="1404" cy="1180"/>
            </a:xfrm>
          </p:grpSpPr>
          <p:sp>
            <p:nvSpPr>
              <p:cNvPr id="21" name="Freeform 30"/>
              <p:cNvSpPr>
                <a:spLocks/>
              </p:cNvSpPr>
              <p:nvPr/>
            </p:nvSpPr>
            <p:spPr bwMode="auto">
              <a:xfrm>
                <a:off x="1403" y="3331"/>
                <a:ext cx="745" cy="634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31"/>
              <p:cNvSpPr>
                <a:spLocks/>
              </p:cNvSpPr>
              <p:nvPr/>
            </p:nvSpPr>
            <p:spPr bwMode="auto">
              <a:xfrm flipV="1">
                <a:off x="744" y="3935"/>
                <a:ext cx="659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8" name="Group 32"/>
            <p:cNvGrpSpPr>
              <a:grpSpLocks/>
            </p:cNvGrpSpPr>
            <p:nvPr/>
          </p:nvGrpSpPr>
          <p:grpSpPr bwMode="auto">
            <a:xfrm>
              <a:off x="15051" y="6461"/>
              <a:ext cx="240" cy="1185"/>
              <a:chOff x="739" y="3336"/>
              <a:chExt cx="1343" cy="1185"/>
            </a:xfrm>
          </p:grpSpPr>
          <p:sp>
            <p:nvSpPr>
              <p:cNvPr id="19" name="Freeform 33"/>
              <p:cNvSpPr>
                <a:spLocks/>
              </p:cNvSpPr>
              <p:nvPr/>
            </p:nvSpPr>
            <p:spPr bwMode="auto">
              <a:xfrm>
                <a:off x="1342" y="3336"/>
                <a:ext cx="740" cy="634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4"/>
              <p:cNvSpPr>
                <a:spLocks/>
              </p:cNvSpPr>
              <p:nvPr/>
            </p:nvSpPr>
            <p:spPr bwMode="auto">
              <a:xfrm flipV="1">
                <a:off x="739" y="3944"/>
                <a:ext cx="655" cy="577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30" name="Прямая со стрелкой 29"/>
          <p:cNvCxnSpPr/>
          <p:nvPr/>
        </p:nvCxnSpPr>
        <p:spPr>
          <a:xfrm>
            <a:off x="6156176" y="1556792"/>
            <a:ext cx="792088" cy="0"/>
          </a:xfrm>
          <a:prstGeom prst="straightConnector1">
            <a:avLst/>
          </a:prstGeom>
          <a:ln w="38100"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utoShape 3"/>
          <p:cNvSpPr>
            <a:spLocks noChangeArrowheads="1"/>
          </p:cNvSpPr>
          <p:nvPr/>
        </p:nvSpPr>
        <p:spPr bwMode="auto">
          <a:xfrm>
            <a:off x="6300192" y="1779656"/>
            <a:ext cx="576064" cy="857256"/>
          </a:xfrm>
          <a:prstGeom prst="wedgeRoundRectCallout">
            <a:avLst>
              <a:gd name="adj1" fmla="val -5677"/>
              <a:gd name="adj2" fmla="val -66632"/>
              <a:gd name="adj3" fmla="val 16667"/>
            </a:avLst>
          </a:prstGeom>
          <a:solidFill>
            <a:srgbClr val="92D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2627784" y="1412776"/>
            <a:ext cx="2285984" cy="72008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lang="el-GR" sz="4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ύ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4499992" y="3356992"/>
            <a:ext cx="2520280" cy="69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=23/60c=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….Гц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utoShape 3"/>
          <p:cNvSpPr>
            <a:spLocks noChangeArrowheads="1"/>
          </p:cNvSpPr>
          <p:nvPr/>
        </p:nvSpPr>
        <p:spPr bwMode="auto">
          <a:xfrm>
            <a:off x="4572000" y="4149080"/>
            <a:ext cx="4572000" cy="648072"/>
          </a:xfrm>
          <a:prstGeom prst="wedgeRoundRectCallout">
            <a:avLst>
              <a:gd name="adj1" fmla="val -15242"/>
              <a:gd name="adj2" fmla="val -50033"/>
              <a:gd name="adj3" fmla="val 16667"/>
            </a:avLst>
          </a:prstGeom>
          <a:solidFill>
            <a:srgbClr val="92D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8м∙…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….м/с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0"/>
            <a:ext cx="785786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6" grpId="0" animBg="1"/>
      <p:bldP spid="12" grpId="0"/>
      <p:bldP spid="32" grpId="0" animBg="1"/>
      <p:bldP spid="33" grpId="0" animBg="1"/>
      <p:bldP spid="34" grpId="0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3"/>
          <p:cNvGrpSpPr/>
          <p:nvPr/>
        </p:nvGrpSpPr>
        <p:grpSpPr>
          <a:xfrm>
            <a:off x="4429124" y="0"/>
            <a:ext cx="3492000" cy="4357694"/>
            <a:chOff x="4429124" y="0"/>
            <a:chExt cx="3500430" cy="435769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 l="21094" t="29167" r="68125" b="40000"/>
            <a:stretch>
              <a:fillRect/>
            </a:stretch>
          </p:blipFill>
          <p:spPr bwMode="auto">
            <a:xfrm flipH="1">
              <a:off x="4786314" y="0"/>
              <a:ext cx="3143240" cy="4252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Скругленный прямоугольник 22"/>
            <p:cNvSpPr/>
            <p:nvPr/>
          </p:nvSpPr>
          <p:spPr>
            <a:xfrm>
              <a:off x="4429124" y="2428868"/>
              <a:ext cx="1500198" cy="192882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7"/>
          <p:cNvGrpSpPr/>
          <p:nvPr/>
        </p:nvGrpSpPr>
        <p:grpSpPr>
          <a:xfrm>
            <a:off x="6286512" y="1643050"/>
            <a:ext cx="1000132" cy="461665"/>
            <a:chOff x="3357554" y="2143116"/>
            <a:chExt cx="1000132" cy="461665"/>
          </a:xfrm>
          <a:solidFill>
            <a:schemeClr val="bg2"/>
          </a:solidFill>
        </p:grpSpPr>
        <p:sp>
          <p:nvSpPr>
            <p:cNvPr id="4" name="TextBox 3"/>
            <p:cNvSpPr txBox="1"/>
            <p:nvPr/>
          </p:nvSpPr>
          <p:spPr>
            <a:xfrm>
              <a:off x="3357554" y="2143116"/>
              <a:ext cx="100013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общ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" name="Прямая со стрелкой 4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Прямая со стрелкой 5"/>
          <p:cNvCxnSpPr/>
          <p:nvPr/>
        </p:nvCxnSpPr>
        <p:spPr>
          <a:xfrm rot="16200000" flipV="1">
            <a:off x="5289009" y="2431497"/>
            <a:ext cx="1692000" cy="17253"/>
          </a:xfrm>
          <a:prstGeom prst="straightConnector1">
            <a:avLst/>
          </a:prstGeom>
          <a:ln w="76200">
            <a:solidFill>
              <a:srgbClr val="00B05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588224" y="1214420"/>
            <a:ext cx="784230" cy="2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6372200" y="571480"/>
            <a:ext cx="714380" cy="584775"/>
            <a:chOff x="3357554" y="2143116"/>
            <a:chExt cx="714380" cy="58477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9" name="TextBox 8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32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32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Прямая со стрелкой 10"/>
          <p:cNvCxnSpPr/>
          <p:nvPr/>
        </p:nvCxnSpPr>
        <p:spPr>
          <a:xfrm rot="10800000">
            <a:off x="6170082" y="2214554"/>
            <a:ext cx="1188000" cy="1588"/>
          </a:xfrm>
          <a:prstGeom prst="straightConnector1">
            <a:avLst/>
          </a:prstGeom>
          <a:ln w="50800">
            <a:solidFill>
              <a:srgbClr val="0014AC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V="1">
            <a:off x="5529388" y="3114554"/>
            <a:ext cx="1800000" cy="0"/>
          </a:xfrm>
          <a:prstGeom prst="straightConnector1">
            <a:avLst/>
          </a:prstGeom>
          <a:ln w="50800">
            <a:solidFill>
              <a:srgbClr val="0014AC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7"/>
          <p:cNvGrpSpPr/>
          <p:nvPr/>
        </p:nvGrpSpPr>
        <p:grpSpPr>
          <a:xfrm>
            <a:off x="7500958" y="1967203"/>
            <a:ext cx="428628" cy="461665"/>
            <a:chOff x="3357554" y="2143116"/>
            <a:chExt cx="619129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3357554" y="2143116"/>
              <a:ext cx="619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Прямая со стрелкой 15"/>
          <p:cNvCxnSpPr/>
          <p:nvPr/>
        </p:nvCxnSpPr>
        <p:spPr>
          <a:xfrm rot="16200000" flipV="1">
            <a:off x="6530082" y="3007115"/>
            <a:ext cx="1656000" cy="0"/>
          </a:xfrm>
          <a:prstGeom prst="straightConnector1">
            <a:avLst/>
          </a:prstGeom>
          <a:ln w="762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555700" y="3615407"/>
            <a:ext cx="788036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rot="16200000" flipV="1">
            <a:off x="6072199" y="2571745"/>
            <a:ext cx="1643074" cy="92869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-120000" flipV="1">
            <a:off x="6421353" y="3884361"/>
            <a:ext cx="936000" cy="28380"/>
          </a:xfrm>
          <a:prstGeom prst="line">
            <a:avLst/>
          </a:prstGeom>
          <a:ln w="76200">
            <a:solidFill>
              <a:srgbClr val="C000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4"/>
          <p:cNvGrpSpPr/>
          <p:nvPr/>
        </p:nvGrpSpPr>
        <p:grpSpPr>
          <a:xfrm>
            <a:off x="5364088" y="2780928"/>
            <a:ext cx="714380" cy="523220"/>
            <a:chOff x="2714612" y="4429132"/>
            <a:chExt cx="714380" cy="523220"/>
          </a:xfrm>
        </p:grpSpPr>
        <p:sp>
          <p:nvSpPr>
            <p:cNvPr id="21" name="TextBox 20"/>
            <p:cNvSpPr txBox="1"/>
            <p:nvPr/>
          </p:nvSpPr>
          <p:spPr>
            <a:xfrm>
              <a:off x="2714612" y="4429132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5000628" y="1500174"/>
            <a:ext cx="3071834" cy="1643074"/>
          </a:xfrm>
          <a:prstGeom prst="line">
            <a:avLst/>
          </a:prstGeom>
          <a:ln w="5715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10"/>
          <p:cNvGrpSpPr/>
          <p:nvPr/>
        </p:nvGrpSpPr>
        <p:grpSpPr>
          <a:xfrm>
            <a:off x="5646934" y="3511894"/>
            <a:ext cx="714380" cy="523220"/>
            <a:chOff x="1994179" y="2460676"/>
            <a:chExt cx="571504" cy="523220"/>
          </a:xfrm>
          <a:solidFill>
            <a:schemeClr val="bg2"/>
          </a:solidFill>
        </p:grpSpPr>
        <p:sp>
          <p:nvSpPr>
            <p:cNvPr id="32" name="TextBox 31"/>
            <p:cNvSpPr txBox="1"/>
            <p:nvPr/>
          </p:nvSpPr>
          <p:spPr>
            <a:xfrm>
              <a:off x="1994179" y="2460676"/>
              <a:ext cx="571504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0" y="4077072"/>
            <a:ext cx="9180512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тело не вращалось надо чтобы сумма моментов сил была равна нулю, т.е. плечи всех сил относительно центра масс = нулю!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силы проходят через центр масс!!!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548680"/>
            <a:ext cx="385762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2077236"/>
            <a:ext cx="2555776" cy="707886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tg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 =N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22291"/>
            <a:ext cx="7286676" cy="54918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lnSpc>
                <a:spcPts val="35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oz)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M·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2555776" y="2060848"/>
            <a:ext cx="3000364" cy="707886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tg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 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endParaRPr lang="ru-RU" sz="2400" dirty="0"/>
          </a:p>
        </p:txBody>
      </p:sp>
      <p:sp>
        <p:nvSpPr>
          <p:cNvPr id="40" name="Овал 39"/>
          <p:cNvSpPr/>
          <p:nvPr/>
        </p:nvSpPr>
        <p:spPr>
          <a:xfrm>
            <a:off x="6072198" y="1547862"/>
            <a:ext cx="142876" cy="14287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ый треугольник 40"/>
          <p:cNvSpPr/>
          <p:nvPr/>
        </p:nvSpPr>
        <p:spPr>
          <a:xfrm>
            <a:off x="6858016" y="3225745"/>
            <a:ext cx="357190" cy="584383"/>
          </a:xfrm>
          <a:prstGeom prst="rtTriangle">
            <a:avLst/>
          </a:prstGeom>
          <a:solidFill>
            <a:srgbClr val="0014AC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796231" y="3369358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1" cstate="print"/>
          <a:srcRect l="18010" t="46230" r="9935" b="42977"/>
          <a:stretch>
            <a:fillRect/>
          </a:stretch>
        </p:blipFill>
        <p:spPr bwMode="auto">
          <a:xfrm>
            <a:off x="0" y="5229200"/>
            <a:ext cx="91440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/>
          <p:nvPr/>
        </p:nvSpPr>
        <p:spPr>
          <a:xfrm>
            <a:off x="3452530" y="1452126"/>
            <a:ext cx="1714512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/с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Группа 55"/>
          <p:cNvGrpSpPr/>
          <p:nvPr/>
        </p:nvGrpSpPr>
        <p:grpSpPr>
          <a:xfrm>
            <a:off x="1979712" y="1052736"/>
            <a:ext cx="1597548" cy="1132099"/>
            <a:chOff x="630659" y="4438667"/>
            <a:chExt cx="1597548" cy="1132099"/>
          </a:xfrm>
        </p:grpSpPr>
        <p:grpSp>
          <p:nvGrpSpPr>
            <p:cNvPr id="27" name="Group 3"/>
            <p:cNvGrpSpPr>
              <a:grpSpLocks/>
            </p:cNvGrpSpPr>
            <p:nvPr/>
          </p:nvGrpSpPr>
          <p:grpSpPr bwMode="auto">
            <a:xfrm>
              <a:off x="1512748" y="4438667"/>
              <a:ext cx="715459" cy="1132099"/>
              <a:chOff x="9815" y="3167"/>
              <a:chExt cx="183" cy="622"/>
            </a:xfrm>
          </p:grpSpPr>
          <p:sp>
            <p:nvSpPr>
              <p:cNvPr id="50" name="Text Box 4"/>
              <p:cNvSpPr txBox="1">
                <a:spLocks noChangeArrowheads="1"/>
              </p:cNvSpPr>
              <p:nvPr/>
            </p:nvSpPr>
            <p:spPr bwMode="auto">
              <a:xfrm>
                <a:off x="9827" y="3421"/>
                <a:ext cx="11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 Box 5"/>
              <p:cNvSpPr txBox="1">
                <a:spLocks noChangeArrowheads="1"/>
              </p:cNvSpPr>
              <p:nvPr/>
            </p:nvSpPr>
            <p:spPr bwMode="auto">
              <a:xfrm>
                <a:off x="9815" y="3167"/>
                <a:ext cx="183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Line 6"/>
              <p:cNvSpPr>
                <a:spLocks noChangeShapeType="1"/>
              </p:cNvSpPr>
              <p:nvPr/>
            </p:nvSpPr>
            <p:spPr bwMode="auto">
              <a:xfrm>
                <a:off x="9827" y="3537"/>
                <a:ext cx="1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630659" y="4786322"/>
              <a:ext cx="1000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0" y="1052736"/>
            <a:ext cx="268644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 кинематики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2780928"/>
            <a:ext cx="2071702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tg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 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7284374" y="0"/>
            <a:ext cx="2088232" cy="1887696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 lvl="0">
              <a:lnSpc>
                <a:spcPts val="3500"/>
              </a:lnSpc>
            </a:pP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м/с</a:t>
            </a:r>
            <a:endParaRPr lang="ru-RU" sz="44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40м</a:t>
            </a:r>
          </a:p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3494224" y="2636912"/>
            <a:ext cx="157163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 =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79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°</a:t>
            </a:r>
            <a:endParaRPr lang="ru-RU" sz="4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2051720" y="2827381"/>
            <a:ext cx="1571636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tg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 =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</a:t>
            </a:r>
            <a:endParaRPr lang="ru-RU" sz="4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Загнутый угол 56"/>
          <p:cNvSpPr/>
          <p:nvPr/>
        </p:nvSpPr>
        <p:spPr>
          <a:xfrm>
            <a:off x="3439632" y="2794576"/>
            <a:ext cx="1489304" cy="576064"/>
          </a:xfrm>
          <a:prstGeom prst="foldedCorner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0" y="5805264"/>
            <a:ext cx="9144000" cy="10801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велосипедисту, чтобы не упасть, придётся наклонится под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79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°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вертикали.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0" y="5214950"/>
            <a:ext cx="500034" cy="461665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3" dur="3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4" dur="3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3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3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1" grpId="1" animBg="1"/>
      <p:bldP spid="42" grpId="0"/>
      <p:bldP spid="46" grpId="0" animBg="1"/>
      <p:bldP spid="53" grpId="0" animBg="1" autoUpdateAnimBg="0"/>
      <p:bldP spid="38" grpId="0" animBg="1"/>
      <p:bldP spid="54" grpId="0" build="p" animBg="1"/>
      <p:bldP spid="55" grpId="0"/>
      <p:bldP spid="56" grpId="0" animBg="1"/>
      <p:bldP spid="57" grpId="0" animBg="1"/>
      <p:bldP spid="5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96752"/>
            <a:ext cx="2339752" cy="143885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=340м/с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60000"/>
          </a:blip>
          <a:srcRect l="18182" t="61150" r="10132" b="26721"/>
          <a:stretch>
            <a:fillRect/>
          </a:stretch>
        </p:blipFill>
        <p:spPr bwMode="auto">
          <a:xfrm>
            <a:off x="0" y="0"/>
            <a:ext cx="914400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9"/>
          <p:cNvGrpSpPr>
            <a:grpSpLocks/>
          </p:cNvGrpSpPr>
          <p:nvPr/>
        </p:nvGrpSpPr>
        <p:grpSpPr bwMode="auto">
          <a:xfrm rot="10800000">
            <a:off x="3840337" y="1052736"/>
            <a:ext cx="2319740" cy="144016"/>
            <a:chOff x="14066" y="6453"/>
            <a:chExt cx="1225" cy="1200"/>
          </a:xfrm>
        </p:grpSpPr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14066" y="6465"/>
              <a:ext cx="249" cy="1188"/>
              <a:chOff x="745" y="3322"/>
              <a:chExt cx="1406" cy="1188"/>
            </a:xfrm>
          </p:grpSpPr>
          <p:sp>
            <p:nvSpPr>
              <p:cNvPr id="19" name="Freeform 21"/>
              <p:cNvSpPr>
                <a:spLocks/>
              </p:cNvSpPr>
              <p:nvPr/>
            </p:nvSpPr>
            <p:spPr bwMode="auto">
              <a:xfrm>
                <a:off x="1405" y="3322"/>
                <a:ext cx="746" cy="633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22"/>
              <p:cNvSpPr>
                <a:spLocks/>
              </p:cNvSpPr>
              <p:nvPr/>
            </p:nvSpPr>
            <p:spPr bwMode="auto">
              <a:xfrm flipV="1">
                <a:off x="745" y="3934"/>
                <a:ext cx="661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14314" y="6453"/>
              <a:ext cx="249" cy="1194"/>
              <a:chOff x="749" y="3316"/>
              <a:chExt cx="1390" cy="1194"/>
            </a:xfrm>
          </p:grpSpPr>
          <p:sp>
            <p:nvSpPr>
              <p:cNvPr id="17" name="Freeform 24"/>
              <p:cNvSpPr>
                <a:spLocks/>
              </p:cNvSpPr>
              <p:nvPr/>
            </p:nvSpPr>
            <p:spPr bwMode="auto">
              <a:xfrm>
                <a:off x="1401" y="3316"/>
                <a:ext cx="738" cy="632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25"/>
              <p:cNvSpPr>
                <a:spLocks/>
              </p:cNvSpPr>
              <p:nvPr/>
            </p:nvSpPr>
            <p:spPr bwMode="auto">
              <a:xfrm flipV="1">
                <a:off x="749" y="3934"/>
                <a:ext cx="654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14557" y="6454"/>
              <a:ext cx="249" cy="1181"/>
              <a:chOff x="746" y="3323"/>
              <a:chExt cx="1398" cy="1181"/>
            </a:xfrm>
          </p:grpSpPr>
          <p:sp>
            <p:nvSpPr>
              <p:cNvPr id="15" name="Freeform 27"/>
              <p:cNvSpPr>
                <a:spLocks/>
              </p:cNvSpPr>
              <p:nvPr/>
            </p:nvSpPr>
            <p:spPr bwMode="auto">
              <a:xfrm>
                <a:off x="1399" y="3323"/>
                <a:ext cx="745" cy="633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28"/>
              <p:cNvSpPr>
                <a:spLocks/>
              </p:cNvSpPr>
              <p:nvPr/>
            </p:nvSpPr>
            <p:spPr bwMode="auto">
              <a:xfrm flipV="1">
                <a:off x="746" y="3928"/>
                <a:ext cx="659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14802" y="6456"/>
              <a:ext cx="249" cy="1180"/>
              <a:chOff x="744" y="3331"/>
              <a:chExt cx="1404" cy="1180"/>
            </a:xfrm>
          </p:grpSpPr>
          <p:sp>
            <p:nvSpPr>
              <p:cNvPr id="13" name="Freeform 30"/>
              <p:cNvSpPr>
                <a:spLocks/>
              </p:cNvSpPr>
              <p:nvPr/>
            </p:nvSpPr>
            <p:spPr bwMode="auto">
              <a:xfrm>
                <a:off x="1403" y="3331"/>
                <a:ext cx="745" cy="634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31"/>
              <p:cNvSpPr>
                <a:spLocks/>
              </p:cNvSpPr>
              <p:nvPr/>
            </p:nvSpPr>
            <p:spPr bwMode="auto">
              <a:xfrm flipV="1">
                <a:off x="744" y="3935"/>
                <a:ext cx="659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" name="Group 32"/>
            <p:cNvGrpSpPr>
              <a:grpSpLocks/>
            </p:cNvGrpSpPr>
            <p:nvPr/>
          </p:nvGrpSpPr>
          <p:grpSpPr bwMode="auto">
            <a:xfrm>
              <a:off x="15051" y="6461"/>
              <a:ext cx="240" cy="1185"/>
              <a:chOff x="739" y="3336"/>
              <a:chExt cx="1343" cy="1185"/>
            </a:xfrm>
          </p:grpSpPr>
          <p:sp>
            <p:nvSpPr>
              <p:cNvPr id="11" name="Freeform 33"/>
              <p:cNvSpPr>
                <a:spLocks/>
              </p:cNvSpPr>
              <p:nvPr/>
            </p:nvSpPr>
            <p:spPr bwMode="auto">
              <a:xfrm>
                <a:off x="1342" y="3336"/>
                <a:ext cx="740" cy="634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Freeform 34"/>
              <p:cNvSpPr>
                <a:spLocks/>
              </p:cNvSpPr>
              <p:nvPr/>
            </p:nvSpPr>
            <p:spPr bwMode="auto">
              <a:xfrm flipV="1">
                <a:off x="739" y="3944"/>
                <a:ext cx="655" cy="577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21" name="Group 19"/>
          <p:cNvGrpSpPr>
            <a:grpSpLocks/>
          </p:cNvGrpSpPr>
          <p:nvPr/>
        </p:nvGrpSpPr>
        <p:grpSpPr bwMode="auto">
          <a:xfrm rot="10800000">
            <a:off x="6140692" y="1007622"/>
            <a:ext cx="2319740" cy="144016"/>
            <a:chOff x="14066" y="6453"/>
            <a:chExt cx="1225" cy="1200"/>
          </a:xfrm>
        </p:grpSpPr>
        <p:grpSp>
          <p:nvGrpSpPr>
            <p:cNvPr id="22" name="Group 20"/>
            <p:cNvGrpSpPr>
              <a:grpSpLocks/>
            </p:cNvGrpSpPr>
            <p:nvPr/>
          </p:nvGrpSpPr>
          <p:grpSpPr bwMode="auto">
            <a:xfrm>
              <a:off x="14066" y="6465"/>
              <a:ext cx="249" cy="1188"/>
              <a:chOff x="745" y="3322"/>
              <a:chExt cx="1406" cy="1188"/>
            </a:xfrm>
          </p:grpSpPr>
          <p:sp>
            <p:nvSpPr>
              <p:cNvPr id="35" name="Freeform 21"/>
              <p:cNvSpPr>
                <a:spLocks/>
              </p:cNvSpPr>
              <p:nvPr/>
            </p:nvSpPr>
            <p:spPr bwMode="auto">
              <a:xfrm>
                <a:off x="1405" y="3322"/>
                <a:ext cx="746" cy="633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22"/>
              <p:cNvSpPr>
                <a:spLocks/>
              </p:cNvSpPr>
              <p:nvPr/>
            </p:nvSpPr>
            <p:spPr bwMode="auto">
              <a:xfrm flipV="1">
                <a:off x="745" y="3934"/>
                <a:ext cx="661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3" name="Group 23"/>
            <p:cNvGrpSpPr>
              <a:grpSpLocks/>
            </p:cNvGrpSpPr>
            <p:nvPr/>
          </p:nvGrpSpPr>
          <p:grpSpPr bwMode="auto">
            <a:xfrm>
              <a:off x="14314" y="6453"/>
              <a:ext cx="249" cy="1194"/>
              <a:chOff x="749" y="3316"/>
              <a:chExt cx="1390" cy="1194"/>
            </a:xfrm>
          </p:grpSpPr>
          <p:sp>
            <p:nvSpPr>
              <p:cNvPr id="33" name="Freeform 24"/>
              <p:cNvSpPr>
                <a:spLocks/>
              </p:cNvSpPr>
              <p:nvPr/>
            </p:nvSpPr>
            <p:spPr bwMode="auto">
              <a:xfrm>
                <a:off x="1401" y="3316"/>
                <a:ext cx="738" cy="632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25"/>
              <p:cNvSpPr>
                <a:spLocks/>
              </p:cNvSpPr>
              <p:nvPr/>
            </p:nvSpPr>
            <p:spPr bwMode="auto">
              <a:xfrm flipV="1">
                <a:off x="749" y="3934"/>
                <a:ext cx="654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4" name="Group 26"/>
            <p:cNvGrpSpPr>
              <a:grpSpLocks/>
            </p:cNvGrpSpPr>
            <p:nvPr/>
          </p:nvGrpSpPr>
          <p:grpSpPr bwMode="auto">
            <a:xfrm>
              <a:off x="14557" y="6454"/>
              <a:ext cx="249" cy="1181"/>
              <a:chOff x="746" y="3323"/>
              <a:chExt cx="1398" cy="1181"/>
            </a:xfrm>
          </p:grpSpPr>
          <p:sp>
            <p:nvSpPr>
              <p:cNvPr id="31" name="Freeform 27"/>
              <p:cNvSpPr>
                <a:spLocks/>
              </p:cNvSpPr>
              <p:nvPr/>
            </p:nvSpPr>
            <p:spPr bwMode="auto">
              <a:xfrm>
                <a:off x="1399" y="3323"/>
                <a:ext cx="745" cy="633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/>
            </p:nvSpPr>
            <p:spPr bwMode="auto">
              <a:xfrm flipV="1">
                <a:off x="746" y="3928"/>
                <a:ext cx="659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5" name="Group 29"/>
            <p:cNvGrpSpPr>
              <a:grpSpLocks/>
            </p:cNvGrpSpPr>
            <p:nvPr/>
          </p:nvGrpSpPr>
          <p:grpSpPr bwMode="auto">
            <a:xfrm>
              <a:off x="14802" y="6456"/>
              <a:ext cx="249" cy="1180"/>
              <a:chOff x="744" y="3331"/>
              <a:chExt cx="1404" cy="1180"/>
            </a:xfrm>
          </p:grpSpPr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1403" y="3331"/>
                <a:ext cx="745" cy="634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 flipV="1">
                <a:off x="744" y="3935"/>
                <a:ext cx="659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6" name="Group 32"/>
            <p:cNvGrpSpPr>
              <a:grpSpLocks/>
            </p:cNvGrpSpPr>
            <p:nvPr/>
          </p:nvGrpSpPr>
          <p:grpSpPr bwMode="auto">
            <a:xfrm>
              <a:off x="15051" y="6461"/>
              <a:ext cx="240" cy="1185"/>
              <a:chOff x="739" y="3336"/>
              <a:chExt cx="1343" cy="1185"/>
            </a:xfrm>
          </p:grpSpPr>
          <p:sp>
            <p:nvSpPr>
              <p:cNvPr id="27" name="Freeform 33"/>
              <p:cNvSpPr>
                <a:spLocks/>
              </p:cNvSpPr>
              <p:nvPr/>
            </p:nvSpPr>
            <p:spPr bwMode="auto">
              <a:xfrm>
                <a:off x="1342" y="3336"/>
                <a:ext cx="740" cy="634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34"/>
              <p:cNvSpPr>
                <a:spLocks/>
              </p:cNvSpPr>
              <p:nvPr/>
            </p:nvSpPr>
            <p:spPr bwMode="auto">
              <a:xfrm flipV="1">
                <a:off x="739" y="3944"/>
                <a:ext cx="655" cy="577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69" name="TextBox 68"/>
          <p:cNvSpPr txBox="1"/>
          <p:nvPr/>
        </p:nvSpPr>
        <p:spPr>
          <a:xfrm>
            <a:off x="0" y="3140968"/>
            <a:ext cx="9144000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скорость света 300000км/с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поэтому свет от молнии придёт почти мгновенно, а звук двигается медленней и за 6 с пройдёт ….км.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0"/>
            <a:ext cx="785786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772816"/>
            <a:ext cx="2987824" cy="188769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8300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взд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стали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взд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=340м/с</a:t>
            </a:r>
            <a:endParaRPr lang="en-US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стал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=5500м/с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 l="18182" t="71971" r="10132" b="19157"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lum bright="-20000" contrast="60000"/>
          </a:blip>
          <a:srcRect l="7947" t="19293" r="18977" b="69882"/>
          <a:stretch>
            <a:fillRect/>
          </a:stretch>
        </p:blipFill>
        <p:spPr bwMode="auto">
          <a:xfrm>
            <a:off x="0" y="764704"/>
            <a:ext cx="91440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9"/>
          <p:cNvGrpSpPr>
            <a:grpSpLocks/>
          </p:cNvGrpSpPr>
          <p:nvPr/>
        </p:nvGrpSpPr>
        <p:grpSpPr bwMode="auto">
          <a:xfrm rot="10800000">
            <a:off x="3203848" y="1628800"/>
            <a:ext cx="2319740" cy="144016"/>
            <a:chOff x="14066" y="6453"/>
            <a:chExt cx="1225" cy="1200"/>
          </a:xfrm>
        </p:grpSpPr>
        <p:grpSp>
          <p:nvGrpSpPr>
            <p:cNvPr id="15" name="Group 20"/>
            <p:cNvGrpSpPr>
              <a:grpSpLocks/>
            </p:cNvGrpSpPr>
            <p:nvPr/>
          </p:nvGrpSpPr>
          <p:grpSpPr bwMode="auto">
            <a:xfrm>
              <a:off x="14066" y="6465"/>
              <a:ext cx="249" cy="1188"/>
              <a:chOff x="745" y="3322"/>
              <a:chExt cx="1406" cy="1188"/>
            </a:xfrm>
          </p:grpSpPr>
          <p:sp>
            <p:nvSpPr>
              <p:cNvPr id="28" name="Freeform 21"/>
              <p:cNvSpPr>
                <a:spLocks/>
              </p:cNvSpPr>
              <p:nvPr/>
            </p:nvSpPr>
            <p:spPr bwMode="auto">
              <a:xfrm>
                <a:off x="1405" y="3322"/>
                <a:ext cx="746" cy="633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22"/>
              <p:cNvSpPr>
                <a:spLocks/>
              </p:cNvSpPr>
              <p:nvPr/>
            </p:nvSpPr>
            <p:spPr bwMode="auto">
              <a:xfrm flipV="1">
                <a:off x="745" y="3934"/>
                <a:ext cx="661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6" name="Group 23"/>
            <p:cNvGrpSpPr>
              <a:grpSpLocks/>
            </p:cNvGrpSpPr>
            <p:nvPr/>
          </p:nvGrpSpPr>
          <p:grpSpPr bwMode="auto">
            <a:xfrm>
              <a:off x="14314" y="6453"/>
              <a:ext cx="249" cy="1194"/>
              <a:chOff x="749" y="3316"/>
              <a:chExt cx="1390" cy="1194"/>
            </a:xfrm>
          </p:grpSpPr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401" y="3316"/>
                <a:ext cx="738" cy="632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 flipV="1">
                <a:off x="749" y="3934"/>
                <a:ext cx="654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7" name="Group 26"/>
            <p:cNvGrpSpPr>
              <a:grpSpLocks/>
            </p:cNvGrpSpPr>
            <p:nvPr/>
          </p:nvGrpSpPr>
          <p:grpSpPr bwMode="auto">
            <a:xfrm>
              <a:off x="14557" y="6454"/>
              <a:ext cx="249" cy="1181"/>
              <a:chOff x="746" y="3323"/>
              <a:chExt cx="1398" cy="1181"/>
            </a:xfrm>
          </p:grpSpPr>
          <p:sp>
            <p:nvSpPr>
              <p:cNvPr id="24" name="Freeform 27"/>
              <p:cNvSpPr>
                <a:spLocks/>
              </p:cNvSpPr>
              <p:nvPr/>
            </p:nvSpPr>
            <p:spPr bwMode="auto">
              <a:xfrm>
                <a:off x="1399" y="3323"/>
                <a:ext cx="745" cy="633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28"/>
              <p:cNvSpPr>
                <a:spLocks/>
              </p:cNvSpPr>
              <p:nvPr/>
            </p:nvSpPr>
            <p:spPr bwMode="auto">
              <a:xfrm flipV="1">
                <a:off x="746" y="3928"/>
                <a:ext cx="659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8" name="Group 29"/>
            <p:cNvGrpSpPr>
              <a:grpSpLocks/>
            </p:cNvGrpSpPr>
            <p:nvPr/>
          </p:nvGrpSpPr>
          <p:grpSpPr bwMode="auto">
            <a:xfrm>
              <a:off x="14802" y="6456"/>
              <a:ext cx="249" cy="1180"/>
              <a:chOff x="744" y="3331"/>
              <a:chExt cx="1404" cy="1180"/>
            </a:xfrm>
          </p:grpSpPr>
          <p:sp>
            <p:nvSpPr>
              <p:cNvPr id="22" name="Freeform 30"/>
              <p:cNvSpPr>
                <a:spLocks/>
              </p:cNvSpPr>
              <p:nvPr/>
            </p:nvSpPr>
            <p:spPr bwMode="auto">
              <a:xfrm>
                <a:off x="1403" y="3331"/>
                <a:ext cx="745" cy="634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31"/>
              <p:cNvSpPr>
                <a:spLocks/>
              </p:cNvSpPr>
              <p:nvPr/>
            </p:nvSpPr>
            <p:spPr bwMode="auto">
              <a:xfrm flipV="1">
                <a:off x="744" y="3935"/>
                <a:ext cx="659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9" name="Group 32"/>
            <p:cNvGrpSpPr>
              <a:grpSpLocks/>
            </p:cNvGrpSpPr>
            <p:nvPr/>
          </p:nvGrpSpPr>
          <p:grpSpPr bwMode="auto">
            <a:xfrm>
              <a:off x="15051" y="6461"/>
              <a:ext cx="240" cy="1185"/>
              <a:chOff x="739" y="3336"/>
              <a:chExt cx="1343" cy="1185"/>
            </a:xfrm>
          </p:grpSpPr>
          <p:sp>
            <p:nvSpPr>
              <p:cNvPr id="20" name="Freeform 33"/>
              <p:cNvSpPr>
                <a:spLocks/>
              </p:cNvSpPr>
              <p:nvPr/>
            </p:nvSpPr>
            <p:spPr bwMode="auto">
              <a:xfrm>
                <a:off x="1342" y="3336"/>
                <a:ext cx="740" cy="634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34"/>
              <p:cNvSpPr>
                <a:spLocks/>
              </p:cNvSpPr>
              <p:nvPr/>
            </p:nvSpPr>
            <p:spPr bwMode="auto">
              <a:xfrm flipV="1">
                <a:off x="739" y="3944"/>
                <a:ext cx="655" cy="577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78" name="Group 19"/>
          <p:cNvGrpSpPr>
            <a:grpSpLocks/>
          </p:cNvGrpSpPr>
          <p:nvPr/>
        </p:nvGrpSpPr>
        <p:grpSpPr bwMode="auto">
          <a:xfrm rot="10800000">
            <a:off x="3203848" y="2132856"/>
            <a:ext cx="2319740" cy="144016"/>
            <a:chOff x="14066" y="6453"/>
            <a:chExt cx="1225" cy="1200"/>
          </a:xfrm>
        </p:grpSpPr>
        <p:grpSp>
          <p:nvGrpSpPr>
            <p:cNvPr id="79" name="Group 20"/>
            <p:cNvGrpSpPr>
              <a:grpSpLocks/>
            </p:cNvGrpSpPr>
            <p:nvPr/>
          </p:nvGrpSpPr>
          <p:grpSpPr bwMode="auto">
            <a:xfrm>
              <a:off x="14066" y="6465"/>
              <a:ext cx="249" cy="1188"/>
              <a:chOff x="745" y="3322"/>
              <a:chExt cx="1406" cy="1188"/>
            </a:xfrm>
          </p:grpSpPr>
          <p:sp>
            <p:nvSpPr>
              <p:cNvPr id="92" name="Freeform 21"/>
              <p:cNvSpPr>
                <a:spLocks/>
              </p:cNvSpPr>
              <p:nvPr/>
            </p:nvSpPr>
            <p:spPr bwMode="auto">
              <a:xfrm>
                <a:off x="1405" y="3322"/>
                <a:ext cx="746" cy="633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" name="Freeform 22"/>
              <p:cNvSpPr>
                <a:spLocks/>
              </p:cNvSpPr>
              <p:nvPr/>
            </p:nvSpPr>
            <p:spPr bwMode="auto">
              <a:xfrm flipV="1">
                <a:off x="745" y="3934"/>
                <a:ext cx="661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0" name="Group 23"/>
            <p:cNvGrpSpPr>
              <a:grpSpLocks/>
            </p:cNvGrpSpPr>
            <p:nvPr/>
          </p:nvGrpSpPr>
          <p:grpSpPr bwMode="auto">
            <a:xfrm>
              <a:off x="14314" y="6453"/>
              <a:ext cx="249" cy="1194"/>
              <a:chOff x="749" y="3316"/>
              <a:chExt cx="1390" cy="1194"/>
            </a:xfrm>
          </p:grpSpPr>
          <p:sp>
            <p:nvSpPr>
              <p:cNvPr id="90" name="Freeform 24"/>
              <p:cNvSpPr>
                <a:spLocks/>
              </p:cNvSpPr>
              <p:nvPr/>
            </p:nvSpPr>
            <p:spPr bwMode="auto">
              <a:xfrm>
                <a:off x="1401" y="3316"/>
                <a:ext cx="738" cy="632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 flipV="1">
                <a:off x="749" y="3934"/>
                <a:ext cx="654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1" name="Group 26"/>
            <p:cNvGrpSpPr>
              <a:grpSpLocks/>
            </p:cNvGrpSpPr>
            <p:nvPr/>
          </p:nvGrpSpPr>
          <p:grpSpPr bwMode="auto">
            <a:xfrm>
              <a:off x="14557" y="6454"/>
              <a:ext cx="249" cy="1181"/>
              <a:chOff x="746" y="3323"/>
              <a:chExt cx="1398" cy="1181"/>
            </a:xfrm>
          </p:grpSpPr>
          <p:sp>
            <p:nvSpPr>
              <p:cNvPr id="88" name="Freeform 27"/>
              <p:cNvSpPr>
                <a:spLocks/>
              </p:cNvSpPr>
              <p:nvPr/>
            </p:nvSpPr>
            <p:spPr bwMode="auto">
              <a:xfrm>
                <a:off x="1399" y="3323"/>
                <a:ext cx="745" cy="633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Freeform 28"/>
              <p:cNvSpPr>
                <a:spLocks/>
              </p:cNvSpPr>
              <p:nvPr/>
            </p:nvSpPr>
            <p:spPr bwMode="auto">
              <a:xfrm flipV="1">
                <a:off x="746" y="3928"/>
                <a:ext cx="659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2" name="Group 29"/>
            <p:cNvGrpSpPr>
              <a:grpSpLocks/>
            </p:cNvGrpSpPr>
            <p:nvPr/>
          </p:nvGrpSpPr>
          <p:grpSpPr bwMode="auto">
            <a:xfrm>
              <a:off x="14802" y="6456"/>
              <a:ext cx="249" cy="1180"/>
              <a:chOff x="744" y="3331"/>
              <a:chExt cx="1404" cy="1180"/>
            </a:xfrm>
          </p:grpSpPr>
          <p:sp>
            <p:nvSpPr>
              <p:cNvPr id="86" name="Freeform 30"/>
              <p:cNvSpPr>
                <a:spLocks/>
              </p:cNvSpPr>
              <p:nvPr/>
            </p:nvSpPr>
            <p:spPr bwMode="auto">
              <a:xfrm>
                <a:off x="1403" y="3331"/>
                <a:ext cx="745" cy="634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Freeform 31"/>
              <p:cNvSpPr>
                <a:spLocks/>
              </p:cNvSpPr>
              <p:nvPr/>
            </p:nvSpPr>
            <p:spPr bwMode="auto">
              <a:xfrm flipV="1">
                <a:off x="744" y="3935"/>
                <a:ext cx="659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3" name="Group 32"/>
            <p:cNvGrpSpPr>
              <a:grpSpLocks/>
            </p:cNvGrpSpPr>
            <p:nvPr/>
          </p:nvGrpSpPr>
          <p:grpSpPr bwMode="auto">
            <a:xfrm>
              <a:off x="15051" y="6461"/>
              <a:ext cx="240" cy="1185"/>
              <a:chOff x="739" y="3336"/>
              <a:chExt cx="1343" cy="1185"/>
            </a:xfrm>
          </p:grpSpPr>
          <p:sp>
            <p:nvSpPr>
              <p:cNvPr id="84" name="Freeform 33"/>
              <p:cNvSpPr>
                <a:spLocks/>
              </p:cNvSpPr>
              <p:nvPr/>
            </p:nvSpPr>
            <p:spPr bwMode="auto">
              <a:xfrm>
                <a:off x="1342" y="3336"/>
                <a:ext cx="740" cy="634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Freeform 34"/>
              <p:cNvSpPr>
                <a:spLocks/>
              </p:cNvSpPr>
              <p:nvPr/>
            </p:nvSpPr>
            <p:spPr bwMode="auto">
              <a:xfrm flipV="1">
                <a:off x="739" y="3944"/>
                <a:ext cx="655" cy="577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94" name="Прямоугольник 93"/>
          <p:cNvSpPr/>
          <p:nvPr/>
        </p:nvSpPr>
        <p:spPr>
          <a:xfrm>
            <a:off x="3131840" y="2060848"/>
            <a:ext cx="4896544" cy="432048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5" name="Group 19"/>
          <p:cNvGrpSpPr>
            <a:grpSpLocks/>
          </p:cNvGrpSpPr>
          <p:nvPr/>
        </p:nvGrpSpPr>
        <p:grpSpPr bwMode="auto">
          <a:xfrm rot="10800000">
            <a:off x="5504203" y="1583686"/>
            <a:ext cx="2319740" cy="144016"/>
            <a:chOff x="14066" y="6453"/>
            <a:chExt cx="1225" cy="1200"/>
          </a:xfrm>
        </p:grpSpPr>
        <p:grpSp>
          <p:nvGrpSpPr>
            <p:cNvPr id="96" name="Group 20"/>
            <p:cNvGrpSpPr>
              <a:grpSpLocks/>
            </p:cNvGrpSpPr>
            <p:nvPr/>
          </p:nvGrpSpPr>
          <p:grpSpPr bwMode="auto">
            <a:xfrm>
              <a:off x="14066" y="6465"/>
              <a:ext cx="249" cy="1188"/>
              <a:chOff x="745" y="3322"/>
              <a:chExt cx="1406" cy="1188"/>
            </a:xfrm>
          </p:grpSpPr>
          <p:sp>
            <p:nvSpPr>
              <p:cNvPr id="109" name="Freeform 21"/>
              <p:cNvSpPr>
                <a:spLocks/>
              </p:cNvSpPr>
              <p:nvPr/>
            </p:nvSpPr>
            <p:spPr bwMode="auto">
              <a:xfrm>
                <a:off x="1405" y="3322"/>
                <a:ext cx="746" cy="633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22"/>
              <p:cNvSpPr>
                <a:spLocks/>
              </p:cNvSpPr>
              <p:nvPr/>
            </p:nvSpPr>
            <p:spPr bwMode="auto">
              <a:xfrm flipV="1">
                <a:off x="745" y="3934"/>
                <a:ext cx="661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7" name="Group 23"/>
            <p:cNvGrpSpPr>
              <a:grpSpLocks/>
            </p:cNvGrpSpPr>
            <p:nvPr/>
          </p:nvGrpSpPr>
          <p:grpSpPr bwMode="auto">
            <a:xfrm>
              <a:off x="14314" y="6453"/>
              <a:ext cx="249" cy="1194"/>
              <a:chOff x="749" y="3316"/>
              <a:chExt cx="1390" cy="1194"/>
            </a:xfrm>
          </p:grpSpPr>
          <p:sp>
            <p:nvSpPr>
              <p:cNvPr id="107" name="Freeform 24"/>
              <p:cNvSpPr>
                <a:spLocks/>
              </p:cNvSpPr>
              <p:nvPr/>
            </p:nvSpPr>
            <p:spPr bwMode="auto">
              <a:xfrm>
                <a:off x="1401" y="3316"/>
                <a:ext cx="738" cy="632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25"/>
              <p:cNvSpPr>
                <a:spLocks/>
              </p:cNvSpPr>
              <p:nvPr/>
            </p:nvSpPr>
            <p:spPr bwMode="auto">
              <a:xfrm flipV="1">
                <a:off x="749" y="3934"/>
                <a:ext cx="654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8" name="Group 26"/>
            <p:cNvGrpSpPr>
              <a:grpSpLocks/>
            </p:cNvGrpSpPr>
            <p:nvPr/>
          </p:nvGrpSpPr>
          <p:grpSpPr bwMode="auto">
            <a:xfrm>
              <a:off x="14557" y="6454"/>
              <a:ext cx="249" cy="1181"/>
              <a:chOff x="746" y="3323"/>
              <a:chExt cx="1398" cy="1181"/>
            </a:xfrm>
          </p:grpSpPr>
          <p:sp>
            <p:nvSpPr>
              <p:cNvPr id="105" name="Freeform 27"/>
              <p:cNvSpPr>
                <a:spLocks/>
              </p:cNvSpPr>
              <p:nvPr/>
            </p:nvSpPr>
            <p:spPr bwMode="auto">
              <a:xfrm>
                <a:off x="1399" y="3323"/>
                <a:ext cx="745" cy="633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28"/>
              <p:cNvSpPr>
                <a:spLocks/>
              </p:cNvSpPr>
              <p:nvPr/>
            </p:nvSpPr>
            <p:spPr bwMode="auto">
              <a:xfrm flipV="1">
                <a:off x="746" y="3928"/>
                <a:ext cx="659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9" name="Group 29"/>
            <p:cNvGrpSpPr>
              <a:grpSpLocks/>
            </p:cNvGrpSpPr>
            <p:nvPr/>
          </p:nvGrpSpPr>
          <p:grpSpPr bwMode="auto">
            <a:xfrm>
              <a:off x="14802" y="6456"/>
              <a:ext cx="249" cy="1180"/>
              <a:chOff x="744" y="3331"/>
              <a:chExt cx="1404" cy="1180"/>
            </a:xfrm>
          </p:grpSpPr>
          <p:sp>
            <p:nvSpPr>
              <p:cNvPr id="103" name="Freeform 30"/>
              <p:cNvSpPr>
                <a:spLocks/>
              </p:cNvSpPr>
              <p:nvPr/>
            </p:nvSpPr>
            <p:spPr bwMode="auto">
              <a:xfrm>
                <a:off x="1403" y="3331"/>
                <a:ext cx="745" cy="634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31"/>
              <p:cNvSpPr>
                <a:spLocks/>
              </p:cNvSpPr>
              <p:nvPr/>
            </p:nvSpPr>
            <p:spPr bwMode="auto">
              <a:xfrm flipV="1">
                <a:off x="744" y="3935"/>
                <a:ext cx="659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" name="Group 32"/>
            <p:cNvGrpSpPr>
              <a:grpSpLocks/>
            </p:cNvGrpSpPr>
            <p:nvPr/>
          </p:nvGrpSpPr>
          <p:grpSpPr bwMode="auto">
            <a:xfrm>
              <a:off x="15051" y="6461"/>
              <a:ext cx="240" cy="1185"/>
              <a:chOff x="739" y="3336"/>
              <a:chExt cx="1343" cy="1185"/>
            </a:xfrm>
          </p:grpSpPr>
          <p:sp>
            <p:nvSpPr>
              <p:cNvPr id="101" name="Freeform 33"/>
              <p:cNvSpPr>
                <a:spLocks/>
              </p:cNvSpPr>
              <p:nvPr/>
            </p:nvSpPr>
            <p:spPr bwMode="auto">
              <a:xfrm>
                <a:off x="1342" y="3336"/>
                <a:ext cx="740" cy="634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Freeform 34"/>
              <p:cNvSpPr>
                <a:spLocks/>
              </p:cNvSpPr>
              <p:nvPr/>
            </p:nvSpPr>
            <p:spPr bwMode="auto">
              <a:xfrm flipV="1">
                <a:off x="739" y="3944"/>
                <a:ext cx="655" cy="577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11" name="Group 19"/>
          <p:cNvGrpSpPr>
            <a:grpSpLocks/>
          </p:cNvGrpSpPr>
          <p:nvPr/>
        </p:nvGrpSpPr>
        <p:grpSpPr bwMode="auto">
          <a:xfrm rot="10800000">
            <a:off x="5508104" y="2132856"/>
            <a:ext cx="2319740" cy="144016"/>
            <a:chOff x="14066" y="6453"/>
            <a:chExt cx="1225" cy="1200"/>
          </a:xfrm>
        </p:grpSpPr>
        <p:grpSp>
          <p:nvGrpSpPr>
            <p:cNvPr id="112" name="Group 20"/>
            <p:cNvGrpSpPr>
              <a:grpSpLocks/>
            </p:cNvGrpSpPr>
            <p:nvPr/>
          </p:nvGrpSpPr>
          <p:grpSpPr bwMode="auto">
            <a:xfrm>
              <a:off x="14066" y="6465"/>
              <a:ext cx="249" cy="1188"/>
              <a:chOff x="745" y="3322"/>
              <a:chExt cx="1406" cy="1188"/>
            </a:xfrm>
          </p:grpSpPr>
          <p:sp>
            <p:nvSpPr>
              <p:cNvPr id="125" name="Freeform 21"/>
              <p:cNvSpPr>
                <a:spLocks/>
              </p:cNvSpPr>
              <p:nvPr/>
            </p:nvSpPr>
            <p:spPr bwMode="auto">
              <a:xfrm>
                <a:off x="1405" y="3322"/>
                <a:ext cx="746" cy="633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Freeform 22"/>
              <p:cNvSpPr>
                <a:spLocks/>
              </p:cNvSpPr>
              <p:nvPr/>
            </p:nvSpPr>
            <p:spPr bwMode="auto">
              <a:xfrm flipV="1">
                <a:off x="745" y="3934"/>
                <a:ext cx="661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3" name="Group 23"/>
            <p:cNvGrpSpPr>
              <a:grpSpLocks/>
            </p:cNvGrpSpPr>
            <p:nvPr/>
          </p:nvGrpSpPr>
          <p:grpSpPr bwMode="auto">
            <a:xfrm>
              <a:off x="14314" y="6453"/>
              <a:ext cx="249" cy="1194"/>
              <a:chOff x="749" y="3316"/>
              <a:chExt cx="1390" cy="1194"/>
            </a:xfrm>
          </p:grpSpPr>
          <p:sp>
            <p:nvSpPr>
              <p:cNvPr id="123" name="Freeform 24"/>
              <p:cNvSpPr>
                <a:spLocks/>
              </p:cNvSpPr>
              <p:nvPr/>
            </p:nvSpPr>
            <p:spPr bwMode="auto">
              <a:xfrm>
                <a:off x="1401" y="3316"/>
                <a:ext cx="738" cy="632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25"/>
              <p:cNvSpPr>
                <a:spLocks/>
              </p:cNvSpPr>
              <p:nvPr/>
            </p:nvSpPr>
            <p:spPr bwMode="auto">
              <a:xfrm flipV="1">
                <a:off x="749" y="3934"/>
                <a:ext cx="654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4" name="Group 26"/>
            <p:cNvGrpSpPr>
              <a:grpSpLocks/>
            </p:cNvGrpSpPr>
            <p:nvPr/>
          </p:nvGrpSpPr>
          <p:grpSpPr bwMode="auto">
            <a:xfrm>
              <a:off x="14557" y="6454"/>
              <a:ext cx="249" cy="1181"/>
              <a:chOff x="746" y="3323"/>
              <a:chExt cx="1398" cy="1181"/>
            </a:xfrm>
          </p:grpSpPr>
          <p:sp>
            <p:nvSpPr>
              <p:cNvPr id="121" name="Freeform 27"/>
              <p:cNvSpPr>
                <a:spLocks/>
              </p:cNvSpPr>
              <p:nvPr/>
            </p:nvSpPr>
            <p:spPr bwMode="auto">
              <a:xfrm>
                <a:off x="1399" y="3323"/>
                <a:ext cx="745" cy="633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28"/>
              <p:cNvSpPr>
                <a:spLocks/>
              </p:cNvSpPr>
              <p:nvPr/>
            </p:nvSpPr>
            <p:spPr bwMode="auto">
              <a:xfrm flipV="1">
                <a:off x="746" y="3928"/>
                <a:ext cx="659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5" name="Group 29"/>
            <p:cNvGrpSpPr>
              <a:grpSpLocks/>
            </p:cNvGrpSpPr>
            <p:nvPr/>
          </p:nvGrpSpPr>
          <p:grpSpPr bwMode="auto">
            <a:xfrm>
              <a:off x="14802" y="6456"/>
              <a:ext cx="249" cy="1180"/>
              <a:chOff x="744" y="3331"/>
              <a:chExt cx="1404" cy="1180"/>
            </a:xfrm>
          </p:grpSpPr>
          <p:sp>
            <p:nvSpPr>
              <p:cNvPr id="119" name="Freeform 30"/>
              <p:cNvSpPr>
                <a:spLocks/>
              </p:cNvSpPr>
              <p:nvPr/>
            </p:nvSpPr>
            <p:spPr bwMode="auto">
              <a:xfrm>
                <a:off x="1403" y="3331"/>
                <a:ext cx="745" cy="634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31"/>
              <p:cNvSpPr>
                <a:spLocks/>
              </p:cNvSpPr>
              <p:nvPr/>
            </p:nvSpPr>
            <p:spPr bwMode="auto">
              <a:xfrm flipV="1">
                <a:off x="744" y="3935"/>
                <a:ext cx="659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6" name="Group 32"/>
            <p:cNvGrpSpPr>
              <a:grpSpLocks/>
            </p:cNvGrpSpPr>
            <p:nvPr/>
          </p:nvGrpSpPr>
          <p:grpSpPr bwMode="auto">
            <a:xfrm>
              <a:off x="15051" y="6461"/>
              <a:ext cx="240" cy="1185"/>
              <a:chOff x="739" y="3336"/>
              <a:chExt cx="1343" cy="1185"/>
            </a:xfrm>
          </p:grpSpPr>
          <p:sp>
            <p:nvSpPr>
              <p:cNvPr id="117" name="Freeform 33"/>
              <p:cNvSpPr>
                <a:spLocks/>
              </p:cNvSpPr>
              <p:nvPr/>
            </p:nvSpPr>
            <p:spPr bwMode="auto">
              <a:xfrm>
                <a:off x="1342" y="3336"/>
                <a:ext cx="740" cy="634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34"/>
              <p:cNvSpPr>
                <a:spLocks/>
              </p:cNvSpPr>
              <p:nvPr/>
            </p:nvSpPr>
            <p:spPr bwMode="auto">
              <a:xfrm flipV="1">
                <a:off x="739" y="3944"/>
                <a:ext cx="655" cy="577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pic>
        <p:nvPicPr>
          <p:cNvPr id="127" name="Picture 8"/>
          <p:cNvPicPr>
            <a:picLocks noChangeAspect="1" noChangeArrowheads="1"/>
          </p:cNvPicPr>
          <p:nvPr/>
        </p:nvPicPr>
        <p:blipFill>
          <a:blip r:embed="rId5" cstate="print"/>
          <a:srcRect l="20995" t="44632" r="34982" b="31624"/>
          <a:stretch>
            <a:fillRect/>
          </a:stretch>
        </p:blipFill>
        <p:spPr bwMode="auto">
          <a:xfrm>
            <a:off x="3059832" y="2564904"/>
            <a:ext cx="15113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" name="TextBox 127"/>
          <p:cNvSpPr txBox="1"/>
          <p:nvPr/>
        </p:nvSpPr>
        <p:spPr>
          <a:xfrm>
            <a:off x="0" y="4509120"/>
            <a:ext cx="9144000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по рельсам звук придет быстрее, чем по воздуху на …с, т.к. взаимодействие между молекулами твёрдого тела больше, чем в газах.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0" y="0"/>
            <a:ext cx="785786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6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12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auto">
          <a:xfrm>
            <a:off x="621644" y="663079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3" name="Line 2"/>
          <p:cNvSpPr>
            <a:spLocks noChangeShapeType="1"/>
          </p:cNvSpPr>
          <p:nvPr/>
        </p:nvSpPr>
        <p:spPr bwMode="auto">
          <a:xfrm flipV="1">
            <a:off x="708110" y="901238"/>
            <a:ext cx="5940000" cy="7482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789886" y="66307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946709" y="674952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1109574" y="663077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1270828" y="663076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1428728" y="66196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1590654" y="66196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766868" y="652443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1952607" y="652443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2133583" y="652443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2309796" y="652443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2509823" y="652443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2719374" y="657206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2924163" y="657206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119427" y="652443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3290879" y="652443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3452805" y="64291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3643306" y="647681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3819520" y="64291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4000496" y="64291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4171948" y="64291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4352923" y="64291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4514850" y="64291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4710113" y="64291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4876802" y="64291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31" name="Rectangle 19"/>
          <p:cNvSpPr>
            <a:spLocks noChangeArrowheads="1"/>
          </p:cNvSpPr>
          <p:nvPr/>
        </p:nvSpPr>
        <p:spPr bwMode="auto">
          <a:xfrm>
            <a:off x="5067303" y="64291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32" name="Line 17"/>
          <p:cNvSpPr>
            <a:spLocks noChangeShapeType="1"/>
          </p:cNvSpPr>
          <p:nvPr/>
        </p:nvSpPr>
        <p:spPr bwMode="auto">
          <a:xfrm flipH="1">
            <a:off x="785786" y="71414"/>
            <a:ext cx="19050" cy="248400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 flipH="1">
            <a:off x="6400813" y="80939"/>
            <a:ext cx="19050" cy="248400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Rectangle 19"/>
          <p:cNvSpPr>
            <a:spLocks noChangeArrowheads="1"/>
          </p:cNvSpPr>
          <p:nvPr/>
        </p:nvSpPr>
        <p:spPr bwMode="auto">
          <a:xfrm>
            <a:off x="5276855" y="64291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35" name="Rectangle 19"/>
          <p:cNvSpPr>
            <a:spLocks noChangeArrowheads="1"/>
          </p:cNvSpPr>
          <p:nvPr/>
        </p:nvSpPr>
        <p:spPr bwMode="auto">
          <a:xfrm>
            <a:off x="5500694" y="64291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36" name="Rectangle 19"/>
          <p:cNvSpPr>
            <a:spLocks noChangeArrowheads="1"/>
          </p:cNvSpPr>
          <p:nvPr/>
        </p:nvSpPr>
        <p:spPr bwMode="auto">
          <a:xfrm>
            <a:off x="5715008" y="64291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5886459" y="64291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38" name="Rectangle 19"/>
          <p:cNvSpPr>
            <a:spLocks noChangeArrowheads="1"/>
          </p:cNvSpPr>
          <p:nvPr/>
        </p:nvSpPr>
        <p:spPr bwMode="auto">
          <a:xfrm>
            <a:off x="6072198" y="64291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39" name="Rectangle 19"/>
          <p:cNvSpPr>
            <a:spLocks noChangeArrowheads="1"/>
          </p:cNvSpPr>
          <p:nvPr/>
        </p:nvSpPr>
        <p:spPr bwMode="auto">
          <a:xfrm>
            <a:off x="6251297" y="64291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40" name="Line 17"/>
          <p:cNvSpPr>
            <a:spLocks noChangeShapeType="1"/>
          </p:cNvSpPr>
          <p:nvPr/>
        </p:nvSpPr>
        <p:spPr bwMode="auto">
          <a:xfrm flipH="1">
            <a:off x="3428992" y="0"/>
            <a:ext cx="19050" cy="164305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Line 2"/>
          <p:cNvSpPr>
            <a:spLocks noChangeShapeType="1"/>
          </p:cNvSpPr>
          <p:nvPr/>
        </p:nvSpPr>
        <p:spPr bwMode="auto">
          <a:xfrm flipV="1">
            <a:off x="642910" y="1595425"/>
            <a:ext cx="5940000" cy="7482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Line 21"/>
          <p:cNvSpPr>
            <a:spLocks noChangeShapeType="1"/>
          </p:cNvSpPr>
          <p:nvPr/>
        </p:nvSpPr>
        <p:spPr bwMode="auto">
          <a:xfrm>
            <a:off x="785786" y="1727759"/>
            <a:ext cx="565200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Text Box 25"/>
          <p:cNvSpPr txBox="1">
            <a:spLocks noChangeArrowheads="1"/>
          </p:cNvSpPr>
          <p:nvPr/>
        </p:nvSpPr>
        <p:spPr bwMode="auto">
          <a:xfrm>
            <a:off x="1714480" y="1857364"/>
            <a:ext cx="571504" cy="464252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2285984" y="1857364"/>
            <a:ext cx="4938747" cy="495304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min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расстояние… в один.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6858016" y="332656"/>
            <a:ext cx="2285984" cy="78581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lang="el-GR" sz="4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ύ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7" name="AutoShape 3"/>
          <p:cNvSpPr>
            <a:spLocks noChangeArrowheads="1"/>
          </p:cNvSpPr>
          <p:nvPr/>
        </p:nvSpPr>
        <p:spPr bwMode="auto">
          <a:xfrm>
            <a:off x="7092280" y="1268760"/>
            <a:ext cx="2000264" cy="857256"/>
          </a:xfrm>
          <a:prstGeom prst="wedgeRoundRectCallout">
            <a:avLst>
              <a:gd name="adj1" fmla="val -5677"/>
              <a:gd name="adj2" fmla="val -66632"/>
              <a:gd name="adj3" fmla="val 16667"/>
            </a:avLst>
          </a:prstGeom>
          <a:solidFill>
            <a:srgbClr val="92D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9" cstate="print">
            <a:lum bright="-20000" contrast="60000"/>
          </a:blip>
          <a:srcRect l="7672" t="74041" r="20461" b="12784"/>
          <a:stretch>
            <a:fillRect/>
          </a:stretch>
        </p:blipFill>
        <p:spPr bwMode="auto">
          <a:xfrm>
            <a:off x="0" y="4797152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Прямоугольник 57"/>
          <p:cNvSpPr/>
          <p:nvPr/>
        </p:nvSpPr>
        <p:spPr>
          <a:xfrm>
            <a:off x="0" y="2500306"/>
            <a:ext cx="2339752" cy="2336537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min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=0,33м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max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=3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min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min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Group 2"/>
          <p:cNvGrpSpPr>
            <a:grpSpLocks/>
          </p:cNvGrpSpPr>
          <p:nvPr/>
        </p:nvGrpSpPr>
        <p:grpSpPr bwMode="auto">
          <a:xfrm>
            <a:off x="3064605" y="2524563"/>
            <a:ext cx="632567" cy="854883"/>
            <a:chOff x="9658" y="3130"/>
            <a:chExt cx="670" cy="466"/>
          </a:xfrm>
        </p:grpSpPr>
        <p:sp>
          <p:nvSpPr>
            <p:cNvPr id="60" name="Text Box 3"/>
            <p:cNvSpPr txBox="1">
              <a:spLocks noChangeArrowheads="1"/>
            </p:cNvSpPr>
            <p:nvPr/>
          </p:nvSpPr>
          <p:spPr bwMode="auto">
            <a:xfrm>
              <a:off x="9757" y="3362"/>
              <a:ext cx="53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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 Box 4"/>
            <p:cNvSpPr txBox="1">
              <a:spLocks noChangeArrowheads="1"/>
            </p:cNvSpPr>
            <p:nvPr/>
          </p:nvSpPr>
          <p:spPr bwMode="auto">
            <a:xfrm>
              <a:off x="9658" y="3130"/>
              <a:ext cx="67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3200" b="1" dirty="0" smtClean="0">
                  <a:solidFill>
                    <a:srgbClr val="0000C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Line 5"/>
            <p:cNvSpPr>
              <a:spLocks noChangeShapeType="1"/>
            </p:cNvSpPr>
            <p:nvPr/>
          </p:nvSpPr>
          <p:spPr bwMode="auto">
            <a:xfrm>
              <a:off x="9820" y="3387"/>
              <a:ext cx="284" cy="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60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2411760" y="2659584"/>
            <a:ext cx="960357" cy="69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sym typeface="Symbol" pitchFamily="18" charset="2"/>
              </a:rPr>
              <a:t>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=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4" name="Text Box 6"/>
          <p:cNvSpPr txBox="1">
            <a:spLocks noChangeArrowheads="1"/>
          </p:cNvSpPr>
          <p:nvPr/>
        </p:nvSpPr>
        <p:spPr bwMode="auto">
          <a:xfrm>
            <a:off x="3779912" y="2708920"/>
            <a:ext cx="158417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min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=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" name="Rectangle 1"/>
          <p:cNvSpPr>
            <a:spLocks noChangeArrowheads="1"/>
          </p:cNvSpPr>
          <p:nvPr/>
        </p:nvSpPr>
        <p:spPr bwMode="auto">
          <a:xfrm>
            <a:off x="6660232" y="2852936"/>
            <a:ext cx="1728192" cy="646331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Гц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66" name="Group 2"/>
          <p:cNvGrpSpPr>
            <a:grpSpLocks/>
          </p:cNvGrpSpPr>
          <p:nvPr/>
        </p:nvGrpSpPr>
        <p:grpSpPr bwMode="auto">
          <a:xfrm>
            <a:off x="5148063" y="2708920"/>
            <a:ext cx="1368044" cy="854883"/>
            <a:chOff x="9658" y="3130"/>
            <a:chExt cx="1449" cy="466"/>
          </a:xfrm>
        </p:grpSpPr>
        <p:sp>
          <p:nvSpPr>
            <p:cNvPr id="67" name="Text Box 3"/>
            <p:cNvSpPr txBox="1">
              <a:spLocks noChangeArrowheads="1"/>
            </p:cNvSpPr>
            <p:nvPr/>
          </p:nvSpPr>
          <p:spPr bwMode="auto">
            <a:xfrm>
              <a:off x="9757" y="3362"/>
              <a:ext cx="1121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м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Text Box 4"/>
            <p:cNvSpPr txBox="1">
              <a:spLocks noChangeArrowheads="1"/>
            </p:cNvSpPr>
            <p:nvPr/>
          </p:nvSpPr>
          <p:spPr bwMode="auto">
            <a:xfrm>
              <a:off x="9658" y="3130"/>
              <a:ext cx="1449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м/с 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Line 5"/>
            <p:cNvSpPr>
              <a:spLocks noChangeShapeType="1"/>
            </p:cNvSpPr>
            <p:nvPr/>
          </p:nvSpPr>
          <p:spPr bwMode="auto">
            <a:xfrm>
              <a:off x="9811" y="3366"/>
              <a:ext cx="1068" cy="7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60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3779912" y="3789040"/>
            <a:ext cx="158417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max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=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71" name="Group 2"/>
          <p:cNvGrpSpPr>
            <a:grpSpLocks/>
          </p:cNvGrpSpPr>
          <p:nvPr/>
        </p:nvGrpSpPr>
        <p:grpSpPr bwMode="auto">
          <a:xfrm>
            <a:off x="5076056" y="3861048"/>
            <a:ext cx="1368044" cy="854883"/>
            <a:chOff x="9658" y="3130"/>
            <a:chExt cx="1449" cy="466"/>
          </a:xfrm>
        </p:grpSpPr>
        <p:sp>
          <p:nvSpPr>
            <p:cNvPr id="72" name="Text Box 3"/>
            <p:cNvSpPr txBox="1">
              <a:spLocks noChangeArrowheads="1"/>
            </p:cNvSpPr>
            <p:nvPr/>
          </p:nvSpPr>
          <p:spPr bwMode="auto">
            <a:xfrm>
              <a:off x="9757" y="3362"/>
              <a:ext cx="127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0.33</a:t>
              </a:r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м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Text Box 4"/>
            <p:cNvSpPr txBox="1">
              <a:spLocks noChangeArrowheads="1"/>
            </p:cNvSpPr>
            <p:nvPr/>
          </p:nvSpPr>
          <p:spPr bwMode="auto">
            <a:xfrm>
              <a:off x="9658" y="3130"/>
              <a:ext cx="1449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м/с 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Line 5"/>
            <p:cNvSpPr>
              <a:spLocks noChangeShapeType="1"/>
            </p:cNvSpPr>
            <p:nvPr/>
          </p:nvSpPr>
          <p:spPr bwMode="auto">
            <a:xfrm>
              <a:off x="9811" y="3366"/>
              <a:ext cx="1068" cy="7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60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5" name="Rectangle 1"/>
          <p:cNvSpPr>
            <a:spLocks noChangeArrowheads="1"/>
          </p:cNvSpPr>
          <p:nvPr/>
        </p:nvSpPr>
        <p:spPr bwMode="auto">
          <a:xfrm>
            <a:off x="6516216" y="3933056"/>
            <a:ext cx="1728192" cy="646331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Гц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0" y="5445224"/>
            <a:ext cx="9144000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минимальная частота человеческого голоса …Гц, а максимальная  …Гц.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0" y="0"/>
            <a:ext cx="785786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105</a:t>
            </a:r>
          </a:p>
        </p:txBody>
      </p:sp>
    </p:spTree>
    <p:extLst>
      <p:ext uri="{BB962C8B-B14F-4D97-AF65-F5344CB8AC3E}">
        <p14:creationId xmlns:p14="http://schemas.microsoft.com/office/powerpoint/2010/main" xmlns="" val="168365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2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21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2" presetClass="path" presetSubtype="0" repeatCount="indefinite" accel="50000" decel="5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2" presetClass="path" presetSubtype="0" repeatCount="indefinite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3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2" presetClass="path" presetSubtype="0" repeatCount="indefinite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4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2" presetClass="path" presetSubtype="0" repeatCount="indefinite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4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2" presetClass="path" presetSubtype="0" repeatCount="indefinite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5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2" presetClass="path" presetSubtype="0" repeatCount="indefinite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6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2" presetClass="path" presetSubtype="0" repeatCount="indefinite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7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2" presetClass="path" presetSubtype="0" repeatCount="indefinite" accel="50000" de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7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2" presetClass="path" presetSubtype="0" repeatCount="indefinite" accel="50000" decel="5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8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2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9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2" presetClass="path" presetSubtype="0" repeatCount="indefinite" accel="50000" decel="50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9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2" presetClass="path" presetSubtype="0" repeatCount="indefinite" accel="50000" decel="5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10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2" presetClass="path" presetSubtype="0" repeatCount="indefinite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11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12" presetClass="path" presetSubtype="0" repeatCount="indefinite" accel="50000" decel="5000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11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12" presetClass="path" presetSubtype="0" repeatCount="indefinite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12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12" presetClass="path" presetSubtype="0" repeatCount="indefinite" accel="50000" decel="5000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13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12" presetClass="path" presetSubtype="0" repeatCount="indefinite" accel="50000" decel="50000" autoRev="1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14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12" presetClass="path" presetSubtype="0" repeatCount="indefinite" accel="50000" decel="50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14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12" presetClass="path" presetSubtype="0" repeatCount="indefinite" accel="50000" decel="50000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15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2" presetClass="path" presetSubtype="0" repeatCount="indefinite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16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12" presetClass="path" presetSubtype="0" repeatCount="indefinite" accel="50000" decel="5000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16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12" presetClass="path" presetSubtype="0" repeatCount="indefinite" accel="50000" decel="5000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17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2" presetClass="path" presetSubtype="0" repeatCount="indefinite" accel="50000" decel="5000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18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12" presetClass="path" presetSubtype="0" repeatCount="indefinite" accel="50000" decel="5000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18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12" presetClass="path" presetSubtype="0" repeatCount="indefinite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19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12" presetClass="path" presetSubtype="0" repeatCount="indefinite" accel="50000" decel="50000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203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12" presetClass="path" presetSubtype="0" repeatCount="indefinite" accel="50000" decel="50000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21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6" presetID="12" presetClass="path" presetSubtype="0" repeatCount="indefinite" accel="50000" decel="50000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217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3" presetID="12" presetClass="path" presetSubtype="0" repeatCount="indefinite" accel="50000" decel="50000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22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2" presetClass="path" presetSubtype="0" repeatCount="indefinite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231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7" presetID="12" presetClass="path" presetSubtype="0" repeatCount="indefinite" accel="50000" decel="50000" fill="hold" grpId="1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238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3" dur="3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4" dur="3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3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0" dur="3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1" dur="3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3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7" dur="3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8" dur="3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9" dur="3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4" dur="3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5" dur="3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" dur="3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1" dur="3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2" dur="3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3" dur="3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" grpId="1" build="allAtOnce"/>
      <p:bldP spid="4" grpId="0"/>
      <p:bldP spid="4" grpId="1"/>
      <p:bldP spid="12" grpId="0"/>
      <p:bldP spid="12" grpId="1"/>
      <p:bldP spid="13" grpId="0"/>
      <p:bldP spid="13" grpId="1"/>
      <p:bldP spid="14" grpId="0"/>
      <p:bldP spid="14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 animBg="1"/>
      <p:bldP spid="33" grpId="0" animBg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8" grpId="0" build="p" animBg="1"/>
      <p:bldP spid="63" grpId="0"/>
      <p:bldP spid="64" grpId="0"/>
      <p:bldP spid="65" grpId="0" animBg="1"/>
      <p:bldP spid="70" grpId="0"/>
      <p:bldP spid="75" grpId="0" animBg="1"/>
      <p:bldP spid="7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0313" y="-14882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4704"/>
            <a:ext cx="7929586" cy="2500313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 №</a:t>
            </a:r>
          </a:p>
          <a:p>
            <a:pPr marL="0" indent="0" algn="ctr" eaLnBrk="1" hangingPunct="1">
              <a:buNone/>
            </a:pPr>
            <a:endParaRPr lang="ru-RU" sz="4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500"/>
                            </p:stCondLst>
                            <p:childTnLst>
                              <p:par>
                                <p:cTn id="8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4071946" y="371283"/>
            <a:ext cx="1643062" cy="1200329"/>
          </a:xfrm>
          <a:prstGeom prst="rect">
            <a:avLst/>
          </a:prstGeom>
          <a:solidFill>
            <a:schemeClr val="bg1">
              <a:lumMod val="95000"/>
              <a:alpha val="3411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 dirty="0" smtClean="0">
                <a:solidFill>
                  <a:srgbClr val="0033CC"/>
                </a:solidFill>
                <a:sym typeface="Symbol" pitchFamily="18" charset="2"/>
              </a:rPr>
              <a:t>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6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ый треугольник 40"/>
          <p:cNvSpPr/>
          <p:nvPr/>
        </p:nvSpPr>
        <p:spPr>
          <a:xfrm>
            <a:off x="35496" y="1497748"/>
            <a:ext cx="4929222" cy="2357454"/>
          </a:xfrm>
          <a:prstGeom prst="rtTriangle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ый треугольник 1"/>
          <p:cNvSpPr/>
          <p:nvPr/>
        </p:nvSpPr>
        <p:spPr>
          <a:xfrm>
            <a:off x="35496" y="1497748"/>
            <a:ext cx="4929222" cy="2357454"/>
          </a:xfrm>
          <a:prstGeom prst="rtTriangle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 стрелкой 2"/>
          <p:cNvCxnSpPr/>
          <p:nvPr/>
        </p:nvCxnSpPr>
        <p:spPr>
          <a:xfrm rot="5400000">
            <a:off x="958240" y="2522691"/>
            <a:ext cx="1357322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 rot="5400000" flipH="1" flipV="1">
            <a:off x="1401634" y="1115890"/>
            <a:ext cx="982882" cy="500066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5580000" flipH="1" flipV="1">
            <a:off x="865137" y="2101812"/>
            <a:ext cx="1000156" cy="500066"/>
          </a:xfrm>
          <a:prstGeom prst="straightConnector1">
            <a:avLst/>
          </a:prstGeom>
          <a:ln w="28575">
            <a:solidFill>
              <a:srgbClr val="00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1714480" y="3286124"/>
            <a:ext cx="714380" cy="461665"/>
            <a:chOff x="2714612" y="4429132"/>
            <a:chExt cx="714380" cy="461665"/>
          </a:xfrm>
          <a:solidFill>
            <a:schemeClr val="bg1">
              <a:lumMod val="95000"/>
            </a:schemeClr>
          </a:solidFill>
        </p:grpSpPr>
        <p:sp>
          <p:nvSpPr>
            <p:cNvPr id="7" name="TextBox 6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2051720" y="1623240"/>
            <a:ext cx="571504" cy="437608"/>
            <a:chOff x="2000232" y="2570156"/>
            <a:chExt cx="571504" cy="437608"/>
          </a:xfrm>
          <a:solidFill>
            <a:schemeClr val="bg1">
              <a:lumMod val="95000"/>
            </a:schemeClr>
          </a:solidFill>
        </p:grpSpPr>
        <p:cxnSp>
          <p:nvCxnSpPr>
            <p:cNvPr id="10" name="Прямая со стрелкой 9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000232" y="2607654"/>
              <a:ext cx="57150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 rot="1635248">
            <a:off x="816419" y="2940363"/>
            <a:ext cx="80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671037" flipH="1">
            <a:off x="626699" y="2193506"/>
            <a:ext cx="9021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755576" y="1484784"/>
            <a:ext cx="881194" cy="440315"/>
          </a:xfrm>
          <a:prstGeom prst="line">
            <a:avLst/>
          </a:prstGeom>
          <a:ln w="76200">
            <a:solidFill>
              <a:srgbClr val="C00000"/>
            </a:solidFill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619672" y="1916832"/>
            <a:ext cx="571504" cy="285752"/>
          </a:xfrm>
          <a:prstGeom prst="line">
            <a:avLst/>
          </a:prstGeom>
          <a:ln w="28575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142004" y="2891534"/>
            <a:ext cx="485076" cy="300742"/>
          </a:xfrm>
          <a:prstGeom prst="line">
            <a:avLst/>
          </a:prstGeom>
          <a:ln w="28575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1408174" y="2456510"/>
            <a:ext cx="1030088" cy="545036"/>
          </a:xfrm>
          <a:prstGeom prst="straightConnector1">
            <a:avLst/>
          </a:prstGeom>
          <a:ln w="444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2267744" y="764704"/>
            <a:ext cx="714380" cy="461665"/>
            <a:chOff x="3357554" y="2143116"/>
            <a:chExt cx="71438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Прямая соединительная линия 20"/>
          <p:cNvCxnSpPr/>
          <p:nvPr/>
        </p:nvCxnSpPr>
        <p:spPr>
          <a:xfrm>
            <a:off x="1619672" y="2020423"/>
            <a:ext cx="428628" cy="184441"/>
          </a:xfrm>
          <a:prstGeom prst="line">
            <a:avLst/>
          </a:prstGeom>
          <a:ln w="69850">
            <a:solidFill>
              <a:srgbClr val="006600"/>
            </a:solidFill>
            <a:headEnd type="none"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 rot="1535645">
            <a:off x="1305240" y="1750149"/>
            <a:ext cx="642942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7"/>
          <p:cNvGrpSpPr/>
          <p:nvPr/>
        </p:nvGrpSpPr>
        <p:grpSpPr>
          <a:xfrm>
            <a:off x="755576" y="1052736"/>
            <a:ext cx="714380" cy="461665"/>
            <a:chOff x="1974354" y="2503909"/>
            <a:chExt cx="714380" cy="461665"/>
          </a:xfrm>
          <a:solidFill>
            <a:schemeClr val="bg1">
              <a:lumMod val="95000"/>
            </a:schemeClr>
          </a:solidFill>
        </p:grpSpPr>
        <p:cxnSp>
          <p:nvCxnSpPr>
            <p:cNvPr id="29" name="Прямая со стрелкой 28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974354" y="2503909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</a:t>
              </a:r>
              <a:r>
                <a:rPr lang="en-US" sz="2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Прямоугольный треугольник 41"/>
          <p:cNvSpPr/>
          <p:nvPr/>
        </p:nvSpPr>
        <p:spPr>
          <a:xfrm>
            <a:off x="4072662" y="3465264"/>
            <a:ext cx="859378" cy="376598"/>
          </a:xfrm>
          <a:prstGeom prst="rtTriangle">
            <a:avLst/>
          </a:prstGeom>
          <a:solidFill>
            <a:srgbClr val="0014AC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ый треугольник 42"/>
          <p:cNvSpPr/>
          <p:nvPr/>
        </p:nvSpPr>
        <p:spPr>
          <a:xfrm rot="5400000">
            <a:off x="1525687" y="2593789"/>
            <a:ext cx="698338" cy="398755"/>
          </a:xfrm>
          <a:prstGeom prst="rtTriangle">
            <a:avLst/>
          </a:prstGeom>
          <a:solidFill>
            <a:srgbClr val="FFFF00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0" y="4797152"/>
            <a:ext cx="9358346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С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увеличением угла наклона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КПД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….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выигрыш в силе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….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2800" dirty="0"/>
          </a:p>
        </p:txBody>
      </p:sp>
      <p:cxnSp>
        <p:nvCxnSpPr>
          <p:cNvPr id="60" name="Прямая со стрелкой 59"/>
          <p:cNvCxnSpPr/>
          <p:nvPr/>
        </p:nvCxnSpPr>
        <p:spPr>
          <a:xfrm rot="-240000">
            <a:off x="2347014" y="2361215"/>
            <a:ext cx="714380" cy="428628"/>
          </a:xfrm>
          <a:prstGeom prst="straightConnector1">
            <a:avLst/>
          </a:prstGeom>
          <a:ln w="63500">
            <a:solidFill>
              <a:schemeClr val="tx1"/>
            </a:solidFill>
            <a:headEnd type="stealt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123"/>
          <p:cNvGrpSpPr/>
          <p:nvPr/>
        </p:nvGrpSpPr>
        <p:grpSpPr>
          <a:xfrm>
            <a:off x="2587220" y="2014745"/>
            <a:ext cx="556020" cy="556999"/>
            <a:chOff x="5115902" y="3102304"/>
            <a:chExt cx="556020" cy="556999"/>
          </a:xfrm>
          <a:noFill/>
        </p:grpSpPr>
        <p:sp>
          <p:nvSpPr>
            <p:cNvPr id="62" name="TextBox 61"/>
            <p:cNvSpPr txBox="1"/>
            <p:nvPr/>
          </p:nvSpPr>
          <p:spPr>
            <a:xfrm rot="2012913" flipH="1">
              <a:off x="5115902" y="3136083"/>
              <a:ext cx="55602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3" name="Прямая со стрелкой 62"/>
            <p:cNvCxnSpPr/>
            <p:nvPr/>
          </p:nvCxnSpPr>
          <p:spPr>
            <a:xfrm>
              <a:off x="5357818" y="3102304"/>
              <a:ext cx="214314" cy="142876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Прямая со стрелкой 67"/>
          <p:cNvCxnSpPr/>
          <p:nvPr/>
        </p:nvCxnSpPr>
        <p:spPr>
          <a:xfrm>
            <a:off x="214282" y="1500174"/>
            <a:ext cx="4857784" cy="2286016"/>
          </a:xfrm>
          <a:prstGeom prst="straightConnector1">
            <a:avLst/>
          </a:prstGeom>
          <a:ln w="28575">
            <a:solidFill>
              <a:srgbClr val="000000"/>
            </a:solidFill>
            <a:headEnd type="stealt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137043" flipH="1">
            <a:off x="10205" y="919592"/>
            <a:ext cx="55602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15"/>
          <p:cNvSpPr txBox="1">
            <a:spLocks noChangeArrowheads="1"/>
          </p:cNvSpPr>
          <p:nvPr/>
        </p:nvSpPr>
        <p:spPr bwMode="auto">
          <a:xfrm>
            <a:off x="5470557" y="785794"/>
            <a:ext cx="3673475" cy="1323975"/>
          </a:xfrm>
          <a:prstGeom prst="rect">
            <a:avLst/>
          </a:prstGeom>
          <a:solidFill>
            <a:srgbClr val="FFFF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8000" b="1" cap="all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cap="all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ЗАТРАЧЕННую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 Box 20"/>
          <p:cNvSpPr txBox="1">
            <a:spLocks noChangeArrowheads="1"/>
          </p:cNvSpPr>
          <p:nvPr/>
        </p:nvSpPr>
        <p:spPr bwMode="auto">
          <a:xfrm>
            <a:off x="5286380" y="2071678"/>
            <a:ext cx="3857652" cy="92075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cos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 Box 20"/>
          <p:cNvSpPr txBox="1">
            <a:spLocks noChangeArrowheads="1"/>
          </p:cNvSpPr>
          <p:nvPr/>
        </p:nvSpPr>
        <p:spPr bwMode="auto">
          <a:xfrm>
            <a:off x="7328916" y="4149080"/>
            <a:ext cx="1815084" cy="648072"/>
          </a:xfrm>
          <a:prstGeom prst="rect">
            <a:avLst/>
          </a:prstGeom>
          <a:solidFill>
            <a:srgbClr val="92D050">
              <a:alpha val="43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600" b="1" cap="all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Mgh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0" y="0"/>
            <a:ext cx="650082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брусок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двигаем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равномерно.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83" name="TextBox 82"/>
          <p:cNvSpPr txBox="1"/>
          <p:nvPr/>
        </p:nvSpPr>
        <p:spPr bwMode="auto">
          <a:xfrm>
            <a:off x="5392768" y="34909"/>
            <a:ext cx="3608388" cy="1108075"/>
          </a:xfrm>
          <a:prstGeom prst="rect">
            <a:avLst/>
          </a:prstGeom>
          <a:solidFill>
            <a:srgbClr val="92D05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b="1" cap="all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cap="all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ПОЛЕЗНую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 bwMode="auto">
          <a:xfrm flipV="1">
            <a:off x="5511630" y="1043598"/>
            <a:ext cx="3060898" cy="27948"/>
          </a:xfrm>
          <a:prstGeom prst="line">
            <a:avLst/>
          </a:prstGeom>
          <a:ln w="79375">
            <a:solidFill>
              <a:srgbClr val="0014AC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20"/>
          <p:cNvSpPr txBox="1">
            <a:spLocks noChangeArrowheads="1"/>
          </p:cNvSpPr>
          <p:nvPr/>
        </p:nvSpPr>
        <p:spPr bwMode="auto">
          <a:xfrm>
            <a:off x="7693230" y="2067254"/>
            <a:ext cx="1143008" cy="9207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lum bright="-20000" contrast="60000"/>
          </a:blip>
          <a:srcRect l="16837" t="29153" r="11156" b="60587"/>
          <a:stretch>
            <a:fillRect/>
          </a:stretch>
        </p:blipFill>
        <p:spPr bwMode="auto">
          <a:xfrm>
            <a:off x="0" y="5805264"/>
            <a:ext cx="91440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12" grpId="0"/>
      <p:bldP spid="13" grpId="0"/>
      <p:bldP spid="23" grpId="0" animBg="1"/>
      <p:bldP spid="42" grpId="0" animBg="1"/>
      <p:bldP spid="43" grpId="0" animBg="1"/>
      <p:bldP spid="54" grpId="0" animBg="1"/>
      <p:bldP spid="69" grpId="0" animBg="1"/>
      <p:bldP spid="92" grpId="0" animBg="1"/>
      <p:bldP spid="95" grpId="0" animBg="1"/>
      <p:bldP spid="96" grpId="0" animBg="1"/>
      <p:bldP spid="104" grpId="0" animBg="1"/>
      <p:bldP spid="83" grpId="0" animBg="1"/>
      <p:bldP spid="5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Загнутый угол 146"/>
          <p:cNvSpPr/>
          <p:nvPr/>
        </p:nvSpPr>
        <p:spPr>
          <a:xfrm>
            <a:off x="2786050" y="4821664"/>
            <a:ext cx="1571636" cy="785818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2" y="0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Определите время и путь разгона автомобиля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53"/>
          <p:cNvGrpSpPr/>
          <p:nvPr/>
        </p:nvGrpSpPr>
        <p:grpSpPr>
          <a:xfrm>
            <a:off x="2643174" y="4786322"/>
            <a:ext cx="2214576" cy="707886"/>
            <a:chOff x="5486632" y="4873526"/>
            <a:chExt cx="2390915" cy="707886"/>
          </a:xfrm>
        </p:grpSpPr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5820245" y="4934702"/>
              <a:ext cx="205730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 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193</a:t>
              </a:r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4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15"/>
            <p:cNvSpPr txBox="1">
              <a:spLocks noChangeArrowheads="1"/>
            </p:cNvSpPr>
            <p:nvPr/>
          </p:nvSpPr>
          <p:spPr bwMode="auto">
            <a:xfrm>
              <a:off x="5486632" y="4873526"/>
              <a:ext cx="92869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0" y="1500174"/>
            <a:ext cx="285748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=50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 lvl="0">
              <a:lnSpc>
                <a:spcPts val="3500"/>
              </a:lnSpc>
            </a:pP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кон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км/ч</a:t>
            </a:r>
            <a:endParaRPr lang="ru-RU" sz="44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27,8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м/с</a:t>
            </a:r>
            <a:endParaRPr lang="ru-RU" sz="44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покоя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0,2</a:t>
            </a:r>
          </a:p>
          <a:p>
            <a:pPr>
              <a:lnSpc>
                <a:spcPts val="3500"/>
              </a:lnSpc>
            </a:pPr>
            <a:endParaRPr lang="ru-RU" sz="60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68"/>
          <p:cNvGrpSpPr/>
          <p:nvPr/>
        </p:nvGrpSpPr>
        <p:grpSpPr>
          <a:xfrm>
            <a:off x="200032" y="1285860"/>
            <a:ext cx="2571768" cy="3060000"/>
            <a:chOff x="928662" y="1571612"/>
            <a:chExt cx="2573356" cy="3060000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 rot="5400000" flipH="1" flipV="1">
              <a:off x="1971224" y="3100818"/>
              <a:ext cx="3060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928662" y="3929066"/>
              <a:ext cx="2563833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1619672" y="6021288"/>
            <a:ext cx="9144000" cy="64294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одевайте машину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зимнюю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резину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00034" y="0"/>
            <a:ext cx="7572428" cy="11387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Автомобиль разгоняется</a:t>
            </a:r>
          </a:p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cxnSp>
        <p:nvCxnSpPr>
          <p:cNvPr id="61" name="Прямая со стрелкой 60"/>
          <p:cNvCxnSpPr/>
          <p:nvPr/>
        </p:nvCxnSpPr>
        <p:spPr>
          <a:xfrm>
            <a:off x="7619927" y="2438040"/>
            <a:ext cx="1212858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7715272" y="3259357"/>
            <a:ext cx="714380" cy="461665"/>
            <a:chOff x="2714612" y="4429132"/>
            <a:chExt cx="714380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Прямая со стрелкой 63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7"/>
          <p:cNvGrpSpPr/>
          <p:nvPr/>
        </p:nvGrpSpPr>
        <p:grpSpPr>
          <a:xfrm>
            <a:off x="7715272" y="1292130"/>
            <a:ext cx="714380" cy="461665"/>
            <a:chOff x="3357554" y="2143116"/>
            <a:chExt cx="714380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Прямая со стрелкой 6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10"/>
          <p:cNvGrpSpPr/>
          <p:nvPr/>
        </p:nvGrpSpPr>
        <p:grpSpPr>
          <a:xfrm>
            <a:off x="6786578" y="1963590"/>
            <a:ext cx="571504" cy="400110"/>
            <a:chOff x="2000232" y="2528824"/>
            <a:chExt cx="571504" cy="400110"/>
          </a:xfrm>
        </p:grpSpPr>
        <p:cxnSp>
          <p:nvCxnSpPr>
            <p:cNvPr id="75" name="Прямая со стрелкой 74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2000232" y="2528824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4" name="Прямоугольник 83"/>
          <p:cNvSpPr/>
          <p:nvPr/>
        </p:nvSpPr>
        <p:spPr>
          <a:xfrm>
            <a:off x="7320240" y="2213233"/>
            <a:ext cx="642942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 flipV="1">
            <a:off x="7072330" y="2438889"/>
            <a:ext cx="500066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6200000" flipV="1">
            <a:off x="7106183" y="2963093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rot="16200000" flipV="1">
            <a:off x="7082403" y="1903827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8143932" y="2578014"/>
            <a:ext cx="1071538" cy="584775"/>
            <a:chOff x="3357554" y="2143116"/>
            <a:chExt cx="714380" cy="881786"/>
          </a:xfrm>
        </p:grpSpPr>
        <p:sp>
          <p:nvSpPr>
            <p:cNvPr id="102" name="TextBox 101"/>
            <p:cNvSpPr txBox="1"/>
            <p:nvPr/>
          </p:nvSpPr>
          <p:spPr>
            <a:xfrm>
              <a:off x="3357554" y="2143116"/>
              <a:ext cx="714380" cy="881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мот</a:t>
              </a:r>
              <a:endParaRPr lang="ru-RU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3" name="Прямая со стрелкой 102"/>
            <p:cNvCxnSpPr/>
            <p:nvPr/>
          </p:nvCxnSpPr>
          <p:spPr>
            <a:xfrm>
              <a:off x="3357554" y="2214555"/>
              <a:ext cx="22736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Прямая со стрелкой 115"/>
          <p:cNvCxnSpPr/>
          <p:nvPr/>
        </p:nvCxnSpPr>
        <p:spPr>
          <a:xfrm>
            <a:off x="6716728" y="1643050"/>
            <a:ext cx="784230" cy="2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7"/>
          <p:cNvGrpSpPr/>
          <p:nvPr/>
        </p:nvGrpSpPr>
        <p:grpSpPr>
          <a:xfrm>
            <a:off x="6858016" y="1064545"/>
            <a:ext cx="714380" cy="584775"/>
            <a:chOff x="3357554" y="2143116"/>
            <a:chExt cx="714380" cy="584775"/>
          </a:xfrm>
          <a:noFill/>
        </p:grpSpPr>
        <p:sp>
          <p:nvSpPr>
            <p:cNvPr id="119" name="TextBox 118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0" name="Прямая со стрелкой 119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Прямая со стрелкой 120"/>
          <p:cNvCxnSpPr/>
          <p:nvPr/>
        </p:nvCxnSpPr>
        <p:spPr>
          <a:xfrm>
            <a:off x="8216926" y="2077948"/>
            <a:ext cx="784230" cy="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7"/>
          <p:cNvGrpSpPr/>
          <p:nvPr/>
        </p:nvGrpSpPr>
        <p:grpSpPr>
          <a:xfrm>
            <a:off x="8429620" y="1435006"/>
            <a:ext cx="714380" cy="584775"/>
            <a:chOff x="3357554" y="2143116"/>
            <a:chExt cx="714380" cy="584775"/>
          </a:xfrm>
        </p:grpSpPr>
        <p:sp>
          <p:nvSpPr>
            <p:cNvPr id="123" name="TextBox 122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Прямая со стрелкой 123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31"/>
          <p:cNvGrpSpPr/>
          <p:nvPr/>
        </p:nvGrpSpPr>
        <p:grpSpPr>
          <a:xfrm>
            <a:off x="7215206" y="2863766"/>
            <a:ext cx="1714512" cy="1357322"/>
            <a:chOff x="3714744" y="1214422"/>
            <a:chExt cx="1714512" cy="1357322"/>
          </a:xfrm>
        </p:grpSpPr>
        <p:grpSp>
          <p:nvGrpSpPr>
            <p:cNvPr id="12" name="Группа 68"/>
            <p:cNvGrpSpPr/>
            <p:nvPr/>
          </p:nvGrpSpPr>
          <p:grpSpPr>
            <a:xfrm rot="10800000">
              <a:off x="3714744" y="1285860"/>
              <a:ext cx="1428760" cy="1285884"/>
              <a:chOff x="928662" y="1571612"/>
              <a:chExt cx="2573356" cy="3060000"/>
            </a:xfrm>
          </p:grpSpPr>
          <p:cxnSp>
            <p:nvCxnSpPr>
              <p:cNvPr id="126" name="Прямая соединительная линия 125"/>
              <p:cNvCxnSpPr/>
              <p:nvPr/>
            </p:nvCxnSpPr>
            <p:spPr>
              <a:xfrm rot="5400000" flipH="1" flipV="1">
                <a:off x="1971224" y="3100818"/>
                <a:ext cx="3060000" cy="1588"/>
              </a:xfrm>
              <a:prstGeom prst="line">
                <a:avLst/>
              </a:prstGeom>
              <a:ln w="38100">
                <a:solidFill>
                  <a:srgbClr val="0014AC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>
                <a:off x="928662" y="2591614"/>
                <a:ext cx="2563834" cy="158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stealth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28"/>
            <p:cNvSpPr txBox="1"/>
            <p:nvPr/>
          </p:nvSpPr>
          <p:spPr>
            <a:xfrm>
              <a:off x="5000628" y="1785926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x </a:t>
              </a:r>
              <a:endPara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3786182" y="1214422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endParaRPr lang="ru-RU" sz="1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" name="Прямоугольник 132"/>
          <p:cNvSpPr/>
          <p:nvPr/>
        </p:nvSpPr>
        <p:spPr>
          <a:xfrm>
            <a:off x="2714612" y="1142984"/>
            <a:ext cx="392909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928926" y="1643050"/>
            <a:ext cx="2143140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857488" y="2285992"/>
            <a:ext cx="3357586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857488" y="2928934"/>
            <a:ext cx="364333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тр.п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20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138" name="TextBox 137"/>
          <p:cNvSpPr txBox="1"/>
          <p:nvPr/>
        </p:nvSpPr>
        <p:spPr>
          <a:xfrm>
            <a:off x="3143240" y="3500438"/>
            <a:ext cx="2143140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dirty="0"/>
          </a:p>
        </p:txBody>
      </p:sp>
      <p:sp>
        <p:nvSpPr>
          <p:cNvPr id="139" name="TextBox 138"/>
          <p:cNvSpPr txBox="1"/>
          <p:nvPr/>
        </p:nvSpPr>
        <p:spPr>
          <a:xfrm>
            <a:off x="3571868" y="4071942"/>
            <a:ext cx="1357322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40" name="TextBox 139"/>
          <p:cNvSpPr txBox="1"/>
          <p:nvPr/>
        </p:nvSpPr>
        <p:spPr>
          <a:xfrm>
            <a:off x="4988271" y="4096656"/>
            <a:ext cx="1571636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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/с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55"/>
          <p:cNvGrpSpPr/>
          <p:nvPr/>
        </p:nvGrpSpPr>
        <p:grpSpPr>
          <a:xfrm>
            <a:off x="-32" y="4548353"/>
            <a:ext cx="3157358" cy="1215826"/>
            <a:chOff x="630659" y="4415019"/>
            <a:chExt cx="3157358" cy="1215826"/>
          </a:xfrm>
        </p:grpSpPr>
        <p:grpSp>
          <p:nvGrpSpPr>
            <p:cNvPr id="14" name="Group 3"/>
            <p:cNvGrpSpPr>
              <a:grpSpLocks/>
            </p:cNvGrpSpPr>
            <p:nvPr/>
          </p:nvGrpSpPr>
          <p:grpSpPr bwMode="auto">
            <a:xfrm>
              <a:off x="816721" y="4415019"/>
              <a:ext cx="2971296" cy="1215826"/>
              <a:chOff x="9637" y="3154"/>
              <a:chExt cx="760" cy="668"/>
            </a:xfrm>
          </p:grpSpPr>
          <p:sp>
            <p:nvSpPr>
              <p:cNvPr id="144" name="Text Box 4"/>
              <p:cNvSpPr txBox="1">
                <a:spLocks noChangeArrowheads="1"/>
              </p:cNvSpPr>
              <p:nvPr/>
            </p:nvSpPr>
            <p:spPr bwMode="auto">
              <a:xfrm>
                <a:off x="9637" y="3454"/>
                <a:ext cx="68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" name="Text Box 5"/>
              <p:cNvSpPr txBox="1">
                <a:spLocks noChangeArrowheads="1"/>
              </p:cNvSpPr>
              <p:nvPr/>
            </p:nvSpPr>
            <p:spPr bwMode="auto">
              <a:xfrm>
                <a:off x="9717" y="3154"/>
                <a:ext cx="680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4000" b="1" baseline="-25000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кон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–v</a:t>
                </a:r>
                <a:r>
                  <a:rPr kumimoji="0" lang="ru-RU" sz="4000" b="1" i="0" u="none" strike="noStrike" cap="none" normalizeH="0" baseline="-2500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нач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" name="Line 6"/>
              <p:cNvSpPr>
                <a:spLocks noChangeShapeType="1"/>
              </p:cNvSpPr>
              <p:nvPr/>
            </p:nvSpPr>
            <p:spPr bwMode="auto">
              <a:xfrm>
                <a:off x="9757" y="3537"/>
                <a:ext cx="53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3" name="TextBox 142"/>
            <p:cNvSpPr txBox="1"/>
            <p:nvPr/>
          </p:nvSpPr>
          <p:spPr>
            <a:xfrm>
              <a:off x="630659" y="4786322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8" name="Прямоугольник 147"/>
          <p:cNvSpPr/>
          <p:nvPr/>
        </p:nvSpPr>
        <p:spPr>
          <a:xfrm>
            <a:off x="4411847" y="4714884"/>
            <a:ext cx="480362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время разгона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=0)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Загнутый угол 151"/>
          <p:cNvSpPr/>
          <p:nvPr/>
        </p:nvSpPr>
        <p:spPr>
          <a:xfrm>
            <a:off x="6168716" y="5286388"/>
            <a:ext cx="1571636" cy="785818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53"/>
          <p:cNvGrpSpPr/>
          <p:nvPr/>
        </p:nvGrpSpPr>
        <p:grpSpPr>
          <a:xfrm>
            <a:off x="6000760" y="5286391"/>
            <a:ext cx="1928826" cy="646331"/>
            <a:chOff x="5486635" y="4867596"/>
            <a:chExt cx="1990837" cy="600703"/>
          </a:xfrm>
        </p:grpSpPr>
        <p:sp>
          <p:nvSpPr>
            <p:cNvPr id="150" name="TextBox 149"/>
            <p:cNvSpPr txBox="1">
              <a:spLocks noChangeArrowheads="1"/>
            </p:cNvSpPr>
            <p:nvPr/>
          </p:nvSpPr>
          <p:spPr bwMode="auto">
            <a:xfrm>
              <a:off x="5679479" y="4867596"/>
              <a:ext cx="1797993" cy="600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 13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,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9c</a:t>
              </a:r>
              <a:endParaRPr lang="ru-RU" sz="4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1" name="TextBox 15"/>
            <p:cNvSpPr txBox="1">
              <a:spLocks noChangeArrowheads="1"/>
            </p:cNvSpPr>
            <p:nvPr/>
          </p:nvSpPr>
          <p:spPr bwMode="auto">
            <a:xfrm>
              <a:off x="5486635" y="4873513"/>
              <a:ext cx="928695" cy="543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54" name="Прямая со стрелкой 153"/>
          <p:cNvCxnSpPr/>
          <p:nvPr/>
        </p:nvCxnSpPr>
        <p:spPr>
          <a:xfrm flipV="1">
            <a:off x="3643306" y="2786058"/>
            <a:ext cx="428628" cy="357190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>
            <a:off x="3571868" y="1571612"/>
            <a:ext cx="2071702" cy="857256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Скругленный прямоугольник 157"/>
          <p:cNvSpPr/>
          <p:nvPr/>
        </p:nvSpPr>
        <p:spPr>
          <a:xfrm>
            <a:off x="1558818" y="4702852"/>
            <a:ext cx="1215200" cy="500042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3196971" y="3640610"/>
            <a:ext cx="428628" cy="357190"/>
          </a:xfrm>
          <a:prstGeom prst="roundRect">
            <a:avLst/>
          </a:prstGeom>
          <a:solidFill>
            <a:schemeClr val="bg1">
              <a:lumMod val="85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623027" y="3628253"/>
            <a:ext cx="306163" cy="357190"/>
          </a:xfrm>
          <a:prstGeom prst="roundRect">
            <a:avLst/>
          </a:prstGeom>
          <a:solidFill>
            <a:schemeClr val="bg1">
              <a:lumMod val="85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746" y="2852935"/>
            <a:ext cx="2742896" cy="552315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5929330"/>
            <a:ext cx="1428728" cy="92867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ПРЗ 12-3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стр.5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7" dur="80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8" dur="80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80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4" dur="8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5" dur="8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8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1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8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7411" grpId="0"/>
      <p:bldP spid="55" grpId="0" build="p"/>
      <p:bldP spid="82" grpId="0" animBg="1"/>
      <p:bldP spid="60" grpId="0" animBg="1"/>
      <p:bldP spid="84" grpId="0" animBg="1"/>
      <p:bldP spid="133" grpId="0" build="p" animBg="1"/>
      <p:bldP spid="134" grpId="0" animBg="1"/>
      <p:bldP spid="134" grpId="1" animBg="1"/>
      <p:bldP spid="135" grpId="0" animBg="1"/>
      <p:bldP spid="136" grpId="0" animBg="1"/>
      <p:bldP spid="138" grpId="0" animBg="1"/>
      <p:bldP spid="139" grpId="0" animBg="1"/>
      <p:bldP spid="140" grpId="0" animBg="1"/>
      <p:bldP spid="148" grpId="0" animBg="1"/>
      <p:bldP spid="152" grpId="0" animBg="1"/>
      <p:bldP spid="158" grpId="0" animBg="1"/>
      <p:bldP spid="70" grpId="0" animBg="1"/>
      <p:bldP spid="71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2910" y="-24"/>
            <a:ext cx="4572032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71481"/>
            <a:ext cx="8748464" cy="3001535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 №2</a:t>
            </a:r>
          </a:p>
          <a:p>
            <a:pPr eaLnBrk="1" fontAlgn="t" hangingPunct="1"/>
            <a:r>
              <a:rPr lang="ru-RU" sz="4400" b="1" dirty="0" smtClean="0"/>
              <a:t>398 399 400 406,410</a:t>
            </a:r>
          </a:p>
          <a:p>
            <a:pPr eaLnBrk="1" fontAlgn="t" hangingPunct="1"/>
            <a:r>
              <a:rPr lang="ru-RU" sz="4400" b="1" dirty="0" smtClean="0"/>
              <a:t> </a:t>
            </a:r>
            <a:r>
              <a:rPr lang="ru-RU" sz="4400" b="1" dirty="0" err="1" smtClean="0"/>
              <a:t>Зси</a:t>
            </a:r>
            <a:r>
              <a:rPr lang="ru-RU" sz="4400" b="1" dirty="0" smtClean="0"/>
              <a:t> т15,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5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571472" y="-714404"/>
            <a:ext cx="4226329" cy="3929089"/>
            <a:chOff x="785786" y="478646"/>
            <a:chExt cx="4226329" cy="3826121"/>
          </a:xfrm>
        </p:grpSpPr>
        <p:sp>
          <p:nvSpPr>
            <p:cNvPr id="9" name="Диагональная полоса 8"/>
            <p:cNvSpPr/>
            <p:nvPr/>
          </p:nvSpPr>
          <p:spPr>
            <a:xfrm rot="13555657">
              <a:off x="1123024" y="415676"/>
              <a:ext cx="3826121" cy="3952061"/>
            </a:xfrm>
            <a:prstGeom prst="diagStripe">
              <a:avLst>
                <a:gd name="adj" fmla="val 8359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5786" y="2301758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32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13"/>
          <p:cNvGrpSpPr/>
          <p:nvPr/>
        </p:nvGrpSpPr>
        <p:grpSpPr>
          <a:xfrm>
            <a:off x="428596" y="1500174"/>
            <a:ext cx="5000660" cy="967556"/>
            <a:chOff x="571473" y="3007545"/>
            <a:chExt cx="5000660" cy="967556"/>
          </a:xfrm>
        </p:grpSpPr>
        <p:grpSp>
          <p:nvGrpSpPr>
            <p:cNvPr id="4" name="Группа 9"/>
            <p:cNvGrpSpPr/>
            <p:nvPr/>
          </p:nvGrpSpPr>
          <p:grpSpPr>
            <a:xfrm>
              <a:off x="571473" y="3007545"/>
              <a:ext cx="5000660" cy="967556"/>
              <a:chOff x="1211173" y="3007545"/>
              <a:chExt cx="4435638" cy="967556"/>
            </a:xfrm>
          </p:grpSpPr>
          <p:sp>
            <p:nvSpPr>
              <p:cNvPr id="2054" name="Line 6"/>
              <p:cNvSpPr>
                <a:spLocks noChangeShapeType="1"/>
              </p:cNvSpPr>
              <p:nvPr/>
            </p:nvSpPr>
            <p:spPr bwMode="auto">
              <a:xfrm>
                <a:off x="1211173" y="3121096"/>
                <a:ext cx="2842" cy="854005"/>
              </a:xfrm>
              <a:prstGeom prst="line">
                <a:avLst/>
              </a:prstGeom>
              <a:noFill/>
              <a:ln w="6350">
                <a:solidFill>
                  <a:srgbClr val="0D0D0D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5" name="Line 7"/>
              <p:cNvSpPr>
                <a:spLocks noChangeShapeType="1"/>
              </p:cNvSpPr>
              <p:nvPr/>
            </p:nvSpPr>
            <p:spPr bwMode="auto">
              <a:xfrm>
                <a:off x="5643969" y="3007545"/>
                <a:ext cx="2842" cy="854005"/>
              </a:xfrm>
              <a:prstGeom prst="line">
                <a:avLst/>
              </a:prstGeom>
              <a:noFill/>
              <a:ln w="6350">
                <a:solidFill>
                  <a:srgbClr val="0D0D0D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6" name="Line 8"/>
              <p:cNvSpPr>
                <a:spLocks noChangeShapeType="1"/>
              </p:cNvSpPr>
              <p:nvPr/>
            </p:nvSpPr>
            <p:spPr bwMode="auto">
              <a:xfrm>
                <a:off x="1211173" y="3632080"/>
                <a:ext cx="4435637" cy="2366"/>
              </a:xfrm>
              <a:prstGeom prst="line">
                <a:avLst/>
              </a:prstGeom>
              <a:noFill/>
              <a:ln w="6350">
                <a:solidFill>
                  <a:srgbClr val="0D0D0D"/>
                </a:solidFill>
                <a:prstDash val="sysDot"/>
                <a:round/>
                <a:headEnd type="arrow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357422" y="3143248"/>
              <a:ext cx="9286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14"/>
          <p:cNvGrpSpPr/>
          <p:nvPr/>
        </p:nvGrpSpPr>
        <p:grpSpPr>
          <a:xfrm>
            <a:off x="428596" y="1797245"/>
            <a:ext cx="2928958" cy="967556"/>
            <a:chOff x="571464" y="3007545"/>
            <a:chExt cx="5000628" cy="967556"/>
          </a:xfrm>
        </p:grpSpPr>
        <p:grpSp>
          <p:nvGrpSpPr>
            <p:cNvPr id="6" name="Группа 15"/>
            <p:cNvGrpSpPr/>
            <p:nvPr/>
          </p:nvGrpSpPr>
          <p:grpSpPr>
            <a:xfrm>
              <a:off x="571464" y="3007545"/>
              <a:ext cx="5000628" cy="967556"/>
              <a:chOff x="1211173" y="3007545"/>
              <a:chExt cx="4435638" cy="967556"/>
            </a:xfrm>
          </p:grpSpPr>
          <p:sp>
            <p:nvSpPr>
              <p:cNvPr id="18" name="Line 6"/>
              <p:cNvSpPr>
                <a:spLocks noChangeShapeType="1"/>
              </p:cNvSpPr>
              <p:nvPr/>
            </p:nvSpPr>
            <p:spPr bwMode="auto">
              <a:xfrm>
                <a:off x="1211173" y="3121096"/>
                <a:ext cx="2842" cy="854005"/>
              </a:xfrm>
              <a:prstGeom prst="line">
                <a:avLst/>
              </a:prstGeom>
              <a:noFill/>
              <a:ln w="6350">
                <a:solidFill>
                  <a:srgbClr val="0D0D0D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Line 7"/>
              <p:cNvSpPr>
                <a:spLocks noChangeShapeType="1"/>
              </p:cNvSpPr>
              <p:nvPr/>
            </p:nvSpPr>
            <p:spPr bwMode="auto">
              <a:xfrm>
                <a:off x="5643969" y="3007545"/>
                <a:ext cx="2842" cy="854005"/>
              </a:xfrm>
              <a:prstGeom prst="line">
                <a:avLst/>
              </a:prstGeom>
              <a:noFill/>
              <a:ln w="6350">
                <a:solidFill>
                  <a:srgbClr val="0D0D0D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Line 8"/>
              <p:cNvSpPr>
                <a:spLocks noChangeShapeType="1"/>
              </p:cNvSpPr>
              <p:nvPr/>
            </p:nvSpPr>
            <p:spPr bwMode="auto">
              <a:xfrm>
                <a:off x="1211173" y="3632080"/>
                <a:ext cx="4435637" cy="2366"/>
              </a:xfrm>
              <a:prstGeom prst="line">
                <a:avLst/>
              </a:prstGeom>
              <a:noFill/>
              <a:ln w="6350">
                <a:solidFill>
                  <a:srgbClr val="0D0D0D"/>
                </a:solidFill>
                <a:prstDash val="sysDot"/>
                <a:round/>
                <a:headEnd type="arrow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357422" y="3143248"/>
              <a:ext cx="9286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2914" y="3277834"/>
            <a:ext cx="7283730" cy="707886"/>
          </a:xfrm>
          <a:prstGeom prst="rect">
            <a:avLst/>
          </a:prstGeom>
          <a:solidFill>
            <a:srgbClr val="92D050">
              <a:alpha val="4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=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лодки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человека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3896" y="3968538"/>
            <a:ext cx="5572164" cy="707886"/>
          </a:xfrm>
          <a:prstGeom prst="rect">
            <a:avLst/>
          </a:prstGeom>
          <a:solidFill>
            <a:srgbClr val="66CCFF">
              <a:alpha val="42745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=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-29600" y="4705612"/>
            <a:ext cx="5572164" cy="707886"/>
          </a:xfrm>
          <a:prstGeom prst="rect">
            <a:avLst/>
          </a:prstGeom>
          <a:solidFill>
            <a:srgbClr val="66CCFF">
              <a:alpha val="42745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=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+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0" y="5427384"/>
            <a:ext cx="5214974" cy="707886"/>
          </a:xfrm>
          <a:prstGeom prst="rect">
            <a:avLst/>
          </a:prstGeom>
          <a:solidFill>
            <a:srgbClr val="66CCFF">
              <a:alpha val="42745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33464" y="6150138"/>
            <a:ext cx="4572032" cy="707886"/>
          </a:xfrm>
          <a:prstGeom prst="rect">
            <a:avLst/>
          </a:prstGeom>
          <a:solidFill>
            <a:srgbClr val="66CCFF">
              <a:alpha val="42745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(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21154" y="1643049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7073438" y="0"/>
            <a:ext cx="2035066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70кг</a:t>
            </a: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=280кг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= 5м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/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285720" y="2569864"/>
            <a:ext cx="7858180" cy="707886"/>
          </a:xfrm>
          <a:prstGeom prst="rect">
            <a:avLst/>
          </a:prstGeom>
          <a:solidFill>
            <a:srgbClr val="FFFF00">
              <a:alpha val="4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ЗСИ  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= (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 v</a:t>
            </a:r>
            <a:r>
              <a:rPr lang="ru-RU" sz="40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лодки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 v</a:t>
            </a:r>
            <a:r>
              <a:rPr lang="ru-RU" sz="40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человека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7898054" y="2578238"/>
            <a:ext cx="714380" cy="707886"/>
          </a:xfrm>
          <a:prstGeom prst="rect">
            <a:avLst/>
          </a:prstGeom>
          <a:solidFill>
            <a:srgbClr val="66CCFF">
              <a:alpha val="6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60000"/>
          </a:blip>
          <a:srcRect l="3854" t="44670" r="24950" b="40076"/>
          <a:stretch>
            <a:fillRect/>
          </a:stretch>
        </p:blipFill>
        <p:spPr bwMode="auto">
          <a:xfrm>
            <a:off x="0" y="0"/>
            <a:ext cx="500404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000628" y="481531"/>
            <a:ext cx="524041" cy="797229"/>
          </a:xfrm>
          <a:prstGeom prst="rect">
            <a:avLst/>
          </a:prstGeom>
          <a:solidFill>
            <a:srgbClr val="3366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43966" y="0"/>
            <a:ext cx="500034" cy="461665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9 0.00208 L -0.22239 2.22222E-6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00" y="-1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29254 -0.00278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-1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6" grpId="0" animBg="1"/>
      <p:bldP spid="27" grpId="0" animBg="1"/>
      <p:bldP spid="29" grpId="0"/>
      <p:bldP spid="30" grpId="0" animBg="1"/>
      <p:bldP spid="21" grpId="0" animBg="1"/>
      <p:bldP spid="21" grpId="1" animBg="1"/>
      <p:bldP spid="24" grpId="0" animBg="1"/>
      <p:bldP spid="2053" grpId="0" animBg="1"/>
      <p:bldP spid="205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071670" y="3000372"/>
            <a:ext cx="1643074" cy="523220"/>
          </a:xfrm>
          <a:prstGeom prst="rect">
            <a:avLst/>
          </a:prstGeom>
          <a:solidFill>
            <a:srgbClr val="92D050">
              <a:alpha val="48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M+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9"/>
          <p:cNvGrpSpPr/>
          <p:nvPr/>
        </p:nvGrpSpPr>
        <p:grpSpPr>
          <a:xfrm>
            <a:off x="1428728" y="500042"/>
            <a:ext cx="1357290" cy="1901823"/>
            <a:chOff x="0" y="571480"/>
            <a:chExt cx="1357290" cy="1901823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0" y="1428736"/>
              <a:ext cx="1143008" cy="1044567"/>
              <a:chOff x="8916" y="1882"/>
              <a:chExt cx="467" cy="410"/>
            </a:xfrm>
          </p:grpSpPr>
          <p:sp>
            <p:nvSpPr>
              <p:cNvPr id="1027" name="Rectangle 3"/>
              <p:cNvSpPr>
                <a:spLocks noChangeArrowheads="1"/>
              </p:cNvSpPr>
              <p:nvPr/>
            </p:nvSpPr>
            <p:spPr bwMode="auto">
              <a:xfrm>
                <a:off x="8916" y="1882"/>
                <a:ext cx="467" cy="245"/>
              </a:xfrm>
              <a:prstGeom prst="rect">
                <a:avLst/>
              </a:prstGeom>
              <a:noFill/>
              <a:ln w="44450">
                <a:solidFill>
                  <a:srgbClr val="C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8" name="Oval 4"/>
              <p:cNvSpPr>
                <a:spLocks noChangeArrowheads="1"/>
              </p:cNvSpPr>
              <p:nvPr/>
            </p:nvSpPr>
            <p:spPr bwMode="auto">
              <a:xfrm>
                <a:off x="8924" y="2150"/>
                <a:ext cx="141" cy="141"/>
              </a:xfrm>
              <a:prstGeom prst="ellipse">
                <a:avLst/>
              </a:prstGeom>
              <a:noFill/>
              <a:ln w="44450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9" name="Oval 5"/>
              <p:cNvSpPr>
                <a:spLocks noChangeArrowheads="1"/>
              </p:cNvSpPr>
              <p:nvPr/>
            </p:nvSpPr>
            <p:spPr bwMode="auto">
              <a:xfrm>
                <a:off x="9224" y="2151"/>
                <a:ext cx="141" cy="141"/>
              </a:xfrm>
              <a:prstGeom prst="ellipse">
                <a:avLst/>
              </a:prstGeom>
              <a:noFill/>
              <a:ln w="44450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71472" y="571480"/>
              <a:ext cx="7858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28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ваг</a:t>
              </a:r>
              <a:endPara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9" name="Прямая со стрелкой 48"/>
            <p:cNvCxnSpPr/>
            <p:nvPr/>
          </p:nvCxnSpPr>
          <p:spPr>
            <a:xfrm>
              <a:off x="572570" y="686220"/>
              <a:ext cx="500066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>
              <a:off x="357158" y="1214422"/>
              <a:ext cx="714380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311660" y="1472038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endPara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68"/>
          <p:cNvGrpSpPr/>
          <p:nvPr/>
        </p:nvGrpSpPr>
        <p:grpSpPr>
          <a:xfrm>
            <a:off x="2626018" y="642918"/>
            <a:ext cx="1143008" cy="1758947"/>
            <a:chOff x="2714612" y="714356"/>
            <a:chExt cx="1143008" cy="1758947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714612" y="1428736"/>
              <a:ext cx="1143008" cy="1044567"/>
              <a:chOff x="8916" y="1882"/>
              <a:chExt cx="467" cy="410"/>
            </a:xfrm>
          </p:grpSpPr>
          <p:sp>
            <p:nvSpPr>
              <p:cNvPr id="1031" name="Rectangle 7"/>
              <p:cNvSpPr>
                <a:spLocks noChangeArrowheads="1"/>
              </p:cNvSpPr>
              <p:nvPr/>
            </p:nvSpPr>
            <p:spPr bwMode="auto">
              <a:xfrm>
                <a:off x="8916" y="1882"/>
                <a:ext cx="467" cy="245"/>
              </a:xfrm>
              <a:prstGeom prst="rect">
                <a:avLst/>
              </a:prstGeom>
              <a:noFill/>
              <a:ln w="4445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2" name="Oval 8"/>
              <p:cNvSpPr>
                <a:spLocks noChangeArrowheads="1"/>
              </p:cNvSpPr>
              <p:nvPr/>
            </p:nvSpPr>
            <p:spPr bwMode="auto">
              <a:xfrm>
                <a:off x="8924" y="2150"/>
                <a:ext cx="141" cy="141"/>
              </a:xfrm>
              <a:prstGeom prst="ellipse">
                <a:avLst/>
              </a:prstGeom>
              <a:noFill/>
              <a:ln w="444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" name="Oval 9"/>
              <p:cNvSpPr>
                <a:spLocks noChangeArrowheads="1"/>
              </p:cNvSpPr>
              <p:nvPr/>
            </p:nvSpPr>
            <p:spPr bwMode="auto">
              <a:xfrm>
                <a:off x="9224" y="2151"/>
                <a:ext cx="141" cy="141"/>
              </a:xfrm>
              <a:prstGeom prst="ellipse">
                <a:avLst/>
              </a:prstGeom>
              <a:noFill/>
              <a:ln w="444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928926" y="714356"/>
              <a:ext cx="928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endParaRPr lang="ru-RU" sz="28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925632" y="1457970"/>
              <a:ext cx="928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endParaRPr lang="ru-RU" sz="28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70"/>
          <p:cNvGrpSpPr/>
          <p:nvPr/>
        </p:nvGrpSpPr>
        <p:grpSpPr>
          <a:xfrm>
            <a:off x="4857752" y="500042"/>
            <a:ext cx="1154880" cy="1872589"/>
            <a:chOff x="5857884" y="672152"/>
            <a:chExt cx="1154880" cy="1872589"/>
          </a:xfrm>
        </p:grpSpPr>
        <p:sp>
          <p:nvSpPr>
            <p:cNvPr id="20" name="TextBox 19"/>
            <p:cNvSpPr txBox="1"/>
            <p:nvPr/>
          </p:nvSpPr>
          <p:spPr>
            <a:xfrm>
              <a:off x="6155508" y="672152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28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lang="ru-RU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Прямая со стрелкой 49"/>
            <p:cNvCxnSpPr/>
            <p:nvPr/>
          </p:nvCxnSpPr>
          <p:spPr>
            <a:xfrm>
              <a:off x="6215074" y="714356"/>
              <a:ext cx="500066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>
            <a:xfrm rot="10800000">
              <a:off x="6072198" y="1285860"/>
              <a:ext cx="785818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stealth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Группа 67"/>
            <p:cNvGrpSpPr/>
            <p:nvPr/>
          </p:nvGrpSpPr>
          <p:grpSpPr>
            <a:xfrm>
              <a:off x="5857884" y="1500174"/>
              <a:ext cx="1143008" cy="1044567"/>
              <a:chOff x="5857884" y="1500174"/>
              <a:chExt cx="1143008" cy="1044567"/>
            </a:xfrm>
          </p:grpSpPr>
          <p:grpSp>
            <p:nvGrpSpPr>
              <p:cNvPr id="8" name="Group 2"/>
              <p:cNvGrpSpPr>
                <a:grpSpLocks/>
              </p:cNvGrpSpPr>
              <p:nvPr/>
            </p:nvGrpSpPr>
            <p:grpSpPr bwMode="auto">
              <a:xfrm>
                <a:off x="5857884" y="1500174"/>
                <a:ext cx="1143008" cy="1044567"/>
                <a:chOff x="8916" y="1882"/>
                <a:chExt cx="467" cy="410"/>
              </a:xfrm>
            </p:grpSpPr>
            <p:sp>
              <p:nvSpPr>
                <p:cNvPr id="27" name="Rectangle 3"/>
                <p:cNvSpPr>
                  <a:spLocks noChangeArrowheads="1"/>
                </p:cNvSpPr>
                <p:nvPr/>
              </p:nvSpPr>
              <p:spPr bwMode="auto">
                <a:xfrm>
                  <a:off x="8916" y="1882"/>
                  <a:ext cx="467" cy="245"/>
                </a:xfrm>
                <a:prstGeom prst="rect">
                  <a:avLst/>
                </a:prstGeom>
                <a:noFill/>
                <a:ln w="44450">
                  <a:solidFill>
                    <a:srgbClr val="C00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" name="Oval 4"/>
                <p:cNvSpPr>
                  <a:spLocks noChangeArrowheads="1"/>
                </p:cNvSpPr>
                <p:nvPr/>
              </p:nvSpPr>
              <p:spPr bwMode="auto">
                <a:xfrm>
                  <a:off x="8924" y="2150"/>
                  <a:ext cx="141" cy="141"/>
                </a:xfrm>
                <a:prstGeom prst="ellipse">
                  <a:avLst/>
                </a:prstGeom>
                <a:noFill/>
                <a:ln w="44450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" name="Oval 5"/>
                <p:cNvSpPr>
                  <a:spLocks noChangeArrowheads="1"/>
                </p:cNvSpPr>
                <p:nvPr/>
              </p:nvSpPr>
              <p:spPr bwMode="auto">
                <a:xfrm>
                  <a:off x="9224" y="2151"/>
                  <a:ext cx="141" cy="141"/>
                </a:xfrm>
                <a:prstGeom prst="ellipse">
                  <a:avLst/>
                </a:prstGeom>
                <a:noFill/>
                <a:ln w="44450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65" name="TextBox 64"/>
              <p:cNvSpPr txBox="1"/>
              <p:nvPr/>
            </p:nvSpPr>
            <p:spPr>
              <a:xfrm>
                <a:off x="6000760" y="1571612"/>
                <a:ext cx="7143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ru-RU" sz="28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        </a:t>
                </a:r>
                <a:endParaRPr lang="ru-RU" sz="28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9" name="Группа 71"/>
          <p:cNvGrpSpPr/>
          <p:nvPr/>
        </p:nvGrpSpPr>
        <p:grpSpPr>
          <a:xfrm>
            <a:off x="6058130" y="471906"/>
            <a:ext cx="1197084" cy="1901823"/>
            <a:chOff x="7215206" y="642918"/>
            <a:chExt cx="1197084" cy="1901823"/>
          </a:xfrm>
        </p:grpSpPr>
        <p:sp>
          <p:nvSpPr>
            <p:cNvPr id="21" name="TextBox 20"/>
            <p:cNvSpPr txBox="1"/>
            <p:nvPr/>
          </p:nvSpPr>
          <p:spPr>
            <a:xfrm>
              <a:off x="7286644" y="642918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2800" b="1" baseline="-25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endParaRPr lang="ru-RU" sz="28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2" name="Прямая со стрелкой 51"/>
            <p:cNvCxnSpPr/>
            <p:nvPr/>
          </p:nvCxnSpPr>
          <p:spPr>
            <a:xfrm>
              <a:off x="7500958" y="714356"/>
              <a:ext cx="500066" cy="1588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/>
            <p:nvPr/>
          </p:nvCxnSpPr>
          <p:spPr>
            <a:xfrm>
              <a:off x="7500958" y="1285860"/>
              <a:ext cx="857256" cy="1588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Группа 66"/>
            <p:cNvGrpSpPr/>
            <p:nvPr/>
          </p:nvGrpSpPr>
          <p:grpSpPr>
            <a:xfrm>
              <a:off x="7215206" y="1500174"/>
              <a:ext cx="1197084" cy="1044567"/>
              <a:chOff x="7215206" y="1500174"/>
              <a:chExt cx="1197084" cy="1044567"/>
            </a:xfrm>
          </p:grpSpPr>
          <p:grpSp>
            <p:nvGrpSpPr>
              <p:cNvPr id="11" name="Group 6"/>
              <p:cNvGrpSpPr>
                <a:grpSpLocks/>
              </p:cNvGrpSpPr>
              <p:nvPr/>
            </p:nvGrpSpPr>
            <p:grpSpPr bwMode="auto">
              <a:xfrm>
                <a:off x="7215206" y="1500174"/>
                <a:ext cx="1143008" cy="1044567"/>
                <a:chOff x="8916" y="1882"/>
                <a:chExt cx="467" cy="410"/>
              </a:xfrm>
            </p:grpSpPr>
            <p:sp>
              <p:nvSpPr>
                <p:cNvPr id="23" name="Rectangle 7"/>
                <p:cNvSpPr>
                  <a:spLocks noChangeArrowheads="1"/>
                </p:cNvSpPr>
                <p:nvPr/>
              </p:nvSpPr>
              <p:spPr bwMode="auto">
                <a:xfrm>
                  <a:off x="8916" y="1882"/>
                  <a:ext cx="467" cy="245"/>
                </a:xfrm>
                <a:prstGeom prst="rect">
                  <a:avLst/>
                </a:prstGeom>
                <a:noFill/>
                <a:ln w="4445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" name="Oval 8"/>
                <p:cNvSpPr>
                  <a:spLocks noChangeArrowheads="1"/>
                </p:cNvSpPr>
                <p:nvPr/>
              </p:nvSpPr>
              <p:spPr bwMode="auto">
                <a:xfrm>
                  <a:off x="8924" y="2150"/>
                  <a:ext cx="141" cy="141"/>
                </a:xfrm>
                <a:prstGeom prst="ellipse">
                  <a:avLst/>
                </a:prstGeom>
                <a:noFill/>
                <a:ln w="444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5" name="Oval 9"/>
                <p:cNvSpPr>
                  <a:spLocks noChangeArrowheads="1"/>
                </p:cNvSpPr>
                <p:nvPr/>
              </p:nvSpPr>
              <p:spPr bwMode="auto">
                <a:xfrm>
                  <a:off x="9224" y="2151"/>
                  <a:ext cx="141" cy="141"/>
                </a:xfrm>
                <a:prstGeom prst="ellipse">
                  <a:avLst/>
                </a:prstGeom>
                <a:noFill/>
                <a:ln w="444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66" name="TextBox 65"/>
              <p:cNvSpPr txBox="1"/>
              <p:nvPr/>
            </p:nvSpPr>
            <p:spPr>
              <a:xfrm>
                <a:off x="7483596" y="1500174"/>
                <a:ext cx="9286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ru-RU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:endParaRPr lang="ru-RU" sz="2800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cxnSp>
        <p:nvCxnSpPr>
          <p:cNvPr id="74" name="Прямая соединительная линия 73"/>
          <p:cNvCxnSpPr/>
          <p:nvPr/>
        </p:nvCxnSpPr>
        <p:spPr>
          <a:xfrm rot="5400000">
            <a:off x="2928926" y="928670"/>
            <a:ext cx="2571768" cy="100013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928662" y="71414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До взаимодействия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 flipV="1">
            <a:off x="414528" y="2388860"/>
            <a:ext cx="7786742" cy="71438"/>
          </a:xfrm>
          <a:prstGeom prst="line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642910" y="250030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До ….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286016" y="2500306"/>
            <a:ext cx="2143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 …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143504" y="-24"/>
            <a:ext cx="400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 взаимодействия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11560" y="3000372"/>
            <a:ext cx="1460110" cy="523220"/>
          </a:xfrm>
          <a:prstGeom prst="rect">
            <a:avLst/>
          </a:prstGeom>
          <a:solidFill>
            <a:srgbClr val="92D050">
              <a:alpha val="4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mv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57224" y="3571876"/>
            <a:ext cx="1214446" cy="523220"/>
          </a:xfrm>
          <a:prstGeom prst="rect">
            <a:avLst/>
          </a:prstGeom>
          <a:solidFill>
            <a:srgbClr val="92D050">
              <a:alpha val="48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∙2 =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143108" y="4071942"/>
            <a:ext cx="571504" cy="523220"/>
          </a:xfrm>
          <a:prstGeom prst="rect">
            <a:avLst/>
          </a:prstGeom>
          <a:solidFill>
            <a:srgbClr val="92D050">
              <a:alpha val="4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28662" y="4071942"/>
            <a:ext cx="1214446" cy="523220"/>
          </a:xfrm>
          <a:prstGeom prst="rect">
            <a:avLst/>
          </a:prstGeom>
          <a:solidFill>
            <a:srgbClr val="92D050">
              <a:alpha val="48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=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071670" y="3571876"/>
            <a:ext cx="1276194" cy="523220"/>
          </a:xfrm>
          <a:prstGeom prst="rect">
            <a:avLst/>
          </a:prstGeom>
          <a:solidFill>
            <a:srgbClr val="92D050">
              <a:alpha val="48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(40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9" cstate="print"/>
          <a:srcRect l="3854" t="59088" r="24950" b="25101"/>
          <a:stretch>
            <a:fillRect/>
          </a:stretch>
        </p:blipFill>
        <p:spPr bwMode="auto">
          <a:xfrm>
            <a:off x="0" y="5517232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Прямоугольник 67"/>
          <p:cNvSpPr/>
          <p:nvPr/>
        </p:nvSpPr>
        <p:spPr>
          <a:xfrm>
            <a:off x="6572264" y="2852936"/>
            <a:ext cx="2571736" cy="188769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ваг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=2м/с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0" y="4941168"/>
            <a:ext cx="9144000" cy="52322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 Скорость совместного …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0" y="0"/>
            <a:ext cx="500034" cy="461665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-0.00093 L 0.09566 -0.0009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11129 -4.81481E-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8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7" grpId="0"/>
      <p:bldP spid="95" grpId="0"/>
      <p:bldP spid="96" grpId="0"/>
      <p:bldP spid="78" grpId="0"/>
      <p:bldP spid="84" grpId="0" animBg="1"/>
      <p:bldP spid="54" grpId="0" animBg="1"/>
      <p:bldP spid="57" grpId="0" animBg="1"/>
      <p:bldP spid="58" grpId="0" animBg="1"/>
      <p:bldP spid="59" grpId="0" animBg="1"/>
      <p:bldP spid="68" grpId="0" build="p" animBg="1"/>
      <p:bldP spid="69" grpId="0" animBg="1"/>
    </p:bldLst>
  </p:timing>
</p:sld>
</file>

<file path=ppt/theme/theme1.xml><?xml version="1.0" encoding="utf-8"?>
<a:theme xmlns:a="http://schemas.openxmlformats.org/drawingml/2006/main" name="new_year4">
  <a:themeElements>
    <a:clrScheme name="new year4 3">
      <a:dk1>
        <a:srgbClr val="1A1A70"/>
      </a:dk1>
      <a:lt1>
        <a:srgbClr val="FFFFFF"/>
      </a:lt1>
      <a:dk2>
        <a:srgbClr val="243D8C"/>
      </a:dk2>
      <a:lt2>
        <a:srgbClr val="DDDDDD"/>
      </a:lt2>
      <a:accent1>
        <a:srgbClr val="3E78C6"/>
      </a:accent1>
      <a:accent2>
        <a:srgbClr val="84A1E8"/>
      </a:accent2>
      <a:accent3>
        <a:srgbClr val="FFFFFF"/>
      </a:accent3>
      <a:accent4>
        <a:srgbClr val="14145F"/>
      </a:accent4>
      <a:accent5>
        <a:srgbClr val="AFBEDF"/>
      </a:accent5>
      <a:accent6>
        <a:srgbClr val="7791D2"/>
      </a:accent6>
      <a:hlink>
        <a:srgbClr val="90B54D"/>
      </a:hlink>
      <a:folHlink>
        <a:srgbClr val="F3C43F"/>
      </a:folHlink>
    </a:clrScheme>
    <a:fontScheme name="new year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 year4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2">
        <a:dk1>
          <a:srgbClr val="2D4473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53961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3">
        <a:dk1>
          <a:srgbClr val="1A1A70"/>
        </a:dk1>
        <a:lt1>
          <a:srgbClr val="FFFFFF"/>
        </a:lt1>
        <a:dk2>
          <a:srgbClr val="243D8C"/>
        </a:dk2>
        <a:lt2>
          <a:srgbClr val="DDDDDD"/>
        </a:lt2>
        <a:accent1>
          <a:srgbClr val="3E78C6"/>
        </a:accent1>
        <a:accent2>
          <a:srgbClr val="84A1E8"/>
        </a:accent2>
        <a:accent3>
          <a:srgbClr val="FFFFFF"/>
        </a:accent3>
        <a:accent4>
          <a:srgbClr val="14145F"/>
        </a:accent4>
        <a:accent5>
          <a:srgbClr val="AFBEDF"/>
        </a:accent5>
        <a:accent6>
          <a:srgbClr val="7791D2"/>
        </a:accent6>
        <a:hlink>
          <a:srgbClr val="90B54D"/>
        </a:hlink>
        <a:folHlink>
          <a:srgbClr val="F3C4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new_year4</Template>
  <TotalTime>7479</TotalTime>
  <Words>4721</Words>
  <Application>Microsoft Office PowerPoint</Application>
  <PresentationFormat>Экран (4:3)</PresentationFormat>
  <Paragraphs>1266</Paragraphs>
  <Slides>65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new_year4</vt:lpstr>
      <vt:lpstr>Слайд 1</vt:lpstr>
      <vt:lpstr>Домашнее задание.</vt:lpstr>
      <vt:lpstr>Слайд 3</vt:lpstr>
      <vt:lpstr>Слайд 4</vt:lpstr>
      <vt:lpstr>Слайд 5</vt:lpstr>
      <vt:lpstr>Слайд 6</vt:lpstr>
      <vt:lpstr>Домашнее задание.</vt:lpstr>
      <vt:lpstr>Слайд 8</vt:lpstr>
      <vt:lpstr>Слайд 9</vt:lpstr>
      <vt:lpstr>Слайд 10</vt:lpstr>
      <vt:lpstr>Слайд 11</vt:lpstr>
      <vt:lpstr>Слайд 12</vt:lpstr>
      <vt:lpstr>Домашнее задание.</vt:lpstr>
      <vt:lpstr>Слайд 14</vt:lpstr>
      <vt:lpstr>Слайд 15</vt:lpstr>
      <vt:lpstr>Слайд 16</vt:lpstr>
      <vt:lpstr>Слайд 17</vt:lpstr>
      <vt:lpstr>Слайд 18</vt:lpstr>
      <vt:lpstr>Домашнее задание.</vt:lpstr>
      <vt:lpstr>Слайд 20</vt:lpstr>
      <vt:lpstr>Слайд 21</vt:lpstr>
      <vt:lpstr>Слайд 22</vt:lpstr>
      <vt:lpstr>Слайд 23</vt:lpstr>
      <vt:lpstr>Слайд 24</vt:lpstr>
      <vt:lpstr>Домашнее задание.</vt:lpstr>
      <vt:lpstr>Слайд 26</vt:lpstr>
      <vt:lpstr>Слайд 27</vt:lpstr>
      <vt:lpstr>Слайд 28</vt:lpstr>
      <vt:lpstr>Слайд 29</vt:lpstr>
      <vt:lpstr>Слайд 30</vt:lpstr>
      <vt:lpstr>Слайд 31</vt:lpstr>
      <vt:lpstr>Домашнее задание.</vt:lpstr>
      <vt:lpstr>Слайд 33</vt:lpstr>
      <vt:lpstr>Слайд 34</vt:lpstr>
      <vt:lpstr>Слайд 35</vt:lpstr>
      <vt:lpstr>Слайд 36</vt:lpstr>
      <vt:lpstr>Слайд 37</vt:lpstr>
      <vt:lpstr>Домашнее задание.</vt:lpstr>
      <vt:lpstr>Слайд 39</vt:lpstr>
      <vt:lpstr>Слайд 40</vt:lpstr>
      <vt:lpstr>Слайд 41</vt:lpstr>
      <vt:lpstr>Слайд 42</vt:lpstr>
      <vt:lpstr>Слайд 43</vt:lpstr>
      <vt:lpstr>Слайд 44</vt:lpstr>
      <vt:lpstr>Домашнее задание.</vt:lpstr>
      <vt:lpstr>Слайд 46</vt:lpstr>
      <vt:lpstr>Слайд 47</vt:lpstr>
      <vt:lpstr>Слайд 48</vt:lpstr>
      <vt:lpstr>Слайд 49</vt:lpstr>
      <vt:lpstr>Слайд 50</vt:lpstr>
      <vt:lpstr>Домашнее задание.</vt:lpstr>
      <vt:lpstr>Слайд 52</vt:lpstr>
      <vt:lpstr>Слайд 53</vt:lpstr>
      <vt:lpstr>Слайд 54</vt:lpstr>
      <vt:lpstr>Слайд 55</vt:lpstr>
      <vt:lpstr>Слайд 56</vt:lpstr>
      <vt:lpstr>Домашнее задание.</vt:lpstr>
      <vt:lpstr>Слайд 58</vt:lpstr>
      <vt:lpstr>Слайд 59</vt:lpstr>
      <vt:lpstr>Слайд 60</vt:lpstr>
      <vt:lpstr>Слайд 61</vt:lpstr>
      <vt:lpstr>Слайд 62</vt:lpstr>
      <vt:lpstr>Домашнее задание.</vt:lpstr>
      <vt:lpstr>Слайд 64</vt:lpstr>
      <vt:lpstr>Слайд 65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knt</cp:lastModifiedBy>
  <cp:revision>649</cp:revision>
  <dcterms:created xsi:type="dcterms:W3CDTF">2008-12-14T04:17:18Z</dcterms:created>
  <dcterms:modified xsi:type="dcterms:W3CDTF">2022-01-27T03:02:26Z</dcterms:modified>
</cp:coreProperties>
</file>