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7"/>
  </p:notesMasterIdLst>
  <p:sldIdLst>
    <p:sldId id="548" r:id="rId2"/>
    <p:sldId id="394" r:id="rId3"/>
    <p:sldId id="485" r:id="rId4"/>
    <p:sldId id="487" r:id="rId5"/>
    <p:sldId id="547" r:id="rId6"/>
    <p:sldId id="546" r:id="rId7"/>
    <p:sldId id="388" r:id="rId8"/>
    <p:sldId id="478" r:id="rId9"/>
    <p:sldId id="479" r:id="rId10"/>
    <p:sldId id="480" r:id="rId11"/>
    <p:sldId id="481" r:id="rId12"/>
    <p:sldId id="458" r:id="rId13"/>
    <p:sldId id="357" r:id="rId14"/>
    <p:sldId id="482" r:id="rId15"/>
    <p:sldId id="483" r:id="rId16"/>
    <p:sldId id="484" r:id="rId17"/>
    <p:sldId id="488" r:id="rId18"/>
    <p:sldId id="492" r:id="rId19"/>
    <p:sldId id="372" r:id="rId20"/>
    <p:sldId id="466" r:id="rId21"/>
    <p:sldId id="493" r:id="rId22"/>
    <p:sldId id="499" r:id="rId23"/>
    <p:sldId id="500" r:id="rId24"/>
    <p:sldId id="501" r:id="rId25"/>
    <p:sldId id="353" r:id="rId26"/>
    <p:sldId id="507" r:id="rId27"/>
    <p:sldId id="508" r:id="rId28"/>
    <p:sldId id="509" r:id="rId29"/>
    <p:sldId id="468" r:id="rId30"/>
    <p:sldId id="503" r:id="rId31"/>
    <p:sldId id="504" r:id="rId32"/>
    <p:sldId id="436" r:id="rId33"/>
    <p:sldId id="470" r:id="rId34"/>
    <p:sldId id="515" r:id="rId35"/>
    <p:sldId id="513" r:id="rId36"/>
    <p:sldId id="514" r:id="rId37"/>
    <p:sldId id="540" r:id="rId38"/>
    <p:sldId id="469" r:id="rId39"/>
    <p:sldId id="541" r:id="rId40"/>
    <p:sldId id="542" r:id="rId41"/>
    <p:sldId id="543" r:id="rId42"/>
    <p:sldId id="544" r:id="rId43"/>
    <p:sldId id="516" r:id="rId44"/>
    <p:sldId id="545" r:id="rId45"/>
    <p:sldId id="397" r:id="rId46"/>
    <p:sldId id="522" r:id="rId47"/>
    <p:sldId id="523" r:id="rId48"/>
    <p:sldId id="525" r:id="rId49"/>
    <p:sldId id="524" r:id="rId50"/>
    <p:sldId id="471" r:id="rId51"/>
    <p:sldId id="472" r:id="rId52"/>
    <p:sldId id="526" r:id="rId53"/>
    <p:sldId id="529" r:id="rId54"/>
    <p:sldId id="530" r:id="rId55"/>
    <p:sldId id="531" r:id="rId56"/>
    <p:sldId id="538" r:id="rId57"/>
    <p:sldId id="474" r:id="rId58"/>
    <p:sldId id="539" r:id="rId59"/>
    <p:sldId id="532" r:id="rId60"/>
    <p:sldId id="534" r:id="rId61"/>
    <p:sldId id="533" r:id="rId62"/>
    <p:sldId id="536" r:id="rId63"/>
    <p:sldId id="549" r:id="rId64"/>
    <p:sldId id="477" r:id="rId65"/>
    <p:sldId id="510" r:id="rId6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0000CC"/>
    <a:srgbClr val="F9E3A5"/>
    <a:srgbClr val="339933"/>
    <a:srgbClr val="F90101"/>
    <a:srgbClr val="003300"/>
    <a:srgbClr val="0000FF"/>
    <a:srgbClr val="008000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931" autoAdjust="0"/>
    <p:restoredTop sz="93805" autoAdjust="0"/>
  </p:normalViewPr>
  <p:slideViewPr>
    <p:cSldViewPr>
      <p:cViewPr>
        <p:scale>
          <a:sx n="71" d="100"/>
          <a:sy n="71" d="100"/>
        </p:scale>
        <p:origin x="-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1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27.01.2022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image" Target="../media/image17.png"/><Relationship Id="rId4" Type="http://schemas.openxmlformats.org/officeDocument/2006/relationships/audio" Target="../media/audio6.wav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6.jpeg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12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4.jpeg"/><Relationship Id="rId5" Type="http://schemas.openxmlformats.org/officeDocument/2006/relationships/audio" Target="../media/audio6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10.wav"/><Relationship Id="rId9" Type="http://schemas.openxmlformats.org/officeDocument/2006/relationships/image" Target="../media/image19.png"/><Relationship Id="rId1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audio" Target="../media/audio9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20.png"/><Relationship Id="rId5" Type="http://schemas.openxmlformats.org/officeDocument/2006/relationships/audio" Target="../media/audio5.wav"/><Relationship Id="rId10" Type="http://schemas.openxmlformats.org/officeDocument/2006/relationships/image" Target="../media/image22.png"/><Relationship Id="rId4" Type="http://schemas.openxmlformats.org/officeDocument/2006/relationships/audio" Target="../media/audio1.wav"/><Relationship Id="rId9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10" Type="http://schemas.openxmlformats.org/officeDocument/2006/relationships/image" Target="../media/image10.jpeg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1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12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audio" Target="../media/audio2.wav"/><Relationship Id="rId10" Type="http://schemas.openxmlformats.org/officeDocument/2006/relationships/audio" Target="../media/audio11.wav"/><Relationship Id="rId4" Type="http://schemas.openxmlformats.org/officeDocument/2006/relationships/audio" Target="../media/audio6.wav"/><Relationship Id="rId9" Type="http://schemas.openxmlformats.org/officeDocument/2006/relationships/audio" Target="../media/audio7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audio" Target="../media/audio11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12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openxmlformats.org/officeDocument/2006/relationships/audio" Target="../media/audio4.wav"/><Relationship Id="rId4" Type="http://schemas.openxmlformats.org/officeDocument/2006/relationships/audio" Target="../media/audio11.wav"/><Relationship Id="rId9" Type="http://schemas.openxmlformats.org/officeDocument/2006/relationships/audio" Target="../media/audio7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openxmlformats.org/officeDocument/2006/relationships/audio" Target="../media/audio4.wav"/><Relationship Id="rId4" Type="http://schemas.openxmlformats.org/officeDocument/2006/relationships/audio" Target="../media/audio11.wav"/><Relationship Id="rId9" Type="http://schemas.openxmlformats.org/officeDocument/2006/relationships/audio" Target="../media/audio7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1.wav"/><Relationship Id="rId4" Type="http://schemas.openxmlformats.org/officeDocument/2006/relationships/audio" Target="../media/audio7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5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2.pn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6.wav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audio" Target="../media/audio2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5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6.wav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image" Target="../media/image37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1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1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7.jpeg"/><Relationship Id="rId5" Type="http://schemas.openxmlformats.org/officeDocument/2006/relationships/audio" Target="../media/audio6.wav"/><Relationship Id="rId10" Type="http://schemas.openxmlformats.org/officeDocument/2006/relationships/image" Target="../media/image6.jpeg"/><Relationship Id="rId4" Type="http://schemas.openxmlformats.org/officeDocument/2006/relationships/audio" Target="../media/audio10.wav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071678"/>
            <a:ext cx="4714908" cy="4786322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70138" y="1758030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4572000" y="3500438"/>
            <a:ext cx="714380" cy="523220"/>
            <a:chOff x="5643570" y="500042"/>
            <a:chExt cx="1004894" cy="523117"/>
          </a:xfrm>
          <a:solidFill>
            <a:srgbClr val="FFFF00"/>
          </a:solidFill>
        </p:grpSpPr>
        <p:sp>
          <p:nvSpPr>
            <p:cNvPr id="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5715006" y="571466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0800000" flipV="1">
            <a:off x="285720" y="4286255"/>
            <a:ext cx="2359042" cy="1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1000100" y="3714752"/>
            <a:ext cx="500066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b="1" dirty="0">
              <a:solidFill>
                <a:srgbClr val="0014AC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31968" y="4411446"/>
            <a:ext cx="482400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-32" y="-24"/>
            <a:ext cx="9144000" cy="83099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какой точке окружности  тело оторвётся от поверхности шара?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691546">
            <a:off x="4143372" y="2415930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2657688" y="2671078"/>
            <a:ext cx="1573224" cy="1571636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>
            <a:off x="3675042" y="3182950"/>
            <a:ext cx="1224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428992" y="500042"/>
            <a:ext cx="5286412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Т.е. реакция опоры равняется нулю.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2091282">
            <a:off x="2517902" y="3624066"/>
            <a:ext cx="532929" cy="59290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3000364" y="4000504"/>
            <a:ext cx="500066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b="1" dirty="0">
              <a:solidFill>
                <a:srgbClr val="006600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0920000" flipV="1">
            <a:off x="2717324" y="2570612"/>
            <a:ext cx="1512000" cy="71438"/>
          </a:xfrm>
          <a:prstGeom prst="straightConnector1">
            <a:avLst/>
          </a:prstGeom>
          <a:ln w="3810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авая фигурная скобка 28"/>
          <p:cNvSpPr/>
          <p:nvPr/>
        </p:nvSpPr>
        <p:spPr>
          <a:xfrm flipH="1">
            <a:off x="2357422" y="2071678"/>
            <a:ext cx="285752" cy="500066"/>
          </a:xfrm>
          <a:prstGeom prst="rightBrace">
            <a:avLst/>
          </a:prstGeom>
          <a:ln w="57150">
            <a:solidFill>
              <a:srgbClr val="365D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3"/>
          <p:cNvSpPr txBox="1">
            <a:spLocks noChangeArrowheads="1"/>
          </p:cNvSpPr>
          <p:nvPr/>
        </p:nvSpPr>
        <p:spPr bwMode="auto">
          <a:xfrm>
            <a:off x="1714480" y="2000240"/>
            <a:ext cx="500066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b="1" dirty="0">
              <a:solidFill>
                <a:srgbClr val="0014AC"/>
              </a:solidFill>
            </a:endParaRP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0" y="6027003"/>
            <a:ext cx="9144000" cy="83099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 данной точке окружности центростремительное ускорение телу сообщает  составляющая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тяжести, т.е.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10800000">
            <a:off x="3714744" y="3214686"/>
            <a:ext cx="584878" cy="552834"/>
          </a:xfrm>
          <a:prstGeom prst="straightConnector1">
            <a:avLst/>
          </a:prstGeom>
          <a:ln w="3810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 flipV="1">
            <a:off x="3284528" y="2643182"/>
            <a:ext cx="715968" cy="71438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2"/>
          <p:cNvGrpSpPr>
            <a:grpSpLocks/>
          </p:cNvGrpSpPr>
          <p:nvPr/>
        </p:nvGrpSpPr>
        <p:grpSpPr bwMode="auto">
          <a:xfrm>
            <a:off x="2714612" y="2643182"/>
            <a:ext cx="642942" cy="523220"/>
            <a:chOff x="5643570" y="500042"/>
            <a:chExt cx="904405" cy="523117"/>
          </a:xfrm>
          <a:solidFill>
            <a:srgbClr val="FFFF00"/>
          </a:solidFill>
        </p:grpSpPr>
        <p:sp>
          <p:nvSpPr>
            <p:cNvPr id="3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904405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b="1" dirty="0">
                <a:solidFill>
                  <a:srgbClr val="0014AC"/>
                </a:solidFill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5739316" y="571466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0014A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Равнобедренный треугольник 39"/>
          <p:cNvSpPr/>
          <p:nvPr/>
        </p:nvSpPr>
        <p:spPr>
          <a:xfrm rot="1411783">
            <a:off x="3954412" y="2662381"/>
            <a:ext cx="423219" cy="52291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215074" y="1214422"/>
            <a:ext cx="2714644" cy="60529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2357422" y="3643314"/>
            <a:ext cx="928694" cy="928694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3"/>
          <p:cNvSpPr txBox="1">
            <a:spLocks noChangeArrowheads="1"/>
          </p:cNvSpPr>
          <p:nvPr/>
        </p:nvSpPr>
        <p:spPr bwMode="auto">
          <a:xfrm>
            <a:off x="1857356" y="4500570"/>
            <a:ext cx="42862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715008" y="2071678"/>
            <a:ext cx="2857520" cy="60529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4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32"/>
          <p:cNvGrpSpPr/>
          <p:nvPr/>
        </p:nvGrpSpPr>
        <p:grpSpPr>
          <a:xfrm>
            <a:off x="7715274" y="1785926"/>
            <a:ext cx="786166" cy="1111281"/>
            <a:chOff x="5235180" y="3248019"/>
            <a:chExt cx="921664" cy="1333534"/>
          </a:xfrm>
          <a:solidFill>
            <a:schemeClr val="bg2">
              <a:lumMod val="90000"/>
            </a:schemeClr>
          </a:solidFill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5235180" y="3248019"/>
              <a:ext cx="921664" cy="1333534"/>
              <a:chOff x="9795" y="3167"/>
              <a:chExt cx="382" cy="542"/>
            </a:xfrm>
            <a:grpFill/>
          </p:grpSpPr>
          <p:sp>
            <p:nvSpPr>
              <p:cNvPr id="49" name="Text Box 8"/>
              <p:cNvSpPr txBox="1">
                <a:spLocks noChangeArrowheads="1"/>
              </p:cNvSpPr>
              <p:nvPr/>
            </p:nvSpPr>
            <p:spPr bwMode="auto">
              <a:xfrm>
                <a:off x="9831" y="3446"/>
                <a:ext cx="312" cy="26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9"/>
              <p:cNvSpPr txBox="1">
                <a:spLocks noChangeArrowheads="1"/>
              </p:cNvSpPr>
              <p:nvPr/>
            </p:nvSpPr>
            <p:spPr bwMode="auto">
              <a:xfrm>
                <a:off x="9795" y="3167"/>
                <a:ext cx="382" cy="27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5235198" y="3929067"/>
              <a:ext cx="730687" cy="1588"/>
            </a:xfrm>
            <a:prstGeom prst="line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/>
          <p:cNvSpPr/>
          <p:nvPr/>
        </p:nvSpPr>
        <p:spPr>
          <a:xfrm>
            <a:off x="6021252" y="2887826"/>
            <a:ext cx="2551276" cy="54117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т.А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23"/>
          <p:cNvSpPr txBox="1">
            <a:spLocks noChangeArrowheads="1"/>
          </p:cNvSpPr>
          <p:nvPr/>
        </p:nvSpPr>
        <p:spPr bwMode="auto">
          <a:xfrm>
            <a:off x="4429124" y="1928802"/>
            <a:ext cx="50006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6429388" y="3586507"/>
            <a:ext cx="1443274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32"/>
          <p:cNvGrpSpPr/>
          <p:nvPr/>
        </p:nvGrpSpPr>
        <p:grpSpPr>
          <a:xfrm>
            <a:off x="5470020" y="3389289"/>
            <a:ext cx="1072231" cy="1111281"/>
            <a:chOff x="5068703" y="3248019"/>
            <a:chExt cx="1257034" cy="1333534"/>
          </a:xfrm>
        </p:grpSpPr>
        <p:grpSp>
          <p:nvGrpSpPr>
            <p:cNvPr id="18" name="Group 7"/>
            <p:cNvGrpSpPr>
              <a:grpSpLocks/>
            </p:cNvGrpSpPr>
            <p:nvPr/>
          </p:nvGrpSpPr>
          <p:grpSpPr bwMode="auto">
            <a:xfrm>
              <a:off x="5068703" y="3248019"/>
              <a:ext cx="1257034" cy="1333534"/>
              <a:chOff x="9726" y="3167"/>
              <a:chExt cx="521" cy="542"/>
            </a:xfrm>
          </p:grpSpPr>
          <p:sp>
            <p:nvSpPr>
              <p:cNvPr id="57" name="Text Box 8"/>
              <p:cNvSpPr txBox="1">
                <a:spLocks noChangeArrowheads="1"/>
              </p:cNvSpPr>
              <p:nvPr/>
            </p:nvSpPr>
            <p:spPr bwMode="auto">
              <a:xfrm>
                <a:off x="9831" y="3446"/>
                <a:ext cx="252" cy="2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9"/>
              <p:cNvSpPr txBox="1">
                <a:spLocks noChangeArrowheads="1"/>
              </p:cNvSpPr>
              <p:nvPr/>
            </p:nvSpPr>
            <p:spPr bwMode="auto">
              <a:xfrm>
                <a:off x="9726" y="3167"/>
                <a:ext cx="521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235198" y="3929067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6929422" y="4214818"/>
            <a:ext cx="221457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R-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7143768" y="4071942"/>
            <a:ext cx="357190" cy="357190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0800000" flipV="1">
            <a:off x="6286512" y="2214554"/>
            <a:ext cx="1571636" cy="1285884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143108" y="4714884"/>
            <a:ext cx="41434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R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32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(1-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357918" y="5000636"/>
            <a:ext cx="278608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2-2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928926" y="5357827"/>
            <a:ext cx="171451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857752" y="5415993"/>
            <a:ext cx="150019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857620" y="72570"/>
            <a:ext cx="2143140" cy="4286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9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0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1" dur="500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2" dur="500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500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3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4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8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9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5" grpId="0" build="p" bldLvl="2" animBg="1"/>
      <p:bldP spid="16" grpId="0" animBg="1"/>
      <p:bldP spid="21" grpId="0" build="p" bldLvl="2" animBg="1"/>
      <p:bldP spid="24" grpId="0" animBg="1"/>
      <p:bldP spid="25" grpId="0" animBg="1"/>
      <p:bldP spid="29" grpId="0" animBg="1"/>
      <p:bldP spid="30" grpId="0" animBg="1"/>
      <p:bldP spid="31" grpId="0" build="p" bldLvl="2" animBg="1"/>
      <p:bldP spid="40" grpId="0" animBg="1"/>
      <p:bldP spid="41" grpId="0" animBg="1"/>
      <p:bldP spid="44" grpId="0" animBg="1"/>
      <p:bldP spid="45" grpId="0" animBg="1"/>
      <p:bldP spid="51" grpId="0" animBg="1"/>
      <p:bldP spid="52" grpId="0" animBg="1"/>
      <p:bldP spid="53" grpId="0" build="allAtOnce" animBg="1"/>
      <p:bldP spid="59" grpId="0" build="allAtOnce" animBg="1"/>
      <p:bldP spid="67" grpId="0" build="allAtOnce" animBg="1"/>
      <p:bldP spid="69" grpId="0" build="allAtOnce" animBg="1"/>
      <p:bldP spid="70" grpId="0" build="allAtOnce" animBg="1"/>
      <p:bldP spid="71" grpId="0" build="allAtOnce" animBg="1"/>
      <p:bldP spid="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71670" y="3000372"/>
            <a:ext cx="164307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M+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500042"/>
            <a:ext cx="1357290" cy="1481448"/>
            <a:chOff x="0" y="571480"/>
            <a:chExt cx="1357290" cy="1481448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1428736"/>
              <a:ext cx="1143008" cy="624192"/>
            </a:xfrm>
            <a:prstGeom prst="rect">
              <a:avLst/>
            </a:prstGeom>
            <a:noFill/>
            <a:ln w="4445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лед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642918"/>
            <a:ext cx="1143008" cy="1338572"/>
            <a:chOff x="2714612" y="714356"/>
            <a:chExt cx="1143008" cy="1338572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2714612" y="1428736"/>
              <a:ext cx="1143008" cy="624192"/>
            </a:xfrm>
            <a:prstGeom prst="rect">
              <a:avLst/>
            </a:prstGeom>
            <a:noFill/>
            <a:ln w="4445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500042"/>
            <a:ext cx="1154880" cy="1452214"/>
            <a:chOff x="5857884" y="672152"/>
            <a:chExt cx="1154880" cy="1452214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624192"/>
              <a:chOff x="5857884" y="1500174"/>
              <a:chExt cx="1143008" cy="624192"/>
            </a:xfrm>
          </p:grpSpPr>
          <p:sp>
            <p:nvSpPr>
              <p:cNvPr id="27" name="Rectangle 3"/>
              <p:cNvSpPr>
                <a:spLocks noChangeArrowheads="1"/>
              </p:cNvSpPr>
              <p:nvPr/>
            </p:nvSpPr>
            <p:spPr bwMode="auto">
              <a:xfrm>
                <a:off x="5857884" y="1500174"/>
                <a:ext cx="1143008" cy="624192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471906"/>
            <a:ext cx="1197084" cy="1481448"/>
            <a:chOff x="7215206" y="642918"/>
            <a:chExt cx="1197084" cy="1481448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624192"/>
              <a:chOff x="7215206" y="1500174"/>
              <a:chExt cx="1197084" cy="624192"/>
            </a:xfrm>
          </p:grpSpPr>
          <p:sp>
            <p:nvSpPr>
              <p:cNvPr id="23" name="Rectangle 7"/>
              <p:cNvSpPr>
                <a:spLocks noChangeArrowheads="1"/>
              </p:cNvSpPr>
              <p:nvPr/>
            </p:nvSpPr>
            <p:spPr bwMode="auto">
              <a:xfrm>
                <a:off x="7215206" y="1500174"/>
                <a:ext cx="1143008" cy="624192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928670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7141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132856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42910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86016" y="250030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-2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11560" y="3000372"/>
            <a:ext cx="146011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572264" y="2636912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=60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00т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=8м/с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3м/с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4941168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Скорость совместного …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9" cstate="print"/>
          <a:srcRect l="3854" t="74342" r="24950" b="6853"/>
          <a:stretch>
            <a:fillRect/>
          </a:stretch>
        </p:blipFill>
        <p:spPr bwMode="auto">
          <a:xfrm>
            <a:off x="0" y="5445224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0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78" grpId="0"/>
      <p:bldP spid="84" grpId="0" animBg="1"/>
      <p:bldP spid="68" grpId="0" build="p" animBg="1"/>
      <p:bldP spid="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635896" y="1"/>
            <a:ext cx="0" cy="1268760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3635896" y="1844824"/>
            <a:ext cx="37691" cy="936104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5536" y="3645024"/>
            <a:ext cx="640871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 rot="16200000">
            <a:off x="805229" y="882305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913842" y="785818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7"/>
          <p:cNvSpPr>
            <a:spLocks noChangeArrowheads="1"/>
          </p:cNvSpPr>
          <p:nvPr/>
        </p:nvSpPr>
        <p:spPr bwMode="auto">
          <a:xfrm rot="16200000">
            <a:off x="509080" y="2179373"/>
            <a:ext cx="1733172" cy="632026"/>
          </a:xfrm>
          <a:prstGeom prst="rect">
            <a:avLst/>
          </a:prstGeom>
          <a:noFill/>
          <a:ln w="60325">
            <a:solidFill>
              <a:srgbClr val="0014A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5400000">
            <a:off x="884045" y="2211306"/>
            <a:ext cx="98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3779912" y="2204864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газ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24"/>
          <p:cNvGrpSpPr/>
          <p:nvPr/>
        </p:nvGrpSpPr>
        <p:grpSpPr>
          <a:xfrm>
            <a:off x="3779912" y="548680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ракета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6215082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 rot="16200000">
            <a:off x="2293235" y="2318409"/>
            <a:ext cx="1733172" cy="632026"/>
          </a:xfrm>
          <a:prstGeom prst="rect">
            <a:avLst/>
          </a:prstGeom>
          <a:noFill/>
          <a:ln w="60325">
            <a:solidFill>
              <a:srgbClr val="0014A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119712">
            <a:off x="2771800" y="2069999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 rot="16200000">
            <a:off x="2594345" y="321471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72264" y="0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газ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=800м/с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lum contrast="60000"/>
          </a:blip>
          <a:srcRect l="17647" t="57361" r="12576" b="31218"/>
          <a:stretch>
            <a:fillRect/>
          </a:stretch>
        </p:blipFill>
        <p:spPr bwMode="auto">
          <a:xfrm>
            <a:off x="0" y="5805264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0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>
            <a:off x="464327" y="1750219"/>
            <a:ext cx="3500438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4" grpId="0" animBg="1"/>
      <p:bldP spid="20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4665" t="28172" r="24544" b="33502"/>
          <a:stretch>
            <a:fillRect/>
          </a:stretch>
        </p:blipFill>
        <p:spPr bwMode="auto">
          <a:xfrm>
            <a:off x="2339752" y="5013176"/>
            <a:ext cx="6804248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5012" t="32809" r="65744" b="52385"/>
          <a:stretch>
            <a:fillRect/>
          </a:stretch>
        </p:blipFill>
        <p:spPr bwMode="auto">
          <a:xfrm rot="4472012">
            <a:off x="6955273" y="2269548"/>
            <a:ext cx="2312512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4665" t="28172" r="84847" b="60302"/>
          <a:stretch>
            <a:fillRect/>
          </a:stretch>
        </p:blipFill>
        <p:spPr bwMode="auto">
          <a:xfrm rot="4091920">
            <a:off x="7551695" y="1050067"/>
            <a:ext cx="1008112" cy="89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6660232" y="1124744"/>
            <a:ext cx="1057481" cy="2745518"/>
            <a:chOff x="7639103" y="1134567"/>
            <a:chExt cx="1057481" cy="2745518"/>
          </a:xfrm>
        </p:grpSpPr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17818" t="32809" r="65744" b="52385"/>
            <a:stretch>
              <a:fillRect/>
            </a:stretch>
          </p:blipFill>
          <p:spPr bwMode="auto">
            <a:xfrm rot="4472012">
              <a:off x="7218545" y="2402047"/>
              <a:ext cx="1975349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4665" t="28172" r="85874" b="60302"/>
            <a:stretch>
              <a:fillRect/>
            </a:stretch>
          </p:blipFill>
          <p:spPr bwMode="auto">
            <a:xfrm rot="4091920">
              <a:off x="7656072" y="1117598"/>
              <a:ext cx="862647" cy="896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Прямоугольник 16"/>
          <p:cNvSpPr/>
          <p:nvPr/>
        </p:nvSpPr>
        <p:spPr>
          <a:xfrm>
            <a:off x="0" y="3645024"/>
            <a:ext cx="2627784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=16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4000кг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=570м/с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=580м/с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8144" y="-2738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07194" y="-27384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8604448" y="548680"/>
            <a:ext cx="0" cy="1268760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 flipH="1">
            <a:off x="8532440" y="2924944"/>
            <a:ext cx="37691" cy="936104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23"/>
          <p:cNvGrpSpPr/>
          <p:nvPr/>
        </p:nvGrpSpPr>
        <p:grpSpPr>
          <a:xfrm>
            <a:off x="8591686" y="2816553"/>
            <a:ext cx="576064" cy="584775"/>
            <a:chOff x="4572000" y="201019"/>
            <a:chExt cx="576064" cy="584775"/>
          </a:xfrm>
        </p:grpSpPr>
        <p:sp>
          <p:nvSpPr>
            <p:cNvPr id="23" name="TextBox 22"/>
            <p:cNvSpPr txBox="1"/>
            <p:nvPr/>
          </p:nvSpPr>
          <p:spPr>
            <a:xfrm>
              <a:off x="4572000" y="201019"/>
              <a:ext cx="5760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/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8676456" y="1052736"/>
            <a:ext cx="720080" cy="584775"/>
            <a:chOff x="6185545" y="-441899"/>
            <a:chExt cx="720080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72008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 flipV="1">
            <a:off x="6804248" y="1772816"/>
            <a:ext cx="0" cy="1268760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6012160" y="2204864"/>
            <a:ext cx="720080" cy="584775"/>
            <a:chOff x="6185545" y="-441899"/>
            <a:chExt cx="720080" cy="584775"/>
          </a:xfrm>
        </p:grpSpPr>
        <p:sp>
          <p:nvSpPr>
            <p:cNvPr id="30" name="TextBox 29"/>
            <p:cNvSpPr txBox="1"/>
            <p:nvPr/>
          </p:nvSpPr>
          <p:spPr>
            <a:xfrm>
              <a:off x="6185545" y="-441899"/>
              <a:ext cx="72008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31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35496" y="0"/>
            <a:ext cx="7608338" cy="1446550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</a:t>
            </a:r>
          </a:p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)∙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251520" y="1494075"/>
            <a:ext cx="3600400" cy="707886"/>
          </a:xfrm>
          <a:prstGeom prst="rect">
            <a:avLst/>
          </a:prstGeom>
          <a:solidFill>
            <a:schemeClr val="accent6">
              <a:lumMod val="60000"/>
              <a:lumOff val="40000"/>
              <a:alpha val="4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635896" y="1484784"/>
            <a:ext cx="1800200" cy="707886"/>
          </a:xfrm>
          <a:prstGeom prst="rect">
            <a:avLst/>
          </a:prstGeom>
          <a:solidFill>
            <a:schemeClr val="accent6">
              <a:lumMod val="60000"/>
              <a:lumOff val="40000"/>
              <a:alpha val="4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2400кг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0" y="2276872"/>
            <a:ext cx="583264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6457E-6 L -0.00104 0.1815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91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7 0.00323 L 0.00191 -0.1140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18" grpId="0"/>
      <p:bldP spid="19" grpId="0"/>
      <p:bldP spid="20" grpId="0" animBg="1"/>
      <p:bldP spid="21" grpId="0" animBg="1"/>
      <p:bldP spid="28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4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 eaLnBrk="1" fontAlgn="t" hangingPunct="1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№3</a:t>
            </a:r>
          </a:p>
          <a:p>
            <a:pPr algn="ctr" eaLnBrk="1" fontAlgn="t" hangingPunct="1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419,422, 423, 424, 430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А16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524369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980728"/>
            <a:ext cx="2317750" cy="2154237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2000 кг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=0,5 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 мин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500298" y="908720"/>
            <a:ext cx="6715125" cy="4040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s=h</a:t>
            </a:r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….м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    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/60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руки ….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её мощность  …. ватт.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380031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357290" y="5357826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288412"/>
            <a:ext cx="1068059" cy="1920"/>
          </a:xfrm>
          <a:prstGeom prst="straightConnector1">
            <a:avLst/>
          </a:prstGeom>
          <a:ln w="63500">
            <a:solidFill>
              <a:srgbClr val="0033CC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15927" y="3500438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01680" y="3590432"/>
            <a:ext cx="504056" cy="0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506720" y="5489936"/>
            <a:ext cx="504056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36490" t="11226" r="10399" b="83249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0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allAtOnce" animBg="1"/>
      <p:bldP spid="55302" grpId="0" build="p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980728"/>
            <a:ext cx="2699824" cy="2232248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7500кН </a:t>
            </a:r>
          </a:p>
          <a:p>
            <a:pPr eaLnBrk="1" hangingPunct="1">
              <a:buFontTx/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 м </a:t>
            </a:r>
          </a:p>
          <a:p>
            <a:pPr eaLnBrk="1" hangingPunct="1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10мин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500298" y="2485156"/>
            <a:ext cx="6715125" cy="4040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    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/60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 тяги ….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Дж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её мощность  …. ватт.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же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трения …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36490" t="35025" r="10399" b="57108"/>
          <a:stretch>
            <a:fillRect/>
          </a:stretch>
        </p:blipFill>
        <p:spPr bwMode="auto">
          <a:xfrm>
            <a:off x="0" y="0"/>
            <a:ext cx="8964488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62741" t="52791" r="10399" b="12691"/>
          <a:stretch>
            <a:fillRect/>
          </a:stretch>
        </p:blipFill>
        <p:spPr bwMode="auto">
          <a:xfrm>
            <a:off x="4673163" y="764704"/>
            <a:ext cx="447083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5362592" y="1616608"/>
            <a:ext cx="295232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104249" y="4660546"/>
            <a:ext cx="552473" cy="97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4"/>
          <p:cNvGrpSpPr/>
          <p:nvPr/>
        </p:nvGrpSpPr>
        <p:grpSpPr>
          <a:xfrm>
            <a:off x="1199594" y="5491605"/>
            <a:ext cx="714380" cy="461665"/>
            <a:chOff x="2714612" y="4429132"/>
            <a:chExt cx="714380" cy="461665"/>
          </a:xfrm>
        </p:grpSpPr>
        <p:sp>
          <p:nvSpPr>
            <p:cNvPr id="23" name="TextBox 2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7"/>
          <p:cNvGrpSpPr/>
          <p:nvPr/>
        </p:nvGrpSpPr>
        <p:grpSpPr>
          <a:xfrm>
            <a:off x="1199594" y="3524378"/>
            <a:ext cx="714380" cy="461665"/>
            <a:chOff x="3357554" y="2143116"/>
            <a:chExt cx="714380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10"/>
          <p:cNvGrpSpPr/>
          <p:nvPr/>
        </p:nvGrpSpPr>
        <p:grpSpPr>
          <a:xfrm>
            <a:off x="270900" y="4195838"/>
            <a:ext cx="571504" cy="400110"/>
            <a:chOff x="2000232" y="2528824"/>
            <a:chExt cx="571504" cy="400110"/>
          </a:xfrm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Прямая соединительная линия 30"/>
          <p:cNvCxnSpPr/>
          <p:nvPr/>
        </p:nvCxnSpPr>
        <p:spPr>
          <a:xfrm flipV="1">
            <a:off x="556652" y="4677407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V="1">
            <a:off x="590505" y="519534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V="1">
            <a:off x="566725" y="413607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/>
          <p:cNvGrpSpPr/>
          <p:nvPr/>
        </p:nvGrpSpPr>
        <p:grpSpPr>
          <a:xfrm>
            <a:off x="1628254" y="4810262"/>
            <a:ext cx="1071538" cy="584775"/>
            <a:chOff x="3357554" y="2143116"/>
            <a:chExt cx="714380" cy="881786"/>
          </a:xfrm>
        </p:grpSpPr>
        <p:sp>
          <p:nvSpPr>
            <p:cNvPr id="35" name="TextBox 34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Прямая со стрелкой 36"/>
          <p:cNvCxnSpPr/>
          <p:nvPr/>
        </p:nvCxnSpPr>
        <p:spPr>
          <a:xfrm>
            <a:off x="201050" y="386973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7"/>
          <p:cNvGrpSpPr/>
          <p:nvPr/>
        </p:nvGrpSpPr>
        <p:grpSpPr>
          <a:xfrm>
            <a:off x="342338" y="3284959"/>
            <a:ext cx="714380" cy="584775"/>
            <a:chOff x="3357554" y="2143116"/>
            <a:chExt cx="714380" cy="584775"/>
          </a:xfrm>
          <a:noFill/>
        </p:grpSpPr>
        <p:sp>
          <p:nvSpPr>
            <p:cNvPr id="39" name="TextBox 3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30"/>
          <p:cNvGrpSpPr/>
          <p:nvPr/>
        </p:nvGrpSpPr>
        <p:grpSpPr>
          <a:xfrm>
            <a:off x="699528" y="5096014"/>
            <a:ext cx="1714512" cy="1357322"/>
            <a:chOff x="3714744" y="1214422"/>
            <a:chExt cx="1714512" cy="1357322"/>
          </a:xfrm>
        </p:grpSpPr>
        <p:grpSp>
          <p:nvGrpSpPr>
            <p:cNvPr id="42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5364088" y="1628800"/>
            <a:ext cx="2520280" cy="720080"/>
          </a:xfrm>
          <a:prstGeom prst="rect">
            <a:avLst/>
          </a:prstGeom>
          <a:solidFill>
            <a:schemeClr val="accent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724128" y="1753652"/>
            <a:ext cx="144302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0"/>
            <a:ext cx="714348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build="allAtOnce" animBg="1"/>
      <p:bldP spid="55302" grpId="0" uiExpand="1" build="p"/>
      <p:bldP spid="47" grpId="0" animBg="1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36490" t="27158" r="10399" b="64856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37401" t="53807" r="39110" b="12691"/>
          <a:stretch>
            <a:fillRect/>
          </a:stretch>
        </p:blipFill>
        <p:spPr bwMode="auto">
          <a:xfrm>
            <a:off x="5580112" y="792088"/>
            <a:ext cx="3501973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1196752"/>
            <a:ext cx="2286016" cy="1800200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50кН </a:t>
            </a:r>
          </a:p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=15000 м </a:t>
            </a:r>
          </a:p>
          <a:p>
            <a:pPr eaLnBrk="1" hangingPunct="1">
              <a:buFontTx/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10мин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483768" y="1628800"/>
            <a:ext cx="6715125" cy="4040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     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/60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 тяги ….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Дж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её мощность  …. ватт.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Работа же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трения …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1104249" y="4660546"/>
            <a:ext cx="552473" cy="97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1199594" y="5491605"/>
            <a:ext cx="714380" cy="461665"/>
            <a:chOff x="2714612" y="4429132"/>
            <a:chExt cx="714380" cy="461665"/>
          </a:xfrm>
        </p:grpSpPr>
        <p:sp>
          <p:nvSpPr>
            <p:cNvPr id="23" name="TextBox 2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7"/>
          <p:cNvGrpSpPr/>
          <p:nvPr/>
        </p:nvGrpSpPr>
        <p:grpSpPr>
          <a:xfrm>
            <a:off x="1199594" y="3524378"/>
            <a:ext cx="714380" cy="461665"/>
            <a:chOff x="3357554" y="2143116"/>
            <a:chExt cx="714380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"/>
          <p:cNvGrpSpPr/>
          <p:nvPr/>
        </p:nvGrpSpPr>
        <p:grpSpPr>
          <a:xfrm>
            <a:off x="270900" y="4195838"/>
            <a:ext cx="571504" cy="400110"/>
            <a:chOff x="2000232" y="2528824"/>
            <a:chExt cx="571504" cy="400110"/>
          </a:xfrm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Прямая соединительная линия 30"/>
          <p:cNvCxnSpPr/>
          <p:nvPr/>
        </p:nvCxnSpPr>
        <p:spPr>
          <a:xfrm flipV="1">
            <a:off x="556652" y="4677407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V="1">
            <a:off x="590505" y="519534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V="1">
            <a:off x="566725" y="413607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33"/>
          <p:cNvGrpSpPr/>
          <p:nvPr/>
        </p:nvGrpSpPr>
        <p:grpSpPr>
          <a:xfrm>
            <a:off x="1628254" y="4810262"/>
            <a:ext cx="1071538" cy="584775"/>
            <a:chOff x="3357554" y="2143116"/>
            <a:chExt cx="714380" cy="881786"/>
          </a:xfrm>
        </p:grpSpPr>
        <p:sp>
          <p:nvSpPr>
            <p:cNvPr id="35" name="TextBox 34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Прямая со стрелкой 36"/>
          <p:cNvCxnSpPr/>
          <p:nvPr/>
        </p:nvCxnSpPr>
        <p:spPr>
          <a:xfrm>
            <a:off x="201050" y="386973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342338" y="3284959"/>
            <a:ext cx="714380" cy="584775"/>
            <a:chOff x="3357554" y="2143116"/>
            <a:chExt cx="714380" cy="584775"/>
          </a:xfrm>
          <a:noFill/>
        </p:grpSpPr>
        <p:sp>
          <p:nvSpPr>
            <p:cNvPr id="39" name="TextBox 3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30"/>
          <p:cNvGrpSpPr/>
          <p:nvPr/>
        </p:nvGrpSpPr>
        <p:grpSpPr>
          <a:xfrm>
            <a:off x="699528" y="5096014"/>
            <a:ext cx="1714512" cy="1357322"/>
            <a:chOff x="3714744" y="1214422"/>
            <a:chExt cx="1714512" cy="1357322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6300192" y="1916832"/>
            <a:ext cx="1368152" cy="720080"/>
          </a:xfrm>
          <a:prstGeom prst="rect">
            <a:avLst/>
          </a:prstGeom>
          <a:solidFill>
            <a:schemeClr val="accent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313528" y="1988840"/>
            <a:ext cx="136819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300192" y="1869208"/>
            <a:ext cx="140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0" y="0"/>
            <a:ext cx="714348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build="allAtOnce" animBg="1"/>
      <p:bldP spid="55302" grpId="0" build="p"/>
      <p:bldP spid="47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30"/>
          <p:cNvGrpSpPr/>
          <p:nvPr/>
        </p:nvGrpSpPr>
        <p:grpSpPr>
          <a:xfrm>
            <a:off x="6942831" y="1571612"/>
            <a:ext cx="2201168" cy="1449398"/>
            <a:chOff x="3714033" y="1122346"/>
            <a:chExt cx="1715223" cy="1449398"/>
          </a:xfrm>
        </p:grpSpPr>
        <p:grpSp>
          <p:nvGrpSpPr>
            <p:cNvPr id="4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59276" y="112234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1346909"/>
            <a:ext cx="2857488" cy="32342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=300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0м/с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32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0м</a:t>
            </a:r>
          </a:p>
          <a:p>
            <a:pPr>
              <a:lnSpc>
                <a:spcPts val="3500"/>
              </a:lnSpc>
            </a:pP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°</a:t>
            </a: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°=0,7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7643834" y="2143116"/>
            <a:ext cx="1024039" cy="43153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7715272" y="3395963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7715272" y="1428736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7011909" y="2706131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7072330" y="258176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7106183" y="309969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7082403" y="2040433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7"/>
          <p:cNvGrpSpPr/>
          <p:nvPr/>
        </p:nvGrpSpPr>
        <p:grpSpPr>
          <a:xfrm>
            <a:off x="8221750" y="1486903"/>
            <a:ext cx="1071538" cy="584775"/>
            <a:chOff x="3357554" y="2143116"/>
            <a:chExt cx="714380" cy="881786"/>
          </a:xfrm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тяги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8286776" y="3214686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8358214" y="2701349"/>
            <a:ext cx="749722" cy="584775"/>
            <a:chOff x="3393650" y="2143116"/>
            <a:chExt cx="749722" cy="584775"/>
          </a:xfrm>
          <a:noFill/>
        </p:grpSpPr>
        <p:sp>
          <p:nvSpPr>
            <p:cNvPr id="25" name="TextBox 24"/>
            <p:cNvSpPr txBox="1"/>
            <p:nvPr/>
          </p:nvSpPr>
          <p:spPr>
            <a:xfrm>
              <a:off x="3428992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2843808" y="1412776"/>
            <a:ext cx="3786214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0" y="5157192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работа, совершенная двигателем   составила около    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Дж, </a:t>
            </a:r>
            <a:endParaRPr lang="ru-RU" sz="2800" dirty="0"/>
          </a:p>
        </p:txBody>
      </p:sp>
      <p:grpSp>
        <p:nvGrpSpPr>
          <p:cNvPr id="24" name="Группа 49"/>
          <p:cNvGrpSpPr/>
          <p:nvPr/>
        </p:nvGrpSpPr>
        <p:grpSpPr>
          <a:xfrm>
            <a:off x="2339752" y="3429000"/>
            <a:ext cx="2214577" cy="951848"/>
            <a:chOff x="4893754" y="4512445"/>
            <a:chExt cx="2214577" cy="951848"/>
          </a:xfrm>
          <a:solidFill>
            <a:srgbClr val="FFFF00"/>
          </a:solidFill>
        </p:grpSpPr>
        <p:sp>
          <p:nvSpPr>
            <p:cNvPr id="51" name="TextBox 50"/>
            <p:cNvSpPr txBox="1"/>
            <p:nvPr/>
          </p:nvSpPr>
          <p:spPr>
            <a:xfrm>
              <a:off x="4893754" y="4655321"/>
              <a:ext cx="1357321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Группа 53"/>
            <p:cNvGrpSpPr/>
            <p:nvPr/>
          </p:nvGrpSpPr>
          <p:grpSpPr>
            <a:xfrm>
              <a:off x="6179637" y="4512445"/>
              <a:ext cx="928694" cy="951848"/>
              <a:chOff x="6500826" y="4429132"/>
              <a:chExt cx="928694" cy="951848"/>
            </a:xfrm>
            <a:grpFill/>
          </p:grpSpPr>
          <p:sp>
            <p:nvSpPr>
              <p:cNvPr id="53" name="TextBox 52"/>
              <p:cNvSpPr txBox="1"/>
              <p:nvPr/>
            </p:nvSpPr>
            <p:spPr>
              <a:xfrm>
                <a:off x="6750765" y="4857760"/>
                <a:ext cx="393003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500826" y="4429132"/>
                <a:ext cx="928694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2800" b="1" u="sng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5" name="Прямоугольник 54"/>
          <p:cNvSpPr/>
          <p:nvPr/>
        </p:nvSpPr>
        <p:spPr>
          <a:xfrm>
            <a:off x="3491880" y="5733256"/>
            <a:ext cx="5214974" cy="461665"/>
          </a:xfrm>
          <a:prstGeom prst="rect">
            <a:avLst/>
          </a:prstGeom>
          <a:solidFill>
            <a:srgbClr val="00B050">
              <a:alpha val="57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средняя мощность около        Вт.</a:t>
            </a:r>
            <a:endParaRPr lang="ru-RU" sz="2400" dirty="0"/>
          </a:p>
        </p:txBody>
      </p:sp>
      <p:sp>
        <p:nvSpPr>
          <p:cNvPr id="56" name="TextBox 55"/>
          <p:cNvSpPr txBox="1"/>
          <p:nvPr/>
        </p:nvSpPr>
        <p:spPr>
          <a:xfrm>
            <a:off x="2285984" y="2060848"/>
            <a:ext cx="4590272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300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0,7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267744" y="2708920"/>
            <a:ext cx="3643338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4572000" y="4077072"/>
            <a:ext cx="1357321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96136" y="4077072"/>
            <a:ext cx="2428892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600" b="1" dirty="0"/>
          </a:p>
        </p:txBody>
      </p:sp>
      <p:sp>
        <p:nvSpPr>
          <p:cNvPr id="65" name="Дуга 64"/>
          <p:cNvSpPr/>
          <p:nvPr/>
        </p:nvSpPr>
        <p:spPr>
          <a:xfrm>
            <a:off x="7980518" y="2423834"/>
            <a:ext cx="71438" cy="285752"/>
          </a:xfrm>
          <a:prstGeom prst="arc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8072462" y="2203537"/>
            <a:ext cx="393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0" cstate="print">
            <a:lum bright="-20000" contrast="60000"/>
          </a:blip>
          <a:srcRect l="36490" t="43401" r="10399" b="45432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8"/>
          <p:cNvSpPr txBox="1"/>
          <p:nvPr/>
        </p:nvSpPr>
        <p:spPr>
          <a:xfrm>
            <a:off x="3286084" y="836712"/>
            <a:ext cx="58579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Груз двигается равномерно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0"/>
            <a:ext cx="714348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6" grpId="0" animBg="1"/>
      <p:bldP spid="48" grpId="0" animBg="1"/>
      <p:bldP spid="55" grpId="0" animBg="1"/>
      <p:bldP spid="56" grpId="0" animBg="1"/>
      <p:bldP spid="57" grpId="0" animBg="1"/>
      <p:bldP spid="59" grpId="0" animBg="1"/>
      <p:bldP spid="63" grpId="0" animBg="1"/>
      <p:bldP spid="65" grpId="0" animBg="1"/>
      <p:bldP spid="70" grpId="0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1"/>
          <p:cNvGrpSpPr/>
          <p:nvPr/>
        </p:nvGrpSpPr>
        <p:grpSpPr>
          <a:xfrm>
            <a:off x="2687252" y="2780928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561130" y="4287742"/>
            <a:ext cx="1143008" cy="1588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3203848" y="4293096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652120" y="2420888"/>
            <a:ext cx="2286016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340768"/>
            <a:ext cx="9144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Помогает сила каната, мешает сила тяжести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5" name="TextBox 64"/>
          <p:cNvSpPr txBox="1"/>
          <p:nvPr/>
        </p:nvSpPr>
        <p:spPr>
          <a:xfrm>
            <a:off x="755576" y="4788441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27784" y="3140968"/>
            <a:ext cx="1281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275856" y="2420888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0" y="1916832"/>
            <a:ext cx="2339752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13411" t="52538" r="16078" b="37022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Содержимое 36"/>
          <p:cNvSpPr txBox="1">
            <a:spLocks/>
          </p:cNvSpPr>
          <p:nvPr/>
        </p:nvSpPr>
        <p:spPr>
          <a:xfrm>
            <a:off x="3857588" y="908720"/>
            <a:ext cx="5286412" cy="4286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Лифт двигается  ускоренно вверх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19464" y="1844824"/>
            <a:ext cx="4824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4788024" y="3501008"/>
            <a:ext cx="4355976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31" name="Группа 49"/>
          <p:cNvGrpSpPr/>
          <p:nvPr/>
        </p:nvGrpSpPr>
        <p:grpSpPr>
          <a:xfrm>
            <a:off x="4877703" y="4869160"/>
            <a:ext cx="2214577" cy="951848"/>
            <a:chOff x="4893754" y="4512445"/>
            <a:chExt cx="2214577" cy="951848"/>
          </a:xfrm>
          <a:solidFill>
            <a:srgbClr val="FFFF00"/>
          </a:solidFill>
        </p:grpSpPr>
        <p:sp>
          <p:nvSpPr>
            <p:cNvPr id="32" name="TextBox 31"/>
            <p:cNvSpPr txBox="1"/>
            <p:nvPr/>
          </p:nvSpPr>
          <p:spPr>
            <a:xfrm>
              <a:off x="4893754" y="4655321"/>
              <a:ext cx="1357321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" name="Группа 53"/>
            <p:cNvGrpSpPr/>
            <p:nvPr/>
          </p:nvGrpSpPr>
          <p:grpSpPr>
            <a:xfrm>
              <a:off x="6179637" y="4512445"/>
              <a:ext cx="928694" cy="951848"/>
              <a:chOff x="6500826" y="4429132"/>
              <a:chExt cx="928694" cy="951848"/>
            </a:xfrm>
            <a:grpFill/>
          </p:grpSpPr>
          <p:sp>
            <p:nvSpPr>
              <p:cNvPr id="34" name="TextBox 33"/>
              <p:cNvSpPr txBox="1"/>
              <p:nvPr/>
            </p:nvSpPr>
            <p:spPr>
              <a:xfrm>
                <a:off x="6750765" y="4857760"/>
                <a:ext cx="393003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500826" y="4429132"/>
                <a:ext cx="928694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2800" b="1" u="sng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4788024" y="4149080"/>
            <a:ext cx="4355976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               </a:t>
            </a:r>
            <a:endParaRPr lang="ru-RU" sz="3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220072" y="2924944"/>
            <a:ext cx="2286016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…..Н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183196" y="4437112"/>
            <a:ext cx="7200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915114" y="542356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58718" y="390521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1700800" y="542356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0" y="5919663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работа, совершенная двигателем   составила около    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Дж, 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893530" y="6381328"/>
            <a:ext cx="5214974" cy="461665"/>
          </a:xfrm>
          <a:prstGeom prst="rect">
            <a:avLst/>
          </a:prstGeom>
          <a:solidFill>
            <a:srgbClr val="00B050">
              <a:alpha val="57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средняя мощность около        Вт.</a:t>
            </a:r>
            <a:endParaRPr lang="ru-RU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0" y="0"/>
            <a:ext cx="714348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2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2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2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2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2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2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5" grpId="0"/>
      <p:bldP spid="66" grpId="0"/>
      <p:bldP spid="67" grpId="0"/>
      <p:bldP spid="27" grpId="0" build="p" animBg="1"/>
      <p:bldP spid="59" grpId="0" build="p" animBg="1"/>
      <p:bldP spid="29" grpId="0" animBg="1"/>
      <p:bldP spid="30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№4</a:t>
            </a:r>
          </a:p>
          <a:p>
            <a:pPr eaLnBrk="1" fontAlgn="t" hangingPunct="1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473, 474 475 476 477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Эн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17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85852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3"/>
            <a:ext cx="7572396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</a:t>
            </a:r>
          </a:p>
          <a:p>
            <a:pPr eaLnBrk="1" fontAlgn="t" hangingPunct="1"/>
            <a:r>
              <a:rPr lang="fr-FR" sz="4400" dirty="0" smtClean="0"/>
              <a:t> </a:t>
            </a:r>
            <a:r>
              <a:rPr lang="ru-RU" sz="4400" b="1" dirty="0" smtClean="0"/>
              <a:t>319  320   324   </a:t>
            </a:r>
            <a:r>
              <a:rPr lang="ru-RU" sz="4400" b="1" dirty="0" err="1" smtClean="0"/>
              <a:t>Н.пл</a:t>
            </a:r>
            <a:endParaRPr lang="ru-RU" sz="4400" dirty="0" smtClean="0"/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84784"/>
            <a:ext cx="212372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00м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7647" t="8376" r="9940" b="79950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72211" t="15736" b="58884"/>
          <a:stretch>
            <a:fillRect/>
          </a:stretch>
        </p:blipFill>
        <p:spPr bwMode="auto">
          <a:xfrm>
            <a:off x="6686479" y="1196752"/>
            <a:ext cx="2638049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132"/>
          <p:cNvGrpSpPr/>
          <p:nvPr/>
        </p:nvGrpSpPr>
        <p:grpSpPr>
          <a:xfrm>
            <a:off x="2267744" y="2132856"/>
            <a:ext cx="1643072" cy="1628783"/>
            <a:chOff x="5143506" y="3248027"/>
            <a:chExt cx="1643072" cy="1628783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8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" name="Прямая соединительная линия 6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3812610" y="2395450"/>
            <a:ext cx="2971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1720" y="1340768"/>
            <a:ext cx="453650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Движение тележки опишем законом сохранения энергии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39752" y="2132856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08192" y="2492896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5229200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 тележки в конце спуска  составит      м/с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83768" y="3429000"/>
            <a:ext cx="2123728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8024" y="3429000"/>
            <a:ext cx="2123728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10" grpId="0"/>
      <p:bldP spid="17" grpId="0" animBg="1"/>
      <p:bldP spid="18" grpId="0" animBg="1"/>
      <p:bldP spid="19" grpId="0" animBg="1"/>
      <p:bldP spid="20" grpId="0" animBg="1"/>
      <p:bldP spid="21" grpId="0" uiExpand="1" build="p" animBg="1"/>
      <p:bldP spid="22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2860" y="6429396"/>
            <a:ext cx="2841267" cy="0"/>
          </a:xfrm>
          <a:prstGeom prst="line">
            <a:avLst/>
          </a:prstGeom>
          <a:noFill/>
          <a:ln w="666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30269" y="5254856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93824" y="2072522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5308" y="5256397"/>
            <a:ext cx="45719" cy="117299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1711588" y="2057365"/>
            <a:ext cx="45719" cy="4372031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414517"/>
            <a:ext cx="14287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971600" y="5949280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30938" y="537321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0050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795440" y="2047863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1949478" y="4905058"/>
            <a:ext cx="1028710" cy="584775"/>
            <a:chOff x="6185545" y="-441899"/>
            <a:chExt cx="157163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621595" y="3881768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976789" y="6148716"/>
            <a:ext cx="504056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626698"/>
            <a:ext cx="714380" cy="707886"/>
          </a:xfrm>
          <a:prstGeom prst="rect">
            <a:avLst/>
          </a:prstGeom>
          <a:solidFill>
            <a:srgbClr val="66CCFF">
              <a:alpha val="27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1053508" y="5024776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7524328" y="1476073"/>
            <a:ext cx="165618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Ен=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Ек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843808" y="5780782"/>
            <a:ext cx="6084168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Ответ: скорость в начальной точке должна составлять …..м/с.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7647" t="19290" r="9940" b="68527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" name="Группа 132"/>
          <p:cNvGrpSpPr/>
          <p:nvPr/>
        </p:nvGrpSpPr>
        <p:grpSpPr>
          <a:xfrm>
            <a:off x="3275851" y="1556793"/>
            <a:ext cx="1368020" cy="1367981"/>
            <a:chOff x="5143501" y="3248028"/>
            <a:chExt cx="1368020" cy="1367981"/>
          </a:xfrm>
        </p:grpSpPr>
        <p:grpSp>
          <p:nvGrpSpPr>
            <p:cNvPr id="45" name="Group 7"/>
            <p:cNvGrpSpPr>
              <a:grpSpLocks/>
            </p:cNvGrpSpPr>
            <p:nvPr/>
          </p:nvGrpSpPr>
          <p:grpSpPr bwMode="auto">
            <a:xfrm>
              <a:off x="5143501" y="3248028"/>
              <a:ext cx="1368020" cy="1367981"/>
              <a:chOff x="9757" y="3167"/>
              <a:chExt cx="567" cy="556"/>
            </a:xfrm>
          </p:grpSpPr>
          <p:sp>
            <p:nvSpPr>
              <p:cNvPr id="47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298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566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4383686" y="1847557"/>
            <a:ext cx="2708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35896" y="278092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28184" y="199058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365487" y="1556792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860032" y="1916832"/>
            <a:ext cx="360040" cy="576064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6657309" y="198884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732240" y="2060848"/>
            <a:ext cx="432048" cy="576064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3563888" y="342900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-2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563888" y="4149080"/>
            <a:ext cx="3240360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91880" y="4869160"/>
            <a:ext cx="1728192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20072" y="4869160"/>
            <a:ext cx="1728192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475656" y="980728"/>
            <a:ext cx="766834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Запишем  ЗС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 для перехода из 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т.Нв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т.К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7020272" y="4365104"/>
            <a:ext cx="212372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75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0261 0.1648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00052 -0.59977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2" grpId="0" animBg="1"/>
      <p:bldP spid="12" grpId="2" animBg="1"/>
      <p:bldP spid="14" grpId="0"/>
      <p:bldP spid="22" grpId="0" animBg="1"/>
      <p:bldP spid="29" grpId="0" animBg="1"/>
      <p:bldP spid="30" grpId="0" animBg="1"/>
      <p:bldP spid="30" grpId="1" animBg="1"/>
      <p:bldP spid="34" grpId="0" animBg="1"/>
      <p:bldP spid="34" grpId="1" animBg="1"/>
      <p:bldP spid="34" grpId="2" animBg="1"/>
      <p:bldP spid="52" grpId="0" animBg="1"/>
      <p:bldP spid="55" grpId="0" animBg="1"/>
      <p:bldP spid="49" grpId="0"/>
      <p:bldP spid="50" grpId="0"/>
      <p:bldP spid="51" grpId="0"/>
      <p:bldP spid="53" grpId="0" animBg="1"/>
      <p:bldP spid="54" grpId="0" animBg="1"/>
      <p:bldP spid="57" grpId="0"/>
      <p:bldP spid="56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214415" y="5085184"/>
            <a:ext cx="477267" cy="105846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35630" y="450912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00496" y="4857760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1335630" y="4651996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cxnSp>
        <p:nvCxnSpPr>
          <p:cNvPr id="102" name="Прямая со стрелкой 101"/>
          <p:cNvCxnSpPr/>
          <p:nvPr/>
        </p:nvCxnSpPr>
        <p:spPr>
          <a:xfrm>
            <a:off x="6156176" y="5887830"/>
            <a:ext cx="504056" cy="97017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647" t="30711" r="9940" b="60913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Прямоугольник 61"/>
          <p:cNvSpPr/>
          <p:nvPr/>
        </p:nvSpPr>
        <p:spPr>
          <a:xfrm>
            <a:off x="0" y="1414081"/>
            <a:ext cx="212372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=20м/с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132"/>
          <p:cNvGrpSpPr/>
          <p:nvPr/>
        </p:nvGrpSpPr>
        <p:grpSpPr>
          <a:xfrm>
            <a:off x="2267739" y="1628798"/>
            <a:ext cx="1295638" cy="1439332"/>
            <a:chOff x="5143501" y="3248025"/>
            <a:chExt cx="1295638" cy="1439332"/>
          </a:xfrm>
        </p:grpSpPr>
        <p:grpSp>
          <p:nvGrpSpPr>
            <p:cNvPr id="76" name="Group 7"/>
            <p:cNvGrpSpPr>
              <a:grpSpLocks/>
            </p:cNvGrpSpPr>
            <p:nvPr/>
          </p:nvGrpSpPr>
          <p:grpSpPr bwMode="auto">
            <a:xfrm>
              <a:off x="5143501" y="3248025"/>
              <a:ext cx="1295638" cy="1439332"/>
              <a:chOff x="9757" y="3167"/>
              <a:chExt cx="537" cy="585"/>
            </a:xfrm>
          </p:grpSpPr>
          <p:sp>
            <p:nvSpPr>
              <p:cNvPr id="78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35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53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err="1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7" name="Прямая соединительная линия 76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/>
          <p:cNvSpPr txBox="1"/>
          <p:nvPr/>
        </p:nvSpPr>
        <p:spPr>
          <a:xfrm>
            <a:off x="3491880" y="1891394"/>
            <a:ext cx="1839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339752" y="1628800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923928" y="1988840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475656" y="925308"/>
            <a:ext cx="766834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Запишем  ЗС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 для перехода из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292080" y="19168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699792" y="3933056"/>
            <a:ext cx="792088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144016" y="6237312"/>
            <a:ext cx="89959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" name="Группа 132"/>
          <p:cNvGrpSpPr/>
          <p:nvPr/>
        </p:nvGrpSpPr>
        <p:grpSpPr>
          <a:xfrm>
            <a:off x="5724128" y="1556792"/>
            <a:ext cx="1295638" cy="1439332"/>
            <a:chOff x="5143501" y="3248025"/>
            <a:chExt cx="1295638" cy="1439332"/>
          </a:xfrm>
        </p:grpSpPr>
        <p:grpSp>
          <p:nvGrpSpPr>
            <p:cNvPr id="105" name="Group 7"/>
            <p:cNvGrpSpPr>
              <a:grpSpLocks/>
            </p:cNvGrpSpPr>
            <p:nvPr/>
          </p:nvGrpSpPr>
          <p:grpSpPr bwMode="auto">
            <a:xfrm>
              <a:off x="5143501" y="3248025"/>
              <a:ext cx="1295638" cy="1439332"/>
              <a:chOff x="9757" y="3167"/>
              <a:chExt cx="537" cy="585"/>
            </a:xfrm>
          </p:grpSpPr>
          <p:sp>
            <p:nvSpPr>
              <p:cNvPr id="107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35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53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6" name="Прямая соединительная линия 105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Прямоугольник 108"/>
          <p:cNvSpPr/>
          <p:nvPr/>
        </p:nvSpPr>
        <p:spPr>
          <a:xfrm>
            <a:off x="5796136" y="1556792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Line 9"/>
          <p:cNvSpPr>
            <a:spLocks noChangeShapeType="1"/>
          </p:cNvSpPr>
          <p:nvPr/>
        </p:nvSpPr>
        <p:spPr bwMode="auto">
          <a:xfrm flipH="1">
            <a:off x="3077217" y="4461345"/>
            <a:ext cx="41565" cy="1700482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3139250" y="5057987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4139952" y="285293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835696" y="-27384"/>
            <a:ext cx="73083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Ответ: скорость в начальной точке должна составлять …..м/с.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436096" y="3573016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724128" y="4293096"/>
            <a:ext cx="3168352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975648" y="5013176"/>
            <a:ext cx="2196752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73" grpId="0"/>
      <p:bldP spid="55" grpId="0"/>
      <p:bldP spid="58" grpId="0" animBg="1"/>
      <p:bldP spid="62" grpId="0" build="p" animBg="1"/>
      <p:bldP spid="84" grpId="0"/>
      <p:bldP spid="88" grpId="0" animBg="1"/>
      <p:bldP spid="89" grpId="0" animBg="1"/>
      <p:bldP spid="96" grpId="0" animBg="1"/>
      <p:bldP spid="98" grpId="0"/>
      <p:bldP spid="100" grpId="0" animBg="1"/>
      <p:bldP spid="103" grpId="0" animBg="1"/>
      <p:bldP spid="109" grpId="0" animBg="1"/>
      <p:bldP spid="110" grpId="0" animBg="1"/>
      <p:bldP spid="111" grpId="0"/>
      <p:bldP spid="112" grpId="0"/>
      <p:bldP spid="113" grpId="0" animBg="1"/>
      <p:bldP spid="114" grpId="0"/>
      <p:bldP spid="115" grpId="0" animBg="1"/>
      <p:bldP spid="1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971600" y="6093296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156109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835696" y="4149080"/>
            <a:ext cx="1080121" cy="952361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87824" y="378904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4"/>
          <p:cNvGrpSpPr/>
          <p:nvPr/>
        </p:nvGrpSpPr>
        <p:grpSpPr>
          <a:xfrm>
            <a:off x="4000496" y="4857760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835696" y="5085184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3059832" y="3933056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1630105"/>
            <a:ext cx="212372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=6м/с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32"/>
          <p:cNvGrpSpPr/>
          <p:nvPr/>
        </p:nvGrpSpPr>
        <p:grpSpPr>
          <a:xfrm>
            <a:off x="2267739" y="1628798"/>
            <a:ext cx="1295638" cy="1439332"/>
            <a:chOff x="5143501" y="3248025"/>
            <a:chExt cx="1295638" cy="1439332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5143501" y="3248025"/>
              <a:ext cx="1295638" cy="1439332"/>
              <a:chOff x="9757" y="3167"/>
              <a:chExt cx="537" cy="585"/>
            </a:xfrm>
          </p:grpSpPr>
          <p:sp>
            <p:nvSpPr>
              <p:cNvPr id="78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35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53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err="1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7" name="Прямая соединительная линия 76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/>
          <p:cNvSpPr txBox="1"/>
          <p:nvPr/>
        </p:nvSpPr>
        <p:spPr>
          <a:xfrm>
            <a:off x="3396880" y="1903269"/>
            <a:ext cx="1839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339752" y="1628800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828928" y="1976965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475656" y="1044025"/>
            <a:ext cx="766834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Запишем  ЗС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 для перехода из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292080" y="19168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228184" y="6021288"/>
            <a:ext cx="792088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899592" y="4941168"/>
            <a:ext cx="89959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32"/>
          <p:cNvGrpSpPr/>
          <p:nvPr/>
        </p:nvGrpSpPr>
        <p:grpSpPr>
          <a:xfrm>
            <a:off x="5724128" y="1556792"/>
            <a:ext cx="1295638" cy="1439332"/>
            <a:chOff x="5143501" y="3248025"/>
            <a:chExt cx="1295638" cy="1439332"/>
          </a:xfrm>
        </p:grpSpPr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5143501" y="3248025"/>
              <a:ext cx="1295638" cy="1439332"/>
              <a:chOff x="9757" y="3167"/>
              <a:chExt cx="537" cy="585"/>
            </a:xfrm>
          </p:grpSpPr>
          <p:sp>
            <p:nvSpPr>
              <p:cNvPr id="107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35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53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6" name="Прямая соединительная линия 105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Прямоугольник 108"/>
          <p:cNvSpPr/>
          <p:nvPr/>
        </p:nvSpPr>
        <p:spPr>
          <a:xfrm>
            <a:off x="5796136" y="1556792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Line 9"/>
          <p:cNvSpPr>
            <a:spLocks noChangeShapeType="1"/>
          </p:cNvSpPr>
          <p:nvPr/>
        </p:nvSpPr>
        <p:spPr bwMode="auto">
          <a:xfrm flipH="1">
            <a:off x="2051720" y="5085184"/>
            <a:ext cx="0" cy="1052410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2123728" y="515719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4139952" y="285293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076056" y="3573016"/>
            <a:ext cx="3168352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940152" y="4293096"/>
            <a:ext cx="2196752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647" t="37817" r="9940" b="50761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" name="Прямая со стрелкой 64"/>
          <p:cNvCxnSpPr/>
          <p:nvPr/>
        </p:nvCxnSpPr>
        <p:spPr>
          <a:xfrm>
            <a:off x="6204434" y="6045038"/>
            <a:ext cx="516026" cy="97017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619672" y="0"/>
            <a:ext cx="7524328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Ответ: скорость в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конечной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точке должна составлять …..м/с.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5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6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73" grpId="0"/>
      <p:bldP spid="55" grpId="0"/>
      <p:bldP spid="58" grpId="0" animBg="1"/>
      <p:bldP spid="62" grpId="0" build="p" animBg="1"/>
      <p:bldP spid="84" grpId="0"/>
      <p:bldP spid="88" grpId="0" animBg="1"/>
      <p:bldP spid="89" grpId="0" animBg="1"/>
      <p:bldP spid="96" grpId="0" animBg="1"/>
      <p:bldP spid="98" grpId="0"/>
      <p:bldP spid="100" grpId="0" animBg="1"/>
      <p:bldP spid="103" grpId="0" animBg="1"/>
      <p:bldP spid="109" grpId="0" animBg="1"/>
      <p:bldP spid="110" grpId="0" animBg="1"/>
      <p:bldP spid="111" grpId="0"/>
      <p:bldP spid="112" grpId="0"/>
      <p:bldP spid="115" grpId="0" animBg="1"/>
      <p:bldP spid="116" grpId="0" animBg="1"/>
      <p:bldP spid="1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print"/>
          <a:srcRect l="27877" t="50000" r="57813" b="28527"/>
          <a:stretch>
            <a:fillRect/>
          </a:stretch>
        </p:blipFill>
        <p:spPr bwMode="auto">
          <a:xfrm>
            <a:off x="1" y="1124744"/>
            <a:ext cx="3497826" cy="295232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2148098" y="2968390"/>
            <a:ext cx="900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2699792" y="3284984"/>
            <a:ext cx="714380" cy="523220"/>
            <a:chOff x="5643570" y="500042"/>
            <a:chExt cx="1004894" cy="523117"/>
          </a:xfrm>
          <a:solidFill>
            <a:srgbClr val="FFFF00"/>
          </a:solidFill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6" y="571466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5400000">
            <a:off x="1890546" y="2582062"/>
            <a:ext cx="900000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1547664" y="2473732"/>
            <a:ext cx="714380" cy="523220"/>
            <a:chOff x="5643570" y="500042"/>
            <a:chExt cx="1004894" cy="523117"/>
          </a:xfrm>
          <a:solidFill>
            <a:srgbClr val="FFFF00"/>
          </a:solidFill>
        </p:grpSpPr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b="1" dirty="0">
                <a:solidFill>
                  <a:srgbClr val="0014AC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739316" y="571466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0014A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678984" y="1013827"/>
            <a:ext cx="7429520" cy="83099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верхней точке окружности центростремительное ускорение телу сообщает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тяжести, т.е.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560" y="4540281"/>
            <a:ext cx="136815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32"/>
          <p:cNvGrpSpPr/>
          <p:nvPr/>
        </p:nvGrpSpPr>
        <p:grpSpPr>
          <a:xfrm>
            <a:off x="1558712" y="4365104"/>
            <a:ext cx="1072231" cy="1111281"/>
            <a:chOff x="5068703" y="3248019"/>
            <a:chExt cx="1257034" cy="1333534"/>
          </a:xfrm>
        </p:grpSpPr>
        <p:grpSp>
          <p:nvGrpSpPr>
            <p:cNvPr id="18" name="Group 7"/>
            <p:cNvGrpSpPr>
              <a:grpSpLocks/>
            </p:cNvGrpSpPr>
            <p:nvPr/>
          </p:nvGrpSpPr>
          <p:grpSpPr bwMode="auto">
            <a:xfrm>
              <a:off x="5068703" y="3248019"/>
              <a:ext cx="1257034" cy="1333534"/>
              <a:chOff x="9726" y="3167"/>
              <a:chExt cx="521" cy="542"/>
            </a:xfrm>
          </p:grpSpPr>
          <p:sp>
            <p:nvSpPr>
              <p:cNvPr id="21" name="Text Box 8"/>
              <p:cNvSpPr txBox="1">
                <a:spLocks noChangeArrowheads="1"/>
              </p:cNvSpPr>
              <p:nvPr/>
            </p:nvSpPr>
            <p:spPr bwMode="auto">
              <a:xfrm>
                <a:off x="9831" y="3446"/>
                <a:ext cx="252" cy="2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9"/>
              <p:cNvSpPr txBox="1">
                <a:spLocks noChangeArrowheads="1"/>
              </p:cNvSpPr>
              <p:nvPr/>
            </p:nvSpPr>
            <p:spPr bwMode="auto">
              <a:xfrm>
                <a:off x="9726" y="3167"/>
                <a:ext cx="521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235198" y="3929067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32"/>
          <p:cNvGrpSpPr/>
          <p:nvPr/>
        </p:nvGrpSpPr>
        <p:grpSpPr>
          <a:xfrm>
            <a:off x="5335855" y="2579724"/>
            <a:ext cx="716193" cy="1111281"/>
            <a:chOff x="5235178" y="3248019"/>
            <a:chExt cx="839631" cy="1333534"/>
          </a:xfrm>
          <a:solidFill>
            <a:schemeClr val="bg2">
              <a:lumMod val="90000"/>
            </a:schemeClr>
          </a:solidFill>
        </p:grpSpPr>
        <p:grpSp>
          <p:nvGrpSpPr>
            <p:cNvPr id="24" name="Group 7"/>
            <p:cNvGrpSpPr>
              <a:grpSpLocks/>
            </p:cNvGrpSpPr>
            <p:nvPr/>
          </p:nvGrpSpPr>
          <p:grpSpPr bwMode="auto">
            <a:xfrm>
              <a:off x="5235178" y="3248019"/>
              <a:ext cx="839631" cy="1333534"/>
              <a:chOff x="9795" y="3167"/>
              <a:chExt cx="348" cy="542"/>
            </a:xfrm>
            <a:grpFill/>
          </p:grpSpPr>
          <p:sp>
            <p:nvSpPr>
              <p:cNvPr id="27" name="Text Box 8"/>
              <p:cNvSpPr txBox="1">
                <a:spLocks noChangeArrowheads="1"/>
              </p:cNvSpPr>
              <p:nvPr/>
            </p:nvSpPr>
            <p:spPr bwMode="auto">
              <a:xfrm>
                <a:off x="9831" y="3446"/>
                <a:ext cx="312" cy="26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9"/>
              <p:cNvSpPr txBox="1">
                <a:spLocks noChangeArrowheads="1"/>
              </p:cNvSpPr>
              <p:nvPr/>
            </p:nvSpPr>
            <p:spPr bwMode="auto">
              <a:xfrm>
                <a:off x="9795" y="3167"/>
                <a:ext cx="347" cy="27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5235198" y="3929067"/>
              <a:ext cx="730687" cy="1588"/>
            </a:xfrm>
            <a:prstGeom prst="line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Прямоугольник 28"/>
          <p:cNvSpPr/>
          <p:nvPr/>
        </p:nvSpPr>
        <p:spPr>
          <a:xfrm>
            <a:off x="4265158" y="2827646"/>
            <a:ext cx="1071570" cy="60933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17647" t="49492" r="9940" b="35025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491880" y="1916832"/>
            <a:ext cx="2428892" cy="60933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3933056"/>
            <a:ext cx="766834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Запишем  ЗС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 для перехода из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339752" y="1815207"/>
            <a:ext cx="648072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0" y="1023119"/>
            <a:ext cx="755576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т.Н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415808" y="1772816"/>
            <a:ext cx="1728192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22808" y="4612289"/>
            <a:ext cx="1440160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12160" y="3212976"/>
            <a:ext cx="18002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gR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496" y="5780782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чтобы не оторваться в верхней точке начальная высота должна быть не меньше …..м.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380296" y="1526312"/>
            <a:ext cx="216024" cy="216024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796136" y="1916832"/>
            <a:ext cx="1656184" cy="60529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7504" y="4468273"/>
            <a:ext cx="504056" cy="64807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558712" y="4540281"/>
            <a:ext cx="432048" cy="43204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710840" y="4828313"/>
            <a:ext cx="432048" cy="360040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2267744" y="3068960"/>
            <a:ext cx="3168352" cy="1584176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51920" y="4581128"/>
            <a:ext cx="295232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gR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2gR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75856" y="5229200"/>
            <a:ext cx="208823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3/2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64088" y="5229200"/>
            <a:ext cx="208823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H="1">
            <a:off x="1664892" y="2327220"/>
            <a:ext cx="962892" cy="2166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308839" y="177281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6" name="Line 29"/>
          <p:cNvSpPr>
            <a:spLocks noChangeShapeType="1"/>
          </p:cNvSpPr>
          <p:nvPr/>
        </p:nvSpPr>
        <p:spPr bwMode="auto">
          <a:xfrm>
            <a:off x="1308839" y="1915692"/>
            <a:ext cx="350966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22604 0.3037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091 0.30371 L 0.23091 0.12524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5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5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5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5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5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5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bldLvl="2" animBg="1"/>
      <p:bldP spid="16" grpId="0" uiExpand="1" build="allAtOnce" animBg="1"/>
      <p:bldP spid="29" grpId="0" animBg="1"/>
      <p:bldP spid="15" grpId="0" animBg="1"/>
      <p:bldP spid="33" grpId="0" animBg="1"/>
      <p:bldP spid="36" grpId="0" animBg="1"/>
      <p:bldP spid="37" grpId="0" animBg="1"/>
      <p:bldP spid="39" grpId="0" build="p" animBg="1"/>
      <p:bldP spid="40" grpId="0" build="allAtOnce" animBg="1"/>
      <p:bldP spid="42" grpId="0" animBg="1"/>
      <p:bldP spid="43" grpId="0" animBg="1"/>
      <p:bldP spid="44" grpId="0" animBg="1"/>
      <p:bldP spid="44" grpId="1" animBg="1"/>
      <p:bldP spid="44" grpId="2" animBg="1"/>
      <p:bldP spid="45" grpId="0" animBg="1"/>
      <p:bldP spid="46" grpId="0" animBg="1"/>
      <p:bldP spid="47" grpId="0" animBg="1"/>
      <p:bldP spid="48" grpId="0" animBg="1"/>
      <p:bldP spid="50" grpId="0" build="allAtOnce" animBg="1"/>
      <p:bldP spid="51" grpId="0" build="allAtOnce" animBg="1"/>
      <p:bldP spid="53" grpId="0" build="allAtOnce" animBg="1"/>
      <p:bldP spid="55" grpId="0"/>
      <p:bldP spid="5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500958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№5//6 марта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487 488 497 500 502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КПД 18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16837" t="29153" r="11156" b="60587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6"/>
          <p:cNvSpPr txBox="1">
            <a:spLocks/>
          </p:cNvSpPr>
          <p:nvPr/>
        </p:nvSpPr>
        <p:spPr>
          <a:xfrm>
            <a:off x="0" y="237114"/>
            <a:ext cx="4824536" cy="5486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 равномерно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гору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65719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220000" flipH="1" flipV="1">
            <a:off x="2500882" y="149303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280000" flipH="1" flipV="1">
            <a:off x="1871065" y="2560715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22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286116" y="1071546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95"/>
          <p:cNvGrpSpPr/>
          <p:nvPr/>
        </p:nvGrpSpPr>
        <p:grpSpPr>
          <a:xfrm>
            <a:off x="2714612" y="2528824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714876" y="344805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36848" y="3121034"/>
            <a:ext cx="642942" cy="336842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10800000">
            <a:off x="2709851" y="2376480"/>
            <a:ext cx="285752" cy="142876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2195736" y="1487634"/>
            <a:ext cx="714380" cy="357190"/>
          </a:xfrm>
          <a:prstGeom prst="straightConnector1">
            <a:avLst/>
          </a:prstGeom>
          <a:ln w="63500">
            <a:solidFill>
              <a:schemeClr val="tx1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3"/>
          <p:cNvGrpSpPr/>
          <p:nvPr/>
        </p:nvGrpSpPr>
        <p:grpSpPr>
          <a:xfrm>
            <a:off x="2503812" y="1249596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2987824" y="3140968"/>
            <a:ext cx="2026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47864" y="148478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704890"/>
            <a:ext cx="2330831" cy="707886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445940">
            <a:off x="4254904" y="2361839"/>
            <a:ext cx="2330831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3925505"/>
            <a:ext cx="514806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2024252">
            <a:off x="-140960" y="2565392"/>
            <a:ext cx="241343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48" name="TextBox 47"/>
          <p:cNvSpPr txBox="1"/>
          <p:nvPr/>
        </p:nvSpPr>
        <p:spPr>
          <a:xfrm rot="1537588">
            <a:off x="2950833" y="2597895"/>
            <a:ext cx="271464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4997474"/>
            <a:ext cx="178591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5589240"/>
            <a:ext cx="3590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6273225"/>
            <a:ext cx="442798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1981182" y="1914514"/>
            <a:ext cx="714380" cy="428628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95"/>
          <p:cNvGrpSpPr/>
          <p:nvPr/>
        </p:nvGrpSpPr>
        <p:grpSpPr>
          <a:xfrm>
            <a:off x="1259632" y="1844824"/>
            <a:ext cx="652467" cy="400110"/>
            <a:chOff x="2000232" y="2509774"/>
            <a:chExt cx="652467" cy="400110"/>
          </a:xfrm>
        </p:grpSpPr>
        <p:cxnSp>
          <p:nvCxnSpPr>
            <p:cNvPr id="68" name="Прямая со стрелкой 6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009757" y="2509774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дин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 стрелкой 78"/>
          <p:cNvCxnSpPr/>
          <p:nvPr/>
        </p:nvCxnSpPr>
        <p:spPr>
          <a:xfrm>
            <a:off x="827584" y="4725144"/>
            <a:ext cx="432048" cy="43204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785919" y="5007658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V="1">
            <a:off x="2483768" y="4437112"/>
            <a:ext cx="72008" cy="78524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6550677" y="859359"/>
            <a:ext cx="788086" cy="707886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5"/>
          <p:cNvSpPr txBox="1">
            <a:spLocks noChangeArrowheads="1"/>
          </p:cNvSpPr>
          <p:nvPr/>
        </p:nvSpPr>
        <p:spPr bwMode="auto">
          <a:xfrm>
            <a:off x="7198749" y="1147391"/>
            <a:ext cx="1981763" cy="769441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 bwMode="auto">
          <a:xfrm>
            <a:off x="7198749" y="624171"/>
            <a:ext cx="1384290" cy="523220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 bwMode="auto">
          <a:xfrm flipV="1">
            <a:off x="7342765" y="1219399"/>
            <a:ext cx="788562" cy="479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0"/>
          <p:cNvSpPr txBox="1">
            <a:spLocks noChangeArrowheads="1"/>
          </p:cNvSpPr>
          <p:nvPr/>
        </p:nvSpPr>
        <p:spPr bwMode="auto">
          <a:xfrm>
            <a:off x="6068639" y="1844824"/>
            <a:ext cx="3075361" cy="71367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>
            <a:off x="7812360" y="1916832"/>
            <a:ext cx="936104" cy="5040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20"/>
          <p:cNvSpPr txBox="1">
            <a:spLocks noChangeArrowheads="1"/>
          </p:cNvSpPr>
          <p:nvPr/>
        </p:nvSpPr>
        <p:spPr bwMode="auto">
          <a:xfrm>
            <a:off x="6900890" y="2564904"/>
            <a:ext cx="224311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6623720" y="3284984"/>
            <a:ext cx="226876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s∙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327840" y="5419145"/>
            <a:ext cx="181616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  <a:buFont typeface="Symbol"/>
              <a:buChar char="a"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endParaRPr lang="ru-RU" sz="40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33CC"/>
                </a:solidFill>
                <a:sym typeface="Symbol" pitchFamily="18" charset="2"/>
              </a:rPr>
              <a:t> </a:t>
            </a:r>
            <a:r>
              <a:rPr lang="en-US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5436096" y="4365104"/>
            <a:ext cx="788086" cy="707886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 bwMode="auto">
          <a:xfrm flipV="1">
            <a:off x="6178297" y="4752013"/>
            <a:ext cx="2160240" cy="479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012160" y="4129916"/>
            <a:ext cx="3096344" cy="523220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∙s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0"/>
          <p:cNvSpPr txBox="1">
            <a:spLocks noChangeArrowheads="1"/>
          </p:cNvSpPr>
          <p:nvPr/>
        </p:nvSpPr>
        <p:spPr bwMode="auto">
          <a:xfrm>
            <a:off x="6012160" y="4797152"/>
            <a:ext cx="252028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s∙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6124509" y="4149080"/>
            <a:ext cx="576064" cy="504056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6084168" y="4941168"/>
            <a:ext cx="792088" cy="504056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8694676" y="4194194"/>
            <a:ext cx="395536" cy="432048"/>
          </a:xfrm>
          <a:prstGeom prst="rect">
            <a:avLst/>
          </a:prstGeom>
          <a:solidFill>
            <a:srgbClr val="FFFF0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6858036" y="4968062"/>
            <a:ext cx="395536" cy="432048"/>
          </a:xfrm>
          <a:prstGeom prst="rect">
            <a:avLst/>
          </a:prstGeom>
          <a:solidFill>
            <a:srgbClr val="FFFF0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5615608" y="0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=0,5 </a:t>
            </a:r>
            <a:endParaRPr lang="ru-RU" sz="28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487816" y="0"/>
            <a:ext cx="16561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=0,87  </a:t>
            </a:r>
            <a:endParaRPr lang="ru-RU" sz="2000" dirty="0"/>
          </a:p>
        </p:txBody>
      </p:sp>
      <p:sp>
        <p:nvSpPr>
          <p:cNvPr id="70" name="TextBox 69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4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4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750"/>
                            </p:stCondLst>
                            <p:childTnLst>
                              <p:par>
                                <p:cTn id="180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950"/>
                            </p:stCondLst>
                            <p:childTnLst>
                              <p:par>
                                <p:cTn id="18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0" dur="1000" fill="hold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5" dur="30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6" dur="30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30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2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3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9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0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6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7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"/>
                            </p:stCondLst>
                            <p:childTnLst>
                              <p:par>
                                <p:cTn id="3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5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8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9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0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 animBg="1"/>
      <p:bldP spid="98" grpId="0"/>
      <p:bldP spid="98" grpId="1"/>
      <p:bldP spid="98" grpId="2"/>
      <p:bldP spid="99" grpId="0"/>
      <p:bldP spid="99" grpId="1"/>
      <p:bldP spid="102" grpId="0" animBg="1"/>
      <p:bldP spid="104" grpId="0" animBg="1"/>
      <p:bldP spid="105" grpId="0" animBg="1"/>
      <p:bldP spid="43" grpId="0"/>
      <p:bldP spid="44" grpId="0"/>
      <p:bldP spid="45" grpId="0" animBg="1"/>
      <p:bldP spid="46" grpId="0" animBg="1"/>
      <p:bldP spid="49" grpId="0" autoUpdateAnimBg="0"/>
      <p:bldP spid="48" grpId="0" autoUpdateAnimBg="0"/>
      <p:bldP spid="53" grpId="0" animBg="1"/>
      <p:bldP spid="54" grpId="0" animBg="1"/>
      <p:bldP spid="54" grpId="1" autoUpdateAnimBg="0"/>
      <p:bldP spid="55" grpId="0" animBg="1"/>
      <p:bldP spid="87" grpId="0" autoUpdateAnimBg="0"/>
      <p:bldP spid="57" grpId="0" animBg="1"/>
      <p:bldP spid="58" grpId="0" animBg="1"/>
      <p:bldP spid="59" grpId="0" animBg="1"/>
      <p:bldP spid="67" grpId="0" animBg="1"/>
      <p:bldP spid="72" grpId="0" animBg="1"/>
      <p:bldP spid="74" grpId="0" animBg="1"/>
      <p:bldP spid="77" grpId="0" animBg="1"/>
      <p:bldP spid="80" grpId="0" build="p" animBg="1"/>
      <p:bldP spid="82" grpId="0" animBg="1"/>
      <p:bldP spid="90" grpId="0" animBg="1"/>
      <p:bldP spid="91" grpId="0" animBg="1"/>
      <p:bldP spid="92" grpId="0" animBg="1"/>
      <p:bldP spid="96" grpId="0" animBg="1"/>
      <p:bldP spid="97" grpId="0" animBg="1"/>
      <p:bldP spid="100" grpId="0" animBg="1"/>
      <p:bldP spid="107" grpId="0" animBg="1"/>
      <p:bldP spid="10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16837" t="39870" r="11156" b="49239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6"/>
          <p:cNvSpPr txBox="1">
            <a:spLocks/>
          </p:cNvSpPr>
          <p:nvPr/>
        </p:nvSpPr>
        <p:spPr>
          <a:xfrm>
            <a:off x="0" y="648072"/>
            <a:ext cx="4824536" cy="5486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 равномерно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гору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65719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220000" flipH="1" flipV="1">
            <a:off x="2500882" y="149303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280000" flipH="1" flipV="1">
            <a:off x="1871065" y="2560715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22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8"/>
          <p:cNvGrpSpPr/>
          <p:nvPr/>
        </p:nvGrpSpPr>
        <p:grpSpPr>
          <a:xfrm>
            <a:off x="3353564" y="1167135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95"/>
          <p:cNvGrpSpPr/>
          <p:nvPr/>
        </p:nvGrpSpPr>
        <p:grpSpPr>
          <a:xfrm>
            <a:off x="2714612" y="2528824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714876" y="344805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36848" y="3121034"/>
            <a:ext cx="642942" cy="336842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10800000">
            <a:off x="2709851" y="2376480"/>
            <a:ext cx="285752" cy="142876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4139952" y="2348880"/>
            <a:ext cx="714380" cy="357190"/>
          </a:xfrm>
          <a:prstGeom prst="straightConnector1">
            <a:avLst/>
          </a:prstGeom>
          <a:ln w="63500">
            <a:solidFill>
              <a:schemeClr val="tx1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3"/>
          <p:cNvGrpSpPr/>
          <p:nvPr/>
        </p:nvGrpSpPr>
        <p:grpSpPr>
          <a:xfrm>
            <a:off x="4427984" y="2113692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2987824" y="3140968"/>
            <a:ext cx="2026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47864" y="148478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3925505"/>
            <a:ext cx="514806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537588">
            <a:off x="2950833" y="2597895"/>
            <a:ext cx="271464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4997474"/>
            <a:ext cx="178591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5589240"/>
            <a:ext cx="3590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6273225"/>
            <a:ext cx="442798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1981182" y="1914514"/>
            <a:ext cx="714380" cy="428628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5"/>
          <p:cNvGrpSpPr/>
          <p:nvPr/>
        </p:nvGrpSpPr>
        <p:grpSpPr>
          <a:xfrm>
            <a:off x="2119333" y="1484784"/>
            <a:ext cx="652467" cy="400110"/>
            <a:chOff x="2000232" y="2509774"/>
            <a:chExt cx="652467" cy="400110"/>
          </a:xfrm>
        </p:grpSpPr>
        <p:cxnSp>
          <p:nvCxnSpPr>
            <p:cNvPr id="68" name="Прямая со стрелкой 6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009757" y="2509774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дин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 стрелкой 78"/>
          <p:cNvCxnSpPr/>
          <p:nvPr/>
        </p:nvCxnSpPr>
        <p:spPr>
          <a:xfrm>
            <a:off x="827584" y="4725144"/>
            <a:ext cx="432048" cy="43204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785919" y="5007658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V="1">
            <a:off x="2483768" y="4437112"/>
            <a:ext cx="72008" cy="78524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6550677" y="931367"/>
            <a:ext cx="788086" cy="707886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5"/>
          <p:cNvSpPr txBox="1">
            <a:spLocks noChangeArrowheads="1"/>
          </p:cNvSpPr>
          <p:nvPr/>
        </p:nvSpPr>
        <p:spPr bwMode="auto">
          <a:xfrm>
            <a:off x="7198749" y="1219399"/>
            <a:ext cx="1981763" cy="769441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 bwMode="auto">
          <a:xfrm>
            <a:off x="7292166" y="817548"/>
            <a:ext cx="1384290" cy="523220"/>
          </a:xfrm>
          <a:prstGeom prst="rect">
            <a:avLst/>
          </a:prstGeom>
          <a:solidFill>
            <a:srgbClr val="92D050">
              <a:alpha val="86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 bwMode="auto">
          <a:xfrm flipV="1">
            <a:off x="7342765" y="1291407"/>
            <a:ext cx="788562" cy="479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0"/>
          <p:cNvSpPr txBox="1">
            <a:spLocks noChangeArrowheads="1"/>
          </p:cNvSpPr>
          <p:nvPr/>
        </p:nvSpPr>
        <p:spPr bwMode="auto">
          <a:xfrm>
            <a:off x="6068639" y="1844824"/>
            <a:ext cx="3075361" cy="71367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>
            <a:off x="7812360" y="1916832"/>
            <a:ext cx="936104" cy="5040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20"/>
          <p:cNvSpPr txBox="1">
            <a:spLocks noChangeArrowheads="1"/>
          </p:cNvSpPr>
          <p:nvPr/>
        </p:nvSpPr>
        <p:spPr bwMode="auto">
          <a:xfrm>
            <a:off x="6900890" y="2564904"/>
            <a:ext cx="224311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6623720" y="3284984"/>
            <a:ext cx="226876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s∙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5436096" y="4365104"/>
            <a:ext cx="788086" cy="707886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 bwMode="auto">
          <a:xfrm flipV="1">
            <a:off x="6178297" y="4752013"/>
            <a:ext cx="2160240" cy="479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012160" y="4129916"/>
            <a:ext cx="3096344" cy="523220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∙s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0"/>
          <p:cNvSpPr txBox="1">
            <a:spLocks noChangeArrowheads="1"/>
          </p:cNvSpPr>
          <p:nvPr/>
        </p:nvSpPr>
        <p:spPr bwMode="auto">
          <a:xfrm>
            <a:off x="6012160" y="4797152"/>
            <a:ext cx="2520280" cy="71666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s∙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6124509" y="4149080"/>
            <a:ext cx="576064" cy="504056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6084168" y="4941168"/>
            <a:ext cx="792088" cy="504056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8694676" y="4194194"/>
            <a:ext cx="395536" cy="432048"/>
          </a:xfrm>
          <a:prstGeom prst="rect">
            <a:avLst/>
          </a:prstGeom>
          <a:solidFill>
            <a:srgbClr val="FFFF0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6858036" y="4968062"/>
            <a:ext cx="395536" cy="432048"/>
          </a:xfrm>
          <a:prstGeom prst="rect">
            <a:avLst/>
          </a:prstGeom>
          <a:solidFill>
            <a:srgbClr val="FFFF0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3416452" y="-819472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=0,5 </a:t>
            </a:r>
            <a:endParaRPr lang="ru-RU" sz="2800" dirty="0"/>
          </a:p>
        </p:txBody>
      </p:sp>
      <p:sp>
        <p:nvSpPr>
          <p:cNvPr id="108" name="TextBox 107"/>
          <p:cNvSpPr txBox="1"/>
          <p:nvPr/>
        </p:nvSpPr>
        <p:spPr>
          <a:xfrm>
            <a:off x="3491880" y="-315416"/>
            <a:ext cx="16561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=0,87  </a:t>
            </a:r>
            <a:endParaRPr lang="ru-RU" sz="2000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124744"/>
            <a:ext cx="1979712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=8м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</a:p>
          <a:p>
            <a:pPr>
              <a:lnSpc>
                <a:spcPts val="3500"/>
              </a:lnSpc>
              <a:buFont typeface="Symbol"/>
              <a:buChar char="m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</a:t>
            </a:r>
            <a:r>
              <a:rPr lang="en-US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-?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686512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750"/>
                            </p:stCondLst>
                            <p:childTnLst>
                              <p:par>
                                <p:cTn id="174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6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7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750"/>
                            </p:stCondLst>
                            <p:childTnLst>
                              <p:par>
                                <p:cTn id="210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950"/>
                            </p:stCondLst>
                            <p:childTnLst>
                              <p:par>
                                <p:cTn id="2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7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8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3" dur="1000" fill="hold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1000"/>
                            </p:stCondLst>
                            <p:childTnLst>
                              <p:par>
                                <p:cTn id="3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9" dur="5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8" dur="500"/>
                                        <p:tgtEl>
                                          <p:spTgt spid="1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9" dur="500"/>
                                        <p:tgtEl>
                                          <p:spTgt spid="1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500"/>
                                        <p:tgtEl>
                                          <p:spTgt spid="10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5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6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7" dur="5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102" grpId="0" animBg="1"/>
      <p:bldP spid="104" grpId="0" animBg="1"/>
      <p:bldP spid="105" grpId="0" animBg="1"/>
      <p:bldP spid="43" grpId="0"/>
      <p:bldP spid="44" grpId="0"/>
      <p:bldP spid="48" grpId="0" autoUpdateAnimBg="0"/>
      <p:bldP spid="53" grpId="0" animBg="1"/>
      <p:bldP spid="54" grpId="0" animBg="1"/>
      <p:bldP spid="54" grpId="1" autoUpdateAnimBg="0"/>
      <p:bldP spid="55" grpId="0" animBg="1"/>
      <p:bldP spid="87" grpId="0" autoUpdateAnimBg="0"/>
      <p:bldP spid="57" grpId="0" animBg="1"/>
      <p:bldP spid="58" grpId="0" animBg="1"/>
      <p:bldP spid="59" grpId="0" animBg="1"/>
      <p:bldP spid="67" grpId="0" animBg="1"/>
      <p:bldP spid="72" grpId="0" animBg="1"/>
      <p:bldP spid="74" grpId="0" animBg="1"/>
      <p:bldP spid="77" grpId="0" animBg="1"/>
      <p:bldP spid="82" grpId="0" animBg="1"/>
      <p:bldP spid="90" grpId="0" animBg="1"/>
      <p:bldP spid="91" grpId="0" animBg="1"/>
      <p:bldP spid="92" grpId="0" animBg="1"/>
      <p:bldP spid="96" grpId="0" animBg="1"/>
      <p:bldP spid="97" grpId="0" animBg="1"/>
      <p:bldP spid="100" grpId="0" animBg="1"/>
      <p:bldP spid="107" grpId="0" autoUpdateAnimBg="0"/>
      <p:bldP spid="108" grpId="0" autoUpdateAnimBg="0"/>
      <p:bldP spid="89" grpId="0" build="p" animBg="1"/>
      <p:bldP spid="99" grpId="0"/>
      <p:bldP spid="9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524369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2" y="1130747"/>
            <a:ext cx="2317750" cy="2586285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000кг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=44 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 с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=0,9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411760" y="1693068"/>
            <a:ext cx="6715125" cy="4760268"/>
          </a:xfrm>
        </p:spPr>
        <p:txBody>
          <a:bodyPr/>
          <a:lstStyle/>
          <a:p>
            <a:pPr eaLnBrk="1" hangingPunct="1">
              <a:buNone/>
            </a:pP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  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s=h</a:t>
            </a:r>
            <a:endParaRPr 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….м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cap="all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cap="all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N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cap="all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 насоса ….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Дж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её мощность  …. ватт.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380031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357290" y="5357826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288412"/>
            <a:ext cx="1068059" cy="1920"/>
          </a:xfrm>
          <a:prstGeom prst="straightConnector1">
            <a:avLst/>
          </a:prstGeom>
          <a:ln w="63500">
            <a:solidFill>
              <a:srgbClr val="0033CC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19667" y="3769876"/>
            <a:ext cx="967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28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51520" y="3861048"/>
            <a:ext cx="504056" cy="0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506720" y="5489936"/>
            <a:ext cx="504056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5416" t="29695" r="13591" b="55838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/>
          <p:cNvGrpSpPr/>
          <p:nvPr/>
        </p:nvGrpSpPr>
        <p:grpSpPr>
          <a:xfrm>
            <a:off x="2339752" y="3645024"/>
            <a:ext cx="2629835" cy="1171292"/>
            <a:chOff x="6550677" y="5373216"/>
            <a:chExt cx="2629835" cy="1171292"/>
          </a:xfrm>
        </p:grpSpPr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6550677" y="5487035"/>
              <a:ext cx="788086" cy="707886"/>
            </a:xfrm>
            <a:prstGeom prst="rect">
              <a:avLst/>
            </a:prstGeom>
            <a:solidFill>
              <a:schemeClr val="bg1">
                <a:lumMod val="95000"/>
                <a:alpha val="34117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sym typeface="Symbol" pitchFamily="18" charset="2"/>
                </a:rPr>
                <a:t></a:t>
              </a:r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5"/>
            <p:cNvSpPr txBox="1">
              <a:spLocks noChangeArrowheads="1"/>
            </p:cNvSpPr>
            <p:nvPr/>
          </p:nvSpPr>
          <p:spPr bwMode="auto">
            <a:xfrm>
              <a:off x="7198749" y="5775067"/>
              <a:ext cx="1981763" cy="769441"/>
            </a:xfrm>
            <a:prstGeom prst="rect">
              <a:avLst/>
            </a:prstGeom>
            <a:solidFill>
              <a:srgbClr val="FFFF00">
                <a:alpha val="34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4400" b="1" cap="all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1200" b="1" cap="all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ЗАТРАЧЕННую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7292166" y="5373216"/>
              <a:ext cx="1384290" cy="523220"/>
            </a:xfrm>
            <a:prstGeom prst="rect">
              <a:avLst/>
            </a:prstGeom>
            <a:solidFill>
              <a:srgbClr val="92D050">
                <a:alpha val="86000"/>
              </a:srgb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b="1" cap="all" dirty="0" err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1200" b="1" cap="all" dirty="0" err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ПОЛЕЗНую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 bwMode="auto">
            <a:xfrm flipV="1">
              <a:off x="7342765" y="5847075"/>
              <a:ext cx="788562" cy="4798"/>
            </a:xfrm>
            <a:prstGeom prst="line">
              <a:avLst/>
            </a:prstGeom>
            <a:ln w="79375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4716016" y="3808204"/>
            <a:ext cx="3075361" cy="71367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2483768" y="1052736"/>
            <a:ext cx="6459737" cy="57606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полезную работу каждого насоса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3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allAtOnce" animBg="1"/>
      <p:bldP spid="55302" grpId="0" uiExpand="1" build="p"/>
      <p:bldP spid="9" grpId="0"/>
      <p:bldP spid="11" grpId="0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380495"/>
            <a:ext cx="241176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=1м/с</a:t>
            </a:r>
            <a:endParaRPr lang="en-US" sz="36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0,36Вт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15416" t="80550" r="13591" b="8376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288966" y="1196752"/>
            <a:ext cx="1357322" cy="1361325"/>
            <a:chOff x="9757" y="3167"/>
            <a:chExt cx="681" cy="425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9757" y="3345"/>
              <a:ext cx="43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360536" y="1424720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503180" y="1414270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4663798" y="1196752"/>
            <a:ext cx="1214683" cy="1204372"/>
            <a:chOff x="9648" y="3167"/>
            <a:chExt cx="664" cy="376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9765" y="3324"/>
              <a:ext cx="54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9648" y="3167"/>
              <a:ext cx="515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9757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5081566" y="1272195"/>
            <a:ext cx="565108" cy="1071570"/>
          </a:xfrm>
          <a:prstGeom prst="round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6065948" y="1412776"/>
            <a:ext cx="1071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740352" y="2492896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8143932" y="2714620"/>
            <a:ext cx="1071538" cy="584775"/>
            <a:chOff x="3357554" y="2143116"/>
            <a:chExt cx="714380" cy="881786"/>
          </a:xfrm>
        </p:grpSpPr>
        <p:sp>
          <p:nvSpPr>
            <p:cNvPr id="20" name="TextBox 19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апп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8100392" y="227687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7"/>
          <p:cNvGrpSpPr/>
          <p:nvPr/>
        </p:nvGrpSpPr>
        <p:grpSpPr>
          <a:xfrm>
            <a:off x="8313086" y="1633928"/>
            <a:ext cx="714380" cy="584775"/>
            <a:chOff x="3357554" y="2143116"/>
            <a:chExt cx="714380" cy="584775"/>
          </a:xfrm>
        </p:grpSpPr>
        <p:sp>
          <p:nvSpPr>
            <p:cNvPr id="24" name="TextBox 2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741476" y="1412776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2195736" y="2852936"/>
            <a:ext cx="216024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995936" y="2852936"/>
            <a:ext cx="316835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v/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251520" y="3645024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1043608" y="3663244"/>
            <a:ext cx="1071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921151" y="3676691"/>
            <a:ext cx="236281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v/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t)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4355976" y="3645024"/>
            <a:ext cx="115212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5508104" y="3717032"/>
            <a:ext cx="34563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/((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v/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t)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496" y="5780782"/>
            <a:ext cx="910850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расход песка за 1с составляет    ….кг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5076056" y="4581128"/>
            <a:ext cx="29523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10" grpId="0"/>
      <p:bldP spid="11" grpId="0"/>
      <p:bldP spid="16" grpId="0" animBg="1"/>
      <p:bldP spid="17" grpId="0"/>
      <p:bldP spid="26" grpId="0"/>
      <p:bldP spid="27" grpId="0"/>
      <p:bldP spid="29" grpId="0"/>
      <p:bldP spid="30" grpId="0"/>
      <p:bldP spid="31" grpId="0"/>
      <p:bldP spid="32" grpId="0"/>
      <p:bldP spid="33" grpId="0" animBg="1"/>
      <p:bldP spid="34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6"/>
          <p:cNvSpPr txBox="1">
            <a:spLocks/>
          </p:cNvSpPr>
          <p:nvPr/>
        </p:nvSpPr>
        <p:spPr>
          <a:xfrm>
            <a:off x="4254264" y="980728"/>
            <a:ext cx="4889736" cy="476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гору</a:t>
            </a: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65719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220000" flipH="1" flipV="1">
            <a:off x="2500882" y="149303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280000" flipH="1" flipV="1">
            <a:off x="1871065" y="2560715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22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429000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8"/>
          <p:cNvGrpSpPr/>
          <p:nvPr/>
        </p:nvGrpSpPr>
        <p:grpSpPr>
          <a:xfrm>
            <a:off x="3286116" y="1071546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714876" y="344805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36848" y="3121034"/>
            <a:ext cx="642942" cy="336842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4910140" y="3371850"/>
            <a:ext cx="714380" cy="357190"/>
          </a:xfrm>
          <a:prstGeom prst="straightConnector1">
            <a:avLst/>
          </a:prstGeom>
          <a:ln w="63500">
            <a:solidFill>
              <a:schemeClr val="tx1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75656" y="704890"/>
            <a:ext cx="1728192" cy="707886"/>
          </a:xfrm>
          <a:prstGeom prst="rect">
            <a:avLst/>
          </a:prstGeom>
          <a:solidFill>
            <a:srgbClr val="00B0F0">
              <a:alpha val="21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4048" y="1714488"/>
            <a:ext cx="4139952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составляющая</a:t>
            </a:r>
            <a:r>
              <a:rPr lang="en-US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1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04048" y="2060848"/>
            <a:ext cx="41399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составляющая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4552896"/>
            <a:ext cx="578644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2024252">
            <a:off x="-140960" y="2565392"/>
            <a:ext cx="2413433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3861048"/>
            <a:ext cx="5652120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Сила трения покоя компенсирует скатывающую составляющую силу тяжести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687851">
            <a:off x="3177687" y="2037793"/>
            <a:ext cx="271464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2051720" y="1988840"/>
            <a:ext cx="643842" cy="354302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95"/>
          <p:cNvGrpSpPr/>
          <p:nvPr/>
        </p:nvGrpSpPr>
        <p:grpSpPr>
          <a:xfrm>
            <a:off x="1631010" y="1434504"/>
            <a:ext cx="652467" cy="400110"/>
            <a:chOff x="2000232" y="2509774"/>
            <a:chExt cx="652467" cy="400110"/>
          </a:xfrm>
        </p:grpSpPr>
        <p:cxnSp>
          <p:nvCxnSpPr>
            <p:cNvPr id="68" name="Прямая со стрелкой 6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009757" y="2509774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6429388" y="242088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</a:t>
            </a:r>
            <a:endParaRPr lang="ru-RU" sz="2800" dirty="0"/>
          </a:p>
        </p:txBody>
      </p:sp>
      <p:sp>
        <p:nvSpPr>
          <p:cNvPr id="67" name="TextBox 66"/>
          <p:cNvSpPr txBox="1"/>
          <p:nvPr/>
        </p:nvSpPr>
        <p:spPr>
          <a:xfrm>
            <a:off x="6000760" y="3015546"/>
            <a:ext cx="31432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(90-20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)=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9341" t="20645" r="9746" b="67345"/>
          <a:stretch>
            <a:fillRect/>
          </a:stretch>
        </p:blipFill>
        <p:spPr bwMode="auto">
          <a:xfrm>
            <a:off x="0" y="71414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95"/>
          <p:cNvGrpSpPr/>
          <p:nvPr/>
        </p:nvGrpSpPr>
        <p:grpSpPr>
          <a:xfrm>
            <a:off x="1619672" y="1362802"/>
            <a:ext cx="571504" cy="472118"/>
            <a:chOff x="2000232" y="2496886"/>
            <a:chExt cx="571504" cy="472118"/>
          </a:xfrm>
          <a:solidFill>
            <a:schemeClr val="bg1"/>
          </a:solidFill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49688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68894"/>
              <a:ext cx="57150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79512" y="5571818"/>
            <a:ext cx="324036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H="1">
            <a:off x="467544" y="4860449"/>
            <a:ext cx="1382178" cy="100811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1619672" y="5364505"/>
            <a:ext cx="648072" cy="43204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79512" y="6156593"/>
            <a:ext cx="324036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156176" y="3573017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  <a:buFont typeface="Symbol"/>
              <a:buChar char="a"/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endParaRPr lang="ru-RU" sz="40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min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одержимое 36"/>
          <p:cNvSpPr txBox="1">
            <a:spLocks/>
          </p:cNvSpPr>
          <p:nvPr/>
        </p:nvSpPr>
        <p:spPr>
          <a:xfrm>
            <a:off x="3419872" y="5877272"/>
            <a:ext cx="5724128" cy="100811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ts val="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Сравнивая минимальный коэффициент трения с 0,03 … </a:t>
            </a:r>
          </a:p>
          <a:p>
            <a:pPr lvl="0" eaLnBrk="0" hangingPunct="0">
              <a:spcBef>
                <a:spcPts val="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US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равномерно в  гору</a:t>
            </a:r>
            <a:endParaRPr kumimoji="0" lang="ru-RU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500066" cy="40011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300"/>
                            </p:stCondLst>
                            <p:childTnLst>
                              <p:par>
                                <p:cTn id="14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5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750"/>
                            </p:stCondLst>
                            <p:childTnLst>
                              <p:par>
                                <p:cTn id="185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950"/>
                            </p:stCondLst>
                            <p:childTnLst>
                              <p:par>
                                <p:cTn id="19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500"/>
                                        <p:tgtEl>
                                          <p:spTgt spid="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500"/>
                                        <p:tgtEl>
                                          <p:spTgt spid="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500"/>
                                        <p:tgtEl>
                                          <p:spTgt spid="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5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5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5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3" dur="3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4" dur="3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3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0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1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7" dur="3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8" dur="3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3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4" dur="3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5" dur="3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3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1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2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102" grpId="0" animBg="1"/>
      <p:bldP spid="104" grpId="0" animBg="1"/>
      <p:bldP spid="105" grpId="0" animBg="1"/>
      <p:bldP spid="43" grpId="0"/>
      <p:bldP spid="44" grpId="0" animBg="1"/>
      <p:bldP spid="45" grpId="0" animBg="1"/>
      <p:bldP spid="46" grpId="0" animBg="1"/>
      <p:bldP spid="49" grpId="0" autoUpdateAnimBg="0"/>
      <p:bldP spid="52" grpId="0" animBg="1"/>
      <p:bldP spid="48" grpId="0" autoUpdateAnimBg="0"/>
      <p:bldP spid="64" grpId="0" autoUpdateAnimBg="0"/>
      <p:bldP spid="67" grpId="0" autoUpdateAnimBg="0"/>
      <p:bldP spid="57" grpId="0" animBg="1"/>
      <p:bldP spid="87" grpId="0" animBg="1"/>
      <p:bldP spid="50" grpId="0" build="p" animBg="1"/>
      <p:bldP spid="5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64471"/>
            <a:ext cx="2411760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buFont typeface="Symbol"/>
              <a:buChar char="m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0,05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v=100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/c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 3000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170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16762" t="13646" r="11067" b="71675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7656977" y="2520878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7752322" y="3342195"/>
            <a:ext cx="714380" cy="461665"/>
            <a:chOff x="2714612" y="4429132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7"/>
          <p:cNvGrpSpPr/>
          <p:nvPr/>
        </p:nvGrpSpPr>
        <p:grpSpPr>
          <a:xfrm>
            <a:off x="7752322" y="1374968"/>
            <a:ext cx="714380" cy="461665"/>
            <a:chOff x="3357554" y="2143116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0"/>
          <p:cNvGrpSpPr/>
          <p:nvPr/>
        </p:nvGrpSpPr>
        <p:grpSpPr>
          <a:xfrm>
            <a:off x="6823628" y="2046428"/>
            <a:ext cx="571504" cy="400110"/>
            <a:chOff x="2000232" y="2528824"/>
            <a:chExt cx="571504" cy="400110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7357290" y="229607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V="1">
            <a:off x="7143233" y="304593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7119453" y="198666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8180982" y="2660852"/>
            <a:ext cx="1071538" cy="584775"/>
            <a:chOff x="3357554" y="2143116"/>
            <a:chExt cx="714380" cy="881786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>
            <a:off x="6753778" y="1725888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7"/>
          <p:cNvGrpSpPr/>
          <p:nvPr/>
        </p:nvGrpSpPr>
        <p:grpSpPr>
          <a:xfrm>
            <a:off x="6895066" y="1147383"/>
            <a:ext cx="714380" cy="584775"/>
            <a:chOff x="3357554" y="2143116"/>
            <a:chExt cx="714380" cy="584775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8253976" y="222196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7"/>
          <p:cNvGrpSpPr/>
          <p:nvPr/>
        </p:nvGrpSpPr>
        <p:grpSpPr>
          <a:xfrm>
            <a:off x="8466670" y="1620089"/>
            <a:ext cx="714380" cy="584775"/>
            <a:chOff x="3357554" y="2143116"/>
            <a:chExt cx="714380" cy="584775"/>
          </a:xfrm>
        </p:grpSpPr>
        <p:sp>
          <p:nvSpPr>
            <p:cNvPr id="27" name="TextBox 26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131"/>
          <p:cNvGrpSpPr/>
          <p:nvPr/>
        </p:nvGrpSpPr>
        <p:grpSpPr>
          <a:xfrm>
            <a:off x="7252256" y="2863766"/>
            <a:ext cx="1714512" cy="1357322"/>
            <a:chOff x="3714744" y="1214422"/>
            <a:chExt cx="1714512" cy="1357322"/>
          </a:xfrm>
        </p:grpSpPr>
        <p:grpSp>
          <p:nvGrpSpPr>
            <p:cNvPr id="30" name="Группа 68"/>
            <p:cNvGrpSpPr/>
            <p:nvPr/>
          </p:nvGrpSpPr>
          <p:grpSpPr>
            <a:xfrm rot="10800000">
              <a:off x="3714744" y="1285860"/>
              <a:ext cx="1428760" cy="1285884"/>
              <a:chOff x="928662" y="1571612"/>
              <a:chExt cx="2573356" cy="3060000"/>
            </a:xfrm>
          </p:grpSpPr>
          <p:cxnSp>
            <p:nvCxnSpPr>
              <p:cNvPr id="33" name="Прямая соединительная линия 32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1691680" y="836712"/>
            <a:ext cx="7200800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1.Ускорение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из кинематики</a:t>
            </a:r>
          </a:p>
        </p:txBody>
      </p:sp>
      <p:grpSp>
        <p:nvGrpSpPr>
          <p:cNvPr id="36" name="Группа 55"/>
          <p:cNvGrpSpPr/>
          <p:nvPr/>
        </p:nvGrpSpPr>
        <p:grpSpPr>
          <a:xfrm>
            <a:off x="2123728" y="1268760"/>
            <a:ext cx="2463200" cy="1152882"/>
            <a:chOff x="617212" y="4415017"/>
            <a:chExt cx="2463200" cy="1297730"/>
          </a:xfrm>
          <a:solidFill>
            <a:schemeClr val="bg1"/>
          </a:solidFill>
        </p:grpSpPr>
        <p:grpSp>
          <p:nvGrpSpPr>
            <p:cNvPr id="37" name="Group 3"/>
            <p:cNvGrpSpPr>
              <a:grpSpLocks/>
            </p:cNvGrpSpPr>
            <p:nvPr/>
          </p:nvGrpSpPr>
          <p:grpSpPr bwMode="auto">
            <a:xfrm>
              <a:off x="1129520" y="4415017"/>
              <a:ext cx="1950892" cy="1297730"/>
              <a:chOff x="9717" y="3154"/>
              <a:chExt cx="499" cy="713"/>
            </a:xfrm>
            <a:grpFill/>
          </p:grpSpPr>
          <p:sp>
            <p:nvSpPr>
              <p:cNvPr id="39" name="Text Box 4"/>
              <p:cNvSpPr txBox="1">
                <a:spLocks noChangeArrowheads="1"/>
              </p:cNvSpPr>
              <p:nvPr/>
            </p:nvSpPr>
            <p:spPr bwMode="auto">
              <a:xfrm>
                <a:off x="9766" y="3499"/>
                <a:ext cx="155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499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396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617212" y="4831732"/>
              <a:ext cx="576064" cy="5889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Скругленный прямоугольник 41"/>
          <p:cNvSpPr/>
          <p:nvPr/>
        </p:nvSpPr>
        <p:spPr>
          <a:xfrm>
            <a:off x="3649343" y="1354215"/>
            <a:ext cx="1215200" cy="500042"/>
          </a:xfrm>
          <a:prstGeom prst="round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15"/>
          <p:cNvSpPr txBox="1">
            <a:spLocks noChangeArrowheads="1"/>
          </p:cNvSpPr>
          <p:nvPr/>
        </p:nvSpPr>
        <p:spPr bwMode="auto">
          <a:xfrm>
            <a:off x="4499992" y="1268760"/>
            <a:ext cx="216024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5"/>
          <p:cNvSpPr txBox="1">
            <a:spLocks noChangeArrowheads="1"/>
          </p:cNvSpPr>
          <p:nvPr/>
        </p:nvSpPr>
        <p:spPr bwMode="auto">
          <a:xfrm>
            <a:off x="4572000" y="1916832"/>
            <a:ext cx="1872208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=1,7м/с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0" y="3429000"/>
            <a:ext cx="7092280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Чтобы найти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использую законы динамики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0" y="4005064"/>
            <a:ext cx="428396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0" y="458112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1560" y="5076473"/>
            <a:ext cx="2143140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755576" y="5010326"/>
            <a:ext cx="1368152" cy="21887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899592" y="4437112"/>
            <a:ext cx="576064" cy="7920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0" y="5661248"/>
            <a:ext cx="2843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9" name="TextBox 58"/>
          <p:cNvSpPr txBox="1"/>
          <p:nvPr/>
        </p:nvSpPr>
        <p:spPr>
          <a:xfrm>
            <a:off x="0" y="6192198"/>
            <a:ext cx="2843808" cy="523220"/>
          </a:xfrm>
          <a:prstGeom prst="rect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5148064" y="3933056"/>
            <a:ext cx="3168352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Найду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004048" y="4437112"/>
            <a:ext cx="35283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28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4788024" y="5013176"/>
            <a:ext cx="4104456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 Ну и, наконец, мощность</a:t>
            </a:r>
          </a:p>
        </p:txBody>
      </p:sp>
      <p:grpSp>
        <p:nvGrpSpPr>
          <p:cNvPr id="63" name="Группа 55"/>
          <p:cNvGrpSpPr/>
          <p:nvPr/>
        </p:nvGrpSpPr>
        <p:grpSpPr>
          <a:xfrm>
            <a:off x="2411760" y="2420888"/>
            <a:ext cx="2447561" cy="1152882"/>
            <a:chOff x="617212" y="4415017"/>
            <a:chExt cx="2447561" cy="1297730"/>
          </a:xfrm>
          <a:solidFill>
            <a:schemeClr val="bg1"/>
          </a:solidFill>
        </p:grpSpPr>
        <p:grpSp>
          <p:nvGrpSpPr>
            <p:cNvPr id="64" name="Group 3"/>
            <p:cNvGrpSpPr>
              <a:grpSpLocks/>
            </p:cNvGrpSpPr>
            <p:nvPr/>
          </p:nvGrpSpPr>
          <p:grpSpPr bwMode="auto">
            <a:xfrm>
              <a:off x="1113881" y="4415017"/>
              <a:ext cx="1950892" cy="1297730"/>
              <a:chOff x="9713" y="3154"/>
              <a:chExt cx="499" cy="713"/>
            </a:xfrm>
            <a:grpFill/>
          </p:grpSpPr>
          <p:sp>
            <p:nvSpPr>
              <p:cNvPr id="66" name="Text Box 4"/>
              <p:cNvSpPr txBox="1">
                <a:spLocks noChangeArrowheads="1"/>
              </p:cNvSpPr>
              <p:nvPr/>
            </p:nvSpPr>
            <p:spPr bwMode="auto">
              <a:xfrm>
                <a:off x="9766" y="3499"/>
                <a:ext cx="207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5"/>
              <p:cNvSpPr txBox="1">
                <a:spLocks noChangeArrowheads="1"/>
              </p:cNvSpPr>
              <p:nvPr/>
            </p:nvSpPr>
            <p:spPr bwMode="auto">
              <a:xfrm>
                <a:off x="9713" y="3154"/>
                <a:ext cx="499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396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17212" y="4831732"/>
              <a:ext cx="576064" cy="5889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15"/>
          <p:cNvSpPr txBox="1">
            <a:spLocks noChangeArrowheads="1"/>
          </p:cNvSpPr>
          <p:nvPr/>
        </p:nvSpPr>
        <p:spPr bwMode="auto">
          <a:xfrm>
            <a:off x="4860032" y="2492896"/>
            <a:ext cx="1728192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l-GR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15"/>
          <p:cNvSpPr txBox="1">
            <a:spLocks noChangeArrowheads="1"/>
          </p:cNvSpPr>
          <p:nvPr/>
        </p:nvSpPr>
        <p:spPr bwMode="auto">
          <a:xfrm>
            <a:off x="4932040" y="3049796"/>
            <a:ext cx="1368152" cy="523220"/>
          </a:xfrm>
          <a:prstGeom prst="rect">
            <a:avLst/>
          </a:prstGeom>
          <a:solidFill>
            <a:srgbClr val="F9E3A5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l-GR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60с</a:t>
            </a:r>
            <a:endParaRPr lang="ru-RU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3"/>
          <p:cNvGrpSpPr>
            <a:grpSpLocks/>
          </p:cNvGrpSpPr>
          <p:nvPr/>
        </p:nvGrpSpPr>
        <p:grpSpPr bwMode="auto">
          <a:xfrm>
            <a:off x="4753267" y="5373216"/>
            <a:ext cx="1474917" cy="1073044"/>
            <a:chOff x="9752" y="3167"/>
            <a:chExt cx="740" cy="335"/>
          </a:xfrm>
        </p:grpSpPr>
        <p:sp>
          <p:nvSpPr>
            <p:cNvPr id="72" name="Text Box 4"/>
            <p:cNvSpPr txBox="1">
              <a:spLocks noChangeArrowheads="1"/>
            </p:cNvSpPr>
            <p:nvPr/>
          </p:nvSpPr>
          <p:spPr bwMode="auto">
            <a:xfrm>
              <a:off x="9752" y="3322"/>
              <a:ext cx="43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734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мот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3977572" y="5525553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300192" y="5517232"/>
            <a:ext cx="2843808" cy="523220"/>
          </a:xfrm>
          <a:prstGeom prst="rect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77" name="TextBox 76"/>
          <p:cNvSpPr txBox="1"/>
          <p:nvPr/>
        </p:nvSpPr>
        <p:spPr>
          <a:xfrm>
            <a:off x="35496" y="332656"/>
            <a:ext cx="910850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средняя мощность самолёта при разгоне…  кВт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V="1">
            <a:off x="7085777" y="2498734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8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8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8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8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6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5" grpId="0" animBg="1"/>
      <p:bldP spid="35" grpId="0" animBg="1"/>
      <p:bldP spid="42" grpId="0" animBg="1"/>
      <p:bldP spid="45" grpId="0" animBg="1"/>
      <p:bldP spid="48" grpId="0" animBg="1"/>
      <p:bldP spid="49" grpId="0" animBg="1"/>
      <p:bldP spid="50" grpId="0" animBg="1"/>
      <p:bldP spid="51" grpId="0" build="p" animBg="1"/>
      <p:bldP spid="52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9" grpId="0" animBg="1"/>
      <p:bldP spid="70" grpId="0" animBg="1"/>
      <p:bldP spid="75" grpId="0"/>
      <p:bldP spid="76" grpId="0" animBg="1"/>
      <p:bldP spid="7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71800" y="1700808"/>
            <a:ext cx="3857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само…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600" b="1" i="0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558014" y="1772246"/>
            <a:ext cx="15001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16762" t="28207" r="11067" b="58664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564904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чтобы увеличить скорость самолёта в 2 раза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688"/>
            <a:ext cx="7929586" cy="2376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 №6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492 493 494 496  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КПД 18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5482" t="8672" r="12732" b="82431"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32" y="1130747"/>
            <a:ext cx="2627816" cy="2226245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000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000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кг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=26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 с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56992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17179" y="4212654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66443" y="4190449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2411760" y="1693068"/>
            <a:ext cx="6715125" cy="274404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en-US" sz="2800" b="1" i="0" u="none" strike="noStrike" kern="0" spc="0" normalizeH="0" baseline="-2500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9,8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….м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….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800" b="1" i="0" u="none" strike="noStrike" kern="0" cap="all" spc="0" normalizeH="0" baseline="-2500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kern="0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2800" b="1" i="0" u="none" strike="noStrike" kern="0" cap="all" spc="0" normalizeH="0" baseline="-2500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lang="en-US" sz="2800" b="1" kern="0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/t      N</a:t>
            </a:r>
            <a:r>
              <a:rPr lang="en-US" sz="2800" b="1" kern="0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2800" b="1" i="0" u="none" strike="noStrike" kern="0" cap="all" spc="0" normalizeH="0" baseline="-2500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….Дж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ВТ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endParaRPr kumimoji="0" lang="ru-RU" sz="2800" b="1" i="0" u="sng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силы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….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Дж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а её мощность  2293,2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Мвт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  <p:bldP spid="8" grpId="0"/>
      <p:bldP spid="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380495"/>
            <a:ext cx="241176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=1м/с</a:t>
            </a:r>
            <a:endParaRPr lang="en-US" sz="36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кВт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03268" y="982148"/>
            <a:ext cx="1296724" cy="1367732"/>
            <a:chOff x="9714" y="3100"/>
            <a:chExt cx="723" cy="427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9757" y="3345"/>
              <a:ext cx="430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9714" y="3100"/>
              <a:ext cx="723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360536" y="1424720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07704" y="1414270"/>
            <a:ext cx="153060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663798" y="1116660"/>
            <a:ext cx="1637261" cy="1284448"/>
            <a:chOff x="9648" y="3142"/>
            <a:chExt cx="895" cy="401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9962" y="3324"/>
              <a:ext cx="42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9648" y="3142"/>
              <a:ext cx="895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9757" y="3345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5508104" y="1272195"/>
            <a:ext cx="504056" cy="1071570"/>
          </a:xfrm>
          <a:prstGeom prst="round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6065948" y="1412776"/>
            <a:ext cx="1071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741476" y="1412776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2843808" y="2708920"/>
            <a:ext cx="14401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тяг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496" y="5780782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тяги обратно пропорциональна скорости при постоянной мощности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15482" t="17558" r="12732" b="68620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Прямая со стрелкой 37"/>
          <p:cNvCxnSpPr/>
          <p:nvPr/>
        </p:nvCxnSpPr>
        <p:spPr>
          <a:xfrm flipV="1">
            <a:off x="7656977" y="2492896"/>
            <a:ext cx="587431" cy="2798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7752322" y="3342195"/>
            <a:ext cx="714380" cy="461665"/>
            <a:chOff x="2714612" y="4429132"/>
            <a:chExt cx="714380" cy="461665"/>
          </a:xfrm>
        </p:grpSpPr>
        <p:sp>
          <p:nvSpPr>
            <p:cNvPr id="40" name="TextBox 3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7"/>
          <p:cNvGrpSpPr/>
          <p:nvPr/>
        </p:nvGrpSpPr>
        <p:grpSpPr>
          <a:xfrm>
            <a:off x="7752322" y="1374968"/>
            <a:ext cx="714380" cy="461665"/>
            <a:chOff x="3357554" y="2143116"/>
            <a:chExt cx="714380" cy="461665"/>
          </a:xfrm>
        </p:grpSpPr>
        <p:sp>
          <p:nvSpPr>
            <p:cNvPr id="43" name="TextBox 4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10"/>
          <p:cNvGrpSpPr/>
          <p:nvPr/>
        </p:nvGrpSpPr>
        <p:grpSpPr>
          <a:xfrm>
            <a:off x="6823628" y="2046428"/>
            <a:ext cx="571504" cy="400110"/>
            <a:chOff x="2000232" y="2528824"/>
            <a:chExt cx="571504" cy="400110"/>
          </a:xfrm>
        </p:grpSpPr>
        <p:cxnSp>
          <p:nvCxnSpPr>
            <p:cNvPr id="46" name="Прямая со стрелкой 45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357290" y="229607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 стрелкой 48"/>
          <p:cNvCxnSpPr/>
          <p:nvPr/>
        </p:nvCxnSpPr>
        <p:spPr>
          <a:xfrm rot="16200000" flipV="1">
            <a:off x="7143233" y="304593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V="1">
            <a:off x="7119453" y="198666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8180982" y="2660852"/>
            <a:ext cx="1071538" cy="584775"/>
            <a:chOff x="3357554" y="2143116"/>
            <a:chExt cx="714380" cy="881786"/>
          </a:xfrm>
        </p:grpSpPr>
        <p:sp>
          <p:nvSpPr>
            <p:cNvPr id="52" name="TextBox 5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Прямая со стрелкой 53"/>
          <p:cNvCxnSpPr/>
          <p:nvPr/>
        </p:nvCxnSpPr>
        <p:spPr>
          <a:xfrm>
            <a:off x="6753778" y="1725888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7"/>
          <p:cNvGrpSpPr/>
          <p:nvPr/>
        </p:nvGrpSpPr>
        <p:grpSpPr>
          <a:xfrm>
            <a:off x="6953964" y="1147383"/>
            <a:ext cx="714380" cy="584775"/>
            <a:chOff x="3357554" y="2143116"/>
            <a:chExt cx="714380" cy="584775"/>
          </a:xfrm>
          <a:noFill/>
        </p:grpSpPr>
        <p:sp>
          <p:nvSpPr>
            <p:cNvPr id="56" name="TextBox 5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Группа 131"/>
          <p:cNvGrpSpPr/>
          <p:nvPr/>
        </p:nvGrpSpPr>
        <p:grpSpPr>
          <a:xfrm>
            <a:off x="7252256" y="2863766"/>
            <a:ext cx="1714512" cy="1357322"/>
            <a:chOff x="3714744" y="1214422"/>
            <a:chExt cx="1714512" cy="1357322"/>
          </a:xfrm>
        </p:grpSpPr>
        <p:grpSp>
          <p:nvGrpSpPr>
            <p:cNvPr id="59" name="Группа 68"/>
            <p:cNvGrpSpPr/>
            <p:nvPr/>
          </p:nvGrpSpPr>
          <p:grpSpPr>
            <a:xfrm rot="10800000">
              <a:off x="3714744" y="1285860"/>
              <a:ext cx="1428760" cy="1285884"/>
              <a:chOff x="928662" y="1571612"/>
              <a:chExt cx="2573356" cy="3060000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Прямая соединительная линия 63"/>
          <p:cNvCxnSpPr/>
          <p:nvPr/>
        </p:nvCxnSpPr>
        <p:spPr>
          <a:xfrm flipV="1">
            <a:off x="7085777" y="2498734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3"/>
          <p:cNvGrpSpPr>
            <a:grpSpLocks/>
          </p:cNvGrpSpPr>
          <p:nvPr/>
        </p:nvGrpSpPr>
        <p:grpSpPr bwMode="auto">
          <a:xfrm>
            <a:off x="4211962" y="2276872"/>
            <a:ext cx="1151448" cy="1367732"/>
            <a:chOff x="9714" y="3100"/>
            <a:chExt cx="642" cy="427"/>
          </a:xfrm>
        </p:grpSpPr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9757" y="3345"/>
              <a:ext cx="430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>
              <a:off x="9714" y="3100"/>
              <a:ext cx="642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 Box 11"/>
          <p:cNvSpPr txBox="1">
            <a:spLocks noChangeArrowheads="1"/>
          </p:cNvSpPr>
          <p:nvPr/>
        </p:nvSpPr>
        <p:spPr bwMode="auto">
          <a:xfrm>
            <a:off x="5364088" y="2636912"/>
            <a:ext cx="14401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тяг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9" name="Прямая со стрелкой 98"/>
          <p:cNvCxnSpPr/>
          <p:nvPr/>
        </p:nvCxnSpPr>
        <p:spPr>
          <a:xfrm>
            <a:off x="611560" y="5301208"/>
            <a:ext cx="3672408" cy="0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V="1">
            <a:off x="1403648" y="3140968"/>
            <a:ext cx="0" cy="216024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1403648" y="5013176"/>
            <a:ext cx="2880320" cy="0"/>
          </a:xfrm>
          <a:prstGeom prst="straightConnector1">
            <a:avLst/>
          </a:prstGeom>
          <a:ln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>
            <a:off x="1403648" y="4782283"/>
            <a:ext cx="2304256" cy="14869"/>
          </a:xfrm>
          <a:prstGeom prst="straightConnector1">
            <a:avLst/>
          </a:prstGeom>
          <a:ln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1403648" y="4293096"/>
            <a:ext cx="1152128" cy="0"/>
          </a:xfrm>
          <a:prstGeom prst="straightConnector1">
            <a:avLst/>
          </a:prstGeom>
          <a:ln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1403648" y="3429000"/>
            <a:ext cx="792088" cy="0"/>
          </a:xfrm>
          <a:prstGeom prst="straightConnector1">
            <a:avLst/>
          </a:prstGeom>
          <a:ln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flipV="1">
            <a:off x="1907704" y="3140968"/>
            <a:ext cx="0" cy="2160240"/>
          </a:xfrm>
          <a:prstGeom prst="straightConnector1">
            <a:avLst/>
          </a:prstGeom>
          <a:ln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V="1">
            <a:off x="2411760" y="4149080"/>
            <a:ext cx="0" cy="1152128"/>
          </a:xfrm>
          <a:prstGeom prst="straightConnector1">
            <a:avLst/>
          </a:prstGeom>
          <a:ln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V="1">
            <a:off x="3436888" y="4691236"/>
            <a:ext cx="0" cy="576064"/>
          </a:xfrm>
          <a:prstGeom prst="straightConnector1">
            <a:avLst/>
          </a:prstGeom>
          <a:ln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 Box 11"/>
          <p:cNvSpPr txBox="1">
            <a:spLocks noChangeArrowheads="1"/>
          </p:cNvSpPr>
          <p:nvPr/>
        </p:nvSpPr>
        <p:spPr bwMode="auto">
          <a:xfrm>
            <a:off x="0" y="2780928"/>
            <a:ext cx="140364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тяг,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 Box 11"/>
          <p:cNvSpPr txBox="1">
            <a:spLocks noChangeArrowheads="1"/>
          </p:cNvSpPr>
          <p:nvPr/>
        </p:nvSpPr>
        <p:spPr bwMode="auto">
          <a:xfrm>
            <a:off x="4499992" y="5161752"/>
            <a:ext cx="108012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,м/с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1547664" y="5242647"/>
            <a:ext cx="7200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11"/>
          <p:cNvSpPr txBox="1">
            <a:spLocks noChangeArrowheads="1"/>
          </p:cNvSpPr>
          <p:nvPr/>
        </p:nvSpPr>
        <p:spPr bwMode="auto">
          <a:xfrm>
            <a:off x="2311986" y="5242647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 Box 11"/>
          <p:cNvSpPr txBox="1">
            <a:spLocks noChangeArrowheads="1"/>
          </p:cNvSpPr>
          <p:nvPr/>
        </p:nvSpPr>
        <p:spPr bwMode="auto">
          <a:xfrm>
            <a:off x="3280172" y="5314655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7" name="Прямая со стрелкой 116"/>
          <p:cNvCxnSpPr/>
          <p:nvPr/>
        </p:nvCxnSpPr>
        <p:spPr>
          <a:xfrm flipV="1">
            <a:off x="4139952" y="4869160"/>
            <a:ext cx="0" cy="432048"/>
          </a:xfrm>
          <a:prstGeom prst="straightConnector1">
            <a:avLst/>
          </a:prstGeom>
          <a:ln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 Box 11"/>
          <p:cNvSpPr txBox="1">
            <a:spLocks noChangeArrowheads="1"/>
          </p:cNvSpPr>
          <p:nvPr/>
        </p:nvSpPr>
        <p:spPr bwMode="auto">
          <a:xfrm>
            <a:off x="3851920" y="5292534"/>
            <a:ext cx="7200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11"/>
          <p:cNvSpPr txBox="1">
            <a:spLocks noChangeArrowheads="1"/>
          </p:cNvSpPr>
          <p:nvPr/>
        </p:nvSpPr>
        <p:spPr bwMode="auto">
          <a:xfrm>
            <a:off x="899592" y="4149080"/>
            <a:ext cx="504056" cy="38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 Box 11"/>
          <p:cNvSpPr txBox="1">
            <a:spLocks noChangeArrowheads="1"/>
          </p:cNvSpPr>
          <p:nvPr/>
        </p:nvSpPr>
        <p:spPr bwMode="auto">
          <a:xfrm>
            <a:off x="827584" y="3284984"/>
            <a:ext cx="576064" cy="38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11"/>
          <p:cNvSpPr txBox="1">
            <a:spLocks noChangeArrowheads="1"/>
          </p:cNvSpPr>
          <p:nvPr/>
        </p:nvSpPr>
        <p:spPr bwMode="auto">
          <a:xfrm>
            <a:off x="899592" y="4554234"/>
            <a:ext cx="504056" cy="38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11"/>
          <p:cNvSpPr txBox="1">
            <a:spLocks noChangeArrowheads="1"/>
          </p:cNvSpPr>
          <p:nvPr/>
        </p:nvSpPr>
        <p:spPr bwMode="auto">
          <a:xfrm>
            <a:off x="899592" y="4914274"/>
            <a:ext cx="504056" cy="38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Дуга 122"/>
          <p:cNvSpPr/>
          <p:nvPr/>
        </p:nvSpPr>
        <p:spPr>
          <a:xfrm rot="10800000">
            <a:off x="1907703" y="1221261"/>
            <a:ext cx="5112568" cy="3791914"/>
          </a:xfrm>
          <a:prstGeom prst="arc">
            <a:avLst>
              <a:gd name="adj1" fmla="val 16735704"/>
              <a:gd name="adj2" fmla="val 2106687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TextBox 137"/>
          <p:cNvSpPr txBox="1"/>
          <p:nvPr/>
        </p:nvSpPr>
        <p:spPr>
          <a:xfrm>
            <a:off x="5615608" y="457200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=0,5 </a:t>
            </a:r>
            <a:endParaRPr lang="ru-RU" sz="2800" dirty="0"/>
          </a:p>
        </p:txBody>
      </p:sp>
      <p:sp>
        <p:nvSpPr>
          <p:cNvPr id="139" name="TextBox 138"/>
          <p:cNvSpPr txBox="1"/>
          <p:nvPr/>
        </p:nvSpPr>
        <p:spPr>
          <a:xfrm>
            <a:off x="7487816" y="4572008"/>
            <a:ext cx="16561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=0,87  </a:t>
            </a:r>
            <a:endParaRPr lang="ru-RU" sz="2000" dirty="0"/>
          </a:p>
        </p:txBody>
      </p:sp>
      <p:sp>
        <p:nvSpPr>
          <p:cNvPr id="140" name="TextBox 139"/>
          <p:cNvSpPr txBox="1"/>
          <p:nvPr/>
        </p:nvSpPr>
        <p:spPr>
          <a:xfrm>
            <a:off x="5768008" y="472440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=0,5 </a:t>
            </a:r>
            <a:endParaRPr lang="ru-RU" sz="2800" dirty="0"/>
          </a:p>
        </p:txBody>
      </p:sp>
      <p:sp>
        <p:nvSpPr>
          <p:cNvPr id="141" name="TextBox 140"/>
          <p:cNvSpPr txBox="1"/>
          <p:nvPr/>
        </p:nvSpPr>
        <p:spPr>
          <a:xfrm>
            <a:off x="7640216" y="4724408"/>
            <a:ext cx="16561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=0,87  </a:t>
            </a:r>
            <a:endParaRPr lang="ru-RU" sz="2000" dirty="0"/>
          </a:p>
        </p:txBody>
      </p:sp>
      <p:sp>
        <p:nvSpPr>
          <p:cNvPr id="76" name="TextBox 7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0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5" dur="500"/>
                                        <p:tgtEl>
                                          <p:spTgt spid="1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6" dur="500"/>
                                        <p:tgtEl>
                                          <p:spTgt spid="1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500"/>
                                        <p:tgtEl>
                                          <p:spTgt spid="1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2" dur="500"/>
                                        <p:tgtEl>
                                          <p:spTgt spid="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3" dur="500"/>
                                        <p:tgtEl>
                                          <p:spTgt spid="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500"/>
                                        <p:tgtEl>
                                          <p:spTgt spid="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9" dur="500"/>
                                        <p:tgtEl>
                                          <p:spTgt spid="1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0" dur="500"/>
                                        <p:tgtEl>
                                          <p:spTgt spid="1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500"/>
                                        <p:tgtEl>
                                          <p:spTgt spid="1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6" dur="500"/>
                                        <p:tgtEl>
                                          <p:spTgt spid="1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7" dur="500"/>
                                        <p:tgtEl>
                                          <p:spTgt spid="1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500"/>
                                        <p:tgtEl>
                                          <p:spTgt spid="1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10" grpId="0"/>
      <p:bldP spid="11" grpId="0"/>
      <p:bldP spid="16" grpId="0" animBg="1"/>
      <p:bldP spid="17" grpId="0"/>
      <p:bldP spid="26" grpId="0"/>
      <p:bldP spid="31" grpId="0"/>
      <p:bldP spid="35" grpId="0" animBg="1"/>
      <p:bldP spid="48" grpId="0" animBg="1"/>
      <p:bldP spid="97" grpId="0"/>
      <p:bldP spid="111" grpId="0"/>
      <p:bldP spid="112" grpId="0"/>
      <p:bldP spid="113" grpId="0"/>
      <p:bldP spid="114" grpId="0"/>
      <p:bldP spid="116" grpId="0"/>
      <p:bldP spid="118" grpId="0"/>
      <p:bldP spid="119" grpId="0"/>
      <p:bldP spid="120" grpId="0"/>
      <p:bldP spid="121" grpId="0"/>
      <p:bldP spid="122" grpId="0"/>
      <p:bldP spid="123" grpId="0" animBg="1"/>
      <p:bldP spid="138" grpId="0" autoUpdateAnimBg="0"/>
      <p:bldP spid="139" grpId="0" autoUpdateAnimBg="0"/>
      <p:bldP spid="140" grpId="0" autoUpdateAnimBg="0"/>
      <p:bldP spid="14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308487"/>
            <a:ext cx="2051720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buFont typeface="Symbol"/>
              <a:buChar char="m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7,5м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/c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15482" t="31404" r="12732" b="53957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7870721" y="2492896"/>
            <a:ext cx="587431" cy="2798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/>
          <p:cNvGrpSpPr/>
          <p:nvPr/>
        </p:nvGrpSpPr>
        <p:grpSpPr>
          <a:xfrm>
            <a:off x="7966066" y="3342195"/>
            <a:ext cx="714380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7966066" y="1374968"/>
            <a:ext cx="714380" cy="461665"/>
            <a:chOff x="3357554" y="2143116"/>
            <a:chExt cx="714380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0"/>
          <p:cNvGrpSpPr/>
          <p:nvPr/>
        </p:nvGrpSpPr>
        <p:grpSpPr>
          <a:xfrm>
            <a:off x="7037372" y="2046428"/>
            <a:ext cx="571504" cy="400110"/>
            <a:chOff x="2000232" y="2528824"/>
            <a:chExt cx="571504" cy="400110"/>
          </a:xfrm>
        </p:grpSpPr>
        <p:cxnSp>
          <p:nvCxnSpPr>
            <p:cNvPr id="14" name="Прямая со стрелкой 13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7571034" y="229607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V="1">
            <a:off x="7356977" y="304593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7333197" y="198666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967522" y="1725888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7108810" y="1147383"/>
            <a:ext cx="714380" cy="584775"/>
            <a:chOff x="3357554" y="2143116"/>
            <a:chExt cx="714380" cy="584775"/>
          </a:xfrm>
          <a:noFill/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131"/>
          <p:cNvGrpSpPr/>
          <p:nvPr/>
        </p:nvGrpSpPr>
        <p:grpSpPr>
          <a:xfrm>
            <a:off x="7466000" y="2863766"/>
            <a:ext cx="1714512" cy="1357322"/>
            <a:chOff x="3714744" y="1214422"/>
            <a:chExt cx="1714512" cy="1357322"/>
          </a:xfrm>
        </p:grpSpPr>
        <p:grpSp>
          <p:nvGrpSpPr>
            <p:cNvPr id="24" name="Группа 68"/>
            <p:cNvGrpSpPr/>
            <p:nvPr/>
          </p:nvGrpSpPr>
          <p:grpSpPr>
            <a:xfrm rot="10800000">
              <a:off x="3714744" y="1285860"/>
              <a:ext cx="1428760" cy="1285884"/>
              <a:chOff x="928662" y="1571612"/>
              <a:chExt cx="2573356" cy="3060000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 flipV="1">
            <a:off x="7299521" y="2498734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2051720" y="0"/>
            <a:ext cx="7092280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Чтобы найти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использую законы динамики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35696" y="1294710"/>
            <a:ext cx="428396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835696" y="187077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47256" y="2366119"/>
            <a:ext cx="2143140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19672" y="2950894"/>
            <a:ext cx="194421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384120" y="2952240"/>
            <a:ext cx="3267656" cy="523220"/>
          </a:xfrm>
          <a:prstGeom prst="rect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               кН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42" name="Группа 41"/>
          <p:cNvGrpSpPr/>
          <p:nvPr/>
        </p:nvGrpSpPr>
        <p:grpSpPr>
          <a:xfrm>
            <a:off x="8180982" y="2660852"/>
            <a:ext cx="1071538" cy="584775"/>
            <a:chOff x="3357554" y="2143116"/>
            <a:chExt cx="714380" cy="881786"/>
          </a:xfrm>
        </p:grpSpPr>
        <p:sp>
          <p:nvSpPr>
            <p:cNvPr id="43" name="TextBox 42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107504" y="3573016"/>
            <a:ext cx="3168352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7504" y="4077072"/>
            <a:ext cx="35283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8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4734380" y="3933056"/>
            <a:ext cx="4104456" cy="5040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Ну и, наконец, мощность</a:t>
            </a:r>
          </a:p>
        </p:txBody>
      </p:sp>
      <p:grpSp>
        <p:nvGrpSpPr>
          <p:cNvPr id="48" name="Group 3"/>
          <p:cNvGrpSpPr>
            <a:grpSpLocks/>
          </p:cNvGrpSpPr>
          <p:nvPr/>
        </p:nvGrpSpPr>
        <p:grpSpPr bwMode="auto">
          <a:xfrm>
            <a:off x="4195567" y="4293096"/>
            <a:ext cx="1474917" cy="1073044"/>
            <a:chOff x="9752" y="3167"/>
            <a:chExt cx="740" cy="335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9752" y="3322"/>
              <a:ext cx="43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734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тяг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3419872" y="4445433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39744" y="4653136"/>
            <a:ext cx="2304256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5144296" y="4540184"/>
            <a:ext cx="158417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тяг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5496" y="5780782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двигатель автомобиля развивает мощность  …..кВт.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6" grpId="0" animBg="1"/>
      <p:bldP spid="30" grpId="0" animBg="1"/>
      <p:bldP spid="31" grpId="0" animBg="1"/>
      <p:bldP spid="32" grpId="0" build="p" animBg="1"/>
      <p:bldP spid="33" grpId="0" animBg="1"/>
      <p:bldP spid="34" grpId="0" animBg="1"/>
      <p:bldP spid="35" grpId="0" animBg="1"/>
      <p:bldP spid="45" grpId="0" animBg="1"/>
      <p:bldP spid="46" grpId="0" animBg="1"/>
      <p:bldP spid="47" grpId="0" animBg="1"/>
      <p:bldP spid="52" grpId="0"/>
      <p:bldP spid="53" grpId="0" animBg="1"/>
      <p:bldP spid="54" grpId="0" animBg="1"/>
      <p:bldP spid="5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52959" t="59895" r="12732" b="10832"/>
          <a:stretch>
            <a:fillRect/>
          </a:stretch>
        </p:blipFill>
        <p:spPr bwMode="auto">
          <a:xfrm>
            <a:off x="0" y="0"/>
            <a:ext cx="5580112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18143" t="59895" r="49374" b="10832"/>
          <a:stretch>
            <a:fillRect/>
          </a:stretch>
        </p:blipFill>
        <p:spPr bwMode="auto">
          <a:xfrm>
            <a:off x="5580113" y="349631"/>
            <a:ext cx="3563888" cy="17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204864"/>
            <a:ext cx="241176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/c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-?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1916832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=0,…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164288" y="1948499"/>
            <a:ext cx="19077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=0,… 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6948264" y="936702"/>
            <a:ext cx="1080120" cy="1880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6452790" y="1196752"/>
            <a:ext cx="1071538" cy="584775"/>
            <a:chOff x="3357554" y="2143116"/>
            <a:chExt cx="714380" cy="881786"/>
          </a:xfrm>
          <a:solidFill>
            <a:schemeClr val="bg1"/>
          </a:solidFill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grpFill/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flipH="1" flipV="1">
            <a:off x="7164288" y="862115"/>
            <a:ext cx="842912" cy="988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444208" y="404664"/>
            <a:ext cx="714380" cy="584775"/>
            <a:chOff x="3157368" y="1400397"/>
            <a:chExt cx="714380" cy="584775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3157368" y="1400397"/>
              <a:ext cx="714380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29376" y="1542825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3"/>
          <p:cNvGrpSpPr>
            <a:grpSpLocks/>
          </p:cNvGrpSpPr>
          <p:nvPr/>
        </p:nvGrpSpPr>
        <p:grpSpPr bwMode="auto">
          <a:xfrm>
            <a:off x="3662086" y="2514096"/>
            <a:ext cx="1296724" cy="1367732"/>
            <a:chOff x="9714" y="3100"/>
            <a:chExt cx="723" cy="427"/>
          </a:xfrm>
        </p:grpSpPr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7" y="3345"/>
              <a:ext cx="430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9714" y="3100"/>
              <a:ext cx="723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819354" y="2956668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2366522" y="2946218"/>
            <a:ext cx="153060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122617" y="2565328"/>
            <a:ext cx="2112890" cy="1367729"/>
            <a:chOff x="9648" y="3116"/>
            <a:chExt cx="1155" cy="427"/>
          </a:xfrm>
        </p:grpSpPr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9962" y="3324"/>
              <a:ext cx="42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9648" y="3116"/>
              <a:ext cx="1155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∙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∙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со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α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 flipV="1">
              <a:off x="9757" y="3341"/>
              <a:ext cx="850" cy="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7452320" y="2924944"/>
            <a:ext cx="1763688" cy="648072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020272" y="2951838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1835696" y="4077072"/>
            <a:ext cx="4032448" cy="71438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496" y="5429264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двигатель буксира развивает мощность  …..кВт.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autoUpdateAnimBg="0"/>
      <p:bldP spid="7" grpId="0" autoUpdateAnimBg="0"/>
      <p:bldP spid="25" grpId="0"/>
      <p:bldP spid="26" grpId="0"/>
      <p:bldP spid="31" grpId="0" animBg="1"/>
      <p:bldP spid="32" grpId="0"/>
      <p:bldP spid="33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7370" t="8372" r="20270" b="76727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1196752"/>
            <a:ext cx="147565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Р=10Н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M=1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588224" y="2996952"/>
            <a:ext cx="1224850" cy="959291"/>
            <a:chOff x="5608" y="6801"/>
            <a:chExt cx="601" cy="635"/>
          </a:xfrm>
        </p:grpSpPr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0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289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4624" y="3284984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6444208" y="1124744"/>
            <a:ext cx="29222" cy="216024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084168" y="1052736"/>
            <a:ext cx="751597" cy="32438"/>
            <a:chOff x="10760" y="1635"/>
            <a:chExt cx="403" cy="23"/>
          </a:xfrm>
        </p:grpSpPr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7884368" y="1196752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6471974" y="1124744"/>
            <a:ext cx="216024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8604448" y="980728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2987824" y="1844824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475656" y="1085835"/>
            <a:ext cx="4824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энергия груза перешла в кинетическую. ЗСЭ 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123728" y="1844824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3528320" y="1772816"/>
            <a:ext cx="1357322" cy="959291"/>
            <a:chOff x="5608" y="6801"/>
            <a:chExt cx="666" cy="635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092061" y="1988840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491880" y="1880392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1376754" y="2492896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2339752" y="2492896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84233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 нижнем положении сила натяжения нити будет больше 10Н, и составит ….Н.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3419872" y="2621899"/>
            <a:ext cx="1071570" cy="66308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4427984" y="2621899"/>
            <a:ext cx="1368152" cy="663085"/>
          </a:xfrm>
          <a:prstGeom prst="rect">
            <a:avLst/>
          </a:prstGeom>
          <a:solidFill>
            <a:srgbClr val="F9E3A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683568" y="3053947"/>
            <a:ext cx="1071570" cy="66308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1475656" y="3053947"/>
            <a:ext cx="1800200" cy="663085"/>
          </a:xfrm>
          <a:prstGeom prst="rect">
            <a:avLst/>
          </a:prstGeom>
          <a:solidFill>
            <a:srgbClr val="F9E3A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0" y="3790781"/>
            <a:ext cx="622818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Центростремительное ускорение в нижней точке телу сообщает  сила натяжения нити за минусом силы тяжести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rot="5400000">
            <a:off x="5862127" y="4002568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V="1">
            <a:off x="5505731" y="2470767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6732240" y="1412776"/>
            <a:ext cx="714380" cy="523220"/>
            <a:chOff x="3176291" y="2714620"/>
            <a:chExt cx="714380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6200000" flipV="1">
            <a:off x="6089522" y="2559551"/>
            <a:ext cx="1143008" cy="1588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/>
          <p:cNvGrpSpPr/>
          <p:nvPr/>
        </p:nvGrpSpPr>
        <p:grpSpPr>
          <a:xfrm>
            <a:off x="6804248" y="2329717"/>
            <a:ext cx="714380" cy="523220"/>
            <a:chOff x="3176291" y="2714620"/>
            <a:chExt cx="714380" cy="523220"/>
          </a:xfrm>
        </p:grpSpPr>
        <p:sp>
          <p:nvSpPr>
            <p:cNvPr id="44" name="TextBox 4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Группа 48"/>
          <p:cNvGrpSpPr/>
          <p:nvPr/>
        </p:nvGrpSpPr>
        <p:grpSpPr>
          <a:xfrm>
            <a:off x="6660232" y="4005064"/>
            <a:ext cx="714380" cy="461665"/>
            <a:chOff x="3176291" y="2714620"/>
            <a:chExt cx="714380" cy="461665"/>
          </a:xfrm>
        </p:grpSpPr>
        <p:sp>
          <p:nvSpPr>
            <p:cNvPr id="48" name="TextBox 4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857984" y="4509120"/>
            <a:ext cx="22860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4437112"/>
            <a:ext cx="44999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4499992" y="443711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pic>
        <p:nvPicPr>
          <p:cNvPr id="53" name="Picture 3"/>
          <p:cNvPicPr>
            <a:picLocks noChangeArrowheads="1"/>
          </p:cNvPicPr>
          <p:nvPr/>
        </p:nvPicPr>
        <p:blipFill>
          <a:blip r:embed="rId9" cstate="print"/>
          <a:srcRect l="-5019" t="-14440" r="-9535" b="-12434"/>
          <a:stretch>
            <a:fillRect/>
          </a:stretch>
        </p:blipFill>
        <p:spPr bwMode="auto">
          <a:xfrm>
            <a:off x="4522792" y="4955988"/>
            <a:ext cx="1633384" cy="9932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4" name="TextBox 53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5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500"/>
                            </p:stCondLst>
                            <p:childTnLst>
                              <p:par>
                                <p:cTn id="1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500"/>
                            </p:stCondLst>
                            <p:childTnLst>
                              <p:par>
                                <p:cTn id="1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00"/>
                            </p:stCondLst>
                            <p:childTnLst>
                              <p:par>
                                <p:cTn id="1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animBg="1"/>
      <p:bldP spid="10" grpId="0" animBg="1"/>
      <p:bldP spid="14" grpId="0"/>
      <p:bldP spid="18" grpId="0" animBg="1"/>
      <p:bldP spid="19" grpId="0" animBg="1"/>
      <p:bldP spid="20" grpId="0"/>
      <p:bldP spid="21" grpId="0"/>
      <p:bldP spid="22" grpId="0"/>
      <p:bldP spid="26" grpId="0" animBg="1"/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50" grpId="0" animBg="1"/>
      <p:bldP spid="51" grpId="0" animBg="1"/>
      <p:bldP spid="5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688"/>
            <a:ext cx="7929586" cy="2376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 №7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263 268 270 287 298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т№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9,1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113692"/>
            <a:ext cx="9811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10 -1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329930" y="486666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973534" y="334831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115616" y="486666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1258492" y="230786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1048962" y="3351638"/>
            <a:ext cx="1143008" cy="1588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827584" y="328498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660232" y="198884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484784"/>
            <a:ext cx="59401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3779912" y="4203085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0" y="407707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0" y="2708920"/>
            <a:ext cx="1137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40152" y="151325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2265862" y="2204864"/>
            <a:ext cx="45383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груз действует на руку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рука действует на груз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27784" y="429309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5072074"/>
            <a:ext cx="3241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598012" y="4096236"/>
            <a:ext cx="5760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17477" t="11168" r="9770" b="73906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Содержимое 36"/>
          <p:cNvSpPr txBox="1">
            <a:spLocks/>
          </p:cNvSpPr>
          <p:nvPr/>
        </p:nvSpPr>
        <p:spPr>
          <a:xfrm>
            <a:off x="1763688" y="980728"/>
            <a:ext cx="7380312" cy="5486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 двигается  двигается ускоренно вверх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004312" y="2636912"/>
            <a:ext cx="2104192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-?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5496" y="5780782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двойных перегрузок ускорение системы должно быть равно ….м/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2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25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48" grpId="0" animBg="1"/>
      <p:bldP spid="49" grpId="0" animBg="1"/>
      <p:bldP spid="43" grpId="0" build="p" animBg="1"/>
      <p:bldP spid="56" grpId="0" build="p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1"/>
          <p:cNvGrpSpPr/>
          <p:nvPr/>
        </p:nvGrpSpPr>
        <p:grpSpPr>
          <a:xfrm>
            <a:off x="1857356" y="3120094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65402" y="1700808"/>
            <a:ext cx="6887118" cy="553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Парашютист  двигается ускоренно вниз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715274" y="497330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858150" y="3905118"/>
            <a:ext cx="85725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571604" y="4906044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1285852" y="3120094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2751125" y="4535495"/>
            <a:ext cx="928694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5"/>
          <p:cNvGrpSpPr/>
          <p:nvPr/>
        </p:nvGrpSpPr>
        <p:grpSpPr>
          <a:xfrm>
            <a:off x="3071802" y="507207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4932040" y="3501008"/>
            <a:ext cx="2000264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45992" y="2276872"/>
            <a:ext cx="653452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357158" y="5120358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4282" y="357187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60032" y="2852936"/>
            <a:ext cx="350901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9" cstate="print"/>
          <a:srcRect l="19341" t="31908" r="9746" b="56068"/>
          <a:stretch>
            <a:fillRect/>
          </a:stretch>
        </p:blipFill>
        <p:spPr bwMode="auto">
          <a:xfrm>
            <a:off x="0" y="-27384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Прямоугольник 65"/>
          <p:cNvSpPr/>
          <p:nvPr/>
        </p:nvSpPr>
        <p:spPr>
          <a:xfrm>
            <a:off x="0" y="1268760"/>
            <a:ext cx="248376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а=9,4м/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Содержимое 36"/>
          <p:cNvSpPr txBox="1">
            <a:spLocks/>
          </p:cNvSpPr>
          <p:nvPr/>
        </p:nvSpPr>
        <p:spPr>
          <a:xfrm>
            <a:off x="3419872" y="6137920"/>
            <a:ext cx="5724128" cy="72008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ts val="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0"/>
            <a:ext cx="500066" cy="40011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uiExpand="1" build="p" animBg="1"/>
      <p:bldP spid="61" grpId="0" animBg="1"/>
      <p:bldP spid="61" grpId="1" animBg="1"/>
      <p:bldP spid="62" grpId="0" build="p" animBg="1"/>
      <p:bldP spid="46" grpId="0"/>
      <p:bldP spid="48" grpId="0"/>
      <p:bldP spid="49" grpId="0" animBg="1"/>
      <p:bldP spid="66" grpId="0" build="p" animBg="1"/>
      <p:bldP spid="67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1331640" y="3284984"/>
            <a:ext cx="5760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976954" y="4071718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119830" y="3064746"/>
            <a:ext cx="85725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35696" y="3933056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905292" y="2564904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1660175" y="3028457"/>
            <a:ext cx="928694" cy="1588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5"/>
          <p:cNvGrpSpPr/>
          <p:nvPr/>
        </p:nvGrpSpPr>
        <p:grpSpPr>
          <a:xfrm>
            <a:off x="2339752" y="256490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948264" y="1873852"/>
            <a:ext cx="2000264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67544" y="1844824"/>
            <a:ext cx="417646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3995936" y="4437112"/>
            <a:ext cx="4000528" cy="954107"/>
          </a:xfrm>
          <a:prstGeom prst="rect">
            <a:avLst/>
          </a:prstGeom>
          <a:noFill/>
          <a:ln w="5715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невесомость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933056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2924944"/>
            <a:ext cx="118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99992" y="1844824"/>
            <a:ext cx="24288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779912" y="2420888"/>
            <a:ext cx="514350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груз действует на руку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рука действует на груз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868144" y="3933056"/>
            <a:ext cx="1357322" cy="523220"/>
          </a:xfrm>
          <a:prstGeom prst="rect">
            <a:avLst/>
          </a:prstGeom>
          <a:noFill/>
          <a:ln w="38100">
            <a:solidFill>
              <a:srgbClr val="0014AC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0800000" flipH="1">
            <a:off x="7024643" y="5012511"/>
            <a:ext cx="28575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60" name="Содержимое 36"/>
          <p:cNvSpPr txBox="1">
            <a:spLocks/>
          </p:cNvSpPr>
          <p:nvPr/>
        </p:nvSpPr>
        <p:spPr>
          <a:xfrm>
            <a:off x="3347864" y="1484784"/>
            <a:ext cx="5286412" cy="35719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buAutoNum type="arabicPeriod" startAt="2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замедленно вверх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AutoNum type="arabicPeriod" startAt="2"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0" y="1052736"/>
            <a:ext cx="981149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10 -2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477" t="11168" r="9770" b="73906"/>
          <a:stretch>
            <a:fillRect/>
          </a:stretch>
        </p:blipFill>
        <p:spPr bwMode="auto">
          <a:xfrm>
            <a:off x="0" y="-27384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Содержимое 36"/>
          <p:cNvSpPr txBox="1">
            <a:spLocks/>
          </p:cNvSpPr>
          <p:nvPr/>
        </p:nvSpPr>
        <p:spPr>
          <a:xfrm>
            <a:off x="1835696" y="836712"/>
            <a:ext cx="5786478" cy="553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 двигается ускоренно вниз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5496" y="5780782"/>
            <a:ext cx="910850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создания невесомости система должна падать с ускорением свободного падения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1" grpId="0" animBg="1"/>
      <p:bldP spid="61" grpId="1" animBg="1"/>
      <p:bldP spid="62" grpId="0" build="p" animBg="1"/>
      <p:bldP spid="44" grpId="0" animBg="1"/>
      <p:bldP spid="46" grpId="0"/>
      <p:bldP spid="48" grpId="0"/>
      <p:bldP spid="49" grpId="0" animBg="1"/>
      <p:bldP spid="52" grpId="0" animBg="1"/>
      <p:bldP spid="56" grpId="0" animBg="1"/>
      <p:bldP spid="59" grpId="0" animBg="1"/>
      <p:bldP spid="60" grpId="0" build="p" animBg="1"/>
      <p:bldP spid="43" grpId="0" build="p" animBg="1"/>
      <p:bldP spid="6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1331640" y="3284984"/>
            <a:ext cx="5760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976954" y="4071718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547664" y="3573016"/>
            <a:ext cx="22384" cy="731276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971600" y="4653136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51"/>
          <p:cNvGrpSpPr/>
          <p:nvPr/>
        </p:nvGrpSpPr>
        <p:grpSpPr>
          <a:xfrm>
            <a:off x="1835696" y="3645024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580055" y="3676529"/>
            <a:ext cx="928694" cy="1588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329228" y="3356992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948264" y="1873852"/>
            <a:ext cx="2000264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23528" y="1844824"/>
            <a:ext cx="417646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0" y="4140369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2564904"/>
            <a:ext cx="1907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потолок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99992" y="1844824"/>
            <a:ext cx="24288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0" y="1052736"/>
            <a:ext cx="981149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10 -2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5496" y="5780782"/>
            <a:ext cx="910850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человека останется 800Н, но направлен он будет в сторону ускорения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17477" t="37543" r="9770" b="51550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2339752" y="2564904"/>
            <a:ext cx="514350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космонавт действует на потолок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потолок действует на космонавта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400864" y="2636912"/>
            <a:ext cx="2139688" cy="144016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=?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=2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20072" y="4581128"/>
            <a:ext cx="3024336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M(2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Mg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1" grpId="0" animBg="1"/>
      <p:bldP spid="61" grpId="1" animBg="1"/>
      <p:bldP spid="62" grpId="0" build="p" animBg="1"/>
      <p:bldP spid="46" grpId="0"/>
      <p:bldP spid="48" grpId="0"/>
      <p:bldP spid="49" grpId="0" animBg="1"/>
      <p:bldP spid="67" grpId="0" animBg="1"/>
      <p:bldP spid="33" grpId="0" animBg="1"/>
      <p:bldP spid="30" grpId="0" build="p" animBg="1"/>
      <p:bldP spid="34" grpId="0" animBg="1"/>
      <p:bldP spid="3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79912" y="764704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4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91"/>
          <p:cNvGrpSpPr/>
          <p:nvPr/>
        </p:nvGrpSpPr>
        <p:grpSpPr>
          <a:xfrm>
            <a:off x="571472" y="4095504"/>
            <a:ext cx="2128320" cy="905132"/>
            <a:chOff x="5429256" y="1590769"/>
            <a:chExt cx="2200328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03"/>
            <p:cNvGrpSpPr/>
            <p:nvPr/>
          </p:nvGrpSpPr>
          <p:grpSpPr>
            <a:xfrm>
              <a:off x="5429256" y="1590769"/>
              <a:ext cx="2200328" cy="735881"/>
              <a:chOff x="5429256" y="1591724"/>
              <a:chExt cx="2200328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200328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en-US" sz="2800" b="1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v</a:t>
                </a:r>
                <a:r>
                  <a:rPr lang="en-US" sz="2800" b="1" baseline="30000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769288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23787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0"/>
            <a:ext cx="42862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Земли!!!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5190" t="27917" r="24243" b="64738"/>
          <a:stretch>
            <a:fillRect/>
          </a:stretch>
        </p:blipFill>
        <p:spPr bwMode="auto">
          <a:xfrm>
            <a:off x="0" y="5517232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Прямоугольник 90"/>
          <p:cNvSpPr/>
          <p:nvPr/>
        </p:nvSpPr>
        <p:spPr>
          <a:xfrm>
            <a:off x="6572264" y="3861048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r=384∙10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=1000м/с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6,67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35896" y="0"/>
            <a:ext cx="550810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масса Земли         кг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93" grpId="0" animBg="1"/>
      <p:bldP spid="99" grpId="0" animBg="1"/>
      <p:bldP spid="101" grpId="0" animBg="1"/>
      <p:bldP spid="108" grpId="0" animBg="1"/>
      <p:bldP spid="18" grpId="0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91" grpId="0" build="p" animBg="1"/>
      <p:bldP spid="6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12776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=180км/ч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тпл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=24км/ч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8953" t="7796" r="7793" b="74670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"/>
          <p:cNvSpPr>
            <a:spLocks noChangeArrowheads="1"/>
          </p:cNvSpPr>
          <p:nvPr/>
        </p:nvSpPr>
        <p:spPr bwMode="auto">
          <a:xfrm>
            <a:off x="7884368" y="2862056"/>
            <a:ext cx="1261374" cy="35092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2555776" y="2996952"/>
            <a:ext cx="6588224" cy="586894"/>
            <a:chOff x="0" y="3143248"/>
            <a:chExt cx="9144000" cy="3032295"/>
          </a:xfrm>
        </p:grpSpPr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Овал 8"/>
          <p:cNvSpPr/>
          <p:nvPr/>
        </p:nvSpPr>
        <p:spPr>
          <a:xfrm>
            <a:off x="2699792" y="1484784"/>
            <a:ext cx="864096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635896" y="1556792"/>
            <a:ext cx="0" cy="1368152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8279904" y="2276872"/>
            <a:ext cx="684584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063880" y="1643620"/>
            <a:ext cx="1080120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тпл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2060848"/>
            <a:ext cx="576064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1844824"/>
            <a:ext cx="1080120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врт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2636912"/>
            <a:ext cx="1080120" cy="56124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одержимое 36"/>
          <p:cNvSpPr txBox="1">
            <a:spLocks/>
          </p:cNvSpPr>
          <p:nvPr/>
        </p:nvSpPr>
        <p:spPr>
          <a:xfrm>
            <a:off x="35496" y="3573016"/>
            <a:ext cx="9108504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1.Найду время падения вымпела, который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падает свободно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631" y="4077072"/>
            <a:ext cx="343074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91880" y="4077072"/>
            <a:ext cx="205857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h–g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200" dirty="0"/>
          </a:p>
        </p:txBody>
      </p:sp>
      <p:sp>
        <p:nvSpPr>
          <p:cNvPr id="27" name="Дуга 26"/>
          <p:cNvSpPr/>
          <p:nvPr/>
        </p:nvSpPr>
        <p:spPr>
          <a:xfrm>
            <a:off x="899592" y="1700808"/>
            <a:ext cx="6120680" cy="5157192"/>
          </a:xfrm>
          <a:prstGeom prst="arc">
            <a:avLst>
              <a:gd name="adj1" fmla="val 15980834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580112" y="4077072"/>
            <a:ext cx="16430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36296" y="4077072"/>
            <a:ext cx="1472534" cy="52322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0" y="4581128"/>
            <a:ext cx="91085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Расстояние   вертолёт и теплоход должны пройти вместе, т.е.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5013176"/>
            <a:ext cx="3275856" cy="769441"/>
          </a:xfrm>
          <a:prstGeom prst="rect">
            <a:avLst/>
          </a:prstGeom>
          <a:solidFill>
            <a:srgbClr val="F9E3A5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врт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тпл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75856" y="5013176"/>
            <a:ext cx="3275856" cy="769441"/>
          </a:xfrm>
          <a:prstGeom prst="rect">
            <a:avLst/>
          </a:prstGeom>
          <a:solidFill>
            <a:srgbClr val="F9E3A5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врт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тпл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496" y="5877272"/>
            <a:ext cx="910850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сбросить вымпел нужно за ….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встречи и на расстоянии ….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 теплохода.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3059832" y="3140968"/>
            <a:ext cx="5472608" cy="0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059832" y="3573016"/>
            <a:ext cx="3456384" cy="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444208" y="3573016"/>
            <a:ext cx="2160240" cy="0"/>
          </a:xfrm>
          <a:prstGeom prst="straightConnector1">
            <a:avLst/>
          </a:prstGeom>
          <a:ln w="3810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923928" y="3140968"/>
            <a:ext cx="1152128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врт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804248" y="3140968"/>
            <a:ext cx="115212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тпл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2771800" y="1830310"/>
            <a:ext cx="1224136" cy="912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"/>
                            </p:stCondLst>
                            <p:childTnLst>
                              <p:par>
                                <p:cTn id="1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2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2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2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9" grpId="0" animBg="1"/>
      <p:bldP spid="14" grpId="0" uiExpand="1" build="p" animBg="1"/>
      <p:bldP spid="15" grpId="0" uiExpand="1" build="p" animBg="1"/>
      <p:bldP spid="20" grpId="0" uiExpand="1" build="p" animBg="1"/>
      <p:bldP spid="23" grpId="0" uiExpand="1" build="p" animBg="1"/>
      <p:bldP spid="24" grpId="0" build="p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 build="p" animBg="1"/>
      <p:bldP spid="39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79912" y="764704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5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6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7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8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9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с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91"/>
          <p:cNvGrpSpPr/>
          <p:nvPr/>
        </p:nvGrpSpPr>
        <p:grpSpPr>
          <a:xfrm>
            <a:off x="571472" y="4095504"/>
            <a:ext cx="2128320" cy="905132"/>
            <a:chOff x="5429256" y="1590769"/>
            <a:chExt cx="2200328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03"/>
            <p:cNvGrpSpPr/>
            <p:nvPr/>
          </p:nvGrpSpPr>
          <p:grpSpPr>
            <a:xfrm>
              <a:off x="5429256" y="1590769"/>
              <a:ext cx="2200328" cy="735881"/>
              <a:chOff x="5429256" y="1591724"/>
              <a:chExt cx="2200328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200328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en-US" sz="2800" b="1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v</a:t>
                </a:r>
                <a:r>
                  <a:rPr lang="en-US" sz="2800" b="1" baseline="30000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769288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с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23787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0"/>
            <a:ext cx="42862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Солнца!!!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572264" y="3861048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=30000м/с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слн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6,67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35896" y="0"/>
            <a:ext cx="550810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масса Солнца      кг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20000" contrast="60000"/>
          </a:blip>
          <a:srcRect l="5190" t="35655" r="24243" b="54036"/>
          <a:stretch>
            <a:fillRect/>
          </a:stretch>
        </p:blipFill>
        <p:spPr bwMode="auto">
          <a:xfrm>
            <a:off x="0" y="5805264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Box 65"/>
          <p:cNvSpPr txBox="1"/>
          <p:nvPr/>
        </p:nvSpPr>
        <p:spPr>
          <a:xfrm>
            <a:off x="0" y="5643578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93" grpId="0" animBg="1"/>
      <p:bldP spid="99" grpId="0" animBg="1"/>
      <p:bldP spid="101" grpId="0" animBg="1"/>
      <p:bldP spid="108" grpId="0" animBg="1"/>
      <p:bldP spid="18" grpId="0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91" grpId="0" build="p" animBg="1"/>
      <p:bldP spid="6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7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№8</a:t>
            </a:r>
          </a:p>
          <a:p>
            <a:pPr eaLnBrk="1" fontAlgn="t" hangingPunct="1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518 525 535 547 550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Колебания  т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1729007" y="14847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2928926" y="261636"/>
            <a:ext cx="883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714744" y="258247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6572264" y="0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 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17924" t="8063" r="10132" b="80463"/>
          <a:stretch>
            <a:fillRect/>
          </a:stretch>
        </p:blipFill>
        <p:spPr bwMode="auto">
          <a:xfrm>
            <a:off x="0" y="5660702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" name="Прямоугольный треугольник 118"/>
          <p:cNvSpPr/>
          <p:nvPr/>
        </p:nvSpPr>
        <p:spPr>
          <a:xfrm rot="12747175">
            <a:off x="78968" y="3472289"/>
            <a:ext cx="700406" cy="1109125"/>
          </a:xfrm>
          <a:prstGeom prst="rtTriangl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TextBox 140"/>
          <p:cNvSpPr txBox="1"/>
          <p:nvPr/>
        </p:nvSpPr>
        <p:spPr>
          <a:xfrm>
            <a:off x="5148064" y="2492896"/>
            <a:ext cx="3492896" cy="1077218"/>
          </a:xfrm>
          <a:prstGeom prst="rect">
            <a:avLst/>
          </a:prstGeom>
          <a:solidFill>
            <a:srgbClr val="FFCCCC">
              <a:alpha val="3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(т.Пифагора)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dirty="0" smtClean="0"/>
              <a:t> </a:t>
            </a:r>
            <a:endParaRPr lang="en-US" sz="3200" dirty="0" smtClean="0"/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0" y="557214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44668E-7 L 0.3823 -0.30743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94" grpId="0"/>
      <p:bldP spid="95" grpId="0"/>
      <p:bldP spid="117" grpId="0" build="p" animBg="1"/>
      <p:bldP spid="119" grpId="0" animBg="1"/>
      <p:bldP spid="119" grpId="1" animBg="1"/>
      <p:bldP spid="141" grpId="0" build="p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8887" y="1340768"/>
            <a:ext cx="2999539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628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412776"/>
            <a:ext cx="1891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1c/c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213285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=628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2780928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3429000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26097" y="4005064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292080" y="4797152"/>
            <a:ext cx="226215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4681" t="14288" r="24675" b="73047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323528" y="206084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403648" y="4005064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=628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/6,28=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"/>
          <p:cNvGrpSpPr>
            <a:grpSpLocks/>
          </p:cNvGrpSpPr>
          <p:nvPr/>
        </p:nvGrpSpPr>
        <p:grpSpPr bwMode="auto">
          <a:xfrm>
            <a:off x="1994434" y="4725144"/>
            <a:ext cx="500389" cy="787005"/>
            <a:chOff x="9757" y="3167"/>
            <a:chExt cx="530" cy="429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331640" y="4891833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1" name="Group 2"/>
          <p:cNvGrpSpPr>
            <a:grpSpLocks/>
          </p:cNvGrpSpPr>
          <p:nvPr/>
        </p:nvGrpSpPr>
        <p:grpSpPr bwMode="auto">
          <a:xfrm>
            <a:off x="3851920" y="4725144"/>
            <a:ext cx="500389" cy="787005"/>
            <a:chOff x="9757" y="3167"/>
            <a:chExt cx="530" cy="429"/>
          </a:xfrm>
        </p:grpSpPr>
        <p:sp>
          <p:nvSpPr>
            <p:cNvPr id="4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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3189126" y="4891833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496" y="5780782"/>
            <a:ext cx="9108504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двигатель автомобиля развивает мощность  …..кВт.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34" grpId="0"/>
      <p:bldP spid="35" grpId="0"/>
      <p:bldP spid="40" grpId="0"/>
      <p:bldP spid="45" grpId="0"/>
      <p:bldP spid="4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44" y="2708351"/>
            <a:ext cx="974335" cy="1053059"/>
            <a:chOff x="9757" y="3119"/>
            <a:chExt cx="467" cy="706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457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466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457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3018" y="2636908"/>
            <a:ext cx="1061883" cy="1019877"/>
            <a:chOff x="9758" y="3014"/>
            <a:chExt cx="389" cy="72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30" y="337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389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65" y="3425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2924944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1340768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8953" t="15269" r="9875" b="73367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Прямоугольник 90"/>
          <p:cNvSpPr/>
          <p:nvPr/>
        </p:nvSpPr>
        <p:spPr>
          <a:xfrm>
            <a:off x="7524328" y="692696"/>
            <a:ext cx="161967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N=45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4860032" y="4221088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 Box 9"/>
          <p:cNvSpPr txBox="1">
            <a:spLocks noChangeArrowheads="1"/>
          </p:cNvSpPr>
          <p:nvPr/>
        </p:nvSpPr>
        <p:spPr bwMode="auto">
          <a:xfrm>
            <a:off x="4211960" y="1124744"/>
            <a:ext cx="3312368" cy="115212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период колебаний, т.е. время одного колебания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4940481" y="2353963"/>
            <a:ext cx="644841" cy="787005"/>
            <a:chOff x="9757" y="3167"/>
            <a:chExt cx="683" cy="429"/>
          </a:xfrm>
        </p:grpSpPr>
        <p:sp>
          <p:nvSpPr>
            <p:cNvPr id="96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45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2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6"/>
          <p:cNvSpPr txBox="1">
            <a:spLocks noChangeArrowheads="1"/>
          </p:cNvSpPr>
          <p:nvPr/>
        </p:nvSpPr>
        <p:spPr bwMode="auto">
          <a:xfrm>
            <a:off x="4344921" y="2520652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0" name="Text Box 9"/>
          <p:cNvSpPr txBox="1">
            <a:spLocks noChangeArrowheads="1"/>
          </p:cNvSpPr>
          <p:nvPr/>
        </p:nvSpPr>
        <p:spPr bwMode="auto">
          <a:xfrm>
            <a:off x="5436096" y="2492896"/>
            <a:ext cx="1224136" cy="596215"/>
          </a:xfrm>
          <a:prstGeom prst="rect">
            <a:avLst/>
          </a:prstGeom>
          <a:solidFill>
            <a:srgbClr val="92D05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=1,3с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9"/>
          <p:cNvSpPr txBox="1">
            <a:spLocks noChangeArrowheads="1"/>
          </p:cNvSpPr>
          <p:nvPr/>
        </p:nvSpPr>
        <p:spPr bwMode="auto">
          <a:xfrm>
            <a:off x="0" y="3717032"/>
            <a:ext cx="9144000" cy="115212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формулы периода колебаний пружинного маятника выражу жесткость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059832" y="4149080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Text Box 9"/>
          <p:cNvSpPr txBox="1">
            <a:spLocks noChangeArrowheads="1"/>
          </p:cNvSpPr>
          <p:nvPr/>
        </p:nvSpPr>
        <p:spPr bwMode="auto">
          <a:xfrm>
            <a:off x="6300192" y="4149080"/>
            <a:ext cx="1728192" cy="64807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0" y="5013176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жесткость данной пружины около …. Н/м.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динамометра 40Н/м.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1" grpId="0" build="p" animBg="1"/>
      <p:bldP spid="94" grpId="0" animBg="1"/>
      <p:bldP spid="99" grpId="0"/>
      <p:bldP spid="100" grpId="0" animBg="1"/>
      <p:bldP spid="101" grpId="0" animBg="1"/>
      <p:bldP spid="92" grpId="0"/>
      <p:bldP spid="102" grpId="0" animBg="1"/>
      <p:bldP spid="10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119126" y="3631439"/>
            <a:ext cx="928662" cy="817553"/>
          </a:xfrm>
          <a:prstGeom prst="ellipse">
            <a:avLst/>
          </a:prstGeom>
          <a:solidFill>
            <a:srgbClr val="92D05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 flipH="1">
            <a:off x="285720" y="1111228"/>
            <a:ext cx="3214710" cy="531822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597" y="3652434"/>
            <a:ext cx="1058877" cy="928694"/>
            <a:chOff x="9717" y="3167"/>
            <a:chExt cx="721" cy="6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441710" y="3572064"/>
            <a:ext cx="1344340" cy="1071567"/>
            <a:chOff x="9752" y="3167"/>
            <a:chExt cx="686" cy="662"/>
          </a:xfrm>
        </p:grpSpPr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grpSp>
        <p:nvGrpSpPr>
          <p:cNvPr id="4" name="Группа 90"/>
          <p:cNvGrpSpPr/>
          <p:nvPr/>
        </p:nvGrpSpPr>
        <p:grpSpPr>
          <a:xfrm>
            <a:off x="1554759" y="1387833"/>
            <a:ext cx="588349" cy="2469795"/>
            <a:chOff x="1554759" y="1054798"/>
            <a:chExt cx="588349" cy="2469795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554759" y="1571612"/>
              <a:ext cx="588349" cy="669182"/>
            </a:xfrm>
            <a:prstGeom prst="ellipse">
              <a:avLst/>
            </a:prstGeom>
            <a:solidFill>
              <a:srgbClr val="006600">
                <a:alpha val="52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857356" y="1054798"/>
              <a:ext cx="0" cy="2469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285720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3428992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1928794" y="314324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43108" y="261014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928926" y="3634940"/>
            <a:ext cx="1058877" cy="928694"/>
            <a:chOff x="9717" y="3167"/>
            <a:chExt cx="721" cy="662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0" y="5661248"/>
            <a:ext cx="3929090" cy="57150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(амплитуде)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0" y="6266546"/>
            <a:ext cx="3786214" cy="59145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раза за период</a:t>
            </a: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428860" y="3857628"/>
            <a:ext cx="77375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984334" y="3826096"/>
            <a:ext cx="64294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 flipH="1">
            <a:off x="1869231" y="1000108"/>
            <a:ext cx="153047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500298" y="57148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Oval 66"/>
          <p:cNvSpPr>
            <a:spLocks noChangeArrowheads="1"/>
          </p:cNvSpPr>
          <p:nvPr/>
        </p:nvSpPr>
        <p:spPr bwMode="auto">
          <a:xfrm>
            <a:off x="1443989" y="3514455"/>
            <a:ext cx="928694" cy="888991"/>
          </a:xfrm>
          <a:prstGeom prst="ellipse">
            <a:avLst/>
          </a:prstGeom>
          <a:solidFill>
            <a:srgbClr val="66CCFF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66"/>
          <p:cNvSpPr>
            <a:spLocks noChangeArrowheads="1"/>
          </p:cNvSpPr>
          <p:nvPr/>
        </p:nvSpPr>
        <p:spPr bwMode="auto">
          <a:xfrm>
            <a:off x="2928926" y="3580996"/>
            <a:ext cx="928694" cy="888991"/>
          </a:xfrm>
          <a:prstGeom prst="ellipse">
            <a:avLst/>
          </a:prstGeom>
          <a:solidFill>
            <a:srgbClr val="FFFF0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643438" y="285728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  ЗСЭ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5708" t="7796" r="24419" b="74348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Прямоугольник 105"/>
          <p:cNvSpPr/>
          <p:nvPr/>
        </p:nvSpPr>
        <p:spPr>
          <a:xfrm>
            <a:off x="6948264" y="1124744"/>
            <a:ext cx="2176200" cy="278537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г=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CC"/>
                </a:solidFill>
                <a:latin typeface="Times New Roman" pitchFamily="18" charset="0"/>
              </a:rPr>
              <a:t>-5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2мм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364394" y="164800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Group 47"/>
          <p:cNvGrpSpPr>
            <a:grpSpLocks/>
          </p:cNvGrpSpPr>
          <p:nvPr/>
        </p:nvGrpSpPr>
        <p:grpSpPr bwMode="auto">
          <a:xfrm>
            <a:off x="3935898" y="1933754"/>
            <a:ext cx="672132" cy="499867"/>
            <a:chOff x="6317" y="3741"/>
            <a:chExt cx="926" cy="1084"/>
          </a:xfrm>
        </p:grpSpPr>
        <p:sp>
          <p:nvSpPr>
            <p:cNvPr id="109" name="Text Box 48"/>
            <p:cNvSpPr txBox="1">
              <a:spLocks noChangeArrowheads="1"/>
            </p:cNvSpPr>
            <p:nvPr/>
          </p:nvSpPr>
          <p:spPr bwMode="auto">
            <a:xfrm>
              <a:off x="6317" y="3741"/>
              <a:ext cx="926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49"/>
            <p:cNvSpPr>
              <a:spLocks noChangeShapeType="1"/>
            </p:cNvSpPr>
            <p:nvPr/>
          </p:nvSpPr>
          <p:spPr bwMode="auto">
            <a:xfrm>
              <a:off x="6513" y="3836"/>
              <a:ext cx="3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 Box 21"/>
          <p:cNvSpPr txBox="1">
            <a:spLocks noChangeArrowheads="1"/>
          </p:cNvSpPr>
          <p:nvPr/>
        </p:nvSpPr>
        <p:spPr bwMode="auto">
          <a:xfrm>
            <a:off x="3935898" y="1484784"/>
            <a:ext cx="57150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 Box 50"/>
          <p:cNvSpPr txBox="1">
            <a:spLocks noChangeArrowheads="1"/>
          </p:cNvSpPr>
          <p:nvPr/>
        </p:nvSpPr>
        <p:spPr bwMode="auto">
          <a:xfrm>
            <a:off x="4311676" y="1697017"/>
            <a:ext cx="4100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21"/>
          <p:cNvSpPr txBox="1">
            <a:spLocks noChangeArrowheads="1"/>
          </p:cNvSpPr>
          <p:nvPr/>
        </p:nvSpPr>
        <p:spPr bwMode="auto">
          <a:xfrm>
            <a:off x="4578840" y="1505126"/>
            <a:ext cx="857256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4" name="Group 47"/>
          <p:cNvGrpSpPr>
            <a:grpSpLocks/>
          </p:cNvGrpSpPr>
          <p:nvPr/>
        </p:nvGrpSpPr>
        <p:grpSpPr bwMode="auto">
          <a:xfrm>
            <a:off x="4721716" y="1928993"/>
            <a:ext cx="519353" cy="290513"/>
            <a:chOff x="6488" y="3741"/>
            <a:chExt cx="612" cy="630"/>
          </a:xfrm>
        </p:grpSpPr>
        <p:sp>
          <p:nvSpPr>
            <p:cNvPr id="115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505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Line 49"/>
            <p:cNvSpPr>
              <a:spLocks noChangeShapeType="1"/>
            </p:cNvSpPr>
            <p:nvPr/>
          </p:nvSpPr>
          <p:spPr bwMode="auto">
            <a:xfrm flipV="1">
              <a:off x="6488" y="3910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Text Box 50"/>
          <p:cNvSpPr txBox="1">
            <a:spLocks noChangeArrowheads="1"/>
          </p:cNvSpPr>
          <p:nvPr/>
        </p:nvSpPr>
        <p:spPr bwMode="auto">
          <a:xfrm>
            <a:off x="5292080" y="177281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638673" y="1737211"/>
            <a:ext cx="1237583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915816" y="249289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464986" y="2484222"/>
            <a:ext cx="3555286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∙0,001м∙500Гц =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491880" y="3068960"/>
            <a:ext cx="15841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=3,14м/с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3923928" y="3645024"/>
            <a:ext cx="1296144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" name="Group 10"/>
          <p:cNvGrpSpPr>
            <a:grpSpLocks/>
          </p:cNvGrpSpPr>
          <p:nvPr/>
        </p:nvGrpSpPr>
        <p:grpSpPr bwMode="auto">
          <a:xfrm>
            <a:off x="5121169" y="3415553"/>
            <a:ext cx="1038630" cy="919411"/>
            <a:chOff x="9752" y="3167"/>
            <a:chExt cx="530" cy="568"/>
          </a:xfrm>
        </p:grpSpPr>
        <p:sp>
          <p:nvSpPr>
            <p:cNvPr id="124" name="Text Box 11"/>
            <p:cNvSpPr txBox="1">
              <a:spLocks noChangeArrowheads="1"/>
            </p:cNvSpPr>
            <p:nvPr/>
          </p:nvSpPr>
          <p:spPr bwMode="auto">
            <a:xfrm>
              <a:off x="9867" y="3487"/>
              <a:ext cx="192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5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52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6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3995936" y="5085184"/>
            <a:ext cx="5148064" cy="169277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максимальная кинетическая энергия равна….Дж, столько же будет и максимальная потенциальная и общая энергия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139952" y="4365104"/>
            <a:ext cx="1800200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=…..  Дж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188 -0.0544 L -0.17465 -0.0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after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3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900"/>
                            </p:stCondLst>
                            <p:childTnLst>
                              <p:par>
                                <p:cTn id="2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8" dur="2000" fill="hold"/>
                                        <p:tgtEl>
                                          <p:spTgt spid="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2" grpId="0" animBg="1"/>
      <p:bldP spid="24626" grpId="0" animBg="1"/>
      <p:bldP spid="24626" grpId="1" animBg="1"/>
      <p:bldP spid="18" grpId="0" animBg="1"/>
      <p:bldP spid="19" grpId="0"/>
      <p:bldP spid="24590" grpId="0" animBg="1"/>
      <p:bldP spid="25" grpId="0" animBg="1"/>
      <p:bldP spid="36" grpId="0"/>
      <p:bldP spid="36" grpId="1"/>
      <p:bldP spid="37" grpId="0"/>
      <p:bldP spid="67" grpId="0" animBg="1"/>
      <p:bldP spid="68" grpId="0"/>
      <p:bldP spid="88" grpId="0" animBg="1"/>
      <p:bldP spid="88" grpId="1" animBg="1"/>
      <p:bldP spid="89" grpId="0" animBg="1"/>
      <p:bldP spid="89" grpId="1" animBg="1"/>
      <p:bldP spid="90" grpId="0"/>
      <p:bldP spid="106" grpId="0" build="p" animBg="1"/>
      <p:bldP spid="107" grpId="0"/>
      <p:bldP spid="107" grpId="1"/>
      <p:bldP spid="111" grpId="0"/>
      <p:bldP spid="112" grpId="0"/>
      <p:bldP spid="113" grpId="0"/>
      <p:bldP spid="117" grpId="0"/>
      <p:bldP spid="118" grpId="0" animBg="1"/>
      <p:bldP spid="118" grpId="1" animBg="1"/>
      <p:bldP spid="119" grpId="0"/>
      <p:bldP spid="119" grpId="1"/>
      <p:bldP spid="120" grpId="0" animBg="1"/>
      <p:bldP spid="120" grpId="1" animBg="1"/>
      <p:bldP spid="121" grpId="0" animBg="1"/>
      <p:bldP spid="121" grpId="1" animBg="1"/>
      <p:bldP spid="122" grpId="0" build="p" animBg="1"/>
      <p:bldP spid="127" grpId="0" animBg="1"/>
      <p:bldP spid="128" grpId="0" animBg="1"/>
      <p:bldP spid="1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/>
          <p:nvPr/>
        </p:nvGrpSpPr>
        <p:grpSpPr>
          <a:xfrm>
            <a:off x="4429124" y="0"/>
            <a:ext cx="3492000" cy="4357694"/>
            <a:chOff x="4429124" y="0"/>
            <a:chExt cx="3500430" cy="435769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 l="21094" t="29167" r="68125" b="40000"/>
            <a:stretch>
              <a:fillRect/>
            </a:stretch>
          </p:blipFill>
          <p:spPr bwMode="auto">
            <a:xfrm flipH="1">
              <a:off x="4786314" y="0"/>
              <a:ext cx="3143240" cy="4252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4429124" y="2428868"/>
              <a:ext cx="1500198" cy="1928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7"/>
          <p:cNvGrpSpPr/>
          <p:nvPr/>
        </p:nvGrpSpPr>
        <p:grpSpPr>
          <a:xfrm>
            <a:off x="6286512" y="1643050"/>
            <a:ext cx="1000132" cy="461665"/>
            <a:chOff x="3357554" y="2143116"/>
            <a:chExt cx="1000132" cy="461665"/>
          </a:xfrm>
          <a:solidFill>
            <a:schemeClr val="bg2"/>
          </a:solidFill>
        </p:grpSpPr>
        <p:sp>
          <p:nvSpPr>
            <p:cNvPr id="4" name="TextBox 3"/>
            <p:cNvSpPr txBox="1"/>
            <p:nvPr/>
          </p:nvSpPr>
          <p:spPr>
            <a:xfrm>
              <a:off x="3357554" y="2143116"/>
              <a:ext cx="10001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 стрелкой 5"/>
          <p:cNvCxnSpPr/>
          <p:nvPr/>
        </p:nvCxnSpPr>
        <p:spPr>
          <a:xfrm rot="16200000" flipV="1">
            <a:off x="5289009" y="2431497"/>
            <a:ext cx="1692000" cy="17253"/>
          </a:xfrm>
          <a:prstGeom prst="straightConnector1">
            <a:avLst/>
          </a:prstGeom>
          <a:ln w="76200">
            <a:solidFill>
              <a:srgbClr val="00B05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588224" y="121442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372200" y="571480"/>
            <a:ext cx="714380" cy="584775"/>
            <a:chOff x="3357554" y="2143116"/>
            <a:chExt cx="714380" cy="58477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0800000">
            <a:off x="6170082" y="2214554"/>
            <a:ext cx="118800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5529388" y="3114554"/>
            <a:ext cx="1800000" cy="0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7500958" y="1967203"/>
            <a:ext cx="428628" cy="461665"/>
            <a:chOff x="3357554" y="2143116"/>
            <a:chExt cx="619129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619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6530082" y="3007115"/>
            <a:ext cx="1656000" cy="0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55700" y="3615407"/>
            <a:ext cx="78803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072199" y="2571745"/>
            <a:ext cx="1643074" cy="9286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-120000" flipV="1">
            <a:off x="6421353" y="3884361"/>
            <a:ext cx="936000" cy="28380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"/>
          <p:cNvGrpSpPr/>
          <p:nvPr/>
        </p:nvGrpSpPr>
        <p:grpSpPr>
          <a:xfrm>
            <a:off x="5364088" y="2780928"/>
            <a:ext cx="714380" cy="523220"/>
            <a:chOff x="2714612" y="4429132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000628" y="1500174"/>
            <a:ext cx="3071834" cy="1643074"/>
          </a:xfrm>
          <a:prstGeom prst="line">
            <a:avLst/>
          </a:prstGeom>
          <a:ln w="571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0"/>
          <p:cNvGrpSpPr/>
          <p:nvPr/>
        </p:nvGrpSpPr>
        <p:grpSpPr>
          <a:xfrm>
            <a:off x="5646934" y="3511894"/>
            <a:ext cx="714380" cy="523220"/>
            <a:chOff x="1994179" y="2460676"/>
            <a:chExt cx="571504" cy="523220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94179" y="2460676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0" y="4437112"/>
            <a:ext cx="918051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надо чтобы сумма моментов сил была равна нулю, т.е. плечи всех сил относительно центра масс = нулю!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силы проходят через центр масс!!!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48680"/>
            <a:ext cx="3857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1124744"/>
            <a:ext cx="2339752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22291"/>
            <a:ext cx="728667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2267744" y="1124744"/>
            <a:ext cx="2880320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40" name="Овал 39"/>
          <p:cNvSpPr/>
          <p:nvPr/>
        </p:nvSpPr>
        <p:spPr>
          <a:xfrm>
            <a:off x="6072198" y="1547862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6858016" y="3225745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96231" y="336935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grpSp>
        <p:nvGrpSpPr>
          <p:cNvPr id="25" name="Группа 55"/>
          <p:cNvGrpSpPr/>
          <p:nvPr/>
        </p:nvGrpSpPr>
        <p:grpSpPr>
          <a:xfrm>
            <a:off x="0" y="2996952"/>
            <a:ext cx="1597548" cy="1132099"/>
            <a:chOff x="630659" y="4438667"/>
            <a:chExt cx="1597548" cy="1132099"/>
          </a:xfrm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5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483768" y="2420888"/>
            <a:ext cx="295574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кинематики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1844824"/>
            <a:ext cx="207170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284374" y="0"/>
            <a:ext cx="2088232" cy="188769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691680" y="1844824"/>
            <a:ext cx="194421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1,73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 cstate="print"/>
          <a:srcRect l="18010" t="80191" r="10332" b="7997"/>
          <a:stretch>
            <a:fillRect/>
          </a:stretch>
        </p:blipFill>
        <p:spPr bwMode="auto">
          <a:xfrm>
            <a:off x="11832" y="5589240"/>
            <a:ext cx="87366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Прямоугольник 58"/>
          <p:cNvSpPr/>
          <p:nvPr/>
        </p:nvSpPr>
        <p:spPr>
          <a:xfrm>
            <a:off x="3275856" y="1258880"/>
            <a:ext cx="376049" cy="500066"/>
          </a:xfrm>
          <a:prstGeom prst="rect">
            <a:avLst/>
          </a:prstGeom>
          <a:solidFill>
            <a:schemeClr val="accent1">
              <a:lumMod val="20000"/>
              <a:lumOff val="80000"/>
              <a:alpha val="5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4023232" y="1286176"/>
            <a:ext cx="360390" cy="500066"/>
          </a:xfrm>
          <a:prstGeom prst="rect">
            <a:avLst/>
          </a:prstGeom>
          <a:solidFill>
            <a:schemeClr val="accent1">
              <a:lumMod val="20000"/>
              <a:lumOff val="80000"/>
              <a:alpha val="5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3491880" y="1844824"/>
            <a:ext cx="221571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1,73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2420888"/>
            <a:ext cx="241176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5,66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00"/>
              </a:solidFill>
            </a:endParaRPr>
          </a:p>
        </p:txBody>
      </p:sp>
      <p:grpSp>
        <p:nvGrpSpPr>
          <p:cNvPr id="29" name="Группа 55"/>
          <p:cNvGrpSpPr/>
          <p:nvPr/>
        </p:nvGrpSpPr>
        <p:grpSpPr>
          <a:xfrm>
            <a:off x="1907704" y="2924944"/>
            <a:ext cx="1276952" cy="1132099"/>
            <a:chOff x="630659" y="4438667"/>
            <a:chExt cx="1276952" cy="1132099"/>
          </a:xfrm>
        </p:grpSpPr>
        <p:grpSp>
          <p:nvGrpSpPr>
            <p:cNvPr id="30" name="Group 3"/>
            <p:cNvGrpSpPr>
              <a:grpSpLocks/>
            </p:cNvGrpSpPr>
            <p:nvPr/>
          </p:nvGrpSpPr>
          <p:grpSpPr bwMode="auto">
            <a:xfrm>
              <a:off x="1133508" y="4438667"/>
              <a:ext cx="774103" cy="1132099"/>
              <a:chOff x="9718" y="3167"/>
              <a:chExt cx="198" cy="622"/>
            </a:xfrm>
          </p:grpSpPr>
          <p:sp>
            <p:nvSpPr>
              <p:cNvPr id="66" name="Text Box 4"/>
              <p:cNvSpPr txBox="1">
                <a:spLocks noChangeArrowheads="1"/>
              </p:cNvSpPr>
              <p:nvPr/>
            </p:nvSpPr>
            <p:spPr bwMode="auto">
              <a:xfrm>
                <a:off x="9730" y="3421"/>
                <a:ext cx="186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b="1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5"/>
              <p:cNvSpPr txBox="1">
                <a:spLocks noChangeArrowheads="1"/>
              </p:cNvSpPr>
              <p:nvPr/>
            </p:nvSpPr>
            <p:spPr bwMode="auto">
              <a:xfrm>
                <a:off x="9718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>
                <a:off x="9737" y="3515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30659" y="4786322"/>
              <a:ext cx="720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3240360" y="3212976"/>
            <a:ext cx="154766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57" name="Загнутый угол 56"/>
          <p:cNvSpPr/>
          <p:nvPr/>
        </p:nvSpPr>
        <p:spPr>
          <a:xfrm>
            <a:off x="3203848" y="3212976"/>
            <a:ext cx="1489304" cy="576064"/>
          </a:xfrm>
          <a:prstGeom prst="foldedCorner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0" y="5805264"/>
            <a:ext cx="9144000" cy="10801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скорости 18км/ч для наклона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радиус поворота точно 4м40см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0" y="557214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8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9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1" grpId="1" animBg="1"/>
      <p:bldP spid="42" grpId="0"/>
      <p:bldP spid="53" grpId="0" animBg="1" autoUpdateAnimBg="0"/>
      <p:bldP spid="38" grpId="0" animBg="1"/>
      <p:bldP spid="54" grpId="0" build="p" animBg="1"/>
      <p:bldP spid="56" grpId="0" animBg="1"/>
      <p:bldP spid="59" grpId="0" animBg="1"/>
      <p:bldP spid="60" grpId="0" animBg="1"/>
      <p:bldP spid="61" grpId="0" animBg="1"/>
      <p:bldP spid="62" grpId="0" animBg="1"/>
      <p:bldP spid="69" grpId="0" animBg="1"/>
      <p:bldP spid="57" grpId="0" animBg="1"/>
      <p:bldP spid="7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40768"/>
            <a:ext cx="1187624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5708" t="53534" r="24419" b="34908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6588224" y="3356992"/>
            <a:ext cx="1224850" cy="959291"/>
            <a:chOff x="5608" y="6801"/>
            <a:chExt cx="601" cy="635"/>
          </a:xfrm>
        </p:grpSpPr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0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289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4624" y="3631577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6444208" y="1484784"/>
            <a:ext cx="29222" cy="216024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6084168" y="1412776"/>
            <a:ext cx="751597" cy="32438"/>
            <a:chOff x="10760" y="1635"/>
            <a:chExt cx="403" cy="23"/>
          </a:xfrm>
        </p:grpSpPr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7884368" y="1556792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6471974" y="1484784"/>
            <a:ext cx="216024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8604448" y="1340768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3069702" y="2925285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763688" y="1179909"/>
            <a:ext cx="45365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Кинетическая энергия шарика перешла в его потенциальную энергию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563888" y="297658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3"/>
          <p:cNvGrpSpPr>
            <a:grpSpLocks/>
          </p:cNvGrpSpPr>
          <p:nvPr/>
        </p:nvGrpSpPr>
        <p:grpSpPr bwMode="auto">
          <a:xfrm>
            <a:off x="2059976" y="2829749"/>
            <a:ext cx="1357322" cy="959291"/>
            <a:chOff x="5608" y="6801"/>
            <a:chExt cx="666" cy="635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051720" y="2924944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563888" y="3140968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1691680" y="378904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2654678" y="378904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37321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отклонения на высоту длины нити шарику надо сообщить скорость …..м/с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1691680" y="458112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2699792" y="4581128"/>
            <a:ext cx="1368152" cy="66308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4139952" y="458112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4932040" y="4581128"/>
            <a:ext cx="1800200" cy="66308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animBg="1"/>
      <p:bldP spid="10" grpId="0" animBg="1"/>
      <p:bldP spid="14" grpId="0"/>
      <p:bldP spid="18" grpId="0" animBg="1"/>
      <p:bldP spid="19" grpId="0" animBg="1"/>
      <p:bldP spid="20" grpId="0"/>
      <p:bldP spid="21" grpId="0"/>
      <p:bldP spid="22" grpId="0"/>
      <p:bldP spid="26" grpId="0" animBg="1"/>
      <p:bldP spid="27" grpId="0" animBg="1"/>
      <p:bldP spid="28" grpId="0"/>
      <p:bldP spid="29" grpId="0"/>
      <p:bldP spid="30" grpId="0" animBg="1"/>
      <p:bldP spid="31" grpId="0"/>
      <p:bldP spid="32" grpId="0" animBg="1"/>
      <p:bldP spid="33" grpId="0"/>
      <p:bldP spid="3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7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№9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538 540 541 544 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Мм т21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24" name="Группа 112"/>
          <p:cNvGrpSpPr/>
          <p:nvPr/>
        </p:nvGrpSpPr>
        <p:grpSpPr>
          <a:xfrm>
            <a:off x="2627784" y="1916832"/>
            <a:ext cx="2882520" cy="769441"/>
            <a:chOff x="5572132" y="1071546"/>
            <a:chExt cx="2882520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9081" r="10904" b="78914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Прямоугольник 117"/>
          <p:cNvSpPr/>
          <p:nvPr/>
        </p:nvSpPr>
        <p:spPr>
          <a:xfrm>
            <a:off x="7812360" y="908720"/>
            <a:ext cx="13316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908720"/>
            <a:ext cx="4824536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период колебаний, используя формулу Гюйгенса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Группа 112"/>
          <p:cNvGrpSpPr/>
          <p:nvPr/>
        </p:nvGrpSpPr>
        <p:grpSpPr>
          <a:xfrm>
            <a:off x="4716015" y="2770474"/>
            <a:ext cx="3445174" cy="646331"/>
            <a:chOff x="5572130" y="1133100"/>
            <a:chExt cx="2242732" cy="646331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5572130" y="1133100"/>
              <a:ext cx="2242732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98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6931523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Группа 112"/>
          <p:cNvGrpSpPr/>
          <p:nvPr/>
        </p:nvGrpSpPr>
        <p:grpSpPr>
          <a:xfrm>
            <a:off x="3131839" y="3573016"/>
            <a:ext cx="2520281" cy="646331"/>
            <a:chOff x="5572133" y="1133100"/>
            <a:chExt cx="2191667" cy="646331"/>
          </a:xfrm>
        </p:grpSpPr>
        <p:sp>
          <p:nvSpPr>
            <p:cNvPr id="135" name="Rectangle 1"/>
            <p:cNvSpPr>
              <a:spLocks noChangeArrowheads="1"/>
            </p:cNvSpPr>
            <p:nvPr/>
          </p:nvSpPr>
          <p:spPr bwMode="auto">
            <a:xfrm>
              <a:off x="5572133" y="1133100"/>
              <a:ext cx="2191667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=6,28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10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7036770" y="1178214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 Box 9"/>
          <p:cNvSpPr txBox="1">
            <a:spLocks noChangeArrowheads="1"/>
          </p:cNvSpPr>
          <p:nvPr/>
        </p:nvSpPr>
        <p:spPr bwMode="auto">
          <a:xfrm>
            <a:off x="2483768" y="4293096"/>
            <a:ext cx="6660232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частота –это количество колебаний за 1с.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5724128" y="3573016"/>
            <a:ext cx="136815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41" name="Group 2"/>
          <p:cNvGrpSpPr>
            <a:grpSpLocks/>
          </p:cNvGrpSpPr>
          <p:nvPr/>
        </p:nvGrpSpPr>
        <p:grpSpPr bwMode="auto">
          <a:xfrm>
            <a:off x="3783579" y="4730227"/>
            <a:ext cx="500389" cy="787005"/>
            <a:chOff x="9757" y="3167"/>
            <a:chExt cx="530" cy="429"/>
          </a:xfrm>
        </p:grpSpPr>
        <p:sp>
          <p:nvSpPr>
            <p:cNvPr id="14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5" name="Text Box 6"/>
          <p:cNvSpPr txBox="1">
            <a:spLocks noChangeArrowheads="1"/>
          </p:cNvSpPr>
          <p:nvPr/>
        </p:nvSpPr>
        <p:spPr bwMode="auto">
          <a:xfrm>
            <a:off x="3120785" y="4896916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колебания в Исаакиевском соборе повторяются через ….с, т.е. частота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егоколебаний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составляет …..Гц.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 Box 6"/>
          <p:cNvSpPr txBox="1">
            <a:spLocks noChangeArrowheads="1"/>
          </p:cNvSpPr>
          <p:nvPr/>
        </p:nvSpPr>
        <p:spPr bwMode="auto">
          <a:xfrm>
            <a:off x="4499992" y="4941168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8" name="Rectangle 1"/>
          <p:cNvSpPr>
            <a:spLocks noChangeArrowheads="1"/>
          </p:cNvSpPr>
          <p:nvPr/>
        </p:nvSpPr>
        <p:spPr bwMode="auto">
          <a:xfrm>
            <a:off x="5076056" y="4869160"/>
            <a:ext cx="122413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7" grpId="0" animBg="1"/>
      <p:bldP spid="139" grpId="0" animBg="1"/>
      <p:bldP spid="145" grpId="0"/>
      <p:bldP spid="146" grpId="0" animBg="1"/>
      <p:bldP spid="147" grpId="0"/>
      <p:bldP spid="14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724878" cy="461665"/>
            <a:chOff x="357158" y="3357562"/>
            <a:chExt cx="724878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72487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2400" dirty="0">
                <a:solidFill>
                  <a:srgbClr val="00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9" name="Группа 112"/>
          <p:cNvGrpSpPr/>
          <p:nvPr/>
        </p:nvGrpSpPr>
        <p:grpSpPr>
          <a:xfrm>
            <a:off x="2699792" y="2420888"/>
            <a:ext cx="3429144" cy="769441"/>
            <a:chOff x="5572132" y="1071546"/>
            <a:chExt cx="3429144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429144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624484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Прямоугольник 117"/>
          <p:cNvSpPr/>
          <p:nvPr/>
        </p:nvSpPr>
        <p:spPr>
          <a:xfrm>
            <a:off x="7164288" y="908720"/>
            <a:ext cx="197971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=1,6м/с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836712"/>
            <a:ext cx="4824536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Запишем формулу Гюйгенса для Земли и для Луны.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6444208" y="4869160"/>
            <a:ext cx="1800200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маятник с периодом в 1с имеет длину …м и на Луне колебания его будут повторяться через ….с.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31972" r="10904" b="60974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4" name="Группа 112"/>
          <p:cNvGrpSpPr/>
          <p:nvPr/>
        </p:nvGrpSpPr>
        <p:grpSpPr>
          <a:xfrm>
            <a:off x="2699792" y="1628800"/>
            <a:ext cx="3191899" cy="769441"/>
            <a:chOff x="5572132" y="1071546"/>
            <a:chExt cx="3191899" cy="769441"/>
          </a:xfrm>
        </p:grpSpPr>
        <p:sp>
          <p:nvSpPr>
            <p:cNvPr id="75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191899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з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7557249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Группа 112"/>
          <p:cNvGrpSpPr/>
          <p:nvPr/>
        </p:nvGrpSpPr>
        <p:grpSpPr>
          <a:xfrm>
            <a:off x="2699792" y="3645024"/>
            <a:ext cx="3304109" cy="646331"/>
            <a:chOff x="5572127" y="1133100"/>
            <a:chExt cx="2150901" cy="646331"/>
          </a:xfrm>
        </p:grpSpPr>
        <p:sp>
          <p:nvSpPr>
            <p:cNvPr id="83" name="Rectangle 1"/>
            <p:cNvSpPr>
              <a:spLocks noChangeArrowheads="1"/>
            </p:cNvSpPr>
            <p:nvPr/>
          </p:nvSpPr>
          <p:spPr bwMode="auto">
            <a:xfrm>
              <a:off x="5572127" y="1133100"/>
              <a:ext cx="2150901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1с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6984045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2411760" y="3212976"/>
            <a:ext cx="4824536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длину этого маятника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"/>
          <p:cNvSpPr>
            <a:spLocks noChangeArrowheads="1"/>
          </p:cNvSpPr>
          <p:nvPr/>
        </p:nvSpPr>
        <p:spPr bwMode="auto">
          <a:xfrm>
            <a:off x="6804248" y="3645024"/>
            <a:ext cx="158417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Text Box 9"/>
          <p:cNvSpPr txBox="1">
            <a:spLocks noChangeArrowheads="1"/>
          </p:cNvSpPr>
          <p:nvPr/>
        </p:nvSpPr>
        <p:spPr bwMode="auto">
          <a:xfrm>
            <a:off x="2411760" y="4293096"/>
            <a:ext cx="6732240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Подставим  в «лунную» формулу Гюйгенса.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12"/>
          <p:cNvGrpSpPr/>
          <p:nvPr/>
        </p:nvGrpSpPr>
        <p:grpSpPr>
          <a:xfrm>
            <a:off x="2829497" y="4814482"/>
            <a:ext cx="3552576" cy="707886"/>
            <a:chOff x="5629829" y="1088876"/>
            <a:chExt cx="3552576" cy="707886"/>
          </a:xfrm>
        </p:grpSpPr>
        <p:sp>
          <p:nvSpPr>
            <p:cNvPr id="95" name="Rectangle 1"/>
            <p:cNvSpPr>
              <a:spLocks noChangeArrowheads="1"/>
            </p:cNvSpPr>
            <p:nvPr/>
          </p:nvSpPr>
          <p:spPr bwMode="auto">
            <a:xfrm>
              <a:off x="5629829" y="1088876"/>
              <a:ext cx="3552576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1,6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7817827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9" grpId="0" animBg="1"/>
      <p:bldP spid="146" grpId="0" animBg="1"/>
      <p:bldP spid="85" grpId="0" animBg="1"/>
      <p:bldP spid="90" grpId="0" animBg="1"/>
      <p:bldP spid="9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24" name="Группа 112"/>
          <p:cNvGrpSpPr/>
          <p:nvPr/>
        </p:nvGrpSpPr>
        <p:grpSpPr>
          <a:xfrm>
            <a:off x="2483768" y="2780928"/>
            <a:ext cx="2882520" cy="769441"/>
            <a:chOff x="5572132" y="1071546"/>
            <a:chExt cx="2882520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40154" r="10904" b="52618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Прямоугольник 117"/>
          <p:cNvSpPr/>
          <p:nvPr/>
        </p:nvSpPr>
        <p:spPr>
          <a:xfrm>
            <a:off x="7488832" y="908720"/>
            <a:ext cx="197971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N=125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2987824" y="1268760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"/>
          <p:cNvSpPr txBox="1">
            <a:spLocks noChangeArrowheads="1"/>
          </p:cNvSpPr>
          <p:nvPr/>
        </p:nvSpPr>
        <p:spPr bwMode="auto">
          <a:xfrm>
            <a:off x="2483768" y="836712"/>
            <a:ext cx="4032448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период колебаний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9"/>
          <p:cNvSpPr txBox="1">
            <a:spLocks noChangeArrowheads="1"/>
          </p:cNvSpPr>
          <p:nvPr/>
        </p:nvSpPr>
        <p:spPr bwMode="auto">
          <a:xfrm>
            <a:off x="2411760" y="1844824"/>
            <a:ext cx="5112568" cy="936104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Из формулы Гюйгенса выражу ускорение свободного падения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5436096" y="2780928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2511756" y="3583123"/>
            <a:ext cx="107112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3296063" y="3630463"/>
            <a:ext cx="19303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sp>
        <p:nvSpPr>
          <p:cNvPr id="136" name="TextBox 135"/>
          <p:cNvSpPr txBox="1"/>
          <p:nvPr/>
        </p:nvSpPr>
        <p:spPr>
          <a:xfrm>
            <a:off x="0" y="5589240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 этим данным ускорение свободного падения составит …..м/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5220072" y="4365104"/>
            <a:ext cx="2016224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/c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21" grpId="0" animBg="1"/>
      <p:bldP spid="122" grpId="0" animBg="1"/>
      <p:bldP spid="124" grpId="0"/>
      <p:bldP spid="132" grpId="0" animBg="1"/>
      <p:bldP spid="135" grpId="0" animBg="1"/>
      <p:bldP spid="136" grpId="0" animBg="1"/>
      <p:bldP spid="13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930063" cy="461665"/>
            <a:chOff x="357158" y="3357562"/>
            <a:chExt cx="930063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9300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рак</a:t>
              </a:r>
              <a:endParaRPr lang="ru-RU" sz="2400" dirty="0">
                <a:solidFill>
                  <a:srgbClr val="00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7453336" y="1556792"/>
            <a:ext cx="187119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1196752"/>
            <a:ext cx="6444208" cy="43204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Запишем формулу Гюйгенса для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6948264" y="5157192"/>
            <a:ext cx="219573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рак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маятник с периодом в 1с имеет длину …м и в данной ракете колебания его будут повторяться через ….с.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12"/>
          <p:cNvGrpSpPr/>
          <p:nvPr/>
        </p:nvGrpSpPr>
        <p:grpSpPr>
          <a:xfrm>
            <a:off x="2699792" y="1628800"/>
            <a:ext cx="3191899" cy="769441"/>
            <a:chOff x="5572132" y="1071546"/>
            <a:chExt cx="3191899" cy="769441"/>
          </a:xfrm>
        </p:grpSpPr>
        <p:sp>
          <p:nvSpPr>
            <p:cNvPr id="75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191899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з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7557249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12"/>
          <p:cNvGrpSpPr/>
          <p:nvPr/>
        </p:nvGrpSpPr>
        <p:grpSpPr>
          <a:xfrm>
            <a:off x="2411760" y="2924944"/>
            <a:ext cx="3304109" cy="646331"/>
            <a:chOff x="5572127" y="1133100"/>
            <a:chExt cx="2150901" cy="646331"/>
          </a:xfrm>
        </p:grpSpPr>
        <p:sp>
          <p:nvSpPr>
            <p:cNvPr id="83" name="Rectangle 1"/>
            <p:cNvSpPr>
              <a:spLocks noChangeArrowheads="1"/>
            </p:cNvSpPr>
            <p:nvPr/>
          </p:nvSpPr>
          <p:spPr bwMode="auto">
            <a:xfrm>
              <a:off x="5572127" y="1133100"/>
              <a:ext cx="2150901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1с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6984045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2267744" y="2420888"/>
            <a:ext cx="4824536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длину этого маятника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"/>
          <p:cNvSpPr>
            <a:spLocks noChangeArrowheads="1"/>
          </p:cNvSpPr>
          <p:nvPr/>
        </p:nvSpPr>
        <p:spPr bwMode="auto">
          <a:xfrm>
            <a:off x="5724128" y="2924944"/>
            <a:ext cx="158417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Text Box 9"/>
          <p:cNvSpPr txBox="1">
            <a:spLocks noChangeArrowheads="1"/>
          </p:cNvSpPr>
          <p:nvPr/>
        </p:nvSpPr>
        <p:spPr bwMode="auto">
          <a:xfrm>
            <a:off x="2195736" y="3501008"/>
            <a:ext cx="6732240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формула Гюйгенса для спускающейся ракеты будет иметь вид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2"/>
          <p:cNvGrpSpPr/>
          <p:nvPr/>
        </p:nvGrpSpPr>
        <p:grpSpPr>
          <a:xfrm>
            <a:off x="2829497" y="5169386"/>
            <a:ext cx="3724096" cy="707886"/>
            <a:chOff x="5629829" y="1088876"/>
            <a:chExt cx="3724096" cy="707886"/>
          </a:xfrm>
        </p:grpSpPr>
        <p:sp>
          <p:nvSpPr>
            <p:cNvPr id="95" name="Rectangle 1"/>
            <p:cNvSpPr>
              <a:spLocks noChangeArrowheads="1"/>
            </p:cNvSpPr>
            <p:nvPr/>
          </p:nvSpPr>
          <p:spPr bwMode="auto">
            <a:xfrm>
              <a:off x="5629829" y="1088876"/>
              <a:ext cx="3724096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/6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7817827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Picture 4"/>
          <p:cNvPicPr>
            <a:picLocks noChangeAspect="1" noChangeArrowheads="1"/>
          </p:cNvPicPr>
          <p:nvPr/>
        </p:nvPicPr>
        <p:blipFill>
          <a:blip r:embed="rId8" cstate="print"/>
          <a:srcRect l="17924" t="73520" r="10904" b="10400"/>
          <a:stretch>
            <a:fillRect/>
          </a:stretch>
        </p:blipFill>
        <p:spPr bwMode="auto">
          <a:xfrm>
            <a:off x="0" y="-27384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" name="Группа 112"/>
          <p:cNvGrpSpPr/>
          <p:nvPr/>
        </p:nvGrpSpPr>
        <p:grpSpPr>
          <a:xfrm>
            <a:off x="2627784" y="4251865"/>
            <a:ext cx="3600400" cy="707886"/>
            <a:chOff x="5572132" y="1102323"/>
            <a:chExt cx="3600400" cy="707886"/>
          </a:xfrm>
        </p:grpSpPr>
        <p:sp>
          <p:nvSpPr>
            <p:cNvPr id="72" name="Rectangle 1"/>
            <p:cNvSpPr>
              <a:spLocks noChangeArrowheads="1"/>
            </p:cNvSpPr>
            <p:nvPr/>
          </p:nvSpPr>
          <p:spPr bwMode="auto">
            <a:xfrm>
              <a:off x="5572132" y="1102323"/>
              <a:ext cx="3600400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рак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-a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4" name="Прямая соединительная линия 73"/>
            <p:cNvCxnSpPr/>
            <p:nvPr/>
          </p:nvCxnSpPr>
          <p:spPr>
            <a:xfrm>
              <a:off x="7651378" y="1141229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0" y="1334144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9" grpId="0" animBg="1"/>
      <p:bldP spid="146" grpId="0" animBg="1"/>
      <p:bldP spid="85" grpId="0" animBg="1"/>
      <p:bldP spid="90" grpId="0" animBg="1"/>
      <p:bldP spid="9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91880" y="3071810"/>
            <a:ext cx="5652120" cy="242889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2412177"/>
            <a:ext cx="594521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                         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05831" y="3102588"/>
            <a:ext cx="5086649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v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03720" y="748278"/>
            <a:ext cx="2797172" cy="4621580"/>
            <a:chOff x="2382" y="5964"/>
            <a:chExt cx="795" cy="1291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rot="-5400000">
              <a:off x="2453" y="5893"/>
              <a:ext cx="653" cy="795"/>
              <a:chOff x="14088" y="6493"/>
              <a:chExt cx="1234" cy="1210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6149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6152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3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 rot="-5400000">
              <a:off x="2526" y="6747"/>
              <a:ext cx="648" cy="367"/>
              <a:chOff x="14066" y="6453"/>
              <a:chExt cx="1225" cy="1200"/>
            </a:xfrm>
          </p:grpSpPr>
          <p:grpSp>
            <p:nvGrpSpPr>
              <p:cNvPr id="12" name="Group 20"/>
              <p:cNvGrpSpPr>
                <a:grpSpLocks/>
              </p:cNvGrpSpPr>
              <p:nvPr/>
            </p:nvGrpSpPr>
            <p:grpSpPr bwMode="auto">
              <a:xfrm>
                <a:off x="14066" y="6465"/>
                <a:ext cx="249" cy="1188"/>
                <a:chOff x="745" y="3322"/>
                <a:chExt cx="1406" cy="1188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>
                  <a:off x="1405" y="3322"/>
                  <a:ext cx="746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flipV="1">
                  <a:off x="745" y="3934"/>
                  <a:ext cx="661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23"/>
              <p:cNvGrpSpPr>
                <a:grpSpLocks/>
              </p:cNvGrpSpPr>
              <p:nvPr/>
            </p:nvGrpSpPr>
            <p:grpSpPr bwMode="auto">
              <a:xfrm>
                <a:off x="14314" y="6453"/>
                <a:ext cx="249" cy="1194"/>
                <a:chOff x="749" y="3316"/>
                <a:chExt cx="1390" cy="1194"/>
              </a:xfrm>
            </p:grpSpPr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>
                  <a:off x="1401" y="3316"/>
                  <a:ext cx="738" cy="632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9" name="Freeform 25"/>
                <p:cNvSpPr>
                  <a:spLocks/>
                </p:cNvSpPr>
                <p:nvPr/>
              </p:nvSpPr>
              <p:spPr bwMode="auto">
                <a:xfrm flipV="1">
                  <a:off x="749" y="3934"/>
                  <a:ext cx="654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26"/>
              <p:cNvGrpSpPr>
                <a:grpSpLocks/>
              </p:cNvGrpSpPr>
              <p:nvPr/>
            </p:nvGrpSpPr>
            <p:grpSpPr bwMode="auto">
              <a:xfrm>
                <a:off x="14557" y="6454"/>
                <a:ext cx="249" cy="1181"/>
                <a:chOff x="746" y="3323"/>
                <a:chExt cx="1398" cy="1181"/>
              </a:xfrm>
            </p:grpSpPr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>
                  <a:off x="1399" y="3323"/>
                  <a:ext cx="745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flipV="1">
                  <a:off x="746" y="3928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29"/>
              <p:cNvGrpSpPr>
                <a:grpSpLocks/>
              </p:cNvGrpSpPr>
              <p:nvPr/>
            </p:nvGrpSpPr>
            <p:grpSpPr bwMode="auto">
              <a:xfrm>
                <a:off x="14802" y="6456"/>
                <a:ext cx="249" cy="1180"/>
                <a:chOff x="744" y="3331"/>
                <a:chExt cx="1404" cy="1180"/>
              </a:xfrm>
            </p:grpSpPr>
            <p:sp>
              <p:nvSpPr>
                <p:cNvPr id="6174" name="Freeform 30"/>
                <p:cNvSpPr>
                  <a:spLocks/>
                </p:cNvSpPr>
                <p:nvPr/>
              </p:nvSpPr>
              <p:spPr bwMode="auto">
                <a:xfrm>
                  <a:off x="1403" y="3331"/>
                  <a:ext cx="745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flipV="1">
                  <a:off x="744" y="3935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32"/>
              <p:cNvGrpSpPr>
                <a:grpSpLocks/>
              </p:cNvGrpSpPr>
              <p:nvPr/>
            </p:nvGrpSpPr>
            <p:grpSpPr bwMode="auto">
              <a:xfrm>
                <a:off x="15051" y="6461"/>
                <a:ext cx="240" cy="1185"/>
                <a:chOff x="739" y="3336"/>
                <a:chExt cx="1343" cy="1185"/>
              </a:xfrm>
            </p:grpSpPr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>
                  <a:off x="1342" y="3336"/>
                  <a:ext cx="740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flipV="1">
                  <a:off x="739" y="3944"/>
                  <a:ext cx="655" cy="57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7672" t="58167" r="20461" b="25959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Прямоугольник 56"/>
          <p:cNvSpPr/>
          <p:nvPr/>
        </p:nvSpPr>
        <p:spPr>
          <a:xfrm>
            <a:off x="0" y="1124744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=332м/с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=1400м/с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en-US" sz="5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5500389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при переходе волны из воздуха в воду длина волны увеличилась от….м/с до ….м/с. Частота и период не изменились.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19672" y="1004535"/>
            <a:ext cx="730830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колебания в волне вынужденные, то ни частота ни период при переходе из среды в среду не изменяется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0" y="342900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0" y="414908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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2555776" y="4011334"/>
            <a:ext cx="4896544" cy="785818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332м/с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2555776" y="4803422"/>
            <a:ext cx="4896544" cy="7858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1400м/с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145" grpId="0" animBg="1"/>
      <p:bldP spid="57" grpId="0" build="p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-1488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4704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№10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577 579 580 581 588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Волны т22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80728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12,5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14908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скорость волны …..м/с.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 rot="10800000">
            <a:off x="5580111" y="1556791"/>
            <a:ext cx="4032448" cy="1512167"/>
            <a:chOff x="14066" y="6453"/>
            <a:chExt cx="1225" cy="1200"/>
          </a:xfrm>
        </p:grpSpPr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3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1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9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30" name="Прямая со стрелкой 29"/>
          <p:cNvCxnSpPr/>
          <p:nvPr/>
        </p:nvCxnSpPr>
        <p:spPr>
          <a:xfrm>
            <a:off x="6156176" y="1556792"/>
            <a:ext cx="792088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6300192" y="1779656"/>
            <a:ext cx="5760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627784" y="1124744"/>
            <a:ext cx="2285984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>
            <a:off x="0" y="2636912"/>
            <a:ext cx="5400600" cy="648072"/>
          </a:xfrm>
          <a:prstGeom prst="wedgeRoundRectCallout">
            <a:avLst>
              <a:gd name="adj1" fmla="val -15242"/>
              <a:gd name="adj2" fmla="val -5003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/12,5с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….м/с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/>
          <a:srcRect l="18182" t="23701" r="10132" b="68892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32" grpId="0" animBg="1"/>
      <p:bldP spid="33" grpId="0" animBg="1"/>
      <p:bldP spid="3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56792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=23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8182" t="46294" r="10132" b="38670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скорость волны …..м/с.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699792" y="2276872"/>
            <a:ext cx="2000264" cy="648072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3712677" y="3222189"/>
            <a:ext cx="632567" cy="854883"/>
            <a:chOff x="9658" y="3130"/>
            <a:chExt cx="670" cy="466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67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059832" y="3357210"/>
            <a:ext cx="960357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3" name="Group 19"/>
          <p:cNvGrpSpPr>
            <a:grpSpLocks/>
          </p:cNvGrpSpPr>
          <p:nvPr/>
        </p:nvGrpSpPr>
        <p:grpSpPr bwMode="auto">
          <a:xfrm rot="10800000">
            <a:off x="5580111" y="1556791"/>
            <a:ext cx="4032448" cy="1512167"/>
            <a:chOff x="14066" y="6453"/>
            <a:chExt cx="1225" cy="1200"/>
          </a:xfrm>
        </p:grpSpPr>
        <p:grpSp>
          <p:nvGrpSpPr>
            <p:cNvPr id="14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3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1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9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30" name="Прямая со стрелкой 29"/>
          <p:cNvCxnSpPr/>
          <p:nvPr/>
        </p:nvCxnSpPr>
        <p:spPr>
          <a:xfrm>
            <a:off x="6156176" y="1556792"/>
            <a:ext cx="792088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6300192" y="1779656"/>
            <a:ext cx="5760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627784" y="1412776"/>
            <a:ext cx="2285984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499992" y="3356992"/>
            <a:ext cx="2520280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=23/60c=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….Гц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>
            <a:off x="4572000" y="4149080"/>
            <a:ext cx="4572000" cy="648072"/>
          </a:xfrm>
          <a:prstGeom prst="wedgeRoundRectCallout">
            <a:avLst>
              <a:gd name="adj1" fmla="val -15242"/>
              <a:gd name="adj2" fmla="val -5003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8м∙…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….м/с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12" grpId="0"/>
      <p:bldP spid="32" grpId="0" animBg="1"/>
      <p:bldP spid="33" grpId="0" animBg="1"/>
      <p:bldP spid="3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/>
          <p:nvPr/>
        </p:nvGrpSpPr>
        <p:grpSpPr>
          <a:xfrm>
            <a:off x="4429124" y="0"/>
            <a:ext cx="3492000" cy="4357694"/>
            <a:chOff x="4429124" y="0"/>
            <a:chExt cx="3500430" cy="435769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 l="21094" t="29167" r="68125" b="40000"/>
            <a:stretch>
              <a:fillRect/>
            </a:stretch>
          </p:blipFill>
          <p:spPr bwMode="auto">
            <a:xfrm flipH="1">
              <a:off x="4786314" y="0"/>
              <a:ext cx="3143240" cy="4252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4429124" y="2428868"/>
              <a:ext cx="1500198" cy="1928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7"/>
          <p:cNvGrpSpPr/>
          <p:nvPr/>
        </p:nvGrpSpPr>
        <p:grpSpPr>
          <a:xfrm>
            <a:off x="6286512" y="1643050"/>
            <a:ext cx="1000132" cy="461665"/>
            <a:chOff x="3357554" y="2143116"/>
            <a:chExt cx="1000132" cy="461665"/>
          </a:xfrm>
          <a:solidFill>
            <a:schemeClr val="bg2"/>
          </a:solidFill>
        </p:grpSpPr>
        <p:sp>
          <p:nvSpPr>
            <p:cNvPr id="4" name="TextBox 3"/>
            <p:cNvSpPr txBox="1"/>
            <p:nvPr/>
          </p:nvSpPr>
          <p:spPr>
            <a:xfrm>
              <a:off x="3357554" y="2143116"/>
              <a:ext cx="10001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 стрелкой 5"/>
          <p:cNvCxnSpPr/>
          <p:nvPr/>
        </p:nvCxnSpPr>
        <p:spPr>
          <a:xfrm rot="16200000" flipV="1">
            <a:off x="5289009" y="2431497"/>
            <a:ext cx="1692000" cy="17253"/>
          </a:xfrm>
          <a:prstGeom prst="straightConnector1">
            <a:avLst/>
          </a:prstGeom>
          <a:ln w="76200">
            <a:solidFill>
              <a:srgbClr val="00B05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588224" y="121442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372200" y="571480"/>
            <a:ext cx="714380" cy="584775"/>
            <a:chOff x="3357554" y="2143116"/>
            <a:chExt cx="714380" cy="58477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0800000">
            <a:off x="6170082" y="2214554"/>
            <a:ext cx="118800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5529388" y="3114554"/>
            <a:ext cx="1800000" cy="0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7500958" y="1967203"/>
            <a:ext cx="428628" cy="461665"/>
            <a:chOff x="3357554" y="2143116"/>
            <a:chExt cx="619129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619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6530082" y="3007115"/>
            <a:ext cx="1656000" cy="0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55700" y="3615407"/>
            <a:ext cx="78803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072199" y="2571745"/>
            <a:ext cx="1643074" cy="9286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-120000" flipV="1">
            <a:off x="6421353" y="3884361"/>
            <a:ext cx="936000" cy="28380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"/>
          <p:cNvGrpSpPr/>
          <p:nvPr/>
        </p:nvGrpSpPr>
        <p:grpSpPr>
          <a:xfrm>
            <a:off x="5364088" y="2780928"/>
            <a:ext cx="714380" cy="523220"/>
            <a:chOff x="2714612" y="4429132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000628" y="1500174"/>
            <a:ext cx="3071834" cy="1643074"/>
          </a:xfrm>
          <a:prstGeom prst="line">
            <a:avLst/>
          </a:prstGeom>
          <a:ln w="571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0"/>
          <p:cNvGrpSpPr/>
          <p:nvPr/>
        </p:nvGrpSpPr>
        <p:grpSpPr>
          <a:xfrm>
            <a:off x="5646934" y="3511894"/>
            <a:ext cx="714380" cy="523220"/>
            <a:chOff x="1994179" y="2460676"/>
            <a:chExt cx="571504" cy="523220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94179" y="2460676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0" y="4077072"/>
            <a:ext cx="918051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надо чтобы сумма моментов сил была равна нулю, т.е. плечи всех сил относительно центра масс = нулю!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силы проходят через центр масс!!!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48680"/>
            <a:ext cx="3857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2077236"/>
            <a:ext cx="2555776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22291"/>
            <a:ext cx="728667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2555776" y="2060848"/>
            <a:ext cx="3000364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400" dirty="0"/>
          </a:p>
        </p:txBody>
      </p:sp>
      <p:sp>
        <p:nvSpPr>
          <p:cNvPr id="40" name="Овал 39"/>
          <p:cNvSpPr/>
          <p:nvPr/>
        </p:nvSpPr>
        <p:spPr>
          <a:xfrm>
            <a:off x="6072198" y="1547862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6858016" y="3225745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96231" y="336935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1" cstate="print"/>
          <a:srcRect l="18010" t="46230" r="9935" b="42977"/>
          <a:stretch>
            <a:fillRect/>
          </a:stretch>
        </p:blipFill>
        <p:spPr bwMode="auto">
          <a:xfrm>
            <a:off x="0" y="522920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>
            <a:off x="3452530" y="1452126"/>
            <a:ext cx="171451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55"/>
          <p:cNvGrpSpPr/>
          <p:nvPr/>
        </p:nvGrpSpPr>
        <p:grpSpPr>
          <a:xfrm>
            <a:off x="1979712" y="1052736"/>
            <a:ext cx="1597548" cy="1132099"/>
            <a:chOff x="630659" y="4438667"/>
            <a:chExt cx="1597548" cy="1132099"/>
          </a:xfrm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5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0" y="1052736"/>
            <a:ext cx="268644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кинематики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2780928"/>
            <a:ext cx="207170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284374" y="0"/>
            <a:ext cx="2088232" cy="188769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40м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494224" y="2636912"/>
            <a:ext cx="1571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051720" y="2827381"/>
            <a:ext cx="157163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Загнутый угол 56"/>
          <p:cNvSpPr/>
          <p:nvPr/>
        </p:nvSpPr>
        <p:spPr>
          <a:xfrm>
            <a:off x="3439632" y="2794576"/>
            <a:ext cx="1489304" cy="576064"/>
          </a:xfrm>
          <a:prstGeom prst="foldedCorner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0" y="5805264"/>
            <a:ext cx="9144000" cy="10801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велосипедисту, чтобы не упасть, придётся наклонится под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79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вертикали.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521495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1" grpId="1" animBg="1"/>
      <p:bldP spid="42" grpId="0"/>
      <p:bldP spid="46" grpId="0" animBg="1"/>
      <p:bldP spid="53" grpId="0" animBg="1" autoUpdateAnimBg="0"/>
      <p:bldP spid="38" grpId="0" animBg="1"/>
      <p:bldP spid="54" grpId="0" build="p" animBg="1"/>
      <p:bldP spid="55" grpId="0"/>
      <p:bldP spid="56" grpId="0" animBg="1"/>
      <p:bldP spid="57" grpId="0" animBg="1"/>
      <p:bldP spid="5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96752"/>
            <a:ext cx="2339752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=340м/с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18182" t="61150" r="10132" b="26721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9"/>
          <p:cNvGrpSpPr>
            <a:grpSpLocks/>
          </p:cNvGrpSpPr>
          <p:nvPr/>
        </p:nvGrpSpPr>
        <p:grpSpPr bwMode="auto">
          <a:xfrm rot="10800000">
            <a:off x="3840337" y="1052736"/>
            <a:ext cx="2319740" cy="144016"/>
            <a:chOff x="14066" y="6453"/>
            <a:chExt cx="1225" cy="1200"/>
          </a:xfrm>
        </p:grpSpPr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5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3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1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1" name="Group 19"/>
          <p:cNvGrpSpPr>
            <a:grpSpLocks/>
          </p:cNvGrpSpPr>
          <p:nvPr/>
        </p:nvGrpSpPr>
        <p:grpSpPr bwMode="auto">
          <a:xfrm rot="10800000">
            <a:off x="6140692" y="1007622"/>
            <a:ext cx="2319740" cy="144016"/>
            <a:chOff x="14066" y="6453"/>
            <a:chExt cx="1225" cy="1200"/>
          </a:xfrm>
        </p:grpSpPr>
        <p:grpSp>
          <p:nvGrpSpPr>
            <p:cNvPr id="22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35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3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33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4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31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6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27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0" y="3140968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 света 300000км/с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поэтому свет от молнии придёт почти мгновенно, а звук двигается медленней и за 6 с пройдёт ….км.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72816"/>
            <a:ext cx="2987824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=340м/с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стал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=5500м/с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 l="18182" t="71971" r="10132" b="19157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7947" t="19293" r="18977" b="69882"/>
          <a:stretch>
            <a:fillRect/>
          </a:stretch>
        </p:blipFill>
        <p:spPr bwMode="auto">
          <a:xfrm>
            <a:off x="0" y="764704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9"/>
          <p:cNvGrpSpPr>
            <a:grpSpLocks/>
          </p:cNvGrpSpPr>
          <p:nvPr/>
        </p:nvGrpSpPr>
        <p:grpSpPr bwMode="auto">
          <a:xfrm rot="10800000">
            <a:off x="3203848" y="1628800"/>
            <a:ext cx="2319740" cy="144016"/>
            <a:chOff x="14066" y="6453"/>
            <a:chExt cx="1225" cy="1200"/>
          </a:xfrm>
        </p:grpSpPr>
        <p:grpSp>
          <p:nvGrpSpPr>
            <p:cNvPr id="15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8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4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2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20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8" name="Group 19"/>
          <p:cNvGrpSpPr>
            <a:grpSpLocks/>
          </p:cNvGrpSpPr>
          <p:nvPr/>
        </p:nvGrpSpPr>
        <p:grpSpPr bwMode="auto">
          <a:xfrm rot="10800000">
            <a:off x="3203848" y="2132856"/>
            <a:ext cx="2319740" cy="144016"/>
            <a:chOff x="14066" y="6453"/>
            <a:chExt cx="1225" cy="1200"/>
          </a:xfrm>
        </p:grpSpPr>
        <p:grpSp>
          <p:nvGrpSpPr>
            <p:cNvPr id="79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3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0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90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1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1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88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2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86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3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84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4" name="Прямоугольник 93"/>
          <p:cNvSpPr/>
          <p:nvPr/>
        </p:nvSpPr>
        <p:spPr>
          <a:xfrm>
            <a:off x="3131840" y="2060848"/>
            <a:ext cx="4896544" cy="432048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Group 19"/>
          <p:cNvGrpSpPr>
            <a:grpSpLocks/>
          </p:cNvGrpSpPr>
          <p:nvPr/>
        </p:nvGrpSpPr>
        <p:grpSpPr bwMode="auto">
          <a:xfrm rot="10800000">
            <a:off x="5504203" y="1583686"/>
            <a:ext cx="2319740" cy="144016"/>
            <a:chOff x="14066" y="6453"/>
            <a:chExt cx="1225" cy="1200"/>
          </a:xfrm>
        </p:grpSpPr>
        <p:grpSp>
          <p:nvGrpSpPr>
            <p:cNvPr id="96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09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7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07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8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05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9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03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0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01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1" name="Group 19"/>
          <p:cNvGrpSpPr>
            <a:grpSpLocks/>
          </p:cNvGrpSpPr>
          <p:nvPr/>
        </p:nvGrpSpPr>
        <p:grpSpPr bwMode="auto">
          <a:xfrm rot="10800000">
            <a:off x="5508104" y="2132856"/>
            <a:ext cx="2319740" cy="144016"/>
            <a:chOff x="14066" y="6453"/>
            <a:chExt cx="1225" cy="1200"/>
          </a:xfrm>
        </p:grpSpPr>
        <p:grpSp>
          <p:nvGrpSpPr>
            <p:cNvPr id="112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25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3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23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4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21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5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19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6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17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pic>
        <p:nvPicPr>
          <p:cNvPr id="127" name="Picture 8"/>
          <p:cNvPicPr>
            <a:picLocks noChangeAspect="1" noChangeArrowheads="1"/>
          </p:cNvPicPr>
          <p:nvPr/>
        </p:nvPicPr>
        <p:blipFill>
          <a:blip r:embed="rId5" cstate="print"/>
          <a:srcRect l="20995" t="44632" r="34982" b="31624"/>
          <a:stretch>
            <a:fillRect/>
          </a:stretch>
        </p:blipFill>
        <p:spPr bwMode="auto">
          <a:xfrm>
            <a:off x="3059832" y="2564904"/>
            <a:ext cx="15113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TextBox 127"/>
          <p:cNvSpPr txBox="1"/>
          <p:nvPr/>
        </p:nvSpPr>
        <p:spPr>
          <a:xfrm>
            <a:off x="0" y="4509120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 рельсам звук придет быстрее, чем по воздуху на …с, т.к. взаимодействие между молекулами твёрдого тела больше, чем в газах.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6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2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621644" y="663079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708110" y="901238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789886" y="66307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946709" y="674952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1109574" y="663077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1270828" y="66307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1428728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1590654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1766868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95260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213358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309796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50982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2719374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2924163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11942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90879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45280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3643306" y="647681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381952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000496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417194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435292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8" name="Rectangle 19"/>
          <p:cNvSpPr>
            <a:spLocks noChangeArrowheads="1"/>
          </p:cNvSpPr>
          <p:nvPr/>
        </p:nvSpPr>
        <p:spPr bwMode="auto">
          <a:xfrm>
            <a:off x="451485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9" name="Rectangle 19"/>
          <p:cNvSpPr>
            <a:spLocks noChangeArrowheads="1"/>
          </p:cNvSpPr>
          <p:nvPr/>
        </p:nvSpPr>
        <p:spPr bwMode="auto">
          <a:xfrm>
            <a:off x="471011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0" name="Rectangle 19"/>
          <p:cNvSpPr>
            <a:spLocks noChangeArrowheads="1"/>
          </p:cNvSpPr>
          <p:nvPr/>
        </p:nvSpPr>
        <p:spPr bwMode="auto">
          <a:xfrm>
            <a:off x="4876802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506730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H="1">
            <a:off x="785786" y="71414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400813" y="80939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527685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5500694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571500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7" name="Rectangle 19"/>
          <p:cNvSpPr>
            <a:spLocks noChangeArrowheads="1"/>
          </p:cNvSpPr>
          <p:nvPr/>
        </p:nvSpPr>
        <p:spPr bwMode="auto">
          <a:xfrm>
            <a:off x="5886459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607219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>
            <a:off x="6251297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 flipH="1">
            <a:off x="3428992" y="0"/>
            <a:ext cx="19050" cy="164305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2"/>
          <p:cNvSpPr>
            <a:spLocks noChangeShapeType="1"/>
          </p:cNvSpPr>
          <p:nvPr/>
        </p:nvSpPr>
        <p:spPr bwMode="auto">
          <a:xfrm flipV="1">
            <a:off x="642910" y="1595425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1"/>
          <p:cNvSpPr>
            <a:spLocks noChangeShapeType="1"/>
          </p:cNvSpPr>
          <p:nvPr/>
        </p:nvSpPr>
        <p:spPr bwMode="auto">
          <a:xfrm>
            <a:off x="785786" y="1727759"/>
            <a:ext cx="56520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1714480" y="1857364"/>
            <a:ext cx="571504" cy="464252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2285984" y="1857364"/>
            <a:ext cx="4938747" cy="495304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расстояние… в один.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6858016" y="332656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7092280" y="1268760"/>
            <a:ext cx="20002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7672" t="74041" r="20461" b="12784"/>
          <a:stretch>
            <a:fillRect/>
          </a:stretch>
        </p:blipFill>
        <p:spPr bwMode="auto">
          <a:xfrm>
            <a:off x="0" y="4797152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Прямоугольник 57"/>
          <p:cNvSpPr/>
          <p:nvPr/>
        </p:nvSpPr>
        <p:spPr>
          <a:xfrm>
            <a:off x="0" y="2500306"/>
            <a:ext cx="2339752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=0,33м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2"/>
          <p:cNvGrpSpPr>
            <a:grpSpLocks/>
          </p:cNvGrpSpPr>
          <p:nvPr/>
        </p:nvGrpSpPr>
        <p:grpSpPr bwMode="auto">
          <a:xfrm>
            <a:off x="3064605" y="2524563"/>
            <a:ext cx="632567" cy="854883"/>
            <a:chOff x="9658" y="3130"/>
            <a:chExt cx="670" cy="466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67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2411760" y="2659584"/>
            <a:ext cx="960357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4" name="Text Box 6"/>
          <p:cNvSpPr txBox="1">
            <a:spLocks noChangeArrowheads="1"/>
          </p:cNvSpPr>
          <p:nvPr/>
        </p:nvSpPr>
        <p:spPr bwMode="auto">
          <a:xfrm>
            <a:off x="3779912" y="2708920"/>
            <a:ext cx="158417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6660232" y="2852936"/>
            <a:ext cx="172819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6" name="Group 2"/>
          <p:cNvGrpSpPr>
            <a:grpSpLocks/>
          </p:cNvGrpSpPr>
          <p:nvPr/>
        </p:nvGrpSpPr>
        <p:grpSpPr bwMode="auto">
          <a:xfrm>
            <a:off x="5148063" y="2708920"/>
            <a:ext cx="1368044" cy="854883"/>
            <a:chOff x="9658" y="3130"/>
            <a:chExt cx="1449" cy="466"/>
          </a:xfrm>
        </p:grpSpPr>
        <p:sp>
          <p:nvSpPr>
            <p:cNvPr id="6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1121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144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м/с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>
              <a:off x="9811" y="3366"/>
              <a:ext cx="1068" cy="7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3779912" y="3789040"/>
            <a:ext cx="158417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71" name="Group 2"/>
          <p:cNvGrpSpPr>
            <a:grpSpLocks/>
          </p:cNvGrpSpPr>
          <p:nvPr/>
        </p:nvGrpSpPr>
        <p:grpSpPr bwMode="auto">
          <a:xfrm>
            <a:off x="5076056" y="3861048"/>
            <a:ext cx="1368044" cy="854883"/>
            <a:chOff x="9658" y="3130"/>
            <a:chExt cx="1449" cy="466"/>
          </a:xfrm>
        </p:grpSpPr>
        <p:sp>
          <p:nvSpPr>
            <p:cNvPr id="7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127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0.33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144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м/с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5"/>
            <p:cNvSpPr>
              <a:spLocks noChangeShapeType="1"/>
            </p:cNvSpPr>
            <p:nvPr/>
          </p:nvSpPr>
          <p:spPr bwMode="auto">
            <a:xfrm>
              <a:off x="9811" y="3366"/>
              <a:ext cx="1068" cy="7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Rectangle 1"/>
          <p:cNvSpPr>
            <a:spLocks noChangeArrowheads="1"/>
          </p:cNvSpPr>
          <p:nvPr/>
        </p:nvSpPr>
        <p:spPr bwMode="auto">
          <a:xfrm>
            <a:off x="6516216" y="3933056"/>
            <a:ext cx="172819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0" y="5445224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минимальная частота человеческого голоса …Гц, а максимальная  …Гц.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105</a:t>
            </a:r>
          </a:p>
        </p:txBody>
      </p:sp>
    </p:spTree>
    <p:extLst>
      <p:ext uri="{BB962C8B-B14F-4D97-AF65-F5344CB8AC3E}">
        <p14:creationId xmlns:p14="http://schemas.microsoft.com/office/powerpoint/2010/main" xmlns="" val="168365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2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2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2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2" presetClass="path" presetSubtype="0" repeatCount="indefinite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2" presetClass="path" presetSubtype="0" repeatCount="indefinite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5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2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2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2" presetClass="path" presetSubtype="0" repeatCount="indefinite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2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8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2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2" presetClass="path" presetSubtype="0" repeatCount="indefinite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2" presetClass="path" presetSubtype="0" repeatCount="indefinite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0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2" presetClass="path" presetSubtype="0" repeatCount="indefinite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2" presetClass="path" presetSubtype="0" repeatCount="indefinite" accel="50000" decel="5000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2" presetClass="path" presetSubtype="0" repeatCount="indefinite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2" presetClass="path" presetSubtype="0" repeatCount="indefinite" accel="50000" decel="5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3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2" presetClass="path" presetSubtype="0" repeatCount="indefinite" accel="50000" decel="50000" autoRev="1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2" presetClass="path" presetSubtype="0" repeatCount="indefinite" accel="50000" decel="5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12" presetClass="path" presetSubtype="0" repeatCount="indefinite" accel="50000" decel="5000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5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12" presetClass="path" presetSubtype="0" repeatCount="indefinite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12" presetClass="path" presetSubtype="0" repeatCount="indefinite" accel="50000" decel="5000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2" presetClass="path" presetSubtype="0" repeatCount="indefinite" accel="50000" decel="5000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7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2" presetClass="path" presetSubtype="0" repeatCount="indefinite" accel="50000" decel="5000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2" presetClass="path" presetSubtype="0" repeatCount="indefinite" accel="50000" decel="5000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2" presetClass="path" presetSubtype="0" repeatCount="indefinite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9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12" presetClass="path" presetSubtype="0" repeatCount="indefinite" accel="50000" decel="5000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0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12" presetClass="path" presetSubtype="0" repeatCount="indefinite" accel="50000" decel="5000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12" presetClass="path" presetSubtype="0" repeatCount="indefinite" accel="50000" decel="5000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12" presetClass="path" presetSubtype="0" repeatCount="indefinite" accel="50000" decel="50000" fill="hold" grpId="1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2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2" presetClass="path" presetSubtype="0" repeatCount="indefinite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7" presetID="12" presetClass="path" presetSubtype="0" repeatCount="indefinite" accel="50000" decel="5000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3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4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0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1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7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8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4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5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1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2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" grpId="1" build="allAtOnce"/>
      <p:bldP spid="4" grpId="0"/>
      <p:bldP spid="4" grpId="1"/>
      <p:bldP spid="12" grpId="0"/>
      <p:bldP spid="12" grpId="1"/>
      <p:bldP spid="13" grpId="0"/>
      <p:bldP spid="13" grpId="1"/>
      <p:bldP spid="14" grpId="0"/>
      <p:bldP spid="14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 animBg="1"/>
      <p:bldP spid="33" grpId="0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8" grpId="0" build="p" animBg="1"/>
      <p:bldP spid="63" grpId="0"/>
      <p:bldP spid="64" grpId="0"/>
      <p:bldP spid="65" grpId="0" animBg="1"/>
      <p:bldP spid="70" grpId="0"/>
      <p:bldP spid="75" grpId="0" animBg="1"/>
      <p:bldP spid="7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-1488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4704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</a:t>
            </a: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071946" y="371283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35496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35496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958240" y="2522691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1401634" y="1115890"/>
            <a:ext cx="982882" cy="50006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580000" flipH="1" flipV="1">
            <a:off x="865137" y="2101812"/>
            <a:ext cx="1000156" cy="500066"/>
          </a:xfrm>
          <a:prstGeom prst="straightConnector1">
            <a:avLst/>
          </a:prstGeom>
          <a:ln w="2857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714480" y="328612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2051720" y="1623240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816419" y="29403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71037" flipH="1">
            <a:off x="626699" y="2193506"/>
            <a:ext cx="902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55576" y="148478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19672" y="1916832"/>
            <a:ext cx="571504" cy="285752"/>
          </a:xfrm>
          <a:prstGeom prst="line">
            <a:avLst/>
          </a:prstGeom>
          <a:ln w="28575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142004" y="2891534"/>
            <a:ext cx="485076" cy="300742"/>
          </a:xfrm>
          <a:prstGeom prst="line">
            <a:avLst/>
          </a:prstGeom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1408174" y="245651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2267744" y="764704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1619672" y="2020423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1305240" y="175014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755576" y="1052736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ый треугольник 41"/>
          <p:cNvSpPr/>
          <p:nvPr/>
        </p:nvSpPr>
        <p:spPr>
          <a:xfrm>
            <a:off x="4072662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1525687" y="259378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4797152"/>
            <a:ext cx="935834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 rot="-240000">
            <a:off x="2347014" y="2361215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23"/>
          <p:cNvGrpSpPr/>
          <p:nvPr/>
        </p:nvGrpSpPr>
        <p:grpSpPr>
          <a:xfrm>
            <a:off x="2587220" y="2014745"/>
            <a:ext cx="556020" cy="556999"/>
            <a:chOff x="5115902" y="3102304"/>
            <a:chExt cx="556020" cy="556999"/>
          </a:xfrm>
          <a:noFill/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214282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10205" y="91959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15"/>
          <p:cNvSpPr txBox="1">
            <a:spLocks noChangeArrowheads="1"/>
          </p:cNvSpPr>
          <p:nvPr/>
        </p:nvSpPr>
        <p:spPr bwMode="auto">
          <a:xfrm>
            <a:off x="5470557" y="785794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20"/>
          <p:cNvSpPr txBox="1">
            <a:spLocks noChangeArrowheads="1"/>
          </p:cNvSpPr>
          <p:nvPr/>
        </p:nvSpPr>
        <p:spPr bwMode="auto">
          <a:xfrm>
            <a:off x="5286380" y="2071678"/>
            <a:ext cx="3857652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20"/>
          <p:cNvSpPr txBox="1">
            <a:spLocks noChangeArrowheads="1"/>
          </p:cNvSpPr>
          <p:nvPr/>
        </p:nvSpPr>
        <p:spPr bwMode="auto">
          <a:xfrm>
            <a:off x="7328916" y="4149080"/>
            <a:ext cx="1815084" cy="648072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650082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3" name="TextBox 82"/>
          <p:cNvSpPr txBox="1"/>
          <p:nvPr/>
        </p:nvSpPr>
        <p:spPr bwMode="auto">
          <a:xfrm>
            <a:off x="5392768" y="34909"/>
            <a:ext cx="3608388" cy="1108075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 bwMode="auto">
          <a:xfrm flipV="1">
            <a:off x="5511630" y="1043598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7693230" y="2067254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6837" t="29153" r="11156" b="60587"/>
          <a:stretch>
            <a:fillRect/>
          </a:stretch>
        </p:blipFill>
        <p:spPr bwMode="auto">
          <a:xfrm>
            <a:off x="0" y="5805264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2" grpId="0"/>
      <p:bldP spid="13" grpId="0"/>
      <p:bldP spid="23" grpId="0" animBg="1"/>
      <p:bldP spid="42" grpId="0" animBg="1"/>
      <p:bldP spid="43" grpId="0" animBg="1"/>
      <p:bldP spid="54" grpId="0" animBg="1"/>
      <p:bldP spid="69" grpId="0" animBg="1"/>
      <p:bldP spid="92" grpId="0" animBg="1"/>
      <p:bldP spid="95" grpId="0" animBg="1"/>
      <p:bldP spid="96" grpId="0" animBg="1"/>
      <p:bldP spid="104" grpId="0" animBg="1"/>
      <p:bldP spid="83" grpId="0" animBg="1"/>
      <p:bldP spid="50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2786050" y="4821664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2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Определите время и путь разгона автомобиля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3"/>
          <p:cNvGrpSpPr/>
          <p:nvPr/>
        </p:nvGrpSpPr>
        <p:grpSpPr>
          <a:xfrm>
            <a:off x="2643174" y="4786322"/>
            <a:ext cx="2214576" cy="707886"/>
            <a:chOff x="5486632" y="4873526"/>
            <a:chExt cx="239091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5" y="4934702"/>
              <a:ext cx="205730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200032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1619672" y="6021288"/>
            <a:ext cx="914400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одевайте машину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зимнюю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резину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00034" y="0"/>
            <a:ext cx="7572428" cy="11387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разгоняется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619927" y="2438040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7715272" y="3259357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"/>
          <p:cNvGrpSpPr/>
          <p:nvPr/>
        </p:nvGrpSpPr>
        <p:grpSpPr>
          <a:xfrm>
            <a:off x="7715272" y="129213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0"/>
          <p:cNvGrpSpPr/>
          <p:nvPr/>
        </p:nvGrpSpPr>
        <p:grpSpPr>
          <a:xfrm>
            <a:off x="6786578" y="1963590"/>
            <a:ext cx="571504" cy="400110"/>
            <a:chOff x="2000232" y="2528824"/>
            <a:chExt cx="571504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1323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7072330" y="243888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6309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90382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143932" y="2578014"/>
            <a:ext cx="1071538" cy="584775"/>
            <a:chOff x="3357554" y="2143116"/>
            <a:chExt cx="714380" cy="881786"/>
          </a:xfrm>
        </p:grpSpPr>
        <p:sp>
          <p:nvSpPr>
            <p:cNvPr id="102" name="TextBox 10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 стрелкой 10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106454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8216926" y="2077948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429620" y="1435006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1"/>
          <p:cNvGrpSpPr/>
          <p:nvPr/>
        </p:nvGrpSpPr>
        <p:grpSpPr>
          <a:xfrm>
            <a:off x="7215206" y="2863766"/>
            <a:ext cx="1714512" cy="1357322"/>
            <a:chOff x="3714744" y="1214422"/>
            <a:chExt cx="1714512" cy="1357322"/>
          </a:xfrm>
        </p:grpSpPr>
        <p:grpSp>
          <p:nvGrpSpPr>
            <p:cNvPr id="12" name="Группа 68"/>
            <p:cNvGrpSpPr/>
            <p:nvPr/>
          </p:nvGrpSpPr>
          <p:grpSpPr>
            <a:xfrm rot="10800000">
              <a:off x="3714744" y="1285860"/>
              <a:ext cx="1428760" cy="1285884"/>
              <a:chOff x="928662" y="1571612"/>
              <a:chExt cx="257335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28926" y="1643050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57488" y="2285992"/>
            <a:ext cx="335758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857488" y="2928934"/>
            <a:ext cx="364333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3143240" y="3500438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571868" y="4071942"/>
            <a:ext cx="13573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988271" y="4096656"/>
            <a:ext cx="157163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55"/>
          <p:cNvGrpSpPr/>
          <p:nvPr/>
        </p:nvGrpSpPr>
        <p:grpSpPr>
          <a:xfrm>
            <a:off x="-32" y="4548353"/>
            <a:ext cx="3157358" cy="1215826"/>
            <a:chOff x="630659" y="4415019"/>
            <a:chExt cx="3157358" cy="1215826"/>
          </a:xfrm>
        </p:grpSpPr>
        <p:grpSp>
          <p:nvGrpSpPr>
            <p:cNvPr id="14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4411847" y="4714884"/>
            <a:ext cx="48036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Загнутый угол 151"/>
          <p:cNvSpPr/>
          <p:nvPr/>
        </p:nvSpPr>
        <p:spPr>
          <a:xfrm>
            <a:off x="6168716" y="5286388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53"/>
          <p:cNvGrpSpPr/>
          <p:nvPr/>
        </p:nvGrpSpPr>
        <p:grpSpPr>
          <a:xfrm>
            <a:off x="6000760" y="5286391"/>
            <a:ext cx="1928826" cy="646331"/>
            <a:chOff x="5486635" y="4867596"/>
            <a:chExt cx="1990837" cy="600703"/>
          </a:xfrm>
        </p:grpSpPr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679479" y="4867596"/>
              <a:ext cx="1797993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486635" y="4873513"/>
              <a:ext cx="928695" cy="54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 flipV="1">
            <a:off x="3643306" y="2786058"/>
            <a:ext cx="428628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571868" y="1571612"/>
            <a:ext cx="2071702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Скругленный прямоугольник 157"/>
          <p:cNvSpPr/>
          <p:nvPr/>
        </p:nvSpPr>
        <p:spPr>
          <a:xfrm>
            <a:off x="1558818" y="4702852"/>
            <a:ext cx="1215200" cy="500042"/>
          </a:xfrm>
          <a:prstGeom prst="round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196971" y="364061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623027" y="362825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746" y="2852935"/>
            <a:ext cx="2742896" cy="552315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5929330"/>
            <a:ext cx="1428728" cy="92867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12-3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стр.5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 animBg="1"/>
      <p:bldP spid="60" grpId="0" animBg="1"/>
      <p:bldP spid="84" grpId="0" animBg="1"/>
      <p:bldP spid="133" grpId="0" build="p" animBg="1"/>
      <p:bldP spid="134" grpId="0" animBg="1"/>
      <p:bldP spid="134" grpId="1" animBg="1"/>
      <p:bldP spid="135" grpId="0" animBg="1"/>
      <p:bldP spid="136" grpId="0" animBg="1"/>
      <p:bldP spid="138" grpId="0" animBg="1"/>
      <p:bldP spid="139" grpId="0" animBg="1"/>
      <p:bldP spid="140" grpId="0" animBg="1"/>
      <p:bldP spid="148" grpId="0" animBg="1"/>
      <p:bldP spid="152" grpId="0" animBg="1"/>
      <p:bldP spid="158" grpId="0" animBg="1"/>
      <p:bldP spid="70" grpId="0" animBg="1"/>
      <p:bldP spid="71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-24"/>
            <a:ext cx="4572032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1"/>
            <a:ext cx="8748464" cy="3001535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№2</a:t>
            </a:r>
          </a:p>
          <a:p>
            <a:pPr eaLnBrk="1" fontAlgn="t" hangingPunct="1"/>
            <a:r>
              <a:rPr lang="ru-RU" sz="4400" b="1" dirty="0" smtClean="0"/>
              <a:t>398 399 400 406,410</a:t>
            </a:r>
          </a:p>
          <a:p>
            <a:pPr eaLnBrk="1" fontAlgn="t" hangingPunct="1"/>
            <a:r>
              <a:rPr lang="ru-RU" sz="4400" b="1" dirty="0" smtClean="0"/>
              <a:t> </a:t>
            </a:r>
            <a:r>
              <a:rPr lang="ru-RU" sz="4400" b="1" dirty="0" err="1" smtClean="0"/>
              <a:t>Зси</a:t>
            </a:r>
            <a:r>
              <a:rPr lang="ru-RU" sz="4400" b="1" dirty="0" smtClean="0"/>
              <a:t> т15,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571472" y="-714404"/>
            <a:ext cx="4226329" cy="3929089"/>
            <a:chOff x="785786" y="478646"/>
            <a:chExt cx="4226329" cy="3826121"/>
          </a:xfrm>
        </p:grpSpPr>
        <p:sp>
          <p:nvSpPr>
            <p:cNvPr id="9" name="Диагональная полоса 8"/>
            <p:cNvSpPr/>
            <p:nvPr/>
          </p:nvSpPr>
          <p:spPr>
            <a:xfrm rot="13555657">
              <a:off x="1123024" y="415676"/>
              <a:ext cx="3826121" cy="3952061"/>
            </a:xfrm>
            <a:prstGeom prst="diagStripe">
              <a:avLst>
                <a:gd name="adj" fmla="val 8359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5786" y="2301758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28596" y="1500174"/>
            <a:ext cx="5000660" cy="967556"/>
            <a:chOff x="571473" y="3007545"/>
            <a:chExt cx="5000660" cy="967556"/>
          </a:xfrm>
        </p:grpSpPr>
        <p:grpSp>
          <p:nvGrpSpPr>
            <p:cNvPr id="4" name="Группа 9"/>
            <p:cNvGrpSpPr/>
            <p:nvPr/>
          </p:nvGrpSpPr>
          <p:grpSpPr>
            <a:xfrm>
              <a:off x="571473" y="3007545"/>
              <a:ext cx="5000660" cy="967556"/>
              <a:chOff x="1211173" y="3007545"/>
              <a:chExt cx="4435638" cy="967556"/>
            </a:xfrm>
          </p:grpSpPr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428596" y="1797245"/>
            <a:ext cx="2928958" cy="967556"/>
            <a:chOff x="571464" y="3007545"/>
            <a:chExt cx="5000628" cy="967556"/>
          </a:xfrm>
        </p:grpSpPr>
        <p:grpSp>
          <p:nvGrpSpPr>
            <p:cNvPr id="6" name="Группа 15"/>
            <p:cNvGrpSpPr/>
            <p:nvPr/>
          </p:nvGrpSpPr>
          <p:grpSpPr>
            <a:xfrm>
              <a:off x="571464" y="3007545"/>
              <a:ext cx="5000628" cy="967556"/>
              <a:chOff x="1211173" y="3007545"/>
              <a:chExt cx="4435638" cy="967556"/>
            </a:xfrm>
          </p:grpSpPr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914" y="3277834"/>
            <a:ext cx="7283730" cy="707886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896" y="3968538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29600" y="4705612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5427384"/>
            <a:ext cx="521497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3464" y="6150138"/>
            <a:ext cx="4572032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21154" y="1643049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7073438" y="0"/>
            <a:ext cx="2035066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70кг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=280кг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5м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/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85720" y="2569864"/>
            <a:ext cx="785818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7898054" y="2578238"/>
            <a:ext cx="714380" cy="707886"/>
          </a:xfrm>
          <a:prstGeom prst="rect">
            <a:avLst/>
          </a:prstGeom>
          <a:solidFill>
            <a:srgbClr val="66CCFF">
              <a:alpha val="6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3854" t="44670" r="24950" b="40076"/>
          <a:stretch>
            <a:fillRect/>
          </a:stretch>
        </p:blipFill>
        <p:spPr bwMode="auto">
          <a:xfrm>
            <a:off x="0" y="0"/>
            <a:ext cx="5004048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000628" y="481531"/>
            <a:ext cx="524041" cy="797229"/>
          </a:xfrm>
          <a:prstGeom prst="rect">
            <a:avLst/>
          </a:prstGeom>
          <a:solidFill>
            <a:srgbClr val="3366FF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43966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9 0.00208 L -0.22239 2.22222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-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29254 -0.00278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1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6" grpId="0" animBg="1"/>
      <p:bldP spid="27" grpId="0" animBg="1"/>
      <p:bldP spid="29" grpId="0"/>
      <p:bldP spid="30" grpId="0" animBg="1"/>
      <p:bldP spid="21" grpId="0" animBg="1"/>
      <p:bldP spid="21" grpId="1" animBg="1"/>
      <p:bldP spid="24" grpId="0" animBg="1"/>
      <p:bldP spid="2053" grpId="0" animBg="1"/>
      <p:bldP spid="205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71670" y="3000372"/>
            <a:ext cx="164307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M+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500042"/>
            <a:ext cx="1357290" cy="1901823"/>
            <a:chOff x="0" y="571480"/>
            <a:chExt cx="1357290" cy="1901823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ваг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642918"/>
            <a:ext cx="1143008" cy="1758947"/>
            <a:chOff x="2714612" y="714356"/>
            <a:chExt cx="1143008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500042"/>
            <a:ext cx="1154880" cy="1872589"/>
            <a:chOff x="5857884" y="672152"/>
            <a:chExt cx="1154880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471906"/>
            <a:ext cx="1197084" cy="1901823"/>
            <a:chOff x="7215206" y="642918"/>
            <a:chExt cx="1197084" cy="1901823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928670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7141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388860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42910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86016" y="250030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-2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11560" y="3000372"/>
            <a:ext cx="146011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7224" y="3571876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∙2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43108" y="4071942"/>
            <a:ext cx="57150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28662" y="4071942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1670" y="3571876"/>
            <a:ext cx="127619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(40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9" cstate="print"/>
          <a:srcRect l="3854" t="59088" r="24950" b="25101"/>
          <a:stretch>
            <a:fillRect/>
          </a:stretch>
        </p:blipFill>
        <p:spPr bwMode="auto">
          <a:xfrm>
            <a:off x="0" y="551723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Прямоугольник 67"/>
          <p:cNvSpPr/>
          <p:nvPr/>
        </p:nvSpPr>
        <p:spPr>
          <a:xfrm>
            <a:off x="6572264" y="2852936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=2м/с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4941168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Скорость совместного …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0"/>
            <a:ext cx="500034" cy="461665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78" grpId="0"/>
      <p:bldP spid="84" grpId="0" animBg="1"/>
      <p:bldP spid="54" grpId="0" animBg="1"/>
      <p:bldP spid="57" grpId="0" animBg="1"/>
      <p:bldP spid="58" grpId="0" animBg="1"/>
      <p:bldP spid="59" grpId="0" animBg="1"/>
      <p:bldP spid="68" grpId="0" build="p" animBg="1"/>
      <p:bldP spid="69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7479</TotalTime>
  <Words>4721</Words>
  <Application>Microsoft Office PowerPoint</Application>
  <PresentationFormat>Экран (4:3)</PresentationFormat>
  <Paragraphs>1266</Paragraphs>
  <Slides>65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new_year4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Домашнее задание.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Слайд 16</vt:lpstr>
      <vt:lpstr>Слайд 17</vt:lpstr>
      <vt:lpstr>Слайд 18</vt:lpstr>
      <vt:lpstr>Домашнее задание.</vt:lpstr>
      <vt:lpstr>Слайд 20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Слайд 28</vt:lpstr>
      <vt:lpstr>Слайд 29</vt:lpstr>
      <vt:lpstr>Слайд 30</vt:lpstr>
      <vt:lpstr>Слайд 31</vt:lpstr>
      <vt:lpstr>Домашнее задание.</vt:lpstr>
      <vt:lpstr>Слайд 33</vt:lpstr>
      <vt:lpstr>Слайд 34</vt:lpstr>
      <vt:lpstr>Слайд 35</vt:lpstr>
      <vt:lpstr>Слайд 36</vt:lpstr>
      <vt:lpstr>Слайд 37</vt:lpstr>
      <vt:lpstr>Домашнее задание.</vt:lpstr>
      <vt:lpstr>Слайд 39</vt:lpstr>
      <vt:lpstr>Слайд 40</vt:lpstr>
      <vt:lpstr>Слайд 41</vt:lpstr>
      <vt:lpstr>Слайд 42</vt:lpstr>
      <vt:lpstr>Слайд 43</vt:lpstr>
      <vt:lpstr>Слайд 44</vt:lpstr>
      <vt:lpstr>Домашнее задание.</vt:lpstr>
      <vt:lpstr>Слайд 46</vt:lpstr>
      <vt:lpstr>Слайд 47</vt:lpstr>
      <vt:lpstr>Слайд 48</vt:lpstr>
      <vt:lpstr>Слайд 49</vt:lpstr>
      <vt:lpstr>Слайд 50</vt:lpstr>
      <vt:lpstr>Домашнее задание.</vt:lpstr>
      <vt:lpstr>Слайд 52</vt:lpstr>
      <vt:lpstr>Слайд 53</vt:lpstr>
      <vt:lpstr>Слайд 54</vt:lpstr>
      <vt:lpstr>Слайд 55</vt:lpstr>
      <vt:lpstr>Слайд 56</vt:lpstr>
      <vt:lpstr>Домашнее задание.</vt:lpstr>
      <vt:lpstr>Слайд 58</vt:lpstr>
      <vt:lpstr>Слайд 59</vt:lpstr>
      <vt:lpstr>Слайд 60</vt:lpstr>
      <vt:lpstr>Слайд 61</vt:lpstr>
      <vt:lpstr>Слайд 62</vt:lpstr>
      <vt:lpstr>Домашнее задание.</vt:lpstr>
      <vt:lpstr>Слайд 64</vt:lpstr>
      <vt:lpstr>Слайд 65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649</cp:revision>
  <dcterms:created xsi:type="dcterms:W3CDTF">2008-12-14T04:17:18Z</dcterms:created>
  <dcterms:modified xsi:type="dcterms:W3CDTF">2022-01-27T03:02:26Z</dcterms:modified>
</cp:coreProperties>
</file>