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51" r:id="rId1"/>
  </p:sldMasterIdLst>
  <p:notesMasterIdLst>
    <p:notesMasterId r:id="rId14"/>
  </p:notesMasterIdLst>
  <p:sldIdLst>
    <p:sldId id="344" r:id="rId2"/>
    <p:sldId id="345" r:id="rId3"/>
    <p:sldId id="316" r:id="rId4"/>
    <p:sldId id="317" r:id="rId5"/>
    <p:sldId id="341" r:id="rId6"/>
    <p:sldId id="346" r:id="rId7"/>
    <p:sldId id="347" r:id="rId8"/>
    <p:sldId id="348" r:id="rId9"/>
    <p:sldId id="352" r:id="rId10"/>
    <p:sldId id="343" r:id="rId11"/>
    <p:sldId id="349" r:id="rId12"/>
    <p:sldId id="35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AC"/>
    <a:srgbClr val="006600"/>
    <a:srgbClr val="365D21"/>
    <a:srgbClr val="FF9900"/>
    <a:srgbClr val="FFCCCC"/>
    <a:srgbClr val="33CCFF"/>
    <a:srgbClr val="0066FF"/>
    <a:srgbClr val="FFFF00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51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-350280"/>
            <a:ext cx="9144000" cy="320087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- 9  (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\3у25н\  №99.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\Т.33 \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ТЕРМОЯДЕРНАЯ РЕАКЦИЯ. ЯДЕРНАЯ ЭНЕРГЕТИКА.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Повторить два способа освобождения ядерной энергии.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механизм термоядерной реакции.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биологическое действие ядерных излучений.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Познакомиться со сферами использования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/а излучений.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Познакомиться с принципом действия и поражающими факторами ядерного оружия.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24"/>
            <a:ext cx="9144000" cy="169277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- 10  (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\4у25н\  №100.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\ЗТ33 \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ПОЛУЧЕНИЕ И ИСПОЛЬЗОВАНИЕ Р/А ИЗОТОПОВ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Закрепить знания учащихся по теме № 33.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" y="1714488"/>
          <a:ext cx="9143999" cy="5181600"/>
        </p:xfrm>
        <a:graphic>
          <a:graphicData uri="http://schemas.openxmlformats.org/drawingml/2006/table">
            <a:tbl>
              <a:tblPr/>
              <a:tblGrid>
                <a:gridCol w="8429651"/>
                <a:gridCol w="714348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Д.З </a:t>
                      </a:r>
                      <a:r>
                        <a:rPr lang="ru-RU" sz="2000" u="none" strike="noStrike" dirty="0" err="1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 9 (бр.4 )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3. Закрепление  знаний по теме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33.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u="sng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2400" b="1" u="sng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2400" b="1" u="sng" dirty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а). Получение и использование </a:t>
                      </a:r>
                      <a:r>
                        <a:rPr lang="ru-RU" sz="3200" b="1" dirty="0" err="1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32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/а изотопов.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б). Биологическое действие ядерных излучений.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u="sng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- визуализация по этим же вопросам</a:t>
                      </a:r>
                      <a:r>
                        <a:rPr lang="ru-RU" sz="2400" b="1" i="1" u="sng" dirty="0" smtClean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400" b="1" i="1" u="sng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Д.З.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. 10 (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477053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4. Применение знаний в измененных ситуациях при ответе на следующие вопросы:</a:t>
            </a:r>
          </a:p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ru-RU" sz="3200" dirty="0" smtClean="0"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ru-RU" sz="36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По нефтепроводу течет бензин, а вслед за ним нефть. Как определить когда через данное сечение трубопровода пройдет граница.</a:t>
            </a:r>
            <a:endParaRPr lang="ru-RU" sz="3200" b="1" dirty="0" smtClean="0">
              <a:solidFill>
                <a:srgbClr val="0014AC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  <a:sym typeface="Symbol"/>
              </a:rPr>
              <a:t></a:t>
            </a: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 Приведите пример реакции синтеза легких ядер. Докажите, что она должна сопровождаться выделением энергии.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53876"/>
              </p:ext>
            </p:extLst>
          </p:nvPr>
        </p:nvGraphicFramePr>
        <p:xfrm>
          <a:off x="0" y="0"/>
          <a:ext cx="9144000" cy="5364480"/>
        </p:xfrm>
        <a:graphic>
          <a:graphicData uri="http://schemas.openxmlformats.org/drawingml/2006/table">
            <a:tbl>
              <a:tblPr/>
              <a:tblGrid>
                <a:gridCol w="8143900"/>
                <a:gridCol w="1000100"/>
              </a:tblGrid>
              <a:tr h="4385499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3200" i="1" u="none" strike="noStrike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Консультация по задачам гр. 8.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3200" u="none" strike="noStrike" dirty="0">
                          <a:latin typeface="Times New Roman"/>
                          <a:ea typeface="Times New Roman"/>
                        </a:rPr>
                        <a:t>Самостоятельная работа с учебником по теме  </a:t>
                      </a:r>
                      <a:r>
                        <a:rPr lang="ru-RU" sz="3200" u="none" strike="noStrike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§§</a:t>
                      </a:r>
                      <a:r>
                        <a:rPr lang="ru-RU" sz="36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110-113 </a:t>
                      </a:r>
                      <a:r>
                        <a:rPr lang="ru-RU" sz="3200" u="none" strike="noStrike" dirty="0">
                          <a:latin typeface="Times New Roman"/>
                          <a:ea typeface="Times New Roman"/>
                        </a:rPr>
                        <a:t>с  заполнением справочника № 5.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b="1" u="none" strike="noStrike" dirty="0">
                          <a:solidFill>
                            <a:srgbClr val="365D21"/>
                          </a:solidFill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3200" b="1" u="none" strike="noStrike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Первичная обратная связь по вопросам </a:t>
                      </a:r>
                      <a:r>
                        <a:rPr lang="ru-RU" sz="32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стр.322,327, 330.</a:t>
                      </a:r>
                      <a:endParaRPr lang="ru-RU" sz="3200" b="1" u="none" strike="noStrik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514350" indent="-514350">
                        <a:spcAft>
                          <a:spcPts val="0"/>
                        </a:spcAft>
                        <a:buAutoNum type="arabicPeriod" startAt="5"/>
                      </a:pPr>
                      <a:r>
                        <a:rPr lang="ru-RU" sz="3200" dirty="0" smtClean="0">
                          <a:latin typeface="Times New Roman"/>
                          <a:ea typeface="Times New Roman"/>
                        </a:rPr>
                        <a:t>Выделение </a:t>
                      </a:r>
                      <a:r>
                        <a:rPr lang="ru-RU" sz="3200" dirty="0">
                          <a:latin typeface="Times New Roman"/>
                          <a:ea typeface="Times New Roman"/>
                        </a:rPr>
                        <a:t>основных знаний по разделу. </a:t>
                      </a:r>
                      <a:endParaRPr lang="ru-RU" sz="3200" dirty="0" smtClean="0">
                        <a:latin typeface="Times New Roman"/>
                        <a:ea typeface="Times New Roman"/>
                      </a:endParaRPr>
                    </a:p>
                    <a:p>
                      <a:pPr marL="514350" indent="-514350">
                        <a:spcAft>
                          <a:spcPts val="0"/>
                        </a:spcAft>
                        <a:buNone/>
                      </a:pPr>
                      <a:r>
                        <a:rPr lang="ru-RU" sz="3200" dirty="0" smtClean="0">
                          <a:latin typeface="Times New Roman"/>
                          <a:ea typeface="Times New Roman"/>
                        </a:rPr>
                        <a:t>                  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КИГ 10, стр.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331 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72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§§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</a:rPr>
                        <a:t> 110-113, </a:t>
                      </a:r>
                      <a:r>
                        <a:rPr lang="ru-RU" sz="3200" dirty="0">
                          <a:latin typeface="Times New Roman"/>
                          <a:ea typeface="Times New Roman"/>
                        </a:rPr>
                        <a:t>т. 33.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32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§§ 110-113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Гр, 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0" y="1714488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термоядерная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№33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343254" y="3522098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реакция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Line 1"/>
          <p:cNvSpPr>
            <a:spLocks noChangeShapeType="1"/>
          </p:cNvSpPr>
          <p:nvPr/>
        </p:nvSpPr>
        <p:spPr bwMode="auto">
          <a:xfrm>
            <a:off x="345958" y="714356"/>
            <a:ext cx="636918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00034" y="592672"/>
            <a:ext cx="0" cy="5256000"/>
          </a:xfrm>
          <a:prstGeom prst="line">
            <a:avLst/>
          </a:prstGeom>
          <a:noFill/>
          <a:ln w="38100">
            <a:solidFill>
              <a:srgbClr val="365D2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500430" y="1928802"/>
            <a:ext cx="1425416" cy="3286148"/>
            <a:chOff x="5680" y="5472"/>
            <a:chExt cx="425" cy="864"/>
          </a:xfrm>
        </p:grpSpPr>
        <p:sp>
          <p:nvSpPr>
            <p:cNvPr id="9224" name="Arc 8"/>
            <p:cNvSpPr>
              <a:spLocks/>
            </p:cNvSpPr>
            <p:nvPr/>
          </p:nvSpPr>
          <p:spPr bwMode="auto">
            <a:xfrm flipH="1">
              <a:off x="5680" y="5472"/>
              <a:ext cx="425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234"/>
                <a:gd name="T1" fmla="*/ 0 h 21600"/>
                <a:gd name="T2" fmla="*/ 21234 w 21234"/>
                <a:gd name="T3" fmla="*/ 17642 h 21600"/>
                <a:gd name="T4" fmla="*/ 0 w 212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34" h="21600" fill="none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</a:path>
                <a:path w="21234" h="21600" stroke="0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65D2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H="1">
              <a:off x="5682" y="6166"/>
              <a:ext cx="0" cy="90"/>
            </a:xfrm>
            <a:prstGeom prst="line">
              <a:avLst/>
            </a:prstGeom>
            <a:noFill/>
            <a:ln w="38100">
              <a:solidFill>
                <a:srgbClr val="365D2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428860" y="2000240"/>
            <a:ext cx="842850" cy="3214710"/>
            <a:chOff x="4909" y="5600"/>
            <a:chExt cx="421" cy="864"/>
          </a:xfrm>
        </p:grpSpPr>
        <p:sp>
          <p:nvSpPr>
            <p:cNvPr id="9227" name="Arc 11"/>
            <p:cNvSpPr>
              <a:spLocks/>
            </p:cNvSpPr>
            <p:nvPr/>
          </p:nvSpPr>
          <p:spPr bwMode="auto">
            <a:xfrm>
              <a:off x="4909" y="5600"/>
              <a:ext cx="419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955"/>
                <a:gd name="T1" fmla="*/ 0 h 21600"/>
                <a:gd name="T2" fmla="*/ 20955 w 20955"/>
                <a:gd name="T3" fmla="*/ 16361 h 21600"/>
                <a:gd name="T4" fmla="*/ 0 w 2095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5" h="21600" fill="none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</a:path>
                <a:path w="20955" h="21600" stroke="0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H="1">
              <a:off x="5330" y="6247"/>
              <a:ext cx="0" cy="9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643042" y="224174"/>
            <a:ext cx="422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30               90              150              210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786578" y="71414"/>
            <a:ext cx="714380" cy="7143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М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1406" y="1214422"/>
            <a:ext cx="42862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06" y="6007262"/>
            <a:ext cx="213391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365D21"/>
            </a:solidFill>
          </a:ln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baseline="-25000" dirty="0" err="1" smtClean="0">
                <a:latin typeface="Times New Roman" pitchFamily="18" charset="0"/>
                <a:cs typeface="Times New Roman" pitchFamily="18" charset="0"/>
              </a:rPr>
              <a:t>нукл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142976" y="1000108"/>
            <a:ext cx="1549399" cy="104140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мало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нуклон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643438" y="1071546"/>
            <a:ext cx="2500330" cy="10668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Электрич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отталкивание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714612" y="2857496"/>
            <a:ext cx="50006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I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3042" y="2357430"/>
            <a:ext cx="3648819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- соединение легких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4214810" y="2857496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0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3571868" y="3357562"/>
            <a:ext cx="4793748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–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разбивание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тяжелых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28"/>
          <p:cNvGrpSpPr/>
          <p:nvPr/>
        </p:nvGrpSpPr>
        <p:grpSpPr>
          <a:xfrm>
            <a:off x="607285" y="774711"/>
            <a:ext cx="6357072" cy="5297495"/>
            <a:chOff x="500034" y="714356"/>
            <a:chExt cx="6499948" cy="5297495"/>
          </a:xfrm>
        </p:grpSpPr>
        <p:grpSp>
          <p:nvGrpSpPr>
            <p:cNvPr id="5" name="Группа 18"/>
            <p:cNvGrpSpPr/>
            <p:nvPr/>
          </p:nvGrpSpPr>
          <p:grpSpPr>
            <a:xfrm>
              <a:off x="500034" y="714356"/>
              <a:ext cx="6499948" cy="5297495"/>
              <a:chOff x="500034" y="714356"/>
              <a:chExt cx="6499948" cy="4557759"/>
            </a:xfrm>
          </p:grpSpPr>
          <p:grpSp>
            <p:nvGrpSpPr>
              <p:cNvPr id="6" name="Group 3"/>
              <p:cNvGrpSpPr>
                <a:grpSpLocks/>
              </p:cNvGrpSpPr>
              <p:nvPr/>
            </p:nvGrpSpPr>
            <p:grpSpPr bwMode="auto">
              <a:xfrm>
                <a:off x="1041161" y="1152520"/>
                <a:ext cx="5958821" cy="4119595"/>
                <a:chOff x="4464" y="5468"/>
                <a:chExt cx="2495" cy="864"/>
              </a:xfrm>
            </p:grpSpPr>
            <p:sp>
              <p:nvSpPr>
                <p:cNvPr id="9220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4464" y="5472"/>
                  <a:ext cx="0" cy="288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1" name="Arc 5"/>
                <p:cNvSpPr>
                  <a:spLocks/>
                </p:cNvSpPr>
                <p:nvPr/>
              </p:nvSpPr>
              <p:spPr bwMode="auto">
                <a:xfrm rot="10733768">
                  <a:off x="4495" y="5468"/>
                  <a:ext cx="1208" cy="864"/>
                </a:xfrm>
                <a:custGeom>
                  <a:avLst/>
                  <a:gdLst>
                    <a:gd name="G0" fmla="+- 10928 0 0"/>
                    <a:gd name="G1" fmla="+- 21600 0 0"/>
                    <a:gd name="G2" fmla="+- 21600 0 0"/>
                    <a:gd name="T0" fmla="*/ 0 w 32528"/>
                    <a:gd name="T1" fmla="*/ 2968 h 21600"/>
                    <a:gd name="T2" fmla="*/ 32528 w 32528"/>
                    <a:gd name="T3" fmla="*/ 21600 h 21600"/>
                    <a:gd name="T4" fmla="*/ 10928 w 32528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2528" h="21600" fill="none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</a:path>
                    <a:path w="32528" h="21600" stroke="0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  <a:lnTo>
                        <a:pt x="10928" y="21600"/>
                      </a:lnTo>
                      <a:close/>
                    </a:path>
                  </a:pathLst>
                </a:cu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2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5374" y="6150"/>
                  <a:ext cx="1585" cy="18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232" name="Line 16"/>
              <p:cNvSpPr>
                <a:spLocks noChangeShapeType="1"/>
              </p:cNvSpPr>
              <p:nvPr/>
            </p:nvSpPr>
            <p:spPr bwMode="auto">
              <a:xfrm>
                <a:off x="500034" y="714356"/>
                <a:ext cx="520703" cy="183515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" name="Прямоугольник 27"/>
            <p:cNvSpPr/>
            <p:nvPr/>
          </p:nvSpPr>
          <p:spPr bwMode="auto">
            <a:xfrm rot="20738256">
              <a:off x="3078583" y="4942765"/>
              <a:ext cx="1214446" cy="8572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202039" y="6058935"/>
            <a:ext cx="222708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стабильны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714744" y="5253351"/>
            <a:ext cx="441133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1МэВ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1нуклон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92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animBg="1"/>
      <p:bldP spid="9218" grpId="0" animBg="1"/>
      <p:bldP spid="9229" grpId="0"/>
      <p:bldP spid="9230" grpId="0" animBg="1"/>
      <p:bldP spid="9231" grpId="0"/>
      <p:bldP spid="17" grpId="0" animBg="1"/>
      <p:bldP spid="9233" grpId="0" animBg="1"/>
      <p:bldP spid="9234" grpId="0" animBg="1"/>
      <p:bldP spid="9235" grpId="0"/>
      <p:bldP spid="24" grpId="0" animBg="1"/>
      <p:bldP spid="24" grpId="1" animBg="1"/>
      <p:bldP spid="25" grpId="0"/>
      <p:bldP spid="9236" grpId="0" animBg="1"/>
      <p:bldP spid="9236" grpId="1" animBg="1"/>
      <p:bldP spid="22" grpId="0" animBg="1"/>
      <p:bldP spid="102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650083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110.      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ТЕРМОЯД. (слияние)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4000" b="1" i="0" u="none" strike="noStrike" cap="none" normalizeH="0" baseline="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+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4000" b="1" i="0" u="none" strike="noStrike" cap="none" normalizeH="0" baseline="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</a:t>
            </a:r>
            <a:r>
              <a:rPr kumimoji="0" lang="ru-RU" sz="4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</a:t>
            </a: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17МэВ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продуктов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ядерн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ускор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зарядов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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тритий из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ТОКАМАК…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водородная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Т.Я.р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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(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табл. Менделеева)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 bwMode="auto">
          <a:xfrm>
            <a:off x="928662" y="5024776"/>
            <a:ext cx="500066" cy="428628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0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30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uiExpand="1" build="p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1" y="0"/>
            <a:ext cx="9143999" cy="68580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111.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Применение яд. энергии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1954г Обнинск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5000 кВт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Нововоронежск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Ленингр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Ко.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Черноб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(до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10000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МВт)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потребляет</a:t>
            </a:r>
            <a:endParaRPr lang="ru-RU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агружает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засоряет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на быстрых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1980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 Белоярская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6000МВт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-235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ударная волна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2. излучение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3.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/а заражение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Хиросима… разоружение…     водородная…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538" y="1857364"/>
            <a:ext cx="1357322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НЕ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785786" y="1643050"/>
            <a:ext cx="3857652" cy="1571636"/>
          </a:xfrm>
          <a:prstGeom prst="roundRect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20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0"/>
                                        <p:tgtEl>
                                          <p:spTgt spid="20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20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20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3000"/>
                                        <p:tgtEl>
                                          <p:spTgt spid="20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uiExpand="1" build="p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112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</a:t>
            </a: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радиоактивные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изотопы</a:t>
            </a:r>
            <a:endParaRPr kumimoji="0" lang="ru-RU" sz="3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-новые элементы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меченые атомы»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ист. излучений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получение  РИ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в биологии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- в медицине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- в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промышл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 в с/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х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- в археологии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" y="0"/>
          <a:ext cx="9143999" cy="6783748"/>
        </p:xfrm>
        <a:graphic>
          <a:graphicData uri="http://schemas.openxmlformats.org/drawingml/2006/table">
            <a:tbl>
              <a:tblPr/>
              <a:tblGrid>
                <a:gridCol w="9143999"/>
              </a:tblGrid>
              <a:tr h="635702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None/>
                      </a:pPr>
                      <a:r>
                        <a:rPr lang="ru-RU" sz="28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1) Дозой </a:t>
                      </a:r>
                      <a:r>
                        <a:rPr lang="ru-RU" sz="2800" b="1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поглощенного излучения</a:t>
                      </a:r>
                      <a:r>
                        <a:rPr lang="ru-RU" sz="2800" b="1" u="none" strike="noStrike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называют величину, равную отношению энергии </a:t>
                      </a:r>
                      <a:r>
                        <a:rPr lang="ru-RU" sz="2800" b="1" u="none" strike="noStrike" dirty="0">
                          <a:latin typeface="Times New Roman"/>
                          <a:ea typeface="Times New Roman"/>
                          <a:sym typeface="Symbol"/>
                        </a:rPr>
                        <a:t></a:t>
                      </a:r>
                      <a:r>
                        <a:rPr lang="en-US" sz="2800" b="1" u="none" strike="noStrike" dirty="0">
                          <a:latin typeface="Times New Roman"/>
                          <a:ea typeface="Times New Roman"/>
                        </a:rPr>
                        <a:t>W </a:t>
                      </a: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 излучения, поглощенной облучаемым телом, к его массе: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ru-RU" sz="2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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W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/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ru-RU" sz="28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1 Гр = 1Дж/1 </a:t>
                      </a:r>
                      <a:r>
                        <a:rPr lang="ru-RU" sz="2800" b="1" dirty="0" smtClean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кг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2) Экспозиционной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дозой излучения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называют величину, равную отношению суммарного заряда ионов одного знака, образованных излучением в на котором объёме воздуха, к массе воздуха в этом объёме.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ЭДИ =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ru-RU" sz="28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1ЭДИ = 1Кл/кг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3)  Эквивалентной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дозой поглощенного излучения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называют величину, равную произведению поглощенной дозы на коэффициент биологической эффективности.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ru-RU" sz="2800" b="1" baseline="-250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экв</a:t>
                      </a:r>
                      <a:r>
                        <a:rPr lang="ru-RU" sz="2800" b="1" baseline="-250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= 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D 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</a:t>
                      </a:r>
                      <a:r>
                        <a:rPr lang="ru-RU" sz="2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КОБЭ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ru-RU" sz="28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1зиверт = 1грей</a:t>
                      </a:r>
                      <a:r>
                        <a:rPr lang="ru-RU" sz="28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</a:t>
                      </a:r>
                      <a:r>
                        <a:rPr lang="ru-RU" sz="28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(КОБЭ см. Таблицу пар. 67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Шахмаевы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23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 113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85720" y="5143512"/>
            <a:ext cx="2714644" cy="500066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857224" y="1285860"/>
            <a:ext cx="1785950" cy="428628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42910" y="3500438"/>
            <a:ext cx="1857388" cy="35719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38100">
          <a:solidFill>
            <a:srgbClr val="0000FF"/>
          </a:solidFill>
          <a:round/>
          <a:headEnd/>
          <a:tailEnd type="triangle" w="med" len="med"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3904</TotalTime>
  <Words>610</Words>
  <Application>Microsoft Office PowerPoint</Application>
  <PresentationFormat>Экран (4:3)</PresentationFormat>
  <Paragraphs>133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PowerPoint</vt:lpstr>
      <vt:lpstr>Презентация PowerPoint</vt:lpstr>
      <vt:lpstr>Домашнее задание.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учитель</cp:lastModifiedBy>
  <cp:revision>446</cp:revision>
  <dcterms:created xsi:type="dcterms:W3CDTF">2009-11-04T14:29:22Z</dcterms:created>
  <dcterms:modified xsi:type="dcterms:W3CDTF">2014-04-10T03:32:45Z</dcterms:modified>
</cp:coreProperties>
</file>