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sldIdLst>
    <p:sldId id="359" r:id="rId2"/>
    <p:sldId id="361" r:id="rId3"/>
    <p:sldId id="362" r:id="rId4"/>
    <p:sldId id="363" r:id="rId5"/>
    <p:sldId id="364" r:id="rId6"/>
    <p:sldId id="365" r:id="rId7"/>
    <p:sldId id="366" r:id="rId8"/>
    <p:sldId id="353" r:id="rId9"/>
    <p:sldId id="357" r:id="rId10"/>
    <p:sldId id="354" r:id="rId11"/>
    <p:sldId id="355" r:id="rId12"/>
    <p:sldId id="351" r:id="rId13"/>
    <p:sldId id="289" r:id="rId14"/>
    <p:sldId id="316" r:id="rId15"/>
    <p:sldId id="344" r:id="rId16"/>
    <p:sldId id="345" r:id="rId17"/>
    <p:sldId id="346" r:id="rId18"/>
    <p:sldId id="347" r:id="rId19"/>
    <p:sldId id="358" r:id="rId20"/>
    <p:sldId id="360" r:id="rId21"/>
    <p:sldId id="367" r:id="rId22"/>
    <p:sldId id="311" r:id="rId23"/>
    <p:sldId id="348" r:id="rId24"/>
    <p:sldId id="349" r:id="rId25"/>
    <p:sldId id="350" r:id="rId26"/>
    <p:sldId id="35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2706EC"/>
    <a:srgbClr val="000099"/>
    <a:srgbClr val="003300"/>
    <a:srgbClr val="66CCFF"/>
    <a:srgbClr val="000000"/>
    <a:srgbClr val="220FB1"/>
    <a:srgbClr val="365D21"/>
    <a:srgbClr val="0033CC"/>
    <a:srgbClr val="001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00" autoAdjust="0"/>
  </p:normalViewPr>
  <p:slideViewPr>
    <p:cSldViewPr>
      <p:cViewPr>
        <p:scale>
          <a:sx n="51" d="100"/>
          <a:sy n="51" d="100"/>
        </p:scale>
        <p:origin x="-251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784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audio8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10" Type="http://schemas.openxmlformats.org/officeDocument/2006/relationships/image" Target="../media/image12.jpeg"/><Relationship Id="rId4" Type="http://schemas.openxmlformats.org/officeDocument/2006/relationships/audio" Target="../media/audio6.wav"/><Relationship Id="rId9" Type="http://schemas.openxmlformats.org/officeDocument/2006/relationships/hyperlink" Target="file:///G:\&#1059;&#1056;&#1054;&#1050;&#1048;\&#1072;&#1085;&#1080;&#1084;&#1072;&#1096;&#1082;&#1080;%2025,03,14\7%20&#1082;&#1083;%20&#1087;&#1088;&#1077;&#1079;%20!\&#1090;&#1077;&#1084;&#1099;%207%20&#1082;&#1083;\7&#1082;&#1083;%20&#1088;&#1072;&#1079;&#1076;&#1077;&#1083;%204\&#1088;&#1072;&#1073;&#1086;&#1095;&#1080;&#1081;%20&#1089;&#1090;&#1086;&#1083;.ppt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1.wav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3.wav"/><Relationship Id="rId10" Type="http://schemas.openxmlformats.org/officeDocument/2006/relationships/image" Target="../media/image5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"/>
          <a:ext cx="9144000" cy="6903705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28572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тепловые явления </a:t>
                      </a:r>
                      <a:r>
                        <a:rPr lang="ru-RU" sz="1600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16( 19)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Урок - 1 (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71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ТЕМА:№1а                                                                                      </a:t>
                      </a:r>
                      <a:r>
                        <a:rPr lang="ru-RU" sz="16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внутренняя  энергия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41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Создать условия для 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усвоения  круга  явлений, изучаемых физикой, изучения понятий "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внутренняя энергия", "теплопередача", "работа как мера изменения внутренней энергии!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5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Способствовать усвоению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круга  явлений, изучаемых физикой, изучения понятий"</a:t>
                      </a:r>
                      <a:r>
                        <a:rPr lang="ru-RU" sz="16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внутренняя энергия", "теплопередача", "работа как мера изменения внутренней энергии!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71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изучения нового материала с элементами организации работы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43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15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ДЕМОНСТРАЦИИ:1.Движение шарика, брошенного вверх 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600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К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олебания маятников.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6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 стального и пластилинового шариков.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тетради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учебником. «Разбивка» $1,2,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 по ОК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подготовиться к уроку физики: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1.Переписать ОК, припоминая рассказ учителя.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«Разбивка» текста учебника.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Рассказать по ОК, используя учебник.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4.Рассказать тему по ОК кому-то.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Припоминая рассказ написать ОК.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повторение буквенных обозначений физических величин (см. табл.1)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простейшие математические операции на примере </a:t>
                      </a:r>
                      <a:r>
                        <a:rPr lang="en-US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</a:t>
                      </a:r>
                      <a:r>
                        <a:rPr lang="en-US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cm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</a:t>
                      </a:r>
                      <a:r>
                        <a:rPr lang="en-US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ru-RU" sz="1400" i="1" baseline="30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+ </a:t>
                      </a:r>
                      <a:r>
                        <a:rPr lang="en-US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Lm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en-US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</a:t>
                      </a:r>
                      <a:r>
                        <a:rPr lang="en-US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en-US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gV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400" b="1" i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оборудование для ДЛР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(термометр, мерный стакан, динамометр, авометр,  лампочка,  соединительные провода, эл. двигатель, калориметр, весы,  разновески,      </a:t>
                      </a: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50659" marR="5065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1,2 (выучить буквенные обозначения) (изготовить калориметр)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59" marR="50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6864350"/>
          </a:xfrm>
          <a:prstGeom prst="rect">
            <a:avLst/>
          </a:prstGeom>
          <a:solidFill>
            <a:srgbClr val="FFFFFF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(Дж)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скалярная физическая величина, показывающая, какую работу может совершить тело или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тел.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Энергетическое определение работы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процесс и мера  изменения энергии.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кинетическая энергия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движущегося тела.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потенциальная энергия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взаимодействия системы тел или различных частей одного тела.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тела, поднятого над землей,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взаимодействия тела и планеты.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П=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упруго деформированного тела,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энергия взаимодействия частей одного и того же тела.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Закон сохранения энергии: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энергия в природе не исчезает, и не возникает из ничего, а лишь переходит из одного вида энергии в другой.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14546" y="1071546"/>
          <a:ext cx="3157539" cy="504826"/>
        </p:xfrm>
        <a:graphic>
          <a:graphicData uri="http://schemas.openxmlformats.org/presentationml/2006/ole">
            <p:oleObj spid="_x0000_s1027" name="Формула" r:id="rId3" imgW="1803400" imgH="228600" progId="Equation.3">
              <p:embed/>
            </p:oleObj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6786578" y="1214422"/>
            <a:ext cx="1726582" cy="1084064"/>
            <a:chOff x="3059732" y="2559250"/>
            <a:chExt cx="3024536" cy="1739500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059732" y="2559250"/>
              <a:ext cx="1714512" cy="1739500"/>
              <a:chOff x="9757" y="3167"/>
              <a:chExt cx="681" cy="707"/>
            </a:xfr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grpSpPr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9757" y="3506"/>
                <a:ext cx="680" cy="36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mv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9757" y="3460"/>
                <a:ext cx="53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369756" y="2860773"/>
              <a:ext cx="1714512" cy="70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986076" y="4572008"/>
          <a:ext cx="2514618" cy="1143008"/>
        </p:xfrm>
        <a:graphic>
          <a:graphicData uri="http://schemas.openxmlformats.org/presentationml/2006/ole">
            <p:oleObj spid="_x0000_s1029" name="Формула" r:id="rId4" imgW="939392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8" cstate="print"/>
          <a:srcRect l="5000" t="15017" r="73294" b="2266"/>
          <a:stretch>
            <a:fillRect/>
          </a:stretch>
        </p:blipFill>
        <p:spPr bwMode="auto">
          <a:xfrm>
            <a:off x="677458" y="3198"/>
            <a:ext cx="185738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9" action="ppaction://hlinkpres?slideindex=1&amp;slidetitle="/>
          </p:cNvPr>
          <p:cNvSpPr txBox="1"/>
          <p:nvPr/>
        </p:nvSpPr>
        <p:spPr>
          <a:xfrm>
            <a:off x="2500298" y="6396359"/>
            <a:ext cx="392909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БНП  мех анимация №14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8" cstate="print"/>
          <a:srcRect l="27541" t="15017" r="49918" b="2266"/>
          <a:stretch>
            <a:fillRect/>
          </a:stretch>
        </p:blipFill>
        <p:spPr bwMode="auto">
          <a:xfrm>
            <a:off x="2571736" y="0"/>
            <a:ext cx="192882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l="50917" t="15017" r="4000" b="2266"/>
          <a:stretch>
            <a:fillRect/>
          </a:stretch>
        </p:blipFill>
        <p:spPr bwMode="auto">
          <a:xfrm>
            <a:off x="4527858" y="0"/>
            <a:ext cx="385765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13648" y="4970142"/>
            <a:ext cx="8929718" cy="646331"/>
          </a:xfrm>
          <a:prstGeom prst="rect">
            <a:avLst/>
          </a:prstGeom>
          <a:blipFill dpi="0" rotWithShape="1">
            <a:blip r:embed="rId10" cstate="print">
              <a:alphaModFix amt="84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процесс изменения  </a:t>
            </a:r>
            <a:r>
              <a:rPr lang="ru-RU" sz="36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8791035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3200" b="1" u="sng" cap="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способность совершать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3736" y="4286256"/>
            <a:ext cx="200026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Е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 advAuto="0"/>
      <p:bldP spid="50" grpId="0" build="p" animBg="1" advAuto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2009360"/>
            <a:ext cx="8929718" cy="278779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гр1 №130,129,244,243,242.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1-6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864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329378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т№1  (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05"/>
          <a:ext cx="9144000" cy="609311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248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                                                                                      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Урок - 2 (т№1) №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№1б  </a:t>
                      </a:r>
                      <a:r>
                        <a:rPr lang="ru-RU" sz="1800" b="1" cap="all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cap="all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Способы 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изменения внутренней энергии.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0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ЦЕЛИ:1.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Создать условия для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усвоения первоначальных знаний по теме №1.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             2.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Способствовать усвоению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круга  явлений, изучаемых физикой, изучения понятий"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внутренняя энергия", "теплопередача", "работа как мера изменения внутренней энергии! </a:t>
                      </a: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36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способствовать усвоению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материала темы №1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усвоению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круга  явлений, изучаемых физикой, изучения понятий "</a:t>
                      </a:r>
                      <a:r>
                        <a:rPr lang="ru-RU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внутренняя энергия", "теплопередача", "работа как мера изменения внутренней энергии", "конвекция", "теплопроводность и излучение".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9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r>
                        <a:rPr lang="ru-RU" sz="1800" i="1" cap="all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усвоения и изучения нового материала нового материала.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18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36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ДЕМОНСТРАЦИИ:1.Модель теплового движения.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/>
                          <a:ea typeface="Times New Roman"/>
                          <a:cs typeface="Times New Roman"/>
                        </a:rPr>
                        <a:t>2. Т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еплопроводность твердых тел, жидкостей и газов.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3. Конвекция в жидкостях и газах.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 Излучение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ОПЫТЫ 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5. Б.Н.П.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Тепло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Анимац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№6.   </a:t>
                      </a:r>
                      <a:r>
                        <a:rPr lang="ru-RU" sz="1800" b="1" dirty="0" smtClean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Видео. №1,3. </a:t>
                      </a:r>
                      <a:r>
                        <a:rPr lang="ru-RU" sz="1800" b="1" dirty="0" smtClean="0">
                          <a:solidFill>
                            <a:srgbClr val="2706E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 №1.2.13</a:t>
                      </a:r>
                      <a:endParaRPr lang="ru-RU" sz="1200" dirty="0">
                        <a:solidFill>
                          <a:srgbClr val="2706E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128586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 энергия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309320"/>
            <a:ext cx="5508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стр.1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371401">
            <a:off x="1054224" y="3315788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её изменение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5214942" y="4000504"/>
            <a:ext cx="2547959" cy="16705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357159" y="2571744"/>
            <a:ext cx="1571635" cy="167056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3428992" y="4888254"/>
            <a:ext cx="3357586" cy="642942"/>
          </a:xfrm>
          <a:prstGeom prst="roundRect">
            <a:avLst/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71868" y="3755696"/>
            <a:ext cx="2928958" cy="642942"/>
          </a:xfrm>
          <a:prstGeom prst="roundRect">
            <a:avLst/>
          </a:prstGeom>
          <a:solidFill>
            <a:srgbClr val="66CCFF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72000" y="178592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2268" y="142852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928670"/>
            <a:ext cx="2555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состоят из…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14488"/>
            <a:ext cx="4472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708693">
            <a:off x="4609043" y="1037951"/>
            <a:ext cx="3939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нутренняя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43182"/>
            <a:ext cx="3929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взаимодействуют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43834" y="185736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4000504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786191"/>
            <a:ext cx="2940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совершить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286256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индейцы…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2640" y="4684390"/>
            <a:ext cx="341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r>
              <a:rPr lang="ru-RU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03068">
            <a:off x="5871751" y="5255402"/>
            <a:ext cx="3084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кол-во теплоты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3"/>
            <a:endCxn id="26" idx="1"/>
          </p:cNvCxnSpPr>
          <p:nvPr/>
        </p:nvCxnSpPr>
        <p:spPr>
          <a:xfrm flipV="1">
            <a:off x="1181005" y="4150016"/>
            <a:ext cx="747789" cy="3121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14414" y="4572008"/>
            <a:ext cx="714380" cy="54736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0" y="164305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3929058" y="1044250"/>
            <a:ext cx="614354" cy="2286016"/>
          </a:xfrm>
          <a:prstGeom prst="rightBrace">
            <a:avLst>
              <a:gd name="adj1" fmla="val 24856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6572264" y="0"/>
            <a:ext cx="1000342" cy="1261306"/>
            <a:chOff x="9757" y="3181"/>
            <a:chExt cx="596" cy="6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9806" y="3470"/>
              <a:ext cx="4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58" y="3181"/>
              <a:ext cx="595" cy="2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928794" y="3857628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baseline="30000" dirty="0" smtClean="0">
                <a:latin typeface="Times New Roman" pitchFamily="18" charset="0"/>
                <a:cs typeface="Times New Roman" pitchFamily="18" charset="0"/>
              </a:rPr>
              <a:t>потереть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4857760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3200" b="1" cap="all" baseline="-25000" dirty="0" smtClean="0">
                <a:latin typeface="Times New Roman" pitchFamily="18" charset="0"/>
                <a:cs typeface="Times New Roman" pitchFamily="18" charset="0"/>
              </a:rPr>
              <a:t>батарее</a:t>
            </a:r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 rot="19971737">
            <a:off x="4309212" y="2639806"/>
            <a:ext cx="2005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 rot="20098633">
            <a:off x="5408543" y="2782009"/>
            <a:ext cx="2799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 rot="20133962">
            <a:off x="6838840" y="2882569"/>
            <a:ext cx="2290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43578"/>
            <a:ext cx="327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5857892"/>
            <a:ext cx="2412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Конвекция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57884" y="6068817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2357422" y="5572140"/>
            <a:ext cx="2143140" cy="28575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643438" y="5857892"/>
            <a:ext cx="571504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7968" y="5572140"/>
            <a:ext cx="121285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071670" y="1187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…останавливаются…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43900" y="-7146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786446" y="185736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37964" y="4262158"/>
            <a:ext cx="168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Гильза…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4714884"/>
            <a:ext cx="739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  <p:bldP spid="37" grpId="0"/>
      <p:bldP spid="37" grpId="1"/>
      <p:bldP spid="9217" grpId="0"/>
      <p:bldP spid="9218" grpId="0"/>
      <p:bldP spid="6" grpId="0"/>
      <p:bldP spid="9219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20" grpId="0"/>
      <p:bldP spid="20" grpId="1"/>
      <p:bldP spid="9220" grpId="0" animBg="1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45" grpId="0"/>
      <p:bldP spid="46" grpId="0"/>
      <p:bldP spid="47" grpId="0"/>
      <p:bldP spid="47" grpId="1"/>
      <p:bldP spid="49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Скругленный прямоугольник 88"/>
          <p:cNvSpPr/>
          <p:nvPr/>
        </p:nvSpPr>
        <p:spPr>
          <a:xfrm>
            <a:off x="1976134" y="687060"/>
            <a:ext cx="6500858" cy="50006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0816" y="0"/>
            <a:ext cx="9053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теплопередача…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2026672" y="1330002"/>
            <a:ext cx="350838" cy="375050"/>
            <a:chOff x="1872" y="4752"/>
            <a:chExt cx="288" cy="288"/>
          </a:xfrm>
        </p:grpSpPr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>
              <a:off x="1872" y="5040"/>
              <a:ext cx="28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 flipV="1">
              <a:off x="2016" y="4752"/>
              <a:ext cx="0" cy="288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1214414" y="1285860"/>
            <a:ext cx="4911732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1071538" y="1285863"/>
            <a:ext cx="402201" cy="1428757"/>
            <a:chOff x="2880" y="6480"/>
            <a:chExt cx="166" cy="549"/>
          </a:xfrm>
        </p:grpSpPr>
        <p:grpSp>
          <p:nvGrpSpPr>
            <p:cNvPr id="8243" name="Group 51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8244" name="Rectangle 52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45" name="Freeform 53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2071670" y="500042"/>
            <a:ext cx="65641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взаимодействие  молекул…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285720" y="2708920"/>
            <a:ext cx="3447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55"/>
          <p:cNvSpPr>
            <a:spLocks noChangeArrowheads="1"/>
          </p:cNvSpPr>
          <p:nvPr/>
        </p:nvSpPr>
        <p:spPr bwMode="auto">
          <a:xfrm>
            <a:off x="857224" y="3280424"/>
            <a:ext cx="2969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(холодные…)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5403960" y="2538707"/>
            <a:ext cx="3097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ИЗОЛЯТОР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56"/>
          <p:cNvSpPr>
            <a:spLocks noChangeArrowheads="1"/>
          </p:cNvSpPr>
          <p:nvPr/>
        </p:nvSpPr>
        <p:spPr bwMode="auto">
          <a:xfrm>
            <a:off x="6357950" y="3110211"/>
            <a:ext cx="1502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49" name="Group 57"/>
          <p:cNvGrpSpPr>
            <a:grpSpLocks/>
          </p:cNvGrpSpPr>
          <p:nvPr/>
        </p:nvGrpSpPr>
        <p:grpSpPr bwMode="auto">
          <a:xfrm>
            <a:off x="5214942" y="4000504"/>
            <a:ext cx="229501" cy="845197"/>
            <a:chOff x="2880" y="6480"/>
            <a:chExt cx="166" cy="549"/>
          </a:xfrm>
        </p:grpSpPr>
        <p:grpSp>
          <p:nvGrpSpPr>
            <p:cNvPr id="8250" name="Group 58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8251" name="Rectangle 59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53" name="Freeform 61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254" name="Group 62"/>
          <p:cNvGrpSpPr>
            <a:grpSpLocks/>
          </p:cNvGrpSpPr>
          <p:nvPr/>
        </p:nvGrpSpPr>
        <p:grpSpPr bwMode="auto">
          <a:xfrm rot="2814774">
            <a:off x="4826451" y="2881259"/>
            <a:ext cx="632422" cy="1758392"/>
            <a:chOff x="2301" y="6481"/>
            <a:chExt cx="152" cy="289"/>
          </a:xfrm>
        </p:grpSpPr>
        <p:sp>
          <p:nvSpPr>
            <p:cNvPr id="8255" name="Rectangle 63"/>
            <p:cNvSpPr>
              <a:spLocks noChangeArrowheads="1"/>
            </p:cNvSpPr>
            <p:nvPr/>
          </p:nvSpPr>
          <p:spPr bwMode="auto">
            <a:xfrm>
              <a:off x="2301" y="6576"/>
              <a:ext cx="144" cy="194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6" name="Line 64"/>
            <p:cNvSpPr>
              <a:spLocks noChangeShapeType="1"/>
            </p:cNvSpPr>
            <p:nvPr/>
          </p:nvSpPr>
          <p:spPr bwMode="auto">
            <a:xfrm>
              <a:off x="2309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57" name="Line 65"/>
            <p:cNvSpPr>
              <a:spLocks noChangeShapeType="1"/>
            </p:cNvSpPr>
            <p:nvPr/>
          </p:nvSpPr>
          <p:spPr bwMode="auto">
            <a:xfrm>
              <a:off x="2453" y="6481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6643702" y="3571876"/>
            <a:ext cx="1010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715140" y="4071942"/>
            <a:ext cx="1542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Воздух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500958" y="4786322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(окно…)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67544" y="3861048"/>
            <a:ext cx="3362844" cy="1400383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переноса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вещества…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0" name="Group 37"/>
          <p:cNvGrpSpPr>
            <a:grpSpLocks/>
          </p:cNvGrpSpPr>
          <p:nvPr/>
        </p:nvGrpSpPr>
        <p:grpSpPr bwMode="auto">
          <a:xfrm>
            <a:off x="3000364" y="1285860"/>
            <a:ext cx="350838" cy="375050"/>
            <a:chOff x="1872" y="4752"/>
            <a:chExt cx="288" cy="288"/>
          </a:xfrm>
        </p:grpSpPr>
        <p:sp>
          <p:nvSpPr>
            <p:cNvPr id="81" name="Line 38"/>
            <p:cNvSpPr>
              <a:spLocks noChangeShapeType="1"/>
            </p:cNvSpPr>
            <p:nvPr/>
          </p:nvSpPr>
          <p:spPr bwMode="auto">
            <a:xfrm>
              <a:off x="1872" y="5040"/>
              <a:ext cx="28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Line 39"/>
            <p:cNvSpPr>
              <a:spLocks noChangeShapeType="1"/>
            </p:cNvSpPr>
            <p:nvPr/>
          </p:nvSpPr>
          <p:spPr bwMode="auto">
            <a:xfrm flipV="1">
              <a:off x="2016" y="4752"/>
              <a:ext cx="0" cy="288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3" name="Group 37"/>
          <p:cNvGrpSpPr>
            <a:grpSpLocks/>
          </p:cNvGrpSpPr>
          <p:nvPr/>
        </p:nvGrpSpPr>
        <p:grpSpPr bwMode="auto">
          <a:xfrm>
            <a:off x="3929058" y="1285860"/>
            <a:ext cx="350838" cy="375050"/>
            <a:chOff x="1872" y="4752"/>
            <a:chExt cx="288" cy="288"/>
          </a:xfrm>
        </p:grpSpPr>
        <p:sp>
          <p:nvSpPr>
            <p:cNvPr id="84" name="Line 38"/>
            <p:cNvSpPr>
              <a:spLocks noChangeShapeType="1"/>
            </p:cNvSpPr>
            <p:nvPr/>
          </p:nvSpPr>
          <p:spPr bwMode="auto">
            <a:xfrm>
              <a:off x="1872" y="5040"/>
              <a:ext cx="28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9"/>
            <p:cNvSpPr>
              <a:spLocks noChangeShapeType="1"/>
            </p:cNvSpPr>
            <p:nvPr/>
          </p:nvSpPr>
          <p:spPr bwMode="auto">
            <a:xfrm flipV="1">
              <a:off x="2016" y="4752"/>
              <a:ext cx="0" cy="288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6" name="Group 37"/>
          <p:cNvGrpSpPr>
            <a:grpSpLocks/>
          </p:cNvGrpSpPr>
          <p:nvPr/>
        </p:nvGrpSpPr>
        <p:grpSpPr bwMode="auto">
          <a:xfrm>
            <a:off x="4929190" y="1285860"/>
            <a:ext cx="350838" cy="375050"/>
            <a:chOff x="1872" y="4752"/>
            <a:chExt cx="288" cy="288"/>
          </a:xfrm>
        </p:grpSpPr>
        <p:sp>
          <p:nvSpPr>
            <p:cNvPr id="87" name="Line 38"/>
            <p:cNvSpPr>
              <a:spLocks noChangeShapeType="1"/>
            </p:cNvSpPr>
            <p:nvPr/>
          </p:nvSpPr>
          <p:spPr bwMode="auto">
            <a:xfrm>
              <a:off x="1872" y="5040"/>
              <a:ext cx="28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 flipV="1">
              <a:off x="2016" y="4752"/>
              <a:ext cx="0" cy="288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1" name="Овал 90"/>
          <p:cNvSpPr/>
          <p:nvPr/>
        </p:nvSpPr>
        <p:spPr>
          <a:xfrm>
            <a:off x="5143504" y="3929066"/>
            <a:ext cx="142876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286380" y="3929066"/>
            <a:ext cx="71438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58187E-6 L -0.0007 0.225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3.90379E-6 L 0.00313 0.232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3.90379E-6 L 0.004 0.232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3.90379E-6 L 0.00486 0.222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00052 -0.0675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312 -0.0569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400"/>
                                        <p:tgtEl>
                                          <p:spTgt spid="82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400"/>
                                        <p:tgtEl>
                                          <p:spTgt spid="82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400"/>
                                        <p:tgtEl>
                                          <p:spTgt spid="82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00"/>
                            </p:stCondLst>
                            <p:childTnLst>
                              <p:par>
                                <p:cTn id="1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400"/>
                                        <p:tgtEl>
                                          <p:spTgt spid="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400"/>
                                        <p:tgtEl>
                                          <p:spTgt spid="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400"/>
                                        <p:tgtEl>
                                          <p:spTgt spid="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800"/>
                            </p:stCondLst>
                            <p:childTnLst>
                              <p:par>
                                <p:cTn id="1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400"/>
                                        <p:tgtEl>
                                          <p:spTgt spid="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400"/>
                                        <p:tgtEl>
                                          <p:spTgt spid="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400"/>
                                        <p:tgtEl>
                                          <p:spTgt spid="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8258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8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8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42" grpId="0"/>
      <p:bldP spid="42" grpId="1"/>
      <p:bldP spid="42" grpId="2"/>
      <p:bldP spid="8241" grpId="0" animBg="1"/>
      <p:bldP spid="62" grpId="0"/>
      <p:bldP spid="8247" grpId="0"/>
      <p:bldP spid="64" grpId="0"/>
      <p:bldP spid="8248" grpId="0"/>
      <p:bldP spid="66" grpId="0"/>
      <p:bldP spid="76" grpId="0"/>
      <p:bldP spid="77" grpId="0"/>
      <p:bldP spid="78" grpId="0"/>
      <p:bldP spid="8258" grpId="0" uiExpand="1" build="p" animBg="1" advAuto="0"/>
      <p:bldP spid="8258" grpId="1" build="allAtOnce" animBg="1"/>
      <p:bldP spid="91" grpId="0" animBg="1"/>
      <p:bldP spid="91" grpId="1" animBg="1"/>
      <p:bldP spid="91" grpId="2" animBg="1"/>
      <p:bldP spid="92" grpId="0" animBg="1"/>
      <p:bldP spid="92" grpId="1" animBg="1"/>
      <p:bldP spid="9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2571736" y="4500570"/>
            <a:ext cx="6000792" cy="1643074"/>
          </a:xfrm>
          <a:prstGeom prst="roundRect">
            <a:avLst/>
          </a:prstGeom>
          <a:solidFill>
            <a:srgbClr val="66CCFF">
              <a:alpha val="46000"/>
            </a:srgbClr>
          </a:solidFill>
          <a:ln>
            <a:solidFill>
              <a:srgbClr val="000099">
                <a:alpha val="6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7457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Конвекция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Group 1"/>
          <p:cNvGrpSpPr>
            <a:grpSpLocks/>
          </p:cNvGrpSpPr>
          <p:nvPr/>
        </p:nvGrpSpPr>
        <p:grpSpPr bwMode="auto">
          <a:xfrm>
            <a:off x="642910" y="857232"/>
            <a:ext cx="1908173" cy="2263290"/>
            <a:chOff x="3744" y="4464"/>
            <a:chExt cx="864" cy="864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3744" y="4608"/>
              <a:ext cx="864" cy="720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3744" y="4464"/>
              <a:ext cx="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4608" y="4464"/>
              <a:ext cx="0" cy="8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3744" y="5328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1285852" y="3143248"/>
            <a:ext cx="365041" cy="1436698"/>
            <a:chOff x="2880" y="6480"/>
            <a:chExt cx="166" cy="549"/>
          </a:xfrm>
        </p:grpSpPr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4512185" y="1214425"/>
            <a:ext cx="2774459" cy="135731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 rot="16200000" flipV="1">
            <a:off x="5192890" y="898841"/>
            <a:ext cx="179894" cy="811057"/>
          </a:xfrm>
          <a:prstGeom prst="flowChartOnlineStorage">
            <a:avLst/>
          </a:prstGeom>
          <a:solidFill>
            <a:srgbClr val="66CC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450024" y="1500174"/>
            <a:ext cx="13242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737465" y="2786058"/>
            <a:ext cx="2977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ночной  бриз…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 –пашня…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643174" y="4500570"/>
            <a:ext cx="597336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струями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ГАЗА … …ЖИДКОСТИ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269006" y="29594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598900" y="294258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00562" y="1857364"/>
            <a:ext cx="142876" cy="142876"/>
          </a:xfrm>
          <a:prstGeom prst="ellipse">
            <a:avLst/>
          </a:prstGeom>
          <a:solidFill>
            <a:srgbClr val="000099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58352" y="2085326"/>
            <a:ext cx="142876" cy="3571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510156" y="1928802"/>
            <a:ext cx="142876" cy="142876"/>
          </a:xfrm>
          <a:prstGeom prst="ellipse">
            <a:avLst/>
          </a:prstGeom>
          <a:solidFill>
            <a:srgbClr val="000099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714480" y="292893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643438" y="1928802"/>
            <a:ext cx="142876" cy="142876"/>
          </a:xfrm>
          <a:prstGeom prst="ellipse">
            <a:avLst/>
          </a:prstGeom>
          <a:solidFill>
            <a:srgbClr val="000099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pat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-0.06336 C -0.05799 -0.03006 -0.0507 -0.00324 -0.04219 -0.00324 L -0.0059 -0.00324 C 0.00261 -0.00324 0.00903 -0.03006 0.00903 -0.06336 L 0.00903 -0.20028 C 0.00903 -0.23358 0.00261 -0.26156 -0.0059 -0.26156 L -0.04219 -0.26156 C -0.0507 -0.26156 -0.05799 -0.23358 -0.05799 -0.20028 Z " pathEditMode="relative" rAng="10800000" ptsTypes="fFfFfFff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pat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2 -0.05296 C 0.07622 -0.01966 0.06858 0.00716 0.0592 0.00716 L 0.01875 0.00716 C 0.00903 0.00716 0.00156 -0.01966 0.00156 -0.05296 L 0.00156 -0.18988 C 0.00156 -0.22318 0.00903 -0.25116 0.01875 -0.25116 L 0.0592 -0.25116 C 0.06858 -0.25116 0.07622 -0.22318 0.07622 -0.18988 Z " pathEditMode="relative" rAng="-10800000" ptsTypes="fFfFfFff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pat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5157 C 0.0158 -0.07401 0.04531 -0.09181 0.08142 -0.09181 L 0.23351 -0.09181 C 0.26962 -0.09181 0.29931 -0.07401 0.29931 -0.05157 L 0.29931 0.04117 C 0.29931 0.06406 0.26962 0.08326 0.23351 0.08326 L 0.08142 0.08326 C 0.04531 0.08326 0.0158 0.06406 0.0158 0.04117 Z " pathEditMode="relative" rAng="0" ptsTypes="fFfFfFff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pat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677 -0.06638 C 0.00677 -0.08881 0.03629 -0.10662 0.0724 -0.10662 L 0.22448 -0.10662 C 0.26059 -0.10662 0.29028 -0.08881 0.29028 -0.06638 L 0.29028 0.02636 C 0.29028 0.04926 0.26059 0.06845 0.22448 0.06845 L 0.0724 0.06845 C 0.03629 0.06845 0.00677 0.04926 0.00677 0.02636 Z " pathEditMode="relative" rAng="0" ptsTypes="fFfFfFff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2 -0.05296 C 0.07622 -0.01966 0.06858 0.00716 0.0592 0.00716 L 0.01875 0.00716 C 0.00903 0.00716 0.00156 -0.01966 0.00156 -0.05296 L 0.00156 -0.18988 C 0.00156 -0.22318 0.00903 -0.25116 0.01875 -0.25116 L 0.0592 -0.25116 C 0.06858 -0.25116 0.07622 -0.22318 0.07622 -0.18988 Z " pathEditMode="relative" rAng="-10800000" ptsTypes="fFfFfFff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690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8 -0.06638 C 0.00018 -0.08881 0.02969 -0.10662 0.0658 -0.10662 L 0.21789 -0.10662 C 0.254 -0.10662 0.28369 -0.08881 0.28369 -0.06638 L 0.28369 0.02636 C 0.28369 0.04926 0.254 0.06845 0.21789 0.06845 L 0.0658 0.06845 C 0.02969 0.06845 0.00018 0.04926 0.00018 0.02636 Z " pathEditMode="relative" rAng="0" ptsTypes="fFfFfFff">
                                      <p:cBhvr>
                                        <p:cTn id="1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4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4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4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719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" grpId="0"/>
      <p:bldP spid="3" grpId="1"/>
      <p:bldP spid="7185" grpId="0" animBg="1"/>
      <p:bldP spid="7192" grpId="0" animBg="1"/>
      <p:bldP spid="7193" grpId="0" build="p"/>
      <p:bldP spid="7194" grpId="0"/>
      <p:bldP spid="7194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0"/>
            <a:ext cx="7782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4846" y="935066"/>
            <a:ext cx="2162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костра…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43042" y="1785926"/>
            <a:ext cx="3363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СОЛНЦА…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14876" y="2214554"/>
            <a:ext cx="3078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вакууме….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857496"/>
            <a:ext cx="3202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черный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64331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Парник…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термос…(1,2,3)</a:t>
            </a:r>
            <a:endParaRPr lang="ru-RU" sz="2800" b="1" cap="all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500430" y="4357694"/>
            <a:ext cx="428835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видимыми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и</a:t>
            </a:r>
            <a:endParaRPr kumimoji="0" lang="ru-RU" sz="40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НЕВИДИМЫМИ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ЛУЧАМИ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1093346" y="918392"/>
            <a:ext cx="380395" cy="653220"/>
            <a:chOff x="2889" y="6480"/>
            <a:chExt cx="157" cy="251"/>
          </a:xfrm>
        </p:grpSpPr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2960" y="6480"/>
              <a:ext cx="86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1928794" y="5072074"/>
            <a:ext cx="380395" cy="653220"/>
            <a:chOff x="2889" y="6480"/>
            <a:chExt cx="157" cy="251"/>
          </a:xfrm>
        </p:grpSpPr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2960" y="6480"/>
              <a:ext cx="86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2285984" y="428604"/>
            <a:ext cx="6215106" cy="4786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285984" y="5572140"/>
            <a:ext cx="6357982" cy="785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142845" y="4000504"/>
            <a:ext cx="1785950" cy="1357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57158" y="5572140"/>
            <a:ext cx="1714512" cy="10715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1928794" y="5857892"/>
            <a:ext cx="1000132" cy="571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-539871" y="2689351"/>
            <a:ext cx="5000660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4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4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4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145" grpId="0"/>
      <p:bldP spid="6" grpId="0"/>
      <p:bldP spid="7" grpId="0"/>
      <p:bldP spid="8" grpId="0"/>
      <p:bldP spid="9" grpId="0"/>
      <p:bldP spid="6146" grpId="0"/>
      <p:bldP spid="61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32316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 smtClean="0">
                <a:latin typeface="Times New Roman"/>
                <a:ea typeface="Times New Roman"/>
              </a:rPr>
              <a:t>121)</a:t>
            </a:r>
            <a:r>
              <a:rPr lang="ru-RU" sz="3200" i="1" dirty="0" smtClean="0">
                <a:latin typeface="Times New Roman"/>
                <a:ea typeface="Times New Roman"/>
              </a:rPr>
              <a:t> </a:t>
            </a:r>
            <a:r>
              <a:rPr lang="ru-RU" sz="2800" i="1" dirty="0" smtClean="0">
                <a:latin typeface="Times New Roman"/>
                <a:ea typeface="Times New Roman"/>
              </a:rPr>
              <a:t>Температура воздуха на высоте 1000 км достигает нескольких</a:t>
            </a:r>
            <a:r>
              <a:rPr lang="ru-RU" sz="2800" i="1" u="sng" dirty="0" smtClean="0">
                <a:latin typeface="Times New Roman"/>
                <a:ea typeface="Times New Roman"/>
              </a:rPr>
              <a:t> тысяч градусов.</a:t>
            </a:r>
            <a:r>
              <a:rPr lang="ru-RU" sz="2800" i="1" dirty="0" smtClean="0">
                <a:latin typeface="Times New Roman"/>
                <a:ea typeface="Times New Roman"/>
              </a:rPr>
              <a:t> Почему не плавятся спутники (</a:t>
            </a:r>
            <a:r>
              <a:rPr lang="en-US" sz="2800" i="1" dirty="0" smtClean="0">
                <a:latin typeface="Times New Roman"/>
                <a:ea typeface="Times New Roman"/>
              </a:rPr>
              <a:t>t</a:t>
            </a:r>
            <a:r>
              <a:rPr lang="ru-RU" sz="2800" i="1" dirty="0" smtClean="0">
                <a:latin typeface="Times New Roman"/>
                <a:ea typeface="Times New Roman"/>
              </a:rPr>
              <a:t> плавления железа 1520</a:t>
            </a:r>
            <a:r>
              <a:rPr lang="ru-RU" sz="2800" b="1" i="1" baseline="30000" dirty="0" smtClean="0">
                <a:latin typeface="Times New Roman"/>
                <a:ea typeface="Times New Roman"/>
              </a:rPr>
              <a:t>0</a:t>
            </a:r>
            <a:r>
              <a:rPr lang="ru-RU" sz="2800" i="1" dirty="0" smtClean="0">
                <a:latin typeface="Times New Roman"/>
                <a:ea typeface="Times New Roman"/>
              </a:rPr>
              <a:t>С?</a:t>
            </a:r>
          </a:p>
          <a:p>
            <a:pPr algn="ctr"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(воздух разряжен, молекул мало, и поэтому не может передать кораблю необходимую для плавления энергию)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4686"/>
            <a:ext cx="9144000" cy="261610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 smtClean="0">
                <a:latin typeface="Times New Roman"/>
                <a:ea typeface="Times New Roman"/>
              </a:rPr>
              <a:t>120) </a:t>
            </a:r>
            <a:r>
              <a:rPr lang="ru-RU" sz="2800" i="1" dirty="0" smtClean="0">
                <a:latin typeface="Times New Roman"/>
                <a:ea typeface="Times New Roman"/>
              </a:rPr>
              <a:t>В бане при 100</a:t>
            </a:r>
            <a:r>
              <a:rPr lang="ru-RU" sz="2800" i="1" baseline="30000" dirty="0" smtClean="0">
                <a:latin typeface="Times New Roman"/>
                <a:ea typeface="Times New Roman"/>
              </a:rPr>
              <a:t>0</a:t>
            </a:r>
            <a:r>
              <a:rPr lang="ru-RU" sz="2800" i="1" dirty="0" smtClean="0">
                <a:latin typeface="Times New Roman"/>
                <a:ea typeface="Times New Roman"/>
              </a:rPr>
              <a:t>С  терпимо,  а в ванной даже при     60 </a:t>
            </a:r>
            <a:r>
              <a:rPr lang="ru-RU" sz="2800" i="1" baseline="30000" dirty="0" smtClean="0">
                <a:latin typeface="Times New Roman"/>
                <a:ea typeface="Times New Roman"/>
              </a:rPr>
              <a:t>0</a:t>
            </a:r>
            <a:r>
              <a:rPr lang="ru-RU" sz="2800" i="1" dirty="0" smtClean="0">
                <a:latin typeface="Times New Roman"/>
                <a:ea typeface="Times New Roman"/>
              </a:rPr>
              <a:t>С невыносимо… Почему?</a:t>
            </a:r>
          </a:p>
          <a:p>
            <a:pPr algn="ctr"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(воздух  в бане разряжен, молекул мало,  а в воде молекулы двигаются медленней чем в бане, но их много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).</a:t>
            </a:r>
            <a:endParaRPr lang="ru-RU" sz="24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215206" cy="307012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Проверим ДЗ Гр1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130*,129,244,243,242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t" hangingPunct="1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7кл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55092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</a:rPr>
              <a:t>122)</a:t>
            </a:r>
            <a:r>
              <a:rPr lang="ru-RU" sz="3600" i="1" dirty="0" smtClean="0"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latin typeface="Times New Roman"/>
                <a:ea typeface="Times New Roman"/>
              </a:rPr>
              <a:t>Температура тела человека 36,6</a:t>
            </a:r>
            <a:r>
              <a:rPr lang="ru-RU" sz="3200" i="1" baseline="30000" dirty="0" smtClean="0">
                <a:latin typeface="Times New Roman"/>
                <a:ea typeface="Times New Roman"/>
              </a:rPr>
              <a:t>0</a:t>
            </a:r>
            <a:r>
              <a:rPr lang="ru-RU" sz="3200" i="1" dirty="0" smtClean="0">
                <a:latin typeface="Times New Roman"/>
                <a:ea typeface="Times New Roman"/>
              </a:rPr>
              <a:t>С. В воздухе нам нормально при 25</a:t>
            </a:r>
            <a:r>
              <a:rPr lang="ru-RU" sz="3200" i="1" baseline="30000" dirty="0" smtClean="0">
                <a:latin typeface="Times New Roman"/>
                <a:ea typeface="Times New Roman"/>
              </a:rPr>
              <a:t>0</a:t>
            </a:r>
            <a:r>
              <a:rPr lang="ru-RU" sz="3200" i="1" dirty="0" smtClean="0">
                <a:latin typeface="Times New Roman"/>
                <a:ea typeface="Times New Roman"/>
              </a:rPr>
              <a:t> , а  при 36</a:t>
            </a:r>
            <a:r>
              <a:rPr lang="ru-RU" sz="3200" i="1" baseline="30000" dirty="0" smtClean="0">
                <a:latin typeface="Times New Roman"/>
                <a:ea typeface="Times New Roman"/>
              </a:rPr>
              <a:t>0</a:t>
            </a:r>
            <a:r>
              <a:rPr lang="ru-RU" sz="3200" i="1" dirty="0" smtClean="0">
                <a:latin typeface="Times New Roman"/>
                <a:ea typeface="Times New Roman"/>
              </a:rPr>
              <a:t> нам жарко,  а в воде же при 36</a:t>
            </a:r>
            <a:r>
              <a:rPr lang="ru-RU" sz="3200" i="1" baseline="30000" dirty="0" smtClean="0">
                <a:latin typeface="Times New Roman"/>
                <a:ea typeface="Times New Roman"/>
              </a:rPr>
              <a:t>0</a:t>
            </a:r>
            <a:r>
              <a:rPr lang="ru-RU" sz="3200" i="1" dirty="0" smtClean="0">
                <a:latin typeface="Times New Roman"/>
                <a:ea typeface="Times New Roman"/>
              </a:rPr>
              <a:t> нормально, а при 25</a:t>
            </a:r>
            <a:r>
              <a:rPr lang="ru-RU" sz="3200" i="1" baseline="30000" dirty="0" smtClean="0">
                <a:latin typeface="Times New Roman"/>
                <a:ea typeface="Times New Roman"/>
              </a:rPr>
              <a:t>0 </a:t>
            </a:r>
            <a:r>
              <a:rPr lang="ru-RU" sz="3200" i="1" dirty="0" smtClean="0">
                <a:latin typeface="Times New Roman"/>
                <a:ea typeface="Times New Roman"/>
              </a:rPr>
              <a:t>холодно?</a:t>
            </a:r>
            <a:r>
              <a:rPr lang="ru-RU" sz="3200" dirty="0" smtClean="0">
                <a:latin typeface="Times New Roman"/>
                <a:ea typeface="Times New Roman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(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воде молекул много, поэтому они и забирают и отдают </a:t>
            </a:r>
            <a:r>
              <a:rPr lang="ru-RU" sz="36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энегии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больше ….)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</a:rPr>
              <a:t>123)</a:t>
            </a:r>
            <a:r>
              <a:rPr lang="ru-RU" sz="3600" i="1" dirty="0" smtClean="0"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latin typeface="Times New Roman"/>
                <a:ea typeface="Times New Roman"/>
              </a:rPr>
              <a:t>Замерзая вода может разорвать чугунный сосуд. Откуда берется энергия на совершение этой работы? </a:t>
            </a:r>
          </a:p>
          <a:p>
            <a:pPr algn="ctr">
              <a:spcAft>
                <a:spcPts val="0"/>
              </a:spcAft>
            </a:pPr>
            <a:r>
              <a:rPr lang="ru-RU" sz="3600" i="1" dirty="0" smtClean="0">
                <a:latin typeface="Times New Roman"/>
                <a:ea typeface="Times New Roman"/>
              </a:rPr>
              <a:t>(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 счет уменьшения внутренней энергии системы!)</a:t>
            </a:r>
            <a:endParaRPr lang="ru-RU" sz="3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29238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</a:rPr>
              <a:t>124)  </a:t>
            </a:r>
            <a:r>
              <a:rPr lang="ru-RU" sz="3600" i="1" dirty="0" smtClean="0">
                <a:latin typeface="Times New Roman"/>
                <a:ea typeface="Times New Roman"/>
              </a:rPr>
              <a:t>При  какой температуре в пустыне при жаре надо одевать шубу</a:t>
            </a:r>
            <a:r>
              <a:rPr lang="ru-RU" sz="3200" i="1" dirty="0" smtClean="0">
                <a:latin typeface="Times New Roman"/>
                <a:ea typeface="Times New Roman"/>
              </a:rPr>
              <a:t>?</a:t>
            </a:r>
            <a:r>
              <a:rPr lang="ru-RU" sz="3200" dirty="0" smtClean="0">
                <a:latin typeface="Times New Roman"/>
                <a:ea typeface="Times New Roman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(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Выше 36,6 </a:t>
            </a:r>
            <a:r>
              <a:rPr lang="ru-RU" sz="3600" b="1" i="1" baseline="30000" dirty="0" smtClean="0">
                <a:latin typeface="Times New Roman"/>
                <a:ea typeface="Times New Roman"/>
              </a:rPr>
              <a:t>0</a:t>
            </a: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….)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</a:rPr>
              <a:t>125) </a:t>
            </a:r>
            <a:r>
              <a:rPr lang="ru-RU" sz="3600" i="1" dirty="0" smtClean="0">
                <a:latin typeface="Times New Roman"/>
                <a:ea typeface="Times New Roman"/>
              </a:rPr>
              <a:t>Греет ли шуба</a:t>
            </a:r>
            <a:r>
              <a:rPr lang="ru-RU" sz="3200" i="1" dirty="0" smtClean="0">
                <a:latin typeface="Times New Roman"/>
                <a:ea typeface="Times New Roman"/>
              </a:rPr>
              <a:t>? </a:t>
            </a:r>
          </a:p>
          <a:p>
            <a:pPr algn="ctr">
              <a:spcAft>
                <a:spcPts val="0"/>
              </a:spcAft>
            </a:pPr>
            <a:r>
              <a:rPr lang="ru-RU" sz="3600" i="1" dirty="0" smtClean="0">
                <a:latin typeface="Times New Roman"/>
                <a:ea typeface="Times New Roman"/>
              </a:rPr>
              <a:t>(…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она лишь уменьшает теплообмен !)</a:t>
            </a:r>
            <a:endParaRPr lang="ru-RU" sz="32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488" y="857232"/>
            <a:ext cx="4000528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1-6</a:t>
            </a:r>
          </a:p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гр2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329378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т№1  (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" y="500042"/>
          <a:ext cx="8643965" cy="5857916"/>
        </p:xfrm>
        <a:graphic>
          <a:graphicData uri="http://schemas.openxmlformats.org/drawingml/2006/table">
            <a:tbl>
              <a:tblPr/>
              <a:tblGrid>
                <a:gridCol w="468379"/>
                <a:gridCol w="7459860"/>
                <a:gridCol w="715726"/>
              </a:tblGrid>
              <a:tr h="362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диктант по буквенным обозначения и формулам за 7кл.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ситуации: </a:t>
                      </a:r>
                      <a:r>
                        <a:rPr lang="ru-RU" sz="1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Куда девается кинетическая энергия  при остановке тела</a:t>
                      </a: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2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№1 с демонстрациями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23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21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Первичное закрепление материала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121)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Температура воздуха на высоте 1000 км достигает нескольких</a:t>
                      </a:r>
                      <a:r>
                        <a:rPr lang="ru-RU" sz="1600" i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тысяч градусов.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Почему не плавятся спутники (</a:t>
                      </a:r>
                      <a:r>
                        <a:rPr lang="en-US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плавления железа 1520</a:t>
                      </a:r>
                      <a:r>
                        <a:rPr lang="ru-RU" sz="1600" i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С?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воздух разряжен и поэтому не может передать кораблю необходимую для плавления энергию)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122)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Температура тела человека 36,6</a:t>
                      </a:r>
                      <a:r>
                        <a:rPr lang="ru-RU" sz="1600" i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 В воздухе нам нормально при 25</a:t>
                      </a:r>
                      <a:r>
                        <a:rPr lang="ru-RU" sz="1600" i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 а  при 36</a:t>
                      </a:r>
                      <a:r>
                        <a:rPr lang="ru-RU" sz="1600" i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нам жарко,  а в воде же при 36</a:t>
                      </a:r>
                      <a:r>
                        <a:rPr lang="ru-RU" sz="1600" i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нормально, а при 25</a:t>
                      </a:r>
                      <a:r>
                        <a:rPr lang="ru-RU" sz="1600" i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 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холодно?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теплопроводность воды гораздо больше воздуха….)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123)</a:t>
                      </a:r>
                      <a:r>
                        <a:rPr lang="ru-RU" sz="16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Замерзая вода может разорвать чугунный сосуд. Откуда берется энергия на совершение этой работы? 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счет уменьшения внутренней энергии системы!)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§§ 3-7  (т №1) (калориметр)  Практич.  заданиние  №1 (стр.9),№2(2) (стр 18)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329378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т№1  (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04"/>
          <a:ext cx="8858280" cy="5857916"/>
        </p:xfrm>
        <a:graphic>
          <a:graphicData uri="http://schemas.openxmlformats.org/drawingml/2006/table">
            <a:tbl>
              <a:tblPr/>
              <a:tblGrid>
                <a:gridCol w="8858280"/>
              </a:tblGrid>
              <a:tr h="384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)  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Урок - 3 (зт№1) № 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ТЕМА:(З т №1)                      </a:t>
                      </a: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теплопередачи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12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ЦЕЛИ:1.Закрепить знания по теме №1.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             2.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80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Times New Roman"/>
                          <a:ea typeface="Times New Roman"/>
                          <a:cs typeface="Times New Roman"/>
                        </a:rPr>
                        <a:t>1) 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бобщить и систематизировать знания учащихся по теме №1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2) Организовать применение знаний в речевой и графической учебной практике.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r>
                        <a:rPr lang="ru-RU" sz="2000" b="1" i="1" cap="all">
                          <a:latin typeface="Times New Roman"/>
                          <a:ea typeface="Times New Roman"/>
                          <a:cs typeface="Times New Roman"/>
                        </a:rPr>
                        <a:t>: О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  <a:cs typeface="Times New Roman"/>
                        </a:rPr>
                        <a:t>тработки знаний и умений по теме.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12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  </a:t>
                      </a: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репродуктивный в форме закрепления суждений и решения творческих задач.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ДЕМОНСТРАЦИИ:1. Колориметр и приемы обращения с ним.   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329378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8  класс  т№1  (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8605"/>
          <a:ext cx="9144000" cy="6268241"/>
        </p:xfrm>
        <a:graphic>
          <a:graphicData uri="http://schemas.openxmlformats.org/drawingml/2006/table">
            <a:tbl>
              <a:tblPr/>
              <a:tblGrid>
                <a:gridCol w="495474"/>
                <a:gridCol w="7891397"/>
                <a:gridCol w="757129"/>
              </a:tblGrid>
              <a:tr h="30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Объяснение Д/З (гр.№1) и консультация по теме №1.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4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аудиализация  -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внутренняя энергия и способы ее изменения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виды теплопередачи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</a:rPr>
                        <a:t>*  визуализация   -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07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u="sng" dirty="0">
                          <a:latin typeface="Times New Roman"/>
                          <a:ea typeface="Times New Roman"/>
                        </a:rPr>
                        <a:t>Решение качественных задач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127.  Куда девается потенциальная энергия сжатой пружины после ее растворения в кислоте?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???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44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u="sng" dirty="0">
                          <a:latin typeface="Times New Roman"/>
                        </a:rPr>
                        <a:t>Первичное закрепление материала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121)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Температура воздуха на высоте 1000 км достигает нескольких</a:t>
                      </a:r>
                      <a:r>
                        <a:rPr lang="ru-RU" sz="1600" i="1" u="sng" dirty="0">
                          <a:latin typeface="Times New Roman"/>
                          <a:ea typeface="Times New Roman"/>
                        </a:rPr>
                        <a:t> тысяч градусов.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Почему не плавятся спутники (</a:t>
                      </a: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плавления железа 1520</a:t>
                      </a:r>
                      <a:r>
                        <a:rPr lang="ru-RU" sz="1600" i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С?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 воздух разряжен и поэтому не может передать кораблю необходимую для плавления энергию)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122)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Температура тела человека 36,6</a:t>
                      </a:r>
                      <a:r>
                        <a:rPr lang="ru-RU" sz="1600" i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С. В воздухе нам нормально при 25</a:t>
                      </a:r>
                      <a:r>
                        <a:rPr lang="ru-RU" sz="1600" i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, а  при 36</a:t>
                      </a:r>
                      <a:r>
                        <a:rPr lang="ru-RU" sz="1600" i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нам жарко,  а в воде же при 36</a:t>
                      </a:r>
                      <a:r>
                        <a:rPr lang="ru-RU" sz="1600" i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нормально, а при 25</a:t>
                      </a:r>
                      <a:r>
                        <a:rPr lang="ru-RU" sz="1600" i="1" baseline="30000" dirty="0">
                          <a:latin typeface="Times New Roman"/>
                          <a:ea typeface="Times New Roman"/>
                        </a:rPr>
                        <a:t>0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холодно?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теплопроводность воды гораздо больше воздуха….)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123)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 Замерзая вода может разорвать чугунный сосуд. Откуда берется энергия на совершение этой работы? (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за счет уменьшения внутренней энергии системы!)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>
                          <a:latin typeface="Times New Roman"/>
                          <a:ea typeface="Times New Roman"/>
                        </a:rPr>
                        <a:t>гр.№1  (калориметр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</a:rPr>
                        <a:t>!!!)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499, 501, 722, 741, 766	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indent="-45720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При сжигании бензина в автомобильном двигателе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выделилось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600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энергии, при этом двигатель совершил полезную работу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150 кДж.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Какова полезная мощность двигателя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 определите КПД двигателя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2207" y="1643050"/>
            <a:ext cx="1151577" cy="1361325"/>
            <a:chOff x="9660" y="3167"/>
            <a:chExt cx="778" cy="42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9660" y="3324"/>
              <a:ext cx="57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1860568"/>
            <a:ext cx="107914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57290" y="1928802"/>
            <a:ext cx="57150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642782" y="1660705"/>
            <a:ext cx="1006520" cy="1130701"/>
            <a:chOff x="9630" y="3167"/>
            <a:chExt cx="680" cy="353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757" y="3324"/>
              <a:ext cx="45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9630" y="3167"/>
              <a:ext cx="6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150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9774" y="3345"/>
              <a:ext cx="4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44440" y="1919157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37,5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7643834" y="1124426"/>
            <a:ext cx="1428760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37,5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285784" y="2714620"/>
            <a:ext cx="9644130" cy="1000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17463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условию предыдущей задачи определите КПД двигателя.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введите в %  с точность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19050" lvl="0" indent="0" algn="just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71442" y="3714768"/>
            <a:ext cx="3608388" cy="110807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2392" y="4605355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71880" y="4286256"/>
            <a:ext cx="1643062" cy="1200150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33CC"/>
                </a:solidFill>
                <a:sym typeface="Symbol" pitchFamily="18" charset="2"/>
              </a:rPr>
              <a:t>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157132" y="4879624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286380" y="4286256"/>
            <a:ext cx="1357322" cy="1200329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flipV="1">
            <a:off x="6500826" y="4929198"/>
            <a:ext cx="1152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 bwMode="auto">
          <a:xfrm>
            <a:off x="6500826" y="4071942"/>
            <a:ext cx="1107996" cy="830997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572264" y="5000636"/>
            <a:ext cx="1031051" cy="76944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572396" y="4434496"/>
            <a:ext cx="1571604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=0,25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203289" y="3588253"/>
            <a:ext cx="893986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5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7" grpId="0"/>
      <p:bldP spid="8" grpId="0"/>
      <p:bldP spid="13" grpId="0"/>
      <p:bldP spid="14" grpId="0" animBg="1"/>
      <p:bldP spid="20483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Юный пассажир в самолете дальнего следования отметил, что полет над лесом длился ровно 1 мин. Зная скорость полета самолета (850 км/ч), он тут же определил длину пути, пройденного самолетом над лесом. Какой результат получил юный пассажир?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85992"/>
            <a:ext cx="2267776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3143272" cy="20621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v= 850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=1мин=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путь самолёта над лесом составил ……км.</a:t>
            </a: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872190" y="3071806"/>
            <a:ext cx="2286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6329390" y="2803519"/>
            <a:ext cx="45720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786590" y="2500306"/>
            <a:ext cx="342900" cy="403225"/>
            <a:chOff x="4401" y="1887"/>
            <a:chExt cx="540" cy="637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AutoShape 6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8158190" y="2695569"/>
            <a:ext cx="342900" cy="404812"/>
            <a:chOff x="4401" y="1887"/>
            <a:chExt cx="540" cy="637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AutoShape 9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" name="Прямоугольник 13"/>
          <p:cNvSpPr/>
          <p:nvPr/>
        </p:nvSpPr>
        <p:spPr>
          <a:xfrm>
            <a:off x="2786050" y="3288100"/>
            <a:ext cx="635795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быстрота перемещения тела, ч.р. пути в одну секунду.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130.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сколько времени плывущий по течению реки плот пройдет 15 км, если скорость течения 0,5 м/с?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3143272" cy="20621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v= 850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км/ч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=1мин=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5872190" y="1717675"/>
            <a:ext cx="2286000" cy="0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6329390" y="1449388"/>
            <a:ext cx="45720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</p:cxn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86590" y="1146175"/>
            <a:ext cx="342900" cy="403225"/>
            <a:chOff x="4401" y="1887"/>
            <a:chExt cx="540" cy="637"/>
          </a:xfrm>
        </p:grpSpPr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158190" y="1341438"/>
            <a:ext cx="342900" cy="404812"/>
            <a:chOff x="4401" y="1887"/>
            <a:chExt cx="540" cy="637"/>
          </a:xfrm>
        </p:grpSpPr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4401" y="1887"/>
              <a:ext cx="540" cy="6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4503" y="2062"/>
              <a:ext cx="360" cy="1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2" name="Прямоугольник 11"/>
          <p:cNvSpPr/>
          <p:nvPr/>
        </p:nvSpPr>
        <p:spPr>
          <a:xfrm>
            <a:off x="0" y="4795897"/>
            <a:ext cx="91440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плот пройдёт 15 км за …..с. или ……мин, или …..час.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071678"/>
            <a:ext cx="6357950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быстрота перемещения тела, ч.р. пути в одну секунду.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3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12" grpId="0" build="p" animBg="1"/>
      <p:bldP spid="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242.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Известно, что при одинаковых условиях разные газы в объеме 1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содержат одно и то же число молекул, а плотности  газов разные. Чем объясняется различие в плотности газов?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748716"/>
            <a:ext cx="201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Водород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Воздух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Гелий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Кислород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70685" y="1772816"/>
            <a:ext cx="1884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0,00009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0,00129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0,00018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0,00143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3689" y="1857364"/>
            <a:ext cx="4915256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 молекул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786182" y="3606888"/>
            <a:ext cx="2573140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ρ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95897"/>
            <a:ext cx="91440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чем больше масса каждой молекулы, тем больше плотность.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2" y="2786058"/>
            <a:ext cx="509312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 animBg="1"/>
      <p:bldP spid="11" grpId="0" animBg="1"/>
      <p:bldP spid="8" grpId="0" build="p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243.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Чем объяснить отличие плотности водяного пара от  плотности воды?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300192" y="836712"/>
            <a:ext cx="2438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0, 59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77735" y="1480794"/>
            <a:ext cx="1071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06297" y="980728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77603" y="2123736"/>
            <a:ext cx="29065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56300" y="2780928"/>
            <a:ext cx="4915256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 молекул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95298" y="3642143"/>
            <a:ext cx="5093126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00570"/>
            <a:ext cx="8512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это масса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357298"/>
            <a:ext cx="2573140" cy="11079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ρ</a:t>
            </a: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29264"/>
            <a:ext cx="9144000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чем ближе молекулы друг к другу, тем больше плотность.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Кислород (как и любой из газов) в зависимости от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условий может находиться в газообразном, жидком или твердом состоянии. В каком из состояний плотность кислорода  наибольшая; наименьшая? Почему?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8573"/>
            <a:ext cx="8512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это масса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636912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 зависит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массы одной молекулы и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расстояния между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молекулами.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56" y="-2738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наука о наиболее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явлениях природы.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то или иное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объективная реальность. (то, что нас окружает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явлений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:- физические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химические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биологические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6200" y="3714752"/>
            <a:ext cx="8673518" cy="245055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Физические явления: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механические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тепловые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 электромагнитные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(световые)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ядерные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0" y="1"/>
            <a:ext cx="9144000" cy="6858000"/>
            <a:chOff x="-2643238" y="-7238348"/>
            <a:chExt cx="9144000" cy="1281046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2643238" y="-7238348"/>
              <a:ext cx="9144000" cy="12810466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9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4716987" y="-6599508"/>
              <a:ext cx="864966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2643238" y="-1366888"/>
              <a:ext cx="3429024" cy="172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eaLnBrk="0" hangingPunct="0"/>
              <a:r>
                <a:rPr lang="ru-RU" sz="5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Физика =</a:t>
              </a:r>
              <a:endPara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50"/>
            <p:cNvSpPr txBox="1">
              <a:spLocks noChangeArrowheads="1"/>
            </p:cNvSpPr>
            <p:nvPr/>
          </p:nvSpPr>
          <p:spPr bwMode="auto">
            <a:xfrm>
              <a:off x="777774" y="100988"/>
              <a:ext cx="5435506" cy="19349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Наука о природе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87839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8941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121)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Температура воздуха на высоте 1000 км достигает нескольких</a:t>
            </a:r>
            <a:r>
              <a:rPr lang="ru-RU" sz="3400" i="1" u="sng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тысяч градусов.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Почему не плавятся спутники (</a:t>
            </a:r>
            <a:r>
              <a:rPr lang="en-US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плавления железа 1520</a:t>
            </a:r>
            <a:r>
              <a:rPr lang="ru-RU" sz="3400" i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С?</a:t>
            </a:r>
          </a:p>
          <a:p>
            <a:pPr>
              <a:spcAft>
                <a:spcPts val="0"/>
              </a:spcAft>
            </a:pP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122)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Температура тела человека 36,6</a:t>
            </a:r>
            <a:r>
              <a:rPr lang="ru-RU" sz="3400" i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С. В воздухе нам нормально при 25</a:t>
            </a:r>
            <a:r>
              <a:rPr lang="ru-RU" sz="3400" i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, а  при 36</a:t>
            </a:r>
            <a:r>
              <a:rPr lang="ru-RU" sz="3400" i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нам жарко,  а в воде же при 36</a:t>
            </a:r>
            <a:r>
              <a:rPr lang="ru-RU" sz="3400" i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нормально, а при 25</a:t>
            </a:r>
            <a:r>
              <a:rPr lang="ru-RU" sz="3400" i="1" baseline="30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 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холодно?</a:t>
            </a:r>
            <a:r>
              <a:rPr lang="ru-RU" sz="3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>
              <a:spcAft>
                <a:spcPts val="0"/>
              </a:spcAft>
            </a:pPr>
            <a:endParaRPr lang="ru-RU" sz="3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123)</a:t>
            </a:r>
            <a:r>
              <a:rPr lang="ru-RU" sz="34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Замерзая вода может разорвать чугунный сосуд. Откуда берется энергия на совершение этой работы? 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6087</TotalTime>
  <Words>2028</Words>
  <Application>Microsoft Office PowerPoint</Application>
  <PresentationFormat>Экран (4:3)</PresentationFormat>
  <Paragraphs>305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Трек</vt:lpstr>
      <vt:lpstr>Формула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Домашнее задание.</vt:lpstr>
      <vt:lpstr>Уроки физики    Вторушина С.В.      8  класс  т№1  (U, U )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Домашнее задание.</vt:lpstr>
      <vt:lpstr>Уроки физики    Вторушина С.В.      8  класс  т№1  (U, U ) </vt:lpstr>
      <vt:lpstr>Уроки физики    Вторушина С.В.      8  класс  т№1  (U, U ) </vt:lpstr>
      <vt:lpstr>Уроки физики    Вторушина С.В.      8  класс  т№1  (U, U ) 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804</cp:revision>
  <dcterms:created xsi:type="dcterms:W3CDTF">2009-11-04T14:29:22Z</dcterms:created>
  <dcterms:modified xsi:type="dcterms:W3CDTF">2021-09-05T16:20:42Z</dcterms:modified>
</cp:coreProperties>
</file>