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297" r:id="rId2"/>
    <p:sldId id="318" r:id="rId3"/>
    <p:sldId id="313" r:id="rId4"/>
    <p:sldId id="311" r:id="rId5"/>
    <p:sldId id="310" r:id="rId6"/>
    <p:sldId id="316" r:id="rId7"/>
    <p:sldId id="317" r:id="rId8"/>
    <p:sldId id="315" r:id="rId9"/>
    <p:sldId id="320" r:id="rId10"/>
    <p:sldId id="322" r:id="rId11"/>
    <p:sldId id="324" r:id="rId12"/>
    <p:sldId id="323" r:id="rId13"/>
    <p:sldId id="307" r:id="rId14"/>
    <p:sldId id="321" r:id="rId15"/>
    <p:sldId id="319" r:id="rId16"/>
    <p:sldId id="325" r:id="rId17"/>
    <p:sldId id="31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00"/>
    <a:srgbClr val="00CCFF"/>
    <a:srgbClr val="030303"/>
    <a:srgbClr val="003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D66AA-5BE3-458C-AF26-15C39C932D6C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431966-410A-44D8-846C-20D29845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0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9733-212C-4695-A9B9-5C472E12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7845-3E8C-4AE0-87BA-7CFAFF59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643D-D4C7-4309-BFAD-C58AB186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92D7-4914-44FD-B83D-44FE090D1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CB7-0F47-4A15-B6FB-A4A4AA83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1A88-9E09-43DC-96BC-AAFF8184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F4B7-046A-4427-B3DD-C58F9C9A5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7C5D-4DEC-4963-B09B-64E47902D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F7EE-3222-40CA-A8CB-BE7D99F5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6F7C-16AA-4412-8434-9CACD60DF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D68C-EFB3-478E-AF7F-2EE1D9BC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46F82D-C26C-4774-8513-78060D8D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6" r:id="rId4"/>
    <p:sldLayoutId id="2147483865" r:id="rId5"/>
    <p:sldLayoutId id="2147483857" r:id="rId6"/>
    <p:sldLayoutId id="2147483858" r:id="rId7"/>
    <p:sldLayoutId id="2147483866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8050"/>
            <a:ext cx="9144000" cy="40010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- 4 (ток в средах) № 87.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(VI)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/т21/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ток в газах. Плазма.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Знания учащихся о проводимости газов.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УСВОЕНИЯ ЗНАНИЙ О НЕСАМОСТОЯТЕЛЬНОМ И САМОСТОЯТЕЛЬНОМ РАЗРЯДЕ, ТЕРМОЭЛЕКТРОННОЙ ЭМИССИИ, ВИДАХ САМОСТОЯТЕЛЬНОГО РАЗРЯДА И ПЛАЗМЕ.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1.Несамостоятельный разряд. (рис 230) 2. Самостоятельный разряд в газах при пониженном давлении.  3. К/фр.  &lt;Термоэлектронная эмиссия&gt;.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т21.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– хороший  . . . . . . . . . . . . . . . . . . . .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Разряд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электрический ток в газе, представляет собой упорядоченное движение  . . . . . . . . . . . . . . . . . . . . . . . . ..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Несамостоятельный разряд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ток в газе, обеспечивающийся  . . . . . . . . . . . . . . ионизатором ( . . .. . . . . . . . . . . . . . ., радиоактивное излучение, УФ,  .. . . . . . . . . . . . . 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Самостоятельный разряд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разряд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обеспечивающийся  . . . . . . . . . . . . . . . . . . . . . . . . . . . . . . . . . . . . . . . . . . . . . . .. .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самостоятельных разрядов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тлеющий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. . . . . . . . . . . . . . полярное сияние),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искровой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(молния),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электрическая дуга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коронный.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Плазма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первое состояние вещества, полностью или частично  . . . . . . . . . . . . . . . . . . . . . . . . (звезды)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лектронная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миссия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испускание . . . . . . . . . . . . . . . . . . . . . . . . . . . . . . . . . . . . . . . . . . . . . . . . . . . . 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6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8842" y="0"/>
            <a:ext cx="9322842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будет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поднести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горящую спичку к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заряженному электроскопу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Выберите явления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разряда в газах.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Огни святого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Эльма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Полярные сияния,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Гальваностегия,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Коронный разряд,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Электрическая дуга,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Молния,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Искра в выключателе,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ламп дневного света «экономичные лампы»,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Постепенная разрядка заряженного шарика,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.Разрядка заряженного электрометра  вблизи горящей спички.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кроме 1,3и10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кроме3,9 и 10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кроме 3,7 и 9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кроме 1,9 и 10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428868"/>
            <a:ext cx="378618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7620" y="2428868"/>
            <a:ext cx="378618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3066" y="2881636"/>
            <a:ext cx="3333446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286124"/>
            <a:ext cx="3500430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3286124"/>
            <a:ext cx="1857388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3286124"/>
            <a:ext cx="3857620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714752"/>
            <a:ext cx="8286776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6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768" y="1785926"/>
            <a:ext cx="45397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59"/>
          <p:cNvGrpSpPr/>
          <p:nvPr/>
        </p:nvGrpSpPr>
        <p:grpSpPr>
          <a:xfrm>
            <a:off x="4199809" y="1500174"/>
            <a:ext cx="4801347" cy="3836801"/>
            <a:chOff x="270719" y="168263"/>
            <a:chExt cx="4801347" cy="3836801"/>
          </a:xfrm>
        </p:grpSpPr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5000997" y="764704"/>
              <a:ext cx="2090" cy="147600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Группа 61"/>
            <p:cNvGrpSpPr/>
            <p:nvPr/>
          </p:nvGrpSpPr>
          <p:grpSpPr>
            <a:xfrm>
              <a:off x="270719" y="168263"/>
              <a:ext cx="4801347" cy="3836801"/>
              <a:chOff x="270719" y="168263"/>
              <a:chExt cx="4801347" cy="3836801"/>
            </a:xfrm>
          </p:grpSpPr>
          <p:sp>
            <p:nvSpPr>
              <p:cNvPr id="64" name="Line 29"/>
              <p:cNvSpPr>
                <a:spLocks noChangeShapeType="1"/>
              </p:cNvSpPr>
              <p:nvPr/>
            </p:nvSpPr>
            <p:spPr bwMode="auto">
              <a:xfrm flipV="1">
                <a:off x="2934121" y="2236994"/>
                <a:ext cx="2077727" cy="2356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dirty="0" smtClean="0"/>
                  <a:t>            </a:t>
                </a:r>
                <a:endParaRPr lang="ru-RU" dirty="0"/>
              </a:p>
            </p:txBody>
          </p:sp>
          <p:grpSp>
            <p:nvGrpSpPr>
              <p:cNvPr id="10" name="Группа 64"/>
              <p:cNvGrpSpPr/>
              <p:nvPr/>
            </p:nvGrpSpPr>
            <p:grpSpPr>
              <a:xfrm>
                <a:off x="270719" y="168263"/>
                <a:ext cx="4801347" cy="3836801"/>
                <a:chOff x="270719" y="116615"/>
                <a:chExt cx="4801347" cy="3836801"/>
              </a:xfrm>
            </p:grpSpPr>
            <p:grpSp>
              <p:nvGrpSpPr>
                <p:cNvPr id="11" name="Group 16"/>
                <p:cNvGrpSpPr>
                  <a:grpSpLocks/>
                </p:cNvGrpSpPr>
                <p:nvPr/>
              </p:nvGrpSpPr>
              <p:grpSpPr bwMode="auto">
                <a:xfrm>
                  <a:off x="270719" y="360895"/>
                  <a:ext cx="1594875" cy="744369"/>
                  <a:chOff x="8051" y="3841"/>
                  <a:chExt cx="883" cy="409"/>
                </a:xfrm>
              </p:grpSpPr>
              <p:sp>
                <p:nvSpPr>
                  <p:cNvPr id="10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8318" y="3841"/>
                    <a:ext cx="343" cy="409"/>
                  </a:xfrm>
                  <a:prstGeom prst="ellips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71" y="4049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1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51" y="4048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Группа 66"/>
                <p:cNvGrpSpPr/>
                <p:nvPr/>
              </p:nvGrpSpPr>
              <p:grpSpPr>
                <a:xfrm>
                  <a:off x="270719" y="116615"/>
                  <a:ext cx="4801347" cy="3836801"/>
                  <a:chOff x="270719" y="132385"/>
                  <a:chExt cx="4801347" cy="3836801"/>
                </a:xfrm>
              </p:grpSpPr>
              <p:sp>
                <p:nvSpPr>
                  <p:cNvPr id="6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351" y="754280"/>
                    <a:ext cx="2090" cy="2876185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96786" y="3165927"/>
                    <a:ext cx="2309747" cy="449919"/>
                    <a:chOff x="10968" y="4305"/>
                    <a:chExt cx="1149" cy="246"/>
                  </a:xfrm>
                </p:grpSpPr>
                <p:sp>
                  <p:nvSpPr>
                    <p:cNvPr id="10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73" y="4535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397" y="4305"/>
                      <a:ext cx="246" cy="24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968" y="4551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596336" y="3562396"/>
                    <a:ext cx="1475730" cy="7067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4" name="Группа 70"/>
                  <p:cNvGrpSpPr/>
                  <p:nvPr/>
                </p:nvGrpSpPr>
                <p:grpSpPr>
                  <a:xfrm>
                    <a:off x="2567924" y="3295485"/>
                    <a:ext cx="1164280" cy="673701"/>
                    <a:chOff x="2567924" y="3295485"/>
                    <a:chExt cx="1164280" cy="673701"/>
                  </a:xfrm>
                </p:grpSpPr>
                <p:grpSp>
                  <p:nvGrpSpPr>
                    <p:cNvPr id="15" name="Группа 112"/>
                    <p:cNvGrpSpPr/>
                    <p:nvPr/>
                  </p:nvGrpSpPr>
                  <p:grpSpPr>
                    <a:xfrm>
                      <a:off x="2567924" y="3295485"/>
                      <a:ext cx="459204" cy="673701"/>
                      <a:chOff x="2567924" y="3281837"/>
                      <a:chExt cx="459204" cy="673701"/>
                    </a:xfrm>
                  </p:grpSpPr>
                  <p:sp>
                    <p:nvSpPr>
                      <p:cNvPr id="104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7924" y="3573957"/>
                        <a:ext cx="437509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7128" y="3281837"/>
                        <a:ext cx="0" cy="673701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6" name="Группа 113"/>
                    <p:cNvGrpSpPr/>
                    <p:nvPr/>
                  </p:nvGrpSpPr>
                  <p:grpSpPr>
                    <a:xfrm>
                      <a:off x="3173567" y="3436158"/>
                      <a:ext cx="558637" cy="273862"/>
                      <a:chOff x="3173567" y="3449806"/>
                      <a:chExt cx="558637" cy="273862"/>
                    </a:xfrm>
                  </p:grpSpPr>
                  <p:sp>
                    <p:nvSpPr>
                      <p:cNvPr id="102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93453" y="3449806"/>
                        <a:ext cx="0" cy="273862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3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3567" y="3575782"/>
                        <a:ext cx="558637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050057" y="2897874"/>
                    <a:ext cx="2090" cy="659568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7" name="Группа 72"/>
                  <p:cNvGrpSpPr/>
                  <p:nvPr/>
                </p:nvGrpSpPr>
                <p:grpSpPr>
                  <a:xfrm>
                    <a:off x="270719" y="132385"/>
                    <a:ext cx="4799256" cy="2909181"/>
                    <a:chOff x="270719" y="132385"/>
                    <a:chExt cx="4799256" cy="2909181"/>
                  </a:xfrm>
                </p:grpSpPr>
                <p:sp>
                  <p:nvSpPr>
                    <p:cNvPr id="7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719" y="2853118"/>
                      <a:ext cx="2201053" cy="7067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Rectangl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2492675" y="2712986"/>
                      <a:ext cx="938531" cy="328580"/>
                    </a:xfrm>
                    <a:prstGeom prst="rect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5647" y="2223445"/>
                      <a:ext cx="0" cy="47715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3295" y="2893163"/>
                      <a:ext cx="1636680" cy="2356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8" name="Группа 77"/>
                    <p:cNvGrpSpPr/>
                    <p:nvPr/>
                  </p:nvGrpSpPr>
                  <p:grpSpPr>
                    <a:xfrm>
                      <a:off x="297895" y="132385"/>
                      <a:ext cx="4757452" cy="2093658"/>
                      <a:chOff x="297895" y="132385"/>
                      <a:chExt cx="4757452" cy="2093658"/>
                    </a:xfrm>
                  </p:grpSpPr>
                  <p:grpSp>
                    <p:nvGrpSpPr>
                      <p:cNvPr id="19" name="Группа 114"/>
                      <p:cNvGrpSpPr/>
                      <p:nvPr/>
                    </p:nvGrpSpPr>
                    <p:grpSpPr>
                      <a:xfrm>
                        <a:off x="297895" y="1260248"/>
                        <a:ext cx="4757452" cy="965795"/>
                        <a:chOff x="297895" y="1260248"/>
                        <a:chExt cx="4757452" cy="965795"/>
                      </a:xfrm>
                    </p:grpSpPr>
                    <p:sp>
                      <p:nvSpPr>
                        <p:cNvPr id="92" name="Line 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6929" y="1674736"/>
                          <a:ext cx="723233" cy="0"/>
                        </a:xfrm>
                        <a:prstGeom prst="line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0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7895" y="1260248"/>
                          <a:ext cx="4757452" cy="965795"/>
                          <a:chOff x="8739" y="4951"/>
                          <a:chExt cx="2276" cy="410"/>
                        </a:xfrm>
                      </p:grpSpPr>
                      <p:sp>
                        <p:nvSpPr>
                          <p:cNvPr id="94" name="Text Box 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3" y="4951"/>
                            <a:ext cx="545" cy="410"/>
                          </a:xfrm>
                          <a:prstGeom prst="rect">
                            <a:avLst/>
                          </a:prstGeom>
                          <a:noFill/>
                          <a:ln w="349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54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7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9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6" y="5003"/>
                            <a:ext cx="315" cy="258"/>
                          </a:xfrm>
                          <a:prstGeom prst="ellips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432" y="5133"/>
                            <a:ext cx="345" cy="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739" y="5132"/>
                            <a:ext cx="728" cy="2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256" y="5129"/>
                            <a:ext cx="728" cy="4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9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956" y="5120"/>
                            <a:ext cx="59" cy="3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1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01" y="132385"/>
                        <a:ext cx="4245335" cy="1107129"/>
                        <a:chOff x="8775" y="4466"/>
                        <a:chExt cx="2031" cy="470"/>
                      </a:xfrm>
                    </p:grpSpPr>
                    <p:sp>
                      <p:nvSpPr>
                        <p:cNvPr id="81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75" y="4466"/>
                          <a:ext cx="565" cy="470"/>
                        </a:xfrm>
                        <a:prstGeom prst="rect">
                          <a:avLst/>
                        </a:prstGeom>
                        <a:noFill/>
                        <a:ln w="349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ru-RU" sz="6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8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72" y="4529"/>
                          <a:ext cx="1434" cy="356"/>
                          <a:chOff x="6817" y="5012"/>
                          <a:chExt cx="1657" cy="461"/>
                        </a:xfrm>
                      </p:grpSpPr>
                      <p:sp>
                        <p:nvSpPr>
                          <p:cNvPr id="83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91" y="5012"/>
                            <a:ext cx="1383" cy="461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noFill/>
                          <a:ln w="34925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817" y="5276"/>
                            <a:ext cx="405" cy="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63" name="Line 54"/>
            <p:cNvSpPr>
              <a:spLocks noChangeShapeType="1"/>
            </p:cNvSpPr>
            <p:nvPr/>
          </p:nvSpPr>
          <p:spPr bwMode="auto">
            <a:xfrm flipH="1">
              <a:off x="4388548" y="764704"/>
              <a:ext cx="61453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" name="Line 47"/>
          <p:cNvSpPr>
            <a:spLocks noChangeShapeType="1"/>
          </p:cNvSpPr>
          <p:nvPr/>
        </p:nvSpPr>
        <p:spPr bwMode="auto">
          <a:xfrm>
            <a:off x="8296842" y="1785926"/>
            <a:ext cx="0" cy="54725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Line 47"/>
          <p:cNvSpPr>
            <a:spLocks noChangeShapeType="1"/>
          </p:cNvSpPr>
          <p:nvPr/>
        </p:nvSpPr>
        <p:spPr bwMode="auto">
          <a:xfrm>
            <a:off x="6305328" y="1792748"/>
            <a:ext cx="0" cy="54725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исследуемый объект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Амперметр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Потенциометр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Вольтметр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6643702" y="4071942"/>
            <a:ext cx="45397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3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4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4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4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12" grpId="0" animBg="1"/>
      <p:bldP spid="113" grpId="0" animBg="1"/>
      <p:bldP spid="8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1643058"/>
            <a:ext cx="125416" cy="1239046"/>
            <a:chOff x="8705" y="5112"/>
            <a:chExt cx="60" cy="526"/>
          </a:xfrm>
        </p:grpSpPr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 flipH="1">
              <a:off x="8705" y="5608"/>
              <a:ext cx="59" cy="3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 flipH="1">
              <a:off x="8706" y="5112"/>
              <a:ext cx="59" cy="3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56" name="Группа 27655"/>
          <p:cNvGrpSpPr/>
          <p:nvPr/>
        </p:nvGrpSpPr>
        <p:grpSpPr>
          <a:xfrm>
            <a:off x="270719" y="168280"/>
            <a:ext cx="4801347" cy="3836784"/>
            <a:chOff x="270719" y="168280"/>
            <a:chExt cx="4801347" cy="3836784"/>
          </a:xfrm>
        </p:grpSpPr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H="1">
              <a:off x="5000997" y="429207"/>
              <a:ext cx="2090" cy="1823233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654" name="Группа 27653"/>
            <p:cNvGrpSpPr/>
            <p:nvPr/>
          </p:nvGrpSpPr>
          <p:grpSpPr>
            <a:xfrm>
              <a:off x="270719" y="168280"/>
              <a:ext cx="4801347" cy="3836784"/>
              <a:chOff x="270719" y="168280"/>
              <a:chExt cx="4801347" cy="3836784"/>
            </a:xfrm>
          </p:grpSpPr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 flipV="1">
                <a:off x="2934121" y="2236994"/>
                <a:ext cx="2077727" cy="2356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dirty="0" smtClean="0"/>
                  <a:t>            </a:t>
                </a:r>
                <a:endParaRPr lang="ru-RU" dirty="0"/>
              </a:p>
            </p:txBody>
          </p:sp>
          <p:grpSp>
            <p:nvGrpSpPr>
              <p:cNvPr id="27651" name="Группа 27650"/>
              <p:cNvGrpSpPr/>
              <p:nvPr/>
            </p:nvGrpSpPr>
            <p:grpSpPr>
              <a:xfrm>
                <a:off x="270719" y="168280"/>
                <a:ext cx="4801347" cy="3836784"/>
                <a:chOff x="270719" y="116632"/>
                <a:chExt cx="4801347" cy="3836784"/>
              </a:xfrm>
            </p:grpSpPr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270719" y="360895"/>
                  <a:ext cx="1594875" cy="744369"/>
                  <a:chOff x="8051" y="3841"/>
                  <a:chExt cx="883" cy="409"/>
                </a:xfrm>
              </p:grpSpPr>
              <p:sp>
                <p:nvSpPr>
                  <p:cNvPr id="2766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8318" y="3841"/>
                    <a:ext cx="343" cy="409"/>
                  </a:xfrm>
                  <a:prstGeom prst="ellips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7666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71" y="4049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7667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51" y="4048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650" name="Группа 27649"/>
                <p:cNvGrpSpPr/>
                <p:nvPr/>
              </p:nvGrpSpPr>
              <p:grpSpPr>
                <a:xfrm>
                  <a:off x="270719" y="116632"/>
                  <a:ext cx="4801347" cy="3836784"/>
                  <a:chOff x="270719" y="132402"/>
                  <a:chExt cx="4801347" cy="3836784"/>
                </a:xfrm>
              </p:grpSpPr>
              <p:sp>
                <p:nvSpPr>
                  <p:cNvPr id="27670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351" y="754280"/>
                    <a:ext cx="2090" cy="2876185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96786" y="3165927"/>
                    <a:ext cx="2309747" cy="449919"/>
                    <a:chOff x="10968" y="4305"/>
                    <a:chExt cx="1149" cy="246"/>
                  </a:xfrm>
                </p:grpSpPr>
                <p:sp>
                  <p:nvSpPr>
                    <p:cNvPr id="2768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73" y="4535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681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397" y="4305"/>
                      <a:ext cx="246" cy="24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682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968" y="4551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768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596336" y="3562396"/>
                    <a:ext cx="1475730" cy="7067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26" name="Группа 125"/>
                  <p:cNvGrpSpPr/>
                  <p:nvPr/>
                </p:nvGrpSpPr>
                <p:grpSpPr>
                  <a:xfrm>
                    <a:off x="2567924" y="3295485"/>
                    <a:ext cx="1164280" cy="673701"/>
                    <a:chOff x="2567924" y="3295485"/>
                    <a:chExt cx="1164280" cy="673701"/>
                  </a:xfrm>
                </p:grpSpPr>
                <p:grpSp>
                  <p:nvGrpSpPr>
                    <p:cNvPr id="7" name="Группа 112"/>
                    <p:cNvGrpSpPr/>
                    <p:nvPr/>
                  </p:nvGrpSpPr>
                  <p:grpSpPr>
                    <a:xfrm>
                      <a:off x="2567924" y="3295485"/>
                      <a:ext cx="459204" cy="673701"/>
                      <a:chOff x="2567924" y="3281837"/>
                      <a:chExt cx="459204" cy="673701"/>
                    </a:xfrm>
                  </p:grpSpPr>
                  <p:sp>
                    <p:nvSpPr>
                      <p:cNvPr id="27686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7924" y="3573957"/>
                        <a:ext cx="437509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687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7128" y="3281837"/>
                        <a:ext cx="0" cy="673701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" name="Группа 113"/>
                    <p:cNvGrpSpPr/>
                    <p:nvPr/>
                  </p:nvGrpSpPr>
                  <p:grpSpPr>
                    <a:xfrm>
                      <a:off x="3173567" y="3436158"/>
                      <a:ext cx="558637" cy="273862"/>
                      <a:chOff x="3173567" y="3449806"/>
                      <a:chExt cx="558637" cy="273862"/>
                    </a:xfrm>
                  </p:grpSpPr>
                  <p:sp>
                    <p:nvSpPr>
                      <p:cNvPr id="27685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93453" y="3449806"/>
                        <a:ext cx="0" cy="273862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688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3567" y="3575782"/>
                        <a:ext cx="558637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2768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050057" y="2897874"/>
                    <a:ext cx="2090" cy="659568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27649" name="Группа 27648"/>
                  <p:cNvGrpSpPr/>
                  <p:nvPr/>
                </p:nvGrpSpPr>
                <p:grpSpPr>
                  <a:xfrm>
                    <a:off x="270719" y="132402"/>
                    <a:ext cx="4799256" cy="2909164"/>
                    <a:chOff x="270719" y="132402"/>
                    <a:chExt cx="4799256" cy="2909164"/>
                  </a:xfrm>
                </p:grpSpPr>
                <p:sp>
                  <p:nvSpPr>
                    <p:cNvPr id="2767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719" y="2853118"/>
                      <a:ext cx="2201053" cy="7067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675" name="Rectangl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2492675" y="2712986"/>
                      <a:ext cx="938531" cy="32858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349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67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5647" y="2223445"/>
                      <a:ext cx="0" cy="47715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67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3295" y="2893163"/>
                      <a:ext cx="1636680" cy="2356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7648" name="Группа 27647"/>
                    <p:cNvGrpSpPr/>
                    <p:nvPr/>
                  </p:nvGrpSpPr>
                  <p:grpSpPr>
                    <a:xfrm>
                      <a:off x="297895" y="132402"/>
                      <a:ext cx="4757452" cy="2093641"/>
                      <a:chOff x="297895" y="132402"/>
                      <a:chExt cx="4757452" cy="2093641"/>
                    </a:xfrm>
                  </p:grpSpPr>
                  <p:grpSp>
                    <p:nvGrpSpPr>
                      <p:cNvPr id="3" name="Группа 114"/>
                      <p:cNvGrpSpPr/>
                      <p:nvPr/>
                    </p:nvGrpSpPr>
                    <p:grpSpPr>
                      <a:xfrm>
                        <a:off x="297895" y="1260248"/>
                        <a:ext cx="4757452" cy="965795"/>
                        <a:chOff x="297895" y="1260248"/>
                        <a:chExt cx="4757452" cy="965795"/>
                      </a:xfrm>
                    </p:grpSpPr>
                    <p:sp>
                      <p:nvSpPr>
                        <p:cNvPr id="27655" name="Line 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6929" y="1674736"/>
                          <a:ext cx="723233" cy="0"/>
                        </a:xfrm>
                        <a:prstGeom prst="line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4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7895" y="1260248"/>
                          <a:ext cx="4757452" cy="965795"/>
                          <a:chOff x="8739" y="4951"/>
                          <a:chExt cx="2276" cy="410"/>
                        </a:xfrm>
                      </p:grpSpPr>
                      <p:sp>
                        <p:nvSpPr>
                          <p:cNvPr id="27657" name="Text Box 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3" y="4951"/>
                            <a:ext cx="545" cy="410"/>
                          </a:xfrm>
                          <a:prstGeom prst="rect">
                            <a:avLst/>
                          </a:prstGeom>
                          <a:noFill/>
                          <a:ln w="349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5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7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658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6" y="5003"/>
                            <a:ext cx="315" cy="258"/>
                          </a:xfrm>
                          <a:prstGeom prst="ellips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659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432" y="5133"/>
                            <a:ext cx="345" cy="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660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739" y="5125"/>
                            <a:ext cx="728" cy="2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661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256" y="5129"/>
                            <a:ext cx="728" cy="4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7662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956" y="5120"/>
                            <a:ext cx="59" cy="3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9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04" y="132402"/>
                        <a:ext cx="4642487" cy="1107131"/>
                        <a:chOff x="8775" y="4466"/>
                        <a:chExt cx="2221" cy="470"/>
                      </a:xfrm>
                    </p:grpSpPr>
                    <p:sp>
                      <p:nvSpPr>
                        <p:cNvPr id="27691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75" y="4466"/>
                          <a:ext cx="565" cy="470"/>
                        </a:xfrm>
                        <a:prstGeom prst="rect">
                          <a:avLst/>
                        </a:prstGeom>
                        <a:noFill/>
                        <a:ln w="349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ru-RU" sz="6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8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0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407" y="4544"/>
                          <a:ext cx="1589" cy="357"/>
                          <a:chOff x="6860" y="5012"/>
                          <a:chExt cx="1837" cy="461"/>
                        </a:xfrm>
                      </p:grpSpPr>
                      <p:sp>
                        <p:nvSpPr>
                          <p:cNvPr id="27693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91" y="5012"/>
                            <a:ext cx="1383" cy="461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noFill/>
                          <a:ln w="34925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1" name="Group 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60" y="5096"/>
                            <a:ext cx="415" cy="300"/>
                            <a:chOff x="4700" y="6785"/>
                            <a:chExt cx="449" cy="415"/>
                          </a:xfrm>
                        </p:grpSpPr>
                        <p:sp>
                          <p:nvSpPr>
                            <p:cNvPr id="27695" name="Line 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149" y="6785"/>
                              <a:ext cx="0" cy="415"/>
                            </a:xfrm>
                            <a:prstGeom prst="line">
                              <a:avLst/>
                            </a:prstGeom>
                            <a:noFill/>
                            <a:ln w="34925">
                              <a:solidFill>
                                <a:srgbClr val="0000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696" name="Line 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700" y="7005"/>
                              <a:ext cx="438" cy="0"/>
                            </a:xfrm>
                            <a:prstGeom prst="line">
                              <a:avLst/>
                            </a:prstGeom>
                            <a:noFill/>
                            <a:ln w="34925">
                              <a:solidFill>
                                <a:srgbClr val="0000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27697" name="Arc 4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648325" flipH="1">
                            <a:off x="8154" y="5155"/>
                            <a:ext cx="326" cy="152"/>
                          </a:xfrm>
                          <a:custGeom>
                            <a:avLst/>
                            <a:gdLst>
                              <a:gd name="G0" fmla="+- 21326 0 0"/>
                              <a:gd name="G1" fmla="+- 21600 0 0"/>
                              <a:gd name="G2" fmla="+- 21600 0 0"/>
                              <a:gd name="T0" fmla="*/ 0 w 42926"/>
                              <a:gd name="T1" fmla="*/ 18171 h 21600"/>
                              <a:gd name="T2" fmla="*/ 42926 w 42926"/>
                              <a:gd name="T3" fmla="*/ 21600 h 21600"/>
                              <a:gd name="T4" fmla="*/ 21326 w 42926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2926" h="21600" fill="none" extrusionOk="0">
                                <a:moveTo>
                                  <a:pt x="-1" y="18170"/>
                                </a:moveTo>
                                <a:cubicBezTo>
                                  <a:pt x="1683" y="7699"/>
                                  <a:pt x="10720" y="-1"/>
                                  <a:pt x="21326" y="0"/>
                                </a:cubicBezTo>
                                <a:cubicBezTo>
                                  <a:pt x="33255" y="0"/>
                                  <a:pt x="42926" y="9670"/>
                                  <a:pt x="42926" y="21600"/>
                                </a:cubicBezTo>
                              </a:path>
                              <a:path w="42926" h="21600" stroke="0" extrusionOk="0">
                                <a:moveTo>
                                  <a:pt x="-1" y="18170"/>
                                </a:moveTo>
                                <a:cubicBezTo>
                                  <a:pt x="1683" y="7699"/>
                                  <a:pt x="10720" y="-1"/>
                                  <a:pt x="21326" y="0"/>
                                </a:cubicBezTo>
                                <a:cubicBezTo>
                                  <a:pt x="33255" y="0"/>
                                  <a:pt x="42926" y="9670"/>
                                  <a:pt x="42926" y="21600"/>
                                </a:cubicBezTo>
                                <a:lnTo>
                                  <a:pt x="21326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349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2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00" y="5174"/>
                            <a:ext cx="397" cy="141"/>
                            <a:chOff x="5284" y="5030"/>
                            <a:chExt cx="584" cy="144"/>
                          </a:xfrm>
                        </p:grpSpPr>
                        <p:sp>
                          <p:nvSpPr>
                            <p:cNvPr id="27699" name="Arc 5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 rot="16191512" flipH="1">
                              <a:off x="5472" y="4845"/>
                              <a:ext cx="141" cy="51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83 w 43200"/>
                                <a:gd name="T1" fmla="*/ 23493 h 23493"/>
                                <a:gd name="T2" fmla="*/ 43200 w 43200"/>
                                <a:gd name="T3" fmla="*/ 21600 h 23493"/>
                                <a:gd name="T4" fmla="*/ 21600 w 43200"/>
                                <a:gd name="T5" fmla="*/ 21600 h 234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3200" h="23493" fill="none" extrusionOk="0">
                                  <a:moveTo>
                                    <a:pt x="83" y="23492"/>
                                  </a:moveTo>
                                  <a:cubicBezTo>
                                    <a:pt x="27" y="22863"/>
                                    <a:pt x="0" y="22231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33529" y="-1"/>
                                    <a:pt x="43199" y="9670"/>
                                    <a:pt x="43200" y="21599"/>
                                  </a:cubicBezTo>
                                </a:path>
                                <a:path w="43200" h="23493" stroke="0" extrusionOk="0">
                                  <a:moveTo>
                                    <a:pt x="83" y="23492"/>
                                  </a:moveTo>
                                  <a:cubicBezTo>
                                    <a:pt x="27" y="22863"/>
                                    <a:pt x="0" y="22231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33529" y="-1"/>
                                    <a:pt x="43199" y="9670"/>
                                    <a:pt x="43200" y="21599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34925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700" name="Line 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753" y="5170"/>
                              <a:ext cx="98" cy="0"/>
                            </a:xfrm>
                            <a:prstGeom prst="line">
                              <a:avLst/>
                            </a:prstGeom>
                            <a:noFill/>
                            <a:ln w="34925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701" name="Line 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770" y="5030"/>
                              <a:ext cx="98" cy="0"/>
                            </a:xfrm>
                            <a:prstGeom prst="line">
                              <a:avLst/>
                            </a:prstGeom>
                            <a:noFill/>
                            <a:ln w="34925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4388548" y="438144"/>
              <a:ext cx="614539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705" name="Line 57"/>
          <p:cNvSpPr>
            <a:spLocks noChangeShapeType="1"/>
          </p:cNvSpPr>
          <p:nvPr/>
        </p:nvSpPr>
        <p:spPr bwMode="auto">
          <a:xfrm flipV="1">
            <a:off x="5173963" y="3571877"/>
            <a:ext cx="0" cy="281446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>
            <a:off x="3011558" y="6112916"/>
            <a:ext cx="535784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3549343" y="6098333"/>
            <a:ext cx="1473159" cy="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9" name="Arc 61"/>
          <p:cNvSpPr>
            <a:spLocks/>
          </p:cNvSpPr>
          <p:nvPr/>
        </p:nvSpPr>
        <p:spPr bwMode="auto">
          <a:xfrm flipH="1">
            <a:off x="5033854" y="4893976"/>
            <a:ext cx="1071569" cy="211341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459"/>
              <a:gd name="T1" fmla="*/ 0 h 21600"/>
              <a:gd name="T2" fmla="*/ 19459 w 19459"/>
              <a:gd name="T3" fmla="*/ 12224 h 21600"/>
              <a:gd name="T4" fmla="*/ 0 w 194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59" h="21600" fill="none" extrusionOk="0">
                <a:moveTo>
                  <a:pt x="-1" y="0"/>
                </a:moveTo>
                <a:cubicBezTo>
                  <a:pt x="8295" y="0"/>
                  <a:pt x="15858" y="4750"/>
                  <a:pt x="19458" y="12224"/>
                </a:cubicBezTo>
              </a:path>
              <a:path w="19459" h="21600" stroke="0" extrusionOk="0">
                <a:moveTo>
                  <a:pt x="-1" y="0"/>
                </a:moveTo>
                <a:cubicBezTo>
                  <a:pt x="8295" y="0"/>
                  <a:pt x="15858" y="4750"/>
                  <a:pt x="19458" y="12224"/>
                </a:cubicBezTo>
                <a:lnTo>
                  <a:pt x="0" y="21600"/>
                </a:lnTo>
                <a:close/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 flipV="1">
            <a:off x="6094964" y="4885969"/>
            <a:ext cx="767305" cy="182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2" name="Line 64"/>
          <p:cNvSpPr>
            <a:spLocks noChangeShapeType="1"/>
          </p:cNvSpPr>
          <p:nvPr/>
        </p:nvSpPr>
        <p:spPr bwMode="auto">
          <a:xfrm>
            <a:off x="5195229" y="4848234"/>
            <a:ext cx="2466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 rot="5417574">
            <a:off x="4851998" y="4559173"/>
            <a:ext cx="1807521" cy="643773"/>
            <a:chOff x="6860" y="5012"/>
            <a:chExt cx="1861" cy="461"/>
          </a:xfrm>
        </p:grpSpPr>
        <p:sp>
          <p:nvSpPr>
            <p:cNvPr id="27734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6860" y="5096"/>
              <a:ext cx="415" cy="300"/>
              <a:chOff x="4700" y="6785"/>
              <a:chExt cx="449" cy="415"/>
            </a:xfrm>
          </p:grpSpPr>
          <p:sp>
            <p:nvSpPr>
              <p:cNvPr id="27736" name="Line 88"/>
              <p:cNvSpPr>
                <a:spLocks noChangeShapeType="1"/>
              </p:cNvSpPr>
              <p:nvPr/>
            </p:nvSpPr>
            <p:spPr bwMode="auto">
              <a:xfrm>
                <a:off x="5149" y="6785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37" name="Line 89"/>
              <p:cNvSpPr>
                <a:spLocks noChangeShapeType="1"/>
              </p:cNvSpPr>
              <p:nvPr/>
            </p:nvSpPr>
            <p:spPr bwMode="auto">
              <a:xfrm flipH="1">
                <a:off x="4700" y="6993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738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27740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41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42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" name="Group 96"/>
          <p:cNvGrpSpPr>
            <a:grpSpLocks/>
          </p:cNvGrpSpPr>
          <p:nvPr/>
        </p:nvGrpSpPr>
        <p:grpSpPr bwMode="auto">
          <a:xfrm>
            <a:off x="6072198" y="3857628"/>
            <a:ext cx="269970" cy="314152"/>
            <a:chOff x="7108" y="3188"/>
            <a:chExt cx="207" cy="207"/>
          </a:xfrm>
        </p:grpSpPr>
        <p:sp>
          <p:nvSpPr>
            <p:cNvPr id="27745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46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7500958" y="3500438"/>
            <a:ext cx="456870" cy="459847"/>
            <a:chOff x="7108" y="3188"/>
            <a:chExt cx="207" cy="207"/>
          </a:xfrm>
        </p:grpSpPr>
        <p:sp>
          <p:nvSpPr>
            <p:cNvPr id="27748" name="Line 100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49" name="Line 101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Group 96"/>
          <p:cNvGrpSpPr>
            <a:grpSpLocks/>
          </p:cNvGrpSpPr>
          <p:nvPr/>
        </p:nvGrpSpPr>
        <p:grpSpPr bwMode="auto">
          <a:xfrm>
            <a:off x="3214678" y="5500702"/>
            <a:ext cx="269970" cy="314152"/>
            <a:chOff x="7108" y="3188"/>
            <a:chExt cx="207" cy="207"/>
          </a:xfrm>
        </p:grpSpPr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Line 3"/>
          <p:cNvSpPr>
            <a:spLocks noChangeShapeType="1"/>
          </p:cNvSpPr>
          <p:nvPr/>
        </p:nvSpPr>
        <p:spPr bwMode="auto">
          <a:xfrm>
            <a:off x="3344364" y="4310193"/>
            <a:ext cx="357190" cy="45719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109" name="Line 3"/>
          <p:cNvSpPr>
            <a:spLocks noChangeShapeType="1"/>
          </p:cNvSpPr>
          <p:nvPr/>
        </p:nvSpPr>
        <p:spPr bwMode="auto">
          <a:xfrm>
            <a:off x="6143636" y="5643578"/>
            <a:ext cx="357190" cy="45719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>
            <a:off x="7715272" y="5500702"/>
            <a:ext cx="357190" cy="45719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111" name="TextBox 31"/>
          <p:cNvSpPr txBox="1">
            <a:spLocks noChangeArrowheads="1"/>
          </p:cNvSpPr>
          <p:nvPr/>
        </p:nvSpPr>
        <p:spPr bwMode="auto">
          <a:xfrm>
            <a:off x="5262637" y="3225245"/>
            <a:ext cx="642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31"/>
          <p:cNvSpPr txBox="1">
            <a:spLocks noChangeArrowheads="1"/>
          </p:cNvSpPr>
          <p:nvPr/>
        </p:nvSpPr>
        <p:spPr bwMode="auto">
          <a:xfrm>
            <a:off x="8341368" y="5953428"/>
            <a:ext cx="71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643571" y="5072076"/>
            <a:ext cx="285751" cy="285750"/>
            <a:chOff x="1783" y="8526"/>
            <a:chExt cx="366" cy="388"/>
          </a:xfrm>
        </p:grpSpPr>
        <p:sp>
          <p:nvSpPr>
            <p:cNvPr id="11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5572132" y="5072074"/>
            <a:ext cx="285751" cy="285750"/>
            <a:chOff x="1783" y="8526"/>
            <a:chExt cx="366" cy="388"/>
          </a:xfrm>
        </p:grpSpPr>
        <p:sp>
          <p:nvSpPr>
            <p:cNvPr id="12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5500695" y="5072074"/>
            <a:ext cx="285751" cy="285750"/>
            <a:chOff x="1783" y="8526"/>
            <a:chExt cx="366" cy="388"/>
          </a:xfrm>
        </p:grpSpPr>
        <p:sp>
          <p:nvSpPr>
            <p:cNvPr id="12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85"/>
          <p:cNvGrpSpPr>
            <a:grpSpLocks/>
          </p:cNvGrpSpPr>
          <p:nvPr/>
        </p:nvGrpSpPr>
        <p:grpSpPr bwMode="auto">
          <a:xfrm rot="5417574">
            <a:off x="6415906" y="4290479"/>
            <a:ext cx="1823058" cy="643773"/>
            <a:chOff x="6844" y="5012"/>
            <a:chExt cx="1877" cy="461"/>
          </a:xfrm>
        </p:grpSpPr>
        <p:sp>
          <p:nvSpPr>
            <p:cNvPr id="127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34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9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31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7143768" y="4811160"/>
            <a:ext cx="285751" cy="285750"/>
            <a:chOff x="1783" y="8526"/>
            <a:chExt cx="366" cy="388"/>
          </a:xfrm>
        </p:grpSpPr>
        <p:sp>
          <p:nvSpPr>
            <p:cNvPr id="13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7715272" y="4631304"/>
            <a:ext cx="13573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насыщения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85"/>
          <p:cNvGrpSpPr>
            <a:grpSpLocks/>
          </p:cNvGrpSpPr>
          <p:nvPr/>
        </p:nvGrpSpPr>
        <p:grpSpPr bwMode="auto">
          <a:xfrm rot="5417574">
            <a:off x="3201196" y="4663218"/>
            <a:ext cx="1823058" cy="643773"/>
            <a:chOff x="6844" y="5012"/>
            <a:chExt cx="1877" cy="461"/>
          </a:xfrm>
        </p:grpSpPr>
        <p:sp>
          <p:nvSpPr>
            <p:cNvPr id="141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48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45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3981446" y="5270512"/>
            <a:ext cx="285751" cy="285750"/>
            <a:chOff x="1783" y="8526"/>
            <a:chExt cx="366" cy="388"/>
          </a:xfrm>
        </p:grpSpPr>
        <p:sp>
          <p:nvSpPr>
            <p:cNvPr id="15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7286644" y="4786322"/>
            <a:ext cx="285751" cy="285750"/>
            <a:chOff x="1783" y="8526"/>
            <a:chExt cx="366" cy="388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000232" y="492919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заперта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357786" y="449215"/>
            <a:ext cx="3786214" cy="19082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односторонняя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нипель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выпрямление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тока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4000496" y="608260"/>
            <a:ext cx="285751" cy="285750"/>
            <a:chOff x="1783" y="8526"/>
            <a:chExt cx="366" cy="388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8001024" y="4214818"/>
            <a:ext cx="85725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8" name="Group 2"/>
          <p:cNvGrpSpPr>
            <a:grpSpLocks/>
          </p:cNvGrpSpPr>
          <p:nvPr/>
        </p:nvGrpSpPr>
        <p:grpSpPr bwMode="auto">
          <a:xfrm>
            <a:off x="4000496" y="714358"/>
            <a:ext cx="285751" cy="285750"/>
            <a:chOff x="1783" y="8526"/>
            <a:chExt cx="366" cy="388"/>
          </a:xfrm>
        </p:grpSpPr>
        <p:sp>
          <p:nvSpPr>
            <p:cNvPr id="1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7362 -0.0027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64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500"/>
                            </p:stCondLst>
                            <p:childTnLst>
                              <p:par>
                                <p:cTn id="154" presetID="64" presetClass="path" presetSubtype="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1858 -0.0030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64" presetClass="path" presetSubtype="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5 L -0.00034 -0.09051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20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5" grpId="0" animBg="1"/>
      <p:bldP spid="27706" grpId="0" animBg="1"/>
      <p:bldP spid="27708" grpId="0" animBg="1"/>
      <p:bldP spid="27709" grpId="0" animBg="1"/>
      <p:bldP spid="27710" grpId="0" animBg="1"/>
      <p:bldP spid="27712" grpId="0" animBg="1"/>
      <p:bldP spid="108" grpId="0" animBg="1"/>
      <p:bldP spid="109" grpId="0" animBg="1"/>
      <p:bldP spid="110" grpId="0" animBg="1"/>
      <p:bldP spid="111" grpId="0"/>
      <p:bldP spid="111" grpId="1"/>
      <p:bldP spid="112" grpId="0"/>
      <p:bldP spid="112" grpId="1"/>
      <p:bldP spid="139" grpId="0" animBg="1"/>
      <p:bldP spid="157" grpId="0"/>
      <p:bldP spid="158" grpId="0" animBg="1"/>
      <p:bldP spid="158" grpId="1" animBg="1"/>
      <p:bldP spid="1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" y="149625"/>
            <a:ext cx="9142314" cy="64940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1053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отклонение в сторону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отрицательного полюса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пламени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1057.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баллон неоновой лампы потереть, то можно заметить ее свечение. (?)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1058.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катод лампы разрушается, если в ней есть немного воздуха?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зимой не бывает гроз?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 мощных вертикальных конвекционных потоков)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1081.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каких случаях молниеотвод  может оказаться опасным для здания?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(плохо заземлен)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1084.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альпинисты на ночь убирают все металлические предметы подальше от палатки?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" y="149625"/>
            <a:ext cx="9142314" cy="6494085"/>
          </a:xfrm>
          <a:prstGeom prst="rect">
            <a:avLst/>
          </a:prstGeom>
          <a:solidFill>
            <a:srgbClr val="92D050">
              <a:alpha val="52000"/>
            </a:srgb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1053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отклонение в сторону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отрицательного полюса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пламени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1057.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баллон неоновой лампы потереть, то можно заметить ее свечение. (?)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1058.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катод лампы разрушается, если в ней есть немного воздуха?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зимой не бывает гроз?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 мощных вертикальных конвекционных потоков)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1081.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каких случаях молниеотвод  может оказаться опасным для здания?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(плохо заземлен)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1084.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альпинисты на ночь убирают все металлические предметы подальше от палатки?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1719" t="19043" r="50781" b="16504"/>
          <a:stretch>
            <a:fillRect/>
          </a:stretch>
        </p:blipFill>
        <p:spPr bwMode="auto">
          <a:xfrm>
            <a:off x="0" y="0"/>
            <a:ext cx="4987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51172" t="20703" r="12500" b="19970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876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1465124"/>
              </p:ext>
            </p:extLst>
          </p:nvPr>
        </p:nvGraphicFramePr>
        <p:xfrm>
          <a:off x="0" y="2468880"/>
          <a:ext cx="914400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873"/>
                <a:gridCol w="7589903"/>
                <a:gridCol w="857224"/>
              </a:tblGrid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Д.З. гр.9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теме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3м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знаний по теме: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аудиализация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самостоятельного разряда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и несамостоятельный разряд.</a:t>
                      </a:r>
                      <a:endParaRPr lang="ru-RU" sz="18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визуализация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знаний темы для решения задач: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Упр.20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стр.340) 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Викторина.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9. Шахмаев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1845"/>
            <a:ext cx="9036496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(ток в средах) № 88.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(VI)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/зт21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Самостоятельный и несамостоятельный разряд.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учащихся по теме 19.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ПО ТЕМЕ 19.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9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4240905"/>
              </p:ext>
            </p:extLst>
          </p:nvPr>
        </p:nvGraphicFramePr>
        <p:xfrm>
          <a:off x="1" y="524846"/>
          <a:ext cx="9143999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909"/>
                <a:gridCol w="7715304"/>
                <a:gridCol w="785786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задачам гр. 8.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проблемной ситуации: &lt;Поднести горящую спичку к заряженному электроскопу...&gt;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Эвристическая беседа по теме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21с 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решением поставленной проблемы, выкладкам на доске, </a:t>
                      </a:r>
                      <a:r>
                        <a:rPr lang="ru-RU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демонстрациями и заполнением справочника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 материала темы по опорному конспекту и акцентуацией сложных моментов 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Стр.191.??? (1,2,3) стр.193 ???(1,2), стр.197 ?? (1,2,3) стр.199 (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1,2,3)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endParaRPr lang="ru-RU" sz="28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2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СРсУ</a:t>
                      </a:r>
                      <a:r>
                        <a:rPr lang="ru-RU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Шахмаев</a:t>
                      </a:r>
                      <a:r>
                        <a:rPr lang="ru-RU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пар.66, 67, 68, 69.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т21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(пар. 81,82,83,84.)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322842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будет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поднести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горящую спичку к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заряженному электроскопу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6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357166"/>
            <a:ext cx="6215106" cy="242889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№17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121-123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dirty="0" smtClean="0"/>
              <a:t>4</a:t>
            </a:r>
            <a:r>
              <a:rPr lang="ru-RU" dirty="0" smtClean="0"/>
              <a:t>/т21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904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905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906</a:t>
            </a:r>
            <a:r>
              <a:rPr lang="ru-RU" dirty="0" smtClean="0"/>
              <a:t> </a:t>
            </a:r>
            <a:r>
              <a:rPr lang="ru-RU" b="1" dirty="0" smtClean="0"/>
              <a:t>908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909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33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6215082"/>
            <a:ext cx="5214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стр.43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8622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3241132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357158" y="4598454"/>
            <a:ext cx="8501122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газах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6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470" y="181253"/>
            <a:ext cx="2324419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(газ- изолятор)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0"/>
            <a:ext cx="431451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облучение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(УФ,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р/а…)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7889" y="538443"/>
            <a:ext cx="439883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(ударная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ионизация)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928670"/>
            <a:ext cx="2210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рекомбинация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6572264" y="0"/>
            <a:ext cx="278605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динамическое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равновесие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113" y="1617637"/>
            <a:ext cx="1932004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ионов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199809" y="1500174"/>
            <a:ext cx="4801347" cy="3836801"/>
            <a:chOff x="270719" y="168263"/>
            <a:chExt cx="4801347" cy="3836801"/>
          </a:xfrm>
        </p:grpSpPr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5000997" y="764704"/>
              <a:ext cx="2090" cy="147600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70719" y="168263"/>
              <a:ext cx="4801347" cy="3836801"/>
              <a:chOff x="270719" y="168263"/>
              <a:chExt cx="4801347" cy="3836801"/>
            </a:xfrm>
          </p:grpSpPr>
          <p:sp>
            <p:nvSpPr>
              <p:cNvPr id="64" name="Line 29"/>
              <p:cNvSpPr>
                <a:spLocks noChangeShapeType="1"/>
              </p:cNvSpPr>
              <p:nvPr/>
            </p:nvSpPr>
            <p:spPr bwMode="auto">
              <a:xfrm flipV="1">
                <a:off x="2934121" y="2236994"/>
                <a:ext cx="2077727" cy="2356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dirty="0" smtClean="0"/>
                  <a:t>            </a:t>
                </a:r>
                <a:endParaRPr lang="ru-RU" dirty="0"/>
              </a:p>
            </p:txBody>
          </p:sp>
          <p:grpSp>
            <p:nvGrpSpPr>
              <p:cNvPr id="65" name="Группа 64"/>
              <p:cNvGrpSpPr/>
              <p:nvPr/>
            </p:nvGrpSpPr>
            <p:grpSpPr>
              <a:xfrm>
                <a:off x="270719" y="168263"/>
                <a:ext cx="4801347" cy="3836801"/>
                <a:chOff x="270719" y="116615"/>
                <a:chExt cx="4801347" cy="3836801"/>
              </a:xfrm>
            </p:grpSpPr>
            <p:grpSp>
              <p:nvGrpSpPr>
                <p:cNvPr id="66" name="Group 16"/>
                <p:cNvGrpSpPr>
                  <a:grpSpLocks/>
                </p:cNvGrpSpPr>
                <p:nvPr/>
              </p:nvGrpSpPr>
              <p:grpSpPr bwMode="auto">
                <a:xfrm>
                  <a:off x="270719" y="360895"/>
                  <a:ext cx="1594875" cy="744369"/>
                  <a:chOff x="8051" y="3841"/>
                  <a:chExt cx="883" cy="409"/>
                </a:xfrm>
              </p:grpSpPr>
              <p:sp>
                <p:nvSpPr>
                  <p:cNvPr id="10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8318" y="3841"/>
                    <a:ext cx="343" cy="409"/>
                  </a:xfrm>
                  <a:prstGeom prst="ellips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71" y="4049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1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51" y="4048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Группа 66"/>
                <p:cNvGrpSpPr/>
                <p:nvPr/>
              </p:nvGrpSpPr>
              <p:grpSpPr>
                <a:xfrm>
                  <a:off x="270719" y="116615"/>
                  <a:ext cx="4801347" cy="3836801"/>
                  <a:chOff x="270719" y="132385"/>
                  <a:chExt cx="4801347" cy="3836801"/>
                </a:xfrm>
              </p:grpSpPr>
              <p:sp>
                <p:nvSpPr>
                  <p:cNvPr id="6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351" y="754280"/>
                    <a:ext cx="2090" cy="2876185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96786" y="3165927"/>
                    <a:ext cx="2309747" cy="449919"/>
                    <a:chOff x="10968" y="4305"/>
                    <a:chExt cx="1149" cy="246"/>
                  </a:xfrm>
                </p:grpSpPr>
                <p:sp>
                  <p:nvSpPr>
                    <p:cNvPr id="10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73" y="4535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397" y="4305"/>
                      <a:ext cx="246" cy="24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968" y="4551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596336" y="3562396"/>
                    <a:ext cx="1475730" cy="7067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71" name="Группа 70"/>
                  <p:cNvGrpSpPr/>
                  <p:nvPr/>
                </p:nvGrpSpPr>
                <p:grpSpPr>
                  <a:xfrm>
                    <a:off x="2567924" y="3295485"/>
                    <a:ext cx="1164280" cy="673701"/>
                    <a:chOff x="2567924" y="3295485"/>
                    <a:chExt cx="1164280" cy="673701"/>
                  </a:xfrm>
                </p:grpSpPr>
                <p:grpSp>
                  <p:nvGrpSpPr>
                    <p:cNvPr id="100" name="Группа 112"/>
                    <p:cNvGrpSpPr/>
                    <p:nvPr/>
                  </p:nvGrpSpPr>
                  <p:grpSpPr>
                    <a:xfrm>
                      <a:off x="2567924" y="3295485"/>
                      <a:ext cx="459204" cy="673701"/>
                      <a:chOff x="2567924" y="3281837"/>
                      <a:chExt cx="459204" cy="673701"/>
                    </a:xfrm>
                  </p:grpSpPr>
                  <p:sp>
                    <p:nvSpPr>
                      <p:cNvPr id="104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7924" y="3573957"/>
                        <a:ext cx="437509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7128" y="3281837"/>
                        <a:ext cx="0" cy="673701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1" name="Группа 113"/>
                    <p:cNvGrpSpPr/>
                    <p:nvPr/>
                  </p:nvGrpSpPr>
                  <p:grpSpPr>
                    <a:xfrm>
                      <a:off x="3173567" y="3436158"/>
                      <a:ext cx="558637" cy="273862"/>
                      <a:chOff x="3173567" y="3449806"/>
                      <a:chExt cx="558637" cy="273862"/>
                    </a:xfrm>
                  </p:grpSpPr>
                  <p:sp>
                    <p:nvSpPr>
                      <p:cNvPr id="102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93453" y="3449806"/>
                        <a:ext cx="0" cy="273862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3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3567" y="3575782"/>
                        <a:ext cx="558637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050057" y="2897874"/>
                    <a:ext cx="2090" cy="659568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73" name="Группа 72"/>
                  <p:cNvGrpSpPr/>
                  <p:nvPr/>
                </p:nvGrpSpPr>
                <p:grpSpPr>
                  <a:xfrm>
                    <a:off x="270719" y="132385"/>
                    <a:ext cx="4799256" cy="2909181"/>
                    <a:chOff x="270719" y="132385"/>
                    <a:chExt cx="4799256" cy="2909181"/>
                  </a:xfrm>
                </p:grpSpPr>
                <p:sp>
                  <p:nvSpPr>
                    <p:cNvPr id="7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719" y="2853118"/>
                      <a:ext cx="2201053" cy="7067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Rectangl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2492675" y="2712986"/>
                      <a:ext cx="938531" cy="328580"/>
                    </a:xfrm>
                    <a:prstGeom prst="rect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5647" y="2223445"/>
                      <a:ext cx="0" cy="47715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3295" y="2893163"/>
                      <a:ext cx="1636680" cy="2356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8" name="Группа 77"/>
                    <p:cNvGrpSpPr/>
                    <p:nvPr/>
                  </p:nvGrpSpPr>
                  <p:grpSpPr>
                    <a:xfrm>
                      <a:off x="297895" y="132385"/>
                      <a:ext cx="4757452" cy="2093658"/>
                      <a:chOff x="297895" y="132385"/>
                      <a:chExt cx="4757452" cy="2093658"/>
                    </a:xfrm>
                  </p:grpSpPr>
                  <p:grpSp>
                    <p:nvGrpSpPr>
                      <p:cNvPr id="79" name="Группа 114"/>
                      <p:cNvGrpSpPr/>
                      <p:nvPr/>
                    </p:nvGrpSpPr>
                    <p:grpSpPr>
                      <a:xfrm>
                        <a:off x="297895" y="1260248"/>
                        <a:ext cx="4757452" cy="965795"/>
                        <a:chOff x="297895" y="1260248"/>
                        <a:chExt cx="4757452" cy="965795"/>
                      </a:xfrm>
                    </p:grpSpPr>
                    <p:sp>
                      <p:nvSpPr>
                        <p:cNvPr id="92" name="Line 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6929" y="1674736"/>
                          <a:ext cx="723233" cy="0"/>
                        </a:xfrm>
                        <a:prstGeom prst="line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93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7895" y="1260248"/>
                          <a:ext cx="4757452" cy="965795"/>
                          <a:chOff x="8739" y="4951"/>
                          <a:chExt cx="2276" cy="410"/>
                        </a:xfrm>
                      </p:grpSpPr>
                      <p:sp>
                        <p:nvSpPr>
                          <p:cNvPr id="94" name="Text Box 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3" y="4951"/>
                            <a:ext cx="545" cy="410"/>
                          </a:xfrm>
                          <a:prstGeom prst="rect">
                            <a:avLst/>
                          </a:prstGeom>
                          <a:noFill/>
                          <a:ln w="349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54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7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9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6" y="5003"/>
                            <a:ext cx="315" cy="258"/>
                          </a:xfrm>
                          <a:prstGeom prst="ellips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432" y="5133"/>
                            <a:ext cx="345" cy="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739" y="5132"/>
                            <a:ext cx="728" cy="2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256" y="5129"/>
                            <a:ext cx="728" cy="4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9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956" y="5120"/>
                            <a:ext cx="59" cy="3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80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01" y="132385"/>
                        <a:ext cx="4245335" cy="1107129"/>
                        <a:chOff x="8775" y="4466"/>
                        <a:chExt cx="2031" cy="470"/>
                      </a:xfrm>
                    </p:grpSpPr>
                    <p:sp>
                      <p:nvSpPr>
                        <p:cNvPr id="81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75" y="4466"/>
                          <a:ext cx="565" cy="470"/>
                        </a:xfrm>
                        <a:prstGeom prst="rect">
                          <a:avLst/>
                        </a:prstGeom>
                        <a:noFill/>
                        <a:ln w="349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ru-RU" sz="6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8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2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72" y="4529"/>
                          <a:ext cx="1434" cy="356"/>
                          <a:chOff x="6817" y="5012"/>
                          <a:chExt cx="1657" cy="461"/>
                        </a:xfrm>
                      </p:grpSpPr>
                      <p:sp>
                        <p:nvSpPr>
                          <p:cNvPr id="83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91" y="5012"/>
                            <a:ext cx="1383" cy="461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noFill/>
                          <a:ln w="34925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817" y="5276"/>
                            <a:ext cx="405" cy="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63" name="Line 54"/>
            <p:cNvSpPr>
              <a:spLocks noChangeShapeType="1"/>
            </p:cNvSpPr>
            <p:nvPr/>
          </p:nvSpPr>
          <p:spPr bwMode="auto">
            <a:xfrm flipH="1">
              <a:off x="4388548" y="764704"/>
              <a:ext cx="61453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" name="Line 47"/>
          <p:cNvSpPr>
            <a:spLocks noChangeShapeType="1"/>
          </p:cNvSpPr>
          <p:nvPr/>
        </p:nvSpPr>
        <p:spPr bwMode="auto">
          <a:xfrm>
            <a:off x="8296842" y="1785926"/>
            <a:ext cx="0" cy="54725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Line 47"/>
          <p:cNvSpPr>
            <a:spLocks noChangeShapeType="1"/>
          </p:cNvSpPr>
          <p:nvPr/>
        </p:nvSpPr>
        <p:spPr bwMode="auto">
          <a:xfrm>
            <a:off x="6305328" y="1792748"/>
            <a:ext cx="0" cy="54725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928670"/>
            <a:ext cx="407041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несамостоятельный разряд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2256572" y="2294602"/>
            <a:ext cx="0" cy="1507354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71406" y="1571612"/>
            <a:ext cx="2967029" cy="2477852"/>
            <a:chOff x="1011" y="4718"/>
            <a:chExt cx="2022" cy="1410"/>
          </a:xfrm>
        </p:grpSpPr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1118" y="4718"/>
              <a:ext cx="0" cy="141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011" y="6020"/>
              <a:ext cx="20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2226513" y="1500174"/>
            <a:ext cx="522897" cy="1319764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246071" y="2700439"/>
            <a:ext cx="2000650" cy="1871569"/>
            <a:chOff x="1113" y="5356"/>
            <a:chExt cx="1584" cy="1065"/>
          </a:xfrm>
        </p:grpSpPr>
        <p:sp>
          <p:nvSpPr>
            <p:cNvPr id="1034" name="Arc 10"/>
            <p:cNvSpPr>
              <a:spLocks/>
            </p:cNvSpPr>
            <p:nvPr/>
          </p:nvSpPr>
          <p:spPr bwMode="auto">
            <a:xfrm flipH="1">
              <a:off x="1113" y="5500"/>
              <a:ext cx="864" cy="9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459"/>
                <a:gd name="T1" fmla="*/ 0 h 21600"/>
                <a:gd name="T2" fmla="*/ 19459 w 19459"/>
                <a:gd name="T3" fmla="*/ 12224 h 21600"/>
                <a:gd name="T4" fmla="*/ 0 w 194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59" h="21600" fill="none" extrusionOk="0">
                  <a:moveTo>
                    <a:pt x="-1" y="0"/>
                  </a:moveTo>
                  <a:cubicBezTo>
                    <a:pt x="8295" y="0"/>
                    <a:pt x="15858" y="4750"/>
                    <a:pt x="19458" y="12224"/>
                  </a:cubicBezTo>
                </a:path>
                <a:path w="19459" h="21600" stroke="0" extrusionOk="0">
                  <a:moveTo>
                    <a:pt x="-1" y="0"/>
                  </a:moveTo>
                  <a:cubicBezTo>
                    <a:pt x="8295" y="0"/>
                    <a:pt x="15858" y="4750"/>
                    <a:pt x="19458" y="122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1930" y="5496"/>
              <a:ext cx="537" cy="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Arc 12"/>
            <p:cNvSpPr>
              <a:spLocks/>
            </p:cNvSpPr>
            <p:nvPr/>
          </p:nvSpPr>
          <p:spPr bwMode="auto">
            <a:xfrm flipV="1">
              <a:off x="2452" y="5356"/>
              <a:ext cx="245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285984" y="1983157"/>
            <a:ext cx="607493" cy="180303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231397" y="2897402"/>
            <a:ext cx="1551014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3063428" y="3214686"/>
            <a:ext cx="500066" cy="60860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277346" y="1285860"/>
            <a:ext cx="500066" cy="60860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57158" y="2357430"/>
            <a:ext cx="17822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насыщения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357290" y="3000372"/>
            <a:ext cx="7929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все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08752" y="4214818"/>
            <a:ext cx="379174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>стоятельный</a:t>
            </a:r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32" y="4643446"/>
            <a:ext cx="179889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9"/>
          <p:cNvSpPr txBox="1">
            <a:spLocks noChangeArrowheads="1"/>
          </p:cNvSpPr>
          <p:nvPr/>
        </p:nvSpPr>
        <p:spPr bwMode="auto">
          <a:xfrm>
            <a:off x="1714480" y="3786190"/>
            <a:ext cx="1643074" cy="60860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зажиг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785918" y="4643446"/>
            <a:ext cx="7954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500298" y="4691730"/>
            <a:ext cx="15119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иониз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929058" y="4286256"/>
            <a:ext cx="47667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Ударная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-71470" y="5214950"/>
            <a:ext cx="4940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 катод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 и  т.д.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786314" y="5000636"/>
            <a:ext cx="1214446" cy="7143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ТЭЭ</a:t>
            </a: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929354" y="4943315"/>
            <a:ext cx="3286116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испускание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нагретым…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714876" y="6089740"/>
            <a:ext cx="4429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ВЫХОДА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3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build="p" animBg="1"/>
      <p:bldP spid="7" grpId="1" build="allAtOnce" animBg="1"/>
      <p:bldP spid="112" grpId="0" animBg="1"/>
      <p:bldP spid="113" grpId="0" animBg="1"/>
      <p:bldP spid="55" grpId="0" animBg="1"/>
      <p:bldP spid="1026" grpId="0" animBg="1"/>
      <p:bldP spid="1032" grpId="0" animBg="1"/>
      <p:bldP spid="1032" grpId="1" animBg="1"/>
      <p:bldP spid="1037" grpId="0" animBg="1"/>
      <p:bldP spid="1038" grpId="0" animBg="1"/>
      <p:bldP spid="85" grpId="0"/>
      <p:bldP spid="85" grpId="1"/>
      <p:bldP spid="86" grpId="0"/>
      <p:bldP spid="87" grpId="0" animBg="1"/>
      <p:bldP spid="88" grpId="0" animBg="1"/>
      <p:bldP spid="89" grpId="0" animBg="1"/>
      <p:bldP spid="89" grpId="1" animBg="1"/>
      <p:bldP spid="90" grpId="0" animBg="1"/>
      <p:bldP spid="114" grpId="0"/>
      <p:bldP spid="115" grpId="0" animBg="1"/>
      <p:bldP spid="116" grpId="0" animBg="1"/>
      <p:bldP spid="117" grpId="0" animBg="1"/>
      <p:bldP spid="118" grpId="0"/>
      <p:bldP spid="1039" grpId="0" animBg="1"/>
      <p:bldP spid="1040" grpId="0" animBg="1"/>
      <p:bldP spid="10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6082"/>
            <a:ext cx="8715404" cy="655820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тлеющий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пробег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0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атому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трубки… полярное…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эл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дуга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(1802 Петров 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50В 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металлургия…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сварка…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кино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…прожектор…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Е=3 10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В/м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огни святого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Эльма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альпинисты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искровой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...долго не может..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искра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молния,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обработка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(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Рихман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5.  шаровая…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38" y="3678246"/>
            <a:ext cx="1176334" cy="679448"/>
            <a:chOff x="5091" y="4534"/>
            <a:chExt cx="673" cy="49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092" y="5023"/>
              <a:ext cx="6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5091" y="4572"/>
              <a:ext cx="0" cy="46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5764" y="4558"/>
              <a:ext cx="0" cy="46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5099" y="4534"/>
              <a:ext cx="663" cy="224"/>
              <a:chOff x="5099" y="4534"/>
              <a:chExt cx="647" cy="224"/>
            </a:xfrm>
          </p:grpSpPr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5457" y="4558"/>
                <a:ext cx="161" cy="2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5099" y="4573"/>
                <a:ext cx="184" cy="18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flipV="1">
                <a:off x="5295" y="4558"/>
                <a:ext cx="145" cy="19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 flipV="1">
                <a:off x="5616" y="4534"/>
                <a:ext cx="130" cy="21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6572264" y="2143116"/>
            <a:ext cx="1644658" cy="1289070"/>
            <a:chOff x="6947" y="2667"/>
            <a:chExt cx="790" cy="668"/>
          </a:xfrm>
        </p:grpSpPr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 flipV="1">
              <a:off x="6947" y="3190"/>
              <a:ext cx="540" cy="145"/>
              <a:chOff x="6060" y="4043"/>
              <a:chExt cx="747" cy="27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6060" y="4044"/>
                <a:ext cx="58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6072" y="4297"/>
                <a:ext cx="58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6623" y="4043"/>
                <a:ext cx="184" cy="1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 rot="-4171275">
                <a:off x="6646" y="4159"/>
                <a:ext cx="184" cy="1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5" name="Group 17"/>
            <p:cNvGrpSpPr>
              <a:grpSpLocks/>
            </p:cNvGrpSpPr>
            <p:nvPr/>
          </p:nvGrpSpPr>
          <p:grpSpPr bwMode="auto">
            <a:xfrm rot="6229588" flipV="1">
              <a:off x="7397" y="2866"/>
              <a:ext cx="540" cy="141"/>
              <a:chOff x="6060" y="4043"/>
              <a:chExt cx="747" cy="272"/>
            </a:xfrm>
          </p:grpSpPr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6060" y="4044"/>
                <a:ext cx="58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6072" y="4297"/>
                <a:ext cx="58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6623" y="4043"/>
                <a:ext cx="184" cy="1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 rot="-4171275">
                <a:off x="6646" y="4159"/>
                <a:ext cx="184" cy="1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V="1">
              <a:off x="7500" y="3155"/>
              <a:ext cx="115" cy="11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1063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11280"/>
            <a:ext cx="9144000" cy="60939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ПЛАЗМА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      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q=0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высокотемп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низко…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сверхпроводник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99%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Вселенной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ионосфера..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газоразрядная (1-5)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 Т.Я.реакция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3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D1CA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-24"/>
            <a:ext cx="5715000" cy="5635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428604"/>
            <a:ext cx="6215106" cy="242889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№17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121-123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dirty="0" smtClean="0"/>
              <a:t>4</a:t>
            </a:r>
            <a:r>
              <a:rPr lang="ru-RU" dirty="0" smtClean="0"/>
              <a:t>/т21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904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905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906</a:t>
            </a:r>
            <a:r>
              <a:rPr lang="ru-RU" dirty="0" smtClean="0"/>
              <a:t> </a:t>
            </a:r>
            <a:r>
              <a:rPr lang="ru-RU" b="1" dirty="0" smtClean="0"/>
              <a:t>908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909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33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2550</TotalTime>
  <Words>1167</Words>
  <Application>Microsoft Office PowerPoint</Application>
  <PresentationFormat>Экран (4:3)</PresentationFormat>
  <Paragraphs>179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Домашнее задание.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233</cp:revision>
  <dcterms:created xsi:type="dcterms:W3CDTF">2009-11-04T14:29:22Z</dcterms:created>
  <dcterms:modified xsi:type="dcterms:W3CDTF">2020-07-20T05:57:00Z</dcterms:modified>
</cp:coreProperties>
</file>