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57"/>
  </p:notesMasterIdLst>
  <p:sldIdLst>
    <p:sldId id="372" r:id="rId2"/>
    <p:sldId id="316" r:id="rId3"/>
    <p:sldId id="461" r:id="rId4"/>
    <p:sldId id="408" r:id="rId5"/>
    <p:sldId id="474" r:id="rId6"/>
    <p:sldId id="412" r:id="rId7"/>
    <p:sldId id="429" r:id="rId8"/>
    <p:sldId id="423" r:id="rId9"/>
    <p:sldId id="421" r:id="rId10"/>
    <p:sldId id="477" r:id="rId11"/>
    <p:sldId id="436" r:id="rId12"/>
    <p:sldId id="428" r:id="rId13"/>
    <p:sldId id="427" r:id="rId14"/>
    <p:sldId id="443" r:id="rId15"/>
    <p:sldId id="465" r:id="rId16"/>
    <p:sldId id="444" r:id="rId17"/>
    <p:sldId id="437" r:id="rId18"/>
    <p:sldId id="422" r:id="rId19"/>
    <p:sldId id="432" r:id="rId20"/>
    <p:sldId id="451" r:id="rId21"/>
    <p:sldId id="448" r:id="rId22"/>
    <p:sldId id="424" r:id="rId23"/>
    <p:sldId id="455" r:id="rId24"/>
    <p:sldId id="435" r:id="rId25"/>
    <p:sldId id="418" r:id="rId26"/>
    <p:sldId id="475" r:id="rId27"/>
    <p:sldId id="476" r:id="rId28"/>
    <p:sldId id="472" r:id="rId29"/>
    <p:sldId id="409" r:id="rId30"/>
    <p:sldId id="411" r:id="rId31"/>
    <p:sldId id="445" r:id="rId32"/>
    <p:sldId id="450" r:id="rId33"/>
    <p:sldId id="400" r:id="rId34"/>
    <p:sldId id="449" r:id="rId35"/>
    <p:sldId id="433" r:id="rId36"/>
    <p:sldId id="463" r:id="rId37"/>
    <p:sldId id="438" r:id="rId38"/>
    <p:sldId id="460" r:id="rId39"/>
    <p:sldId id="439" r:id="rId40"/>
    <p:sldId id="440" r:id="rId41"/>
    <p:sldId id="441" r:id="rId42"/>
    <p:sldId id="454" r:id="rId43"/>
    <p:sldId id="459" r:id="rId44"/>
    <p:sldId id="457" r:id="rId45"/>
    <p:sldId id="458" r:id="rId46"/>
    <p:sldId id="407" r:id="rId47"/>
    <p:sldId id="413" r:id="rId48"/>
    <p:sldId id="442" r:id="rId49"/>
    <p:sldId id="453" r:id="rId50"/>
    <p:sldId id="425" r:id="rId51"/>
    <p:sldId id="420" r:id="rId52"/>
    <p:sldId id="462" r:id="rId53"/>
    <p:sldId id="464" r:id="rId54"/>
    <p:sldId id="466" r:id="rId55"/>
    <p:sldId id="467" r:id="rId5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00"/>
    <a:srgbClr val="66CCFF"/>
    <a:srgbClr val="0033CC"/>
    <a:srgbClr val="FFCCFF"/>
    <a:srgbClr val="0000FF"/>
    <a:srgbClr val="003300"/>
    <a:srgbClr val="000099"/>
    <a:srgbClr val="0014AC"/>
    <a:srgbClr val="220FB1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81" autoAdjust="0"/>
  </p:normalViewPr>
  <p:slideViewPr>
    <p:cSldViewPr>
      <p:cViewPr>
        <p:scale>
          <a:sx n="48" d="100"/>
          <a:sy n="48" d="100"/>
        </p:scale>
        <p:origin x="-2604" y="-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11.01.2021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9576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A3820B-7150-4465-9329-879E122C3E8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jpe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6.jpeg"/><Relationship Id="rId5" Type="http://schemas.openxmlformats.org/officeDocument/2006/relationships/audio" Target="../media/audio4.wav"/><Relationship Id="rId10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4.png"/><Relationship Id="rId1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audio" Target="../media/audio8.wav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10.wav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10.wav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1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3" Type="http://schemas.openxmlformats.org/officeDocument/2006/relationships/audio" Target="../media/audio11.wav"/><Relationship Id="rId7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5.wav"/><Relationship Id="rId10" Type="http://schemas.openxmlformats.org/officeDocument/2006/relationships/audio" Target="../media/audio10.wav"/><Relationship Id="rId4" Type="http://schemas.openxmlformats.org/officeDocument/2006/relationships/audio" Target="../media/audio9.wav"/><Relationship Id="rId9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7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5" Type="http://schemas.openxmlformats.org/officeDocument/2006/relationships/audio" Target="../media/audio2.wav"/><Relationship Id="rId4" Type="http://schemas.openxmlformats.org/officeDocument/2006/relationships/audio" Target="../media/audio9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8.wav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8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11.wav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audio" Target="../media/audio8.wav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2.wav"/><Relationship Id="rId7" Type="http://schemas.openxmlformats.org/officeDocument/2006/relationships/audio" Target="../media/audio1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.wav"/><Relationship Id="rId11" Type="http://schemas.openxmlformats.org/officeDocument/2006/relationships/image" Target="../media/image12.jpeg"/><Relationship Id="rId5" Type="http://schemas.openxmlformats.org/officeDocument/2006/relationships/audio" Target="../media/audio5.wav"/><Relationship Id="rId10" Type="http://schemas.openxmlformats.org/officeDocument/2006/relationships/audio" Target="../media/audio9.wav"/><Relationship Id="rId4" Type="http://schemas.openxmlformats.org/officeDocument/2006/relationships/audio" Target="../media/audio7.wav"/><Relationship Id="rId9" Type="http://schemas.openxmlformats.org/officeDocument/2006/relationships/audio" Target="../media/audio4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4.wav"/><Relationship Id="rId7" Type="http://schemas.openxmlformats.org/officeDocument/2006/relationships/audio" Target="../media/audio9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4.wav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audio" Target="../media/audio9.wav"/><Relationship Id="rId10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audio" Target="../media/audio8.wav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2.wav"/><Relationship Id="rId5" Type="http://schemas.openxmlformats.org/officeDocument/2006/relationships/audio" Target="../media/audio11.wav"/><Relationship Id="rId4" Type="http://schemas.openxmlformats.org/officeDocument/2006/relationships/audio" Target="../media/audio10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2.wav"/><Relationship Id="rId5" Type="http://schemas.openxmlformats.org/officeDocument/2006/relationships/audio" Target="../media/audio11.wav"/><Relationship Id="rId4" Type="http://schemas.openxmlformats.org/officeDocument/2006/relationships/audio" Target="../media/audio10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1.wav"/><Relationship Id="rId7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11" Type="http://schemas.openxmlformats.org/officeDocument/2006/relationships/audio" Target="../media/audio8.wav"/><Relationship Id="rId5" Type="http://schemas.openxmlformats.org/officeDocument/2006/relationships/audio" Target="../media/audio10.wav"/><Relationship Id="rId10" Type="http://schemas.openxmlformats.org/officeDocument/2006/relationships/audio" Target="../media/audio6.wav"/><Relationship Id="rId4" Type="http://schemas.openxmlformats.org/officeDocument/2006/relationships/audio" Target="../media/audio12.wav"/><Relationship Id="rId9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11.wav"/><Relationship Id="rId7" Type="http://schemas.openxmlformats.org/officeDocument/2006/relationships/audio" Target="../media/audio9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11" Type="http://schemas.openxmlformats.org/officeDocument/2006/relationships/audio" Target="../media/audio8.wav"/><Relationship Id="rId5" Type="http://schemas.openxmlformats.org/officeDocument/2006/relationships/audio" Target="../media/audio1.wav"/><Relationship Id="rId10" Type="http://schemas.openxmlformats.org/officeDocument/2006/relationships/audio" Target="../media/audio6.wav"/><Relationship Id="rId4" Type="http://schemas.openxmlformats.org/officeDocument/2006/relationships/audio" Target="../media/audio12.wav"/><Relationship Id="rId9" Type="http://schemas.openxmlformats.org/officeDocument/2006/relationships/audio" Target="../media/audio5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0.wav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2.wav"/><Relationship Id="rId4" Type="http://schemas.openxmlformats.org/officeDocument/2006/relationships/audio" Target="../media/audio1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2.wav"/><Relationship Id="rId5" Type="http://schemas.openxmlformats.org/officeDocument/2006/relationships/audio" Target="../media/audio11.wav"/><Relationship Id="rId4" Type="http://schemas.openxmlformats.org/officeDocument/2006/relationships/audio" Target="../media/audio10.wav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11.wav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2.wav"/><Relationship Id="rId5" Type="http://schemas.openxmlformats.org/officeDocument/2006/relationships/audio" Target="../media/audio9.wav"/><Relationship Id="rId4" Type="http://schemas.openxmlformats.org/officeDocument/2006/relationships/audio" Target="../media/audio10.wav"/><Relationship Id="rId9" Type="http://schemas.openxmlformats.org/officeDocument/2006/relationships/audio" Target="../media/audio13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0.wav"/><Relationship Id="rId7" Type="http://schemas.openxmlformats.org/officeDocument/2006/relationships/audio" Target="../media/audio2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audio" Target="../media/audio4.wav"/><Relationship Id="rId10" Type="http://schemas.openxmlformats.org/officeDocument/2006/relationships/audio" Target="../media/audio8.wav"/><Relationship Id="rId4" Type="http://schemas.openxmlformats.org/officeDocument/2006/relationships/audio" Target="../media/audio1.wav"/><Relationship Id="rId9" Type="http://schemas.openxmlformats.org/officeDocument/2006/relationships/audio" Target="../media/audio12.wav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4.wav"/><Relationship Id="rId7" Type="http://schemas.openxmlformats.org/officeDocument/2006/relationships/audio" Target="../media/audio10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11" Type="http://schemas.openxmlformats.org/officeDocument/2006/relationships/audio" Target="../media/audio8.wav"/><Relationship Id="rId5" Type="http://schemas.openxmlformats.org/officeDocument/2006/relationships/audio" Target="../media/audio12.wav"/><Relationship Id="rId10" Type="http://schemas.openxmlformats.org/officeDocument/2006/relationships/audio" Target="../media/audio6.wav"/><Relationship Id="rId4" Type="http://schemas.openxmlformats.org/officeDocument/2006/relationships/audio" Target="../media/audio11.wav"/><Relationship Id="rId9" Type="http://schemas.openxmlformats.org/officeDocument/2006/relationships/audio" Target="../media/audio5.wav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audio" Target="../media/audio10.wav"/><Relationship Id="rId4" Type="http://schemas.openxmlformats.org/officeDocument/2006/relationships/audio" Target="../media/audio5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11.wav"/><Relationship Id="rId4" Type="http://schemas.openxmlformats.org/officeDocument/2006/relationships/audio" Target="../media/audio10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openxmlformats.org/officeDocument/2006/relationships/audio" Target="../media/audio11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10.wav"/><Relationship Id="rId4" Type="http://schemas.openxmlformats.org/officeDocument/2006/relationships/audio" Target="../media/audio11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4.wav"/><Relationship Id="rId4" Type="http://schemas.openxmlformats.org/officeDocument/2006/relationships/audio" Target="../media/audio10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4.wav"/><Relationship Id="rId4" Type="http://schemas.openxmlformats.org/officeDocument/2006/relationships/audio" Target="../media/audio10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4.wav"/><Relationship Id="rId4" Type="http://schemas.openxmlformats.org/officeDocument/2006/relationships/audio" Target="../media/audio10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4.wav"/><Relationship Id="rId4" Type="http://schemas.openxmlformats.org/officeDocument/2006/relationships/audio" Target="../media/audio10.wav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10.wav"/><Relationship Id="rId4" Type="http://schemas.openxmlformats.org/officeDocument/2006/relationships/audio" Target="../media/audio9.wav"/><Relationship Id="rId9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11.wav"/><Relationship Id="rId4" Type="http://schemas.openxmlformats.org/officeDocument/2006/relationships/audio" Target="../media/audio10.wav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.wav"/><Relationship Id="rId5" Type="http://schemas.openxmlformats.org/officeDocument/2006/relationships/audio" Target="../media/audio4.wav"/><Relationship Id="rId4" Type="http://schemas.openxmlformats.org/officeDocument/2006/relationships/audio" Target="../media/audio10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.wav"/><Relationship Id="rId7" Type="http://schemas.openxmlformats.org/officeDocument/2006/relationships/audio" Target="../media/audio1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2.wav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00166" y="642918"/>
            <a:ext cx="6000792" cy="285752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темам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№9-13 </a:t>
            </a:r>
          </a:p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4800" b="1" dirty="0" smtClean="0">
                <a:solidFill>
                  <a:srgbClr val="0000FF"/>
                </a:solidFill>
              </a:rPr>
              <a:t>4</a:t>
            </a:r>
            <a:r>
              <a:rPr lang="ru-RU" sz="4800" dirty="0" smtClean="0">
                <a:solidFill>
                  <a:srgbClr val="0000FF"/>
                </a:solidFill>
              </a:rPr>
              <a:t> </a:t>
            </a:r>
          </a:p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946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947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935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936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903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пот.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t" hangingPunct="1"/>
            <a:r>
              <a:rPr lang="da-DK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285784" y="-214338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Группа 11"/>
          <p:cNvGrpSpPr/>
          <p:nvPr/>
        </p:nvGrpSpPr>
        <p:grpSpPr>
          <a:xfrm>
            <a:off x="0" y="0"/>
            <a:ext cx="9144000" cy="6858000"/>
            <a:chOff x="3428992" y="-1285884"/>
            <a:chExt cx="9144000" cy="68580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3428992" y="-1285884"/>
              <a:ext cx="9144000" cy="6858000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lnSpc>
                  <a:spcPts val="7000"/>
                </a:lnSpc>
                <a:spcAft>
                  <a:spcPts val="1000"/>
                </a:spcAft>
              </a:pPr>
              <a:r>
                <a:rPr lang="en-US" sz="7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7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1,2</a:t>
              </a:r>
              <a:r>
                <a:rPr lang="en-US" sz="7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7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ru-RU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7200" b="1" u="sng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lang="en-US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7200" b="1" u="sng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7000"/>
                </a:lnSpc>
                <a:spcAft>
                  <a:spcPts val="1000"/>
                </a:spcAft>
              </a:pPr>
              <a:r>
                <a:rPr lang="en-US" sz="7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ru-RU" sz="7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7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7200" b="1" baseline="30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57918" y="3286076"/>
              <a:ext cx="542932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1,6 10</a:t>
              </a:r>
              <a:r>
                <a:rPr lang="ru-RU" sz="6600" b="1" baseline="300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-19</a:t>
              </a:r>
              <a:r>
                <a:rPr lang="ru-RU" sz="66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Кл </a:t>
              </a:r>
              <a:endParaRPr lang="ru-RU" sz="66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500"/>
                            </p:stCondLst>
                            <p:childTnLst>
                              <p:par>
                                <p:cTn id="70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500"/>
                            </p:stCondLst>
                            <p:childTnLst>
                              <p:par>
                                <p:cTn id="87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92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500"/>
                            </p:stCondLst>
                            <p:childTnLst>
                              <p:par>
                                <p:cTn id="97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7" presetID="24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9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642910" y="1071546"/>
            <a:ext cx="6264205" cy="16324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 задач  </a:t>
            </a:r>
            <a:endParaRPr lang="ru-RU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4234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0"/>
            <a:ext cx="49816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 темам №9-13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1214414" y="4214818"/>
            <a:ext cx="6988190" cy="16698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 теме</a:t>
            </a:r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0" y="2500306"/>
            <a:ext cx="9144000" cy="200026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электростатика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85852" y="6027003"/>
            <a:ext cx="78581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электрическое </a:t>
            </a:r>
            <a:r>
              <a:rPr lang="ru-RU" sz="48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поле, стр.15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-1357346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63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ts val="5000"/>
              </a:lnSpc>
              <a:spcAft>
                <a:spcPts val="1000"/>
              </a:spcAft>
            </a:pPr>
            <a:r>
              <a:rPr lang="en-US" sz="9600" b="1" dirty="0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6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6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60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7200" b="1" u="sng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5000"/>
              </a:lnSpc>
              <a:spcAft>
                <a:spcPts val="10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8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5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 rot="19955988">
            <a:off x="72520" y="2316697"/>
            <a:ext cx="7719057" cy="219688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Ускоренное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движение!</a:t>
            </a:r>
            <a:endParaRPr lang="ru-RU" sz="72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3" grpId="0"/>
      <p:bldP spid="14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9"/>
          <p:cNvGrpSpPr/>
          <p:nvPr/>
        </p:nvGrpSpPr>
        <p:grpSpPr>
          <a:xfrm>
            <a:off x="-571536" y="4915927"/>
            <a:ext cx="4143404" cy="584775"/>
            <a:chOff x="3286116" y="3277657"/>
            <a:chExt cx="5286412" cy="649224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>
              <a:off x="5335510" y="3354811"/>
              <a:ext cx="1879728" cy="216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3286116" y="3277657"/>
              <a:ext cx="5286412" cy="649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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N</a:t>
              </a:r>
              <a:r>
                <a:rPr lang="ru-RU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в </a:t>
              </a:r>
              <a:r>
                <a:rPr lang="en-US" sz="32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г</a:t>
              </a:r>
              <a:r>
                <a:rPr lang="en-US" sz="32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=</a:t>
              </a:r>
              <a:endPara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715140" y="6334804"/>
            <a:ext cx="242889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задаче №4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 стрелкой 44"/>
          <p:cNvCxnSpPr>
            <a:endCxn id="50" idx="3"/>
          </p:cNvCxnSpPr>
          <p:nvPr/>
        </p:nvCxnSpPr>
        <p:spPr>
          <a:xfrm rot="16200000" flipH="1">
            <a:off x="7807398" y="4354240"/>
            <a:ext cx="946962" cy="11794"/>
          </a:xfrm>
          <a:prstGeom prst="straightConnector1">
            <a:avLst/>
          </a:prstGeom>
          <a:ln w="76200">
            <a:solidFill>
              <a:srgbClr val="365D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16200000" flipV="1">
            <a:off x="7665833" y="3278639"/>
            <a:ext cx="1214446" cy="1588"/>
          </a:xfrm>
          <a:prstGeom prst="straightConnector1">
            <a:avLst/>
          </a:prstGeom>
          <a:ln w="762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48"/>
          <p:cNvGrpSpPr/>
          <p:nvPr/>
        </p:nvGrpSpPr>
        <p:grpSpPr>
          <a:xfrm>
            <a:off x="7572396" y="4572008"/>
            <a:ext cx="714380" cy="523220"/>
            <a:chOff x="3176291" y="2714620"/>
            <a:chExt cx="714380" cy="523220"/>
          </a:xfrm>
        </p:grpSpPr>
        <p:sp>
          <p:nvSpPr>
            <p:cNvPr id="50" name="TextBox 49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>
              <a:off x="3258746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/>
            </a:p>
          </p:txBody>
        </p:sp>
      </p:grpSp>
      <p:grpSp>
        <p:nvGrpSpPr>
          <p:cNvPr id="4" name="Группа 51"/>
          <p:cNvGrpSpPr/>
          <p:nvPr/>
        </p:nvGrpSpPr>
        <p:grpSpPr>
          <a:xfrm>
            <a:off x="8001024" y="2143116"/>
            <a:ext cx="1428760" cy="523220"/>
            <a:chOff x="3176291" y="2854995"/>
            <a:chExt cx="714380" cy="776443"/>
          </a:xfrm>
        </p:grpSpPr>
        <p:sp>
          <p:nvSpPr>
            <p:cNvPr id="53" name="TextBox 52"/>
            <p:cNvSpPr txBox="1"/>
            <p:nvPr/>
          </p:nvSpPr>
          <p:spPr>
            <a:xfrm>
              <a:off x="3176291" y="2854995"/>
              <a:ext cx="714380" cy="776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800" b="1" dirty="0" err="1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верт</a:t>
              </a:r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Line 29"/>
            <p:cNvSpPr>
              <a:spLocks noChangeShapeType="1"/>
            </p:cNvSpPr>
            <p:nvPr/>
          </p:nvSpPr>
          <p:spPr bwMode="auto">
            <a:xfrm>
              <a:off x="3202474" y="3029783"/>
              <a:ext cx="438707" cy="0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5" name="Прямая со стрелкой 54"/>
          <p:cNvCxnSpPr/>
          <p:nvPr/>
        </p:nvCxnSpPr>
        <p:spPr>
          <a:xfrm rot="10800000">
            <a:off x="6643702" y="3429000"/>
            <a:ext cx="785818" cy="1588"/>
          </a:xfrm>
          <a:prstGeom prst="straightConnector1">
            <a:avLst/>
          </a:prstGeom>
          <a:ln w="952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55"/>
          <p:cNvGrpSpPr/>
          <p:nvPr/>
        </p:nvGrpSpPr>
        <p:grpSpPr>
          <a:xfrm>
            <a:off x="6572264" y="2639793"/>
            <a:ext cx="714380" cy="646331"/>
            <a:chOff x="3176291" y="2714620"/>
            <a:chExt cx="714380" cy="646331"/>
          </a:xfrm>
        </p:grpSpPr>
        <p:sp>
          <p:nvSpPr>
            <p:cNvPr id="57" name="TextBox 56"/>
            <p:cNvSpPr txBox="1"/>
            <p:nvPr/>
          </p:nvSpPr>
          <p:spPr>
            <a:xfrm>
              <a:off x="3176291" y="2714620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000" b="1" dirty="0" err="1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ru-RU" sz="3600" b="1" baseline="-25000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Line 29"/>
            <p:cNvSpPr>
              <a:spLocks noChangeShapeType="1"/>
            </p:cNvSpPr>
            <p:nvPr/>
          </p:nvSpPr>
          <p:spPr bwMode="auto">
            <a:xfrm>
              <a:off x="3268734" y="2913893"/>
              <a:ext cx="438707" cy="0"/>
            </a:xfrm>
            <a:prstGeom prst="line">
              <a:avLst/>
            </a:prstGeom>
            <a:noFill/>
            <a:ln w="57150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2" name="Прямая со стрелкой 41"/>
          <p:cNvCxnSpPr/>
          <p:nvPr/>
        </p:nvCxnSpPr>
        <p:spPr>
          <a:xfrm rot="10800000">
            <a:off x="7429520" y="3857628"/>
            <a:ext cx="857256" cy="1588"/>
          </a:xfrm>
          <a:prstGeom prst="straightConnector1">
            <a:avLst/>
          </a:prstGeom>
          <a:ln w="952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1"/>
          <p:cNvGrpSpPr/>
          <p:nvPr/>
        </p:nvGrpSpPr>
        <p:grpSpPr>
          <a:xfrm>
            <a:off x="6346867" y="4015018"/>
            <a:ext cx="1368408" cy="523220"/>
            <a:chOff x="3176291" y="2714622"/>
            <a:chExt cx="547363" cy="776443"/>
          </a:xfrm>
        </p:grpSpPr>
        <p:sp>
          <p:nvSpPr>
            <p:cNvPr id="49" name="TextBox 48"/>
            <p:cNvSpPr txBox="1"/>
            <p:nvPr/>
          </p:nvSpPr>
          <p:spPr>
            <a:xfrm>
              <a:off x="3176291" y="2714622"/>
              <a:ext cx="547363" cy="776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800" b="1" dirty="0" err="1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гориз</a:t>
              </a:r>
              <a:endPara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Line 29"/>
            <p:cNvSpPr>
              <a:spLocks noChangeShapeType="1"/>
            </p:cNvSpPr>
            <p:nvPr/>
          </p:nvSpPr>
          <p:spPr bwMode="auto">
            <a:xfrm>
              <a:off x="3202474" y="2725637"/>
              <a:ext cx="438707" cy="0"/>
            </a:xfrm>
            <a:prstGeom prst="line">
              <a:avLst/>
            </a:prstGeom>
            <a:noFill/>
            <a:ln w="41275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7532714" y="2702428"/>
            <a:ext cx="754062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 flipH="1" flipV="1">
            <a:off x="7500958" y="2714619"/>
            <a:ext cx="785818" cy="1071568"/>
          </a:xfrm>
          <a:prstGeom prst="line">
            <a:avLst/>
          </a:prstGeom>
          <a:noFill/>
          <a:ln w="1016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rot="5400000">
            <a:off x="6916468" y="3285330"/>
            <a:ext cx="1143008" cy="158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" name="Группа 51"/>
          <p:cNvGrpSpPr/>
          <p:nvPr/>
        </p:nvGrpSpPr>
        <p:grpSpPr>
          <a:xfrm>
            <a:off x="7394658" y="2250646"/>
            <a:ext cx="360000" cy="523220"/>
            <a:chOff x="3176291" y="2714620"/>
            <a:chExt cx="464890" cy="776443"/>
          </a:xfrm>
        </p:grpSpPr>
        <p:sp>
          <p:nvSpPr>
            <p:cNvPr id="65" name="TextBox 64"/>
            <p:cNvSpPr txBox="1"/>
            <p:nvPr/>
          </p:nvSpPr>
          <p:spPr>
            <a:xfrm>
              <a:off x="3176291" y="2714620"/>
              <a:ext cx="285752" cy="776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Line 29"/>
            <p:cNvSpPr>
              <a:spLocks noChangeShapeType="1"/>
            </p:cNvSpPr>
            <p:nvPr/>
          </p:nvSpPr>
          <p:spPr bwMode="auto">
            <a:xfrm>
              <a:off x="3202474" y="2725637"/>
              <a:ext cx="438707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7786710" y="5201679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500958" y="1714488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нить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1"/>
          <p:cNvSpPr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77800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В* «гигантские шаги»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одержимое 36"/>
          <p:cNvSpPr txBox="1">
            <a:spLocks/>
          </p:cNvSpPr>
          <p:nvPr/>
        </p:nvSpPr>
        <p:spPr>
          <a:xfrm>
            <a:off x="3214678" y="0"/>
            <a:ext cx="5929322" cy="11429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1. Что?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человек</a:t>
            </a:r>
            <a:endParaRPr lang="ru-RU" sz="2800" b="1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Двигается  по окружности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0" y="1130627"/>
            <a:ext cx="821533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y)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верт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-12357" y="1689774"/>
            <a:ext cx="628654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z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гор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(2з-н Н)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5786446" y="3571876"/>
            <a:ext cx="2500330" cy="571504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rot="16200000" flipH="1">
            <a:off x="6536545" y="2107397"/>
            <a:ext cx="2071702" cy="1428760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rot="5400000">
            <a:off x="6285718" y="2356636"/>
            <a:ext cx="1143008" cy="158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Arc 20"/>
          <p:cNvSpPr>
            <a:spLocks/>
          </p:cNvSpPr>
          <p:nvPr/>
        </p:nvSpPr>
        <p:spPr bwMode="auto">
          <a:xfrm flipV="1">
            <a:off x="6858016" y="1910859"/>
            <a:ext cx="172623" cy="24112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806674" y="1971198"/>
            <a:ext cx="642942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8156092" y="3714752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131"/>
          <p:cNvGrpSpPr/>
          <p:nvPr/>
        </p:nvGrpSpPr>
        <p:grpSpPr>
          <a:xfrm>
            <a:off x="8428738" y="3071810"/>
            <a:ext cx="715262" cy="1428760"/>
            <a:chOff x="4713994" y="1142984"/>
            <a:chExt cx="715262" cy="1428760"/>
          </a:xfrm>
        </p:grpSpPr>
        <p:grpSp>
          <p:nvGrpSpPr>
            <p:cNvPr id="10" name="Группа 68"/>
            <p:cNvGrpSpPr/>
            <p:nvPr/>
          </p:nvGrpSpPr>
          <p:grpSpPr>
            <a:xfrm rot="10800000">
              <a:off x="4740452" y="1285860"/>
              <a:ext cx="546026" cy="1285884"/>
              <a:chOff x="671325" y="1571634"/>
              <a:chExt cx="983713" cy="3060000"/>
            </a:xfrm>
          </p:grpSpPr>
          <p:cxnSp>
            <p:nvCxnSpPr>
              <p:cNvPr id="77" name="Прямая соединительная линия 76"/>
              <p:cNvCxnSpPr/>
              <p:nvPr/>
            </p:nvCxnSpPr>
            <p:spPr>
              <a:xfrm rot="5400000" flipH="1" flipV="1">
                <a:off x="-857880" y="3100839"/>
                <a:ext cx="3060000" cy="1589"/>
              </a:xfrm>
              <a:prstGeom prst="line">
                <a:avLst/>
              </a:prstGeom>
              <a:ln w="38100">
                <a:solidFill>
                  <a:srgbClr val="0014AC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80"/>
              <p:cNvCxnSpPr/>
              <p:nvPr/>
            </p:nvCxnSpPr>
            <p:spPr>
              <a:xfrm>
                <a:off x="682438" y="2591636"/>
                <a:ext cx="972600" cy="1587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TextBox 74"/>
            <p:cNvSpPr txBox="1"/>
            <p:nvPr/>
          </p:nvSpPr>
          <p:spPr>
            <a:xfrm>
              <a:off x="4713994" y="1714488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z </a:t>
              </a:r>
              <a:endPara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000628" y="114298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y </a:t>
              </a:r>
              <a:endParaRPr lang="ru-RU" sz="1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3" name="Arc 20"/>
          <p:cNvSpPr>
            <a:spLocks/>
          </p:cNvSpPr>
          <p:nvPr/>
        </p:nvSpPr>
        <p:spPr bwMode="auto">
          <a:xfrm flipV="1">
            <a:off x="7500958" y="2882926"/>
            <a:ext cx="172623" cy="24112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431946" y="2882210"/>
            <a:ext cx="642942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-61817" y="2977218"/>
            <a:ext cx="2428892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гор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2800" dirty="0"/>
          </a:p>
        </p:txBody>
      </p:sp>
      <p:sp>
        <p:nvSpPr>
          <p:cNvPr id="88" name="TextBox 87"/>
          <p:cNvSpPr txBox="1"/>
          <p:nvPr/>
        </p:nvSpPr>
        <p:spPr>
          <a:xfrm>
            <a:off x="2357422" y="2988015"/>
            <a:ext cx="264320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верт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2800" dirty="0"/>
          </a:p>
        </p:txBody>
      </p:sp>
      <p:sp>
        <p:nvSpPr>
          <p:cNvPr id="108" name="TextBox 107"/>
          <p:cNvSpPr txBox="1"/>
          <p:nvPr/>
        </p:nvSpPr>
        <p:spPr>
          <a:xfrm>
            <a:off x="0" y="4214818"/>
            <a:ext cx="271461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800" b="1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Mg)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grpSp>
        <p:nvGrpSpPr>
          <p:cNvPr id="16" name="Group 7"/>
          <p:cNvGrpSpPr>
            <a:grpSpLocks/>
          </p:cNvGrpSpPr>
          <p:nvPr/>
        </p:nvGrpSpPr>
        <p:grpSpPr bwMode="auto">
          <a:xfrm>
            <a:off x="913601" y="5640128"/>
            <a:ext cx="999503" cy="1217896"/>
            <a:chOff x="9757" y="3167"/>
            <a:chExt cx="397" cy="495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11" name="Text Box 8"/>
            <p:cNvSpPr txBox="1">
              <a:spLocks noChangeArrowheads="1"/>
            </p:cNvSpPr>
            <p:nvPr/>
          </p:nvSpPr>
          <p:spPr bwMode="auto">
            <a:xfrm>
              <a:off x="9757" y="3468"/>
              <a:ext cx="369" cy="19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Text Box 9"/>
            <p:cNvSpPr txBox="1">
              <a:spLocks noChangeArrowheads="1"/>
            </p:cNvSpPr>
            <p:nvPr/>
          </p:nvSpPr>
          <p:spPr bwMode="auto">
            <a:xfrm>
              <a:off x="9758" y="3167"/>
              <a:ext cx="396" cy="2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kumimoji="0" lang="en-US" sz="32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" name="Line 10"/>
            <p:cNvSpPr>
              <a:spLocks noChangeShapeType="1"/>
            </p:cNvSpPr>
            <p:nvPr/>
          </p:nvSpPr>
          <p:spPr bwMode="auto">
            <a:xfrm rot="21540000">
              <a:off x="9762" y="3450"/>
              <a:ext cx="312" cy="8"/>
            </a:xfrm>
            <a:prstGeom prst="line">
              <a:avLst/>
            </a:prstGeom>
            <a:grp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4" name="Text Box 15"/>
          <p:cNvSpPr txBox="1">
            <a:spLocks noChangeArrowheads="1"/>
          </p:cNvSpPr>
          <p:nvPr/>
        </p:nvSpPr>
        <p:spPr bwMode="auto">
          <a:xfrm>
            <a:off x="0" y="5872953"/>
            <a:ext cx="1000132" cy="70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55"/>
          <p:cNvGrpSpPr/>
          <p:nvPr/>
        </p:nvGrpSpPr>
        <p:grpSpPr>
          <a:xfrm>
            <a:off x="2000232" y="5587201"/>
            <a:ext cx="1597548" cy="1132099"/>
            <a:chOff x="630659" y="4438667"/>
            <a:chExt cx="1597548" cy="1132099"/>
          </a:xfrm>
        </p:grpSpPr>
        <p:grpSp>
          <p:nvGrpSpPr>
            <p:cNvPr id="18" name="Group 3"/>
            <p:cNvGrpSpPr>
              <a:grpSpLocks/>
            </p:cNvGrpSpPr>
            <p:nvPr/>
          </p:nvGrpSpPr>
          <p:grpSpPr bwMode="auto">
            <a:xfrm>
              <a:off x="1512695" y="4438667"/>
              <a:ext cx="715458" cy="1132099"/>
              <a:chOff x="9815" y="3167"/>
              <a:chExt cx="183" cy="622"/>
            </a:xfrm>
          </p:grpSpPr>
          <p:sp>
            <p:nvSpPr>
              <p:cNvPr id="118" name="Text Box 4"/>
              <p:cNvSpPr txBox="1">
                <a:spLocks noChangeArrowheads="1"/>
              </p:cNvSpPr>
              <p:nvPr/>
            </p:nvSpPr>
            <p:spPr bwMode="auto">
              <a:xfrm>
                <a:off x="9827" y="3421"/>
                <a:ext cx="11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9" name="Text Box 5"/>
              <p:cNvSpPr txBox="1">
                <a:spLocks noChangeArrowheads="1"/>
              </p:cNvSpPr>
              <p:nvPr/>
            </p:nvSpPr>
            <p:spPr bwMode="auto">
              <a:xfrm>
                <a:off x="9815" y="3167"/>
                <a:ext cx="183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en-US" sz="4000" b="1" i="0" u="none" strike="noStrike" cap="none" normalizeH="0" baseline="3000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0" name="Line 6"/>
              <p:cNvSpPr>
                <a:spLocks noChangeShapeType="1"/>
              </p:cNvSpPr>
              <p:nvPr/>
            </p:nvSpPr>
            <p:spPr bwMode="auto">
              <a:xfrm>
                <a:off x="9827" y="3537"/>
                <a:ext cx="12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7" name="TextBox 116"/>
            <p:cNvSpPr txBox="1"/>
            <p:nvPr/>
          </p:nvSpPr>
          <p:spPr>
            <a:xfrm>
              <a:off x="630659" y="4786322"/>
              <a:ext cx="1000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0" y="2357431"/>
            <a:ext cx="442912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верт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0" y="3500438"/>
            <a:ext cx="221454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285984" y="3500438"/>
            <a:ext cx="242889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214678" y="4572008"/>
            <a:ext cx="371477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гор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1" dur="300"/>
                                        <p:tgtEl>
                                          <p:spTgt spid="8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2" dur="300"/>
                                        <p:tgtEl>
                                          <p:spTgt spid="8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300"/>
                                        <p:tgtEl>
                                          <p:spTgt spid="8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8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2" dur="300"/>
                                        <p:tgtEl>
                                          <p:spTgt spid="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3" dur="300"/>
                                        <p:tgtEl>
                                          <p:spTgt spid="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300"/>
                                        <p:tgtEl>
                                          <p:spTgt spid="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9" dur="300"/>
                                        <p:tgtEl>
                                          <p:spTgt spid="1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0" dur="300"/>
                                        <p:tgtEl>
                                          <p:spTgt spid="1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300"/>
                                        <p:tgtEl>
                                          <p:spTgt spid="1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52" grpId="0" animBg="1"/>
      <p:bldP spid="78" grpId="0"/>
      <p:bldP spid="79" grpId="0"/>
      <p:bldP spid="56" grpId="0"/>
      <p:bldP spid="43" grpId="0" animBg="1"/>
      <p:bldP spid="62" grpId="0" animBg="1"/>
      <p:bldP spid="84" grpId="0" animBg="1"/>
      <p:bldP spid="59" grpId="0" animBg="1"/>
      <p:bldP spid="70" grpId="0" animBg="1"/>
      <p:bldP spid="71" grpId="0" animBg="1"/>
      <p:bldP spid="72" grpId="0" animBg="1"/>
      <p:bldP spid="83" grpId="0" animBg="1"/>
      <p:bldP spid="86" grpId="0" animBg="1"/>
      <p:bldP spid="87" grpId="0" autoUpdateAnimBg="0"/>
      <p:bldP spid="88" grpId="0" autoUpdateAnimBg="0"/>
      <p:bldP spid="108" grpId="0" autoUpdateAnimBg="0"/>
      <p:bldP spid="114" grpId="0"/>
      <p:bldP spid="121" grpId="0" animBg="1"/>
      <p:bldP spid="122" grpId="0" animBg="1"/>
      <p:bldP spid="89" grpId="0" animBg="1"/>
      <p:bldP spid="89" grpId="1" animBg="1"/>
      <p:bldP spid="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69"/>
          <p:cNvGrpSpPr/>
          <p:nvPr/>
        </p:nvGrpSpPr>
        <p:grpSpPr>
          <a:xfrm>
            <a:off x="-571536" y="4915927"/>
            <a:ext cx="4143404" cy="584775"/>
            <a:chOff x="3286116" y="3277657"/>
            <a:chExt cx="5286412" cy="649224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>
              <a:off x="5335510" y="3354811"/>
              <a:ext cx="1879728" cy="216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3286116" y="3277657"/>
              <a:ext cx="5286412" cy="649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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N</a:t>
              </a:r>
              <a:r>
                <a:rPr lang="ru-RU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в </a:t>
              </a:r>
              <a:r>
                <a:rPr lang="en-US" sz="32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г</a:t>
              </a:r>
              <a:r>
                <a:rPr lang="en-US" sz="32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=</a:t>
              </a:r>
              <a:endPara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929454" y="6334804"/>
            <a:ext cx="221457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Задача №4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 rot="5400000">
            <a:off x="7860188" y="4299862"/>
            <a:ext cx="828000" cy="1588"/>
          </a:xfrm>
          <a:prstGeom prst="straightConnector1">
            <a:avLst/>
          </a:prstGeom>
          <a:ln w="38100">
            <a:solidFill>
              <a:srgbClr val="365D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16200000" flipV="1">
            <a:off x="7665833" y="3278639"/>
            <a:ext cx="1214446" cy="1588"/>
          </a:xfrm>
          <a:prstGeom prst="straightConnector1">
            <a:avLst/>
          </a:prstGeom>
          <a:ln w="952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8"/>
          <p:cNvGrpSpPr/>
          <p:nvPr/>
        </p:nvGrpSpPr>
        <p:grpSpPr>
          <a:xfrm>
            <a:off x="7572396" y="4572008"/>
            <a:ext cx="714380" cy="523220"/>
            <a:chOff x="3176291" y="2714620"/>
            <a:chExt cx="714380" cy="523220"/>
          </a:xfrm>
        </p:grpSpPr>
        <p:sp>
          <p:nvSpPr>
            <p:cNvPr id="50" name="TextBox 49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>
              <a:off x="3258746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/>
            </a:p>
          </p:txBody>
        </p:sp>
      </p:grpSp>
      <p:grpSp>
        <p:nvGrpSpPr>
          <p:cNvPr id="6" name="Группа 51"/>
          <p:cNvGrpSpPr/>
          <p:nvPr/>
        </p:nvGrpSpPr>
        <p:grpSpPr>
          <a:xfrm>
            <a:off x="8001024" y="2143116"/>
            <a:ext cx="1428760" cy="523220"/>
            <a:chOff x="3176291" y="2854995"/>
            <a:chExt cx="714380" cy="776443"/>
          </a:xfrm>
        </p:grpSpPr>
        <p:sp>
          <p:nvSpPr>
            <p:cNvPr id="53" name="TextBox 52"/>
            <p:cNvSpPr txBox="1"/>
            <p:nvPr/>
          </p:nvSpPr>
          <p:spPr>
            <a:xfrm>
              <a:off x="3176291" y="2854995"/>
              <a:ext cx="714380" cy="776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800" b="1" dirty="0" err="1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верт</a:t>
              </a:r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Line 29"/>
            <p:cNvSpPr>
              <a:spLocks noChangeShapeType="1"/>
            </p:cNvSpPr>
            <p:nvPr/>
          </p:nvSpPr>
          <p:spPr bwMode="auto">
            <a:xfrm>
              <a:off x="3202474" y="3029783"/>
              <a:ext cx="438707" cy="0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5" name="Прямая со стрелкой 54"/>
          <p:cNvCxnSpPr/>
          <p:nvPr/>
        </p:nvCxnSpPr>
        <p:spPr>
          <a:xfrm rot="10800000">
            <a:off x="6643702" y="3429000"/>
            <a:ext cx="785818" cy="1588"/>
          </a:xfrm>
          <a:prstGeom prst="straightConnector1">
            <a:avLst/>
          </a:prstGeom>
          <a:ln w="952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55"/>
          <p:cNvGrpSpPr/>
          <p:nvPr/>
        </p:nvGrpSpPr>
        <p:grpSpPr>
          <a:xfrm>
            <a:off x="6572264" y="2639793"/>
            <a:ext cx="714380" cy="646331"/>
            <a:chOff x="3176291" y="2714620"/>
            <a:chExt cx="714380" cy="646331"/>
          </a:xfrm>
        </p:grpSpPr>
        <p:sp>
          <p:nvSpPr>
            <p:cNvPr id="57" name="TextBox 56"/>
            <p:cNvSpPr txBox="1"/>
            <p:nvPr/>
          </p:nvSpPr>
          <p:spPr>
            <a:xfrm>
              <a:off x="3176291" y="2714620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000" b="1" dirty="0" err="1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ru-RU" sz="3600" b="1" baseline="-25000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Line 29"/>
            <p:cNvSpPr>
              <a:spLocks noChangeShapeType="1"/>
            </p:cNvSpPr>
            <p:nvPr/>
          </p:nvSpPr>
          <p:spPr bwMode="auto">
            <a:xfrm>
              <a:off x="3268734" y="2913893"/>
              <a:ext cx="438707" cy="0"/>
            </a:xfrm>
            <a:prstGeom prst="line">
              <a:avLst/>
            </a:prstGeom>
            <a:noFill/>
            <a:ln w="57150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2" name="Прямая со стрелкой 41"/>
          <p:cNvCxnSpPr/>
          <p:nvPr/>
        </p:nvCxnSpPr>
        <p:spPr>
          <a:xfrm rot="10800000">
            <a:off x="7429520" y="3857628"/>
            <a:ext cx="857256" cy="1588"/>
          </a:xfrm>
          <a:prstGeom prst="straightConnector1">
            <a:avLst/>
          </a:prstGeom>
          <a:ln w="952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51"/>
          <p:cNvGrpSpPr/>
          <p:nvPr/>
        </p:nvGrpSpPr>
        <p:grpSpPr>
          <a:xfrm>
            <a:off x="6346867" y="4015018"/>
            <a:ext cx="1368408" cy="523220"/>
            <a:chOff x="3176291" y="2714622"/>
            <a:chExt cx="547363" cy="776443"/>
          </a:xfrm>
        </p:grpSpPr>
        <p:sp>
          <p:nvSpPr>
            <p:cNvPr id="49" name="TextBox 48"/>
            <p:cNvSpPr txBox="1"/>
            <p:nvPr/>
          </p:nvSpPr>
          <p:spPr>
            <a:xfrm>
              <a:off x="3176291" y="2714622"/>
              <a:ext cx="547363" cy="776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800" b="1" dirty="0" err="1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гориз</a:t>
              </a:r>
              <a:endPara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Line 29"/>
            <p:cNvSpPr>
              <a:spLocks noChangeShapeType="1"/>
            </p:cNvSpPr>
            <p:nvPr/>
          </p:nvSpPr>
          <p:spPr bwMode="auto">
            <a:xfrm>
              <a:off x="3202474" y="2725637"/>
              <a:ext cx="438707" cy="0"/>
            </a:xfrm>
            <a:prstGeom prst="line">
              <a:avLst/>
            </a:prstGeom>
            <a:noFill/>
            <a:ln w="41275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7532714" y="2702428"/>
            <a:ext cx="754062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 flipH="1" flipV="1">
            <a:off x="7500958" y="2714619"/>
            <a:ext cx="785818" cy="1071568"/>
          </a:xfrm>
          <a:prstGeom prst="line">
            <a:avLst/>
          </a:prstGeom>
          <a:noFill/>
          <a:ln w="1016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rot="5400000">
            <a:off x="6916468" y="3285330"/>
            <a:ext cx="1143008" cy="158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" name="Группа 51"/>
          <p:cNvGrpSpPr/>
          <p:nvPr/>
        </p:nvGrpSpPr>
        <p:grpSpPr>
          <a:xfrm>
            <a:off x="7394658" y="2250646"/>
            <a:ext cx="360000" cy="523220"/>
            <a:chOff x="3176291" y="2714620"/>
            <a:chExt cx="464890" cy="776443"/>
          </a:xfrm>
        </p:grpSpPr>
        <p:sp>
          <p:nvSpPr>
            <p:cNvPr id="65" name="TextBox 64"/>
            <p:cNvSpPr txBox="1"/>
            <p:nvPr/>
          </p:nvSpPr>
          <p:spPr>
            <a:xfrm>
              <a:off x="3176291" y="2714620"/>
              <a:ext cx="285752" cy="776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Line 29"/>
            <p:cNvSpPr>
              <a:spLocks noChangeShapeType="1"/>
            </p:cNvSpPr>
            <p:nvPr/>
          </p:nvSpPr>
          <p:spPr bwMode="auto">
            <a:xfrm>
              <a:off x="3202474" y="2725637"/>
              <a:ext cx="438707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7786710" y="5201679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500958" y="1714488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нить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1"/>
          <p:cNvSpPr>
            <a:spLocks noChangeArrowheads="1"/>
          </p:cNvSpPr>
          <p:nvPr/>
        </p:nvSpPr>
        <p:spPr bwMode="auto">
          <a:xfrm>
            <a:off x="-71470" y="-81628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77800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В* В электрическом поле с напряженностью поля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равномерно вращается  шарик массой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зарядом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подвешенный на нити длиной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Угол отклонения нити от вертикали равен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Найти силу натяжения нити и кинетическую энергию шарика.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одержимое 36"/>
          <p:cNvSpPr txBox="1">
            <a:spLocks/>
          </p:cNvSpPr>
          <p:nvPr/>
        </p:nvSpPr>
        <p:spPr>
          <a:xfrm>
            <a:off x="0" y="0"/>
            <a:ext cx="5929322" cy="11429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1. Что?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Заряженный шарик</a:t>
            </a:r>
          </a:p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Двигается  по окружности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0" y="1130627"/>
            <a:ext cx="821533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y)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верт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-12357" y="1689774"/>
            <a:ext cx="628654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z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гор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(2з-н Н)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5786446" y="3571876"/>
            <a:ext cx="2500330" cy="571504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rot="16200000" flipH="1">
            <a:off x="6536545" y="2107397"/>
            <a:ext cx="2071702" cy="1428760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rot="5400000">
            <a:off x="6285718" y="2356636"/>
            <a:ext cx="1143008" cy="158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Arc 20"/>
          <p:cNvSpPr>
            <a:spLocks/>
          </p:cNvSpPr>
          <p:nvPr/>
        </p:nvSpPr>
        <p:spPr bwMode="auto">
          <a:xfrm flipV="1">
            <a:off x="6858016" y="1910859"/>
            <a:ext cx="172623" cy="24112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798935" y="1948108"/>
            <a:ext cx="642942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8156092" y="3714752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3" name="Группа 131"/>
          <p:cNvGrpSpPr/>
          <p:nvPr/>
        </p:nvGrpSpPr>
        <p:grpSpPr>
          <a:xfrm>
            <a:off x="8428738" y="3071810"/>
            <a:ext cx="715262" cy="1428760"/>
            <a:chOff x="4713994" y="1142984"/>
            <a:chExt cx="715262" cy="1428760"/>
          </a:xfrm>
        </p:grpSpPr>
        <p:grpSp>
          <p:nvGrpSpPr>
            <p:cNvPr id="74" name="Группа 68"/>
            <p:cNvGrpSpPr/>
            <p:nvPr/>
          </p:nvGrpSpPr>
          <p:grpSpPr>
            <a:xfrm rot="10800000">
              <a:off x="4740452" y="1285860"/>
              <a:ext cx="546026" cy="1285884"/>
              <a:chOff x="671325" y="1571634"/>
              <a:chExt cx="983713" cy="3060000"/>
            </a:xfrm>
          </p:grpSpPr>
          <p:cxnSp>
            <p:nvCxnSpPr>
              <p:cNvPr id="77" name="Прямая соединительная линия 76"/>
              <p:cNvCxnSpPr/>
              <p:nvPr/>
            </p:nvCxnSpPr>
            <p:spPr>
              <a:xfrm rot="5400000" flipH="1" flipV="1">
                <a:off x="-857880" y="3100839"/>
                <a:ext cx="3060000" cy="1589"/>
              </a:xfrm>
              <a:prstGeom prst="line">
                <a:avLst/>
              </a:prstGeom>
              <a:ln w="38100">
                <a:solidFill>
                  <a:srgbClr val="0014AC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80"/>
              <p:cNvCxnSpPr/>
              <p:nvPr/>
            </p:nvCxnSpPr>
            <p:spPr>
              <a:xfrm>
                <a:off x="682438" y="2591636"/>
                <a:ext cx="972600" cy="1587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TextBox 74"/>
            <p:cNvSpPr txBox="1"/>
            <p:nvPr/>
          </p:nvSpPr>
          <p:spPr>
            <a:xfrm>
              <a:off x="4713994" y="1714488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z </a:t>
              </a:r>
              <a:endPara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000628" y="114298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y </a:t>
              </a:r>
              <a:endParaRPr lang="ru-RU" sz="1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3" name="Arc 20"/>
          <p:cNvSpPr>
            <a:spLocks/>
          </p:cNvSpPr>
          <p:nvPr/>
        </p:nvSpPr>
        <p:spPr bwMode="auto">
          <a:xfrm flipV="1">
            <a:off x="7500958" y="2882926"/>
            <a:ext cx="172623" cy="24112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431946" y="2882210"/>
            <a:ext cx="642942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-61817" y="2977218"/>
            <a:ext cx="2428892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гор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2800" dirty="0"/>
          </a:p>
        </p:txBody>
      </p:sp>
      <p:sp>
        <p:nvSpPr>
          <p:cNvPr id="88" name="TextBox 87"/>
          <p:cNvSpPr txBox="1"/>
          <p:nvPr/>
        </p:nvSpPr>
        <p:spPr>
          <a:xfrm>
            <a:off x="2357422" y="2988015"/>
            <a:ext cx="264320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верт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2800" dirty="0"/>
          </a:p>
        </p:txBody>
      </p:sp>
      <p:grpSp>
        <p:nvGrpSpPr>
          <p:cNvPr id="89" name="Group 111"/>
          <p:cNvGrpSpPr>
            <a:grpSpLocks/>
          </p:cNvGrpSpPr>
          <p:nvPr/>
        </p:nvGrpSpPr>
        <p:grpSpPr bwMode="auto">
          <a:xfrm rot="5400000">
            <a:off x="6064864" y="3671643"/>
            <a:ext cx="2646216" cy="5750"/>
            <a:chOff x="1935" y="7591"/>
            <a:chExt cx="1441" cy="2"/>
          </a:xfrm>
        </p:grpSpPr>
        <p:sp>
          <p:nvSpPr>
            <p:cNvPr id="90" name="Line 114"/>
            <p:cNvSpPr>
              <a:spLocks noChangeShapeType="1"/>
            </p:cNvSpPr>
            <p:nvPr/>
          </p:nvSpPr>
          <p:spPr bwMode="auto">
            <a:xfrm flipH="1" flipV="1">
              <a:off x="2004" y="7593"/>
              <a:ext cx="473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Line 113"/>
            <p:cNvSpPr>
              <a:spLocks noChangeShapeType="1"/>
            </p:cNvSpPr>
            <p:nvPr/>
          </p:nvSpPr>
          <p:spPr bwMode="auto">
            <a:xfrm flipV="1">
              <a:off x="1935" y="7591"/>
              <a:ext cx="1441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Line 112"/>
            <p:cNvSpPr>
              <a:spLocks noChangeShapeType="1"/>
            </p:cNvSpPr>
            <p:nvPr/>
          </p:nvSpPr>
          <p:spPr bwMode="auto">
            <a:xfrm flipH="1" flipV="1">
              <a:off x="2707" y="7593"/>
              <a:ext cx="473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3" name="Group 111"/>
          <p:cNvGrpSpPr>
            <a:grpSpLocks/>
          </p:cNvGrpSpPr>
          <p:nvPr/>
        </p:nvGrpSpPr>
        <p:grpSpPr bwMode="auto">
          <a:xfrm rot="5400000">
            <a:off x="5180593" y="3746091"/>
            <a:ext cx="2646216" cy="5750"/>
            <a:chOff x="1935" y="7591"/>
            <a:chExt cx="1441" cy="2"/>
          </a:xfrm>
        </p:grpSpPr>
        <p:sp>
          <p:nvSpPr>
            <p:cNvPr id="94" name="Line 114"/>
            <p:cNvSpPr>
              <a:spLocks noChangeShapeType="1"/>
            </p:cNvSpPr>
            <p:nvPr/>
          </p:nvSpPr>
          <p:spPr bwMode="auto">
            <a:xfrm flipH="1" flipV="1">
              <a:off x="2004" y="7593"/>
              <a:ext cx="473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Line 113"/>
            <p:cNvSpPr>
              <a:spLocks noChangeShapeType="1"/>
            </p:cNvSpPr>
            <p:nvPr/>
          </p:nvSpPr>
          <p:spPr bwMode="auto">
            <a:xfrm flipV="1">
              <a:off x="1935" y="7591"/>
              <a:ext cx="1441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Line 112"/>
            <p:cNvSpPr>
              <a:spLocks noChangeShapeType="1"/>
            </p:cNvSpPr>
            <p:nvPr/>
          </p:nvSpPr>
          <p:spPr bwMode="auto">
            <a:xfrm flipH="1" flipV="1">
              <a:off x="2707" y="7593"/>
              <a:ext cx="473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7" name="Group 111"/>
          <p:cNvGrpSpPr>
            <a:grpSpLocks/>
          </p:cNvGrpSpPr>
          <p:nvPr/>
        </p:nvGrpSpPr>
        <p:grpSpPr bwMode="auto">
          <a:xfrm rot="5400000">
            <a:off x="6784995" y="3674653"/>
            <a:ext cx="2646216" cy="5750"/>
            <a:chOff x="1935" y="7593"/>
            <a:chExt cx="1441" cy="2"/>
          </a:xfrm>
        </p:grpSpPr>
        <p:sp>
          <p:nvSpPr>
            <p:cNvPr id="98" name="Line 114"/>
            <p:cNvSpPr>
              <a:spLocks noChangeShapeType="1"/>
            </p:cNvSpPr>
            <p:nvPr/>
          </p:nvSpPr>
          <p:spPr bwMode="auto">
            <a:xfrm flipH="1" flipV="1">
              <a:off x="2004" y="7593"/>
              <a:ext cx="473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Line 113"/>
            <p:cNvSpPr>
              <a:spLocks noChangeShapeType="1"/>
            </p:cNvSpPr>
            <p:nvPr/>
          </p:nvSpPr>
          <p:spPr bwMode="auto">
            <a:xfrm flipV="1">
              <a:off x="1935" y="7595"/>
              <a:ext cx="1441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Line 112"/>
            <p:cNvSpPr>
              <a:spLocks noChangeShapeType="1"/>
            </p:cNvSpPr>
            <p:nvPr/>
          </p:nvSpPr>
          <p:spPr bwMode="auto">
            <a:xfrm flipH="1" flipV="1">
              <a:off x="2707" y="7593"/>
              <a:ext cx="473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1" name="Группа 68"/>
          <p:cNvGrpSpPr/>
          <p:nvPr/>
        </p:nvGrpSpPr>
        <p:grpSpPr>
          <a:xfrm>
            <a:off x="6500826" y="4477416"/>
            <a:ext cx="714380" cy="523220"/>
            <a:chOff x="6572264" y="707332"/>
            <a:chExt cx="714380" cy="523220"/>
          </a:xfrm>
        </p:grpSpPr>
        <p:sp>
          <p:nvSpPr>
            <p:cNvPr id="102" name="Line 18"/>
            <p:cNvSpPr>
              <a:spLocks noChangeShapeType="1"/>
            </p:cNvSpPr>
            <p:nvPr/>
          </p:nvSpPr>
          <p:spPr bwMode="auto">
            <a:xfrm>
              <a:off x="6630694" y="797820"/>
              <a:ext cx="457489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6572264" y="707332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endPara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04" name="Прямая со стрелкой 103"/>
          <p:cNvCxnSpPr/>
          <p:nvPr/>
        </p:nvCxnSpPr>
        <p:spPr>
          <a:xfrm rot="5400000">
            <a:off x="7937066" y="4180834"/>
            <a:ext cx="648000" cy="1588"/>
          </a:xfrm>
          <a:prstGeom prst="straightConnector1">
            <a:avLst/>
          </a:prstGeom>
          <a:ln w="952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Группа 48"/>
          <p:cNvGrpSpPr/>
          <p:nvPr/>
        </p:nvGrpSpPr>
        <p:grpSpPr>
          <a:xfrm>
            <a:off x="8286776" y="4286256"/>
            <a:ext cx="857256" cy="523220"/>
            <a:chOff x="3176291" y="2714620"/>
            <a:chExt cx="857256" cy="523220"/>
          </a:xfrm>
        </p:grpSpPr>
        <p:sp>
          <p:nvSpPr>
            <p:cNvPr id="106" name="TextBox 105"/>
            <p:cNvSpPr txBox="1"/>
            <p:nvPr/>
          </p:nvSpPr>
          <p:spPr>
            <a:xfrm>
              <a:off x="3176291" y="2714620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эл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" name="Line 29"/>
            <p:cNvSpPr>
              <a:spLocks noChangeShapeType="1"/>
            </p:cNvSpPr>
            <p:nvPr/>
          </p:nvSpPr>
          <p:spPr bwMode="auto">
            <a:xfrm>
              <a:off x="3258746" y="2725637"/>
              <a:ext cx="43870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FF0000"/>
                </a:solidFill>
              </a:endParaRP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0" y="4214818"/>
            <a:ext cx="357186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800" b="1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/(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Mg)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4357686" y="2285992"/>
            <a:ext cx="2044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endParaRPr lang="ru-RU" sz="4000" dirty="0"/>
          </a:p>
        </p:txBody>
      </p:sp>
      <p:grpSp>
        <p:nvGrpSpPr>
          <p:cNvPr id="110" name="Group 7"/>
          <p:cNvGrpSpPr>
            <a:grpSpLocks/>
          </p:cNvGrpSpPr>
          <p:nvPr/>
        </p:nvGrpSpPr>
        <p:grpSpPr bwMode="auto">
          <a:xfrm>
            <a:off x="913601" y="5640128"/>
            <a:ext cx="999503" cy="1217896"/>
            <a:chOff x="9757" y="3167"/>
            <a:chExt cx="397" cy="495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11" name="Text Box 8"/>
            <p:cNvSpPr txBox="1">
              <a:spLocks noChangeArrowheads="1"/>
            </p:cNvSpPr>
            <p:nvPr/>
          </p:nvSpPr>
          <p:spPr bwMode="auto">
            <a:xfrm>
              <a:off x="9757" y="3468"/>
              <a:ext cx="369" cy="19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Text Box 9"/>
            <p:cNvSpPr txBox="1">
              <a:spLocks noChangeArrowheads="1"/>
            </p:cNvSpPr>
            <p:nvPr/>
          </p:nvSpPr>
          <p:spPr bwMode="auto">
            <a:xfrm>
              <a:off x="9758" y="3167"/>
              <a:ext cx="396" cy="2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kumimoji="0" lang="en-US" sz="32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" name="Line 10"/>
            <p:cNvSpPr>
              <a:spLocks noChangeShapeType="1"/>
            </p:cNvSpPr>
            <p:nvPr/>
          </p:nvSpPr>
          <p:spPr bwMode="auto">
            <a:xfrm rot="21540000">
              <a:off x="9762" y="3450"/>
              <a:ext cx="312" cy="8"/>
            </a:xfrm>
            <a:prstGeom prst="line">
              <a:avLst/>
            </a:prstGeom>
            <a:grp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4" name="Text Box 15"/>
          <p:cNvSpPr txBox="1">
            <a:spLocks noChangeArrowheads="1"/>
          </p:cNvSpPr>
          <p:nvPr/>
        </p:nvSpPr>
        <p:spPr bwMode="auto">
          <a:xfrm>
            <a:off x="0" y="5872953"/>
            <a:ext cx="1000132" cy="70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5" name="Группа 55"/>
          <p:cNvGrpSpPr/>
          <p:nvPr/>
        </p:nvGrpSpPr>
        <p:grpSpPr>
          <a:xfrm>
            <a:off x="2000232" y="5587201"/>
            <a:ext cx="1597548" cy="1132099"/>
            <a:chOff x="630659" y="4438667"/>
            <a:chExt cx="1597548" cy="1132099"/>
          </a:xfrm>
        </p:grpSpPr>
        <p:grpSp>
          <p:nvGrpSpPr>
            <p:cNvPr id="116" name="Group 3"/>
            <p:cNvGrpSpPr>
              <a:grpSpLocks/>
            </p:cNvGrpSpPr>
            <p:nvPr/>
          </p:nvGrpSpPr>
          <p:grpSpPr bwMode="auto">
            <a:xfrm>
              <a:off x="1512695" y="4438667"/>
              <a:ext cx="715458" cy="1132099"/>
              <a:chOff x="9815" y="3167"/>
              <a:chExt cx="183" cy="622"/>
            </a:xfrm>
          </p:grpSpPr>
          <p:sp>
            <p:nvSpPr>
              <p:cNvPr id="118" name="Text Box 4"/>
              <p:cNvSpPr txBox="1">
                <a:spLocks noChangeArrowheads="1"/>
              </p:cNvSpPr>
              <p:nvPr/>
            </p:nvSpPr>
            <p:spPr bwMode="auto">
              <a:xfrm>
                <a:off x="9827" y="3421"/>
                <a:ext cx="11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9" name="Text Box 5"/>
              <p:cNvSpPr txBox="1">
                <a:spLocks noChangeArrowheads="1"/>
              </p:cNvSpPr>
              <p:nvPr/>
            </p:nvSpPr>
            <p:spPr bwMode="auto">
              <a:xfrm>
                <a:off x="9815" y="3167"/>
                <a:ext cx="183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en-US" sz="4000" b="1" i="0" u="none" strike="noStrike" cap="none" normalizeH="0" baseline="3000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0" name="Line 6"/>
              <p:cNvSpPr>
                <a:spLocks noChangeShapeType="1"/>
              </p:cNvSpPr>
              <p:nvPr/>
            </p:nvSpPr>
            <p:spPr bwMode="auto">
              <a:xfrm>
                <a:off x="9827" y="3537"/>
                <a:ext cx="12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7" name="TextBox 116"/>
            <p:cNvSpPr txBox="1"/>
            <p:nvPr/>
          </p:nvSpPr>
          <p:spPr>
            <a:xfrm>
              <a:off x="630659" y="4786322"/>
              <a:ext cx="1000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0" y="2357431"/>
            <a:ext cx="442912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верт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0" y="3500438"/>
            <a:ext cx="321467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428992" y="4782933"/>
            <a:ext cx="371477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гор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 Box 2"/>
          <p:cNvSpPr txBox="1">
            <a:spLocks noChangeArrowheads="1"/>
          </p:cNvSpPr>
          <p:nvPr/>
        </p:nvSpPr>
        <p:spPr bwMode="auto">
          <a:xfrm>
            <a:off x="4857752" y="6505575"/>
            <a:ext cx="1571604" cy="352425"/>
          </a:xfrm>
          <a:prstGeom prst="rect">
            <a:avLst/>
          </a:prstGeom>
          <a:solidFill>
            <a:srgbClr val="FFFF00"/>
          </a:solidFill>
          <a:ln w="158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5, стр.13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500"/>
                            </p:stCondLst>
                            <p:childTnLst>
                              <p:par>
                                <p:cTn id="1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3" dur="300"/>
                                        <p:tgtEl>
                                          <p:spTgt spid="8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4" dur="300"/>
                                        <p:tgtEl>
                                          <p:spTgt spid="8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300"/>
                                        <p:tgtEl>
                                          <p:spTgt spid="8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0" dur="300"/>
                                        <p:tgtEl>
                                          <p:spTgt spid="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1" dur="300"/>
                                        <p:tgtEl>
                                          <p:spTgt spid="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300"/>
                                        <p:tgtEl>
                                          <p:spTgt spid="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7" dur="300"/>
                                        <p:tgtEl>
                                          <p:spTgt spid="1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8" dur="300"/>
                                        <p:tgtEl>
                                          <p:spTgt spid="1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300"/>
                                        <p:tgtEl>
                                          <p:spTgt spid="1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52" grpId="0" animBg="1"/>
      <p:bldP spid="78" grpId="0"/>
      <p:bldP spid="79" grpId="0"/>
      <p:bldP spid="56" grpId="0"/>
      <p:bldP spid="43" grpId="0" animBg="1"/>
      <p:bldP spid="62" grpId="0" animBg="1"/>
      <p:bldP spid="84" grpId="0" animBg="1"/>
      <p:bldP spid="59" grpId="0" animBg="1"/>
      <p:bldP spid="70" grpId="0" animBg="1"/>
      <p:bldP spid="71" grpId="0" animBg="1"/>
      <p:bldP spid="72" grpId="0" animBg="1"/>
      <p:bldP spid="83" grpId="0" animBg="1"/>
      <p:bldP spid="86" grpId="0" animBg="1"/>
      <p:bldP spid="87" grpId="0" autoUpdateAnimBg="0"/>
      <p:bldP spid="88" grpId="0" autoUpdateAnimBg="0"/>
      <p:bldP spid="108" grpId="0" autoUpdateAnimBg="0"/>
      <p:bldP spid="109" grpId="0"/>
      <p:bldP spid="114" grpId="0"/>
      <p:bldP spid="121" grpId="0" animBg="1"/>
      <p:bldP spid="122" grpId="0" animBg="1"/>
      <p:bldP spid="1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Прямоугольник 140"/>
          <p:cNvSpPr/>
          <p:nvPr/>
        </p:nvSpPr>
        <p:spPr>
          <a:xfrm>
            <a:off x="285720" y="2928934"/>
            <a:ext cx="771530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            2             1            0          -1В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643438" y="1214422"/>
            <a:ext cx="367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8" name="Прямая соединительная линия 117"/>
          <p:cNvCxnSpPr/>
          <p:nvPr/>
        </p:nvCxnSpPr>
        <p:spPr>
          <a:xfrm rot="16200000" flipH="1">
            <a:off x="3000376" y="2286004"/>
            <a:ext cx="4643446" cy="71438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000628" y="1071546"/>
            <a:ext cx="285752" cy="285752"/>
            <a:chOff x="846" y="9235"/>
            <a:chExt cx="366" cy="388"/>
          </a:xfrm>
        </p:grpSpPr>
        <p:sp>
          <p:nvSpPr>
            <p:cNvPr id="40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42" name="Прямая соединительная линия 41"/>
          <p:cNvCxnSpPr/>
          <p:nvPr/>
        </p:nvCxnSpPr>
        <p:spPr>
          <a:xfrm rot="16200000" flipH="1">
            <a:off x="1428740" y="2286004"/>
            <a:ext cx="4643446" cy="71438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16200000" flipH="1">
            <a:off x="-285772" y="2286004"/>
            <a:ext cx="4643446" cy="71438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16200000" flipH="1">
            <a:off x="-2071722" y="2286004"/>
            <a:ext cx="4643446" cy="71438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40" idx="2"/>
          </p:cNvCxnSpPr>
          <p:nvPr/>
        </p:nvCxnSpPr>
        <p:spPr>
          <a:xfrm rot="10800000">
            <a:off x="4143372" y="1214422"/>
            <a:ext cx="85725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0" y="3571876"/>
            <a:ext cx="6572264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Какую энергию приобретёт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электрон,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пройдя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разность потенциалов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1В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071934" y="500042"/>
            <a:ext cx="612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 flipV="1">
            <a:off x="1857356" y="1928802"/>
            <a:ext cx="350046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12"/>
          <p:cNvGrpSpPr/>
          <p:nvPr/>
        </p:nvGrpSpPr>
        <p:grpSpPr>
          <a:xfrm>
            <a:off x="2214546" y="1285860"/>
            <a:ext cx="857256" cy="785818"/>
            <a:chOff x="1071538" y="0"/>
            <a:chExt cx="857256" cy="785818"/>
          </a:xfrm>
        </p:grpSpPr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1071538" y="0"/>
              <a:ext cx="857256" cy="78581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э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6" name="Прямая со стрелкой 55"/>
            <p:cNvCxnSpPr/>
            <p:nvPr/>
          </p:nvCxnSpPr>
          <p:spPr>
            <a:xfrm flipV="1">
              <a:off x="1173470" y="74612"/>
              <a:ext cx="35719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5357818" y="0"/>
            <a:ext cx="4000496" cy="92841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cos</a:t>
            </a:r>
            <a:r>
              <a:rPr lang="en-US" sz="4800" b="1" dirty="0" smtClean="0">
                <a:solidFill>
                  <a:srgbClr val="C00000"/>
                </a:solidFill>
                <a:sym typeface="Symbol"/>
              </a:rPr>
              <a:t>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656274" y="934034"/>
            <a:ext cx="30219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А=</a:t>
            </a: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54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5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5715008" y="1785926"/>
            <a:ext cx="3429024" cy="92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en-US" sz="4800" b="1" dirty="0" smtClean="0">
                <a:sym typeface="Symbol"/>
              </a:rPr>
              <a:t></a:t>
            </a:r>
            <a:r>
              <a:rPr lang="ru-RU" sz="4800" b="1" dirty="0" smtClean="0">
                <a:solidFill>
                  <a:srgbClr val="0000FF"/>
                </a:solidFill>
                <a:sym typeface="Symbol"/>
              </a:rPr>
              <a:t>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 Box 4"/>
          <p:cNvSpPr txBox="1">
            <a:spLocks noChangeArrowheads="1"/>
          </p:cNvSpPr>
          <p:nvPr/>
        </p:nvSpPr>
        <p:spPr bwMode="auto">
          <a:xfrm>
            <a:off x="6572232" y="3571876"/>
            <a:ext cx="2571800" cy="92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800" b="1" dirty="0" smtClean="0">
                <a:solidFill>
                  <a:srgbClr val="FF0000"/>
                </a:solidFill>
                <a:sym typeface="Symbol"/>
              </a:rPr>
              <a:t></a:t>
            </a:r>
            <a:r>
              <a:rPr lang="ru-RU" sz="4800" b="1" dirty="0" smtClean="0">
                <a:solidFill>
                  <a:srgbClr val="FF0000"/>
                </a:solidFill>
                <a:sym typeface="Symbol"/>
              </a:rPr>
              <a:t>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0" y="4500570"/>
            <a:ext cx="9144000" cy="92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1,6 10</a:t>
            </a:r>
            <a:r>
              <a:rPr lang="ru-RU" sz="4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-19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Кл</a:t>
            </a:r>
            <a:r>
              <a:rPr lang="en-US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1В 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1,6 10</a:t>
            </a:r>
            <a:r>
              <a:rPr lang="ru-RU" sz="4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-19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Дж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71406" y="5429264"/>
            <a:ext cx="7358114" cy="92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1эВ 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1,6 10</a:t>
            </a:r>
            <a:r>
              <a:rPr lang="ru-RU" sz="4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-19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Дж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7"/>
          <p:cNvGrpSpPr>
            <a:grpSpLocks/>
          </p:cNvGrpSpPr>
          <p:nvPr/>
        </p:nvGrpSpPr>
        <p:grpSpPr bwMode="auto">
          <a:xfrm>
            <a:off x="2577716" y="46410"/>
            <a:ext cx="1428616" cy="1285130"/>
            <a:chOff x="9757" y="3231"/>
            <a:chExt cx="624" cy="650"/>
          </a:xfrm>
          <a:solidFill>
            <a:srgbClr val="FFFF00"/>
          </a:solidFill>
        </p:grpSpPr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9808" y="3231"/>
              <a:ext cx="573" cy="4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2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lang="ru-RU" sz="3200" b="1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эл</a:t>
              </a:r>
              <a:r>
                <a:rPr kumimoji="0" lang="en-US" sz="32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 Box 8"/>
            <p:cNvSpPr txBox="1">
              <a:spLocks noChangeArrowheads="1"/>
            </p:cNvSpPr>
            <p:nvPr/>
          </p:nvSpPr>
          <p:spPr bwMode="auto">
            <a:xfrm>
              <a:off x="9857" y="3513"/>
              <a:ext cx="368" cy="3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Line 10"/>
            <p:cNvSpPr>
              <a:spLocks noChangeShapeType="1"/>
            </p:cNvSpPr>
            <p:nvPr/>
          </p:nvSpPr>
          <p:spPr bwMode="auto">
            <a:xfrm>
              <a:off x="9757" y="3524"/>
              <a:ext cx="530" cy="0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-71470" y="285728"/>
            <a:ext cx="2786082" cy="92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en-US" sz="4000" b="1" dirty="0" smtClean="0">
                <a:sym typeface="Symbol"/>
              </a:rPr>
              <a:t></a:t>
            </a:r>
            <a:r>
              <a:rPr lang="ru-RU" sz="4000" b="1" dirty="0" smtClean="0">
                <a:solidFill>
                  <a:srgbClr val="0000FF"/>
                </a:solidFill>
                <a:sym typeface="Symbol"/>
              </a:rPr>
              <a:t>=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6072198" y="6357958"/>
            <a:ext cx="3071802" cy="500043"/>
          </a:xfrm>
          <a:prstGeom prst="rect">
            <a:avLst/>
          </a:prstGeom>
          <a:solidFill>
            <a:srgbClr val="FFFF00"/>
          </a:solidFill>
          <a:ln w="158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12-1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, стр.26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6" grpId="0"/>
      <p:bldP spid="47" grpId="0" animBg="1"/>
      <p:bldP spid="48" grpId="0"/>
      <p:bldP spid="59" grpId="0" animBg="1"/>
      <p:bldP spid="60" grpId="0"/>
      <p:bldP spid="62" grpId="0" animBg="1"/>
      <p:bldP spid="65" grpId="0" animBg="1"/>
      <p:bldP spid="66" grpId="0" animBg="1"/>
      <p:bldP spid="69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1500166" y="928670"/>
            <a:ext cx="571504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049" name="AutoShape 25"/>
          <p:cNvSpPr>
            <a:spLocks noChangeArrowheads="1"/>
          </p:cNvSpPr>
          <p:nvPr/>
        </p:nvSpPr>
        <p:spPr bwMode="auto">
          <a:xfrm rot="5417574">
            <a:off x="41924" y="2942463"/>
            <a:ext cx="2544985" cy="1422537"/>
          </a:xfrm>
          <a:prstGeom prst="roundRect">
            <a:avLst>
              <a:gd name="adj" fmla="val 50000"/>
            </a:avLst>
          </a:prstGeom>
          <a:noFill/>
          <a:ln w="66675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50" name="Group 26"/>
          <p:cNvGrpSpPr>
            <a:grpSpLocks/>
          </p:cNvGrpSpPr>
          <p:nvPr/>
        </p:nvGrpSpPr>
        <p:grpSpPr bwMode="auto">
          <a:xfrm rot="5417574">
            <a:off x="928503" y="1875091"/>
            <a:ext cx="763680" cy="925729"/>
            <a:chOff x="4700" y="6785"/>
            <a:chExt cx="449" cy="415"/>
          </a:xfrm>
        </p:grpSpPr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>
              <a:off x="5149" y="6785"/>
              <a:ext cx="0" cy="415"/>
            </a:xfrm>
            <a:prstGeom prst="line">
              <a:avLst/>
            </a:prstGeom>
            <a:noFill/>
            <a:ln w="666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 flipH="1">
              <a:off x="4700" y="6993"/>
              <a:ext cx="438" cy="0"/>
            </a:xfrm>
            <a:prstGeom prst="line">
              <a:avLst/>
            </a:prstGeom>
            <a:noFill/>
            <a:ln w="666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54" name="Group 30"/>
          <p:cNvGrpSpPr>
            <a:grpSpLocks/>
          </p:cNvGrpSpPr>
          <p:nvPr/>
        </p:nvGrpSpPr>
        <p:grpSpPr bwMode="auto">
          <a:xfrm rot="5417574">
            <a:off x="915867" y="4801530"/>
            <a:ext cx="771040" cy="435093"/>
            <a:chOff x="5284" y="5030"/>
            <a:chExt cx="616" cy="144"/>
          </a:xfrm>
        </p:grpSpPr>
        <p:sp>
          <p:nvSpPr>
            <p:cNvPr id="1055" name="Arc 31"/>
            <p:cNvSpPr>
              <a:spLocks/>
            </p:cNvSpPr>
            <p:nvPr/>
          </p:nvSpPr>
          <p:spPr bwMode="auto">
            <a:xfrm rot="16191512" flipH="1">
              <a:off x="5472" y="4845"/>
              <a:ext cx="141" cy="51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83 w 43200"/>
                <a:gd name="T1" fmla="*/ 23493 h 23493"/>
                <a:gd name="T2" fmla="*/ 43200 w 43200"/>
                <a:gd name="T3" fmla="*/ 21600 h 23493"/>
                <a:gd name="T4" fmla="*/ 21600 w 43200"/>
                <a:gd name="T5" fmla="*/ 21600 h 23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3493" fill="none" extrusionOk="0">
                  <a:moveTo>
                    <a:pt x="83" y="23492"/>
                  </a:moveTo>
                  <a:cubicBezTo>
                    <a:pt x="27" y="22863"/>
                    <a:pt x="0" y="222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3493" stroke="0" extrusionOk="0">
                  <a:moveTo>
                    <a:pt x="83" y="23492"/>
                  </a:moveTo>
                  <a:cubicBezTo>
                    <a:pt x="27" y="22863"/>
                    <a:pt x="0" y="222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66675">
              <a:solidFill>
                <a:srgbClr val="03030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6" name="Line 32"/>
            <p:cNvSpPr>
              <a:spLocks noChangeShapeType="1"/>
            </p:cNvSpPr>
            <p:nvPr/>
          </p:nvSpPr>
          <p:spPr bwMode="auto">
            <a:xfrm>
              <a:off x="5802" y="5171"/>
              <a:ext cx="98" cy="0"/>
            </a:xfrm>
            <a:prstGeom prst="line">
              <a:avLst/>
            </a:prstGeom>
            <a:noFill/>
            <a:ln w="66675">
              <a:solidFill>
                <a:srgbClr val="030303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7" name="Line 33"/>
            <p:cNvSpPr>
              <a:spLocks noChangeShapeType="1"/>
            </p:cNvSpPr>
            <p:nvPr/>
          </p:nvSpPr>
          <p:spPr bwMode="auto">
            <a:xfrm>
              <a:off x="5795" y="5030"/>
              <a:ext cx="98" cy="0"/>
            </a:xfrm>
            <a:prstGeom prst="line">
              <a:avLst/>
            </a:prstGeom>
            <a:noFill/>
            <a:ln w="66675">
              <a:solidFill>
                <a:srgbClr val="030303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53" name="Arc 29"/>
          <p:cNvSpPr>
            <a:spLocks/>
          </p:cNvSpPr>
          <p:nvPr/>
        </p:nvSpPr>
        <p:spPr bwMode="auto">
          <a:xfrm rot="162906" flipH="1">
            <a:off x="836109" y="4422149"/>
            <a:ext cx="1005959" cy="279709"/>
          </a:xfrm>
          <a:custGeom>
            <a:avLst/>
            <a:gdLst>
              <a:gd name="G0" fmla="+- 21326 0 0"/>
              <a:gd name="G1" fmla="+- 21600 0 0"/>
              <a:gd name="G2" fmla="+- 21600 0 0"/>
              <a:gd name="T0" fmla="*/ 0 w 42926"/>
              <a:gd name="T1" fmla="*/ 18171 h 21600"/>
              <a:gd name="T2" fmla="*/ 42926 w 42926"/>
              <a:gd name="T3" fmla="*/ 21600 h 21600"/>
              <a:gd name="T4" fmla="*/ 21326 w 4292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926" h="21600" fill="none" extrusionOk="0">
                <a:moveTo>
                  <a:pt x="-1" y="18170"/>
                </a:moveTo>
                <a:cubicBezTo>
                  <a:pt x="1683" y="7699"/>
                  <a:pt x="10720" y="-1"/>
                  <a:pt x="21326" y="0"/>
                </a:cubicBezTo>
                <a:cubicBezTo>
                  <a:pt x="33255" y="0"/>
                  <a:pt x="42926" y="9670"/>
                  <a:pt x="42926" y="21600"/>
                </a:cubicBezTo>
              </a:path>
              <a:path w="42926" h="21600" stroke="0" extrusionOk="0">
                <a:moveTo>
                  <a:pt x="-1" y="18170"/>
                </a:moveTo>
                <a:cubicBezTo>
                  <a:pt x="1683" y="7699"/>
                  <a:pt x="10720" y="-1"/>
                  <a:pt x="21326" y="0"/>
                </a:cubicBezTo>
                <a:cubicBezTo>
                  <a:pt x="33255" y="0"/>
                  <a:pt x="42926" y="9670"/>
                  <a:pt x="42926" y="21600"/>
                </a:cubicBezTo>
                <a:lnTo>
                  <a:pt x="21326" y="21600"/>
                </a:lnTo>
                <a:close/>
              </a:path>
            </a:pathLst>
          </a:custGeom>
          <a:noFill/>
          <a:ln w="66675">
            <a:solidFill>
              <a:srgbClr val="0033C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7" name="Группа 46"/>
          <p:cNvGrpSpPr/>
          <p:nvPr/>
        </p:nvGrpSpPr>
        <p:grpSpPr>
          <a:xfrm>
            <a:off x="1586824" y="4645251"/>
            <a:ext cx="485530" cy="1165030"/>
            <a:chOff x="5697497" y="4883125"/>
            <a:chExt cx="485530" cy="1165030"/>
          </a:xfrm>
        </p:grpSpPr>
        <p:sp>
          <p:nvSpPr>
            <p:cNvPr id="41" name="Oval 12"/>
            <p:cNvSpPr>
              <a:spLocks noChangeArrowheads="1"/>
            </p:cNvSpPr>
            <p:nvPr/>
          </p:nvSpPr>
          <p:spPr bwMode="auto">
            <a:xfrm rot="16212652">
              <a:off x="5854689" y="5783084"/>
              <a:ext cx="215130" cy="248043"/>
            </a:xfrm>
            <a:prstGeom prst="ellipse">
              <a:avLst/>
            </a:prstGeom>
            <a:solidFill>
              <a:srgbClr val="FFFFFF"/>
            </a:solidFill>
            <a:ln w="47625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Line 13"/>
            <p:cNvSpPr>
              <a:spLocks noChangeShapeType="1"/>
            </p:cNvSpPr>
            <p:nvPr/>
          </p:nvSpPr>
          <p:spPr bwMode="auto">
            <a:xfrm rot="16212652" flipV="1">
              <a:off x="5799893" y="5665022"/>
              <a:ext cx="280737" cy="485530"/>
            </a:xfrm>
            <a:prstGeom prst="line">
              <a:avLst/>
            </a:prstGeom>
            <a:noFill/>
            <a:ln w="47625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Line 14"/>
            <p:cNvSpPr>
              <a:spLocks noChangeShapeType="1"/>
            </p:cNvSpPr>
            <p:nvPr/>
          </p:nvSpPr>
          <p:spPr bwMode="auto">
            <a:xfrm rot="16212652">
              <a:off x="5478967" y="5353817"/>
              <a:ext cx="941384" cy="0"/>
            </a:xfrm>
            <a:prstGeom prst="line">
              <a:avLst/>
            </a:prstGeom>
            <a:noFill/>
            <a:ln w="47625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-26384" y="928670"/>
            <a:ext cx="1214446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анод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Line 19"/>
          <p:cNvSpPr>
            <a:spLocks noChangeShapeType="1"/>
          </p:cNvSpPr>
          <p:nvPr/>
        </p:nvSpPr>
        <p:spPr bwMode="auto">
          <a:xfrm>
            <a:off x="896367" y="1488643"/>
            <a:ext cx="399294" cy="6683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2000232" y="5429264"/>
            <a:ext cx="1214446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катод </a:t>
            </a:r>
            <a:endParaRPr lang="ru-RU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75181" y="5000636"/>
            <a:ext cx="642942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endParaRPr lang="ru-RU" sz="3600" dirty="0">
              <a:solidFill>
                <a:srgbClr val="0033CC"/>
              </a:solidFill>
            </a:endParaRPr>
          </a:p>
        </p:txBody>
      </p:sp>
      <p:grpSp>
        <p:nvGrpSpPr>
          <p:cNvPr id="57" name="Group 2"/>
          <p:cNvGrpSpPr>
            <a:grpSpLocks/>
          </p:cNvGrpSpPr>
          <p:nvPr/>
        </p:nvGrpSpPr>
        <p:grpSpPr bwMode="auto">
          <a:xfrm>
            <a:off x="1428729" y="4119820"/>
            <a:ext cx="285751" cy="285750"/>
            <a:chOff x="1783" y="8526"/>
            <a:chExt cx="366" cy="388"/>
          </a:xfrm>
        </p:grpSpPr>
        <p:sp>
          <p:nvSpPr>
            <p:cNvPr id="58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0" name="Group 2"/>
          <p:cNvGrpSpPr>
            <a:grpSpLocks/>
          </p:cNvGrpSpPr>
          <p:nvPr/>
        </p:nvGrpSpPr>
        <p:grpSpPr bwMode="auto">
          <a:xfrm>
            <a:off x="1357291" y="4119820"/>
            <a:ext cx="285751" cy="285750"/>
            <a:chOff x="1783" y="8526"/>
            <a:chExt cx="366" cy="388"/>
          </a:xfrm>
        </p:grpSpPr>
        <p:sp>
          <p:nvSpPr>
            <p:cNvPr id="61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0" name="TextBox 31"/>
          <p:cNvSpPr txBox="1">
            <a:spLocks noChangeArrowheads="1"/>
          </p:cNvSpPr>
          <p:nvPr/>
        </p:nvSpPr>
        <p:spPr bwMode="auto">
          <a:xfrm>
            <a:off x="-71470" y="3159625"/>
            <a:ext cx="428628" cy="76944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3" name="Group 2"/>
          <p:cNvGrpSpPr>
            <a:grpSpLocks/>
          </p:cNvGrpSpPr>
          <p:nvPr/>
        </p:nvGrpSpPr>
        <p:grpSpPr bwMode="auto">
          <a:xfrm>
            <a:off x="1714480" y="1772816"/>
            <a:ext cx="815975" cy="833437"/>
            <a:chOff x="7108" y="3188"/>
            <a:chExt cx="207" cy="207"/>
          </a:xfrm>
        </p:grpSpPr>
        <p:sp>
          <p:nvSpPr>
            <p:cNvPr id="104" name="Line 3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Line 4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7" name="Line 3"/>
          <p:cNvSpPr>
            <a:spLocks noChangeShapeType="1"/>
          </p:cNvSpPr>
          <p:nvPr/>
        </p:nvSpPr>
        <p:spPr bwMode="auto">
          <a:xfrm>
            <a:off x="2104401" y="4869160"/>
            <a:ext cx="815975" cy="0"/>
          </a:xfrm>
          <a:prstGeom prst="line">
            <a:avLst/>
          </a:prstGeom>
          <a:noFill/>
          <a:ln w="1270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 rot="16200000" flipV="1">
            <a:off x="-427864" y="3578613"/>
            <a:ext cx="1712916" cy="4"/>
          </a:xfrm>
          <a:prstGeom prst="line">
            <a:avLst/>
          </a:prstGeom>
          <a:ln w="88900">
            <a:solidFill>
              <a:srgbClr val="0070C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500330" y="1071546"/>
            <a:ext cx="150016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ru-RU" sz="3600" dirty="0"/>
          </a:p>
        </p:txBody>
      </p:sp>
      <p:sp>
        <p:nvSpPr>
          <p:cNvPr id="37" name="TextBox 36"/>
          <p:cNvSpPr txBox="1"/>
          <p:nvPr/>
        </p:nvSpPr>
        <p:spPr>
          <a:xfrm>
            <a:off x="2071670" y="214290"/>
            <a:ext cx="35719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Н.)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600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2857488" y="1643050"/>
            <a:ext cx="2045416" cy="1404408"/>
            <a:chOff x="6858016" y="1771641"/>
            <a:chExt cx="2045416" cy="1404408"/>
          </a:xfrm>
        </p:grpSpPr>
        <p:sp>
          <p:nvSpPr>
            <p:cNvPr id="39" name="Text Box 4"/>
            <p:cNvSpPr txBox="1">
              <a:spLocks noChangeArrowheads="1"/>
            </p:cNvSpPr>
            <p:nvPr/>
          </p:nvSpPr>
          <p:spPr bwMode="auto">
            <a:xfrm>
              <a:off x="8121684" y="1771641"/>
              <a:ext cx="769397" cy="74617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8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U</a:t>
              </a:r>
              <a:r>
                <a:rPr lang="ru-RU" sz="48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ru-RU" sz="4800" b="1" baseline="-25000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48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8177556" y="2529718"/>
              <a:ext cx="55656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d </a:t>
              </a:r>
              <a:endParaRPr lang="ru-RU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6" name="Группа 46"/>
            <p:cNvGrpSpPr/>
            <p:nvPr/>
          </p:nvGrpSpPr>
          <p:grpSpPr>
            <a:xfrm>
              <a:off x="6858016" y="2057392"/>
              <a:ext cx="2045416" cy="1000132"/>
              <a:chOff x="4319277" y="4827266"/>
              <a:chExt cx="2045416" cy="1000132"/>
            </a:xfrm>
          </p:grpSpPr>
          <p:sp>
            <p:nvSpPr>
              <p:cNvPr id="48" name="Text Box 32"/>
              <p:cNvSpPr txBox="1">
                <a:spLocks noChangeArrowheads="1"/>
              </p:cNvSpPr>
              <p:nvPr/>
            </p:nvSpPr>
            <p:spPr bwMode="auto">
              <a:xfrm>
                <a:off x="4319277" y="4827266"/>
                <a:ext cx="1143008" cy="1000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en-US" sz="5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5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6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Line 28"/>
              <p:cNvSpPr>
                <a:spLocks noChangeShapeType="1"/>
              </p:cNvSpPr>
              <p:nvPr/>
            </p:nvSpPr>
            <p:spPr bwMode="auto">
              <a:xfrm>
                <a:off x="5500693" y="5357826"/>
                <a:ext cx="86400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046" name="Line 22"/>
          <p:cNvSpPr>
            <a:spLocks noChangeShapeType="1"/>
          </p:cNvSpPr>
          <p:nvPr/>
        </p:nvSpPr>
        <p:spPr bwMode="auto">
          <a:xfrm flipH="1" flipV="1">
            <a:off x="1818648" y="4885251"/>
            <a:ext cx="753087" cy="68688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4" name="Group 5"/>
          <p:cNvGrpSpPr>
            <a:grpSpLocks/>
          </p:cNvGrpSpPr>
          <p:nvPr/>
        </p:nvGrpSpPr>
        <p:grpSpPr bwMode="auto">
          <a:xfrm>
            <a:off x="5643570" y="142791"/>
            <a:ext cx="3429024" cy="2143201"/>
            <a:chOff x="14533" y="2007"/>
            <a:chExt cx="4470" cy="3573"/>
          </a:xfrm>
        </p:grpSpPr>
        <p:grpSp>
          <p:nvGrpSpPr>
            <p:cNvPr id="55" name="Group 7"/>
            <p:cNvGrpSpPr>
              <a:grpSpLocks/>
            </p:cNvGrpSpPr>
            <p:nvPr/>
          </p:nvGrpSpPr>
          <p:grpSpPr bwMode="auto">
            <a:xfrm>
              <a:off x="15461" y="3604"/>
              <a:ext cx="2156" cy="1690"/>
              <a:chOff x="9862" y="6636"/>
              <a:chExt cx="1071" cy="1690"/>
            </a:xfrm>
          </p:grpSpPr>
          <p:grpSp>
            <p:nvGrpSpPr>
              <p:cNvPr id="64" name="Group 9"/>
              <p:cNvGrpSpPr>
                <a:grpSpLocks/>
              </p:cNvGrpSpPr>
              <p:nvPr/>
            </p:nvGrpSpPr>
            <p:grpSpPr bwMode="auto">
              <a:xfrm>
                <a:off x="9862" y="6636"/>
                <a:ext cx="1071" cy="1690"/>
                <a:chOff x="12788" y="5651"/>
                <a:chExt cx="1071" cy="1690"/>
              </a:xfrm>
            </p:grpSpPr>
            <p:sp>
              <p:nvSpPr>
                <p:cNvPr id="6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2788" y="5651"/>
                  <a:ext cx="1071" cy="674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kumimoji="0" lang="ru-RU" sz="28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– v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0y</a:t>
                  </a:r>
                  <a:r>
                    <a:rPr kumimoji="0" lang="ru-RU" sz="28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3011" y="6486"/>
                  <a:ext cx="391" cy="855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28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a </a:t>
                  </a:r>
                  <a:endParaRPr kumimoji="0" lang="ru-RU" sz="28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5" name="Line 8"/>
              <p:cNvSpPr>
                <a:spLocks noChangeShapeType="1"/>
              </p:cNvSpPr>
              <p:nvPr/>
            </p:nvSpPr>
            <p:spPr bwMode="auto">
              <a:xfrm>
                <a:off x="10026" y="7558"/>
                <a:ext cx="538" cy="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3" name="Text Box 6"/>
            <p:cNvSpPr txBox="1">
              <a:spLocks noChangeArrowheads="1"/>
            </p:cNvSpPr>
            <p:nvPr/>
          </p:nvSpPr>
          <p:spPr bwMode="auto">
            <a:xfrm>
              <a:off x="14533" y="2007"/>
              <a:ext cx="4470" cy="357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800" b="1" i="0" u="none" strike="noStrike" cap="none" normalizeH="0" baseline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800" b="1" i="0" u="none" strike="noStrike" cap="none" normalizeH="0" baseline="-2500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</a:p>
            <a:p>
              <a:pPr lvl="0">
                <a:spcAft>
                  <a:spcPts val="1000"/>
                </a:spcAft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8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/2</a:t>
              </a:r>
              <a:endPara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d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 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8" name="Скругленный прямоугольник 67"/>
          <p:cNvSpPr/>
          <p:nvPr/>
        </p:nvSpPr>
        <p:spPr>
          <a:xfrm>
            <a:off x="6429388" y="299990"/>
            <a:ext cx="412633" cy="357190"/>
          </a:xfrm>
          <a:prstGeom prst="roundRect">
            <a:avLst/>
          </a:prstGeom>
          <a:solidFill>
            <a:schemeClr val="bg1">
              <a:lumMod val="95000"/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6228722" y="816288"/>
            <a:ext cx="357190" cy="353992"/>
          </a:xfrm>
          <a:prstGeom prst="roundRect">
            <a:avLst/>
          </a:prstGeom>
          <a:solidFill>
            <a:schemeClr val="bg1">
              <a:lumMod val="95000"/>
              <a:alpha val="7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6929454" y="843584"/>
            <a:ext cx="421585" cy="357190"/>
          </a:xfrm>
          <a:prstGeom prst="roundRect">
            <a:avLst/>
          </a:prstGeom>
          <a:solidFill>
            <a:schemeClr val="bg1">
              <a:lumMod val="95000"/>
              <a:alpha val="7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7231405" y="1241718"/>
            <a:ext cx="555305" cy="401332"/>
          </a:xfrm>
          <a:prstGeom prst="roundRect">
            <a:avLst/>
          </a:prstGeom>
          <a:solidFill>
            <a:schemeClr val="bg1">
              <a:lumMod val="95000"/>
              <a:alpha val="7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714480" y="2714620"/>
            <a:ext cx="1000132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1571604" y="4429132"/>
            <a:ext cx="1000132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rot="5400000">
            <a:off x="1535885" y="3607595"/>
            <a:ext cx="1643074" cy="1588"/>
          </a:xfrm>
          <a:prstGeom prst="straightConnector1">
            <a:avLst/>
          </a:prstGeom>
          <a:ln w="381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2357423" y="2857496"/>
            <a:ext cx="500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 Box 4"/>
          <p:cNvSpPr txBox="1">
            <a:spLocks noChangeArrowheads="1"/>
          </p:cNvSpPr>
          <p:nvPr/>
        </p:nvSpPr>
        <p:spPr bwMode="auto">
          <a:xfrm>
            <a:off x="2428860" y="3571876"/>
            <a:ext cx="714380" cy="7461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U</a:t>
            </a: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800" b="1" baseline="-25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1" name="Group 2"/>
          <p:cNvGrpSpPr>
            <a:grpSpLocks/>
          </p:cNvGrpSpPr>
          <p:nvPr/>
        </p:nvGrpSpPr>
        <p:grpSpPr bwMode="auto">
          <a:xfrm>
            <a:off x="1000100" y="4143382"/>
            <a:ext cx="285751" cy="285750"/>
            <a:chOff x="1783" y="8526"/>
            <a:chExt cx="366" cy="388"/>
          </a:xfrm>
        </p:grpSpPr>
        <p:sp>
          <p:nvSpPr>
            <p:cNvPr id="82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84" name="Прямая со стрелкой 83"/>
          <p:cNvCxnSpPr/>
          <p:nvPr/>
        </p:nvCxnSpPr>
        <p:spPr>
          <a:xfrm rot="16200000" flipV="1">
            <a:off x="849123" y="3865730"/>
            <a:ext cx="598819" cy="1111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Группа 84"/>
          <p:cNvGrpSpPr/>
          <p:nvPr/>
        </p:nvGrpSpPr>
        <p:grpSpPr>
          <a:xfrm>
            <a:off x="516880" y="3071812"/>
            <a:ext cx="571504" cy="523220"/>
            <a:chOff x="7643834" y="139463"/>
            <a:chExt cx="714380" cy="523220"/>
          </a:xfrm>
        </p:grpSpPr>
        <p:grpSp>
          <p:nvGrpSpPr>
            <p:cNvPr id="86" name="Группа 68"/>
            <p:cNvGrpSpPr/>
            <p:nvPr/>
          </p:nvGrpSpPr>
          <p:grpSpPr>
            <a:xfrm>
              <a:off x="7643834" y="139463"/>
              <a:ext cx="714380" cy="523220"/>
              <a:chOff x="6643702" y="493018"/>
              <a:chExt cx="714380" cy="523220"/>
            </a:xfrm>
            <a:solidFill>
              <a:schemeClr val="bg1"/>
            </a:solidFill>
          </p:grpSpPr>
          <p:sp>
            <p:nvSpPr>
              <p:cNvPr id="88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6643702" y="493018"/>
                <a:ext cx="714380" cy="52322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э</a:t>
                </a:r>
                <a:endParaRPr lang="ru-RU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7" name="Line 18"/>
            <p:cNvSpPr>
              <a:spLocks noChangeShapeType="1"/>
            </p:cNvSpPr>
            <p:nvPr/>
          </p:nvSpPr>
          <p:spPr bwMode="auto">
            <a:xfrm>
              <a:off x="7786710" y="214290"/>
              <a:ext cx="34935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1500166" y="3143248"/>
            <a:ext cx="428628" cy="523220"/>
            <a:chOff x="7643834" y="139463"/>
            <a:chExt cx="714380" cy="523220"/>
          </a:xfrm>
        </p:grpSpPr>
        <p:grpSp>
          <p:nvGrpSpPr>
            <p:cNvPr id="91" name="Группа 68"/>
            <p:cNvGrpSpPr/>
            <p:nvPr/>
          </p:nvGrpSpPr>
          <p:grpSpPr>
            <a:xfrm>
              <a:off x="7643834" y="139463"/>
              <a:ext cx="714380" cy="523220"/>
              <a:chOff x="6643702" y="493018"/>
              <a:chExt cx="714380" cy="523220"/>
            </a:xfrm>
            <a:solidFill>
              <a:schemeClr val="bg1"/>
            </a:solidFill>
          </p:grpSpPr>
          <p:sp>
            <p:nvSpPr>
              <p:cNvPr id="93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6643702" y="493018"/>
                <a:ext cx="714380" cy="52322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ru-RU" sz="2800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2" name="Line 18"/>
            <p:cNvSpPr>
              <a:spLocks noChangeShapeType="1"/>
            </p:cNvSpPr>
            <p:nvPr/>
          </p:nvSpPr>
          <p:spPr bwMode="auto">
            <a:xfrm>
              <a:off x="7771826" y="276675"/>
              <a:ext cx="349353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solidFill>
                  <a:srgbClr val="006600"/>
                </a:solidFill>
              </a:endParaRPr>
            </a:p>
          </p:txBody>
        </p:sp>
      </p:grpSp>
      <p:cxnSp>
        <p:nvCxnSpPr>
          <p:cNvPr id="95" name="Прямая со стрелкой 94"/>
          <p:cNvCxnSpPr/>
          <p:nvPr/>
        </p:nvCxnSpPr>
        <p:spPr>
          <a:xfrm rot="16200000" flipV="1">
            <a:off x="1134874" y="3579977"/>
            <a:ext cx="598819" cy="11112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2"/>
          <p:cNvGrpSpPr>
            <a:grpSpLocks/>
          </p:cNvGrpSpPr>
          <p:nvPr/>
        </p:nvGrpSpPr>
        <p:grpSpPr bwMode="auto">
          <a:xfrm>
            <a:off x="1000100" y="2783210"/>
            <a:ext cx="285751" cy="285750"/>
            <a:chOff x="1783" y="8526"/>
            <a:chExt cx="366" cy="388"/>
          </a:xfrm>
        </p:grpSpPr>
        <p:sp>
          <p:nvSpPr>
            <p:cNvPr id="97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" name="Прямоугольник 101"/>
          <p:cNvSpPr/>
          <p:nvPr/>
        </p:nvSpPr>
        <p:spPr>
          <a:xfrm>
            <a:off x="331118" y="1928802"/>
            <a:ext cx="88329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7030A0"/>
              </a:solidFill>
            </a:endParaRPr>
          </a:p>
        </p:txBody>
      </p:sp>
      <p:cxnSp>
        <p:nvCxnSpPr>
          <p:cNvPr id="101" name="Прямая со стрелкой 100"/>
          <p:cNvCxnSpPr/>
          <p:nvPr/>
        </p:nvCxnSpPr>
        <p:spPr>
          <a:xfrm rot="16200000" flipV="1">
            <a:off x="838010" y="2508408"/>
            <a:ext cx="598819" cy="1111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 rot="5400000" flipH="1" flipV="1">
            <a:off x="3036083" y="1750207"/>
            <a:ext cx="714380" cy="35719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 rot="5400000" flipH="1" flipV="1">
            <a:off x="2535223" y="963595"/>
            <a:ext cx="35719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 flipV="1">
            <a:off x="3786182" y="428604"/>
            <a:ext cx="3357586" cy="142876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 Box 4"/>
          <p:cNvSpPr txBox="1">
            <a:spLocks noChangeArrowheads="1"/>
          </p:cNvSpPr>
          <p:nvPr/>
        </p:nvSpPr>
        <p:spPr bwMode="auto">
          <a:xfrm>
            <a:off x="5715008" y="4169624"/>
            <a:ext cx="2571800" cy="92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U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1" name="Group 7"/>
          <p:cNvGrpSpPr>
            <a:grpSpLocks/>
          </p:cNvGrpSpPr>
          <p:nvPr/>
        </p:nvGrpSpPr>
        <p:grpSpPr bwMode="auto">
          <a:xfrm>
            <a:off x="4000493" y="3928248"/>
            <a:ext cx="1427501" cy="1358140"/>
            <a:chOff x="9757" y="3156"/>
            <a:chExt cx="567" cy="55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22" name="Text Box 8"/>
            <p:cNvSpPr txBox="1">
              <a:spLocks noChangeArrowheads="1"/>
            </p:cNvSpPr>
            <p:nvPr/>
          </p:nvSpPr>
          <p:spPr bwMode="auto">
            <a:xfrm>
              <a:off x="9925" y="3479"/>
              <a:ext cx="199" cy="2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Text Box 9"/>
            <p:cNvSpPr txBox="1">
              <a:spLocks noChangeArrowheads="1"/>
            </p:cNvSpPr>
            <p:nvPr/>
          </p:nvSpPr>
          <p:spPr bwMode="auto">
            <a:xfrm>
              <a:off x="9758" y="3156"/>
              <a:ext cx="566" cy="2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4000" b="1" baseline="-25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40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" name="Line 10"/>
            <p:cNvSpPr>
              <a:spLocks noChangeShapeType="1"/>
            </p:cNvSpPr>
            <p:nvPr/>
          </p:nvSpPr>
          <p:spPr bwMode="auto">
            <a:xfrm>
              <a:off x="9757" y="3460"/>
              <a:ext cx="530" cy="0"/>
            </a:xfrm>
            <a:prstGeom prst="line">
              <a:avLst/>
            </a:prstGeom>
            <a:grpFill/>
            <a:ln w="3810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5" name="Text Box 4"/>
          <p:cNvSpPr txBox="1">
            <a:spLocks noChangeArrowheads="1"/>
          </p:cNvSpPr>
          <p:nvPr/>
        </p:nvSpPr>
        <p:spPr bwMode="auto">
          <a:xfrm>
            <a:off x="5286380" y="4241062"/>
            <a:ext cx="500066" cy="7858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Text Box 4"/>
          <p:cNvSpPr txBox="1">
            <a:spLocks noChangeArrowheads="1"/>
          </p:cNvSpPr>
          <p:nvPr/>
        </p:nvSpPr>
        <p:spPr bwMode="auto">
          <a:xfrm>
            <a:off x="5500694" y="3214686"/>
            <a:ext cx="3429024" cy="92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en-US" sz="4800" b="1" dirty="0" smtClean="0">
                <a:sym typeface="Symbol"/>
              </a:rPr>
              <a:t></a:t>
            </a:r>
            <a:r>
              <a:rPr lang="ru-RU" sz="4800" b="1" dirty="0" smtClean="0">
                <a:solidFill>
                  <a:srgbClr val="0000FF"/>
                </a:solidFill>
                <a:sym typeface="Symbol"/>
              </a:rPr>
              <a:t>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Скругленный прямоугольник 126"/>
          <p:cNvSpPr/>
          <p:nvPr/>
        </p:nvSpPr>
        <p:spPr>
          <a:xfrm>
            <a:off x="3786182" y="3000372"/>
            <a:ext cx="5357818" cy="2428892"/>
          </a:xfrm>
          <a:prstGeom prst="round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-60696" y="5884151"/>
            <a:ext cx="9204696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  Анодное напряжение в  диоде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182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С какой скоростью электрон подходит к аноду? </a:t>
            </a:r>
          </a:p>
        </p:txBody>
      </p:sp>
      <p:sp>
        <p:nvSpPr>
          <p:cNvPr id="108" name="Text Box 2"/>
          <p:cNvSpPr txBox="1">
            <a:spLocks noChangeArrowheads="1"/>
          </p:cNvSpPr>
          <p:nvPr/>
        </p:nvSpPr>
        <p:spPr bwMode="auto">
          <a:xfrm>
            <a:off x="7072330" y="6357959"/>
            <a:ext cx="2071670" cy="500042"/>
          </a:xfrm>
          <a:prstGeom prst="rect">
            <a:avLst/>
          </a:prstGeom>
          <a:solidFill>
            <a:srgbClr val="FFFF00"/>
          </a:solidFill>
          <a:ln w="158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СР-3, стр.19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464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64" presetClass="path" presetSubtype="0" repeatCount="1000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0.00087 -0.2192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15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64" presetClass="path" presetSubtype="0" repeatCount="1000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0.00087 -0.2192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00"/>
                            </p:stCondLst>
                            <p:childTnLst>
                              <p:par>
                                <p:cTn id="20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9" dur="2000" fill="hold"/>
                                        <p:tgtEl>
                                          <p:spTgt spid="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000"/>
                            </p:stCondLst>
                            <p:childTnLst>
                              <p:par>
                                <p:cTn id="2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500"/>
                            </p:stCondLst>
                            <p:childTnLst>
                              <p:par>
                                <p:cTn id="27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5" dur="2000" fill="hold"/>
                                        <p:tgtEl>
                                          <p:spTgt spid="12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1049" grpId="0" animBg="1"/>
      <p:bldP spid="1053" grpId="0" animBg="1"/>
      <p:bldP spid="44" grpId="0" animBg="1"/>
      <p:bldP spid="49" grpId="0" animBg="1"/>
      <p:bldP spid="50" grpId="0" animBg="1"/>
      <p:bldP spid="53" grpId="0" animBg="1"/>
      <p:bldP spid="100" grpId="0" animBg="1"/>
      <p:bldP spid="107" grpId="0" animBg="1"/>
      <p:bldP spid="36" grpId="0" animBg="1"/>
      <p:bldP spid="37" grpId="0" animBg="1"/>
      <p:bldP spid="1046" grpId="0" animBg="1"/>
      <p:bldP spid="68" grpId="0" animBg="1"/>
      <p:bldP spid="69" grpId="0" animBg="1"/>
      <p:bldP spid="70" grpId="0" animBg="1"/>
      <p:bldP spid="71" grpId="0" animBg="1"/>
      <p:bldP spid="77" grpId="0"/>
      <p:bldP spid="78" grpId="0" animBg="1"/>
      <p:bldP spid="102" grpId="0" animBg="1"/>
      <p:bldP spid="102" grpId="1" animBg="1"/>
      <p:bldP spid="120" grpId="0" animBg="1"/>
      <p:bldP spid="125" grpId="0" animBg="1"/>
      <p:bldP spid="126" grpId="0" animBg="1"/>
      <p:bldP spid="127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357554" y="-190588"/>
            <a:ext cx="500066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57554" y="1214422"/>
            <a:ext cx="1143008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-?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18954" y="-24"/>
            <a:ext cx="1353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Задача № 2</a:t>
            </a:r>
            <a:endParaRPr lang="ru-RU" b="1" dirty="0"/>
          </a:p>
        </p:txBody>
      </p:sp>
      <p:sp>
        <p:nvSpPr>
          <p:cNvPr id="4" name="Блок-схема: ИЛИ 3"/>
          <p:cNvSpPr/>
          <p:nvPr/>
        </p:nvSpPr>
        <p:spPr>
          <a:xfrm>
            <a:off x="500034" y="740460"/>
            <a:ext cx="428625" cy="357188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ИЛИ 4"/>
          <p:cNvSpPr/>
          <p:nvPr/>
        </p:nvSpPr>
        <p:spPr>
          <a:xfrm>
            <a:off x="6572267" y="771992"/>
            <a:ext cx="428625" cy="357188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19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5"/>
          <p:cNvGrpSpPr/>
          <p:nvPr/>
        </p:nvGrpSpPr>
        <p:grpSpPr>
          <a:xfrm>
            <a:off x="-145387" y="1928800"/>
            <a:ext cx="1645553" cy="1214446"/>
            <a:chOff x="1427735" y="4223190"/>
            <a:chExt cx="1645553" cy="1214446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1427735" y="4223190"/>
              <a:ext cx="1645553" cy="1214446"/>
              <a:chOff x="11051" y="3861"/>
              <a:chExt cx="393" cy="476"/>
            </a:xfrm>
          </p:grpSpPr>
          <p:sp>
            <p:nvSpPr>
              <p:cNvPr id="11" name="Text Box 5"/>
              <p:cNvSpPr txBox="1">
                <a:spLocks noChangeArrowheads="1"/>
              </p:cNvSpPr>
              <p:nvPr/>
            </p:nvSpPr>
            <p:spPr bwMode="auto">
              <a:xfrm>
                <a:off x="11051" y="3861"/>
                <a:ext cx="393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en-US" sz="3600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kq</a:t>
                </a:r>
                <a:r>
                  <a:rPr kumimoji="0" lang="ru-RU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36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ru-RU" sz="3600" b="1" baseline="-25000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3600" dirty="0" smtClean="0">
                  <a:solidFill>
                    <a:srgbClr val="0014AC"/>
                  </a:solidFill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11090" y="4085"/>
                <a:ext cx="252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r</a:t>
                </a:r>
                <a:r>
                  <a:rPr kumimoji="0" lang="ru-RU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0" name="Прямая соединительная линия 9"/>
            <p:cNvCxnSpPr/>
            <p:nvPr/>
          </p:nvCxnSpPr>
          <p:spPr>
            <a:xfrm>
              <a:off x="1787926" y="4881058"/>
              <a:ext cx="571504" cy="1588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Правая фигурная скобка 12"/>
          <p:cNvSpPr/>
          <p:nvPr/>
        </p:nvSpPr>
        <p:spPr>
          <a:xfrm rot="16200000">
            <a:off x="3607587" y="-2464636"/>
            <a:ext cx="428628" cy="5929354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H="1">
            <a:off x="6000760" y="1214422"/>
            <a:ext cx="757771" cy="3275"/>
          </a:xfrm>
          <a:prstGeom prst="line">
            <a:avLst/>
          </a:prstGeom>
          <a:noFill/>
          <a:ln w="60325">
            <a:solidFill>
              <a:srgbClr val="0014AC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Группа 23"/>
          <p:cNvGrpSpPr/>
          <p:nvPr/>
        </p:nvGrpSpPr>
        <p:grpSpPr>
          <a:xfrm>
            <a:off x="5643570" y="428604"/>
            <a:ext cx="714380" cy="584775"/>
            <a:chOff x="4572000" y="201019"/>
            <a:chExt cx="714380" cy="584775"/>
          </a:xfrm>
        </p:grpSpPr>
        <p:sp>
          <p:nvSpPr>
            <p:cNvPr id="17" name="TextBox 16"/>
            <p:cNvSpPr txBox="1"/>
            <p:nvPr/>
          </p:nvSpPr>
          <p:spPr>
            <a:xfrm>
              <a:off x="4572000" y="201019"/>
              <a:ext cx="71438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30000" dirty="0" err="1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</a:t>
              </a:r>
              <a:r>
                <a:rPr lang="ru-RU" sz="3200" b="1" baseline="-30000" dirty="0" err="1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н</a:t>
              </a:r>
              <a:endParaRPr lang="ru-RU" sz="3200" dirty="0"/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 flipH="1">
              <a:off x="4628195" y="319844"/>
              <a:ext cx="214315" cy="45719"/>
            </a:xfrm>
            <a:prstGeom prst="line">
              <a:avLst/>
            </a:prstGeom>
            <a:noFill/>
            <a:ln w="25400">
              <a:solidFill>
                <a:srgbClr val="0014AC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6" name="Группа 23"/>
          <p:cNvGrpSpPr/>
          <p:nvPr/>
        </p:nvGrpSpPr>
        <p:grpSpPr>
          <a:xfrm>
            <a:off x="1071538" y="357166"/>
            <a:ext cx="857256" cy="584775"/>
            <a:chOff x="4572000" y="-84733"/>
            <a:chExt cx="857256" cy="584775"/>
          </a:xfrm>
        </p:grpSpPr>
        <p:sp>
          <p:nvSpPr>
            <p:cNvPr id="20" name="TextBox 19"/>
            <p:cNvSpPr txBox="1"/>
            <p:nvPr/>
          </p:nvSpPr>
          <p:spPr>
            <a:xfrm>
              <a:off x="4572000" y="-84733"/>
              <a:ext cx="857256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30000" dirty="0" err="1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кр</a:t>
              </a:r>
              <a:r>
                <a:rPr lang="ru-RU" sz="3200" b="1" baseline="-30000" dirty="0" err="1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н</a:t>
              </a:r>
              <a:endParaRPr lang="ru-RU" sz="3200" dirty="0">
                <a:solidFill>
                  <a:srgbClr val="FF0000"/>
                </a:solidFill>
              </a:endParaRPr>
            </a:p>
          </p:txBody>
        </p:sp>
        <p:sp>
          <p:nvSpPr>
            <p:cNvPr id="21" name="Line 8"/>
            <p:cNvSpPr>
              <a:spLocks noChangeShapeType="1"/>
            </p:cNvSpPr>
            <p:nvPr/>
          </p:nvSpPr>
          <p:spPr bwMode="auto">
            <a:xfrm flipH="1">
              <a:off x="4628195" y="12424"/>
              <a:ext cx="214315" cy="4571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</p:grpSp>
      <p:sp>
        <p:nvSpPr>
          <p:cNvPr id="22" name="Line 8"/>
          <p:cNvSpPr>
            <a:spLocks noChangeShapeType="1"/>
          </p:cNvSpPr>
          <p:nvPr/>
        </p:nvSpPr>
        <p:spPr bwMode="auto">
          <a:xfrm flipV="1">
            <a:off x="428596" y="1214422"/>
            <a:ext cx="956741" cy="71438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  <a:scene3d>
            <a:camera prst="orthographicFront">
              <a:rot lat="0" lon="0" rev="21299999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818110" y="103928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solidFill>
                <a:srgbClr val="0014AC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5720" y="0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/>
          </a:p>
        </p:txBody>
      </p:sp>
      <p:grpSp>
        <p:nvGrpSpPr>
          <p:cNvPr id="19" name="Group 7"/>
          <p:cNvGrpSpPr>
            <a:grpSpLocks/>
          </p:cNvGrpSpPr>
          <p:nvPr/>
        </p:nvGrpSpPr>
        <p:grpSpPr bwMode="auto">
          <a:xfrm>
            <a:off x="1643040" y="2005343"/>
            <a:ext cx="1240881" cy="1271288"/>
            <a:chOff x="9757" y="3231"/>
            <a:chExt cx="542" cy="643"/>
          </a:xfrm>
          <a:noFill/>
        </p:grpSpPr>
        <p:sp>
          <p:nvSpPr>
            <p:cNvPr id="26" name="Text Box 8"/>
            <p:cNvSpPr txBox="1">
              <a:spLocks noChangeArrowheads="1"/>
            </p:cNvSpPr>
            <p:nvPr/>
          </p:nvSpPr>
          <p:spPr bwMode="auto">
            <a:xfrm>
              <a:off x="9757" y="3506"/>
              <a:ext cx="312" cy="3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9757" y="3231"/>
              <a:ext cx="542" cy="3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200" b="1" i="0" u="none" strike="noStrike" cap="none" normalizeH="0" baseline="0" dirty="0" err="1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kumimoji="0" lang="ru-RU" sz="3200" b="1" i="0" u="none" strike="noStrike" cap="none" normalizeH="0" baseline="-25000" dirty="0" err="1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kumimoji="0" lang="ru-RU" sz="3200" b="1" i="0" u="none" strike="noStrike" cap="none" normalizeH="0" baseline="-25000" dirty="0" err="1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kumimoji="0" lang="en-US" sz="3200" b="1" i="0" u="none" strike="noStrike" cap="none" normalizeH="0" baseline="30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Line 10"/>
            <p:cNvSpPr>
              <a:spLocks noChangeShapeType="1"/>
            </p:cNvSpPr>
            <p:nvPr/>
          </p:nvSpPr>
          <p:spPr bwMode="auto">
            <a:xfrm>
              <a:off x="9757" y="3524"/>
              <a:ext cx="346" cy="0"/>
            </a:xfrm>
            <a:prstGeom prst="line">
              <a:avLst/>
            </a:prstGeom>
            <a:grp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1538" y="2061250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sym typeface="Symbol" pitchFamily="18" charset="2"/>
              </a:rPr>
              <a:t>+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71736" y="2127585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sym typeface="Symbol" pitchFamily="18" charset="2"/>
              </a:rPr>
              <a:t>+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7"/>
          <p:cNvGrpSpPr>
            <a:grpSpLocks/>
          </p:cNvGrpSpPr>
          <p:nvPr/>
        </p:nvGrpSpPr>
        <p:grpSpPr bwMode="auto">
          <a:xfrm>
            <a:off x="3158051" y="2014836"/>
            <a:ext cx="1556825" cy="1271288"/>
            <a:chOff x="9757" y="3231"/>
            <a:chExt cx="680" cy="643"/>
          </a:xfrm>
          <a:noFill/>
        </p:grpSpPr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9757" y="3506"/>
              <a:ext cx="680" cy="3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 Box 9"/>
            <p:cNvSpPr txBox="1">
              <a:spLocks noChangeArrowheads="1"/>
            </p:cNvSpPr>
            <p:nvPr/>
          </p:nvSpPr>
          <p:spPr bwMode="auto">
            <a:xfrm>
              <a:off x="9808" y="3231"/>
              <a:ext cx="629" cy="4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2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kumimoji="0" lang="ru-RU" sz="32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кр</a:t>
              </a:r>
              <a:r>
                <a:rPr kumimoji="0" lang="ru-RU" sz="3200" b="1" i="0" u="none" strike="noStrike" cap="none" normalizeH="0" baseline="-25000" dirty="0" err="1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kumimoji="0" lang="en-US" sz="3200" b="1" i="0" u="none" strike="noStrike" cap="none" normalizeH="0" baseline="30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Line 10"/>
            <p:cNvSpPr>
              <a:spLocks noChangeShapeType="1"/>
            </p:cNvSpPr>
            <p:nvPr/>
          </p:nvSpPr>
          <p:spPr bwMode="auto">
            <a:xfrm>
              <a:off x="9757" y="3524"/>
              <a:ext cx="530" cy="0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" name="Правая фигурная скобка 34"/>
          <p:cNvSpPr/>
          <p:nvPr/>
        </p:nvSpPr>
        <p:spPr>
          <a:xfrm rot="16200000" flipH="1">
            <a:off x="3559307" y="488463"/>
            <a:ext cx="428628" cy="1643074"/>
          </a:xfrm>
          <a:prstGeom prst="rightBrac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6"/>
          <p:cNvGrpSpPr/>
          <p:nvPr/>
        </p:nvGrpSpPr>
        <p:grpSpPr>
          <a:xfrm>
            <a:off x="5000627" y="2000238"/>
            <a:ext cx="1643075" cy="1214448"/>
            <a:chOff x="1571604" y="4223190"/>
            <a:chExt cx="1428760" cy="1563264"/>
          </a:xfrm>
        </p:grpSpPr>
        <p:grpSp>
          <p:nvGrpSpPr>
            <p:cNvPr id="37" name="Group 4"/>
            <p:cNvGrpSpPr>
              <a:grpSpLocks/>
            </p:cNvGrpSpPr>
            <p:nvPr/>
          </p:nvGrpSpPr>
          <p:grpSpPr bwMode="auto">
            <a:xfrm>
              <a:off x="1591069" y="4223190"/>
              <a:ext cx="1222651" cy="1214446"/>
              <a:chOff x="11090" y="3861"/>
              <a:chExt cx="292" cy="476"/>
            </a:xfrm>
          </p:grpSpPr>
          <p:sp>
            <p:nvSpPr>
              <p:cNvPr id="42" name="Text Box 5"/>
              <p:cNvSpPr txBox="1">
                <a:spLocks noChangeArrowheads="1"/>
              </p:cNvSpPr>
              <p:nvPr/>
            </p:nvSpPr>
            <p:spPr bwMode="auto">
              <a:xfrm>
                <a:off x="11109" y="3861"/>
                <a:ext cx="243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en-US" sz="3600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kq</a:t>
                </a:r>
                <a:r>
                  <a:rPr kumimoji="0" lang="ru-RU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36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ru-RU" sz="3600" b="1" baseline="-25000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3600" dirty="0" smtClean="0">
                  <a:solidFill>
                    <a:srgbClr val="0014AC"/>
                  </a:solidFill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Text Box 6"/>
              <p:cNvSpPr txBox="1">
                <a:spLocks noChangeArrowheads="1"/>
              </p:cNvSpPr>
              <p:nvPr/>
            </p:nvSpPr>
            <p:spPr bwMode="auto">
              <a:xfrm>
                <a:off x="11090" y="4085"/>
                <a:ext cx="292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r</a:t>
                </a:r>
                <a:r>
                  <a:rPr lang="ru-RU" sz="36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8" name="Группа 34"/>
            <p:cNvGrpSpPr/>
            <p:nvPr/>
          </p:nvGrpSpPr>
          <p:grpSpPr>
            <a:xfrm>
              <a:off x="1571604" y="4524310"/>
              <a:ext cx="1428760" cy="1262144"/>
              <a:chOff x="2069662" y="2715062"/>
              <a:chExt cx="1428760" cy="1262144"/>
            </a:xfrm>
          </p:grpSpPr>
          <p:sp>
            <p:nvSpPr>
              <p:cNvPr id="40" name="Text Box 7"/>
              <p:cNvSpPr txBox="1">
                <a:spLocks noChangeArrowheads="1"/>
              </p:cNvSpPr>
              <p:nvPr/>
            </p:nvSpPr>
            <p:spPr bwMode="auto">
              <a:xfrm>
                <a:off x="2069662" y="2715062"/>
                <a:ext cx="1428760" cy="1262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2285984" y="3239965"/>
                <a:ext cx="1008000" cy="1588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TextBox 48"/>
          <p:cNvSpPr txBox="1"/>
          <p:nvPr/>
        </p:nvSpPr>
        <p:spPr>
          <a:xfrm>
            <a:off x="4525668" y="2188125"/>
            <a:ext cx="546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endParaRPr lang="ru-RU" sz="4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71538" y="1071546"/>
            <a:ext cx="1534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ЗСЭ</a:t>
            </a:r>
            <a:endParaRPr lang="ru-RU" sz="4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1"/>
          <p:cNvSpPr>
            <a:spLocks noChangeArrowheads="1"/>
          </p:cNvSpPr>
          <p:nvPr/>
        </p:nvSpPr>
        <p:spPr bwMode="auto">
          <a:xfrm>
            <a:off x="0" y="5042142"/>
            <a:ext cx="9144000" cy="1815882"/>
          </a:xfrm>
          <a:prstGeom prst="rect">
            <a:avLst/>
          </a:prstGeom>
          <a:solidFill>
            <a:srgbClr val="FFFF00">
              <a:alpha val="4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</a:pPr>
            <a:r>
              <a:rPr lang="ru-RU" sz="2800" b="1" dirty="0" smtClean="0">
                <a:latin typeface="Times New Roman"/>
                <a:ea typeface="Times New Roman"/>
              </a:rPr>
              <a:t> Два покоящихся одноименных заряда 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q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1</a:t>
            </a:r>
            <a:r>
              <a:rPr lang="ru-RU" sz="2800" b="1" dirty="0" smtClean="0">
                <a:latin typeface="Times New Roman"/>
                <a:ea typeface="Times New Roman"/>
              </a:rPr>
              <a:t> и </a:t>
            </a:r>
            <a:r>
              <a:rPr lang="en-US" sz="28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q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/>
                <a:ea typeface="Times New Roman"/>
              </a:rPr>
              <a:t>2</a:t>
            </a:r>
            <a:r>
              <a:rPr lang="ru-RU" sz="2800" b="1" dirty="0" smtClean="0">
                <a:latin typeface="Times New Roman"/>
                <a:ea typeface="Times New Roman"/>
              </a:rPr>
              <a:t>  находились на расстоянии </a:t>
            </a:r>
            <a:r>
              <a:rPr lang="en-US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r</a:t>
            </a:r>
            <a:r>
              <a:rPr lang="ru-RU" sz="2800" b="1" baseline="-250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1</a:t>
            </a:r>
            <a:r>
              <a:rPr lang="ru-RU" sz="2800" b="1" dirty="0" smtClean="0">
                <a:latin typeface="Times New Roman"/>
                <a:ea typeface="Times New Roman"/>
              </a:rPr>
              <a:t>. Определите скорости этих зарядов на расстоянии </a:t>
            </a:r>
            <a:r>
              <a:rPr lang="en-US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r</a:t>
            </a:r>
            <a:r>
              <a:rPr lang="ru-RU" sz="2800" b="1" baseline="-250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2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,</a:t>
            </a:r>
            <a:r>
              <a:rPr lang="ru-RU" sz="2800" b="1" dirty="0" smtClean="0">
                <a:latin typeface="Times New Roman"/>
                <a:ea typeface="Times New Roman"/>
              </a:rPr>
              <a:t> если их массы  </a:t>
            </a:r>
            <a:r>
              <a:rPr lang="en-US" sz="28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m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/>
                <a:ea typeface="Times New Roman"/>
              </a:rPr>
              <a:t>1</a:t>
            </a:r>
            <a:r>
              <a:rPr lang="ru-RU" sz="28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m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/>
                <a:ea typeface="Times New Roman"/>
              </a:rPr>
              <a:t>2</a:t>
            </a:r>
            <a:r>
              <a:rPr lang="ru-RU" sz="2800" b="1" dirty="0" smtClean="0">
                <a:latin typeface="Times New Roman"/>
                <a:ea typeface="Times New Roman"/>
              </a:rPr>
              <a:t>.    </a:t>
            </a:r>
          </a:p>
          <a:p>
            <a:pPr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Times New Roman"/>
              </a:rPr>
              <a:t> ( Аналогично для планет)</a:t>
            </a:r>
            <a:endParaRPr lang="ru-RU" sz="2800" b="1" dirty="0">
              <a:latin typeface="Times New Roman"/>
              <a:ea typeface="Times New Roman"/>
            </a:endParaRPr>
          </a:p>
        </p:txBody>
      </p:sp>
      <p:sp>
        <p:nvSpPr>
          <p:cNvPr id="53" name="Rectangle 1"/>
          <p:cNvSpPr>
            <a:spLocks noChangeArrowheads="1"/>
          </p:cNvSpPr>
          <p:nvPr/>
        </p:nvSpPr>
        <p:spPr bwMode="auto">
          <a:xfrm>
            <a:off x="1643042" y="3812449"/>
            <a:ext cx="7500958" cy="830997"/>
          </a:xfrm>
          <a:prstGeom prst="rect">
            <a:avLst/>
          </a:prstGeom>
          <a:solidFill>
            <a:srgbClr val="FFFF00">
              <a:alpha val="4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mv</a:t>
            </a:r>
            <a:r>
              <a:rPr lang="ru-RU" sz="4800" b="1" baseline="-300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4800" b="1" baseline="-30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lang="ru-RU" sz="48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mv</a:t>
            </a:r>
            <a:r>
              <a:rPr lang="ru-RU" sz="4800" b="1" baseline="-300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</a:t>
            </a:r>
            <a:r>
              <a:rPr lang="ru-RU" sz="4800" b="1" baseline="-30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mv</a:t>
            </a:r>
            <a:r>
              <a:rPr lang="ru-RU" sz="4800" b="1" baseline="-300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4800" b="1" baseline="-30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lang="ru-RU" sz="48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mv</a:t>
            </a:r>
            <a:r>
              <a:rPr lang="ru-RU" sz="4800" b="1" baseline="-300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</a:t>
            </a:r>
            <a:r>
              <a:rPr lang="ru-RU" sz="4800" b="1" baseline="-30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4" name="Rectangle 1"/>
          <p:cNvSpPr>
            <a:spLocks noChangeArrowheads="1"/>
          </p:cNvSpPr>
          <p:nvPr/>
        </p:nvSpPr>
        <p:spPr bwMode="auto">
          <a:xfrm>
            <a:off x="142844" y="3357562"/>
            <a:ext cx="1500198" cy="830997"/>
          </a:xfrm>
          <a:prstGeom prst="rect">
            <a:avLst/>
          </a:prstGeom>
          <a:solidFill>
            <a:srgbClr val="FFFF00">
              <a:alpha val="4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ЗСИ                 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-32" y="1857364"/>
            <a:ext cx="4572032" cy="1357322"/>
          </a:xfrm>
          <a:prstGeom prst="round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5036253" y="1869239"/>
            <a:ext cx="4071934" cy="1357322"/>
          </a:xfrm>
          <a:prstGeom prst="roundRect">
            <a:avLst/>
          </a:prstGeom>
          <a:noFill/>
          <a:ln w="571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8" name="Group 7"/>
          <p:cNvGrpSpPr>
            <a:grpSpLocks/>
          </p:cNvGrpSpPr>
          <p:nvPr/>
        </p:nvGrpSpPr>
        <p:grpSpPr bwMode="auto">
          <a:xfrm>
            <a:off x="6617267" y="2014836"/>
            <a:ext cx="1240881" cy="1271288"/>
            <a:chOff x="9757" y="3231"/>
            <a:chExt cx="542" cy="643"/>
          </a:xfrm>
          <a:noFill/>
        </p:grpSpPr>
        <p:sp>
          <p:nvSpPr>
            <p:cNvPr id="59" name="Text Box 8"/>
            <p:cNvSpPr txBox="1">
              <a:spLocks noChangeArrowheads="1"/>
            </p:cNvSpPr>
            <p:nvPr/>
          </p:nvSpPr>
          <p:spPr bwMode="auto">
            <a:xfrm>
              <a:off x="9757" y="3506"/>
              <a:ext cx="312" cy="3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Text Box 9"/>
            <p:cNvSpPr txBox="1">
              <a:spLocks noChangeArrowheads="1"/>
            </p:cNvSpPr>
            <p:nvPr/>
          </p:nvSpPr>
          <p:spPr bwMode="auto">
            <a:xfrm>
              <a:off x="9757" y="3231"/>
              <a:ext cx="542" cy="3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200" b="1" i="0" u="none" strike="noStrike" cap="none" normalizeH="0" baseline="0" dirty="0" err="1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kumimoji="0" lang="ru-RU" sz="3200" b="1" i="0" u="none" strike="noStrike" cap="none" normalizeH="0" baseline="-25000" dirty="0" err="1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kumimoji="0" lang="ru-RU" sz="3200" b="1" i="0" u="none" strike="noStrike" cap="none" normalizeH="0" baseline="-25000" dirty="0" err="1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к</a:t>
              </a:r>
              <a:r>
                <a:rPr kumimoji="0" lang="en-US" sz="3200" b="1" i="0" u="none" strike="noStrike" cap="none" normalizeH="0" baseline="30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Line 10"/>
            <p:cNvSpPr>
              <a:spLocks noChangeShapeType="1"/>
            </p:cNvSpPr>
            <p:nvPr/>
          </p:nvSpPr>
          <p:spPr bwMode="auto">
            <a:xfrm>
              <a:off x="9757" y="3524"/>
              <a:ext cx="346" cy="0"/>
            </a:xfrm>
            <a:prstGeom prst="line">
              <a:avLst/>
            </a:prstGeom>
            <a:grp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6060323" y="2059991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sym typeface="Symbol" pitchFamily="18" charset="2"/>
              </a:rPr>
              <a:t>+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3" name="Group 7"/>
          <p:cNvGrpSpPr>
            <a:grpSpLocks/>
          </p:cNvGrpSpPr>
          <p:nvPr/>
        </p:nvGrpSpPr>
        <p:grpSpPr bwMode="auto">
          <a:xfrm>
            <a:off x="7846845" y="2011927"/>
            <a:ext cx="1440063" cy="1271288"/>
            <a:chOff x="9736" y="3231"/>
            <a:chExt cx="629" cy="643"/>
          </a:xfrm>
          <a:noFill/>
        </p:grpSpPr>
        <p:sp>
          <p:nvSpPr>
            <p:cNvPr id="64" name="Text Box 8"/>
            <p:cNvSpPr txBox="1">
              <a:spLocks noChangeArrowheads="1"/>
            </p:cNvSpPr>
            <p:nvPr/>
          </p:nvSpPr>
          <p:spPr bwMode="auto">
            <a:xfrm>
              <a:off x="9757" y="3506"/>
              <a:ext cx="322" cy="3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Text Box 9"/>
            <p:cNvSpPr txBox="1">
              <a:spLocks noChangeArrowheads="1"/>
            </p:cNvSpPr>
            <p:nvPr/>
          </p:nvSpPr>
          <p:spPr bwMode="auto">
            <a:xfrm>
              <a:off x="9736" y="3231"/>
              <a:ext cx="629" cy="4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2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kumimoji="0" lang="ru-RU" sz="32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кр</a:t>
              </a:r>
              <a:r>
                <a:rPr kumimoji="0" lang="ru-RU" sz="3200" b="1" i="0" u="none" strike="noStrike" cap="none" normalizeH="0" baseline="-25000" dirty="0" err="1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к</a:t>
              </a:r>
              <a:r>
                <a:rPr kumimoji="0" lang="en-US" sz="3200" b="1" i="0" u="none" strike="noStrike" cap="none" normalizeH="0" baseline="30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Line 10"/>
            <p:cNvSpPr>
              <a:spLocks noChangeShapeType="1"/>
            </p:cNvSpPr>
            <p:nvPr/>
          </p:nvSpPr>
          <p:spPr bwMode="auto">
            <a:xfrm>
              <a:off x="9757" y="3524"/>
              <a:ext cx="346" cy="0"/>
            </a:xfrm>
            <a:prstGeom prst="line">
              <a:avLst/>
            </a:prstGeom>
            <a:grp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7382396" y="2166678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sym typeface="Symbol" pitchFamily="18" charset="2"/>
              </a:rPr>
              <a:t>+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 Box 2"/>
          <p:cNvSpPr txBox="1">
            <a:spLocks noChangeArrowheads="1"/>
          </p:cNvSpPr>
          <p:nvPr/>
        </p:nvSpPr>
        <p:spPr bwMode="auto">
          <a:xfrm>
            <a:off x="7072330" y="6357959"/>
            <a:ext cx="2071670" cy="500042"/>
          </a:xfrm>
          <a:prstGeom prst="rect">
            <a:avLst/>
          </a:prstGeom>
          <a:solidFill>
            <a:srgbClr val="FFFF00"/>
          </a:solidFill>
          <a:ln w="158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8, стр.25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9 -0.00139 L 0.24671 -0.00139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6" grpId="0" animBg="1"/>
      <p:bldP spid="4" grpId="0" animBg="1"/>
      <p:bldP spid="4" grpId="1" animBg="1"/>
      <p:bldP spid="5" grpId="0" animBg="1"/>
      <p:bldP spid="5" grpId="1" animBg="1"/>
      <p:bldP spid="13" grpId="0" animBg="1"/>
      <p:bldP spid="15" grpId="0" animBg="1"/>
      <p:bldP spid="22" grpId="0" animBg="1"/>
      <p:bldP spid="23" grpId="0"/>
      <p:bldP spid="24" grpId="0"/>
      <p:bldP spid="29" grpId="0"/>
      <p:bldP spid="30" grpId="0"/>
      <p:bldP spid="35" grpId="0" animBg="1"/>
      <p:bldP spid="49" grpId="0"/>
      <p:bldP spid="51" grpId="0"/>
      <p:bldP spid="52" grpId="0" animBg="1"/>
      <p:bldP spid="53" grpId="0" animBg="1"/>
      <p:bldP spid="54" grpId="0" animBg="1"/>
      <p:bldP spid="55" grpId="0" animBg="1"/>
      <p:bldP spid="56" grpId="0" animBg="1"/>
      <p:bldP spid="62" grpId="0"/>
      <p:bldP spid="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357158" y="785794"/>
            <a:ext cx="6264205" cy="16324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 задач  </a:t>
            </a:r>
            <a:endParaRPr lang="ru-RU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6027003"/>
            <a:ext cx="61436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электрическое поле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4234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0"/>
            <a:ext cx="49816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 темам №9-13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1071538" y="3857628"/>
            <a:ext cx="6988190" cy="16698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движений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0" y="2143116"/>
            <a:ext cx="9144000" cy="200026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независимость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>
            <a:off x="0" y="0"/>
            <a:ext cx="6988190" cy="22258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>
              <a:lnSpc>
                <a:spcPts val="4000"/>
              </a:lnSpc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применяем законы </a:t>
            </a:r>
          </a:p>
          <a:p>
            <a:pPr algn="ctr">
              <a:lnSpc>
                <a:spcPts val="4000"/>
              </a:lnSpc>
            </a:pP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ЭЛЕКТРОСТАТИКИ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!!!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24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ts val="5000"/>
              </a:lnSpc>
              <a:spcAft>
                <a:spcPts val="1000"/>
              </a:spcAft>
            </a:pPr>
            <a:r>
              <a:rPr lang="en-US" sz="9600" b="1" dirty="0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6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6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60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7200" b="1" u="sng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5000"/>
              </a:lnSpc>
              <a:spcAft>
                <a:spcPts val="10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8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5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0" grpId="0" animBg="1"/>
      <p:bldP spid="12" grpId="0" animBg="1"/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8783638" y="2147888"/>
            <a:ext cx="1189037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-24"/>
            <a:ext cx="900115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5. Поток электронов, движущихся со скоростью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•10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7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м/с,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влетает в плоский конденсатор параллельно пластинам на равном расстоянии от них. Какое наименьшее напряжение нужно приложить к конденсатору, чтобы электроны не вылетали из него, если размеры конденсатора таковы: длина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5 см,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расстояние между пластинами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см?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06" y="3409491"/>
            <a:ext cx="2786082" cy="3266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•10</a:t>
            </a:r>
            <a:r>
              <a:rPr lang="ru-RU" sz="32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м/с</a:t>
            </a:r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d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 =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см</a:t>
            </a:r>
          </a:p>
          <a:p>
            <a:pPr lvl="0">
              <a:lnSpc>
                <a:spcPts val="35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L=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 см</a:t>
            </a:r>
            <a:endParaRPr lang="ru-RU" sz="4000" b="1" baseline="300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=9,1•10 </a:t>
            </a:r>
            <a:r>
              <a:rPr lang="ru-RU" sz="28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-31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кг </a:t>
            </a:r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 = 1,6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-19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 </a:t>
            </a:r>
            <a:endParaRPr lang="ru-RU" sz="2400" b="1" baseline="30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endParaRPr lang="ru-RU" b="1" baseline="30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14282" y="3266615"/>
            <a:ext cx="2359398" cy="3060000"/>
            <a:chOff x="928660" y="1571612"/>
            <a:chExt cx="1930633" cy="306000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5400000" flipH="1" flipV="1">
              <a:off x="1328499" y="3100818"/>
              <a:ext cx="3060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928660" y="3930654"/>
              <a:ext cx="1920819" cy="17921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ts val="5000"/>
              </a:lnSpc>
              <a:spcAft>
                <a:spcPts val="1000"/>
              </a:spcAft>
            </a:pPr>
            <a:r>
              <a:rPr lang="en-US" sz="9600" b="1" dirty="0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6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6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60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7200" b="1" u="sng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5000"/>
              </a:lnSpc>
              <a:spcAft>
                <a:spcPts val="10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8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5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6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Скругленный прямоугольник 94"/>
          <p:cNvSpPr/>
          <p:nvPr/>
        </p:nvSpPr>
        <p:spPr>
          <a:xfrm>
            <a:off x="6215074" y="4929198"/>
            <a:ext cx="2000264" cy="785818"/>
          </a:xfrm>
          <a:prstGeom prst="round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5786446" y="3255630"/>
            <a:ext cx="2000264" cy="785818"/>
          </a:xfrm>
          <a:prstGeom prst="round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1000100" y="6143644"/>
            <a:ext cx="6429420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 flipH="1" flipV="1">
            <a:off x="-535023" y="4606933"/>
            <a:ext cx="3357586" cy="1588"/>
          </a:xfrm>
          <a:prstGeom prst="straightConnector1">
            <a:avLst/>
          </a:prstGeom>
          <a:ln w="15875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Дуга 9"/>
          <p:cNvSpPr/>
          <p:nvPr/>
        </p:nvSpPr>
        <p:spPr>
          <a:xfrm>
            <a:off x="928662" y="4357694"/>
            <a:ext cx="5572164" cy="6143668"/>
          </a:xfrm>
          <a:prstGeom prst="arc">
            <a:avLst>
              <a:gd name="adj1" fmla="val 12396095"/>
              <a:gd name="adj2" fmla="val 20024815"/>
            </a:avLst>
          </a:prstGeom>
          <a:ln w="57150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 flipH="1" flipV="1">
            <a:off x="698523" y="4915086"/>
            <a:ext cx="1744449" cy="712666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  <a:scene3d>
            <a:camera prst="orthographicFront">
              <a:rot lat="0" lon="0" rev="214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72197" y="499981"/>
            <a:ext cx="3072126" cy="1786011"/>
            <a:chOff x="14533" y="2007"/>
            <a:chExt cx="4470" cy="3573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5461" y="3604"/>
              <a:ext cx="2156" cy="1690"/>
              <a:chOff x="9862" y="6636"/>
              <a:chExt cx="1071" cy="1690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9862" y="6636"/>
                <a:ext cx="1071" cy="1690"/>
                <a:chOff x="12788" y="5651"/>
                <a:chExt cx="1071" cy="1690"/>
              </a:xfrm>
            </p:grpSpPr>
            <p:sp>
              <p:nvSpPr>
                <p:cNvPr id="103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2788" y="5651"/>
                  <a:ext cx="1071" cy="674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ru-RU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kumimoji="0" lang="ru-RU" sz="24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– v</a:t>
                  </a:r>
                  <a:r>
                    <a:rPr kumimoji="0" lang="ru-RU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0y</a:t>
                  </a:r>
                  <a:r>
                    <a:rPr kumimoji="0" lang="ru-RU" sz="24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3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2891" y="6486"/>
                  <a:ext cx="599" cy="855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-</a:t>
                  </a: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g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032" name="Line 8"/>
              <p:cNvSpPr>
                <a:spLocks noChangeShapeType="1"/>
              </p:cNvSpPr>
              <p:nvPr/>
            </p:nvSpPr>
            <p:spPr bwMode="auto">
              <a:xfrm>
                <a:off x="10026" y="7558"/>
                <a:ext cx="538" cy="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30" name="Text Box 6"/>
            <p:cNvSpPr txBox="1">
              <a:spLocks noChangeArrowheads="1"/>
            </p:cNvSpPr>
            <p:nvPr/>
          </p:nvSpPr>
          <p:spPr bwMode="auto">
            <a:xfrm>
              <a:off x="14533" y="2007"/>
              <a:ext cx="4470" cy="357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– g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4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/2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000232" y="400050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/>
          </a:p>
        </p:txBody>
      </p:sp>
      <p:sp>
        <p:nvSpPr>
          <p:cNvPr id="60" name="Line 41"/>
          <p:cNvSpPr>
            <a:spLocks noChangeShapeType="1"/>
          </p:cNvSpPr>
          <p:nvPr/>
        </p:nvSpPr>
        <p:spPr bwMode="auto">
          <a:xfrm>
            <a:off x="5143504" y="4572008"/>
            <a:ext cx="0" cy="928694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64"/>
          <p:cNvGrpSpPr/>
          <p:nvPr/>
        </p:nvGrpSpPr>
        <p:grpSpPr>
          <a:xfrm>
            <a:off x="4031736" y="5084778"/>
            <a:ext cx="714380" cy="461665"/>
            <a:chOff x="3176291" y="2714620"/>
            <a:chExt cx="714380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3176291" y="2714620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Line 29"/>
            <p:cNvSpPr>
              <a:spLocks noChangeShapeType="1"/>
            </p:cNvSpPr>
            <p:nvPr/>
          </p:nvSpPr>
          <p:spPr bwMode="auto">
            <a:xfrm>
              <a:off x="3258746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solidFill>
                  <a:srgbClr val="FF0000"/>
                </a:solidFill>
              </a:endParaRPr>
            </a:p>
          </p:txBody>
        </p:sp>
      </p:grpSp>
      <p:cxnSp>
        <p:nvCxnSpPr>
          <p:cNvPr id="67" name="Прямая со стрелкой 66"/>
          <p:cNvCxnSpPr/>
          <p:nvPr/>
        </p:nvCxnSpPr>
        <p:spPr>
          <a:xfrm rot="5400000">
            <a:off x="4215604" y="4928404"/>
            <a:ext cx="85725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67"/>
          <p:cNvGrpSpPr/>
          <p:nvPr/>
        </p:nvGrpSpPr>
        <p:grpSpPr>
          <a:xfrm>
            <a:off x="5264207" y="5214950"/>
            <a:ext cx="593677" cy="400110"/>
            <a:chOff x="3148575" y="2714620"/>
            <a:chExt cx="742096" cy="400110"/>
          </a:xfrm>
        </p:grpSpPr>
        <p:sp>
          <p:nvSpPr>
            <p:cNvPr id="69" name="TextBox 68"/>
            <p:cNvSpPr txBox="1"/>
            <p:nvPr/>
          </p:nvSpPr>
          <p:spPr>
            <a:xfrm>
              <a:off x="3176291" y="2714620"/>
              <a:ext cx="714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 </a:t>
              </a:r>
              <a:endPara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Line 29"/>
            <p:cNvSpPr>
              <a:spLocks noChangeShapeType="1"/>
            </p:cNvSpPr>
            <p:nvPr/>
          </p:nvSpPr>
          <p:spPr bwMode="auto">
            <a:xfrm>
              <a:off x="3148575" y="2824790"/>
              <a:ext cx="438707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C00000"/>
                </a:solidFill>
              </a:endParaRPr>
            </a:p>
          </p:txBody>
        </p:sp>
      </p:grpSp>
      <p:sp>
        <p:nvSpPr>
          <p:cNvPr id="1071" name="Text Box 47"/>
          <p:cNvSpPr txBox="1">
            <a:spLocks noChangeArrowheads="1"/>
          </p:cNvSpPr>
          <p:nvPr/>
        </p:nvSpPr>
        <p:spPr bwMode="auto">
          <a:xfrm>
            <a:off x="0" y="1071546"/>
            <a:ext cx="5929322" cy="1143008"/>
          </a:xfrm>
          <a:prstGeom prst="rect">
            <a:avLst/>
          </a:prstGeom>
          <a:solidFill>
            <a:srgbClr val="00FFFF">
              <a:alpha val="6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Aft>
                <a:spcPts val="1000"/>
              </a:spcAft>
              <a:buAutoNum type="arabicPeriod" startAt="2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равномерно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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=0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0" indent="-34290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0x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= v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2x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2800" b="1" i="0" u="none" strike="noStrike" cap="none" normalizeH="0" baseline="-2500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u="sng" baseline="-25000" dirty="0" smtClean="0">
                <a:latin typeface="Times New Roman" pitchFamily="18" charset="0"/>
                <a:cs typeface="Times New Roman" pitchFamily="18" charset="0"/>
              </a:rPr>
              <a:t>0x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5 м/с</a:t>
            </a:r>
            <a:endParaRPr kumimoji="0" lang="en-US" sz="2800" b="1" i="0" u="sng" strike="noStrike" cap="none" normalizeH="0" baseline="-2500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14348" y="2886014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y </a:t>
            </a:r>
            <a:endParaRPr lang="ru-RU" sz="3200" dirty="0">
              <a:solidFill>
                <a:srgbClr val="0014AC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857852" y="2262838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/>
          </a:p>
        </p:txBody>
      </p:sp>
      <p:sp>
        <p:nvSpPr>
          <p:cNvPr id="86" name="TextBox 85"/>
          <p:cNvSpPr txBox="1"/>
          <p:nvPr/>
        </p:nvSpPr>
        <p:spPr>
          <a:xfrm>
            <a:off x="0" y="2428868"/>
            <a:ext cx="235745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x = x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+ v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0x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800" dirty="0">
              <a:solidFill>
                <a:srgbClr val="0014AC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0" y="0"/>
            <a:ext cx="6786578" cy="5232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 ускорением св.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пад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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2800" dirty="0">
              <a:solidFill>
                <a:srgbClr val="365D21"/>
              </a:solidFill>
            </a:endParaRPr>
          </a:p>
        </p:txBody>
      </p:sp>
      <p:sp>
        <p:nvSpPr>
          <p:cNvPr id="43" name="Содержимое 36"/>
          <p:cNvSpPr txBox="1">
            <a:spLocks/>
          </p:cNvSpPr>
          <p:nvPr/>
        </p:nvSpPr>
        <p:spPr>
          <a:xfrm>
            <a:off x="0" y="500042"/>
            <a:ext cx="4143372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1.Что?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Мячик.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=10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/c</a:t>
            </a:r>
            <a:endParaRPr lang="ru-RU" sz="2800" dirty="0" smtClean="0"/>
          </a:p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275258" y="6182045"/>
            <a:ext cx="79641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142976" y="4414142"/>
            <a:ext cx="842266" cy="14990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5400000" flipH="1" flipV="1">
            <a:off x="1178695" y="5393545"/>
            <a:ext cx="1500198" cy="1588"/>
          </a:xfrm>
          <a:prstGeom prst="straightConnector1">
            <a:avLst/>
          </a:prstGeom>
          <a:ln w="444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500034" y="4669705"/>
            <a:ext cx="796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85984" y="2786058"/>
            <a:ext cx="3214710" cy="5437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5м/с</a:t>
            </a:r>
            <a:endParaRPr lang="ru-RU" sz="2800" dirty="0">
              <a:solidFill>
                <a:srgbClr val="0066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00298" y="2214554"/>
            <a:ext cx="3357586" cy="5437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=8,7м/с</a:t>
            </a:r>
            <a:endParaRPr lang="ru-RU" sz="28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7358082" y="5814972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x 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56" name="Arc 16"/>
          <p:cNvSpPr>
            <a:spLocks/>
          </p:cNvSpPr>
          <p:nvPr/>
        </p:nvSpPr>
        <p:spPr bwMode="auto">
          <a:xfrm>
            <a:off x="1285852" y="5855644"/>
            <a:ext cx="144000" cy="288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32010"/>
              <a:gd name="T2" fmla="*/ 18926 w 21600"/>
              <a:gd name="T3" fmla="*/ 32010 h 32010"/>
              <a:gd name="T4" fmla="*/ 0 w 21600"/>
              <a:gd name="T5" fmla="*/ 21600 h 3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201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239"/>
                  <a:pt x="20680" y="28820"/>
                  <a:pt x="18925" y="32009"/>
                </a:cubicBezTo>
              </a:path>
              <a:path w="21600" h="3201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239"/>
                  <a:pt x="20680" y="28820"/>
                  <a:pt x="18925" y="3200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411096" y="5732830"/>
            <a:ext cx="508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60°</a:t>
            </a:r>
            <a:endParaRPr lang="ru-RU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8" name="Line 29"/>
          <p:cNvSpPr>
            <a:spLocks noChangeShapeType="1"/>
          </p:cNvSpPr>
          <p:nvPr/>
        </p:nvSpPr>
        <p:spPr bwMode="auto">
          <a:xfrm>
            <a:off x="2000232" y="4143380"/>
            <a:ext cx="35096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14AC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572132" y="2786058"/>
            <a:ext cx="34290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0y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-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)=0 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=0</a:t>
            </a: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5829313" y="3357562"/>
            <a:ext cx="95726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800" b="1" i="0" u="none" strike="noStrike" cap="none" normalizeH="0" baseline="-25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пол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6789709" y="3132956"/>
            <a:ext cx="1068890" cy="881196"/>
            <a:chOff x="8974" y="5696"/>
            <a:chExt cx="907" cy="1065"/>
          </a:xfrm>
        </p:grpSpPr>
        <p:sp>
          <p:nvSpPr>
            <p:cNvPr id="1028" name="Line 4"/>
            <p:cNvSpPr>
              <a:spLocks noChangeShapeType="1"/>
            </p:cNvSpPr>
            <p:nvPr/>
          </p:nvSpPr>
          <p:spPr bwMode="auto">
            <a:xfrm>
              <a:off x="9040" y="6300"/>
              <a:ext cx="538" cy="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4" name="Group 5"/>
            <p:cNvGrpSpPr>
              <a:grpSpLocks/>
            </p:cNvGrpSpPr>
            <p:nvPr/>
          </p:nvGrpSpPr>
          <p:grpSpPr bwMode="auto">
            <a:xfrm>
              <a:off x="8974" y="5696"/>
              <a:ext cx="907" cy="1065"/>
              <a:chOff x="11900" y="4711"/>
              <a:chExt cx="907" cy="1065"/>
            </a:xfrm>
          </p:grpSpPr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auto">
              <a:xfrm>
                <a:off x="11900" y="4711"/>
                <a:ext cx="676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en-US" sz="2800" b="1" i="0" u="none" strike="noStrike" cap="none" normalizeH="0" baseline="-2500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kumimoji="0" lang="en-US" sz="2800" b="1" i="0" u="none" strike="noStrike" cap="none" normalizeH="0" baseline="-2500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1" name="Text Box 7"/>
              <p:cNvSpPr txBox="1">
                <a:spLocks noChangeArrowheads="1"/>
              </p:cNvSpPr>
              <p:nvPr/>
            </p:nvSpPr>
            <p:spPr bwMode="auto">
              <a:xfrm>
                <a:off x="11957" y="5229"/>
                <a:ext cx="850" cy="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g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5" name="Прямоугольник 64"/>
          <p:cNvSpPr/>
          <p:nvPr/>
        </p:nvSpPr>
        <p:spPr>
          <a:xfrm>
            <a:off x="7858148" y="559338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8690030" y="1000108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001024" y="157161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72074"/>
            <a:ext cx="385765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Брошено под углом к горизонту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5286380" y="4071942"/>
            <a:ext cx="38576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время подъёма -?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72" name="Прямая со стрелкой 71"/>
          <p:cNvCxnSpPr/>
          <p:nvPr/>
        </p:nvCxnSpPr>
        <p:spPr>
          <a:xfrm flipV="1">
            <a:off x="3643306" y="4286256"/>
            <a:ext cx="785818" cy="2993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  <a:scene3d>
            <a:camera prst="orthographicFront">
              <a:rot lat="0" lon="0" rev="214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6000760" y="4500570"/>
            <a:ext cx="2055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=0  из 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 Box 2"/>
          <p:cNvSpPr txBox="1">
            <a:spLocks noChangeArrowheads="1"/>
          </p:cNvSpPr>
          <p:nvPr/>
        </p:nvSpPr>
        <p:spPr bwMode="auto">
          <a:xfrm>
            <a:off x="6357950" y="5000636"/>
            <a:ext cx="95726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8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3"/>
          <p:cNvGrpSpPr>
            <a:grpSpLocks/>
          </p:cNvGrpSpPr>
          <p:nvPr/>
        </p:nvGrpSpPr>
        <p:grpSpPr bwMode="auto">
          <a:xfrm>
            <a:off x="7210941" y="4786733"/>
            <a:ext cx="1001716" cy="894435"/>
            <a:chOff x="9031" y="5680"/>
            <a:chExt cx="850" cy="1081"/>
          </a:xfrm>
        </p:grpSpPr>
        <p:sp>
          <p:nvSpPr>
            <p:cNvPr id="91" name="Line 4"/>
            <p:cNvSpPr>
              <a:spLocks noChangeShapeType="1"/>
            </p:cNvSpPr>
            <p:nvPr/>
          </p:nvSpPr>
          <p:spPr bwMode="auto">
            <a:xfrm>
              <a:off x="9040" y="6300"/>
              <a:ext cx="538" cy="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6" name="Group 5"/>
            <p:cNvGrpSpPr>
              <a:grpSpLocks/>
            </p:cNvGrpSpPr>
            <p:nvPr/>
          </p:nvGrpSpPr>
          <p:grpSpPr bwMode="auto">
            <a:xfrm>
              <a:off x="9031" y="5680"/>
              <a:ext cx="850" cy="1081"/>
              <a:chOff x="11957" y="4695"/>
              <a:chExt cx="850" cy="1081"/>
            </a:xfrm>
          </p:grpSpPr>
          <p:sp>
            <p:nvSpPr>
              <p:cNvPr id="93" name="Text Box 6"/>
              <p:cNvSpPr txBox="1">
                <a:spLocks noChangeArrowheads="1"/>
              </p:cNvSpPr>
              <p:nvPr/>
            </p:nvSpPr>
            <p:spPr bwMode="auto">
              <a:xfrm>
                <a:off x="12012" y="4695"/>
                <a:ext cx="676" cy="6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en-US" sz="2800" b="1" i="0" u="none" strike="noStrike" cap="none" normalizeH="0" baseline="-2500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kumimoji="0" lang="en-US" sz="2800" b="1" i="0" u="none" strike="noStrike" cap="none" normalizeH="0" baseline="-2500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" name="Text Box 7"/>
              <p:cNvSpPr txBox="1">
                <a:spLocks noChangeArrowheads="1"/>
              </p:cNvSpPr>
              <p:nvPr/>
            </p:nvSpPr>
            <p:spPr bwMode="auto">
              <a:xfrm>
                <a:off x="11957" y="5229"/>
                <a:ext cx="850" cy="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g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96" name="Прямоугольник 95"/>
          <p:cNvSpPr/>
          <p:nvPr/>
        </p:nvSpPr>
        <p:spPr>
          <a:xfrm>
            <a:off x="6500826" y="6215082"/>
            <a:ext cx="2096536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пад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8072462" y="3334408"/>
            <a:ext cx="88197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1,8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6600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8262027" y="5072074"/>
            <a:ext cx="88197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0,9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66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214546" y="6263366"/>
            <a:ext cx="364330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1,8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=9м</a:t>
            </a:r>
            <a:endParaRPr lang="ru-RU" sz="2800" dirty="0">
              <a:solidFill>
                <a:srgbClr val="0014AC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8262027" y="1500174"/>
            <a:ext cx="968535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3,8м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6600"/>
              </a:solidFill>
            </a:endParaRPr>
          </a:p>
        </p:txBody>
      </p:sp>
      <p:cxnSp>
        <p:nvCxnSpPr>
          <p:cNvPr id="101" name="Прямая со стрелкой 100"/>
          <p:cNvCxnSpPr/>
          <p:nvPr/>
        </p:nvCxnSpPr>
        <p:spPr>
          <a:xfrm flipV="1">
            <a:off x="2214546" y="4857760"/>
            <a:ext cx="785818" cy="2993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  <a:scene3d>
            <a:camera prst="orthographicFront">
              <a:rot lat="0" lon="0" rev="214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 flipV="1">
            <a:off x="6072198" y="5857892"/>
            <a:ext cx="785818" cy="2993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  <a:scene3d>
            <a:camera prst="orthographicFront">
              <a:rot lat="0" lon="0" rev="214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500"/>
                                        <p:tgtEl>
                                          <p:spTgt spid="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500"/>
                                        <p:tgtEl>
                                          <p:spTgt spid="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500"/>
                                        <p:tgtEl>
                                          <p:spTgt spid="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300"/>
                                        <p:tgtEl>
                                          <p:spTgt spid="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300"/>
                                        <p:tgtEl>
                                          <p:spTgt spid="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300"/>
                                        <p:tgtEl>
                                          <p:spTgt spid="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1" dur="400"/>
                                        <p:tgtEl>
                                          <p:spTgt spid="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2" dur="400"/>
                                        <p:tgtEl>
                                          <p:spTgt spid="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400"/>
                                        <p:tgtEl>
                                          <p:spTgt spid="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6" dur="300"/>
                                        <p:tgtEl>
                                          <p:spTgt spid="1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7" dur="300"/>
                                        <p:tgtEl>
                                          <p:spTgt spid="1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300"/>
                                        <p:tgtEl>
                                          <p:spTgt spid="1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3" dur="300"/>
                                        <p:tgtEl>
                                          <p:spTgt spid="1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4" dur="300"/>
                                        <p:tgtEl>
                                          <p:spTgt spid="1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300"/>
                                        <p:tgtEl>
                                          <p:spTgt spid="1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850"/>
                            </p:stCondLst>
                            <p:childTnLst>
                              <p:par>
                                <p:cTn id="2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3850"/>
                            </p:stCondLst>
                            <p:childTnLst>
                              <p:par>
                                <p:cTn id="2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8" dur="500"/>
                                        <p:tgtEl>
                                          <p:spTgt spid="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9" dur="500"/>
                                        <p:tgtEl>
                                          <p:spTgt spid="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500"/>
                                        <p:tgtEl>
                                          <p:spTgt spid="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5" dur="500"/>
                                        <p:tgtEl>
                                          <p:spTgt spid="9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6" dur="500"/>
                                        <p:tgtEl>
                                          <p:spTgt spid="9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7" dur="500"/>
                                        <p:tgtEl>
                                          <p:spTgt spid="9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24699E-6 L -0.55086 0.34782 " pathEditMode="relative" rAng="0" ptsTypes="AA">
                                      <p:cBhvr>
                                        <p:cTn id="28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0" y="1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71" grpId="0" animBg="1"/>
      <p:bldP spid="1027" grpId="0" animBg="1"/>
      <p:bldP spid="10" grpId="0" animBg="1"/>
      <p:bldP spid="21" grpId="0"/>
      <p:bldP spid="60" grpId="0" animBg="1"/>
      <p:bldP spid="1071" grpId="0" build="p" autoUpdateAnimBg="0"/>
      <p:bldP spid="73" grpId="0"/>
      <p:bldP spid="81" grpId="0"/>
      <p:bldP spid="86" grpId="0" autoUpdateAnimBg="0"/>
      <p:bldP spid="90" grpId="0" autoUpdateAnimBg="0"/>
      <p:bldP spid="43" grpId="0" autoUpdateAnimBg="0"/>
      <p:bldP spid="42" grpId="0" animBg="1"/>
      <p:bldP spid="52" grpId="0" animBg="1"/>
      <p:bldP spid="53" grpId="0" autoUpdateAnimBg="0"/>
      <p:bldP spid="54" grpId="0" autoUpdateAnimBg="0"/>
      <p:bldP spid="55" grpId="0"/>
      <p:bldP spid="56" grpId="0" animBg="1"/>
      <p:bldP spid="57" grpId="0"/>
      <p:bldP spid="58" grpId="0" animBg="1"/>
      <p:bldP spid="1025" grpId="0"/>
      <p:bldP spid="1026" grpId="0"/>
      <p:bldP spid="65" grpId="0"/>
      <p:bldP spid="66" grpId="0"/>
      <p:bldP spid="68" grpId="0"/>
      <p:bldP spid="7" grpId="0" animBg="1"/>
      <p:bldP spid="7" grpId="1" animBg="1"/>
      <p:bldP spid="13" grpId="0"/>
      <p:bldP spid="76" grpId="0"/>
      <p:bldP spid="77" grpId="0"/>
      <p:bldP spid="96" grpId="0" animBg="1"/>
      <p:bldP spid="97" grpId="0" animBg="1"/>
      <p:bldP spid="98" grpId="0" animBg="1"/>
      <p:bldP spid="99" grpId="0" autoUpdateAnimBg="0"/>
      <p:bldP spid="100" grpId="0" animBg="1"/>
      <p:bldP spid="10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642910" y="1071546"/>
            <a:ext cx="6264205" cy="16324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 задач  </a:t>
            </a:r>
            <a:endParaRPr lang="ru-RU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4234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0"/>
            <a:ext cx="49816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 темам №9-13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1214414" y="4214818"/>
            <a:ext cx="6988190" cy="16698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 теме</a:t>
            </a:r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0" y="2500306"/>
            <a:ext cx="9144000" cy="200026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электростатика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 rot="19955988">
            <a:off x="-7755" y="2514434"/>
            <a:ext cx="6988190" cy="1669848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Равновесие тел!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6027003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электрическое поле,  </a:t>
            </a:r>
            <a:r>
              <a:rPr lang="ru-RU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стр.15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0" y="0"/>
            <a:ext cx="9144000" cy="6858000"/>
            <a:chOff x="-6929518" y="-3429000"/>
            <a:chExt cx="9144000" cy="6858000"/>
          </a:xfrm>
          <a:solidFill>
            <a:schemeClr val="tx1">
              <a:lumMod val="75000"/>
              <a:lumOff val="25000"/>
              <a:alpha val="31000"/>
            </a:schemeClr>
          </a:solidFill>
        </p:grpSpPr>
        <p:grpSp>
          <p:nvGrpSpPr>
            <p:cNvPr id="15" name="Группа 87"/>
            <p:cNvGrpSpPr/>
            <p:nvPr/>
          </p:nvGrpSpPr>
          <p:grpSpPr>
            <a:xfrm>
              <a:off x="-6929518" y="-3429000"/>
              <a:ext cx="9144000" cy="6858000"/>
              <a:chOff x="4572000" y="-4286304"/>
              <a:chExt cx="9144000" cy="6858000"/>
            </a:xfrm>
            <a:grpFill/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4572000" y="-4286304"/>
                <a:ext cx="9144000" cy="6858000"/>
              </a:xfrm>
              <a:prstGeom prst="rect">
                <a:avLst/>
              </a:prstGeom>
              <a:grp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spcAft>
                    <a:spcPts val="1000"/>
                  </a:spcAft>
                </a:pPr>
                <a:endParaRPr lang="ru-RU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9644066" y="642894"/>
                <a:ext cx="3857652" cy="120032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72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А=П</a:t>
                </a:r>
                <a:r>
                  <a:rPr lang="ru-RU" sz="7200" b="1" baseline="-2500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72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-П</a:t>
                </a:r>
                <a:r>
                  <a:rPr lang="ru-RU" sz="7200" b="1" baseline="-2500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72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-2643270" y="428628"/>
              <a:ext cx="4857752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66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6600" b="1" baseline="-250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эл</a:t>
              </a:r>
              <a:r>
                <a:rPr lang="en-US" sz="6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66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Fs</a:t>
              </a:r>
              <a:r>
                <a:rPr lang="en-US" sz="66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cos</a:t>
              </a:r>
              <a:r>
                <a:rPr lang="en-US" sz="6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</a:t>
              </a:r>
              <a:endParaRPr lang="ru-RU" sz="6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1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43895"/>
            <a:ext cx="8501090" cy="584775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3200" b="1" u="sng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лектроннолучевая  трубка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осциллограф,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TV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1828104" y="1325342"/>
            <a:ext cx="6172888" cy="558049"/>
            <a:chOff x="12828" y="4957"/>
            <a:chExt cx="2810" cy="341"/>
          </a:xfrm>
        </p:grpSpPr>
        <p:grpSp>
          <p:nvGrpSpPr>
            <p:cNvPr id="2054" name="Group 6"/>
            <p:cNvGrpSpPr>
              <a:grpSpLocks/>
            </p:cNvGrpSpPr>
            <p:nvPr/>
          </p:nvGrpSpPr>
          <p:grpSpPr bwMode="auto">
            <a:xfrm>
              <a:off x="12828" y="4957"/>
              <a:ext cx="832" cy="201"/>
              <a:chOff x="12828" y="4957"/>
              <a:chExt cx="832" cy="201"/>
            </a:xfrm>
          </p:grpSpPr>
          <p:sp>
            <p:nvSpPr>
              <p:cNvPr id="2055" name="Arc 7"/>
              <p:cNvSpPr>
                <a:spLocks/>
              </p:cNvSpPr>
              <p:nvPr/>
            </p:nvSpPr>
            <p:spPr bwMode="auto">
              <a:xfrm flipV="1">
                <a:off x="12828" y="4957"/>
                <a:ext cx="366" cy="14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8313"/>
                  <a:gd name="T1" fmla="*/ 0 h 21600"/>
                  <a:gd name="T2" fmla="*/ 18313 w 18313"/>
                  <a:gd name="T3" fmla="*/ 10146 h 21600"/>
                  <a:gd name="T4" fmla="*/ 0 w 1831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313" h="21600" fill="none" extrusionOk="0">
                    <a:moveTo>
                      <a:pt x="-1" y="0"/>
                    </a:moveTo>
                    <a:cubicBezTo>
                      <a:pt x="7444" y="0"/>
                      <a:pt x="14365" y="3834"/>
                      <a:pt x="18312" y="10146"/>
                    </a:cubicBezTo>
                  </a:path>
                  <a:path w="18313" h="21600" stroke="0" extrusionOk="0">
                    <a:moveTo>
                      <a:pt x="-1" y="0"/>
                    </a:moveTo>
                    <a:cubicBezTo>
                      <a:pt x="7444" y="0"/>
                      <a:pt x="14365" y="3834"/>
                      <a:pt x="18312" y="1014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6" name="Arc 8"/>
              <p:cNvSpPr>
                <a:spLocks/>
              </p:cNvSpPr>
              <p:nvPr/>
            </p:nvSpPr>
            <p:spPr bwMode="auto">
              <a:xfrm>
                <a:off x="13187" y="5017"/>
                <a:ext cx="473" cy="141"/>
              </a:xfrm>
              <a:custGeom>
                <a:avLst/>
                <a:gdLst>
                  <a:gd name="G0" fmla="+- 11977 0 0"/>
                  <a:gd name="G1" fmla="+- 21600 0 0"/>
                  <a:gd name="G2" fmla="+- 21600 0 0"/>
                  <a:gd name="T0" fmla="*/ 0 w 23687"/>
                  <a:gd name="T1" fmla="*/ 3625 h 21600"/>
                  <a:gd name="T2" fmla="*/ 23687 w 23687"/>
                  <a:gd name="T3" fmla="*/ 3450 h 21600"/>
                  <a:gd name="T4" fmla="*/ 11977 w 2368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687" h="21600" fill="none" extrusionOk="0">
                    <a:moveTo>
                      <a:pt x="-1" y="3624"/>
                    </a:moveTo>
                    <a:cubicBezTo>
                      <a:pt x="3547" y="1261"/>
                      <a:pt x="7714" y="-1"/>
                      <a:pt x="11977" y="0"/>
                    </a:cubicBezTo>
                    <a:cubicBezTo>
                      <a:pt x="16130" y="0"/>
                      <a:pt x="20196" y="1197"/>
                      <a:pt x="23687" y="3449"/>
                    </a:cubicBezTo>
                  </a:path>
                  <a:path w="23687" h="21600" stroke="0" extrusionOk="0">
                    <a:moveTo>
                      <a:pt x="-1" y="3624"/>
                    </a:moveTo>
                    <a:cubicBezTo>
                      <a:pt x="3547" y="1261"/>
                      <a:pt x="7714" y="-1"/>
                      <a:pt x="11977" y="0"/>
                    </a:cubicBezTo>
                    <a:cubicBezTo>
                      <a:pt x="16130" y="0"/>
                      <a:pt x="20196" y="1197"/>
                      <a:pt x="23687" y="3449"/>
                    </a:cubicBezTo>
                    <a:lnTo>
                      <a:pt x="11977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057" name="Group 9"/>
            <p:cNvGrpSpPr>
              <a:grpSpLocks/>
            </p:cNvGrpSpPr>
            <p:nvPr/>
          </p:nvGrpSpPr>
          <p:grpSpPr bwMode="auto">
            <a:xfrm flipV="1">
              <a:off x="12834" y="5097"/>
              <a:ext cx="832" cy="201"/>
              <a:chOff x="12828" y="4957"/>
              <a:chExt cx="832" cy="201"/>
            </a:xfrm>
          </p:grpSpPr>
          <p:sp>
            <p:nvSpPr>
              <p:cNvPr id="2058" name="Arc 10"/>
              <p:cNvSpPr>
                <a:spLocks/>
              </p:cNvSpPr>
              <p:nvPr/>
            </p:nvSpPr>
            <p:spPr bwMode="auto">
              <a:xfrm flipV="1">
                <a:off x="12828" y="4957"/>
                <a:ext cx="366" cy="14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8313"/>
                  <a:gd name="T1" fmla="*/ 0 h 21600"/>
                  <a:gd name="T2" fmla="*/ 18313 w 18313"/>
                  <a:gd name="T3" fmla="*/ 10146 h 21600"/>
                  <a:gd name="T4" fmla="*/ 0 w 1831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313" h="21600" fill="none" extrusionOk="0">
                    <a:moveTo>
                      <a:pt x="-1" y="0"/>
                    </a:moveTo>
                    <a:cubicBezTo>
                      <a:pt x="7444" y="0"/>
                      <a:pt x="14365" y="3834"/>
                      <a:pt x="18312" y="10146"/>
                    </a:cubicBezTo>
                  </a:path>
                  <a:path w="18313" h="21600" stroke="0" extrusionOk="0">
                    <a:moveTo>
                      <a:pt x="-1" y="0"/>
                    </a:moveTo>
                    <a:cubicBezTo>
                      <a:pt x="7444" y="0"/>
                      <a:pt x="14365" y="3834"/>
                      <a:pt x="18312" y="1014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9" name="Arc 11"/>
              <p:cNvSpPr>
                <a:spLocks/>
              </p:cNvSpPr>
              <p:nvPr/>
            </p:nvSpPr>
            <p:spPr bwMode="auto">
              <a:xfrm>
                <a:off x="13187" y="5017"/>
                <a:ext cx="473" cy="141"/>
              </a:xfrm>
              <a:custGeom>
                <a:avLst/>
                <a:gdLst>
                  <a:gd name="G0" fmla="+- 11977 0 0"/>
                  <a:gd name="G1" fmla="+- 21600 0 0"/>
                  <a:gd name="G2" fmla="+- 21600 0 0"/>
                  <a:gd name="T0" fmla="*/ 0 w 23687"/>
                  <a:gd name="T1" fmla="*/ 3625 h 21600"/>
                  <a:gd name="T2" fmla="*/ 23687 w 23687"/>
                  <a:gd name="T3" fmla="*/ 3450 h 21600"/>
                  <a:gd name="T4" fmla="*/ 11977 w 2368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687" h="21600" fill="none" extrusionOk="0">
                    <a:moveTo>
                      <a:pt x="-1" y="3624"/>
                    </a:moveTo>
                    <a:cubicBezTo>
                      <a:pt x="3547" y="1261"/>
                      <a:pt x="7714" y="-1"/>
                      <a:pt x="11977" y="0"/>
                    </a:cubicBezTo>
                    <a:cubicBezTo>
                      <a:pt x="16130" y="0"/>
                      <a:pt x="20196" y="1197"/>
                      <a:pt x="23687" y="3449"/>
                    </a:cubicBezTo>
                  </a:path>
                  <a:path w="23687" h="21600" stroke="0" extrusionOk="0">
                    <a:moveTo>
                      <a:pt x="-1" y="3624"/>
                    </a:moveTo>
                    <a:cubicBezTo>
                      <a:pt x="3547" y="1261"/>
                      <a:pt x="7714" y="-1"/>
                      <a:pt x="11977" y="0"/>
                    </a:cubicBezTo>
                    <a:cubicBezTo>
                      <a:pt x="16130" y="0"/>
                      <a:pt x="20196" y="1197"/>
                      <a:pt x="23687" y="3449"/>
                    </a:cubicBezTo>
                    <a:lnTo>
                      <a:pt x="11977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060" name="Line 12"/>
            <p:cNvSpPr>
              <a:spLocks noChangeShapeType="1"/>
            </p:cNvSpPr>
            <p:nvPr/>
          </p:nvSpPr>
          <p:spPr bwMode="auto">
            <a:xfrm>
              <a:off x="13663" y="5040"/>
              <a:ext cx="1975" cy="15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1" name="Line 13"/>
            <p:cNvSpPr>
              <a:spLocks noChangeShapeType="1"/>
            </p:cNvSpPr>
            <p:nvPr/>
          </p:nvSpPr>
          <p:spPr bwMode="auto">
            <a:xfrm flipV="1">
              <a:off x="13663" y="5149"/>
              <a:ext cx="1964" cy="7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107504" y="1333524"/>
            <a:ext cx="1063231" cy="556413"/>
            <a:chOff x="791235" y="1333524"/>
            <a:chExt cx="1063231" cy="556413"/>
          </a:xfrm>
        </p:grpSpPr>
        <p:grpSp>
          <p:nvGrpSpPr>
            <p:cNvPr id="2063" name="Group 15"/>
            <p:cNvGrpSpPr>
              <a:grpSpLocks/>
            </p:cNvGrpSpPr>
            <p:nvPr/>
          </p:nvGrpSpPr>
          <p:grpSpPr bwMode="auto">
            <a:xfrm>
              <a:off x="791235" y="1333524"/>
              <a:ext cx="1063231" cy="556413"/>
              <a:chOff x="12465" y="4939"/>
              <a:chExt cx="484" cy="340"/>
            </a:xfrm>
          </p:grpSpPr>
          <p:grpSp>
            <p:nvGrpSpPr>
              <p:cNvPr id="2064" name="Group 16"/>
              <p:cNvGrpSpPr>
                <a:grpSpLocks/>
              </p:cNvGrpSpPr>
              <p:nvPr/>
            </p:nvGrpSpPr>
            <p:grpSpPr bwMode="auto">
              <a:xfrm>
                <a:off x="12465" y="5146"/>
                <a:ext cx="484" cy="133"/>
                <a:chOff x="12465" y="5146"/>
                <a:chExt cx="484" cy="133"/>
              </a:xfrm>
            </p:grpSpPr>
            <p:sp>
              <p:nvSpPr>
                <p:cNvPr id="2065" name="Line 17"/>
                <p:cNvSpPr>
                  <a:spLocks noChangeShapeType="1"/>
                </p:cNvSpPr>
                <p:nvPr/>
              </p:nvSpPr>
              <p:spPr bwMode="auto">
                <a:xfrm>
                  <a:off x="12465" y="5276"/>
                  <a:ext cx="483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6" name="Line 18"/>
                <p:cNvSpPr>
                  <a:spLocks noChangeShapeType="1"/>
                </p:cNvSpPr>
                <p:nvPr/>
              </p:nvSpPr>
              <p:spPr bwMode="auto">
                <a:xfrm>
                  <a:off x="12949" y="5146"/>
                  <a:ext cx="0" cy="133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2067" name="Group 19"/>
              <p:cNvGrpSpPr>
                <a:grpSpLocks/>
              </p:cNvGrpSpPr>
              <p:nvPr/>
            </p:nvGrpSpPr>
            <p:grpSpPr bwMode="auto">
              <a:xfrm flipV="1">
                <a:off x="12465" y="4939"/>
                <a:ext cx="484" cy="133"/>
                <a:chOff x="12465" y="5146"/>
                <a:chExt cx="484" cy="133"/>
              </a:xfrm>
            </p:grpSpPr>
            <p:sp>
              <p:nvSpPr>
                <p:cNvPr id="2068" name="Line 20"/>
                <p:cNvSpPr>
                  <a:spLocks noChangeShapeType="1"/>
                </p:cNvSpPr>
                <p:nvPr/>
              </p:nvSpPr>
              <p:spPr bwMode="auto">
                <a:xfrm>
                  <a:off x="12465" y="5276"/>
                  <a:ext cx="483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9" name="Line 21"/>
                <p:cNvSpPr>
                  <a:spLocks noChangeShapeType="1"/>
                </p:cNvSpPr>
                <p:nvPr/>
              </p:nvSpPr>
              <p:spPr bwMode="auto">
                <a:xfrm>
                  <a:off x="12949" y="5146"/>
                  <a:ext cx="0" cy="133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2070" name="Rectangle 22"/>
            <p:cNvSpPr>
              <a:spLocks noChangeArrowheads="1"/>
            </p:cNvSpPr>
            <p:nvPr/>
          </p:nvSpPr>
          <p:spPr bwMode="auto">
            <a:xfrm>
              <a:off x="903269" y="1488992"/>
              <a:ext cx="810603" cy="230748"/>
            </a:xfrm>
            <a:prstGeom prst="rect">
              <a:avLst/>
            </a:prstGeom>
            <a:solidFill>
              <a:srgbClr val="FF99CC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71" name="Group 23"/>
          <p:cNvGrpSpPr>
            <a:grpSpLocks/>
          </p:cNvGrpSpPr>
          <p:nvPr/>
        </p:nvGrpSpPr>
        <p:grpSpPr bwMode="auto">
          <a:xfrm>
            <a:off x="2566303" y="1220605"/>
            <a:ext cx="709553" cy="724973"/>
            <a:chOff x="13162" y="4972"/>
            <a:chExt cx="323" cy="270"/>
          </a:xfrm>
        </p:grpSpPr>
        <p:grpSp>
          <p:nvGrpSpPr>
            <p:cNvPr id="2072" name="Group 24"/>
            <p:cNvGrpSpPr>
              <a:grpSpLocks/>
            </p:cNvGrpSpPr>
            <p:nvPr/>
          </p:nvGrpSpPr>
          <p:grpSpPr bwMode="auto">
            <a:xfrm>
              <a:off x="13162" y="4972"/>
              <a:ext cx="323" cy="86"/>
              <a:chOff x="13162" y="4972"/>
              <a:chExt cx="323" cy="86"/>
            </a:xfrm>
          </p:grpSpPr>
          <p:sp>
            <p:nvSpPr>
              <p:cNvPr id="2073" name="Line 25"/>
              <p:cNvSpPr>
                <a:spLocks noChangeShapeType="1"/>
              </p:cNvSpPr>
              <p:nvPr/>
            </p:nvSpPr>
            <p:spPr bwMode="auto">
              <a:xfrm flipH="1">
                <a:off x="13163" y="4972"/>
                <a:ext cx="322" cy="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4" name="Line 26"/>
              <p:cNvSpPr>
                <a:spLocks noChangeShapeType="1"/>
              </p:cNvSpPr>
              <p:nvPr/>
            </p:nvSpPr>
            <p:spPr bwMode="auto">
              <a:xfrm flipH="1" flipV="1">
                <a:off x="13162" y="4974"/>
                <a:ext cx="1" cy="8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075" name="Group 27"/>
            <p:cNvGrpSpPr>
              <a:grpSpLocks/>
            </p:cNvGrpSpPr>
            <p:nvPr/>
          </p:nvGrpSpPr>
          <p:grpSpPr bwMode="auto">
            <a:xfrm flipV="1">
              <a:off x="13162" y="5156"/>
              <a:ext cx="323" cy="86"/>
              <a:chOff x="13162" y="4972"/>
              <a:chExt cx="323" cy="86"/>
            </a:xfrm>
          </p:grpSpPr>
          <p:sp>
            <p:nvSpPr>
              <p:cNvPr id="2076" name="Line 28"/>
              <p:cNvSpPr>
                <a:spLocks noChangeShapeType="1"/>
              </p:cNvSpPr>
              <p:nvPr/>
            </p:nvSpPr>
            <p:spPr bwMode="auto">
              <a:xfrm flipH="1">
                <a:off x="13163" y="4972"/>
                <a:ext cx="322" cy="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7" name="Line 29"/>
              <p:cNvSpPr>
                <a:spLocks noChangeShapeType="1"/>
              </p:cNvSpPr>
              <p:nvPr/>
            </p:nvSpPr>
            <p:spPr bwMode="auto">
              <a:xfrm flipH="1" flipV="1">
                <a:off x="13162" y="4974"/>
                <a:ext cx="1" cy="8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2081" name="Group 33"/>
          <p:cNvGrpSpPr>
            <a:grpSpLocks/>
          </p:cNvGrpSpPr>
          <p:nvPr/>
        </p:nvGrpSpPr>
        <p:grpSpPr bwMode="auto">
          <a:xfrm>
            <a:off x="3991910" y="849118"/>
            <a:ext cx="1329038" cy="1525225"/>
            <a:chOff x="13813" y="4666"/>
            <a:chExt cx="605" cy="932"/>
          </a:xfrm>
        </p:grpSpPr>
        <p:grpSp>
          <p:nvGrpSpPr>
            <p:cNvPr id="2082" name="Group 34"/>
            <p:cNvGrpSpPr>
              <a:grpSpLocks/>
            </p:cNvGrpSpPr>
            <p:nvPr/>
          </p:nvGrpSpPr>
          <p:grpSpPr bwMode="auto">
            <a:xfrm>
              <a:off x="13922" y="4988"/>
              <a:ext cx="414" cy="282"/>
              <a:chOff x="13548" y="4971"/>
              <a:chExt cx="414" cy="282"/>
            </a:xfrm>
          </p:grpSpPr>
          <p:sp>
            <p:nvSpPr>
              <p:cNvPr id="2083" name="Rectangle 35"/>
              <p:cNvSpPr>
                <a:spLocks noChangeArrowheads="1"/>
              </p:cNvSpPr>
              <p:nvPr/>
            </p:nvSpPr>
            <p:spPr bwMode="auto">
              <a:xfrm>
                <a:off x="13611" y="4971"/>
                <a:ext cx="351" cy="20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4" name="Rectangle 36"/>
              <p:cNvSpPr>
                <a:spLocks noChangeArrowheads="1"/>
              </p:cNvSpPr>
              <p:nvPr/>
            </p:nvSpPr>
            <p:spPr bwMode="auto">
              <a:xfrm>
                <a:off x="13548" y="5052"/>
                <a:ext cx="351" cy="20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085" name="Line 37"/>
            <p:cNvSpPr>
              <a:spLocks noChangeShapeType="1"/>
            </p:cNvSpPr>
            <p:nvPr/>
          </p:nvSpPr>
          <p:spPr bwMode="auto">
            <a:xfrm flipV="1">
              <a:off x="13813" y="5178"/>
              <a:ext cx="271" cy="42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6" name="Line 38"/>
            <p:cNvSpPr>
              <a:spLocks noChangeShapeType="1"/>
            </p:cNvSpPr>
            <p:nvPr/>
          </p:nvSpPr>
          <p:spPr bwMode="auto">
            <a:xfrm flipV="1">
              <a:off x="14210" y="4666"/>
              <a:ext cx="208" cy="32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87" name="Group 39"/>
          <p:cNvGrpSpPr>
            <a:grpSpLocks/>
          </p:cNvGrpSpPr>
          <p:nvPr/>
        </p:nvGrpSpPr>
        <p:grpSpPr bwMode="auto">
          <a:xfrm>
            <a:off x="0" y="642918"/>
            <a:ext cx="7994402" cy="1965446"/>
            <a:chOff x="12321" y="4540"/>
            <a:chExt cx="3314" cy="1201"/>
          </a:xfrm>
        </p:grpSpPr>
        <p:sp>
          <p:nvSpPr>
            <p:cNvPr id="2088" name="Arc 40"/>
            <p:cNvSpPr>
              <a:spLocks/>
            </p:cNvSpPr>
            <p:nvPr/>
          </p:nvSpPr>
          <p:spPr bwMode="auto">
            <a:xfrm>
              <a:off x="15494" y="4540"/>
              <a:ext cx="141" cy="120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2935"/>
                <a:gd name="T2" fmla="*/ 3372 w 21600"/>
                <a:gd name="T3" fmla="*/ 42935 h 42935"/>
                <a:gd name="T4" fmla="*/ 0 w 21600"/>
                <a:gd name="T5" fmla="*/ 21600 h 42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935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227"/>
                    <a:pt x="13869" y="41276"/>
                    <a:pt x="3372" y="42935"/>
                  </a:cubicBezTo>
                </a:path>
                <a:path w="21600" h="42935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227"/>
                    <a:pt x="13869" y="41276"/>
                    <a:pt x="3372" y="4293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9" name="Arc 41"/>
            <p:cNvSpPr>
              <a:spLocks/>
            </p:cNvSpPr>
            <p:nvPr/>
          </p:nvSpPr>
          <p:spPr bwMode="auto">
            <a:xfrm flipV="1">
              <a:off x="14798" y="4543"/>
              <a:ext cx="690" cy="14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0" name="Arc 42"/>
            <p:cNvSpPr>
              <a:spLocks/>
            </p:cNvSpPr>
            <p:nvPr/>
          </p:nvSpPr>
          <p:spPr bwMode="auto">
            <a:xfrm>
              <a:off x="14821" y="5597"/>
              <a:ext cx="690" cy="14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1" name="Line 43"/>
            <p:cNvSpPr>
              <a:spLocks noChangeShapeType="1"/>
            </p:cNvSpPr>
            <p:nvPr/>
          </p:nvSpPr>
          <p:spPr bwMode="auto">
            <a:xfrm flipH="1">
              <a:off x="12345" y="5589"/>
              <a:ext cx="2477" cy="0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2" name="Line 44"/>
            <p:cNvSpPr>
              <a:spLocks noChangeShapeType="1"/>
            </p:cNvSpPr>
            <p:nvPr/>
          </p:nvSpPr>
          <p:spPr bwMode="auto">
            <a:xfrm flipH="1">
              <a:off x="12321" y="4683"/>
              <a:ext cx="2477" cy="0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93" name="Line 45"/>
          <p:cNvSpPr>
            <a:spLocks noChangeShapeType="1"/>
          </p:cNvSpPr>
          <p:nvPr/>
        </p:nvSpPr>
        <p:spPr bwMode="auto">
          <a:xfrm>
            <a:off x="971600" y="1894846"/>
            <a:ext cx="2197" cy="85753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4" name="Line 46"/>
          <p:cNvSpPr>
            <a:spLocks noChangeShapeType="1"/>
          </p:cNvSpPr>
          <p:nvPr/>
        </p:nvSpPr>
        <p:spPr bwMode="auto">
          <a:xfrm>
            <a:off x="2985627" y="1952124"/>
            <a:ext cx="2197" cy="85753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5" name="Rectangle 47"/>
          <p:cNvSpPr>
            <a:spLocks noChangeArrowheads="1"/>
          </p:cNvSpPr>
          <p:nvPr/>
        </p:nvSpPr>
        <p:spPr bwMode="auto">
          <a:xfrm>
            <a:off x="539552" y="2760559"/>
            <a:ext cx="975360" cy="230748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6" name="Rectangle 48"/>
          <p:cNvSpPr>
            <a:spLocks noChangeArrowheads="1"/>
          </p:cNvSpPr>
          <p:nvPr/>
        </p:nvSpPr>
        <p:spPr bwMode="auto">
          <a:xfrm>
            <a:off x="2495918" y="2798198"/>
            <a:ext cx="975360" cy="230748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2" name="Group 2"/>
          <p:cNvGrpSpPr>
            <a:grpSpLocks/>
          </p:cNvGrpSpPr>
          <p:nvPr/>
        </p:nvGrpSpPr>
        <p:grpSpPr bwMode="auto">
          <a:xfrm>
            <a:off x="1187624" y="1428736"/>
            <a:ext cx="285751" cy="285750"/>
            <a:chOff x="1783" y="8526"/>
            <a:chExt cx="366" cy="388"/>
          </a:xfrm>
        </p:grpSpPr>
        <p:sp>
          <p:nvSpPr>
            <p:cNvPr id="53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12440" y="2619244"/>
            <a:ext cx="1325790" cy="461665"/>
          </a:xfrm>
          <a:prstGeom prst="rect">
            <a:avLst/>
          </a:prstGeom>
          <a:solidFill>
            <a:srgbClr val="92D050">
              <a:alpha val="36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яркость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500298" y="2645958"/>
            <a:ext cx="1071570" cy="461665"/>
          </a:xfrm>
          <a:prstGeom prst="rect">
            <a:avLst/>
          </a:prstGeom>
          <a:solidFill>
            <a:srgbClr val="FFC000">
              <a:alpha val="46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фокус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705652" y="2136706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03" name="Group 55"/>
          <p:cNvGrpSpPr>
            <a:grpSpLocks/>
          </p:cNvGrpSpPr>
          <p:nvPr/>
        </p:nvGrpSpPr>
        <p:grpSpPr bwMode="auto">
          <a:xfrm>
            <a:off x="6591312" y="3673055"/>
            <a:ext cx="1552588" cy="995149"/>
            <a:chOff x="12672" y="8687"/>
            <a:chExt cx="922" cy="552"/>
          </a:xfrm>
        </p:grpSpPr>
        <p:sp>
          <p:nvSpPr>
            <p:cNvPr id="2105" name="Line 57"/>
            <p:cNvSpPr>
              <a:spLocks noChangeShapeType="1"/>
            </p:cNvSpPr>
            <p:nvPr/>
          </p:nvSpPr>
          <p:spPr bwMode="auto">
            <a:xfrm flipV="1">
              <a:off x="13041" y="8687"/>
              <a:ext cx="0" cy="346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6" name="Arc 58"/>
            <p:cNvSpPr>
              <a:spLocks/>
            </p:cNvSpPr>
            <p:nvPr/>
          </p:nvSpPr>
          <p:spPr bwMode="auto">
            <a:xfrm flipV="1">
              <a:off x="12672" y="8778"/>
              <a:ext cx="922" cy="46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6000760" y="3432014"/>
            <a:ext cx="2394347" cy="1425746"/>
            <a:chOff x="2000232" y="5156480"/>
            <a:chExt cx="2394347" cy="1425746"/>
          </a:xfrm>
        </p:grpSpPr>
        <p:sp>
          <p:nvSpPr>
            <p:cNvPr id="2098" name="Line 50"/>
            <p:cNvSpPr>
              <a:spLocks noChangeShapeType="1"/>
            </p:cNvSpPr>
            <p:nvPr/>
          </p:nvSpPr>
          <p:spPr bwMode="auto">
            <a:xfrm>
              <a:off x="2487596" y="5337192"/>
              <a:ext cx="1906983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9" name="Line 51"/>
            <p:cNvSpPr>
              <a:spLocks noChangeShapeType="1"/>
            </p:cNvSpPr>
            <p:nvPr/>
          </p:nvSpPr>
          <p:spPr bwMode="auto">
            <a:xfrm flipV="1">
              <a:off x="2443146" y="6541530"/>
              <a:ext cx="1951433" cy="40696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100" name="Group 52"/>
            <p:cNvGrpSpPr>
              <a:grpSpLocks/>
            </p:cNvGrpSpPr>
            <p:nvPr/>
          </p:nvGrpSpPr>
          <p:grpSpPr bwMode="auto">
            <a:xfrm>
              <a:off x="2123236" y="5156480"/>
              <a:ext cx="270015" cy="312002"/>
              <a:chOff x="7038" y="3244"/>
              <a:chExt cx="207" cy="207"/>
            </a:xfrm>
          </p:grpSpPr>
          <p:sp>
            <p:nvSpPr>
              <p:cNvPr id="2101" name="Line 53"/>
              <p:cNvSpPr>
                <a:spLocks noChangeShapeType="1"/>
              </p:cNvSpPr>
              <p:nvPr/>
            </p:nvSpPr>
            <p:spPr bwMode="auto">
              <a:xfrm>
                <a:off x="7038" y="3350"/>
                <a:ext cx="207" cy="0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2" name="Line 54"/>
              <p:cNvSpPr>
                <a:spLocks noChangeShapeType="1"/>
              </p:cNvSpPr>
              <p:nvPr/>
            </p:nvSpPr>
            <p:spPr bwMode="auto">
              <a:xfrm rot="16200000">
                <a:off x="7038" y="3348"/>
                <a:ext cx="207" cy="0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107" name="Line 59"/>
            <p:cNvSpPr>
              <a:spLocks noChangeShapeType="1"/>
            </p:cNvSpPr>
            <p:nvPr/>
          </p:nvSpPr>
          <p:spPr bwMode="auto">
            <a:xfrm flipV="1">
              <a:off x="2000232" y="6548204"/>
              <a:ext cx="350175" cy="17011"/>
            </a:xfrm>
            <a:prstGeom prst="line">
              <a:avLst/>
            </a:prstGeom>
            <a:noFill/>
            <a:ln w="63500" cmpd="sng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14" name="Text Box 66"/>
          <p:cNvSpPr txBox="1">
            <a:spLocks noChangeArrowheads="1"/>
          </p:cNvSpPr>
          <p:nvPr/>
        </p:nvSpPr>
        <p:spPr bwMode="auto">
          <a:xfrm>
            <a:off x="8286776" y="428604"/>
            <a:ext cx="35719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Ф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5" name="Group 2"/>
          <p:cNvGrpSpPr>
            <a:grpSpLocks/>
          </p:cNvGrpSpPr>
          <p:nvPr/>
        </p:nvGrpSpPr>
        <p:grpSpPr bwMode="auto">
          <a:xfrm>
            <a:off x="6394843" y="4490618"/>
            <a:ext cx="285751" cy="285750"/>
            <a:chOff x="1783" y="8526"/>
            <a:chExt cx="366" cy="388"/>
          </a:xfrm>
        </p:grpSpPr>
        <p:sp>
          <p:nvSpPr>
            <p:cNvPr id="96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4214810" y="1857364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5369277" y="736199"/>
            <a:ext cx="1012705" cy="1518679"/>
            <a:chOff x="5369277" y="736199"/>
            <a:chExt cx="1012705" cy="1518679"/>
          </a:xfrm>
        </p:grpSpPr>
        <p:sp>
          <p:nvSpPr>
            <p:cNvPr id="2051" name="Line 3"/>
            <p:cNvSpPr>
              <a:spLocks noChangeShapeType="1"/>
            </p:cNvSpPr>
            <p:nvPr/>
          </p:nvSpPr>
          <p:spPr bwMode="auto">
            <a:xfrm>
              <a:off x="5905286" y="1595365"/>
              <a:ext cx="0" cy="659513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078" name="Group 30"/>
            <p:cNvGrpSpPr>
              <a:grpSpLocks/>
            </p:cNvGrpSpPr>
            <p:nvPr/>
          </p:nvGrpSpPr>
          <p:grpSpPr bwMode="auto">
            <a:xfrm>
              <a:off x="5369277" y="1354799"/>
              <a:ext cx="1012705" cy="418946"/>
              <a:chOff x="14060" y="4905"/>
              <a:chExt cx="461" cy="256"/>
            </a:xfrm>
          </p:grpSpPr>
          <p:sp>
            <p:nvSpPr>
              <p:cNvPr id="2079" name="AutoShape 31"/>
              <p:cNvSpPr>
                <a:spLocks noChangeArrowheads="1"/>
              </p:cNvSpPr>
              <p:nvPr/>
            </p:nvSpPr>
            <p:spPr bwMode="auto">
              <a:xfrm>
                <a:off x="14071" y="5020"/>
                <a:ext cx="450" cy="141"/>
              </a:xfrm>
              <a:prstGeom prst="flowChartInputOutput">
                <a:avLst/>
              </a:prstGeom>
              <a:solidFill>
                <a:srgbClr val="FFFFFF"/>
              </a:solidFill>
              <a:ln w="3810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0" name="AutoShape 32"/>
              <p:cNvSpPr>
                <a:spLocks noChangeArrowheads="1"/>
              </p:cNvSpPr>
              <p:nvPr/>
            </p:nvSpPr>
            <p:spPr bwMode="auto">
              <a:xfrm>
                <a:off x="14060" y="4905"/>
                <a:ext cx="450" cy="141"/>
              </a:xfrm>
              <a:prstGeom prst="flowChartInputOutput">
                <a:avLst/>
              </a:prstGeom>
              <a:solidFill>
                <a:srgbClr val="FFFFFF"/>
              </a:solidFill>
              <a:ln w="3810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097" name="Line 49"/>
            <p:cNvSpPr>
              <a:spLocks noChangeShapeType="1"/>
            </p:cNvSpPr>
            <p:nvPr/>
          </p:nvSpPr>
          <p:spPr bwMode="auto">
            <a:xfrm flipH="1" flipV="1">
              <a:off x="5903089" y="736199"/>
              <a:ext cx="0" cy="71679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5929322" y="2928670"/>
            <a:ext cx="2428892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электрическим      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 Box 4"/>
          <p:cNvSpPr txBox="1">
            <a:spLocks noChangeArrowheads="1"/>
          </p:cNvSpPr>
          <p:nvPr/>
        </p:nvSpPr>
        <p:spPr bwMode="auto">
          <a:xfrm>
            <a:off x="2071670" y="4383938"/>
            <a:ext cx="2571800" cy="92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U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3" name="Group 7"/>
          <p:cNvGrpSpPr>
            <a:grpSpLocks/>
          </p:cNvGrpSpPr>
          <p:nvPr/>
        </p:nvGrpSpPr>
        <p:grpSpPr bwMode="auto">
          <a:xfrm>
            <a:off x="357155" y="4142562"/>
            <a:ext cx="1427501" cy="1358140"/>
            <a:chOff x="9757" y="3156"/>
            <a:chExt cx="567" cy="55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4" name="Text Box 8"/>
            <p:cNvSpPr txBox="1">
              <a:spLocks noChangeArrowheads="1"/>
            </p:cNvSpPr>
            <p:nvPr/>
          </p:nvSpPr>
          <p:spPr bwMode="auto">
            <a:xfrm>
              <a:off x="9925" y="3479"/>
              <a:ext cx="199" cy="2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Text Box 9"/>
            <p:cNvSpPr txBox="1">
              <a:spLocks noChangeArrowheads="1"/>
            </p:cNvSpPr>
            <p:nvPr/>
          </p:nvSpPr>
          <p:spPr bwMode="auto">
            <a:xfrm>
              <a:off x="9758" y="3156"/>
              <a:ext cx="566" cy="2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4000" b="1" baseline="-25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40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Line 10"/>
            <p:cNvSpPr>
              <a:spLocks noChangeShapeType="1"/>
            </p:cNvSpPr>
            <p:nvPr/>
          </p:nvSpPr>
          <p:spPr bwMode="auto">
            <a:xfrm>
              <a:off x="9757" y="3460"/>
              <a:ext cx="530" cy="0"/>
            </a:xfrm>
            <a:prstGeom prst="line">
              <a:avLst/>
            </a:prstGeom>
            <a:grpFill/>
            <a:ln w="3810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7" name="Text Box 4"/>
          <p:cNvSpPr txBox="1">
            <a:spLocks noChangeArrowheads="1"/>
          </p:cNvSpPr>
          <p:nvPr/>
        </p:nvSpPr>
        <p:spPr bwMode="auto">
          <a:xfrm>
            <a:off x="1571604" y="4429132"/>
            <a:ext cx="500066" cy="7858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 Box 4"/>
          <p:cNvSpPr txBox="1">
            <a:spLocks noChangeArrowheads="1"/>
          </p:cNvSpPr>
          <p:nvPr/>
        </p:nvSpPr>
        <p:spPr bwMode="auto">
          <a:xfrm>
            <a:off x="1857356" y="3429000"/>
            <a:ext cx="3429024" cy="92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en-US" sz="4800" b="1" dirty="0" smtClean="0">
                <a:sym typeface="Symbol"/>
              </a:rPr>
              <a:t></a:t>
            </a:r>
            <a:r>
              <a:rPr lang="ru-RU" sz="4800" b="1" dirty="0" smtClean="0">
                <a:solidFill>
                  <a:srgbClr val="0000FF"/>
                </a:solidFill>
                <a:sym typeface="Symbol"/>
              </a:rPr>
              <a:t>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142844" y="3214686"/>
            <a:ext cx="5357818" cy="2428892"/>
          </a:xfrm>
          <a:prstGeom prst="round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0" name="Прямая со стрелкой 79"/>
          <p:cNvCxnSpPr/>
          <p:nvPr/>
        </p:nvCxnSpPr>
        <p:spPr>
          <a:xfrm>
            <a:off x="1000100" y="2285992"/>
            <a:ext cx="1928826" cy="1588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1571604" y="1643050"/>
            <a:ext cx="500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 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 Box 4"/>
          <p:cNvSpPr txBox="1">
            <a:spLocks noChangeArrowheads="1"/>
          </p:cNvSpPr>
          <p:nvPr/>
        </p:nvSpPr>
        <p:spPr bwMode="auto">
          <a:xfrm>
            <a:off x="1571604" y="2325636"/>
            <a:ext cx="714380" cy="7461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U</a:t>
            </a: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800" b="1" baseline="-25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92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64" presetClass="path" presetSubtype="0" repeatCount="indefinite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6716E-6 L 0.72465 0.008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33" y="4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64" presetClass="path" presetSubtype="0" repeatCount="indefinite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0231 L 0.19861 -0.1041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0" y="-5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2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93" grpId="0" animBg="1"/>
      <p:bldP spid="2094" grpId="0" animBg="1"/>
      <p:bldP spid="2095" grpId="0" animBg="1"/>
      <p:bldP spid="2096" grpId="0" animBg="1"/>
      <p:bldP spid="56" grpId="0" animBg="1"/>
      <p:bldP spid="57" grpId="0" animBg="1"/>
      <p:bldP spid="59" grpId="0"/>
      <p:bldP spid="2114" grpId="0"/>
      <p:bldP spid="58" grpId="0"/>
      <p:bldP spid="109" grpId="0" animBg="1"/>
      <p:bldP spid="72" grpId="0" animBg="1"/>
      <p:bldP spid="77" grpId="0" animBg="1"/>
      <p:bldP spid="78" grpId="0" animBg="1"/>
      <p:bldP spid="79" grpId="0" animBg="1"/>
      <p:bldP spid="81" grpId="0"/>
      <p:bldP spid="8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Box 109"/>
          <p:cNvSpPr txBox="1"/>
          <p:nvPr/>
        </p:nvSpPr>
        <p:spPr>
          <a:xfrm>
            <a:off x="5076056" y="2494637"/>
            <a:ext cx="99510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?</a:t>
            </a:r>
            <a:endParaRPr lang="ru-RU" sz="3600" dirty="0"/>
          </a:p>
        </p:txBody>
      </p:sp>
      <p:grpSp>
        <p:nvGrpSpPr>
          <p:cNvPr id="6" name="Группа 102"/>
          <p:cNvGrpSpPr/>
          <p:nvPr/>
        </p:nvGrpSpPr>
        <p:grpSpPr>
          <a:xfrm>
            <a:off x="5871565" y="1412776"/>
            <a:ext cx="428627" cy="646331"/>
            <a:chOff x="7643825" y="143228"/>
            <a:chExt cx="476252" cy="646331"/>
          </a:xfrm>
        </p:grpSpPr>
        <p:sp>
          <p:nvSpPr>
            <p:cNvPr id="107" name="TextBox 106"/>
            <p:cNvSpPr txBox="1"/>
            <p:nvPr/>
          </p:nvSpPr>
          <p:spPr>
            <a:xfrm>
              <a:off x="7643825" y="143228"/>
              <a:ext cx="47625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Line 18"/>
            <p:cNvSpPr>
              <a:spLocks noChangeShapeType="1"/>
            </p:cNvSpPr>
            <p:nvPr/>
          </p:nvSpPr>
          <p:spPr bwMode="auto">
            <a:xfrm>
              <a:off x="7703585" y="344915"/>
              <a:ext cx="349353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6600"/>
                </a:solidFill>
              </a:endParaRPr>
            </a:p>
          </p:txBody>
        </p:sp>
      </p:grpSp>
      <p:sp>
        <p:nvSpPr>
          <p:cNvPr id="67" name="Text Box 11"/>
          <p:cNvSpPr txBox="1">
            <a:spLocks noChangeArrowheads="1"/>
          </p:cNvSpPr>
          <p:nvPr/>
        </p:nvSpPr>
        <p:spPr bwMode="auto">
          <a:xfrm>
            <a:off x="142844" y="2214554"/>
            <a:ext cx="500066" cy="50006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y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Line 5"/>
          <p:cNvSpPr>
            <a:spLocks noChangeShapeType="1"/>
          </p:cNvSpPr>
          <p:nvPr/>
        </p:nvSpPr>
        <p:spPr bwMode="auto">
          <a:xfrm>
            <a:off x="642910" y="4572008"/>
            <a:ext cx="821537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Группа 67"/>
          <p:cNvGrpSpPr/>
          <p:nvPr/>
        </p:nvGrpSpPr>
        <p:grpSpPr>
          <a:xfrm>
            <a:off x="4143372" y="5143512"/>
            <a:ext cx="928694" cy="646331"/>
            <a:chOff x="7643834" y="139463"/>
            <a:chExt cx="928694" cy="646331"/>
          </a:xfrm>
          <a:solidFill>
            <a:schemeClr val="bg2"/>
          </a:solidFill>
        </p:grpSpPr>
        <p:grpSp>
          <p:nvGrpSpPr>
            <p:cNvPr id="11" name="Группа 68"/>
            <p:cNvGrpSpPr/>
            <p:nvPr/>
          </p:nvGrpSpPr>
          <p:grpSpPr>
            <a:xfrm>
              <a:off x="7643834" y="139463"/>
              <a:ext cx="928694" cy="646331"/>
              <a:chOff x="6643702" y="493018"/>
              <a:chExt cx="928694" cy="646331"/>
            </a:xfrm>
            <a:grpFill/>
          </p:grpSpPr>
          <p:sp>
            <p:nvSpPr>
              <p:cNvPr id="71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6643702" y="493018"/>
                <a:ext cx="928694" cy="646331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-?</a:t>
                </a:r>
                <a:endParaRPr lang="ru-RU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0" name="Line 18"/>
            <p:cNvSpPr>
              <a:spLocks noChangeShapeType="1"/>
            </p:cNvSpPr>
            <p:nvPr/>
          </p:nvSpPr>
          <p:spPr bwMode="auto">
            <a:xfrm>
              <a:off x="7703585" y="210901"/>
              <a:ext cx="349353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6072206"/>
            <a:ext cx="4071966" cy="142876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857496"/>
            <a:ext cx="4071966" cy="1428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73363" y="4503274"/>
            <a:ext cx="835824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500036" y="4357697"/>
            <a:ext cx="357188" cy="357187"/>
            <a:chOff x="1783" y="8526"/>
            <a:chExt cx="366" cy="388"/>
          </a:xfrm>
        </p:grpSpPr>
        <p:sp>
          <p:nvSpPr>
            <p:cNvPr id="9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Группа 23"/>
          <p:cNvGrpSpPr/>
          <p:nvPr/>
        </p:nvGrpSpPr>
        <p:grpSpPr>
          <a:xfrm>
            <a:off x="2570148" y="3000372"/>
            <a:ext cx="1588" cy="3060000"/>
            <a:chOff x="4000496" y="1215216"/>
            <a:chExt cx="1588" cy="2928164"/>
          </a:xfrm>
        </p:grpSpPr>
        <p:cxnSp>
          <p:nvCxnSpPr>
            <p:cNvPr id="20" name="Прямая со стрелкой 19"/>
            <p:cNvCxnSpPr/>
            <p:nvPr/>
          </p:nvCxnSpPr>
          <p:spPr>
            <a:xfrm rot="5400000">
              <a:off x="2536811" y="2678901"/>
              <a:ext cx="2928164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 rot="5400000">
              <a:off x="3822695" y="3392487"/>
              <a:ext cx="35719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24"/>
          <p:cNvGrpSpPr/>
          <p:nvPr/>
        </p:nvGrpSpPr>
        <p:grpSpPr>
          <a:xfrm>
            <a:off x="4143372" y="3000372"/>
            <a:ext cx="1588" cy="3060000"/>
            <a:chOff x="4000496" y="1215216"/>
            <a:chExt cx="1588" cy="2928164"/>
          </a:xfrm>
        </p:grpSpPr>
        <p:cxnSp>
          <p:nvCxnSpPr>
            <p:cNvPr id="26" name="Прямая со стрелкой 25"/>
            <p:cNvCxnSpPr/>
            <p:nvPr/>
          </p:nvCxnSpPr>
          <p:spPr>
            <a:xfrm rot="5400000">
              <a:off x="2536811" y="2678901"/>
              <a:ext cx="2928164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rot="5400000">
              <a:off x="3822695" y="3392487"/>
              <a:ext cx="35719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7"/>
          <p:cNvGrpSpPr/>
          <p:nvPr/>
        </p:nvGrpSpPr>
        <p:grpSpPr>
          <a:xfrm>
            <a:off x="1071538" y="3000372"/>
            <a:ext cx="1588" cy="3060000"/>
            <a:chOff x="4000496" y="1215216"/>
            <a:chExt cx="1588" cy="2928164"/>
          </a:xfrm>
        </p:grpSpPr>
        <p:cxnSp>
          <p:nvCxnSpPr>
            <p:cNvPr id="29" name="Прямая со стрелкой 28"/>
            <p:cNvCxnSpPr/>
            <p:nvPr/>
          </p:nvCxnSpPr>
          <p:spPr>
            <a:xfrm rot="5400000">
              <a:off x="2536811" y="2678901"/>
              <a:ext cx="2928164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rot="5400000">
              <a:off x="3822695" y="3392487"/>
              <a:ext cx="35719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Прямая со стрелкой 30"/>
          <p:cNvCxnSpPr/>
          <p:nvPr/>
        </p:nvCxnSpPr>
        <p:spPr>
          <a:xfrm rot="16200000" flipV="1">
            <a:off x="372807" y="4008605"/>
            <a:ext cx="598819" cy="11112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32"/>
          <p:cNvGrpSpPr/>
          <p:nvPr/>
        </p:nvGrpSpPr>
        <p:grpSpPr>
          <a:xfrm>
            <a:off x="214282" y="3116297"/>
            <a:ext cx="714380" cy="646331"/>
            <a:chOff x="7643834" y="139463"/>
            <a:chExt cx="714380" cy="646331"/>
          </a:xfrm>
        </p:grpSpPr>
        <p:grpSp>
          <p:nvGrpSpPr>
            <p:cNvPr id="17" name="Группа 68"/>
            <p:cNvGrpSpPr/>
            <p:nvPr/>
          </p:nvGrpSpPr>
          <p:grpSpPr>
            <a:xfrm>
              <a:off x="7643834" y="139463"/>
              <a:ext cx="714380" cy="646331"/>
              <a:chOff x="6643702" y="493018"/>
              <a:chExt cx="714380" cy="646331"/>
            </a:xfrm>
            <a:solidFill>
              <a:schemeClr val="bg1"/>
            </a:solidFill>
          </p:grpSpPr>
          <p:sp>
            <p:nvSpPr>
              <p:cNvPr id="36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43702" y="493018"/>
                <a:ext cx="714380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sz="3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э</a:t>
                </a:r>
                <a:endParaRPr lang="ru-RU" sz="3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5" name="Line 18"/>
            <p:cNvSpPr>
              <a:spLocks noChangeShapeType="1"/>
            </p:cNvSpPr>
            <p:nvPr/>
          </p:nvSpPr>
          <p:spPr bwMode="auto">
            <a:xfrm>
              <a:off x="7786710" y="214290"/>
              <a:ext cx="34935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8" name="Группа 38"/>
          <p:cNvGrpSpPr/>
          <p:nvPr/>
        </p:nvGrpSpPr>
        <p:grpSpPr>
          <a:xfrm>
            <a:off x="1357290" y="3211297"/>
            <a:ext cx="714380" cy="646331"/>
            <a:chOff x="7643834" y="139463"/>
            <a:chExt cx="714380" cy="646331"/>
          </a:xfrm>
        </p:grpSpPr>
        <p:grpSp>
          <p:nvGrpSpPr>
            <p:cNvPr id="19" name="Группа 68"/>
            <p:cNvGrpSpPr/>
            <p:nvPr/>
          </p:nvGrpSpPr>
          <p:grpSpPr>
            <a:xfrm>
              <a:off x="7643834" y="139463"/>
              <a:ext cx="714380" cy="646331"/>
              <a:chOff x="6643702" y="493018"/>
              <a:chExt cx="714380" cy="646331"/>
            </a:xfrm>
            <a:solidFill>
              <a:schemeClr val="bg1"/>
            </a:solidFill>
          </p:grpSpPr>
          <p:sp>
            <p:nvSpPr>
              <p:cNvPr id="42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643702" y="493018"/>
                <a:ext cx="714380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ru-RU" sz="3600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1" name="Line 18"/>
            <p:cNvSpPr>
              <a:spLocks noChangeShapeType="1"/>
            </p:cNvSpPr>
            <p:nvPr/>
          </p:nvSpPr>
          <p:spPr bwMode="auto">
            <a:xfrm>
              <a:off x="7703585" y="344915"/>
              <a:ext cx="349353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6600"/>
                </a:solidFill>
              </a:endParaRPr>
            </a:p>
          </p:txBody>
        </p:sp>
      </p:grpSp>
      <p:cxnSp>
        <p:nvCxnSpPr>
          <p:cNvPr id="38" name="Прямая со стрелкой 37"/>
          <p:cNvCxnSpPr/>
          <p:nvPr/>
        </p:nvCxnSpPr>
        <p:spPr>
          <a:xfrm rot="16200000" flipV="1">
            <a:off x="1134874" y="3981290"/>
            <a:ext cx="598819" cy="11112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Левая фигурная скобка 43"/>
          <p:cNvSpPr/>
          <p:nvPr/>
        </p:nvSpPr>
        <p:spPr>
          <a:xfrm>
            <a:off x="4286248" y="3000372"/>
            <a:ext cx="428628" cy="1500198"/>
          </a:xfrm>
          <a:prstGeom prst="lef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68"/>
          <p:cNvGrpSpPr/>
          <p:nvPr/>
        </p:nvGrpSpPr>
        <p:grpSpPr>
          <a:xfrm rot="3460863">
            <a:off x="3500430" y="3535761"/>
            <a:ext cx="940570" cy="646331"/>
            <a:chOff x="6643699" y="493018"/>
            <a:chExt cx="855063" cy="646331"/>
          </a:xfrm>
          <a:solidFill>
            <a:schemeClr val="bg1"/>
          </a:solidFill>
        </p:grpSpPr>
        <p:sp>
          <p:nvSpPr>
            <p:cNvPr id="48" name="Line 18"/>
            <p:cNvSpPr>
              <a:spLocks noChangeShapeType="1"/>
            </p:cNvSpPr>
            <p:nvPr/>
          </p:nvSpPr>
          <p:spPr bwMode="auto">
            <a:xfrm>
              <a:off x="6715140" y="564456"/>
              <a:ext cx="457489" cy="0"/>
            </a:xfrm>
            <a:prstGeom prst="line">
              <a:avLst/>
            </a:prstGeom>
            <a:grp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643699" y="493018"/>
              <a:ext cx="8550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y=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" name="Левая фигурная скобка 49"/>
          <p:cNvSpPr/>
          <p:nvPr/>
        </p:nvSpPr>
        <p:spPr>
          <a:xfrm rot="16200000" flipH="1">
            <a:off x="2500298" y="3786190"/>
            <a:ext cx="357190" cy="4071966"/>
          </a:xfrm>
          <a:prstGeom prst="leftBrac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68"/>
          <p:cNvGrpSpPr/>
          <p:nvPr/>
        </p:nvGrpSpPr>
        <p:grpSpPr>
          <a:xfrm>
            <a:off x="2643174" y="5072074"/>
            <a:ext cx="928694" cy="523220"/>
            <a:chOff x="6643702" y="493018"/>
            <a:chExt cx="1298872" cy="523220"/>
          </a:xfrm>
          <a:solidFill>
            <a:schemeClr val="bg1"/>
          </a:solidFill>
        </p:grpSpPr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6715140" y="564456"/>
              <a:ext cx="457489" cy="0"/>
            </a:xfrm>
            <a:prstGeom prst="line">
              <a:avLst/>
            </a:prstGeom>
            <a:grp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643702" y="493018"/>
              <a:ext cx="129887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L=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Группа 58"/>
          <p:cNvGrpSpPr/>
          <p:nvPr/>
        </p:nvGrpSpPr>
        <p:grpSpPr>
          <a:xfrm>
            <a:off x="1500166" y="4572008"/>
            <a:ext cx="571504" cy="646331"/>
            <a:chOff x="7643830" y="139463"/>
            <a:chExt cx="635004" cy="646331"/>
          </a:xfrm>
        </p:grpSpPr>
        <p:grpSp>
          <p:nvGrpSpPr>
            <p:cNvPr id="25" name="Группа 68"/>
            <p:cNvGrpSpPr/>
            <p:nvPr/>
          </p:nvGrpSpPr>
          <p:grpSpPr>
            <a:xfrm>
              <a:off x="7643830" y="139463"/>
              <a:ext cx="635004" cy="646331"/>
              <a:chOff x="6643698" y="493018"/>
              <a:chExt cx="635004" cy="646331"/>
            </a:xfrm>
            <a:solidFill>
              <a:schemeClr val="bg1"/>
            </a:solidFill>
          </p:grpSpPr>
          <p:sp>
            <p:nvSpPr>
              <p:cNvPr id="62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6643698" y="493018"/>
                <a:ext cx="635004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sz="2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ru-RU" sz="36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1" name="Line 18"/>
            <p:cNvSpPr>
              <a:spLocks noChangeShapeType="1"/>
            </p:cNvSpPr>
            <p:nvPr/>
          </p:nvSpPr>
          <p:spPr bwMode="auto">
            <a:xfrm>
              <a:off x="7703585" y="344915"/>
              <a:ext cx="349353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6600"/>
                </a:solidFill>
              </a:endParaRPr>
            </a:p>
          </p:txBody>
        </p:sp>
      </p:grpSp>
      <p:cxnSp>
        <p:nvCxnSpPr>
          <p:cNvPr id="57" name="Прямая со стрелкой 56"/>
          <p:cNvCxnSpPr/>
          <p:nvPr/>
        </p:nvCxnSpPr>
        <p:spPr>
          <a:xfrm flipV="1">
            <a:off x="857224" y="4643446"/>
            <a:ext cx="774706" cy="27315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Line 4"/>
          <p:cNvSpPr>
            <a:spLocks noChangeShapeType="1"/>
          </p:cNvSpPr>
          <p:nvPr/>
        </p:nvSpPr>
        <p:spPr bwMode="auto">
          <a:xfrm flipV="1">
            <a:off x="571472" y="2285992"/>
            <a:ext cx="0" cy="2286016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" name="Text Box 11"/>
          <p:cNvSpPr txBox="1">
            <a:spLocks noChangeArrowheads="1"/>
          </p:cNvSpPr>
          <p:nvPr/>
        </p:nvSpPr>
        <p:spPr bwMode="auto">
          <a:xfrm>
            <a:off x="8643934" y="4572008"/>
            <a:ext cx="500066" cy="50006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42876" y="691202"/>
            <a:ext cx="5357818" cy="5232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 ускорением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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endParaRPr lang="ru-RU" sz="2800" dirty="0">
              <a:solidFill>
                <a:srgbClr val="365D21"/>
              </a:solidFill>
            </a:endParaRPr>
          </a:p>
        </p:txBody>
      </p:sp>
      <p:grpSp>
        <p:nvGrpSpPr>
          <p:cNvPr id="28" name="Group 5"/>
          <p:cNvGrpSpPr>
            <a:grpSpLocks/>
          </p:cNvGrpSpPr>
          <p:nvPr/>
        </p:nvGrpSpPr>
        <p:grpSpPr bwMode="auto">
          <a:xfrm>
            <a:off x="749973" y="1203728"/>
            <a:ext cx="3072126" cy="1786011"/>
            <a:chOff x="14533" y="2007"/>
            <a:chExt cx="4470" cy="3573"/>
          </a:xfrm>
        </p:grpSpPr>
        <p:grpSp>
          <p:nvGrpSpPr>
            <p:cNvPr id="32" name="Group 7"/>
            <p:cNvGrpSpPr>
              <a:grpSpLocks/>
            </p:cNvGrpSpPr>
            <p:nvPr/>
          </p:nvGrpSpPr>
          <p:grpSpPr bwMode="auto">
            <a:xfrm>
              <a:off x="15461" y="3604"/>
              <a:ext cx="2156" cy="1690"/>
              <a:chOff x="9862" y="6636"/>
              <a:chExt cx="1071" cy="1690"/>
            </a:xfrm>
          </p:grpSpPr>
          <p:grpSp>
            <p:nvGrpSpPr>
              <p:cNvPr id="33" name="Group 9"/>
              <p:cNvGrpSpPr>
                <a:grpSpLocks/>
              </p:cNvGrpSpPr>
              <p:nvPr/>
            </p:nvGrpSpPr>
            <p:grpSpPr bwMode="auto">
              <a:xfrm>
                <a:off x="9862" y="6636"/>
                <a:ext cx="1071" cy="1690"/>
                <a:chOff x="12788" y="5651"/>
                <a:chExt cx="1071" cy="1690"/>
              </a:xfrm>
            </p:grpSpPr>
            <p:sp>
              <p:nvSpPr>
                <p:cNvPr id="8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2788" y="5651"/>
                  <a:ext cx="1071" cy="674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ru-RU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kumimoji="0" lang="ru-RU" sz="24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– v</a:t>
                  </a:r>
                  <a:r>
                    <a:rPr kumimoji="0" lang="ru-RU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0y</a:t>
                  </a:r>
                  <a:r>
                    <a:rPr kumimoji="0" lang="ru-RU" sz="24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3011" y="6486"/>
                  <a:ext cx="391" cy="855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24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a 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0" name="Line 8"/>
              <p:cNvSpPr>
                <a:spLocks noChangeShapeType="1"/>
              </p:cNvSpPr>
              <p:nvPr/>
            </p:nvSpPr>
            <p:spPr bwMode="auto">
              <a:xfrm>
                <a:off x="10026" y="7558"/>
                <a:ext cx="538" cy="12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4533" y="2007"/>
              <a:ext cx="4470" cy="3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</a:p>
            <a:p>
              <a:pPr lvl="0">
                <a:spcAft>
                  <a:spcPts val="1000"/>
                </a:spcAft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4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1" name="Line 4"/>
          <p:cNvSpPr>
            <a:spLocks noChangeShapeType="1"/>
          </p:cNvSpPr>
          <p:nvPr/>
        </p:nvSpPr>
        <p:spPr bwMode="auto">
          <a:xfrm rot="-11820000" flipH="1">
            <a:off x="4539149" y="2151368"/>
            <a:ext cx="1588512" cy="630562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5643570" y="2996983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8" name="Прямая соединительная линия 97"/>
          <p:cNvCxnSpPr/>
          <p:nvPr/>
        </p:nvCxnSpPr>
        <p:spPr>
          <a:xfrm rot="16200000" flipH="1">
            <a:off x="5168316" y="2688669"/>
            <a:ext cx="1575026" cy="31354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4714876" y="3071810"/>
            <a:ext cx="1643074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6012160" y="1988840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Arc 20"/>
          <p:cNvSpPr>
            <a:spLocks/>
          </p:cNvSpPr>
          <p:nvPr/>
        </p:nvSpPr>
        <p:spPr bwMode="auto">
          <a:xfrm rot="16806994" flipV="1">
            <a:off x="4895990" y="2775343"/>
            <a:ext cx="309326" cy="21781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929222" y="3620160"/>
            <a:ext cx="171448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87" name="TextBox 86"/>
          <p:cNvSpPr txBox="1"/>
          <p:nvPr/>
        </p:nvSpPr>
        <p:spPr>
          <a:xfrm>
            <a:off x="6357950" y="1214422"/>
            <a:ext cx="157160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1377212" y="1292903"/>
            <a:ext cx="357190" cy="3571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1265930" y="1754332"/>
            <a:ext cx="357190" cy="3571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1935836" y="1714488"/>
            <a:ext cx="421585" cy="3571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2136064" y="2091600"/>
            <a:ext cx="435671" cy="3571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4" name="Прямая со стрелкой 113"/>
          <p:cNvCxnSpPr/>
          <p:nvPr/>
        </p:nvCxnSpPr>
        <p:spPr>
          <a:xfrm>
            <a:off x="928662" y="1571612"/>
            <a:ext cx="4929222" cy="221457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 стрелкой 128"/>
          <p:cNvCxnSpPr/>
          <p:nvPr/>
        </p:nvCxnSpPr>
        <p:spPr>
          <a:xfrm rot="5400000">
            <a:off x="2536017" y="892951"/>
            <a:ext cx="1285884" cy="5000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/>
          <p:nvPr/>
        </p:nvCxnSpPr>
        <p:spPr>
          <a:xfrm flipV="1">
            <a:off x="2857488" y="1643050"/>
            <a:ext cx="4643470" cy="357190"/>
          </a:xfrm>
          <a:prstGeom prst="straightConnector1">
            <a:avLst/>
          </a:prstGeom>
          <a:ln w="28575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5786414" y="714356"/>
            <a:ext cx="335761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137" name="TextBox 136"/>
          <p:cNvSpPr txBox="1"/>
          <p:nvPr/>
        </p:nvSpPr>
        <p:spPr>
          <a:xfrm>
            <a:off x="5143504" y="5214950"/>
            <a:ext cx="364333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перевести сантиметры в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метры!!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!          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2" name="Дуга 1"/>
          <p:cNvSpPr/>
          <p:nvPr/>
        </p:nvSpPr>
        <p:spPr>
          <a:xfrm flipV="1">
            <a:off x="-3780928" y="-1928850"/>
            <a:ext cx="9281622" cy="6437970"/>
          </a:xfrm>
          <a:prstGeom prst="arc">
            <a:avLst>
              <a:gd name="adj1" fmla="val 16330123"/>
              <a:gd name="adj2" fmla="val 20232697"/>
            </a:avLst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3" name="Прямая со стрелкой 112"/>
          <p:cNvCxnSpPr/>
          <p:nvPr/>
        </p:nvCxnSpPr>
        <p:spPr>
          <a:xfrm rot="5400000">
            <a:off x="4857752" y="2000240"/>
            <a:ext cx="3286148" cy="2857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214282" y="6215082"/>
            <a:ext cx="6715172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Движение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электрона в однородном поле          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73" name="Содержимое 36"/>
          <p:cNvSpPr txBox="1">
            <a:spLocks/>
          </p:cNvSpPr>
          <p:nvPr/>
        </p:nvSpPr>
        <p:spPr>
          <a:xfrm>
            <a:off x="0" y="-24"/>
            <a:ext cx="9144000" cy="6429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Электрон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 О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движется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равномерно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•10</a:t>
            </a:r>
            <a:r>
              <a:rPr lang="ru-RU" sz="24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м/с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т.к.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Fx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=0! 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1428728" y="2428868"/>
            <a:ext cx="107157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Скругленный прямоугольник 103"/>
          <p:cNvSpPr/>
          <p:nvPr/>
        </p:nvSpPr>
        <p:spPr>
          <a:xfrm>
            <a:off x="714348" y="1285860"/>
            <a:ext cx="2857520" cy="1571636"/>
          </a:xfrm>
          <a:prstGeom prst="roundRect">
            <a:avLst/>
          </a:prstGeom>
          <a:solidFill>
            <a:schemeClr val="bg2">
              <a:alpha val="42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/>
          <p:cNvSpPr txBox="1"/>
          <p:nvPr/>
        </p:nvSpPr>
        <p:spPr>
          <a:xfrm>
            <a:off x="2363258" y="97172"/>
            <a:ext cx="142876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89" name="Text Box 2"/>
          <p:cNvSpPr txBox="1">
            <a:spLocks noChangeArrowheads="1"/>
          </p:cNvSpPr>
          <p:nvPr/>
        </p:nvSpPr>
        <p:spPr bwMode="auto">
          <a:xfrm>
            <a:off x="6572264" y="6357958"/>
            <a:ext cx="2571736" cy="500042"/>
          </a:xfrm>
          <a:prstGeom prst="rect">
            <a:avLst/>
          </a:prstGeom>
          <a:solidFill>
            <a:srgbClr val="FFFF00"/>
          </a:solidFill>
          <a:ln w="158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СР-3№3б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стр.20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C 0.06285 -0.00371 0.12604 -0.00625 0.18889 -0.02871 C 0.25156 -0.05023 0.32344 -0.09144 0.37552 -0.13357 C 0.42743 -0.1757 0.41858 -0.19468 0.50139 -0.28171 C 0.5849 -0.36875 0.72969 -0.5125 0.87465 -0.65602 " pathEditMode="relative" rAng="0" ptsTypes="aaaaA">
                                      <p:cBhvr>
                                        <p:cTn id="1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00" y="-3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500"/>
                            </p:stCondLst>
                            <p:childTnLst>
                              <p:par>
                                <p:cTn id="18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00"/>
                            </p:stCondLst>
                            <p:childTnLst>
                              <p:par>
                                <p:cTn id="23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500"/>
                            </p:stCondLst>
                            <p:childTnLst>
                              <p:par>
                                <p:cTn id="2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000"/>
                            </p:stCondLst>
                            <p:childTnLst>
                              <p:par>
                                <p:cTn id="2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500"/>
                            </p:stCondLst>
                            <p:childTnLst>
                              <p:par>
                                <p:cTn id="2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0" dur="2000" fill="hold"/>
                                        <p:tgtEl>
                                          <p:spTgt spid="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67" grpId="0" animBg="1"/>
      <p:bldP spid="65" grpId="0" animBg="1"/>
      <p:bldP spid="3" grpId="0" animBg="1"/>
      <p:bldP spid="4" grpId="0" animBg="1"/>
      <p:bldP spid="44" grpId="0" animBg="1"/>
      <p:bldP spid="50" grpId="0" animBg="1"/>
      <p:bldP spid="64" grpId="0" animBg="1"/>
      <p:bldP spid="66" grpId="0" animBg="1"/>
      <p:bldP spid="75" grpId="0" animBg="1" autoUpdateAnimBg="0"/>
      <p:bldP spid="91" grpId="0" animBg="1"/>
      <p:bldP spid="94" grpId="0"/>
      <p:bldP spid="108" grpId="0"/>
      <p:bldP spid="109" grpId="0" animBg="1"/>
      <p:bldP spid="111" grpId="0" animBg="1" autoUpdateAnimBg="0"/>
      <p:bldP spid="87" grpId="0" animBg="1"/>
      <p:bldP spid="117" grpId="0" animBg="1"/>
      <p:bldP spid="118" grpId="0" animBg="1"/>
      <p:bldP spid="119" grpId="0" animBg="1"/>
      <p:bldP spid="120" grpId="0" animBg="1"/>
      <p:bldP spid="84" grpId="0" animBg="1"/>
      <p:bldP spid="84" grpId="1" animBg="1"/>
      <p:bldP spid="137" grpId="0" animBg="1"/>
      <p:bldP spid="2" grpId="0" animBg="1"/>
      <p:bldP spid="100" grpId="0" animBg="1"/>
      <p:bldP spid="73" grpId="0" animBg="1"/>
      <p:bldP spid="104" grpId="0" animBg="1"/>
      <p:bldP spid="74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Box 109"/>
          <p:cNvSpPr txBox="1"/>
          <p:nvPr/>
        </p:nvSpPr>
        <p:spPr>
          <a:xfrm>
            <a:off x="5076056" y="2494637"/>
            <a:ext cx="99510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?</a:t>
            </a:r>
            <a:endParaRPr lang="ru-RU" sz="3600" dirty="0"/>
          </a:p>
        </p:txBody>
      </p:sp>
      <p:grpSp>
        <p:nvGrpSpPr>
          <p:cNvPr id="103" name="Группа 102"/>
          <p:cNvGrpSpPr/>
          <p:nvPr/>
        </p:nvGrpSpPr>
        <p:grpSpPr>
          <a:xfrm>
            <a:off x="5871565" y="1412776"/>
            <a:ext cx="428627" cy="646331"/>
            <a:chOff x="7643825" y="143228"/>
            <a:chExt cx="476252" cy="646331"/>
          </a:xfrm>
        </p:grpSpPr>
        <p:sp>
          <p:nvSpPr>
            <p:cNvPr id="107" name="TextBox 106"/>
            <p:cNvSpPr txBox="1"/>
            <p:nvPr/>
          </p:nvSpPr>
          <p:spPr>
            <a:xfrm>
              <a:off x="7643825" y="143228"/>
              <a:ext cx="47625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Line 18"/>
            <p:cNvSpPr>
              <a:spLocks noChangeShapeType="1"/>
            </p:cNvSpPr>
            <p:nvPr/>
          </p:nvSpPr>
          <p:spPr bwMode="auto">
            <a:xfrm>
              <a:off x="7703585" y="344915"/>
              <a:ext cx="349353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6600"/>
                </a:solidFill>
              </a:endParaRPr>
            </a:p>
          </p:txBody>
        </p:sp>
      </p:grpSp>
      <p:sp>
        <p:nvSpPr>
          <p:cNvPr id="67" name="Text Box 11"/>
          <p:cNvSpPr txBox="1">
            <a:spLocks noChangeArrowheads="1"/>
          </p:cNvSpPr>
          <p:nvPr/>
        </p:nvSpPr>
        <p:spPr bwMode="auto">
          <a:xfrm>
            <a:off x="142844" y="2214554"/>
            <a:ext cx="500066" cy="50006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y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Line 5"/>
          <p:cNvSpPr>
            <a:spLocks noChangeShapeType="1"/>
          </p:cNvSpPr>
          <p:nvPr/>
        </p:nvSpPr>
        <p:spPr bwMode="auto">
          <a:xfrm>
            <a:off x="642910" y="4572008"/>
            <a:ext cx="821537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8" name="Группа 67"/>
          <p:cNvGrpSpPr/>
          <p:nvPr/>
        </p:nvGrpSpPr>
        <p:grpSpPr>
          <a:xfrm>
            <a:off x="4143372" y="5143512"/>
            <a:ext cx="714380" cy="646331"/>
            <a:chOff x="7643834" y="139463"/>
            <a:chExt cx="714380" cy="646331"/>
          </a:xfrm>
        </p:grpSpPr>
        <p:grpSp>
          <p:nvGrpSpPr>
            <p:cNvPr id="69" name="Группа 68"/>
            <p:cNvGrpSpPr/>
            <p:nvPr/>
          </p:nvGrpSpPr>
          <p:grpSpPr>
            <a:xfrm>
              <a:off x="7643834" y="139463"/>
              <a:ext cx="714380" cy="646331"/>
              <a:chOff x="6643702" y="493018"/>
              <a:chExt cx="714380" cy="646331"/>
            </a:xfrm>
            <a:solidFill>
              <a:schemeClr val="bg1"/>
            </a:solidFill>
          </p:grpSpPr>
          <p:sp>
            <p:nvSpPr>
              <p:cNvPr id="71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6643702" y="493018"/>
                <a:ext cx="714380" cy="646331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ru-RU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0" name="Line 18"/>
            <p:cNvSpPr>
              <a:spLocks noChangeShapeType="1"/>
            </p:cNvSpPr>
            <p:nvPr/>
          </p:nvSpPr>
          <p:spPr bwMode="auto">
            <a:xfrm>
              <a:off x="7703585" y="210901"/>
              <a:ext cx="34935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6072206"/>
            <a:ext cx="4071966" cy="142876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857496"/>
            <a:ext cx="4071966" cy="1428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73363" y="4503274"/>
            <a:ext cx="835824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500036" y="4321884"/>
            <a:ext cx="357188" cy="357187"/>
            <a:chOff x="1783" y="8526"/>
            <a:chExt cx="366" cy="388"/>
          </a:xfrm>
        </p:grpSpPr>
        <p:sp>
          <p:nvSpPr>
            <p:cNvPr id="9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570148" y="3000372"/>
            <a:ext cx="1588" cy="3060000"/>
            <a:chOff x="4000496" y="1215216"/>
            <a:chExt cx="1588" cy="2928164"/>
          </a:xfrm>
        </p:grpSpPr>
        <p:cxnSp>
          <p:nvCxnSpPr>
            <p:cNvPr id="20" name="Прямая со стрелкой 19"/>
            <p:cNvCxnSpPr/>
            <p:nvPr/>
          </p:nvCxnSpPr>
          <p:spPr>
            <a:xfrm rot="5400000">
              <a:off x="2536811" y="2678901"/>
              <a:ext cx="2928164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 rot="5400000">
              <a:off x="3822695" y="3392487"/>
              <a:ext cx="35719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/>
        </p:nvGrpSpPr>
        <p:grpSpPr>
          <a:xfrm>
            <a:off x="4143372" y="3000372"/>
            <a:ext cx="1588" cy="3060000"/>
            <a:chOff x="4000496" y="1215216"/>
            <a:chExt cx="1588" cy="2928164"/>
          </a:xfrm>
        </p:grpSpPr>
        <p:cxnSp>
          <p:nvCxnSpPr>
            <p:cNvPr id="26" name="Прямая со стрелкой 25"/>
            <p:cNvCxnSpPr/>
            <p:nvPr/>
          </p:nvCxnSpPr>
          <p:spPr>
            <a:xfrm rot="5400000">
              <a:off x="2536811" y="2678901"/>
              <a:ext cx="2928164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rot="5400000">
              <a:off x="3822695" y="3392487"/>
              <a:ext cx="35719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/>
          <p:cNvGrpSpPr/>
          <p:nvPr/>
        </p:nvGrpSpPr>
        <p:grpSpPr>
          <a:xfrm>
            <a:off x="1071538" y="3000372"/>
            <a:ext cx="1588" cy="3060000"/>
            <a:chOff x="4000496" y="1215216"/>
            <a:chExt cx="1588" cy="2928164"/>
          </a:xfrm>
        </p:grpSpPr>
        <p:cxnSp>
          <p:nvCxnSpPr>
            <p:cNvPr id="29" name="Прямая со стрелкой 28"/>
            <p:cNvCxnSpPr/>
            <p:nvPr/>
          </p:nvCxnSpPr>
          <p:spPr>
            <a:xfrm rot="5400000">
              <a:off x="2536811" y="2678901"/>
              <a:ext cx="2928164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rot="5400000">
              <a:off x="3822695" y="3392487"/>
              <a:ext cx="35719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Прямая со стрелкой 30"/>
          <p:cNvCxnSpPr/>
          <p:nvPr/>
        </p:nvCxnSpPr>
        <p:spPr>
          <a:xfrm rot="16200000" flipV="1">
            <a:off x="372807" y="4008605"/>
            <a:ext cx="598819" cy="11112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Группа 32"/>
          <p:cNvGrpSpPr/>
          <p:nvPr/>
        </p:nvGrpSpPr>
        <p:grpSpPr>
          <a:xfrm>
            <a:off x="214282" y="3116297"/>
            <a:ext cx="714380" cy="646331"/>
            <a:chOff x="7643834" y="139463"/>
            <a:chExt cx="714380" cy="646331"/>
          </a:xfrm>
        </p:grpSpPr>
        <p:grpSp>
          <p:nvGrpSpPr>
            <p:cNvPr id="34" name="Группа 68"/>
            <p:cNvGrpSpPr/>
            <p:nvPr/>
          </p:nvGrpSpPr>
          <p:grpSpPr>
            <a:xfrm>
              <a:off x="7643834" y="139463"/>
              <a:ext cx="714380" cy="646331"/>
              <a:chOff x="6643702" y="493018"/>
              <a:chExt cx="714380" cy="646331"/>
            </a:xfrm>
            <a:solidFill>
              <a:schemeClr val="bg1"/>
            </a:solidFill>
          </p:grpSpPr>
          <p:sp>
            <p:nvSpPr>
              <p:cNvPr id="36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43702" y="493018"/>
                <a:ext cx="714380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sz="3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э</a:t>
                </a:r>
                <a:endParaRPr lang="ru-RU" sz="3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5" name="Line 18"/>
            <p:cNvSpPr>
              <a:spLocks noChangeShapeType="1"/>
            </p:cNvSpPr>
            <p:nvPr/>
          </p:nvSpPr>
          <p:spPr bwMode="auto">
            <a:xfrm>
              <a:off x="7786710" y="214290"/>
              <a:ext cx="34935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357290" y="3211297"/>
            <a:ext cx="714380" cy="646331"/>
            <a:chOff x="7643834" y="139463"/>
            <a:chExt cx="714380" cy="646331"/>
          </a:xfrm>
        </p:grpSpPr>
        <p:grpSp>
          <p:nvGrpSpPr>
            <p:cNvPr id="40" name="Группа 68"/>
            <p:cNvGrpSpPr/>
            <p:nvPr/>
          </p:nvGrpSpPr>
          <p:grpSpPr>
            <a:xfrm>
              <a:off x="7643834" y="139463"/>
              <a:ext cx="714380" cy="646331"/>
              <a:chOff x="6643702" y="493018"/>
              <a:chExt cx="714380" cy="646331"/>
            </a:xfrm>
            <a:solidFill>
              <a:schemeClr val="bg1"/>
            </a:solidFill>
          </p:grpSpPr>
          <p:sp>
            <p:nvSpPr>
              <p:cNvPr id="42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643702" y="493018"/>
                <a:ext cx="714380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ru-RU" sz="3600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1" name="Line 18"/>
            <p:cNvSpPr>
              <a:spLocks noChangeShapeType="1"/>
            </p:cNvSpPr>
            <p:nvPr/>
          </p:nvSpPr>
          <p:spPr bwMode="auto">
            <a:xfrm>
              <a:off x="7703585" y="344915"/>
              <a:ext cx="349353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6600"/>
                </a:solidFill>
              </a:endParaRPr>
            </a:p>
          </p:txBody>
        </p:sp>
      </p:grpSp>
      <p:cxnSp>
        <p:nvCxnSpPr>
          <p:cNvPr id="38" name="Прямая со стрелкой 37"/>
          <p:cNvCxnSpPr/>
          <p:nvPr/>
        </p:nvCxnSpPr>
        <p:spPr>
          <a:xfrm rot="16200000" flipV="1">
            <a:off x="1134874" y="3981290"/>
            <a:ext cx="598819" cy="11112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Левая фигурная скобка 43"/>
          <p:cNvSpPr/>
          <p:nvPr/>
        </p:nvSpPr>
        <p:spPr>
          <a:xfrm>
            <a:off x="4286248" y="3000372"/>
            <a:ext cx="428628" cy="1500198"/>
          </a:xfrm>
          <a:prstGeom prst="lef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68"/>
          <p:cNvGrpSpPr/>
          <p:nvPr/>
        </p:nvGrpSpPr>
        <p:grpSpPr>
          <a:xfrm rot="3460863">
            <a:off x="3500430" y="3535761"/>
            <a:ext cx="940570" cy="646331"/>
            <a:chOff x="6643699" y="493018"/>
            <a:chExt cx="855063" cy="646331"/>
          </a:xfrm>
          <a:solidFill>
            <a:schemeClr val="bg1"/>
          </a:solidFill>
        </p:grpSpPr>
        <p:sp>
          <p:nvSpPr>
            <p:cNvPr id="48" name="Line 18"/>
            <p:cNvSpPr>
              <a:spLocks noChangeShapeType="1"/>
            </p:cNvSpPr>
            <p:nvPr/>
          </p:nvSpPr>
          <p:spPr bwMode="auto">
            <a:xfrm>
              <a:off x="6715140" y="564456"/>
              <a:ext cx="457489" cy="0"/>
            </a:xfrm>
            <a:prstGeom prst="line">
              <a:avLst/>
            </a:prstGeom>
            <a:grp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643699" y="493018"/>
              <a:ext cx="8550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y=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" name="Левая фигурная скобка 49"/>
          <p:cNvSpPr/>
          <p:nvPr/>
        </p:nvSpPr>
        <p:spPr>
          <a:xfrm rot="16200000" flipH="1">
            <a:off x="2500298" y="3786190"/>
            <a:ext cx="357190" cy="4071966"/>
          </a:xfrm>
          <a:prstGeom prst="leftBrac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4" name="Группа 68"/>
          <p:cNvGrpSpPr/>
          <p:nvPr/>
        </p:nvGrpSpPr>
        <p:grpSpPr>
          <a:xfrm>
            <a:off x="2643174" y="5072074"/>
            <a:ext cx="928694" cy="523220"/>
            <a:chOff x="6643702" y="493018"/>
            <a:chExt cx="1298872" cy="523220"/>
          </a:xfrm>
          <a:solidFill>
            <a:schemeClr val="bg1"/>
          </a:solidFill>
        </p:grpSpPr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6715140" y="564456"/>
              <a:ext cx="457489" cy="0"/>
            </a:xfrm>
            <a:prstGeom prst="line">
              <a:avLst/>
            </a:prstGeom>
            <a:grp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643702" y="493018"/>
              <a:ext cx="129887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L=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500166" y="4572008"/>
            <a:ext cx="571504" cy="646331"/>
            <a:chOff x="7643830" y="139463"/>
            <a:chExt cx="635004" cy="646331"/>
          </a:xfrm>
        </p:grpSpPr>
        <p:grpSp>
          <p:nvGrpSpPr>
            <p:cNvPr id="60" name="Группа 68"/>
            <p:cNvGrpSpPr/>
            <p:nvPr/>
          </p:nvGrpSpPr>
          <p:grpSpPr>
            <a:xfrm>
              <a:off x="7643830" y="139463"/>
              <a:ext cx="635004" cy="646331"/>
              <a:chOff x="6643698" y="493018"/>
              <a:chExt cx="635004" cy="646331"/>
            </a:xfrm>
            <a:solidFill>
              <a:schemeClr val="bg1"/>
            </a:solidFill>
          </p:grpSpPr>
          <p:sp>
            <p:nvSpPr>
              <p:cNvPr id="62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6643698" y="493018"/>
                <a:ext cx="635004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sz="2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ru-RU" sz="36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1" name="Line 18"/>
            <p:cNvSpPr>
              <a:spLocks noChangeShapeType="1"/>
            </p:cNvSpPr>
            <p:nvPr/>
          </p:nvSpPr>
          <p:spPr bwMode="auto">
            <a:xfrm>
              <a:off x="7703585" y="344915"/>
              <a:ext cx="349353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6600"/>
                </a:solidFill>
              </a:endParaRPr>
            </a:p>
          </p:txBody>
        </p:sp>
      </p:grpSp>
      <p:cxnSp>
        <p:nvCxnSpPr>
          <p:cNvPr id="57" name="Прямая со стрелкой 56"/>
          <p:cNvCxnSpPr/>
          <p:nvPr/>
        </p:nvCxnSpPr>
        <p:spPr>
          <a:xfrm flipV="1">
            <a:off x="857224" y="4643446"/>
            <a:ext cx="774706" cy="27315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Line 4"/>
          <p:cNvSpPr>
            <a:spLocks noChangeShapeType="1"/>
          </p:cNvSpPr>
          <p:nvPr/>
        </p:nvSpPr>
        <p:spPr bwMode="auto">
          <a:xfrm flipV="1">
            <a:off x="642910" y="2285992"/>
            <a:ext cx="0" cy="2286016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" name="Text Box 11"/>
          <p:cNvSpPr txBox="1">
            <a:spLocks noChangeArrowheads="1"/>
          </p:cNvSpPr>
          <p:nvPr/>
        </p:nvSpPr>
        <p:spPr bwMode="auto">
          <a:xfrm>
            <a:off x="8643934" y="4572008"/>
            <a:ext cx="500066" cy="50006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Содержимое 36"/>
          <p:cNvSpPr txBox="1">
            <a:spLocks/>
          </p:cNvSpPr>
          <p:nvPr/>
        </p:nvSpPr>
        <p:spPr>
          <a:xfrm>
            <a:off x="0" y="0"/>
            <a:ext cx="9144000" cy="6429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Электрон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 О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движется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равномерно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•10</a:t>
            </a:r>
            <a:r>
              <a:rPr lang="ru-RU" sz="24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м/с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т.к.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Fx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=0 ! 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42876" y="714356"/>
            <a:ext cx="5357818" cy="5232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 ускорением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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endParaRPr lang="ru-RU" sz="2800" dirty="0">
              <a:solidFill>
                <a:srgbClr val="365D21"/>
              </a:solidFill>
            </a:endParaRPr>
          </a:p>
        </p:txBody>
      </p:sp>
      <p:grpSp>
        <p:nvGrpSpPr>
          <p:cNvPr id="76" name="Group 5"/>
          <p:cNvGrpSpPr>
            <a:grpSpLocks/>
          </p:cNvGrpSpPr>
          <p:nvPr/>
        </p:nvGrpSpPr>
        <p:grpSpPr bwMode="auto">
          <a:xfrm>
            <a:off x="749973" y="1190296"/>
            <a:ext cx="3072126" cy="1786011"/>
            <a:chOff x="14533" y="2007"/>
            <a:chExt cx="4470" cy="3573"/>
          </a:xfrm>
        </p:grpSpPr>
        <p:grpSp>
          <p:nvGrpSpPr>
            <p:cNvPr id="77" name="Group 7"/>
            <p:cNvGrpSpPr>
              <a:grpSpLocks/>
            </p:cNvGrpSpPr>
            <p:nvPr/>
          </p:nvGrpSpPr>
          <p:grpSpPr bwMode="auto">
            <a:xfrm>
              <a:off x="15461" y="3604"/>
              <a:ext cx="2156" cy="1690"/>
              <a:chOff x="9862" y="6636"/>
              <a:chExt cx="1071" cy="1690"/>
            </a:xfrm>
          </p:grpSpPr>
          <p:grpSp>
            <p:nvGrpSpPr>
              <p:cNvPr id="79" name="Group 9"/>
              <p:cNvGrpSpPr>
                <a:grpSpLocks/>
              </p:cNvGrpSpPr>
              <p:nvPr/>
            </p:nvGrpSpPr>
            <p:grpSpPr bwMode="auto">
              <a:xfrm>
                <a:off x="9862" y="6636"/>
                <a:ext cx="1071" cy="1690"/>
                <a:chOff x="12788" y="5651"/>
                <a:chExt cx="1071" cy="1690"/>
              </a:xfrm>
            </p:grpSpPr>
            <p:sp>
              <p:nvSpPr>
                <p:cNvPr id="8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2788" y="5651"/>
                  <a:ext cx="1071" cy="674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ru-RU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kumimoji="0" lang="ru-RU" sz="24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– v</a:t>
                  </a:r>
                  <a:r>
                    <a:rPr kumimoji="0" lang="ru-RU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0y</a:t>
                  </a:r>
                  <a:r>
                    <a:rPr kumimoji="0" lang="ru-RU" sz="24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3011" y="6486"/>
                  <a:ext cx="391" cy="855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24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a 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0" name="Line 8"/>
              <p:cNvSpPr>
                <a:spLocks noChangeShapeType="1"/>
              </p:cNvSpPr>
              <p:nvPr/>
            </p:nvSpPr>
            <p:spPr bwMode="auto">
              <a:xfrm>
                <a:off x="10026" y="7558"/>
                <a:ext cx="538" cy="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4533" y="2007"/>
              <a:ext cx="4470" cy="357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</a:p>
            <a:p>
              <a:pPr lvl="0">
                <a:spcAft>
                  <a:spcPts val="1000"/>
                </a:spcAft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4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/2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1" name="Line 4"/>
          <p:cNvSpPr>
            <a:spLocks noChangeShapeType="1"/>
          </p:cNvSpPr>
          <p:nvPr/>
        </p:nvSpPr>
        <p:spPr bwMode="auto">
          <a:xfrm rot="-11820000" flipH="1">
            <a:off x="4539149" y="2151368"/>
            <a:ext cx="1588512" cy="630562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5643570" y="2996983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8" name="Прямая соединительная линия 97"/>
          <p:cNvCxnSpPr/>
          <p:nvPr/>
        </p:nvCxnSpPr>
        <p:spPr>
          <a:xfrm rot="16200000" flipH="1">
            <a:off x="5168316" y="2688669"/>
            <a:ext cx="1575026" cy="31354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4714876" y="3071810"/>
            <a:ext cx="1643074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6012160" y="1988840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Arc 20"/>
          <p:cNvSpPr>
            <a:spLocks/>
          </p:cNvSpPr>
          <p:nvPr/>
        </p:nvSpPr>
        <p:spPr bwMode="auto">
          <a:xfrm rot="16806994" flipV="1">
            <a:off x="4895990" y="2775343"/>
            <a:ext cx="309326" cy="21781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929222" y="3620160"/>
            <a:ext cx="178591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87" name="TextBox 86"/>
          <p:cNvSpPr txBox="1"/>
          <p:nvPr/>
        </p:nvSpPr>
        <p:spPr>
          <a:xfrm>
            <a:off x="6215106" y="1260102"/>
            <a:ext cx="157160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cxnSp>
        <p:nvCxnSpPr>
          <p:cNvPr id="113" name="Прямая со стрелкой 112"/>
          <p:cNvCxnSpPr/>
          <p:nvPr/>
        </p:nvCxnSpPr>
        <p:spPr>
          <a:xfrm rot="5400000">
            <a:off x="4964909" y="1964521"/>
            <a:ext cx="3143272" cy="2143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Скругленный прямоугольник 116"/>
          <p:cNvSpPr/>
          <p:nvPr/>
        </p:nvSpPr>
        <p:spPr>
          <a:xfrm>
            <a:off x="1377212" y="1292903"/>
            <a:ext cx="357190" cy="357190"/>
          </a:xfrm>
          <a:prstGeom prst="roundRect">
            <a:avLst/>
          </a:prstGeom>
          <a:solidFill>
            <a:schemeClr val="bg1">
              <a:lumMod val="95000"/>
              <a:alpha val="66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1265930" y="1754332"/>
            <a:ext cx="357190" cy="357190"/>
          </a:xfrm>
          <a:prstGeom prst="roundRect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1935836" y="1714488"/>
            <a:ext cx="421585" cy="357190"/>
          </a:xfrm>
          <a:prstGeom prst="roundRect">
            <a:avLst/>
          </a:prstGeom>
          <a:solidFill>
            <a:schemeClr val="bg1">
              <a:lumMod val="95000"/>
              <a:alpha val="56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2136064" y="2091600"/>
            <a:ext cx="435671" cy="357190"/>
          </a:xfrm>
          <a:prstGeom prst="roundRect">
            <a:avLst/>
          </a:prstGeom>
          <a:solidFill>
            <a:schemeClr val="bg1">
              <a:lumMod val="95000"/>
              <a:alpha val="5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4" name="Прямая со стрелкой 113"/>
          <p:cNvCxnSpPr/>
          <p:nvPr/>
        </p:nvCxnSpPr>
        <p:spPr>
          <a:xfrm>
            <a:off x="928662" y="1571612"/>
            <a:ext cx="4857784" cy="2071702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2363258" y="97172"/>
            <a:ext cx="142876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800" dirty="0">
              <a:solidFill>
                <a:srgbClr val="0014AC"/>
              </a:solidFill>
            </a:endParaRPr>
          </a:p>
        </p:txBody>
      </p:sp>
      <p:grpSp>
        <p:nvGrpSpPr>
          <p:cNvPr id="126" name="Группа 125"/>
          <p:cNvGrpSpPr/>
          <p:nvPr/>
        </p:nvGrpSpPr>
        <p:grpSpPr>
          <a:xfrm>
            <a:off x="6883774" y="1436787"/>
            <a:ext cx="2045416" cy="1404408"/>
            <a:chOff x="6858016" y="1771641"/>
            <a:chExt cx="2045416" cy="1404408"/>
          </a:xfrm>
        </p:grpSpPr>
        <p:sp>
          <p:nvSpPr>
            <p:cNvPr id="121" name="Text Box 4"/>
            <p:cNvSpPr txBox="1">
              <a:spLocks noChangeArrowheads="1"/>
            </p:cNvSpPr>
            <p:nvPr/>
          </p:nvSpPr>
          <p:spPr bwMode="auto">
            <a:xfrm>
              <a:off x="8121684" y="1771641"/>
              <a:ext cx="769397" cy="74617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8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U</a:t>
              </a:r>
              <a:r>
                <a:rPr lang="ru-RU" sz="48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ru-RU" sz="4800" b="1" baseline="-25000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48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" name="Прямоугольник 121"/>
            <p:cNvSpPr/>
            <p:nvPr/>
          </p:nvSpPr>
          <p:spPr>
            <a:xfrm>
              <a:off x="8177556" y="2529718"/>
              <a:ext cx="55656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d </a:t>
              </a:r>
              <a:endParaRPr lang="ru-RU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23" name="Группа 46"/>
            <p:cNvGrpSpPr/>
            <p:nvPr/>
          </p:nvGrpSpPr>
          <p:grpSpPr>
            <a:xfrm>
              <a:off x="6858016" y="2057392"/>
              <a:ext cx="2045416" cy="1000132"/>
              <a:chOff x="4319277" y="4827266"/>
              <a:chExt cx="2045416" cy="1000132"/>
            </a:xfrm>
          </p:grpSpPr>
          <p:sp>
            <p:nvSpPr>
              <p:cNvPr id="124" name="Text Box 32"/>
              <p:cNvSpPr txBox="1">
                <a:spLocks noChangeArrowheads="1"/>
              </p:cNvSpPr>
              <p:nvPr/>
            </p:nvSpPr>
            <p:spPr bwMode="auto">
              <a:xfrm>
                <a:off x="4319277" y="4827266"/>
                <a:ext cx="1143008" cy="1000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en-US" sz="5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5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6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5" name="Line 28"/>
              <p:cNvSpPr>
                <a:spLocks noChangeShapeType="1"/>
              </p:cNvSpPr>
              <p:nvPr/>
            </p:nvSpPr>
            <p:spPr bwMode="auto">
              <a:xfrm>
                <a:off x="5500693" y="5357826"/>
                <a:ext cx="86400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cxnSp>
        <p:nvCxnSpPr>
          <p:cNvPr id="127" name="Прямая со стрелкой 126"/>
          <p:cNvCxnSpPr/>
          <p:nvPr/>
        </p:nvCxnSpPr>
        <p:spPr>
          <a:xfrm flipV="1">
            <a:off x="4071934" y="2571744"/>
            <a:ext cx="4214842" cy="128588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 стрелкой 128"/>
          <p:cNvCxnSpPr/>
          <p:nvPr/>
        </p:nvCxnSpPr>
        <p:spPr>
          <a:xfrm rot="5400000">
            <a:off x="2536017" y="892951"/>
            <a:ext cx="1285884" cy="5000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/>
          <p:nvPr/>
        </p:nvCxnSpPr>
        <p:spPr>
          <a:xfrm flipV="1">
            <a:off x="2786050" y="1571612"/>
            <a:ext cx="3571900" cy="4286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/>
          <p:nvPr/>
        </p:nvCxnSpPr>
        <p:spPr>
          <a:xfrm rot="16200000" flipH="1">
            <a:off x="6679421" y="1750207"/>
            <a:ext cx="428628" cy="3571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Рамка 135"/>
          <p:cNvSpPr/>
          <p:nvPr/>
        </p:nvSpPr>
        <p:spPr>
          <a:xfrm>
            <a:off x="8001024" y="1500174"/>
            <a:ext cx="857256" cy="7143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786414" y="714356"/>
            <a:ext cx="335761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137" name="TextBox 136"/>
          <p:cNvSpPr txBox="1"/>
          <p:nvPr/>
        </p:nvSpPr>
        <p:spPr>
          <a:xfrm>
            <a:off x="5143504" y="5214950"/>
            <a:ext cx="364333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перевести сантиметры в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метры!!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!          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2" name="Дуга 1"/>
          <p:cNvSpPr/>
          <p:nvPr/>
        </p:nvSpPr>
        <p:spPr>
          <a:xfrm flipV="1">
            <a:off x="-3780928" y="-3483768"/>
            <a:ext cx="9565664" cy="7992888"/>
          </a:xfrm>
          <a:prstGeom prst="arc">
            <a:avLst>
              <a:gd name="adj1" fmla="val 16330123"/>
              <a:gd name="adj2" fmla="val 20462968"/>
            </a:avLst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TextBox 94"/>
          <p:cNvSpPr txBox="1"/>
          <p:nvPr/>
        </p:nvSpPr>
        <p:spPr>
          <a:xfrm>
            <a:off x="-32" y="6286544"/>
            <a:ext cx="6715172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Движение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электрона в однородном поле          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96" name="Text Box 2"/>
          <p:cNvSpPr txBox="1">
            <a:spLocks noChangeArrowheads="1"/>
          </p:cNvSpPr>
          <p:nvPr/>
        </p:nvSpPr>
        <p:spPr bwMode="auto">
          <a:xfrm>
            <a:off x="6572264" y="6357958"/>
            <a:ext cx="2571736" cy="500042"/>
          </a:xfrm>
          <a:prstGeom prst="rect">
            <a:avLst/>
          </a:prstGeom>
          <a:solidFill>
            <a:srgbClr val="FFFF00"/>
          </a:solidFill>
          <a:ln w="158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СР-3№3б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стр.20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139 C 0.05521 -0.0007 0.11042 -0.00278 0.16528 -0.01921 C 0.21997 -0.03542 0.28264 -0.06574 0.32813 -0.09699 C 0.37344 -0.12824 0.36563 -0.14236 0.4382 -0.20695 C 0.51094 -0.27153 0.63733 -0.37801 0.76389 -0.48472 " pathEditMode="relative" rAng="0" ptsTypes="aaaaA">
                                      <p:cBhvr>
                                        <p:cTn id="1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94" y="-243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3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000"/>
                            </p:stCondLst>
                            <p:childTnLst>
                              <p:par>
                                <p:cTn id="2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500"/>
                            </p:stCondLst>
                            <p:childTnLst>
                              <p:par>
                                <p:cTn id="2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500"/>
                            </p:stCondLst>
                            <p:childTnLst>
                              <p:par>
                                <p:cTn id="2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500"/>
                            </p:stCondLst>
                            <p:childTnLst>
                              <p:par>
                                <p:cTn id="2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7" dur="2000" fill="hold"/>
                                        <p:tgtEl>
                                          <p:spTgt spid="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67" grpId="0" animBg="1"/>
      <p:bldP spid="65" grpId="0" animBg="1"/>
      <p:bldP spid="3" grpId="0" animBg="1"/>
      <p:bldP spid="4" grpId="0" animBg="1"/>
      <p:bldP spid="44" grpId="0" animBg="1"/>
      <p:bldP spid="50" grpId="0" animBg="1"/>
      <p:bldP spid="64" grpId="0" animBg="1"/>
      <p:bldP spid="66" grpId="0" animBg="1"/>
      <p:bldP spid="73" grpId="0" animBg="1"/>
      <p:bldP spid="75" grpId="0" animBg="1" autoUpdateAnimBg="0"/>
      <p:bldP spid="91" grpId="0" animBg="1"/>
      <p:bldP spid="94" grpId="0"/>
      <p:bldP spid="108" grpId="0"/>
      <p:bldP spid="109" grpId="0" animBg="1"/>
      <p:bldP spid="111" grpId="0" animBg="1" autoUpdateAnimBg="0"/>
      <p:bldP spid="87" grpId="0" animBg="1"/>
      <p:bldP spid="117" grpId="0" animBg="1"/>
      <p:bldP spid="118" grpId="0" animBg="1"/>
      <p:bldP spid="119" grpId="0" animBg="1"/>
      <p:bldP spid="120" grpId="0" animBg="1"/>
      <p:bldP spid="74" grpId="0" animBg="1" autoUpdateAnimBg="0"/>
      <p:bldP spid="136" grpId="0" animBg="1"/>
      <p:bldP spid="136" grpId="1" animBg="1"/>
      <p:bldP spid="84" grpId="0" animBg="1"/>
      <p:bldP spid="84" grpId="1" animBg="1"/>
      <p:bldP spid="137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 l="28711" t="59868" r="30273" b="32284"/>
          <a:stretch>
            <a:fillRect/>
          </a:stretch>
        </p:blipFill>
        <p:spPr bwMode="auto">
          <a:xfrm>
            <a:off x="0" y="0"/>
            <a:ext cx="9144000" cy="139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 rot="16200000" flipH="1">
            <a:off x="822299" y="3392487"/>
            <a:ext cx="1070776" cy="7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500034" y="3214686"/>
            <a:ext cx="714380" cy="646331"/>
            <a:chOff x="7643834" y="139463"/>
            <a:chExt cx="714380" cy="646331"/>
          </a:xfrm>
        </p:grpSpPr>
        <p:grpSp>
          <p:nvGrpSpPr>
            <p:cNvPr id="11" name="Группа 68"/>
            <p:cNvGrpSpPr/>
            <p:nvPr/>
          </p:nvGrpSpPr>
          <p:grpSpPr>
            <a:xfrm>
              <a:off x="7643834" y="139463"/>
              <a:ext cx="714380" cy="646331"/>
              <a:chOff x="6643702" y="493018"/>
              <a:chExt cx="714380" cy="646331"/>
            </a:xfrm>
            <a:solidFill>
              <a:schemeClr val="bg1"/>
            </a:solidFill>
          </p:grpSpPr>
          <p:sp>
            <p:nvSpPr>
              <p:cNvPr id="13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643702" y="493018"/>
                <a:ext cx="714380" cy="646331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ru-RU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>
              <a:off x="7703585" y="210901"/>
              <a:ext cx="34935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357686" y="3143248"/>
            <a:ext cx="571504" cy="646331"/>
            <a:chOff x="7643830" y="139463"/>
            <a:chExt cx="635004" cy="646331"/>
          </a:xfrm>
        </p:grpSpPr>
        <p:grpSp>
          <p:nvGrpSpPr>
            <p:cNvPr id="16" name="Группа 68"/>
            <p:cNvGrpSpPr/>
            <p:nvPr/>
          </p:nvGrpSpPr>
          <p:grpSpPr>
            <a:xfrm>
              <a:off x="7643830" y="139463"/>
              <a:ext cx="635004" cy="646331"/>
              <a:chOff x="6643698" y="493018"/>
              <a:chExt cx="635004" cy="646331"/>
            </a:xfrm>
            <a:solidFill>
              <a:schemeClr val="bg1"/>
            </a:solidFill>
          </p:grpSpPr>
          <p:sp>
            <p:nvSpPr>
              <p:cNvPr id="18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643698" y="493018"/>
                <a:ext cx="635004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sz="2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ru-RU" sz="36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7703585" y="344915"/>
              <a:ext cx="349353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6600"/>
                </a:solidFill>
              </a:endParaRPr>
            </a:p>
          </p:txBody>
        </p:sp>
      </p:grpSp>
      <p:cxnSp>
        <p:nvCxnSpPr>
          <p:cNvPr id="20" name="Прямая со стрелкой 19"/>
          <p:cNvCxnSpPr/>
          <p:nvPr/>
        </p:nvCxnSpPr>
        <p:spPr>
          <a:xfrm flipV="1">
            <a:off x="2571736" y="3429000"/>
            <a:ext cx="1643074" cy="27316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V="1">
            <a:off x="1492065" y="2722721"/>
            <a:ext cx="598819" cy="11112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23"/>
          <p:cNvGrpSpPr/>
          <p:nvPr/>
        </p:nvGrpSpPr>
        <p:grpSpPr>
          <a:xfrm>
            <a:off x="857224" y="2160288"/>
            <a:ext cx="714380" cy="646331"/>
            <a:chOff x="7643834" y="139463"/>
            <a:chExt cx="714380" cy="646331"/>
          </a:xfrm>
        </p:grpSpPr>
        <p:grpSp>
          <p:nvGrpSpPr>
            <p:cNvPr id="25" name="Группа 68"/>
            <p:cNvGrpSpPr/>
            <p:nvPr/>
          </p:nvGrpSpPr>
          <p:grpSpPr>
            <a:xfrm>
              <a:off x="7643834" y="139463"/>
              <a:ext cx="714380" cy="646331"/>
              <a:chOff x="6643702" y="493018"/>
              <a:chExt cx="714380" cy="646331"/>
            </a:xfrm>
            <a:solidFill>
              <a:schemeClr val="bg1"/>
            </a:solidFill>
          </p:grpSpPr>
          <p:sp>
            <p:nvSpPr>
              <p:cNvPr id="27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643702" y="493018"/>
                <a:ext cx="714380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sz="3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э</a:t>
                </a:r>
                <a:endParaRPr lang="ru-RU" sz="3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>
              <a:off x="7786710" y="214290"/>
              <a:ext cx="34935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9" name="Group 2"/>
          <p:cNvGrpSpPr>
            <a:grpSpLocks/>
          </p:cNvGrpSpPr>
          <p:nvPr/>
        </p:nvGrpSpPr>
        <p:grpSpPr bwMode="auto">
          <a:xfrm>
            <a:off x="1643044" y="3000372"/>
            <a:ext cx="357188" cy="357187"/>
            <a:chOff x="1783" y="8526"/>
            <a:chExt cx="366" cy="388"/>
          </a:xfrm>
        </p:grpSpPr>
        <p:sp>
          <p:nvSpPr>
            <p:cNvPr id="30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715008" y="1548458"/>
            <a:ext cx="335761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grpSp>
        <p:nvGrpSpPr>
          <p:cNvPr id="34" name="Group 5"/>
          <p:cNvGrpSpPr>
            <a:grpSpLocks/>
          </p:cNvGrpSpPr>
          <p:nvPr/>
        </p:nvGrpSpPr>
        <p:grpSpPr bwMode="auto">
          <a:xfrm>
            <a:off x="5929030" y="2143116"/>
            <a:ext cx="3072126" cy="1786011"/>
            <a:chOff x="14533" y="2007"/>
            <a:chExt cx="4470" cy="3573"/>
          </a:xfrm>
        </p:grpSpPr>
        <p:grpSp>
          <p:nvGrpSpPr>
            <p:cNvPr id="35" name="Group 7"/>
            <p:cNvGrpSpPr>
              <a:grpSpLocks/>
            </p:cNvGrpSpPr>
            <p:nvPr/>
          </p:nvGrpSpPr>
          <p:grpSpPr bwMode="auto">
            <a:xfrm>
              <a:off x="15461" y="3604"/>
              <a:ext cx="2156" cy="1690"/>
              <a:chOff x="9862" y="6636"/>
              <a:chExt cx="1071" cy="1690"/>
            </a:xfrm>
          </p:grpSpPr>
          <p:grpSp>
            <p:nvGrpSpPr>
              <p:cNvPr id="37" name="Group 9"/>
              <p:cNvGrpSpPr>
                <a:grpSpLocks/>
              </p:cNvGrpSpPr>
              <p:nvPr/>
            </p:nvGrpSpPr>
            <p:grpSpPr bwMode="auto">
              <a:xfrm>
                <a:off x="9862" y="6636"/>
                <a:ext cx="1071" cy="1690"/>
                <a:chOff x="12788" y="5651"/>
                <a:chExt cx="1071" cy="1690"/>
              </a:xfrm>
            </p:grpSpPr>
            <p:sp>
              <p:nvSpPr>
                <p:cNvPr id="3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2788" y="5651"/>
                  <a:ext cx="1071" cy="674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ru-RU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kumimoji="0" lang="ru-RU" sz="24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– v</a:t>
                  </a:r>
                  <a:r>
                    <a:rPr kumimoji="0" lang="ru-RU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0y</a:t>
                  </a:r>
                  <a:r>
                    <a:rPr kumimoji="0" lang="ru-RU" sz="24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3011" y="6486"/>
                  <a:ext cx="391" cy="855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24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a 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8" name="Line 8"/>
              <p:cNvSpPr>
                <a:spLocks noChangeShapeType="1"/>
              </p:cNvSpPr>
              <p:nvPr/>
            </p:nvSpPr>
            <p:spPr bwMode="auto">
              <a:xfrm>
                <a:off x="10026" y="7558"/>
                <a:ext cx="538" cy="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6" name="Text Box 6"/>
            <p:cNvSpPr txBox="1">
              <a:spLocks noChangeArrowheads="1"/>
            </p:cNvSpPr>
            <p:nvPr/>
          </p:nvSpPr>
          <p:spPr bwMode="auto">
            <a:xfrm>
              <a:off x="14533" y="2007"/>
              <a:ext cx="4470" cy="357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</a:p>
            <a:p>
              <a:pPr lvl="0">
                <a:spcAft>
                  <a:spcPts val="1000"/>
                </a:spcAft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4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/2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Рамка 40"/>
          <p:cNvSpPr/>
          <p:nvPr/>
        </p:nvSpPr>
        <p:spPr>
          <a:xfrm>
            <a:off x="5857884" y="2143116"/>
            <a:ext cx="2143140" cy="57150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3357554" y="1425347"/>
            <a:ext cx="428627" cy="646331"/>
            <a:chOff x="7643825" y="143228"/>
            <a:chExt cx="476252" cy="646331"/>
          </a:xfrm>
        </p:grpSpPr>
        <p:sp>
          <p:nvSpPr>
            <p:cNvPr id="43" name="TextBox 42"/>
            <p:cNvSpPr txBox="1"/>
            <p:nvPr/>
          </p:nvSpPr>
          <p:spPr>
            <a:xfrm>
              <a:off x="7643825" y="143228"/>
              <a:ext cx="47625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Line 18"/>
            <p:cNvSpPr>
              <a:spLocks noChangeShapeType="1"/>
            </p:cNvSpPr>
            <p:nvPr/>
          </p:nvSpPr>
          <p:spPr bwMode="auto">
            <a:xfrm>
              <a:off x="7703585" y="344915"/>
              <a:ext cx="349353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6600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929190" y="3139859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97648" y="2139727"/>
            <a:ext cx="98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143240" y="2834342"/>
            <a:ext cx="1000132" cy="523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=60</a:t>
            </a:r>
            <a:endParaRPr lang="ru-RU" sz="2800" dirty="0"/>
          </a:p>
        </p:txBody>
      </p:sp>
      <p:sp>
        <p:nvSpPr>
          <p:cNvPr id="52" name="Arc 20"/>
          <p:cNvSpPr>
            <a:spLocks/>
          </p:cNvSpPr>
          <p:nvPr/>
        </p:nvSpPr>
        <p:spPr bwMode="auto">
          <a:xfrm rot="16806994" flipV="1">
            <a:off x="2838858" y="3124180"/>
            <a:ext cx="309326" cy="21781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43768" y="3786190"/>
            <a:ext cx="150026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142844" y="1428736"/>
            <a:ext cx="1973617" cy="52322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143768" y="4357694"/>
            <a:ext cx="164307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940497" y="1533961"/>
            <a:ext cx="435671" cy="3571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-71470" y="4428314"/>
            <a:ext cx="135729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60°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/>
          </a:p>
        </p:txBody>
      </p:sp>
      <p:grpSp>
        <p:nvGrpSpPr>
          <p:cNvPr id="58" name="Group 7"/>
          <p:cNvGrpSpPr>
            <a:grpSpLocks/>
          </p:cNvGrpSpPr>
          <p:nvPr/>
        </p:nvGrpSpPr>
        <p:grpSpPr bwMode="auto">
          <a:xfrm>
            <a:off x="1214429" y="4000504"/>
            <a:ext cx="793055" cy="1358140"/>
            <a:chOff x="9757" y="3156"/>
            <a:chExt cx="315" cy="55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9" name="Text Box 8"/>
            <p:cNvSpPr txBox="1">
              <a:spLocks noChangeArrowheads="1"/>
            </p:cNvSpPr>
            <p:nvPr/>
          </p:nvSpPr>
          <p:spPr bwMode="auto">
            <a:xfrm>
              <a:off x="9785" y="3479"/>
              <a:ext cx="284" cy="2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Text Box 9"/>
            <p:cNvSpPr txBox="1">
              <a:spLocks noChangeArrowheads="1"/>
            </p:cNvSpPr>
            <p:nvPr/>
          </p:nvSpPr>
          <p:spPr bwMode="auto">
            <a:xfrm>
              <a:off x="9758" y="3156"/>
              <a:ext cx="311" cy="2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000" b="1" i="0" u="none" strike="noStrike" cap="none" normalizeH="0" baseline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4000" b="1" baseline="-250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Line 10"/>
            <p:cNvSpPr>
              <a:spLocks noChangeShapeType="1"/>
            </p:cNvSpPr>
            <p:nvPr/>
          </p:nvSpPr>
          <p:spPr bwMode="auto">
            <a:xfrm>
              <a:off x="9757" y="3460"/>
              <a:ext cx="315" cy="0"/>
            </a:xfrm>
            <a:prstGeom prst="line">
              <a:avLst/>
            </a:prstGeom>
            <a:grpFill/>
            <a:ln w="3810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2" name="Group 7"/>
          <p:cNvGrpSpPr>
            <a:grpSpLocks/>
          </p:cNvGrpSpPr>
          <p:nvPr/>
        </p:nvGrpSpPr>
        <p:grpSpPr bwMode="auto">
          <a:xfrm>
            <a:off x="2572069" y="4000504"/>
            <a:ext cx="785502" cy="1358140"/>
            <a:chOff x="9748" y="3156"/>
            <a:chExt cx="312" cy="55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3" name="Text Box 8"/>
            <p:cNvSpPr txBox="1">
              <a:spLocks noChangeArrowheads="1"/>
            </p:cNvSpPr>
            <p:nvPr/>
          </p:nvSpPr>
          <p:spPr bwMode="auto">
            <a:xfrm>
              <a:off x="9748" y="3479"/>
              <a:ext cx="284" cy="2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Text Box 9"/>
            <p:cNvSpPr txBox="1">
              <a:spLocks noChangeArrowheads="1"/>
            </p:cNvSpPr>
            <p:nvPr/>
          </p:nvSpPr>
          <p:spPr bwMode="auto">
            <a:xfrm>
              <a:off x="9758" y="3156"/>
              <a:ext cx="302" cy="2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t 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Line 10"/>
            <p:cNvSpPr>
              <a:spLocks noChangeShapeType="1"/>
            </p:cNvSpPr>
            <p:nvPr/>
          </p:nvSpPr>
          <p:spPr bwMode="auto">
            <a:xfrm>
              <a:off x="9757" y="3460"/>
              <a:ext cx="243" cy="0"/>
            </a:xfrm>
            <a:prstGeom prst="line">
              <a:avLst/>
            </a:prstGeom>
            <a:grpFill/>
            <a:ln w="3810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2071720" y="4429132"/>
            <a:ext cx="50006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/>
          </a:p>
        </p:txBody>
      </p:sp>
      <p:sp>
        <p:nvSpPr>
          <p:cNvPr id="67" name="TextBox 66"/>
          <p:cNvSpPr txBox="1"/>
          <p:nvPr/>
        </p:nvSpPr>
        <p:spPr>
          <a:xfrm>
            <a:off x="3429042" y="4429132"/>
            <a:ext cx="50006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/>
          </a:p>
        </p:txBody>
      </p:sp>
      <p:grpSp>
        <p:nvGrpSpPr>
          <p:cNvPr id="68" name="Group 7"/>
          <p:cNvGrpSpPr>
            <a:grpSpLocks/>
          </p:cNvGrpSpPr>
          <p:nvPr/>
        </p:nvGrpSpPr>
        <p:grpSpPr bwMode="auto">
          <a:xfrm>
            <a:off x="3952082" y="3929066"/>
            <a:ext cx="1334348" cy="1358140"/>
            <a:chOff x="9757" y="3156"/>
            <a:chExt cx="530" cy="55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9" name="Text Box 8"/>
            <p:cNvSpPr txBox="1">
              <a:spLocks noChangeArrowheads="1"/>
            </p:cNvSpPr>
            <p:nvPr/>
          </p:nvSpPr>
          <p:spPr bwMode="auto">
            <a:xfrm>
              <a:off x="9776" y="3479"/>
              <a:ext cx="425" cy="2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4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Text Box 9"/>
            <p:cNvSpPr txBox="1">
              <a:spLocks noChangeArrowheads="1"/>
            </p:cNvSpPr>
            <p:nvPr/>
          </p:nvSpPr>
          <p:spPr bwMode="auto">
            <a:xfrm>
              <a:off x="9758" y="3156"/>
              <a:ext cx="425" cy="2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40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Line 10"/>
            <p:cNvSpPr>
              <a:spLocks noChangeShapeType="1"/>
            </p:cNvSpPr>
            <p:nvPr/>
          </p:nvSpPr>
          <p:spPr bwMode="auto">
            <a:xfrm>
              <a:off x="9757" y="3460"/>
              <a:ext cx="530" cy="0"/>
            </a:xfrm>
            <a:prstGeom prst="line">
              <a:avLst/>
            </a:prstGeom>
            <a:grpFill/>
            <a:ln w="3810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5" name="Группа 68"/>
          <p:cNvGrpSpPr/>
          <p:nvPr/>
        </p:nvGrpSpPr>
        <p:grpSpPr>
          <a:xfrm>
            <a:off x="4375959" y="1425347"/>
            <a:ext cx="928694" cy="646331"/>
            <a:chOff x="6643696" y="493018"/>
            <a:chExt cx="825505" cy="646331"/>
          </a:xfrm>
          <a:solidFill>
            <a:schemeClr val="bg1"/>
          </a:solidFill>
        </p:grpSpPr>
        <p:sp>
          <p:nvSpPr>
            <p:cNvPr id="77" name="Line 18"/>
            <p:cNvSpPr>
              <a:spLocks noChangeShapeType="1"/>
            </p:cNvSpPr>
            <p:nvPr/>
          </p:nvSpPr>
          <p:spPr bwMode="auto">
            <a:xfrm>
              <a:off x="6715140" y="564456"/>
              <a:ext cx="457489" cy="0"/>
            </a:xfrm>
            <a:prstGeom prst="line">
              <a:avLst/>
            </a:prstGeom>
            <a:grp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643696" y="493018"/>
              <a:ext cx="825505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2v</a:t>
              </a:r>
              <a:r>
                <a:rPr lang="en-US" sz="2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3857620" y="1428736"/>
            <a:ext cx="50006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/>
          </a:p>
        </p:txBody>
      </p:sp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10" cstate="print"/>
          <a:srcRect l="48314" t="31494" r="36542" b="64111"/>
          <a:stretch>
            <a:fillRect/>
          </a:stretch>
        </p:blipFill>
        <p:spPr bwMode="auto">
          <a:xfrm>
            <a:off x="3286116" y="5572140"/>
            <a:ext cx="400052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" name="TextBox 80"/>
          <p:cNvSpPr txBox="1"/>
          <p:nvPr/>
        </p:nvSpPr>
        <p:spPr>
          <a:xfrm>
            <a:off x="214282" y="5786454"/>
            <a:ext cx="10001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2tg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3200" dirty="0"/>
          </a:p>
        </p:txBody>
      </p:sp>
      <p:sp>
        <p:nvSpPr>
          <p:cNvPr id="82" name="TextBox 81"/>
          <p:cNvSpPr txBox="1"/>
          <p:nvPr/>
        </p:nvSpPr>
        <p:spPr>
          <a:xfrm>
            <a:off x="1285852" y="5786454"/>
            <a:ext cx="50006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/>
          </a:p>
        </p:txBody>
      </p: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1785923" y="5309546"/>
            <a:ext cx="1357007" cy="1358140"/>
            <a:chOff x="9757" y="3156"/>
            <a:chExt cx="539" cy="55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4" name="Text Box 8"/>
            <p:cNvSpPr txBox="1">
              <a:spLocks noChangeArrowheads="1"/>
            </p:cNvSpPr>
            <p:nvPr/>
          </p:nvSpPr>
          <p:spPr bwMode="auto">
            <a:xfrm>
              <a:off x="9776" y="3479"/>
              <a:ext cx="425" cy="2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4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Text Box 9"/>
            <p:cNvSpPr txBox="1">
              <a:spLocks noChangeArrowheads="1"/>
            </p:cNvSpPr>
            <p:nvPr/>
          </p:nvSpPr>
          <p:spPr bwMode="auto">
            <a:xfrm>
              <a:off x="9758" y="3156"/>
              <a:ext cx="538" cy="2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E2</a:t>
              </a: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t 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Line 10"/>
            <p:cNvSpPr>
              <a:spLocks noChangeShapeType="1"/>
            </p:cNvSpPr>
            <p:nvPr/>
          </p:nvSpPr>
          <p:spPr bwMode="auto">
            <a:xfrm>
              <a:off x="9757" y="3460"/>
              <a:ext cx="530" cy="0"/>
            </a:xfrm>
            <a:prstGeom prst="line">
              <a:avLst/>
            </a:prstGeom>
            <a:grpFill/>
            <a:ln w="3810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7000892" y="5072074"/>
            <a:ext cx="71438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а=</a:t>
            </a:r>
            <a:endParaRPr lang="ru-RU" sz="3200" dirty="0"/>
          </a:p>
        </p:txBody>
      </p:sp>
      <p:grpSp>
        <p:nvGrpSpPr>
          <p:cNvPr id="91" name="Group 7"/>
          <p:cNvGrpSpPr>
            <a:grpSpLocks/>
          </p:cNvGrpSpPr>
          <p:nvPr/>
        </p:nvGrpSpPr>
        <p:grpSpPr bwMode="auto">
          <a:xfrm>
            <a:off x="7809589" y="4928933"/>
            <a:ext cx="833336" cy="991540"/>
            <a:chOff x="9757" y="3243"/>
            <a:chExt cx="331" cy="40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2" name="Text Box 8"/>
            <p:cNvSpPr txBox="1">
              <a:spLocks noChangeArrowheads="1"/>
            </p:cNvSpPr>
            <p:nvPr/>
          </p:nvSpPr>
          <p:spPr bwMode="auto">
            <a:xfrm>
              <a:off x="9804" y="3417"/>
              <a:ext cx="227" cy="2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Text Box 9"/>
            <p:cNvSpPr txBox="1">
              <a:spLocks noChangeArrowheads="1"/>
            </p:cNvSpPr>
            <p:nvPr/>
          </p:nvSpPr>
          <p:spPr bwMode="auto">
            <a:xfrm>
              <a:off x="9758" y="3243"/>
              <a:ext cx="330" cy="20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32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Line 10"/>
            <p:cNvSpPr>
              <a:spLocks noChangeShapeType="1"/>
            </p:cNvSpPr>
            <p:nvPr/>
          </p:nvSpPr>
          <p:spPr bwMode="auto">
            <a:xfrm>
              <a:off x="9757" y="3460"/>
              <a:ext cx="315" cy="0"/>
            </a:xfrm>
            <a:prstGeom prst="line">
              <a:avLst/>
            </a:prstGeom>
            <a:grpFill/>
            <a:ln w="3810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Line 4"/>
          <p:cNvSpPr>
            <a:spLocks noChangeShapeType="1"/>
          </p:cNvSpPr>
          <p:nvPr/>
        </p:nvSpPr>
        <p:spPr bwMode="auto">
          <a:xfrm rot="-11820000" flipH="1">
            <a:off x="2394032" y="2155513"/>
            <a:ext cx="2032324" cy="925164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16200000" flipH="1">
            <a:off x="3411619" y="2697247"/>
            <a:ext cx="1575026" cy="31354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 rot="10800000">
            <a:off x="3000364" y="4572008"/>
            <a:ext cx="4071966" cy="79245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 rot="16200000" flipH="1">
            <a:off x="-32" y="2214554"/>
            <a:ext cx="2214578" cy="15001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6858016" y="6357958"/>
            <a:ext cx="2285984" cy="500042"/>
          </a:xfrm>
          <a:prstGeom prst="rect">
            <a:avLst/>
          </a:prstGeom>
          <a:solidFill>
            <a:srgbClr val="FFFF00"/>
          </a:solidFill>
          <a:ln w="158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СР-3, стр.21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1" grpId="0" animBg="1"/>
      <p:bldP spid="46" grpId="0"/>
      <p:bldP spid="50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 autoUpdateAnimBg="0"/>
      <p:bldP spid="66" grpId="0" animBg="1" autoUpdateAnimBg="0"/>
      <p:bldP spid="67" grpId="0" animBg="1" autoUpdateAnimBg="0"/>
      <p:bldP spid="79" grpId="0" animBg="1" autoUpdateAnimBg="0"/>
      <p:bldP spid="81" grpId="0" animBg="1" autoUpdateAnimBg="0"/>
      <p:bldP spid="82" grpId="0" animBg="1" autoUpdateAnimBg="0"/>
      <p:bldP spid="90" grpId="0" animBg="1" autoUpdateAnimBg="0"/>
      <p:bldP spid="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357158" y="785794"/>
            <a:ext cx="6264205" cy="16324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 задач  </a:t>
            </a:r>
            <a:endParaRPr lang="ru-RU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6027003"/>
            <a:ext cx="61436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электрическое поле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4234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0"/>
            <a:ext cx="49816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 темам №9-13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ts val="5000"/>
              </a:lnSpc>
              <a:spcAft>
                <a:spcPts val="1000"/>
              </a:spcAft>
            </a:pPr>
            <a:r>
              <a:rPr lang="en-US" sz="9600" b="1" dirty="0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6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6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60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7200" b="1" u="sng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5000"/>
              </a:lnSpc>
              <a:spcAft>
                <a:spcPts val="10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8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5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 rot="20971596">
            <a:off x="105631" y="2814671"/>
            <a:ext cx="9144000" cy="200026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на суперпозицию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0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59"/>
          <p:cNvSpPr/>
          <p:nvPr/>
        </p:nvSpPr>
        <p:spPr>
          <a:xfrm>
            <a:off x="0" y="521495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71438" eaLnBrk="0" hangingPunct="0"/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Два точечных </a:t>
            </a:r>
            <a:r>
              <a:rPr lang="ru-RU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Разноимённыеенных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заряда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2•10</a:t>
            </a:r>
            <a:r>
              <a:rPr lang="ru-RU" sz="2800" b="1" baseline="30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-10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 находятся на концах гипотенузы длиной 5 см. Определить напряженность поля в точке, находящейся на расстоянии 4 см от первого и 3 см от второго заряда.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Равнобедренный треугольник 58"/>
          <p:cNvSpPr/>
          <p:nvPr/>
        </p:nvSpPr>
        <p:spPr>
          <a:xfrm rot="11899754">
            <a:off x="2163109" y="4775177"/>
            <a:ext cx="729282" cy="40829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Равнобедренный треугольник 71"/>
          <p:cNvSpPr/>
          <p:nvPr/>
        </p:nvSpPr>
        <p:spPr>
          <a:xfrm rot="11954531">
            <a:off x="1703231" y="3848179"/>
            <a:ext cx="699911" cy="40829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10800000" flipV="1">
            <a:off x="1995174" y="1118817"/>
            <a:ext cx="6552000" cy="3096000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-428660" y="2000240"/>
            <a:ext cx="3500462" cy="1643074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1406" y="639529"/>
            <a:ext cx="714380" cy="1714512"/>
            <a:chOff x="1664" y="4813"/>
            <a:chExt cx="366" cy="871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664" y="4813"/>
              <a:ext cx="366" cy="388"/>
              <a:chOff x="846" y="9235"/>
              <a:chExt cx="366" cy="388"/>
            </a:xfrm>
          </p:grpSpPr>
          <p:sp>
            <p:nvSpPr>
              <p:cNvPr id="7" name="Oval 4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937" y="9337"/>
                <a:ext cx="207" cy="207"/>
                <a:chOff x="7108" y="3188"/>
                <a:chExt cx="207" cy="207"/>
              </a:xfrm>
            </p:grpSpPr>
            <p:sp>
              <p:nvSpPr>
                <p:cNvPr id="9" name="Line 6"/>
                <p:cNvSpPr>
                  <a:spLocks noChangeShapeType="1"/>
                </p:cNvSpPr>
                <p:nvPr/>
              </p:nvSpPr>
              <p:spPr bwMode="auto">
                <a:xfrm>
                  <a:off x="7108" y="3294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" name="Line 7"/>
                <p:cNvSpPr>
                  <a:spLocks noChangeShapeType="1"/>
                </p:cNvSpPr>
                <p:nvPr/>
              </p:nvSpPr>
              <p:spPr bwMode="auto">
                <a:xfrm rot="-5400000">
                  <a:off x="7108" y="3292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1854" y="5194"/>
              <a:ext cx="0" cy="49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8286776" y="710967"/>
            <a:ext cx="714380" cy="1357322"/>
            <a:chOff x="1664" y="4813"/>
            <a:chExt cx="366" cy="871"/>
          </a:xfrm>
        </p:grpSpPr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664" y="4813"/>
              <a:ext cx="366" cy="388"/>
              <a:chOff x="846" y="9235"/>
              <a:chExt cx="366" cy="388"/>
            </a:xfrm>
          </p:grpSpPr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Line 13"/>
              <p:cNvSpPr>
                <a:spLocks noChangeShapeType="1"/>
              </p:cNvSpPr>
              <p:nvPr/>
            </p:nvSpPr>
            <p:spPr bwMode="auto">
              <a:xfrm>
                <a:off x="937" y="9443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1854" y="5194"/>
              <a:ext cx="0" cy="49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0" y="68049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459197" y="68049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71538" y="3786190"/>
            <a:ext cx="6335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928794" y="4071942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 rot="-6540000" flipH="1">
            <a:off x="1709057" y="4731811"/>
            <a:ext cx="1044000" cy="38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2" name="Группа 68"/>
          <p:cNvGrpSpPr/>
          <p:nvPr/>
        </p:nvGrpSpPr>
        <p:grpSpPr>
          <a:xfrm>
            <a:off x="1643042" y="4714884"/>
            <a:ext cx="714380" cy="646331"/>
            <a:chOff x="6643702" y="350142"/>
            <a:chExt cx="714380" cy="646331"/>
          </a:xfrm>
        </p:grpSpPr>
        <p:sp>
          <p:nvSpPr>
            <p:cNvPr id="34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643702" y="350142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Line 4"/>
          <p:cNvSpPr>
            <a:spLocks noChangeShapeType="1"/>
          </p:cNvSpPr>
          <p:nvPr/>
        </p:nvSpPr>
        <p:spPr bwMode="auto">
          <a:xfrm rot="-11580000" flipH="1">
            <a:off x="1977542" y="3884233"/>
            <a:ext cx="995300" cy="151657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8" name="Группа 68"/>
          <p:cNvGrpSpPr/>
          <p:nvPr/>
        </p:nvGrpSpPr>
        <p:grpSpPr>
          <a:xfrm>
            <a:off x="3500430" y="2786058"/>
            <a:ext cx="714380" cy="646331"/>
            <a:chOff x="6643702" y="493018"/>
            <a:chExt cx="714380" cy="646331"/>
          </a:xfrm>
        </p:grpSpPr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43702" y="493018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0" name="Прямая соединительная линия 39"/>
          <p:cNvCxnSpPr/>
          <p:nvPr/>
        </p:nvCxnSpPr>
        <p:spPr>
          <a:xfrm rot="10800000" flipV="1">
            <a:off x="2388776" y="4143380"/>
            <a:ext cx="2183224" cy="1071570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16200000" flipH="1">
            <a:off x="2500298" y="4071942"/>
            <a:ext cx="1428762" cy="714381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2071670" y="4217540"/>
            <a:ext cx="1285884" cy="497344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68"/>
          <p:cNvGrpSpPr/>
          <p:nvPr/>
        </p:nvGrpSpPr>
        <p:grpSpPr>
          <a:xfrm>
            <a:off x="4214810" y="3500438"/>
            <a:ext cx="714380" cy="646331"/>
            <a:chOff x="6670998" y="421580"/>
            <a:chExt cx="714380" cy="646331"/>
          </a:xfrm>
        </p:grpSpPr>
        <p:sp>
          <p:nvSpPr>
            <p:cNvPr id="50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en-US" sz="36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693484" y="0"/>
            <a:ext cx="31641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Суперпозиция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357686" y="4643446"/>
            <a:ext cx="306639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40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0" name="Группа 56"/>
          <p:cNvGrpSpPr/>
          <p:nvPr/>
        </p:nvGrpSpPr>
        <p:grpSpPr>
          <a:xfrm>
            <a:off x="5786446" y="3857628"/>
            <a:ext cx="3429024" cy="830997"/>
            <a:chOff x="857224" y="4786322"/>
            <a:chExt cx="3429024" cy="830997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857224" y="4786322"/>
              <a:ext cx="342902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4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Е</a:t>
              </a:r>
              <a:r>
                <a:rPr lang="en-US" sz="48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r>
                <a:rPr lang="en-US" sz="48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+</a:t>
              </a:r>
              <a:r>
                <a:rPr lang="en-US" sz="48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E</a:t>
              </a:r>
              <a:r>
                <a:rPr lang="en-US" sz="4800" b="1" baseline="-300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 </a:t>
              </a:r>
              <a:r>
                <a:rPr lang="en-US" sz="48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 </a:t>
              </a:r>
              <a:r>
                <a:rPr lang="en-US" sz="48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Е</a:t>
              </a:r>
              <a:r>
                <a:rPr lang="en-US" sz="4800" b="1" baseline="-30000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N</a:t>
              </a:r>
              <a:r>
                <a:rPr lang="en-US" sz="4800" b="1" baseline="-3000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                                         </a:t>
              </a:r>
              <a:r>
                <a:rPr lang="en-US" sz="4800" b="1" baseline="-300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lang="ru-RU" sz="3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Line 18"/>
            <p:cNvSpPr>
              <a:spLocks noChangeShapeType="1"/>
            </p:cNvSpPr>
            <p:nvPr/>
          </p:nvSpPr>
          <p:spPr bwMode="auto">
            <a:xfrm>
              <a:off x="3328693" y="4786322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2071670" y="4786322"/>
              <a:ext cx="457489" cy="0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Line 18"/>
            <p:cNvSpPr>
              <a:spLocks noChangeShapeType="1"/>
            </p:cNvSpPr>
            <p:nvPr/>
          </p:nvSpPr>
          <p:spPr bwMode="auto">
            <a:xfrm>
              <a:off x="928662" y="4786322"/>
              <a:ext cx="457489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7358082" y="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919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Демк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Группа 64"/>
          <p:cNvGrpSpPr/>
          <p:nvPr/>
        </p:nvGrpSpPr>
        <p:grpSpPr>
          <a:xfrm>
            <a:off x="3929058" y="1527766"/>
            <a:ext cx="2281713" cy="1258292"/>
            <a:chOff x="5532357" y="897837"/>
            <a:chExt cx="2281713" cy="1258292"/>
          </a:xfrm>
        </p:grpSpPr>
        <p:sp>
          <p:nvSpPr>
            <p:cNvPr id="58" name="Text Box 11"/>
            <p:cNvSpPr txBox="1">
              <a:spLocks noChangeArrowheads="1"/>
            </p:cNvSpPr>
            <p:nvPr/>
          </p:nvSpPr>
          <p:spPr bwMode="auto">
            <a:xfrm>
              <a:off x="5532357" y="1214422"/>
              <a:ext cx="1081091" cy="769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kumimoji="0" lang="ru-RU" sz="3200" b="1" i="0" u="none" strike="noStrike" cap="none" normalizeH="0" baseline="-2500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2" name="Group 12"/>
            <p:cNvGrpSpPr>
              <a:grpSpLocks/>
            </p:cNvGrpSpPr>
            <p:nvPr/>
          </p:nvGrpSpPr>
          <p:grpSpPr bwMode="auto">
            <a:xfrm>
              <a:off x="6494526" y="897837"/>
              <a:ext cx="1319544" cy="1258292"/>
              <a:chOff x="11555" y="3576"/>
              <a:chExt cx="707" cy="730"/>
            </a:xfrm>
          </p:grpSpPr>
          <p:sp>
            <p:nvSpPr>
              <p:cNvPr id="61" name="Line 13"/>
              <p:cNvSpPr>
                <a:spLocks noChangeShapeType="1"/>
              </p:cNvSpPr>
              <p:nvPr/>
            </p:nvSpPr>
            <p:spPr bwMode="auto">
              <a:xfrm>
                <a:off x="11567" y="3938"/>
                <a:ext cx="62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3" name="Group 14"/>
              <p:cNvGrpSpPr>
                <a:grpSpLocks/>
              </p:cNvGrpSpPr>
              <p:nvPr/>
            </p:nvGrpSpPr>
            <p:grpSpPr bwMode="auto">
              <a:xfrm>
                <a:off x="11555" y="3576"/>
                <a:ext cx="707" cy="730"/>
                <a:chOff x="11026" y="3844"/>
                <a:chExt cx="565" cy="730"/>
              </a:xfrm>
            </p:grpSpPr>
            <p:sp>
              <p:nvSpPr>
                <p:cNvPr id="6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1026" y="3844"/>
                  <a:ext cx="558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kumimoji="0" lang="en-US" sz="3200" b="1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k</a:t>
                  </a:r>
                  <a:r>
                    <a:rPr kumimoji="0" lang="en-US" sz="3200" b="1" i="0" u="none" strike="noStrike" cap="none" normalizeH="0" baseline="0" dirty="0" err="1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q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kumimoji="0" lang="en-US" sz="32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1094" y="4124"/>
                  <a:ext cx="497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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en-US" sz="3200" b="1" i="0" u="none" strike="noStrike" cap="none" normalizeH="0" baseline="30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cxnSp>
        <p:nvCxnSpPr>
          <p:cNvPr id="66" name="Прямая соединительная линия 65"/>
          <p:cNvCxnSpPr>
            <a:stCxn id="7" idx="6"/>
            <a:endCxn id="15" idx="0"/>
          </p:cNvCxnSpPr>
          <p:nvPr/>
        </p:nvCxnSpPr>
        <p:spPr>
          <a:xfrm>
            <a:off x="785786" y="1021407"/>
            <a:ext cx="7678609" cy="13696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714744" y="428604"/>
            <a:ext cx="1000132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 см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 rot="20169855">
            <a:off x="5291893" y="2527729"/>
            <a:ext cx="96625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см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 rot="3886064">
            <a:off x="482331" y="2634624"/>
            <a:ext cx="983741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см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1"/>
          <p:cNvSpPr>
            <a:spLocks noChangeArrowheads="1"/>
          </p:cNvSpPr>
          <p:nvPr/>
        </p:nvSpPr>
        <p:spPr bwMode="auto">
          <a:xfrm>
            <a:off x="1285852" y="928670"/>
            <a:ext cx="5143536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2*3*4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cos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90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90" name="Группа 64"/>
          <p:cNvGrpSpPr/>
          <p:nvPr/>
        </p:nvGrpSpPr>
        <p:grpSpPr>
          <a:xfrm>
            <a:off x="0" y="5214950"/>
            <a:ext cx="2231296" cy="1074768"/>
            <a:chOff x="5532357" y="1010219"/>
            <a:chExt cx="2231296" cy="1074768"/>
          </a:xfrm>
          <a:solidFill>
            <a:schemeClr val="bg1">
              <a:lumMod val="85000"/>
            </a:schemeClr>
          </a:solidFill>
        </p:grpSpPr>
        <p:sp>
          <p:nvSpPr>
            <p:cNvPr id="91" name="Text Box 11"/>
            <p:cNvSpPr txBox="1">
              <a:spLocks noChangeArrowheads="1"/>
            </p:cNvSpPr>
            <p:nvPr/>
          </p:nvSpPr>
          <p:spPr bwMode="auto">
            <a:xfrm>
              <a:off x="5532357" y="1214422"/>
              <a:ext cx="1081091" cy="7697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kumimoji="0" lang="ru-RU" sz="32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2" name="Group 12"/>
            <p:cNvGrpSpPr>
              <a:grpSpLocks/>
            </p:cNvGrpSpPr>
            <p:nvPr/>
          </p:nvGrpSpPr>
          <p:grpSpPr bwMode="auto">
            <a:xfrm>
              <a:off x="6460908" y="1010219"/>
              <a:ext cx="1302745" cy="1074768"/>
              <a:chOff x="11537" y="6276289"/>
              <a:chExt cx="698" cy="1074768"/>
            </a:xfrm>
            <a:grpFill/>
          </p:grpSpPr>
          <p:grpSp>
            <p:nvGrpSpPr>
              <p:cNvPr id="94" name="Group 14"/>
              <p:cNvGrpSpPr>
                <a:grpSpLocks/>
              </p:cNvGrpSpPr>
              <p:nvPr/>
            </p:nvGrpSpPr>
            <p:grpSpPr bwMode="auto">
              <a:xfrm>
                <a:off x="11537" y="6276289"/>
                <a:ext cx="698" cy="1074768"/>
                <a:chOff x="11016" y="6276557"/>
                <a:chExt cx="558" cy="1074768"/>
              </a:xfrm>
              <a:grpFill/>
            </p:grpSpPr>
            <p:sp>
              <p:nvSpPr>
                <p:cNvPr id="9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1016" y="6276557"/>
                  <a:ext cx="558" cy="50006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kumimoji="0" lang="en-US" sz="3200" b="1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k</a:t>
                  </a:r>
                  <a:r>
                    <a:rPr kumimoji="0" lang="en-US" sz="3200" b="1" i="0" u="none" strike="noStrike" cap="none" normalizeH="0" baseline="0" dirty="0" err="1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q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32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1047" y="6851259"/>
                  <a:ext cx="497" cy="50006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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r</a:t>
                  </a:r>
                  <a:r>
                    <a:rPr kumimoji="0" lang="en-US" sz="3200" b="1" i="0" u="none" strike="noStrike" cap="none" normalizeH="0" baseline="30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93" name="Line 13"/>
              <p:cNvSpPr>
                <a:spLocks noChangeShapeType="1"/>
              </p:cNvSpPr>
              <p:nvPr/>
            </p:nvSpPr>
            <p:spPr bwMode="auto">
              <a:xfrm>
                <a:off x="11567" y="6806849"/>
                <a:ext cx="628" cy="0"/>
              </a:xfrm>
              <a:prstGeom prst="line">
                <a:avLst/>
              </a:prstGeom>
              <a:grp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7" name="Text Box 32"/>
          <p:cNvSpPr txBox="1">
            <a:spLocks noChangeArrowheads="1"/>
          </p:cNvSpPr>
          <p:nvPr/>
        </p:nvSpPr>
        <p:spPr bwMode="auto">
          <a:xfrm rot="20590175">
            <a:off x="7919920" y="1947740"/>
            <a:ext cx="1239262" cy="57214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1,1</a:t>
            </a:r>
            <a:r>
              <a:rPr lang="ru-RU" b="1" dirty="0" smtClean="0"/>
              <a:t>кВ/м </a:t>
            </a:r>
          </a:p>
        </p:txBody>
      </p:sp>
      <p:grpSp>
        <p:nvGrpSpPr>
          <p:cNvPr id="68" name="Группа 63"/>
          <p:cNvGrpSpPr/>
          <p:nvPr/>
        </p:nvGrpSpPr>
        <p:grpSpPr>
          <a:xfrm>
            <a:off x="6064586" y="1690573"/>
            <a:ext cx="2235843" cy="1098683"/>
            <a:chOff x="2380057" y="3187573"/>
            <a:chExt cx="1881677" cy="1098683"/>
          </a:xfrm>
          <a:solidFill>
            <a:schemeClr val="bg2">
              <a:lumMod val="90000"/>
            </a:schemeClr>
          </a:solidFill>
        </p:grpSpPr>
        <p:sp>
          <p:nvSpPr>
            <p:cNvPr id="74" name="Text Box 32"/>
            <p:cNvSpPr txBox="1">
              <a:spLocks noChangeArrowheads="1"/>
            </p:cNvSpPr>
            <p:nvPr/>
          </p:nvSpPr>
          <p:spPr bwMode="auto">
            <a:xfrm>
              <a:off x="2380058" y="3309183"/>
              <a:ext cx="420853" cy="612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Text Box 30"/>
            <p:cNvSpPr txBox="1">
              <a:spLocks noChangeArrowheads="1"/>
            </p:cNvSpPr>
            <p:nvPr/>
          </p:nvSpPr>
          <p:spPr bwMode="auto">
            <a:xfrm>
              <a:off x="2680668" y="3187573"/>
              <a:ext cx="1581066" cy="5000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3000"/>
                </a:lnSpc>
                <a:spcAft>
                  <a:spcPts val="1000"/>
                </a:spcAft>
              </a:pP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•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sz="2400" b="1" baseline="30000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•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2•10</a:t>
              </a:r>
              <a:r>
                <a:rPr lang="ru-RU" sz="2400" b="1" baseline="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-10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Text Box 31"/>
            <p:cNvSpPr txBox="1">
              <a:spLocks noChangeArrowheads="1"/>
            </p:cNvSpPr>
            <p:nvPr/>
          </p:nvSpPr>
          <p:spPr bwMode="auto">
            <a:xfrm>
              <a:off x="2800911" y="3605568"/>
              <a:ext cx="844226" cy="680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0,04</a:t>
              </a:r>
              <a:r>
                <a:rPr lang="en-US" sz="3600" b="1" baseline="30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Line 28"/>
            <p:cNvSpPr>
              <a:spLocks noChangeShapeType="1"/>
            </p:cNvSpPr>
            <p:nvPr/>
          </p:nvSpPr>
          <p:spPr bwMode="auto">
            <a:xfrm>
              <a:off x="2680667" y="3708905"/>
              <a:ext cx="1242195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8" name="Text Box 32"/>
          <p:cNvSpPr txBox="1">
            <a:spLocks noChangeArrowheads="1"/>
          </p:cNvSpPr>
          <p:nvPr/>
        </p:nvSpPr>
        <p:spPr bwMode="auto">
          <a:xfrm>
            <a:off x="4404308" y="5572140"/>
            <a:ext cx="1239262" cy="57214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b="1" dirty="0" smtClean="0"/>
              <a:t>кВ/м </a:t>
            </a:r>
          </a:p>
        </p:txBody>
      </p:sp>
      <p:grpSp>
        <p:nvGrpSpPr>
          <p:cNvPr id="79" name="Группа 63"/>
          <p:cNvGrpSpPr/>
          <p:nvPr/>
        </p:nvGrpSpPr>
        <p:grpSpPr>
          <a:xfrm>
            <a:off x="2143108" y="5286388"/>
            <a:ext cx="2378719" cy="1098683"/>
            <a:chOff x="2259813" y="3187573"/>
            <a:chExt cx="2001921" cy="1098683"/>
          </a:xfrm>
          <a:solidFill>
            <a:schemeClr val="bg2">
              <a:lumMod val="90000"/>
            </a:schemeClr>
          </a:solidFill>
        </p:grpSpPr>
        <p:sp>
          <p:nvSpPr>
            <p:cNvPr id="80" name="Text Box 32"/>
            <p:cNvSpPr txBox="1">
              <a:spLocks noChangeArrowheads="1"/>
            </p:cNvSpPr>
            <p:nvPr/>
          </p:nvSpPr>
          <p:spPr bwMode="auto">
            <a:xfrm>
              <a:off x="2259813" y="3309183"/>
              <a:ext cx="420853" cy="6126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Text Box 30"/>
            <p:cNvSpPr txBox="1">
              <a:spLocks noChangeArrowheads="1"/>
            </p:cNvSpPr>
            <p:nvPr/>
          </p:nvSpPr>
          <p:spPr bwMode="auto">
            <a:xfrm>
              <a:off x="2680668" y="3187573"/>
              <a:ext cx="1581066" cy="5000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3000"/>
                </a:lnSpc>
                <a:spcAft>
                  <a:spcPts val="1000"/>
                </a:spcAft>
              </a:pP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•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sz="2400" b="1" baseline="30000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•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2•10</a:t>
              </a:r>
              <a:r>
                <a:rPr lang="ru-RU" sz="2400" b="1" baseline="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-10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Text Box 31"/>
            <p:cNvSpPr txBox="1">
              <a:spLocks noChangeArrowheads="1"/>
            </p:cNvSpPr>
            <p:nvPr/>
          </p:nvSpPr>
          <p:spPr bwMode="auto">
            <a:xfrm>
              <a:off x="2800911" y="3605568"/>
              <a:ext cx="844226" cy="680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0,03</a:t>
              </a:r>
              <a:r>
                <a:rPr lang="en-US" sz="3600" b="1" baseline="30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Line 28"/>
            <p:cNvSpPr>
              <a:spLocks noChangeShapeType="1"/>
            </p:cNvSpPr>
            <p:nvPr/>
          </p:nvSpPr>
          <p:spPr bwMode="auto">
            <a:xfrm>
              <a:off x="2680667" y="3708905"/>
              <a:ext cx="1242195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6" name="Rectangle 1"/>
          <p:cNvSpPr>
            <a:spLocks noChangeArrowheads="1"/>
          </p:cNvSpPr>
          <p:nvPr/>
        </p:nvSpPr>
        <p:spPr bwMode="auto">
          <a:xfrm>
            <a:off x="7408620" y="4649940"/>
            <a:ext cx="1592536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2,3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40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4" name="Text Box 2"/>
          <p:cNvSpPr txBox="1">
            <a:spLocks noChangeArrowheads="1"/>
          </p:cNvSpPr>
          <p:nvPr/>
        </p:nvSpPr>
        <p:spPr bwMode="auto">
          <a:xfrm>
            <a:off x="4786314" y="0"/>
            <a:ext cx="2571768" cy="500042"/>
          </a:xfrm>
          <a:prstGeom prst="rect">
            <a:avLst/>
          </a:prstGeom>
          <a:solidFill>
            <a:srgbClr val="FFFF00"/>
          </a:solidFill>
          <a:ln w="158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ДЗ,СР-3, стр.15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3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3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59" grpId="0" animBg="1"/>
      <p:bldP spid="72" grpId="0" animBg="1"/>
      <p:bldP spid="16" grpId="0"/>
      <p:bldP spid="17" grpId="0"/>
      <p:bldP spid="26" grpId="0"/>
      <p:bldP spid="27" grpId="0" animBg="1"/>
      <p:bldP spid="32" grpId="0" animBg="1"/>
      <p:bldP spid="36" grpId="0" animBg="1"/>
      <p:bldP spid="52" grpId="0"/>
      <p:bldP spid="16385" grpId="0" animBg="1"/>
      <p:bldP spid="69" grpId="0" animBg="1"/>
      <p:bldP spid="70" grpId="0" animBg="1"/>
      <p:bldP spid="71" grpId="0" animBg="1"/>
      <p:bldP spid="73" grpId="0" animBg="1"/>
      <p:bldP spid="67" grpId="0" animBg="1"/>
      <p:bldP spid="78" grpId="0" animBg="1"/>
      <p:bldP spid="8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59"/>
          <p:cNvSpPr/>
          <p:nvPr/>
        </p:nvSpPr>
        <p:spPr>
          <a:xfrm>
            <a:off x="0" y="5226784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71438" eaLnBrk="0" hangingPunct="0"/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Два точечных </a:t>
            </a:r>
            <a:r>
              <a:rPr lang="ru-RU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Разноимённыеенных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заряда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2•10</a:t>
            </a:r>
            <a:r>
              <a:rPr lang="ru-RU" sz="2800" b="1" baseline="30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-10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 находятся на концах гипотенузы длиной 5 см. Определить напряженность поля в точке, находящейся на расстоянии 4 см от первого и 3 см от второго заряда.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Равнобедренный треугольник 58"/>
          <p:cNvSpPr/>
          <p:nvPr/>
        </p:nvSpPr>
        <p:spPr>
          <a:xfrm rot="17668940">
            <a:off x="755367" y="4619249"/>
            <a:ext cx="812230" cy="40829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Равнобедренный треугольник 71"/>
          <p:cNvSpPr/>
          <p:nvPr/>
        </p:nvSpPr>
        <p:spPr>
          <a:xfrm rot="11954531">
            <a:off x="1703231" y="3848179"/>
            <a:ext cx="699911" cy="40829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10800000" flipV="1">
            <a:off x="1995174" y="1118817"/>
            <a:ext cx="6552000" cy="3096000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-428660" y="2000240"/>
            <a:ext cx="3500462" cy="1643074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1406" y="639529"/>
            <a:ext cx="714380" cy="1714512"/>
            <a:chOff x="1664" y="4813"/>
            <a:chExt cx="366" cy="871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664" y="4813"/>
              <a:ext cx="366" cy="388"/>
              <a:chOff x="846" y="9235"/>
              <a:chExt cx="366" cy="388"/>
            </a:xfrm>
          </p:grpSpPr>
          <p:sp>
            <p:nvSpPr>
              <p:cNvPr id="7" name="Oval 4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937" y="9337"/>
                <a:ext cx="207" cy="207"/>
                <a:chOff x="7108" y="3188"/>
                <a:chExt cx="207" cy="207"/>
              </a:xfrm>
            </p:grpSpPr>
            <p:sp>
              <p:nvSpPr>
                <p:cNvPr id="9" name="Line 6"/>
                <p:cNvSpPr>
                  <a:spLocks noChangeShapeType="1"/>
                </p:cNvSpPr>
                <p:nvPr/>
              </p:nvSpPr>
              <p:spPr bwMode="auto">
                <a:xfrm>
                  <a:off x="7108" y="3294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" name="Line 7"/>
                <p:cNvSpPr>
                  <a:spLocks noChangeShapeType="1"/>
                </p:cNvSpPr>
                <p:nvPr/>
              </p:nvSpPr>
              <p:spPr bwMode="auto">
                <a:xfrm rot="-5400000">
                  <a:off x="7108" y="3292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1854" y="5194"/>
              <a:ext cx="0" cy="49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8286776" y="710967"/>
            <a:ext cx="714380" cy="1357322"/>
            <a:chOff x="1664" y="4813"/>
            <a:chExt cx="366" cy="871"/>
          </a:xfrm>
        </p:grpSpPr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1664" y="4813"/>
              <a:ext cx="366" cy="3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1854" y="5194"/>
              <a:ext cx="0" cy="49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0" y="68049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459197" y="68049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71538" y="3786190"/>
            <a:ext cx="6335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928794" y="4071942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 rot="-6540000" flipH="1">
            <a:off x="1709057" y="4731811"/>
            <a:ext cx="1044000" cy="38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1" name="Группа 68"/>
          <p:cNvGrpSpPr/>
          <p:nvPr/>
        </p:nvGrpSpPr>
        <p:grpSpPr>
          <a:xfrm>
            <a:off x="1643042" y="4714884"/>
            <a:ext cx="714380" cy="646331"/>
            <a:chOff x="6643702" y="350142"/>
            <a:chExt cx="714380" cy="646331"/>
          </a:xfrm>
        </p:grpSpPr>
        <p:sp>
          <p:nvSpPr>
            <p:cNvPr id="34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643702" y="350142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Line 4"/>
          <p:cNvSpPr>
            <a:spLocks noChangeShapeType="1"/>
          </p:cNvSpPr>
          <p:nvPr/>
        </p:nvSpPr>
        <p:spPr bwMode="auto">
          <a:xfrm rot="-11580000" flipV="1">
            <a:off x="886522" y="4368595"/>
            <a:ext cx="1162971" cy="242147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2" name="Группа 68"/>
          <p:cNvGrpSpPr/>
          <p:nvPr/>
        </p:nvGrpSpPr>
        <p:grpSpPr>
          <a:xfrm>
            <a:off x="320969" y="4286256"/>
            <a:ext cx="714380" cy="646331"/>
            <a:chOff x="6643702" y="493018"/>
            <a:chExt cx="714380" cy="646331"/>
          </a:xfrm>
        </p:grpSpPr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43702" y="493018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2" name="Прямая соединительная линия 41"/>
          <p:cNvCxnSpPr/>
          <p:nvPr/>
        </p:nvCxnSpPr>
        <p:spPr>
          <a:xfrm rot="16200000" flipH="1">
            <a:off x="500033" y="4929198"/>
            <a:ext cx="1428762" cy="714381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693484" y="0"/>
            <a:ext cx="31641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Суперпозиция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357686" y="4643446"/>
            <a:ext cx="306639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40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9" name="Группа 56"/>
          <p:cNvGrpSpPr/>
          <p:nvPr/>
        </p:nvGrpSpPr>
        <p:grpSpPr>
          <a:xfrm>
            <a:off x="5786446" y="3857628"/>
            <a:ext cx="3429024" cy="830997"/>
            <a:chOff x="857224" y="4786322"/>
            <a:chExt cx="3429024" cy="830997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857224" y="4786322"/>
              <a:ext cx="342902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4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Е</a:t>
              </a:r>
              <a:r>
                <a:rPr lang="en-US" sz="48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r>
                <a:rPr lang="en-US" sz="48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+</a:t>
              </a:r>
              <a:r>
                <a:rPr lang="en-US" sz="48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E</a:t>
              </a:r>
              <a:r>
                <a:rPr lang="en-US" sz="4800" b="1" baseline="-300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 </a:t>
              </a:r>
              <a:r>
                <a:rPr lang="en-US" sz="48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 </a:t>
              </a:r>
              <a:r>
                <a:rPr lang="en-US" sz="48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Е</a:t>
              </a:r>
              <a:r>
                <a:rPr lang="en-US" sz="4800" b="1" baseline="-30000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N</a:t>
              </a:r>
              <a:r>
                <a:rPr lang="en-US" sz="4800" b="1" baseline="-3000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                                         </a:t>
              </a:r>
              <a:r>
                <a:rPr lang="en-US" sz="4800" b="1" baseline="-300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lang="ru-RU" sz="3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Line 18"/>
            <p:cNvSpPr>
              <a:spLocks noChangeShapeType="1"/>
            </p:cNvSpPr>
            <p:nvPr/>
          </p:nvSpPr>
          <p:spPr bwMode="auto">
            <a:xfrm>
              <a:off x="3328693" y="4786322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2071670" y="4786322"/>
              <a:ext cx="457489" cy="0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Line 18"/>
            <p:cNvSpPr>
              <a:spLocks noChangeShapeType="1"/>
            </p:cNvSpPr>
            <p:nvPr/>
          </p:nvSpPr>
          <p:spPr bwMode="auto">
            <a:xfrm>
              <a:off x="928662" y="4786322"/>
              <a:ext cx="457489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7215206" y="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919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Демк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64"/>
          <p:cNvGrpSpPr/>
          <p:nvPr/>
        </p:nvGrpSpPr>
        <p:grpSpPr>
          <a:xfrm>
            <a:off x="3929058" y="1527766"/>
            <a:ext cx="2281713" cy="1258292"/>
            <a:chOff x="5532357" y="897837"/>
            <a:chExt cx="2281713" cy="1258292"/>
          </a:xfrm>
        </p:grpSpPr>
        <p:sp>
          <p:nvSpPr>
            <p:cNvPr id="58" name="Text Box 11"/>
            <p:cNvSpPr txBox="1">
              <a:spLocks noChangeArrowheads="1"/>
            </p:cNvSpPr>
            <p:nvPr/>
          </p:nvSpPr>
          <p:spPr bwMode="auto">
            <a:xfrm>
              <a:off x="5532357" y="1214422"/>
              <a:ext cx="1081091" cy="769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kumimoji="0" lang="ru-RU" sz="3200" b="1" i="0" u="none" strike="noStrike" cap="none" normalizeH="0" baseline="-2500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1" name="Group 12"/>
            <p:cNvGrpSpPr>
              <a:grpSpLocks/>
            </p:cNvGrpSpPr>
            <p:nvPr/>
          </p:nvGrpSpPr>
          <p:grpSpPr bwMode="auto">
            <a:xfrm>
              <a:off x="6494526" y="897837"/>
              <a:ext cx="1319544" cy="1258292"/>
              <a:chOff x="11555" y="3576"/>
              <a:chExt cx="707" cy="730"/>
            </a:xfrm>
          </p:grpSpPr>
          <p:sp>
            <p:nvSpPr>
              <p:cNvPr id="61" name="Line 13"/>
              <p:cNvSpPr>
                <a:spLocks noChangeShapeType="1"/>
              </p:cNvSpPr>
              <p:nvPr/>
            </p:nvSpPr>
            <p:spPr bwMode="auto">
              <a:xfrm>
                <a:off x="11567" y="3938"/>
                <a:ext cx="62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2" name="Group 14"/>
              <p:cNvGrpSpPr>
                <a:grpSpLocks/>
              </p:cNvGrpSpPr>
              <p:nvPr/>
            </p:nvGrpSpPr>
            <p:grpSpPr bwMode="auto">
              <a:xfrm>
                <a:off x="11555" y="3576"/>
                <a:ext cx="707" cy="730"/>
                <a:chOff x="11026" y="3844"/>
                <a:chExt cx="565" cy="730"/>
              </a:xfrm>
            </p:grpSpPr>
            <p:sp>
              <p:nvSpPr>
                <p:cNvPr id="6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1026" y="3844"/>
                  <a:ext cx="558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kumimoji="0" lang="en-US" sz="3200" b="1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k</a:t>
                  </a:r>
                  <a:r>
                    <a:rPr kumimoji="0" lang="en-US" sz="3200" b="1" i="0" u="none" strike="noStrike" cap="none" normalizeH="0" baseline="0" dirty="0" err="1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q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kumimoji="0" lang="en-US" sz="32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1094" y="4124"/>
                  <a:ext cx="497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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en-US" sz="3200" b="1" i="0" u="none" strike="noStrike" cap="none" normalizeH="0" baseline="30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cxnSp>
        <p:nvCxnSpPr>
          <p:cNvPr id="66" name="Прямая соединительная линия 65"/>
          <p:cNvCxnSpPr>
            <a:stCxn id="7" idx="6"/>
          </p:cNvCxnSpPr>
          <p:nvPr/>
        </p:nvCxnSpPr>
        <p:spPr>
          <a:xfrm>
            <a:off x="785786" y="1021407"/>
            <a:ext cx="7678609" cy="13696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714744" y="428604"/>
            <a:ext cx="1000132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 см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 rot="20169855">
            <a:off x="5291893" y="2527729"/>
            <a:ext cx="96625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см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 rot="3886064">
            <a:off x="482331" y="2634624"/>
            <a:ext cx="983741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см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1"/>
          <p:cNvSpPr>
            <a:spLocks noChangeArrowheads="1"/>
          </p:cNvSpPr>
          <p:nvPr/>
        </p:nvSpPr>
        <p:spPr bwMode="auto">
          <a:xfrm>
            <a:off x="1285852" y="928670"/>
            <a:ext cx="5143536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2*3*4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cos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90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3" name="Группа 64"/>
          <p:cNvGrpSpPr/>
          <p:nvPr/>
        </p:nvGrpSpPr>
        <p:grpSpPr>
          <a:xfrm>
            <a:off x="0" y="5214950"/>
            <a:ext cx="2231296" cy="1074768"/>
            <a:chOff x="5532357" y="1010219"/>
            <a:chExt cx="2231296" cy="1074768"/>
          </a:xfrm>
          <a:solidFill>
            <a:schemeClr val="bg1">
              <a:lumMod val="85000"/>
            </a:schemeClr>
          </a:solidFill>
        </p:grpSpPr>
        <p:sp>
          <p:nvSpPr>
            <p:cNvPr id="91" name="Text Box 11"/>
            <p:cNvSpPr txBox="1">
              <a:spLocks noChangeArrowheads="1"/>
            </p:cNvSpPr>
            <p:nvPr/>
          </p:nvSpPr>
          <p:spPr bwMode="auto">
            <a:xfrm>
              <a:off x="5532357" y="1214422"/>
              <a:ext cx="1081091" cy="7697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kumimoji="0" lang="ru-RU" sz="32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4" name="Group 12"/>
            <p:cNvGrpSpPr>
              <a:grpSpLocks/>
            </p:cNvGrpSpPr>
            <p:nvPr/>
          </p:nvGrpSpPr>
          <p:grpSpPr bwMode="auto">
            <a:xfrm>
              <a:off x="6460908" y="1010219"/>
              <a:ext cx="1302745" cy="1074768"/>
              <a:chOff x="11537" y="6276289"/>
              <a:chExt cx="698" cy="1074768"/>
            </a:xfrm>
            <a:grpFill/>
          </p:grpSpPr>
          <p:grpSp>
            <p:nvGrpSpPr>
              <p:cNvPr id="25" name="Group 14"/>
              <p:cNvGrpSpPr>
                <a:grpSpLocks/>
              </p:cNvGrpSpPr>
              <p:nvPr/>
            </p:nvGrpSpPr>
            <p:grpSpPr bwMode="auto">
              <a:xfrm>
                <a:off x="11537" y="6276289"/>
                <a:ext cx="698" cy="1074768"/>
                <a:chOff x="11016" y="6276557"/>
                <a:chExt cx="558" cy="1074768"/>
              </a:xfrm>
              <a:grpFill/>
            </p:grpSpPr>
            <p:sp>
              <p:nvSpPr>
                <p:cNvPr id="9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1016" y="6276557"/>
                  <a:ext cx="558" cy="50006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kumimoji="0" lang="en-US" sz="3200" b="1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k</a:t>
                  </a:r>
                  <a:r>
                    <a:rPr kumimoji="0" lang="en-US" sz="3200" b="1" i="0" u="none" strike="noStrike" cap="none" normalizeH="0" baseline="0" dirty="0" err="1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q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32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1047" y="6851259"/>
                  <a:ext cx="497" cy="50006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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r</a:t>
                  </a:r>
                  <a:r>
                    <a:rPr kumimoji="0" lang="en-US" sz="3200" b="1" i="0" u="none" strike="noStrike" cap="none" normalizeH="0" baseline="30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93" name="Line 13"/>
              <p:cNvSpPr>
                <a:spLocks noChangeShapeType="1"/>
              </p:cNvSpPr>
              <p:nvPr/>
            </p:nvSpPr>
            <p:spPr bwMode="auto">
              <a:xfrm>
                <a:off x="11567" y="6806849"/>
                <a:ext cx="628" cy="0"/>
              </a:xfrm>
              <a:prstGeom prst="line">
                <a:avLst/>
              </a:prstGeom>
              <a:grp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7" name="Text Box 32"/>
          <p:cNvSpPr txBox="1">
            <a:spLocks noChangeArrowheads="1"/>
          </p:cNvSpPr>
          <p:nvPr/>
        </p:nvSpPr>
        <p:spPr bwMode="auto">
          <a:xfrm rot="20590175">
            <a:off x="7919920" y="1947740"/>
            <a:ext cx="1239262" cy="57214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1,1</a:t>
            </a:r>
            <a:r>
              <a:rPr lang="ru-RU" b="1" dirty="0" smtClean="0"/>
              <a:t>кВ/м </a:t>
            </a:r>
          </a:p>
        </p:txBody>
      </p:sp>
      <p:grpSp>
        <p:nvGrpSpPr>
          <p:cNvPr id="30" name="Группа 63"/>
          <p:cNvGrpSpPr/>
          <p:nvPr/>
        </p:nvGrpSpPr>
        <p:grpSpPr>
          <a:xfrm>
            <a:off x="6064586" y="1690573"/>
            <a:ext cx="2235843" cy="1098683"/>
            <a:chOff x="2380057" y="3187573"/>
            <a:chExt cx="1881677" cy="1098683"/>
          </a:xfrm>
          <a:solidFill>
            <a:schemeClr val="bg2">
              <a:lumMod val="90000"/>
            </a:schemeClr>
          </a:solidFill>
        </p:grpSpPr>
        <p:sp>
          <p:nvSpPr>
            <p:cNvPr id="74" name="Text Box 32"/>
            <p:cNvSpPr txBox="1">
              <a:spLocks noChangeArrowheads="1"/>
            </p:cNvSpPr>
            <p:nvPr/>
          </p:nvSpPr>
          <p:spPr bwMode="auto">
            <a:xfrm>
              <a:off x="2380058" y="3309183"/>
              <a:ext cx="420853" cy="612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Text Box 30"/>
            <p:cNvSpPr txBox="1">
              <a:spLocks noChangeArrowheads="1"/>
            </p:cNvSpPr>
            <p:nvPr/>
          </p:nvSpPr>
          <p:spPr bwMode="auto">
            <a:xfrm>
              <a:off x="2680668" y="3187573"/>
              <a:ext cx="1581066" cy="5000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3000"/>
                </a:lnSpc>
                <a:spcAft>
                  <a:spcPts val="1000"/>
                </a:spcAft>
              </a:pP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•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sz="2400" b="1" baseline="30000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•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2•10</a:t>
              </a:r>
              <a:r>
                <a:rPr lang="ru-RU" sz="2400" b="1" baseline="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-10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Text Box 31"/>
            <p:cNvSpPr txBox="1">
              <a:spLocks noChangeArrowheads="1"/>
            </p:cNvSpPr>
            <p:nvPr/>
          </p:nvSpPr>
          <p:spPr bwMode="auto">
            <a:xfrm>
              <a:off x="2800911" y="3605568"/>
              <a:ext cx="844226" cy="680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0,04</a:t>
              </a:r>
              <a:r>
                <a:rPr lang="en-US" sz="3600" b="1" baseline="30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Line 28"/>
            <p:cNvSpPr>
              <a:spLocks noChangeShapeType="1"/>
            </p:cNvSpPr>
            <p:nvPr/>
          </p:nvSpPr>
          <p:spPr bwMode="auto">
            <a:xfrm>
              <a:off x="2680667" y="3708905"/>
              <a:ext cx="1242195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8" name="Text Box 32"/>
          <p:cNvSpPr txBox="1">
            <a:spLocks noChangeArrowheads="1"/>
          </p:cNvSpPr>
          <p:nvPr/>
        </p:nvSpPr>
        <p:spPr bwMode="auto">
          <a:xfrm>
            <a:off x="4404308" y="5572140"/>
            <a:ext cx="1239262" cy="57214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b="1" dirty="0" smtClean="0"/>
              <a:t>кВ/м </a:t>
            </a:r>
          </a:p>
        </p:txBody>
      </p:sp>
      <p:grpSp>
        <p:nvGrpSpPr>
          <p:cNvPr id="31" name="Группа 63"/>
          <p:cNvGrpSpPr/>
          <p:nvPr/>
        </p:nvGrpSpPr>
        <p:grpSpPr>
          <a:xfrm>
            <a:off x="2143108" y="5286388"/>
            <a:ext cx="2378719" cy="1098683"/>
            <a:chOff x="2259813" y="3187573"/>
            <a:chExt cx="2001921" cy="1098683"/>
          </a:xfrm>
          <a:solidFill>
            <a:schemeClr val="bg2">
              <a:lumMod val="90000"/>
            </a:schemeClr>
          </a:solidFill>
        </p:grpSpPr>
        <p:sp>
          <p:nvSpPr>
            <p:cNvPr id="80" name="Text Box 32"/>
            <p:cNvSpPr txBox="1">
              <a:spLocks noChangeArrowheads="1"/>
            </p:cNvSpPr>
            <p:nvPr/>
          </p:nvSpPr>
          <p:spPr bwMode="auto">
            <a:xfrm>
              <a:off x="2259813" y="3309183"/>
              <a:ext cx="420853" cy="6126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Text Box 30"/>
            <p:cNvSpPr txBox="1">
              <a:spLocks noChangeArrowheads="1"/>
            </p:cNvSpPr>
            <p:nvPr/>
          </p:nvSpPr>
          <p:spPr bwMode="auto">
            <a:xfrm>
              <a:off x="2680668" y="3187573"/>
              <a:ext cx="1581066" cy="5000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3000"/>
                </a:lnSpc>
                <a:spcAft>
                  <a:spcPts val="1000"/>
                </a:spcAft>
              </a:pP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•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sz="2400" b="1" baseline="30000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•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2•10</a:t>
              </a:r>
              <a:r>
                <a:rPr lang="ru-RU" sz="2400" b="1" baseline="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-10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Text Box 31"/>
            <p:cNvSpPr txBox="1">
              <a:spLocks noChangeArrowheads="1"/>
            </p:cNvSpPr>
            <p:nvPr/>
          </p:nvSpPr>
          <p:spPr bwMode="auto">
            <a:xfrm>
              <a:off x="2800911" y="3605568"/>
              <a:ext cx="844226" cy="680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0,03</a:t>
              </a:r>
              <a:r>
                <a:rPr lang="en-US" sz="3600" b="1" baseline="30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Line 28"/>
            <p:cNvSpPr>
              <a:spLocks noChangeShapeType="1"/>
            </p:cNvSpPr>
            <p:nvPr/>
          </p:nvSpPr>
          <p:spPr bwMode="auto">
            <a:xfrm>
              <a:off x="2680667" y="3708905"/>
              <a:ext cx="1242195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6" name="Rectangle 1"/>
          <p:cNvSpPr>
            <a:spLocks noChangeArrowheads="1"/>
          </p:cNvSpPr>
          <p:nvPr/>
        </p:nvSpPr>
        <p:spPr bwMode="auto">
          <a:xfrm>
            <a:off x="7408620" y="4649940"/>
            <a:ext cx="1592536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2,3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40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4" name="Text Box 2"/>
          <p:cNvSpPr txBox="1">
            <a:spLocks noChangeArrowheads="1"/>
          </p:cNvSpPr>
          <p:nvPr/>
        </p:nvSpPr>
        <p:spPr bwMode="auto">
          <a:xfrm>
            <a:off x="4929190" y="0"/>
            <a:ext cx="2571768" cy="500042"/>
          </a:xfrm>
          <a:prstGeom prst="rect">
            <a:avLst/>
          </a:prstGeom>
          <a:solidFill>
            <a:srgbClr val="FFFF00"/>
          </a:solidFill>
          <a:ln w="158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ДЗ,СР-3, стр.15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Line 6"/>
          <p:cNvSpPr>
            <a:spLocks noChangeShapeType="1"/>
          </p:cNvSpPr>
          <p:nvPr/>
        </p:nvSpPr>
        <p:spPr bwMode="auto">
          <a:xfrm>
            <a:off x="8454245" y="1041153"/>
            <a:ext cx="40403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5" name="Line 7"/>
          <p:cNvSpPr>
            <a:spLocks noChangeShapeType="1"/>
          </p:cNvSpPr>
          <p:nvPr/>
        </p:nvSpPr>
        <p:spPr bwMode="auto">
          <a:xfrm rot="16200000">
            <a:off x="8452529" y="1037216"/>
            <a:ext cx="40746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10800000" flipV="1">
            <a:off x="1428728" y="4643446"/>
            <a:ext cx="2183224" cy="1071570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5400000">
            <a:off x="942086" y="4668557"/>
            <a:ext cx="1497476" cy="642942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68"/>
          <p:cNvGrpSpPr/>
          <p:nvPr/>
        </p:nvGrpSpPr>
        <p:grpSpPr>
          <a:xfrm>
            <a:off x="500034" y="5214950"/>
            <a:ext cx="714380" cy="646331"/>
            <a:chOff x="6670998" y="421580"/>
            <a:chExt cx="714380" cy="646331"/>
          </a:xfrm>
        </p:grpSpPr>
        <p:sp>
          <p:nvSpPr>
            <p:cNvPr id="50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en-US" sz="36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3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3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59" grpId="0" animBg="1"/>
      <p:bldP spid="72" grpId="0" animBg="1"/>
      <p:bldP spid="16" grpId="0"/>
      <p:bldP spid="17" grpId="0"/>
      <p:bldP spid="26" grpId="0"/>
      <p:bldP spid="27" grpId="0" animBg="1"/>
      <p:bldP spid="32" grpId="0" animBg="1"/>
      <p:bldP spid="36" grpId="0" animBg="1"/>
      <p:bldP spid="52" grpId="0"/>
      <p:bldP spid="16385" grpId="0" animBg="1"/>
      <p:bldP spid="69" grpId="0" animBg="1"/>
      <p:bldP spid="70" grpId="0" animBg="1"/>
      <p:bldP spid="71" grpId="0" animBg="1"/>
      <p:bldP spid="73" grpId="0" animBg="1"/>
      <p:bldP spid="67" grpId="0" animBg="1"/>
      <p:bldP spid="78" grpId="0" animBg="1"/>
      <p:bldP spid="8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Стрелка влево 144"/>
          <p:cNvSpPr/>
          <p:nvPr/>
        </p:nvSpPr>
        <p:spPr>
          <a:xfrm rot="2526940">
            <a:off x="1019237" y="4782715"/>
            <a:ext cx="2071702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857620" y="428604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71868" y="3714752"/>
            <a:ext cx="484428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397093" y="3786190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Line 4"/>
          <p:cNvSpPr>
            <a:spLocks noChangeShapeType="1"/>
          </p:cNvSpPr>
          <p:nvPr/>
        </p:nvSpPr>
        <p:spPr bwMode="auto">
          <a:xfrm rot="-11100000" flipV="1">
            <a:off x="1035951" y="2471017"/>
            <a:ext cx="1001006" cy="772955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Группа 68"/>
          <p:cNvGrpSpPr/>
          <p:nvPr/>
        </p:nvGrpSpPr>
        <p:grpSpPr>
          <a:xfrm>
            <a:off x="2643174" y="1714488"/>
            <a:ext cx="928694" cy="646331"/>
            <a:chOff x="6643702" y="493018"/>
            <a:chExt cx="928694" cy="646331"/>
          </a:xfrm>
        </p:grpSpPr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43702" y="493018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600" b="1" baseline="-25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0" name="Прямая соединительная линия 39"/>
          <p:cNvCxnSpPr/>
          <p:nvPr/>
        </p:nvCxnSpPr>
        <p:spPr>
          <a:xfrm>
            <a:off x="388306" y="985731"/>
            <a:ext cx="3060546" cy="2789075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323528" y="923551"/>
            <a:ext cx="3060000" cy="5119"/>
          </a:xfrm>
          <a:prstGeom prst="line">
            <a:avLst/>
          </a:prstGeom>
          <a:ln w="28575">
            <a:solidFill>
              <a:schemeClr val="tx1"/>
            </a:solidFill>
            <a:prstDash val="lgDash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 101"/>
          <p:cNvSpPr/>
          <p:nvPr/>
        </p:nvSpPr>
        <p:spPr>
          <a:xfrm>
            <a:off x="571472" y="428604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 rot="5400000">
            <a:off x="-1152471" y="2384720"/>
            <a:ext cx="2952000" cy="1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68"/>
          <p:cNvGrpSpPr/>
          <p:nvPr/>
        </p:nvGrpSpPr>
        <p:grpSpPr>
          <a:xfrm>
            <a:off x="2089943" y="4175279"/>
            <a:ext cx="928694" cy="646331"/>
            <a:chOff x="6643702" y="493018"/>
            <a:chExt cx="928694" cy="646331"/>
          </a:xfrm>
        </p:grpSpPr>
        <p:sp>
          <p:nvSpPr>
            <p:cNvPr id="113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643702" y="493018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600" b="1" baseline="-25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115"/>
          <p:cNvGrpSpPr/>
          <p:nvPr/>
        </p:nvGrpSpPr>
        <p:grpSpPr>
          <a:xfrm>
            <a:off x="5940152" y="787351"/>
            <a:ext cx="3169246" cy="769441"/>
            <a:chOff x="785786" y="4643446"/>
            <a:chExt cx="3273156" cy="769441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6" name="Группа 56"/>
            <p:cNvGrpSpPr/>
            <p:nvPr/>
          </p:nvGrpSpPr>
          <p:grpSpPr>
            <a:xfrm>
              <a:off x="785786" y="4643446"/>
              <a:ext cx="3273156" cy="769441"/>
              <a:chOff x="857224" y="4786322"/>
              <a:chExt cx="2493833" cy="769441"/>
            </a:xfrm>
            <a:grpFill/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857224" y="4786322"/>
                <a:ext cx="2493833" cy="76944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4400" b="1" dirty="0" smtClean="0">
                    <a:solidFill>
                      <a:srgbClr val="0033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Е</a:t>
                </a:r>
                <a:r>
                  <a:rPr lang="en-US" sz="4400" b="1" baseline="-30000" dirty="0" smtClean="0">
                    <a:solidFill>
                      <a:srgbClr val="0033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4400" b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+</a:t>
                </a:r>
                <a:r>
                  <a:rPr lang="en-US" sz="4400" b="1" baseline="-300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smtClean="0">
                    <a:solidFill>
                      <a:srgbClr val="0066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4400" b="1" baseline="-30000" dirty="0" smtClean="0">
                    <a:solidFill>
                      <a:srgbClr val="0066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4400" b="1" baseline="-300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4400" b="1" dirty="0" smtClean="0">
                    <a:solidFill>
                      <a:srgbClr val="C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Е</a:t>
                </a:r>
                <a:r>
                  <a:rPr lang="en-US" sz="4400" b="1" baseline="-30000" dirty="0" smtClean="0">
                    <a:solidFill>
                      <a:srgbClr val="C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4400" b="1" baseline="-3000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                                      </a:t>
                </a:r>
                <a:r>
                  <a:rPr lang="en-US" sz="4400" b="1" baseline="-300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endParaRPr lang="ru-RU" sz="28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Line 18"/>
              <p:cNvSpPr>
                <a:spLocks noChangeShapeType="1"/>
              </p:cNvSpPr>
              <p:nvPr/>
            </p:nvSpPr>
            <p:spPr bwMode="auto">
              <a:xfrm>
                <a:off x="1673658" y="4786322"/>
                <a:ext cx="457489" cy="0"/>
              </a:xfrm>
              <a:prstGeom prst="line">
                <a:avLst/>
              </a:prstGeom>
              <a:grpFill/>
              <a:ln w="76200">
                <a:solidFill>
                  <a:srgbClr val="0066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Line 18"/>
              <p:cNvSpPr>
                <a:spLocks noChangeShapeType="1"/>
              </p:cNvSpPr>
              <p:nvPr/>
            </p:nvSpPr>
            <p:spPr bwMode="auto">
              <a:xfrm>
                <a:off x="928662" y="4786322"/>
                <a:ext cx="457489" cy="0"/>
              </a:xfrm>
              <a:prstGeom prst="line">
                <a:avLst/>
              </a:prstGeom>
              <a:grpFill/>
              <a:ln w="762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5" name="Line 18"/>
            <p:cNvSpPr>
              <a:spLocks noChangeShapeType="1"/>
            </p:cNvSpPr>
            <p:nvPr/>
          </p:nvSpPr>
          <p:spPr bwMode="auto">
            <a:xfrm>
              <a:off x="2938355" y="4685978"/>
              <a:ext cx="600454" cy="0"/>
            </a:xfrm>
            <a:prstGeom prst="line">
              <a:avLst/>
            </a:prstGeom>
            <a:grpFill/>
            <a:ln w="7620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63"/>
          <p:cNvGrpSpPr/>
          <p:nvPr/>
        </p:nvGrpSpPr>
        <p:grpSpPr>
          <a:xfrm>
            <a:off x="3894696" y="2474333"/>
            <a:ext cx="2146137" cy="1098683"/>
            <a:chOff x="2500300" y="3187573"/>
            <a:chExt cx="1806181" cy="1098683"/>
          </a:xfrm>
          <a:solidFill>
            <a:schemeClr val="bg2">
              <a:lumMod val="90000"/>
            </a:schemeClr>
          </a:solidFill>
        </p:grpSpPr>
        <p:sp>
          <p:nvSpPr>
            <p:cNvPr id="66" name="Text Box 32"/>
            <p:cNvSpPr txBox="1">
              <a:spLocks noChangeArrowheads="1"/>
            </p:cNvSpPr>
            <p:nvPr/>
          </p:nvSpPr>
          <p:spPr bwMode="auto">
            <a:xfrm>
              <a:off x="2500300" y="3217884"/>
              <a:ext cx="1202440" cy="10001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2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,2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Text Box 30"/>
            <p:cNvSpPr txBox="1">
              <a:spLocks noChangeArrowheads="1"/>
            </p:cNvSpPr>
            <p:nvPr/>
          </p:nvSpPr>
          <p:spPr bwMode="auto">
            <a:xfrm>
              <a:off x="3462255" y="3187573"/>
              <a:ext cx="781589" cy="5000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3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ru-RU" sz="48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Text Box 31"/>
            <p:cNvSpPr txBox="1">
              <a:spLocks noChangeArrowheads="1"/>
            </p:cNvSpPr>
            <p:nvPr/>
          </p:nvSpPr>
          <p:spPr bwMode="auto">
            <a:xfrm>
              <a:off x="3462255" y="3605568"/>
              <a:ext cx="844226" cy="680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28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Line 28"/>
            <p:cNvSpPr>
              <a:spLocks noChangeShapeType="1"/>
            </p:cNvSpPr>
            <p:nvPr/>
          </p:nvSpPr>
          <p:spPr bwMode="auto">
            <a:xfrm>
              <a:off x="3462256" y="3708905"/>
              <a:ext cx="727139" cy="0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142844" y="714356"/>
            <a:ext cx="428628" cy="428628"/>
            <a:chOff x="846" y="9235"/>
            <a:chExt cx="366" cy="388"/>
          </a:xfrm>
        </p:grpSpPr>
        <p:sp>
          <p:nvSpPr>
            <p:cNvPr id="76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3286116" y="714356"/>
            <a:ext cx="428628" cy="428628"/>
            <a:chOff x="846" y="9235"/>
            <a:chExt cx="366" cy="388"/>
          </a:xfrm>
        </p:grpSpPr>
        <p:sp>
          <p:nvSpPr>
            <p:cNvPr id="92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94" name="Прямая соединительная линия 93"/>
          <p:cNvCxnSpPr/>
          <p:nvPr/>
        </p:nvCxnSpPr>
        <p:spPr>
          <a:xfrm rot="5400000">
            <a:off x="2123887" y="2511546"/>
            <a:ext cx="2880000" cy="1"/>
          </a:xfrm>
          <a:prstGeom prst="line">
            <a:avLst/>
          </a:prstGeom>
          <a:ln w="28575">
            <a:solidFill>
              <a:srgbClr val="0000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V="1">
            <a:off x="428596" y="3923947"/>
            <a:ext cx="2952000" cy="5119"/>
          </a:xfrm>
          <a:prstGeom prst="line">
            <a:avLst/>
          </a:prstGeom>
          <a:ln w="28575">
            <a:solidFill>
              <a:srgbClr val="0066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Прямоугольник 98"/>
          <p:cNvSpPr/>
          <p:nvPr/>
        </p:nvSpPr>
        <p:spPr>
          <a:xfrm>
            <a:off x="1571604" y="976954"/>
            <a:ext cx="107157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0,5м </a:t>
            </a:r>
            <a:endParaRPr lang="ru-RU" sz="2800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0" y="2071678"/>
            <a:ext cx="107153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0,5м </a:t>
            </a:r>
            <a:endParaRPr lang="ru-RU" sz="2800" dirty="0"/>
          </a:p>
        </p:txBody>
      </p:sp>
      <p:sp>
        <p:nvSpPr>
          <p:cNvPr id="110" name="Text Box 32"/>
          <p:cNvSpPr txBox="1">
            <a:spLocks noChangeArrowheads="1"/>
          </p:cNvSpPr>
          <p:nvPr/>
        </p:nvSpPr>
        <p:spPr bwMode="auto">
          <a:xfrm rot="20590175">
            <a:off x="7964190" y="2745241"/>
            <a:ext cx="1231884" cy="57214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144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63"/>
          <p:cNvGrpSpPr/>
          <p:nvPr/>
        </p:nvGrpSpPr>
        <p:grpSpPr>
          <a:xfrm>
            <a:off x="5945138" y="2436278"/>
            <a:ext cx="2235843" cy="1098683"/>
            <a:chOff x="2380058" y="3187573"/>
            <a:chExt cx="1881676" cy="1098683"/>
          </a:xfrm>
          <a:solidFill>
            <a:schemeClr val="bg2">
              <a:lumMod val="90000"/>
            </a:schemeClr>
          </a:solidFill>
        </p:grpSpPr>
        <p:sp>
          <p:nvSpPr>
            <p:cNvPr id="124" name="Text Box 32"/>
            <p:cNvSpPr txBox="1">
              <a:spLocks noChangeArrowheads="1"/>
            </p:cNvSpPr>
            <p:nvPr/>
          </p:nvSpPr>
          <p:spPr bwMode="auto">
            <a:xfrm>
              <a:off x="2380058" y="3309183"/>
              <a:ext cx="420853" cy="612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" name="Text Box 30"/>
            <p:cNvSpPr txBox="1">
              <a:spLocks noChangeArrowheads="1"/>
            </p:cNvSpPr>
            <p:nvPr/>
          </p:nvSpPr>
          <p:spPr bwMode="auto">
            <a:xfrm>
              <a:off x="2680668" y="3187573"/>
              <a:ext cx="1581066" cy="5000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3000"/>
                </a:lnSpc>
                <a:spcAft>
                  <a:spcPts val="1000"/>
                </a:spcAft>
              </a:pP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•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sz="2400" b="1" baseline="30000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•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4•10</a:t>
              </a:r>
              <a:r>
                <a:rPr lang="ru-RU" sz="2400" b="1" baseline="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- 9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Text Box 31"/>
            <p:cNvSpPr txBox="1">
              <a:spLocks noChangeArrowheads="1"/>
            </p:cNvSpPr>
            <p:nvPr/>
          </p:nvSpPr>
          <p:spPr bwMode="auto">
            <a:xfrm>
              <a:off x="2800911" y="3605568"/>
              <a:ext cx="844226" cy="680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0,5</a:t>
              </a:r>
              <a:r>
                <a:rPr lang="en-US" sz="3600" b="1" baseline="30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2" name="Line 28"/>
            <p:cNvSpPr>
              <a:spLocks noChangeShapeType="1"/>
            </p:cNvSpPr>
            <p:nvPr/>
          </p:nvSpPr>
          <p:spPr bwMode="auto">
            <a:xfrm>
              <a:off x="2680667" y="3708905"/>
              <a:ext cx="1242195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" name="Text Box 32"/>
          <p:cNvSpPr txBox="1">
            <a:spLocks noChangeArrowheads="1"/>
          </p:cNvSpPr>
          <p:nvPr/>
        </p:nvSpPr>
        <p:spPr bwMode="auto">
          <a:xfrm rot="20590175">
            <a:off x="3056810" y="4130932"/>
            <a:ext cx="1231884" cy="57214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144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38"/>
          <p:cNvGrpSpPr/>
          <p:nvPr/>
        </p:nvGrpSpPr>
        <p:grpSpPr>
          <a:xfrm>
            <a:off x="285720" y="4357694"/>
            <a:ext cx="1231427" cy="584775"/>
            <a:chOff x="6072198" y="3133365"/>
            <a:chExt cx="1231427" cy="58477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40" name="Rectangle 1"/>
            <p:cNvSpPr>
              <a:spLocks noChangeArrowheads="1"/>
            </p:cNvSpPr>
            <p:nvPr/>
          </p:nvSpPr>
          <p:spPr bwMode="auto">
            <a:xfrm>
              <a:off x="6072198" y="3133365"/>
              <a:ext cx="1231427" cy="5847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/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0,5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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endPara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41" name="Прямая соединительная линия 140"/>
            <p:cNvCxnSpPr/>
            <p:nvPr/>
          </p:nvCxnSpPr>
          <p:spPr>
            <a:xfrm>
              <a:off x="6890644" y="3175147"/>
              <a:ext cx="396000" cy="2325"/>
            </a:xfrm>
            <a:prstGeom prst="line">
              <a:avLst/>
            </a:prstGeom>
            <a:grpFill/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3" name="Прямая соединительная линия 142"/>
          <p:cNvCxnSpPr/>
          <p:nvPr/>
        </p:nvCxnSpPr>
        <p:spPr>
          <a:xfrm flipV="1">
            <a:off x="1857356" y="2495187"/>
            <a:ext cx="1728000" cy="5119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/>
          <p:nvPr/>
        </p:nvCxnSpPr>
        <p:spPr>
          <a:xfrm rot="5400000">
            <a:off x="1244231" y="3195501"/>
            <a:ext cx="1512000" cy="1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45"/>
          <p:cNvGrpSpPr/>
          <p:nvPr/>
        </p:nvGrpSpPr>
        <p:grpSpPr>
          <a:xfrm>
            <a:off x="1357290" y="2786058"/>
            <a:ext cx="1334020" cy="584775"/>
            <a:chOff x="6072198" y="3133365"/>
            <a:chExt cx="1334020" cy="584775"/>
          </a:xfrm>
          <a:solidFill>
            <a:schemeClr val="bg2">
              <a:lumMod val="75000"/>
            </a:schemeClr>
          </a:solidFill>
        </p:grpSpPr>
        <p:sp>
          <p:nvSpPr>
            <p:cNvPr id="147" name="Rectangle 1"/>
            <p:cNvSpPr>
              <a:spLocks noChangeArrowheads="1"/>
            </p:cNvSpPr>
            <p:nvPr/>
          </p:nvSpPr>
          <p:spPr bwMode="auto">
            <a:xfrm>
              <a:off x="6072198" y="3133365"/>
              <a:ext cx="1334020" cy="5847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/>
              <a:r>
                <a:rPr lang="ru-RU" sz="32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144</a:t>
              </a:r>
              <a:r>
                <a:rPr lang="en-US" sz="32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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endPara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48" name="Прямая соединительная линия 147"/>
            <p:cNvCxnSpPr/>
            <p:nvPr/>
          </p:nvCxnSpPr>
          <p:spPr>
            <a:xfrm>
              <a:off x="6990988" y="3175147"/>
              <a:ext cx="396000" cy="2325"/>
            </a:xfrm>
            <a:prstGeom prst="line">
              <a:avLst/>
            </a:prstGeom>
            <a:grpFill/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55"/>
          <p:cNvGrpSpPr/>
          <p:nvPr/>
        </p:nvGrpSpPr>
        <p:grpSpPr>
          <a:xfrm>
            <a:off x="5652120" y="3828952"/>
            <a:ext cx="2226892" cy="769441"/>
            <a:chOff x="6072198" y="3041033"/>
            <a:chExt cx="2226892" cy="769441"/>
          </a:xfrm>
          <a:solidFill>
            <a:schemeClr val="bg2">
              <a:lumMod val="75000"/>
            </a:schemeClr>
          </a:solidFill>
        </p:grpSpPr>
        <p:sp>
          <p:nvSpPr>
            <p:cNvPr id="157" name="Rectangle 1"/>
            <p:cNvSpPr>
              <a:spLocks noChangeArrowheads="1"/>
            </p:cNvSpPr>
            <p:nvPr/>
          </p:nvSpPr>
          <p:spPr bwMode="auto">
            <a:xfrm>
              <a:off x="6072198" y="3041033"/>
              <a:ext cx="2226892" cy="76944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/>
              <a:r>
                <a:rPr lang="ru-RU" sz="44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144</a:t>
              </a:r>
              <a:r>
                <a:rPr lang="en-US" sz="44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</a:t>
              </a: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=</a:t>
              </a:r>
              <a:endPara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58" name="Прямая соединительная линия 157"/>
            <p:cNvCxnSpPr/>
            <p:nvPr/>
          </p:nvCxnSpPr>
          <p:spPr>
            <a:xfrm>
              <a:off x="7329905" y="3131493"/>
              <a:ext cx="396000" cy="2325"/>
            </a:xfrm>
            <a:prstGeom prst="line">
              <a:avLst/>
            </a:prstGeom>
            <a:grpFill/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9" name="Text Box 32"/>
          <p:cNvSpPr txBox="1">
            <a:spLocks noChangeArrowheads="1"/>
          </p:cNvSpPr>
          <p:nvPr/>
        </p:nvSpPr>
        <p:spPr bwMode="auto">
          <a:xfrm>
            <a:off x="8070420" y="4006671"/>
            <a:ext cx="1060712" cy="572141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203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2789" y="5301208"/>
            <a:ext cx="9153921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indent="71755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 двух противоположных вершинах квадрата со стороной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одинаковые отрицательные заряды по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- 4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-9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 каждый. Найти напряженность поля в двух других вершинах квадрата.</a:t>
            </a:r>
          </a:p>
        </p:txBody>
      </p:sp>
      <p:sp>
        <p:nvSpPr>
          <p:cNvPr id="160" name="Прямоугольник 159"/>
          <p:cNvSpPr/>
          <p:nvPr/>
        </p:nvSpPr>
        <p:spPr>
          <a:xfrm>
            <a:off x="0" y="5780782"/>
            <a:ext cx="9144000" cy="10772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indent="71438" eaLnBrk="0" hangingPunct="0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напряженность поля двух зарядов в точках 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составляет около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203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Н/Кл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494907" y="-30779"/>
            <a:ext cx="46490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Суперпозиция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полей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 Box 32"/>
          <p:cNvSpPr txBox="1">
            <a:spLocks noChangeArrowheads="1"/>
          </p:cNvSpPr>
          <p:nvPr/>
        </p:nvSpPr>
        <p:spPr bwMode="auto">
          <a:xfrm rot="20590175">
            <a:off x="3560695" y="1785608"/>
            <a:ext cx="1231884" cy="57214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144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214282" y="0"/>
            <a:ext cx="551754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Стрелка влево 107"/>
          <p:cNvSpPr/>
          <p:nvPr/>
        </p:nvSpPr>
        <p:spPr>
          <a:xfrm rot="16200000">
            <a:off x="1200066" y="3200340"/>
            <a:ext cx="1528891" cy="2143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857224" y="0"/>
            <a:ext cx="2286016" cy="428604"/>
          </a:xfrm>
          <a:prstGeom prst="rect">
            <a:avLst/>
          </a:prstGeom>
          <a:solidFill>
            <a:srgbClr val="92D050"/>
          </a:solidFill>
          <a:ln w="158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СР-3, стр.17</a:t>
            </a:r>
          </a:p>
        </p:txBody>
      </p:sp>
      <p:sp>
        <p:nvSpPr>
          <p:cNvPr id="70" name="Line 4"/>
          <p:cNvSpPr>
            <a:spLocks noChangeShapeType="1"/>
          </p:cNvSpPr>
          <p:nvPr/>
        </p:nvSpPr>
        <p:spPr bwMode="auto">
          <a:xfrm rot="-11100000" flipH="1" flipV="1">
            <a:off x="1968873" y="2368171"/>
            <a:ext cx="919974" cy="95987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71" name="Прямая соединительная линия 70"/>
          <p:cNvCxnSpPr>
            <a:endCxn id="93" idx="1"/>
          </p:cNvCxnSpPr>
          <p:nvPr/>
        </p:nvCxnSpPr>
        <p:spPr>
          <a:xfrm flipV="1">
            <a:off x="357158" y="944136"/>
            <a:ext cx="3277950" cy="2913492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-142908" y="2143116"/>
            <a:ext cx="3060546" cy="2789075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1000100" y="2000240"/>
            <a:ext cx="3277950" cy="2913492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46528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1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3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7" grpId="0"/>
      <p:bldP spid="26" grpId="0" animBg="1"/>
      <p:bldP spid="27" grpId="0" animBg="1"/>
      <p:bldP spid="36" grpId="0" animBg="1"/>
      <p:bldP spid="102" grpId="0"/>
      <p:bldP spid="99" grpId="0" animBg="1"/>
      <p:bldP spid="100" grpId="0" animBg="1"/>
      <p:bldP spid="110" grpId="0" animBg="1"/>
      <p:bldP spid="133" grpId="0" animBg="1"/>
      <p:bldP spid="159" grpId="0" animBg="1"/>
      <p:bldP spid="160" grpId="0" animBg="1"/>
      <p:bldP spid="52" grpId="0"/>
      <p:bldP spid="96" grpId="0" animBg="1"/>
      <p:bldP spid="97" grpId="0" animBg="1"/>
      <p:bldP spid="108" grpId="0" animBg="1"/>
      <p:bldP spid="7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Стрелка влево 144"/>
          <p:cNvSpPr/>
          <p:nvPr/>
        </p:nvSpPr>
        <p:spPr>
          <a:xfrm rot="2526940">
            <a:off x="1745515" y="2990353"/>
            <a:ext cx="2071702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928926" y="915399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71868" y="3714752"/>
            <a:ext cx="484428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397093" y="3786190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Line 4"/>
          <p:cNvSpPr>
            <a:spLocks noChangeShapeType="1"/>
          </p:cNvSpPr>
          <p:nvPr/>
        </p:nvSpPr>
        <p:spPr bwMode="auto">
          <a:xfrm rot="-11100000" flipH="1">
            <a:off x="3377182" y="2505619"/>
            <a:ext cx="252000" cy="136800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Группа 68"/>
          <p:cNvGrpSpPr/>
          <p:nvPr/>
        </p:nvGrpSpPr>
        <p:grpSpPr>
          <a:xfrm>
            <a:off x="2643174" y="1714488"/>
            <a:ext cx="928694" cy="646331"/>
            <a:chOff x="6643702" y="493018"/>
            <a:chExt cx="928694" cy="646331"/>
          </a:xfrm>
        </p:grpSpPr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43702" y="493018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600" b="1" baseline="-25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0" name="Прямая соединительная линия 39"/>
          <p:cNvCxnSpPr/>
          <p:nvPr/>
        </p:nvCxnSpPr>
        <p:spPr>
          <a:xfrm>
            <a:off x="388306" y="985731"/>
            <a:ext cx="3060546" cy="2789075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323528" y="923551"/>
            <a:ext cx="3060000" cy="5119"/>
          </a:xfrm>
          <a:prstGeom prst="line">
            <a:avLst/>
          </a:prstGeom>
          <a:ln w="28575">
            <a:solidFill>
              <a:schemeClr val="tx1"/>
            </a:solidFill>
            <a:prstDash val="lgDash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 101"/>
          <p:cNvSpPr/>
          <p:nvPr/>
        </p:nvSpPr>
        <p:spPr>
          <a:xfrm>
            <a:off x="500034" y="3071810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 rot="5400000">
            <a:off x="-1152471" y="2384720"/>
            <a:ext cx="2952000" cy="1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68"/>
          <p:cNvGrpSpPr/>
          <p:nvPr/>
        </p:nvGrpSpPr>
        <p:grpSpPr>
          <a:xfrm>
            <a:off x="2089943" y="4175279"/>
            <a:ext cx="928694" cy="646331"/>
            <a:chOff x="6643702" y="493018"/>
            <a:chExt cx="928694" cy="646331"/>
          </a:xfrm>
        </p:grpSpPr>
        <p:sp>
          <p:nvSpPr>
            <p:cNvPr id="113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643702" y="493018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600" b="1" baseline="-25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115"/>
          <p:cNvGrpSpPr/>
          <p:nvPr/>
        </p:nvGrpSpPr>
        <p:grpSpPr>
          <a:xfrm>
            <a:off x="5940152" y="787351"/>
            <a:ext cx="3169246" cy="769441"/>
            <a:chOff x="785786" y="4643446"/>
            <a:chExt cx="3273156" cy="769441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18" name="Группа 56"/>
            <p:cNvGrpSpPr/>
            <p:nvPr/>
          </p:nvGrpSpPr>
          <p:grpSpPr>
            <a:xfrm>
              <a:off x="785786" y="4643446"/>
              <a:ext cx="3273156" cy="769441"/>
              <a:chOff x="857224" y="4786322"/>
              <a:chExt cx="2493833" cy="769441"/>
            </a:xfrm>
            <a:grpFill/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857224" y="4786322"/>
                <a:ext cx="2493833" cy="76944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4400" b="1" dirty="0" smtClean="0">
                    <a:solidFill>
                      <a:srgbClr val="0033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Е</a:t>
                </a:r>
                <a:r>
                  <a:rPr lang="en-US" sz="4400" b="1" baseline="-30000" dirty="0" smtClean="0">
                    <a:solidFill>
                      <a:srgbClr val="0033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4400" b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+</a:t>
                </a:r>
                <a:r>
                  <a:rPr lang="en-US" sz="4400" b="1" baseline="-300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smtClean="0">
                    <a:solidFill>
                      <a:srgbClr val="0066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4400" b="1" baseline="-30000" dirty="0" smtClean="0">
                    <a:solidFill>
                      <a:srgbClr val="0066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4400" b="1" baseline="-300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4400" b="1" dirty="0" smtClean="0">
                    <a:solidFill>
                      <a:srgbClr val="C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Е</a:t>
                </a:r>
                <a:r>
                  <a:rPr lang="en-US" sz="4400" b="1" baseline="-30000" dirty="0" smtClean="0">
                    <a:solidFill>
                      <a:srgbClr val="C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4400" b="1" baseline="-3000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                                      </a:t>
                </a:r>
                <a:r>
                  <a:rPr lang="en-US" sz="4400" b="1" baseline="-300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endParaRPr lang="ru-RU" sz="28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Line 18"/>
              <p:cNvSpPr>
                <a:spLocks noChangeShapeType="1"/>
              </p:cNvSpPr>
              <p:nvPr/>
            </p:nvSpPr>
            <p:spPr bwMode="auto">
              <a:xfrm>
                <a:off x="1673658" y="4786322"/>
                <a:ext cx="457489" cy="0"/>
              </a:xfrm>
              <a:prstGeom prst="line">
                <a:avLst/>
              </a:prstGeom>
              <a:grpFill/>
              <a:ln w="76200">
                <a:solidFill>
                  <a:srgbClr val="0066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Line 18"/>
              <p:cNvSpPr>
                <a:spLocks noChangeShapeType="1"/>
              </p:cNvSpPr>
              <p:nvPr/>
            </p:nvSpPr>
            <p:spPr bwMode="auto">
              <a:xfrm>
                <a:off x="928662" y="4786322"/>
                <a:ext cx="457489" cy="0"/>
              </a:xfrm>
              <a:prstGeom prst="line">
                <a:avLst/>
              </a:prstGeom>
              <a:grpFill/>
              <a:ln w="762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5" name="Line 18"/>
            <p:cNvSpPr>
              <a:spLocks noChangeShapeType="1"/>
            </p:cNvSpPr>
            <p:nvPr/>
          </p:nvSpPr>
          <p:spPr bwMode="auto">
            <a:xfrm>
              <a:off x="2938355" y="4685978"/>
              <a:ext cx="600454" cy="0"/>
            </a:xfrm>
            <a:prstGeom prst="line">
              <a:avLst/>
            </a:prstGeom>
            <a:grpFill/>
            <a:ln w="7620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Группа 63"/>
          <p:cNvGrpSpPr/>
          <p:nvPr/>
        </p:nvGrpSpPr>
        <p:grpSpPr>
          <a:xfrm>
            <a:off x="3894696" y="2474333"/>
            <a:ext cx="2146137" cy="1098683"/>
            <a:chOff x="2500300" y="3187573"/>
            <a:chExt cx="1806181" cy="1098683"/>
          </a:xfrm>
          <a:solidFill>
            <a:schemeClr val="bg2">
              <a:lumMod val="90000"/>
            </a:schemeClr>
          </a:solidFill>
        </p:grpSpPr>
        <p:sp>
          <p:nvSpPr>
            <p:cNvPr id="66" name="Text Box 32"/>
            <p:cNvSpPr txBox="1">
              <a:spLocks noChangeArrowheads="1"/>
            </p:cNvSpPr>
            <p:nvPr/>
          </p:nvSpPr>
          <p:spPr bwMode="auto">
            <a:xfrm>
              <a:off x="2500300" y="3217884"/>
              <a:ext cx="1202440" cy="10001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2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,2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Text Box 30"/>
            <p:cNvSpPr txBox="1">
              <a:spLocks noChangeArrowheads="1"/>
            </p:cNvSpPr>
            <p:nvPr/>
          </p:nvSpPr>
          <p:spPr bwMode="auto">
            <a:xfrm>
              <a:off x="3462255" y="3187573"/>
              <a:ext cx="781589" cy="5000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3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ru-RU" sz="48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Text Box 31"/>
            <p:cNvSpPr txBox="1">
              <a:spLocks noChangeArrowheads="1"/>
            </p:cNvSpPr>
            <p:nvPr/>
          </p:nvSpPr>
          <p:spPr bwMode="auto">
            <a:xfrm>
              <a:off x="3462255" y="3605568"/>
              <a:ext cx="844226" cy="680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28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Line 28"/>
            <p:cNvSpPr>
              <a:spLocks noChangeShapeType="1"/>
            </p:cNvSpPr>
            <p:nvPr/>
          </p:nvSpPr>
          <p:spPr bwMode="auto">
            <a:xfrm>
              <a:off x="3462256" y="3708905"/>
              <a:ext cx="727139" cy="0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10"/>
          <p:cNvGrpSpPr>
            <a:grpSpLocks/>
          </p:cNvGrpSpPr>
          <p:nvPr/>
        </p:nvGrpSpPr>
        <p:grpSpPr bwMode="auto">
          <a:xfrm>
            <a:off x="142844" y="3714752"/>
            <a:ext cx="428628" cy="428628"/>
            <a:chOff x="846" y="9235"/>
            <a:chExt cx="366" cy="388"/>
          </a:xfrm>
        </p:grpSpPr>
        <p:sp>
          <p:nvSpPr>
            <p:cNvPr id="76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8" name="Line 4"/>
          <p:cNvSpPr>
            <a:spLocks noChangeShapeType="1"/>
          </p:cNvSpPr>
          <p:nvPr/>
        </p:nvSpPr>
        <p:spPr bwMode="auto">
          <a:xfrm rot="-11820000">
            <a:off x="2024311" y="3597671"/>
            <a:ext cx="1440000" cy="5760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1" name="Group 10"/>
          <p:cNvGrpSpPr>
            <a:grpSpLocks/>
          </p:cNvGrpSpPr>
          <p:nvPr/>
        </p:nvGrpSpPr>
        <p:grpSpPr bwMode="auto">
          <a:xfrm>
            <a:off x="3286116" y="714356"/>
            <a:ext cx="428628" cy="428628"/>
            <a:chOff x="846" y="9235"/>
            <a:chExt cx="366" cy="388"/>
          </a:xfrm>
        </p:grpSpPr>
        <p:sp>
          <p:nvSpPr>
            <p:cNvPr id="92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94" name="Прямая соединительная линия 93"/>
          <p:cNvCxnSpPr/>
          <p:nvPr/>
        </p:nvCxnSpPr>
        <p:spPr>
          <a:xfrm rot="5400000">
            <a:off x="2123887" y="2511546"/>
            <a:ext cx="2880000" cy="1"/>
          </a:xfrm>
          <a:prstGeom prst="line">
            <a:avLst/>
          </a:prstGeom>
          <a:ln w="28575">
            <a:solidFill>
              <a:srgbClr val="0000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V="1">
            <a:off x="571472" y="3857628"/>
            <a:ext cx="2952000" cy="5119"/>
          </a:xfrm>
          <a:prstGeom prst="line">
            <a:avLst/>
          </a:prstGeom>
          <a:ln w="28575">
            <a:solidFill>
              <a:srgbClr val="0066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Прямоугольник 98"/>
          <p:cNvSpPr/>
          <p:nvPr/>
        </p:nvSpPr>
        <p:spPr>
          <a:xfrm>
            <a:off x="1571604" y="976954"/>
            <a:ext cx="107157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0,5м </a:t>
            </a:r>
            <a:endParaRPr lang="ru-RU" sz="2800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0" y="2071678"/>
            <a:ext cx="107153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0,5м </a:t>
            </a:r>
            <a:endParaRPr lang="ru-RU" sz="2800" dirty="0"/>
          </a:p>
        </p:txBody>
      </p:sp>
      <p:grpSp>
        <p:nvGrpSpPr>
          <p:cNvPr id="105" name="Группа 104"/>
          <p:cNvGrpSpPr/>
          <p:nvPr/>
        </p:nvGrpSpPr>
        <p:grpSpPr>
          <a:xfrm>
            <a:off x="1125995" y="1640057"/>
            <a:ext cx="1231427" cy="584775"/>
            <a:chOff x="6072198" y="3133365"/>
            <a:chExt cx="1231427" cy="58477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01" name="Rectangle 1"/>
            <p:cNvSpPr>
              <a:spLocks noChangeArrowheads="1"/>
            </p:cNvSpPr>
            <p:nvPr/>
          </p:nvSpPr>
          <p:spPr bwMode="auto">
            <a:xfrm>
              <a:off x="6072198" y="3133365"/>
              <a:ext cx="1231427" cy="5847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/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0,5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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endPara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6890644" y="3175147"/>
              <a:ext cx="396000" cy="2325"/>
            </a:xfrm>
            <a:prstGeom prst="line">
              <a:avLst/>
            </a:prstGeom>
            <a:grpFill/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ext Box 32"/>
          <p:cNvSpPr txBox="1">
            <a:spLocks noChangeArrowheads="1"/>
          </p:cNvSpPr>
          <p:nvPr/>
        </p:nvSpPr>
        <p:spPr bwMode="auto">
          <a:xfrm rot="20590175">
            <a:off x="7964190" y="2745241"/>
            <a:ext cx="1231884" cy="57214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144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1" name="Группа 63"/>
          <p:cNvGrpSpPr/>
          <p:nvPr/>
        </p:nvGrpSpPr>
        <p:grpSpPr>
          <a:xfrm>
            <a:off x="5945138" y="2436278"/>
            <a:ext cx="2235843" cy="1098683"/>
            <a:chOff x="2380058" y="3187573"/>
            <a:chExt cx="1881676" cy="1098683"/>
          </a:xfrm>
          <a:solidFill>
            <a:schemeClr val="bg2">
              <a:lumMod val="90000"/>
            </a:schemeClr>
          </a:solidFill>
        </p:grpSpPr>
        <p:sp>
          <p:nvSpPr>
            <p:cNvPr id="124" name="Text Box 32"/>
            <p:cNvSpPr txBox="1">
              <a:spLocks noChangeArrowheads="1"/>
            </p:cNvSpPr>
            <p:nvPr/>
          </p:nvSpPr>
          <p:spPr bwMode="auto">
            <a:xfrm>
              <a:off x="2380058" y="3309183"/>
              <a:ext cx="420853" cy="612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" name="Text Box 30"/>
            <p:cNvSpPr txBox="1">
              <a:spLocks noChangeArrowheads="1"/>
            </p:cNvSpPr>
            <p:nvPr/>
          </p:nvSpPr>
          <p:spPr bwMode="auto">
            <a:xfrm>
              <a:off x="2680668" y="3187573"/>
              <a:ext cx="1581066" cy="5000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3000"/>
                </a:lnSpc>
                <a:spcAft>
                  <a:spcPts val="1000"/>
                </a:spcAft>
              </a:pP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•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sz="2400" b="1" baseline="30000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•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4•10</a:t>
              </a:r>
              <a:r>
                <a:rPr lang="ru-RU" sz="2400" b="1" baseline="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- 9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Text Box 31"/>
            <p:cNvSpPr txBox="1">
              <a:spLocks noChangeArrowheads="1"/>
            </p:cNvSpPr>
            <p:nvPr/>
          </p:nvSpPr>
          <p:spPr bwMode="auto">
            <a:xfrm>
              <a:off x="2800911" y="3605568"/>
              <a:ext cx="844226" cy="680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0,5</a:t>
              </a:r>
              <a:r>
                <a:rPr lang="en-US" sz="3600" b="1" baseline="30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2" name="Line 28"/>
            <p:cNvSpPr>
              <a:spLocks noChangeShapeType="1"/>
            </p:cNvSpPr>
            <p:nvPr/>
          </p:nvSpPr>
          <p:spPr bwMode="auto">
            <a:xfrm>
              <a:off x="2680667" y="3708905"/>
              <a:ext cx="1242195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" name="Text Box 32"/>
          <p:cNvSpPr txBox="1">
            <a:spLocks noChangeArrowheads="1"/>
          </p:cNvSpPr>
          <p:nvPr/>
        </p:nvSpPr>
        <p:spPr bwMode="auto">
          <a:xfrm rot="20590175">
            <a:off x="3056810" y="4130932"/>
            <a:ext cx="1231884" cy="57214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144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9" name="Группа 138"/>
          <p:cNvGrpSpPr/>
          <p:nvPr/>
        </p:nvGrpSpPr>
        <p:grpSpPr>
          <a:xfrm>
            <a:off x="1145969" y="1643050"/>
            <a:ext cx="1231427" cy="584775"/>
            <a:chOff x="6072198" y="3133365"/>
            <a:chExt cx="1231427" cy="58477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40" name="Rectangle 1"/>
            <p:cNvSpPr>
              <a:spLocks noChangeArrowheads="1"/>
            </p:cNvSpPr>
            <p:nvPr/>
          </p:nvSpPr>
          <p:spPr bwMode="auto">
            <a:xfrm>
              <a:off x="6072198" y="3133365"/>
              <a:ext cx="1231427" cy="5847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/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0,5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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endPara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41" name="Прямая соединительная линия 140"/>
            <p:cNvCxnSpPr/>
            <p:nvPr/>
          </p:nvCxnSpPr>
          <p:spPr>
            <a:xfrm>
              <a:off x="6890644" y="3175147"/>
              <a:ext cx="396000" cy="2325"/>
            </a:xfrm>
            <a:prstGeom prst="line">
              <a:avLst/>
            </a:prstGeom>
            <a:grpFill/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3" name="Прямая соединительная линия 142"/>
          <p:cNvCxnSpPr/>
          <p:nvPr/>
        </p:nvCxnSpPr>
        <p:spPr>
          <a:xfrm flipV="1">
            <a:off x="1857356" y="2495187"/>
            <a:ext cx="1728000" cy="5119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/>
          <p:nvPr/>
        </p:nvCxnSpPr>
        <p:spPr>
          <a:xfrm rot="5400000">
            <a:off x="1244231" y="3195501"/>
            <a:ext cx="1512000" cy="1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6" name="Группа 145"/>
          <p:cNvGrpSpPr/>
          <p:nvPr/>
        </p:nvGrpSpPr>
        <p:grpSpPr>
          <a:xfrm>
            <a:off x="1357290" y="2786058"/>
            <a:ext cx="1334020" cy="584775"/>
            <a:chOff x="6072198" y="3133365"/>
            <a:chExt cx="1334020" cy="584775"/>
          </a:xfrm>
          <a:solidFill>
            <a:schemeClr val="bg2">
              <a:lumMod val="75000"/>
            </a:schemeClr>
          </a:solidFill>
        </p:grpSpPr>
        <p:sp>
          <p:nvSpPr>
            <p:cNvPr id="147" name="Rectangle 1"/>
            <p:cNvSpPr>
              <a:spLocks noChangeArrowheads="1"/>
            </p:cNvSpPr>
            <p:nvPr/>
          </p:nvSpPr>
          <p:spPr bwMode="auto">
            <a:xfrm>
              <a:off x="6072198" y="3133365"/>
              <a:ext cx="1334020" cy="5847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/>
              <a:r>
                <a:rPr lang="ru-RU" sz="32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144</a:t>
              </a:r>
              <a:r>
                <a:rPr lang="en-US" sz="32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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endPara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48" name="Прямая соединительная линия 147"/>
            <p:cNvCxnSpPr/>
            <p:nvPr/>
          </p:nvCxnSpPr>
          <p:spPr>
            <a:xfrm>
              <a:off x="6990988" y="3175147"/>
              <a:ext cx="396000" cy="2325"/>
            </a:xfrm>
            <a:prstGeom prst="line">
              <a:avLst/>
            </a:prstGeom>
            <a:grpFill/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Группа 155"/>
          <p:cNvGrpSpPr/>
          <p:nvPr/>
        </p:nvGrpSpPr>
        <p:grpSpPr>
          <a:xfrm>
            <a:off x="5652120" y="3828952"/>
            <a:ext cx="2226892" cy="769441"/>
            <a:chOff x="6072198" y="3041033"/>
            <a:chExt cx="2226892" cy="769441"/>
          </a:xfrm>
          <a:solidFill>
            <a:schemeClr val="bg2">
              <a:lumMod val="75000"/>
            </a:schemeClr>
          </a:solidFill>
        </p:grpSpPr>
        <p:sp>
          <p:nvSpPr>
            <p:cNvPr id="157" name="Rectangle 1"/>
            <p:cNvSpPr>
              <a:spLocks noChangeArrowheads="1"/>
            </p:cNvSpPr>
            <p:nvPr/>
          </p:nvSpPr>
          <p:spPr bwMode="auto">
            <a:xfrm>
              <a:off x="6072198" y="3041033"/>
              <a:ext cx="2226892" cy="76944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/>
              <a:r>
                <a:rPr lang="ru-RU" sz="44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144</a:t>
              </a:r>
              <a:r>
                <a:rPr lang="en-US" sz="44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</a:t>
              </a: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=</a:t>
              </a:r>
              <a:endPara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58" name="Прямая соединительная линия 157"/>
            <p:cNvCxnSpPr/>
            <p:nvPr/>
          </p:nvCxnSpPr>
          <p:spPr>
            <a:xfrm>
              <a:off x="7329905" y="3131493"/>
              <a:ext cx="396000" cy="2325"/>
            </a:xfrm>
            <a:prstGeom prst="line">
              <a:avLst/>
            </a:prstGeom>
            <a:grpFill/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9" name="Text Box 32"/>
          <p:cNvSpPr txBox="1">
            <a:spLocks noChangeArrowheads="1"/>
          </p:cNvSpPr>
          <p:nvPr/>
        </p:nvSpPr>
        <p:spPr bwMode="auto">
          <a:xfrm>
            <a:off x="8070420" y="4006671"/>
            <a:ext cx="1060712" cy="572141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203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2789" y="5301208"/>
            <a:ext cx="9153921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indent="71755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 двух противоположных вершинах квадрата со стороной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одинаковые отрицательные заряды по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- 4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-9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 каждый. Найти напряженность поля в двух других вершинах квадрата.</a:t>
            </a:r>
          </a:p>
        </p:txBody>
      </p:sp>
      <p:sp>
        <p:nvSpPr>
          <p:cNvPr id="160" name="Прямоугольник 159"/>
          <p:cNvSpPr/>
          <p:nvPr/>
        </p:nvSpPr>
        <p:spPr>
          <a:xfrm>
            <a:off x="0" y="5780782"/>
            <a:ext cx="9144000" cy="10772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indent="71438" eaLnBrk="0" hangingPunct="0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напряженность поля двух зарядов в точках 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составляет около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203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Н/Кл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494907" y="-30779"/>
            <a:ext cx="46490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Суперпозиция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полей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 Box 32"/>
          <p:cNvSpPr txBox="1">
            <a:spLocks noChangeArrowheads="1"/>
          </p:cNvSpPr>
          <p:nvPr/>
        </p:nvSpPr>
        <p:spPr bwMode="auto">
          <a:xfrm rot="20590175">
            <a:off x="3560695" y="1785608"/>
            <a:ext cx="1231884" cy="57214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144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114944" y="467005"/>
            <a:ext cx="551754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Line 4"/>
          <p:cNvSpPr>
            <a:spLocks noChangeShapeType="1"/>
          </p:cNvSpPr>
          <p:nvPr/>
        </p:nvSpPr>
        <p:spPr bwMode="auto">
          <a:xfrm rot="-11820000">
            <a:off x="402320" y="602588"/>
            <a:ext cx="1440000" cy="5760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stealth"/>
            <a:tailEnd type="non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" name="Line 4"/>
          <p:cNvSpPr>
            <a:spLocks noChangeShapeType="1"/>
          </p:cNvSpPr>
          <p:nvPr/>
        </p:nvSpPr>
        <p:spPr bwMode="auto">
          <a:xfrm rot="-11100000" flipH="1">
            <a:off x="212163" y="935521"/>
            <a:ext cx="252000" cy="136800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 type="stealth"/>
            <a:tailEnd type="non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" name="Стрелка влево 107"/>
          <p:cNvSpPr/>
          <p:nvPr/>
        </p:nvSpPr>
        <p:spPr>
          <a:xfrm rot="13366485">
            <a:off x="92966" y="1432343"/>
            <a:ext cx="2071702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857224" y="0"/>
            <a:ext cx="2286016" cy="428604"/>
          </a:xfrm>
          <a:prstGeom prst="rect">
            <a:avLst/>
          </a:prstGeom>
          <a:solidFill>
            <a:srgbClr val="92D050"/>
          </a:solidFill>
          <a:ln w="158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СР-3, стр.17</a:t>
            </a:r>
          </a:p>
        </p:txBody>
      </p:sp>
    </p:spTree>
    <p:extLst>
      <p:ext uri="{BB962C8B-B14F-4D97-AF65-F5344CB8AC3E}">
        <p14:creationId xmlns="" xmlns:p14="http://schemas.microsoft.com/office/powerpoint/2010/main" val="4146528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7" grpId="0"/>
      <p:bldP spid="26" grpId="0" animBg="1"/>
      <p:bldP spid="27" grpId="0" animBg="1"/>
      <p:bldP spid="36" grpId="0" animBg="1"/>
      <p:bldP spid="102" grpId="0"/>
      <p:bldP spid="78" grpId="0" animBg="1"/>
      <p:bldP spid="99" grpId="0" animBg="1"/>
      <p:bldP spid="100" grpId="0" animBg="1"/>
      <p:bldP spid="110" grpId="0" animBg="1"/>
      <p:bldP spid="133" grpId="0" animBg="1"/>
      <p:bldP spid="159" grpId="0" animBg="1"/>
      <p:bldP spid="160" grpId="0" animBg="1"/>
      <p:bldP spid="52" grpId="0"/>
      <p:bldP spid="96" grpId="0" animBg="1"/>
      <p:bldP spid="97" grpId="0" animBg="1"/>
      <p:bldP spid="106" grpId="0" animBg="1"/>
      <p:bldP spid="107" grpId="0" animBg="1"/>
      <p:bldP spid="10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Прямая соединительная линия 28"/>
          <p:cNvCxnSpPr>
            <a:endCxn id="27" idx="7"/>
          </p:cNvCxnSpPr>
          <p:nvPr/>
        </p:nvCxnSpPr>
        <p:spPr>
          <a:xfrm rot="10800000" flipV="1">
            <a:off x="468648" y="1214422"/>
            <a:ext cx="4857784" cy="1817336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-785056" y="2357430"/>
            <a:ext cx="2428892" cy="1588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71406" y="639529"/>
            <a:ext cx="714380" cy="763755"/>
            <a:chOff x="846" y="9235"/>
            <a:chExt cx="366" cy="388"/>
          </a:xfrm>
        </p:grpSpPr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937" y="9337"/>
              <a:ext cx="207" cy="207"/>
              <a:chOff x="7108" y="3188"/>
              <a:chExt cx="207" cy="207"/>
            </a:xfrm>
          </p:grpSpPr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7108" y="3294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 rot="-5400000">
                <a:off x="7108" y="3292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286380" y="785794"/>
            <a:ext cx="714380" cy="604639"/>
            <a:chOff x="846" y="9235"/>
            <a:chExt cx="366" cy="388"/>
          </a:xfrm>
        </p:grpSpPr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0" y="68049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72132" y="214290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2500306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85720" y="3000372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 rot="-5100000" flipH="1">
            <a:off x="-181503" y="3876738"/>
            <a:ext cx="1250314" cy="38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2" name="Группа 68"/>
          <p:cNvGrpSpPr/>
          <p:nvPr/>
        </p:nvGrpSpPr>
        <p:grpSpPr>
          <a:xfrm>
            <a:off x="642910" y="4429132"/>
            <a:ext cx="928694" cy="646331"/>
            <a:chOff x="6643702" y="350142"/>
            <a:chExt cx="928694" cy="646331"/>
          </a:xfrm>
        </p:grpSpPr>
        <p:sp>
          <p:nvSpPr>
            <p:cNvPr id="34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643702" y="350142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600" b="1" baseline="-25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Line 4"/>
          <p:cNvSpPr>
            <a:spLocks noChangeShapeType="1"/>
          </p:cNvSpPr>
          <p:nvPr/>
        </p:nvSpPr>
        <p:spPr bwMode="auto">
          <a:xfrm rot="-11760000" flipH="1">
            <a:off x="403011" y="2804105"/>
            <a:ext cx="1268971" cy="55184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0" name="Группа 68"/>
          <p:cNvGrpSpPr/>
          <p:nvPr/>
        </p:nvGrpSpPr>
        <p:grpSpPr>
          <a:xfrm>
            <a:off x="1285852" y="1785926"/>
            <a:ext cx="928694" cy="646331"/>
            <a:chOff x="6643702" y="493018"/>
            <a:chExt cx="928694" cy="646331"/>
          </a:xfrm>
        </p:grpSpPr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43702" y="493018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600" b="1" baseline="-25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0" name="Прямая соединительная линия 39"/>
          <p:cNvCxnSpPr/>
          <p:nvPr/>
        </p:nvCxnSpPr>
        <p:spPr>
          <a:xfrm rot="10800000" flipV="1">
            <a:off x="357158" y="3571876"/>
            <a:ext cx="2214578" cy="928694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929456" y="3285330"/>
            <a:ext cx="1428760" cy="1588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428596" y="3143248"/>
            <a:ext cx="1214446" cy="785818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68"/>
          <p:cNvGrpSpPr/>
          <p:nvPr/>
        </p:nvGrpSpPr>
        <p:grpSpPr>
          <a:xfrm>
            <a:off x="1714480" y="4000504"/>
            <a:ext cx="714380" cy="646331"/>
            <a:chOff x="6670998" y="421580"/>
            <a:chExt cx="714380" cy="646331"/>
          </a:xfrm>
        </p:grpSpPr>
        <p:sp>
          <p:nvSpPr>
            <p:cNvPr id="50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en-US" sz="3600" b="1" baseline="-25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1571604" y="-142900"/>
            <a:ext cx="46490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Суперпозиция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полей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071770" y="6150114"/>
            <a:ext cx="60722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cos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</a:p>
        </p:txBody>
      </p:sp>
      <p:grpSp>
        <p:nvGrpSpPr>
          <p:cNvPr id="33" name="Группа 56"/>
          <p:cNvGrpSpPr/>
          <p:nvPr/>
        </p:nvGrpSpPr>
        <p:grpSpPr>
          <a:xfrm>
            <a:off x="5143504" y="5357826"/>
            <a:ext cx="3429024" cy="830997"/>
            <a:chOff x="857224" y="4786322"/>
            <a:chExt cx="3429024" cy="830997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857224" y="4786322"/>
              <a:ext cx="342902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4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Е</a:t>
              </a:r>
              <a:r>
                <a:rPr lang="en-US" sz="48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r>
                <a:rPr lang="en-US" sz="48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+</a:t>
              </a:r>
              <a:r>
                <a:rPr lang="en-US" sz="48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E</a:t>
              </a:r>
              <a:r>
                <a:rPr lang="en-US" sz="4800" b="1" baseline="-300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 </a:t>
              </a:r>
              <a:r>
                <a:rPr lang="en-US" sz="48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 </a:t>
              </a:r>
              <a:r>
                <a:rPr lang="en-US" sz="48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Е</a:t>
              </a:r>
              <a:r>
                <a:rPr lang="en-US" sz="4800" b="1" baseline="-30000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N</a:t>
              </a:r>
              <a:r>
                <a:rPr lang="en-US" sz="4800" b="1" baseline="-3000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                                         </a:t>
              </a:r>
              <a:r>
                <a:rPr lang="en-US" sz="4800" b="1" baseline="-300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lang="ru-RU" sz="3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Line 18"/>
            <p:cNvSpPr>
              <a:spLocks noChangeShapeType="1"/>
            </p:cNvSpPr>
            <p:nvPr/>
          </p:nvSpPr>
          <p:spPr bwMode="auto">
            <a:xfrm>
              <a:off x="3328693" y="4786322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2071670" y="4786322"/>
              <a:ext cx="457489" cy="0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Line 18"/>
            <p:cNvSpPr>
              <a:spLocks noChangeShapeType="1"/>
            </p:cNvSpPr>
            <p:nvPr/>
          </p:nvSpPr>
          <p:spPr bwMode="auto">
            <a:xfrm>
              <a:off x="928662" y="4786322"/>
              <a:ext cx="457489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9" name="Равнобедренный треугольник 58"/>
          <p:cNvSpPr/>
          <p:nvPr/>
        </p:nvSpPr>
        <p:spPr>
          <a:xfrm rot="12520366">
            <a:off x="393152" y="4185909"/>
            <a:ext cx="356638" cy="24118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2714612" y="928670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3" name="Прямая соединительная линия 62"/>
          <p:cNvCxnSpPr>
            <a:stCxn id="7" idx="6"/>
            <a:endCxn id="14" idx="2"/>
          </p:cNvCxnSpPr>
          <p:nvPr/>
        </p:nvCxnSpPr>
        <p:spPr>
          <a:xfrm>
            <a:off x="785786" y="1021407"/>
            <a:ext cx="4500594" cy="66707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2571736" y="1142984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Line 4"/>
          <p:cNvSpPr>
            <a:spLocks noChangeShapeType="1"/>
          </p:cNvSpPr>
          <p:nvPr/>
        </p:nvSpPr>
        <p:spPr bwMode="auto">
          <a:xfrm rot="-8280000" flipH="1">
            <a:off x="2966418" y="711629"/>
            <a:ext cx="853710" cy="6512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8" name="Группа 68"/>
          <p:cNvGrpSpPr/>
          <p:nvPr/>
        </p:nvGrpSpPr>
        <p:grpSpPr>
          <a:xfrm>
            <a:off x="3428992" y="1142984"/>
            <a:ext cx="928694" cy="646331"/>
            <a:chOff x="6643702" y="350142"/>
            <a:chExt cx="928694" cy="646331"/>
          </a:xfrm>
          <a:solidFill>
            <a:schemeClr val="bg1"/>
          </a:solidFill>
        </p:grpSpPr>
        <p:sp>
          <p:nvSpPr>
            <p:cNvPr id="69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643702" y="350142"/>
              <a:ext cx="928694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3600" b="1" baseline="-25000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1" name="Line 4"/>
          <p:cNvSpPr>
            <a:spLocks noChangeShapeType="1"/>
          </p:cNvSpPr>
          <p:nvPr/>
        </p:nvSpPr>
        <p:spPr bwMode="auto">
          <a:xfrm rot="-11760000" flipH="1" flipV="1">
            <a:off x="2913704" y="842973"/>
            <a:ext cx="1119980" cy="422394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2" name="Группа 68"/>
          <p:cNvGrpSpPr/>
          <p:nvPr/>
        </p:nvGrpSpPr>
        <p:grpSpPr>
          <a:xfrm>
            <a:off x="3500430" y="214290"/>
            <a:ext cx="928694" cy="646331"/>
            <a:chOff x="6643702" y="493018"/>
            <a:chExt cx="928694" cy="646331"/>
          </a:xfrm>
        </p:grpSpPr>
        <p:sp>
          <p:nvSpPr>
            <p:cNvPr id="73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643702" y="493018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3600" b="1" baseline="-25000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75" name="Прямая со стрелкой 74"/>
          <p:cNvCxnSpPr/>
          <p:nvPr/>
        </p:nvCxnSpPr>
        <p:spPr>
          <a:xfrm>
            <a:off x="2857488" y="1071546"/>
            <a:ext cx="2214578" cy="0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Группа 68"/>
          <p:cNvGrpSpPr/>
          <p:nvPr/>
        </p:nvGrpSpPr>
        <p:grpSpPr>
          <a:xfrm>
            <a:off x="4572000" y="428604"/>
            <a:ext cx="714380" cy="646331"/>
            <a:chOff x="6670998" y="421580"/>
            <a:chExt cx="714380" cy="646331"/>
          </a:xfrm>
        </p:grpSpPr>
        <p:sp>
          <p:nvSpPr>
            <p:cNvPr id="78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0" name="Овал 79"/>
          <p:cNvSpPr/>
          <p:nvPr/>
        </p:nvSpPr>
        <p:spPr>
          <a:xfrm>
            <a:off x="7929586" y="1000108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7786710" y="609881"/>
            <a:ext cx="466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5429256" y="1071546"/>
            <a:ext cx="3714744" cy="71438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Line 4"/>
          <p:cNvSpPr>
            <a:spLocks noChangeShapeType="1"/>
          </p:cNvSpPr>
          <p:nvPr/>
        </p:nvSpPr>
        <p:spPr bwMode="auto">
          <a:xfrm rot="-8340000" flipH="1">
            <a:off x="8048623" y="947103"/>
            <a:ext cx="476306" cy="32319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5" name="Группа 68"/>
          <p:cNvGrpSpPr/>
          <p:nvPr/>
        </p:nvGrpSpPr>
        <p:grpSpPr>
          <a:xfrm>
            <a:off x="8215306" y="285728"/>
            <a:ext cx="928694" cy="646331"/>
            <a:chOff x="6643702" y="350142"/>
            <a:chExt cx="928694" cy="646331"/>
          </a:xfrm>
        </p:grpSpPr>
        <p:sp>
          <p:nvSpPr>
            <p:cNvPr id="86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643702" y="350142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3600" b="1" baseline="-25000" dirty="0" smtClean="0"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8" name="Line 4"/>
          <p:cNvSpPr>
            <a:spLocks noChangeShapeType="1"/>
          </p:cNvSpPr>
          <p:nvPr/>
        </p:nvSpPr>
        <p:spPr bwMode="auto">
          <a:xfrm rot="-11940000">
            <a:off x="7138505" y="891739"/>
            <a:ext cx="856841" cy="41927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9" name="Группа 68"/>
          <p:cNvGrpSpPr/>
          <p:nvPr/>
        </p:nvGrpSpPr>
        <p:grpSpPr>
          <a:xfrm>
            <a:off x="6786578" y="285728"/>
            <a:ext cx="928694" cy="646331"/>
            <a:chOff x="6643702" y="493018"/>
            <a:chExt cx="928694" cy="646331"/>
          </a:xfrm>
        </p:grpSpPr>
        <p:sp>
          <p:nvSpPr>
            <p:cNvPr id="90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643702" y="493018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3600" b="1" baseline="-25000" dirty="0" smtClean="0"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92" name="Прямая со стрелкой 91"/>
          <p:cNvCxnSpPr/>
          <p:nvPr/>
        </p:nvCxnSpPr>
        <p:spPr>
          <a:xfrm rot="10800000">
            <a:off x="7511591" y="1111085"/>
            <a:ext cx="500066" cy="1588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Группа 68"/>
          <p:cNvGrpSpPr/>
          <p:nvPr/>
        </p:nvGrpSpPr>
        <p:grpSpPr>
          <a:xfrm>
            <a:off x="7715272" y="1285860"/>
            <a:ext cx="714380" cy="646331"/>
            <a:chOff x="6670998" y="421580"/>
            <a:chExt cx="714380" cy="646331"/>
          </a:xfrm>
        </p:grpSpPr>
        <p:sp>
          <p:nvSpPr>
            <p:cNvPr id="95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0" y="5429264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Задача №5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5" name="Группа 104"/>
          <p:cNvGrpSpPr/>
          <p:nvPr/>
        </p:nvGrpSpPr>
        <p:grpSpPr>
          <a:xfrm>
            <a:off x="3929058" y="2071678"/>
            <a:ext cx="3101458" cy="1609382"/>
            <a:chOff x="2500298" y="2676874"/>
            <a:chExt cx="2610177" cy="1609382"/>
          </a:xfrm>
        </p:grpSpPr>
        <p:sp>
          <p:nvSpPr>
            <p:cNvPr id="101" name="Text Box 31"/>
            <p:cNvSpPr txBox="1">
              <a:spLocks noChangeArrowheads="1"/>
            </p:cNvSpPr>
            <p:nvPr/>
          </p:nvSpPr>
          <p:spPr bwMode="auto">
            <a:xfrm>
              <a:off x="3467401" y="3605568"/>
              <a:ext cx="1643074" cy="68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</a:t>
              </a:r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Text Box 32"/>
            <p:cNvSpPr txBox="1">
              <a:spLocks noChangeArrowheads="1"/>
            </p:cNvSpPr>
            <p:nvPr/>
          </p:nvSpPr>
          <p:spPr bwMode="auto">
            <a:xfrm>
              <a:off x="2500298" y="3217884"/>
              <a:ext cx="1571636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" name="Text Box 30"/>
            <p:cNvSpPr txBox="1">
              <a:spLocks noChangeArrowheads="1"/>
            </p:cNvSpPr>
            <p:nvPr/>
          </p:nvSpPr>
          <p:spPr bwMode="auto">
            <a:xfrm>
              <a:off x="3681683" y="2676874"/>
              <a:ext cx="1285852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ru-RU" sz="60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" name="Line 28"/>
            <p:cNvSpPr>
              <a:spLocks noChangeShapeType="1"/>
            </p:cNvSpPr>
            <p:nvPr/>
          </p:nvSpPr>
          <p:spPr bwMode="auto">
            <a:xfrm>
              <a:off x="3753152" y="3748444"/>
              <a:ext cx="81803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5786446" y="3143248"/>
            <a:ext cx="3101458" cy="1609382"/>
            <a:chOff x="2500298" y="2676874"/>
            <a:chExt cx="2610177" cy="1609382"/>
          </a:xfrm>
        </p:grpSpPr>
        <p:sp>
          <p:nvSpPr>
            <p:cNvPr id="107" name="Text Box 31"/>
            <p:cNvSpPr txBox="1">
              <a:spLocks noChangeArrowheads="1"/>
            </p:cNvSpPr>
            <p:nvPr/>
          </p:nvSpPr>
          <p:spPr bwMode="auto">
            <a:xfrm>
              <a:off x="3467401" y="3605568"/>
              <a:ext cx="1643074" cy="68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</a:t>
              </a:r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" name="Text Box 32"/>
            <p:cNvSpPr txBox="1">
              <a:spLocks noChangeArrowheads="1"/>
            </p:cNvSpPr>
            <p:nvPr/>
          </p:nvSpPr>
          <p:spPr bwMode="auto">
            <a:xfrm>
              <a:off x="2500298" y="3217884"/>
              <a:ext cx="1571636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" name="Text Box 30"/>
            <p:cNvSpPr txBox="1">
              <a:spLocks noChangeArrowheads="1"/>
            </p:cNvSpPr>
            <p:nvPr/>
          </p:nvSpPr>
          <p:spPr bwMode="auto">
            <a:xfrm>
              <a:off x="3681683" y="2676874"/>
              <a:ext cx="1285852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ru-RU" sz="60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" name="Line 28"/>
            <p:cNvSpPr>
              <a:spLocks noChangeShapeType="1"/>
            </p:cNvSpPr>
            <p:nvPr/>
          </p:nvSpPr>
          <p:spPr bwMode="auto">
            <a:xfrm>
              <a:off x="3753152" y="3748444"/>
              <a:ext cx="81803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3" name="Text Box 2"/>
          <p:cNvSpPr txBox="1">
            <a:spLocks noChangeArrowheads="1"/>
          </p:cNvSpPr>
          <p:nvPr/>
        </p:nvSpPr>
        <p:spPr bwMode="auto">
          <a:xfrm>
            <a:off x="0" y="6357958"/>
            <a:ext cx="2285984" cy="500042"/>
          </a:xfrm>
          <a:prstGeom prst="rect">
            <a:avLst/>
          </a:prstGeom>
          <a:solidFill>
            <a:srgbClr val="FFFF00"/>
          </a:solidFill>
          <a:ln w="158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10, стр.26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3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1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2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2000" fill="hold"/>
                                        <p:tgtEl>
                                          <p:spTgt spid="1638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6" grpId="0"/>
      <p:bldP spid="27" grpId="0" animBg="1"/>
      <p:bldP spid="32" grpId="0" animBg="1"/>
      <p:bldP spid="36" grpId="0" animBg="1"/>
      <p:bldP spid="52" grpId="0"/>
      <p:bldP spid="16385" grpId="0"/>
      <p:bldP spid="16385" grpId="1"/>
      <p:bldP spid="59" grpId="0" animBg="1"/>
      <p:bldP spid="62" grpId="0" animBg="1"/>
      <p:bldP spid="66" grpId="0"/>
      <p:bldP spid="67" grpId="0" animBg="1"/>
      <p:bldP spid="71" grpId="0" animBg="1"/>
      <p:bldP spid="80" grpId="0" animBg="1"/>
      <p:bldP spid="81" grpId="0"/>
      <p:bldP spid="84" grpId="0" animBg="1"/>
      <p:bldP spid="8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4"/>
            <a:ext cx="9144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ЭЛЕКТРИЧЕСКОЕ ПОЛЕ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3.1.1  Электризация тел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3.1.2  Взаимодействие зарядов. Два вида заряда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3.1.3  Закон сохранения электрического заряда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3.1.4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 Кулона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3.1.5  Действие электрического поля на электрические заряды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10428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3.1.7  Принцип суперпозиции электрических полей</a:t>
            </a:r>
          </a:p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3.1.8  Потенциальность электростатического поля</a:t>
            </a:r>
          </a:p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3.1.9  Потенциал электрического поля. Разность потенциалов</a:t>
            </a:r>
          </a:p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3.1.10  Проводники в электрическом поле</a:t>
            </a:r>
          </a:p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3.1.11  Диэлектрики в электрическом поле</a:t>
            </a:r>
          </a:p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3.1.12  Электрическая емкость. Конденсатор</a:t>
            </a:r>
          </a:p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3.1.13  Энергия электрического поля конденсатора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1406" y="639529"/>
            <a:ext cx="714380" cy="763755"/>
            <a:chOff x="846" y="9235"/>
            <a:chExt cx="366" cy="388"/>
          </a:xfrm>
        </p:grpSpPr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37" y="9337"/>
              <a:ext cx="207" cy="207"/>
              <a:chOff x="7108" y="3188"/>
              <a:chExt cx="207" cy="207"/>
            </a:xfrm>
          </p:grpSpPr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7108" y="3294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 rot="-5400000">
                <a:off x="7108" y="3292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286380" y="785794"/>
            <a:ext cx="714380" cy="604639"/>
            <a:chOff x="846" y="9235"/>
            <a:chExt cx="366" cy="388"/>
          </a:xfrm>
        </p:grpSpPr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0" y="68049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72132" y="214290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0" y="3429000"/>
            <a:ext cx="9143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Когда напряженность поля в точке, лежащей между зарядами больше. Когда они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одноимённы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разно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мённы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56"/>
          <p:cNvGrpSpPr/>
          <p:nvPr/>
        </p:nvGrpSpPr>
        <p:grpSpPr>
          <a:xfrm>
            <a:off x="0" y="5786454"/>
            <a:ext cx="3429024" cy="830997"/>
            <a:chOff x="857224" y="4786322"/>
            <a:chExt cx="3429024" cy="830997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857224" y="4786322"/>
              <a:ext cx="342902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4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Е</a:t>
              </a:r>
              <a:r>
                <a:rPr lang="en-US" sz="48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r>
                <a:rPr lang="en-US" sz="48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+</a:t>
              </a:r>
              <a:r>
                <a:rPr lang="en-US" sz="48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E</a:t>
              </a:r>
              <a:r>
                <a:rPr lang="en-US" sz="4800" b="1" baseline="-300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 </a:t>
              </a:r>
              <a:r>
                <a:rPr lang="en-US" sz="48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 </a:t>
              </a:r>
              <a:r>
                <a:rPr lang="en-US" sz="48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Е</a:t>
              </a:r>
              <a:r>
                <a:rPr lang="en-US" sz="4800" b="1" baseline="-30000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N</a:t>
              </a:r>
              <a:r>
                <a:rPr lang="en-US" sz="4800" b="1" baseline="-3000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                                         </a:t>
              </a:r>
              <a:r>
                <a:rPr lang="en-US" sz="4800" b="1" baseline="-300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lang="ru-RU" sz="3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Line 18"/>
            <p:cNvSpPr>
              <a:spLocks noChangeShapeType="1"/>
            </p:cNvSpPr>
            <p:nvPr/>
          </p:nvSpPr>
          <p:spPr bwMode="auto">
            <a:xfrm>
              <a:off x="3328693" y="4786322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2071670" y="4786322"/>
              <a:ext cx="457489" cy="0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Line 18"/>
            <p:cNvSpPr>
              <a:spLocks noChangeShapeType="1"/>
            </p:cNvSpPr>
            <p:nvPr/>
          </p:nvSpPr>
          <p:spPr bwMode="auto">
            <a:xfrm>
              <a:off x="928662" y="4786322"/>
              <a:ext cx="457489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2" name="Овал 61"/>
          <p:cNvSpPr/>
          <p:nvPr/>
        </p:nvSpPr>
        <p:spPr>
          <a:xfrm>
            <a:off x="2714612" y="928670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3" name="Прямая соединительная линия 62"/>
          <p:cNvCxnSpPr>
            <a:stCxn id="7" idx="6"/>
            <a:endCxn id="14" idx="2"/>
          </p:cNvCxnSpPr>
          <p:nvPr/>
        </p:nvCxnSpPr>
        <p:spPr>
          <a:xfrm>
            <a:off x="785786" y="1021407"/>
            <a:ext cx="4500594" cy="66707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2285984" y="428604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Line 4"/>
          <p:cNvSpPr>
            <a:spLocks noChangeShapeType="1"/>
          </p:cNvSpPr>
          <p:nvPr/>
        </p:nvSpPr>
        <p:spPr bwMode="auto">
          <a:xfrm rot="-8280000" flipH="1">
            <a:off x="2966418" y="711629"/>
            <a:ext cx="853710" cy="6512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3" name="Группа 68"/>
          <p:cNvGrpSpPr/>
          <p:nvPr/>
        </p:nvGrpSpPr>
        <p:grpSpPr>
          <a:xfrm>
            <a:off x="3214678" y="1103445"/>
            <a:ext cx="928694" cy="646331"/>
            <a:chOff x="6643702" y="350142"/>
            <a:chExt cx="928694" cy="646331"/>
          </a:xfrm>
        </p:grpSpPr>
        <p:sp>
          <p:nvSpPr>
            <p:cNvPr id="69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643702" y="350142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3600" b="1" baseline="-25000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1" name="Line 4"/>
          <p:cNvSpPr>
            <a:spLocks noChangeShapeType="1"/>
          </p:cNvSpPr>
          <p:nvPr/>
        </p:nvSpPr>
        <p:spPr bwMode="auto">
          <a:xfrm rot="-11760000" flipH="1" flipV="1">
            <a:off x="2913704" y="842973"/>
            <a:ext cx="1119980" cy="422394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8" name="Группа 68"/>
          <p:cNvGrpSpPr/>
          <p:nvPr/>
        </p:nvGrpSpPr>
        <p:grpSpPr>
          <a:xfrm>
            <a:off x="3500430" y="214290"/>
            <a:ext cx="928694" cy="646331"/>
            <a:chOff x="6643702" y="493018"/>
            <a:chExt cx="928694" cy="646331"/>
          </a:xfrm>
        </p:grpSpPr>
        <p:sp>
          <p:nvSpPr>
            <p:cNvPr id="73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643702" y="493018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3600" b="1" baseline="-25000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75" name="Прямая со стрелкой 74"/>
          <p:cNvCxnSpPr/>
          <p:nvPr/>
        </p:nvCxnSpPr>
        <p:spPr>
          <a:xfrm>
            <a:off x="2857488" y="1063906"/>
            <a:ext cx="2214578" cy="0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68"/>
          <p:cNvGrpSpPr/>
          <p:nvPr/>
        </p:nvGrpSpPr>
        <p:grpSpPr>
          <a:xfrm>
            <a:off x="4572000" y="428604"/>
            <a:ext cx="714380" cy="646331"/>
            <a:chOff x="6670998" y="421580"/>
            <a:chExt cx="714380" cy="646331"/>
          </a:xfrm>
        </p:grpSpPr>
        <p:sp>
          <p:nvSpPr>
            <p:cNvPr id="78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2" name="Group 10"/>
          <p:cNvGrpSpPr>
            <a:grpSpLocks/>
          </p:cNvGrpSpPr>
          <p:nvPr/>
        </p:nvGrpSpPr>
        <p:grpSpPr bwMode="auto">
          <a:xfrm>
            <a:off x="7786710" y="2467171"/>
            <a:ext cx="714380" cy="604639"/>
            <a:chOff x="846" y="9235"/>
            <a:chExt cx="366" cy="388"/>
          </a:xfrm>
        </p:grpSpPr>
        <p:sp>
          <p:nvSpPr>
            <p:cNvPr id="76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3" name="Прямоугольник 82"/>
          <p:cNvSpPr/>
          <p:nvPr/>
        </p:nvSpPr>
        <p:spPr>
          <a:xfrm>
            <a:off x="8358214" y="1928802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5" name="Group 10"/>
          <p:cNvGrpSpPr>
            <a:grpSpLocks/>
          </p:cNvGrpSpPr>
          <p:nvPr/>
        </p:nvGrpSpPr>
        <p:grpSpPr bwMode="auto">
          <a:xfrm>
            <a:off x="3071802" y="2428868"/>
            <a:ext cx="714380" cy="604639"/>
            <a:chOff x="846" y="9235"/>
            <a:chExt cx="366" cy="388"/>
          </a:xfrm>
        </p:grpSpPr>
        <p:sp>
          <p:nvSpPr>
            <p:cNvPr id="89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4" name="Прямоугольник 93"/>
          <p:cNvSpPr/>
          <p:nvPr/>
        </p:nvSpPr>
        <p:spPr>
          <a:xfrm>
            <a:off x="2428860" y="2143116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>
            <a:off x="3786182" y="2729900"/>
            <a:ext cx="4178147" cy="60119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Овал 99"/>
          <p:cNvSpPr/>
          <p:nvPr/>
        </p:nvSpPr>
        <p:spPr>
          <a:xfrm>
            <a:off x="5715008" y="2693354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5643570" y="2143116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Line 4"/>
          <p:cNvSpPr>
            <a:spLocks noChangeShapeType="1"/>
          </p:cNvSpPr>
          <p:nvPr/>
        </p:nvSpPr>
        <p:spPr bwMode="auto">
          <a:xfrm rot="-11760000" flipH="1" flipV="1">
            <a:off x="5965842" y="2553774"/>
            <a:ext cx="1119980" cy="422394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3" name="Группа 68"/>
          <p:cNvGrpSpPr/>
          <p:nvPr/>
        </p:nvGrpSpPr>
        <p:grpSpPr>
          <a:xfrm>
            <a:off x="6786578" y="2000240"/>
            <a:ext cx="928694" cy="646331"/>
            <a:chOff x="6643702" y="493018"/>
            <a:chExt cx="928694" cy="646331"/>
          </a:xfrm>
        </p:grpSpPr>
        <p:sp>
          <p:nvSpPr>
            <p:cNvPr id="104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643702" y="493018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3600" b="1" baseline="-25000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6" name="Line 4"/>
          <p:cNvSpPr>
            <a:spLocks noChangeShapeType="1"/>
          </p:cNvSpPr>
          <p:nvPr/>
        </p:nvSpPr>
        <p:spPr bwMode="auto">
          <a:xfrm rot="-11760000" flipH="1" flipV="1">
            <a:off x="4608522" y="2567399"/>
            <a:ext cx="1119980" cy="422394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 type="stealth" w="lg" len="lg"/>
            <a:tailEnd type="non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7" name="Группа 68"/>
          <p:cNvGrpSpPr/>
          <p:nvPr/>
        </p:nvGrpSpPr>
        <p:grpSpPr>
          <a:xfrm>
            <a:off x="4286248" y="1928802"/>
            <a:ext cx="928694" cy="646331"/>
            <a:chOff x="6643702" y="350142"/>
            <a:chExt cx="928694" cy="646331"/>
          </a:xfrm>
        </p:grpSpPr>
        <p:sp>
          <p:nvSpPr>
            <p:cNvPr id="108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643702" y="350142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2А</a:t>
              </a:r>
              <a:endParaRPr lang="ru-RU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0" name="Группа 68"/>
          <p:cNvGrpSpPr/>
          <p:nvPr/>
        </p:nvGrpSpPr>
        <p:grpSpPr>
          <a:xfrm>
            <a:off x="5500694" y="3000372"/>
            <a:ext cx="714380" cy="646331"/>
            <a:chOff x="6670998" y="421580"/>
            <a:chExt cx="714380" cy="646331"/>
          </a:xfrm>
        </p:grpSpPr>
        <p:sp>
          <p:nvSpPr>
            <p:cNvPr id="111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14" name="Прямая соединительная линия 113"/>
          <p:cNvCxnSpPr/>
          <p:nvPr/>
        </p:nvCxnSpPr>
        <p:spPr>
          <a:xfrm flipV="1">
            <a:off x="642910" y="1785926"/>
            <a:ext cx="8001056" cy="714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6715108" y="0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Задача №6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4000496" y="4357694"/>
            <a:ext cx="3000396" cy="1323630"/>
            <a:chOff x="2500298" y="2676874"/>
            <a:chExt cx="2610177" cy="1609382"/>
          </a:xfrm>
        </p:grpSpPr>
        <p:sp>
          <p:nvSpPr>
            <p:cNvPr id="65" name="Text Box 31"/>
            <p:cNvSpPr txBox="1">
              <a:spLocks noChangeArrowheads="1"/>
            </p:cNvSpPr>
            <p:nvPr/>
          </p:nvSpPr>
          <p:spPr bwMode="auto">
            <a:xfrm>
              <a:off x="3467401" y="3605568"/>
              <a:ext cx="1643074" cy="68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</a:t>
              </a:r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Text Box 32"/>
            <p:cNvSpPr txBox="1">
              <a:spLocks noChangeArrowheads="1"/>
            </p:cNvSpPr>
            <p:nvPr/>
          </p:nvSpPr>
          <p:spPr bwMode="auto">
            <a:xfrm>
              <a:off x="2500298" y="3068535"/>
              <a:ext cx="1571636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Text Box 30"/>
            <p:cNvSpPr txBox="1">
              <a:spLocks noChangeArrowheads="1"/>
            </p:cNvSpPr>
            <p:nvPr/>
          </p:nvSpPr>
          <p:spPr bwMode="auto">
            <a:xfrm>
              <a:off x="3681683" y="2676874"/>
              <a:ext cx="1285852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ru-RU" sz="60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Line 28"/>
            <p:cNvSpPr>
              <a:spLocks noChangeShapeType="1"/>
            </p:cNvSpPr>
            <p:nvPr/>
          </p:nvSpPr>
          <p:spPr bwMode="auto">
            <a:xfrm>
              <a:off x="3753152" y="3748444"/>
              <a:ext cx="81803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6177328" y="5357826"/>
            <a:ext cx="2639138" cy="1252192"/>
            <a:chOff x="2387650" y="2676874"/>
            <a:chExt cx="2722825" cy="1609382"/>
          </a:xfrm>
        </p:grpSpPr>
        <p:sp>
          <p:nvSpPr>
            <p:cNvPr id="91" name="Text Box 31"/>
            <p:cNvSpPr txBox="1">
              <a:spLocks noChangeArrowheads="1"/>
            </p:cNvSpPr>
            <p:nvPr/>
          </p:nvSpPr>
          <p:spPr bwMode="auto">
            <a:xfrm>
              <a:off x="3467401" y="3605568"/>
              <a:ext cx="1643074" cy="68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</a:t>
              </a:r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Text Box 32"/>
            <p:cNvSpPr txBox="1">
              <a:spLocks noChangeArrowheads="1"/>
            </p:cNvSpPr>
            <p:nvPr/>
          </p:nvSpPr>
          <p:spPr bwMode="auto">
            <a:xfrm>
              <a:off x="2387650" y="3095096"/>
              <a:ext cx="1571637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Text Box 30"/>
            <p:cNvSpPr txBox="1">
              <a:spLocks noChangeArrowheads="1"/>
            </p:cNvSpPr>
            <p:nvPr/>
          </p:nvSpPr>
          <p:spPr bwMode="auto">
            <a:xfrm>
              <a:off x="3681683" y="2676874"/>
              <a:ext cx="1285852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ru-RU" sz="60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Line 28"/>
            <p:cNvSpPr>
              <a:spLocks noChangeShapeType="1"/>
            </p:cNvSpPr>
            <p:nvPr/>
          </p:nvSpPr>
          <p:spPr bwMode="auto">
            <a:xfrm>
              <a:off x="3753152" y="3748444"/>
              <a:ext cx="81803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" name="Text Box 2"/>
          <p:cNvSpPr txBox="1">
            <a:spLocks noChangeArrowheads="1"/>
          </p:cNvSpPr>
          <p:nvPr/>
        </p:nvSpPr>
        <p:spPr bwMode="auto">
          <a:xfrm>
            <a:off x="3643338" y="6357958"/>
            <a:ext cx="2285984" cy="500042"/>
          </a:xfrm>
          <a:prstGeom prst="rect">
            <a:avLst/>
          </a:prstGeom>
          <a:solidFill>
            <a:srgbClr val="FFFF00"/>
          </a:solidFill>
          <a:ln w="158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11, стр.26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"/>
                            </p:stCondLst>
                            <p:childTnLst>
                              <p:par>
                                <p:cTn id="1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52" grpId="0"/>
      <p:bldP spid="62" grpId="0" animBg="1"/>
      <p:bldP spid="66" grpId="0"/>
      <p:bldP spid="67" grpId="0" animBg="1"/>
      <p:bldP spid="71" grpId="0" animBg="1"/>
      <p:bldP spid="83" grpId="0"/>
      <p:bldP spid="94" grpId="0"/>
      <p:bldP spid="100" grpId="0" animBg="1"/>
      <p:bldP spid="101" grpId="0"/>
      <p:bldP spid="102" grpId="0" animBg="1"/>
      <p:bldP spid="10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2844" y="639529"/>
            <a:ext cx="428628" cy="503455"/>
            <a:chOff x="846" y="9235"/>
            <a:chExt cx="366" cy="388"/>
          </a:xfrm>
        </p:grpSpPr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37" y="9337"/>
              <a:ext cx="207" cy="207"/>
              <a:chOff x="7108" y="3188"/>
              <a:chExt cx="207" cy="207"/>
            </a:xfrm>
          </p:grpSpPr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7108" y="3294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 rot="-5400000">
                <a:off x="7108" y="3292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286380" y="785795"/>
            <a:ext cx="428628" cy="428628"/>
            <a:chOff x="846" y="9235"/>
            <a:chExt cx="366" cy="388"/>
          </a:xfrm>
        </p:grpSpPr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0" y="68049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72132" y="214290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86050" y="1428736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643174" y="2071678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 rot="-8340000" flipH="1">
            <a:off x="2794445" y="2387123"/>
            <a:ext cx="1174735" cy="17307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" name="Группа 68"/>
          <p:cNvGrpSpPr/>
          <p:nvPr/>
        </p:nvGrpSpPr>
        <p:grpSpPr>
          <a:xfrm>
            <a:off x="3286116" y="2786058"/>
            <a:ext cx="928694" cy="646331"/>
            <a:chOff x="6643702" y="350142"/>
            <a:chExt cx="928694" cy="646331"/>
          </a:xfrm>
        </p:grpSpPr>
        <p:sp>
          <p:nvSpPr>
            <p:cNvPr id="34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643702" y="350142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600" b="1" baseline="-25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Line 4"/>
          <p:cNvSpPr>
            <a:spLocks noChangeShapeType="1"/>
          </p:cNvSpPr>
          <p:nvPr/>
        </p:nvSpPr>
        <p:spPr bwMode="auto">
          <a:xfrm rot="-11880000" flipH="1">
            <a:off x="2763837" y="1889534"/>
            <a:ext cx="1276837" cy="33151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Группа 68"/>
          <p:cNvGrpSpPr/>
          <p:nvPr/>
        </p:nvGrpSpPr>
        <p:grpSpPr>
          <a:xfrm>
            <a:off x="3286116" y="928670"/>
            <a:ext cx="928694" cy="646331"/>
            <a:chOff x="6643702" y="493018"/>
            <a:chExt cx="928694" cy="646331"/>
          </a:xfrm>
        </p:grpSpPr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43702" y="493018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600" b="1" baseline="-25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0" name="Прямая соединительная линия 39"/>
          <p:cNvCxnSpPr/>
          <p:nvPr/>
        </p:nvCxnSpPr>
        <p:spPr>
          <a:xfrm rot="10800000" flipV="1">
            <a:off x="2428860" y="1047287"/>
            <a:ext cx="2969042" cy="1285884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endCxn id="119" idx="1"/>
          </p:cNvCxnSpPr>
          <p:nvPr/>
        </p:nvCxnSpPr>
        <p:spPr>
          <a:xfrm>
            <a:off x="5643570" y="3071810"/>
            <a:ext cx="2107824" cy="769807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68"/>
          <p:cNvGrpSpPr/>
          <p:nvPr/>
        </p:nvGrpSpPr>
        <p:grpSpPr>
          <a:xfrm>
            <a:off x="7119628" y="3857628"/>
            <a:ext cx="714380" cy="646331"/>
            <a:chOff x="6646858" y="350142"/>
            <a:chExt cx="714380" cy="646331"/>
          </a:xfrm>
        </p:grpSpPr>
        <p:sp>
          <p:nvSpPr>
            <p:cNvPr id="51" name="TextBox 50"/>
            <p:cNvSpPr txBox="1"/>
            <p:nvPr/>
          </p:nvSpPr>
          <p:spPr>
            <a:xfrm>
              <a:off x="6646858" y="350142"/>
              <a:ext cx="714380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en-US" sz="36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Line 18"/>
            <p:cNvSpPr>
              <a:spLocks noChangeShapeType="1"/>
            </p:cNvSpPr>
            <p:nvPr/>
          </p:nvSpPr>
          <p:spPr bwMode="auto">
            <a:xfrm>
              <a:off x="6742436" y="421580"/>
              <a:ext cx="430193" cy="7024"/>
            </a:xfrm>
            <a:prstGeom prst="line">
              <a:avLst/>
            </a:prstGeom>
            <a:noFill/>
            <a:ln w="7620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785786" y="0"/>
            <a:ext cx="46490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Суперпозиция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полей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Прямая соединительная линия 62"/>
          <p:cNvCxnSpPr>
            <a:stCxn id="7" idx="6"/>
            <a:endCxn id="14" idx="2"/>
          </p:cNvCxnSpPr>
          <p:nvPr/>
        </p:nvCxnSpPr>
        <p:spPr>
          <a:xfrm>
            <a:off x="571472" y="891257"/>
            <a:ext cx="4714908" cy="108852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 101"/>
          <p:cNvSpPr/>
          <p:nvPr/>
        </p:nvSpPr>
        <p:spPr>
          <a:xfrm>
            <a:off x="2857488" y="3714752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>
            <a:off x="571472" y="1000108"/>
            <a:ext cx="3071834" cy="1643074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Группа 68"/>
          <p:cNvGrpSpPr/>
          <p:nvPr/>
        </p:nvGrpSpPr>
        <p:grpSpPr>
          <a:xfrm>
            <a:off x="1785918" y="2714620"/>
            <a:ext cx="928694" cy="646331"/>
            <a:chOff x="6643702" y="493018"/>
            <a:chExt cx="928694" cy="646331"/>
          </a:xfrm>
        </p:grpSpPr>
        <p:sp>
          <p:nvSpPr>
            <p:cNvPr id="113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643702" y="493018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600" b="1" baseline="-25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6" name="Группа 115"/>
          <p:cNvGrpSpPr/>
          <p:nvPr/>
        </p:nvGrpSpPr>
        <p:grpSpPr>
          <a:xfrm>
            <a:off x="2500298" y="4516947"/>
            <a:ext cx="4357718" cy="769441"/>
            <a:chOff x="785786" y="4643446"/>
            <a:chExt cx="4500594" cy="769441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12" name="Группа 56"/>
            <p:cNvGrpSpPr/>
            <p:nvPr/>
          </p:nvGrpSpPr>
          <p:grpSpPr>
            <a:xfrm>
              <a:off x="785786" y="4643446"/>
              <a:ext cx="4500594" cy="769441"/>
              <a:chOff x="857224" y="4786322"/>
              <a:chExt cx="3429024" cy="769441"/>
            </a:xfrm>
            <a:grpFill/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857224" y="4786322"/>
                <a:ext cx="3429024" cy="76944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4400" b="1" dirty="0" smtClean="0">
                    <a:solidFill>
                      <a:srgbClr val="0033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Е</a:t>
                </a:r>
                <a:r>
                  <a:rPr lang="en-US" sz="4400" b="1" baseline="-30000" dirty="0" smtClean="0">
                    <a:solidFill>
                      <a:srgbClr val="0033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4400" b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+</a:t>
                </a:r>
                <a:r>
                  <a:rPr lang="en-US" sz="4400" b="1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4400" b="1" baseline="-30000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4400" b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4400" b="1" baseline="-300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smtClean="0">
                    <a:solidFill>
                      <a:srgbClr val="0066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E</a:t>
                </a:r>
                <a:r>
                  <a:rPr lang="ru-RU" sz="4400" b="1" baseline="-30000" dirty="0" smtClean="0">
                    <a:solidFill>
                      <a:srgbClr val="0066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4400" b="1" baseline="-300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4400" b="1" dirty="0" smtClean="0">
                    <a:solidFill>
                      <a:srgbClr val="C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Е</a:t>
                </a:r>
                <a:r>
                  <a:rPr lang="en-US" sz="4400" b="1" baseline="-30000" dirty="0" smtClean="0">
                    <a:solidFill>
                      <a:srgbClr val="C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4400" b="1" baseline="-3000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                                      </a:t>
                </a:r>
                <a:r>
                  <a:rPr lang="en-US" sz="4400" b="1" baseline="-300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endParaRPr lang="ru-RU" sz="28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Line 18"/>
              <p:cNvSpPr>
                <a:spLocks noChangeShapeType="1"/>
              </p:cNvSpPr>
              <p:nvPr/>
            </p:nvSpPr>
            <p:spPr bwMode="auto">
              <a:xfrm>
                <a:off x="3328693" y="4786322"/>
                <a:ext cx="457489" cy="0"/>
              </a:xfrm>
              <a:prstGeom prst="line">
                <a:avLst/>
              </a:prstGeom>
              <a:grpFill/>
              <a:ln w="76200">
                <a:solidFill>
                  <a:srgbClr val="C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Line 18"/>
              <p:cNvSpPr>
                <a:spLocks noChangeShapeType="1"/>
              </p:cNvSpPr>
              <p:nvPr/>
            </p:nvSpPr>
            <p:spPr bwMode="auto">
              <a:xfrm>
                <a:off x="1673658" y="4786322"/>
                <a:ext cx="457489" cy="0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Line 18"/>
              <p:cNvSpPr>
                <a:spLocks noChangeShapeType="1"/>
              </p:cNvSpPr>
              <p:nvPr/>
            </p:nvSpPr>
            <p:spPr bwMode="auto">
              <a:xfrm>
                <a:off x="928662" y="4786322"/>
                <a:ext cx="457489" cy="0"/>
              </a:xfrm>
              <a:prstGeom prst="line">
                <a:avLst/>
              </a:prstGeom>
              <a:grpFill/>
              <a:ln w="762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5" name="Line 18"/>
            <p:cNvSpPr>
              <a:spLocks noChangeShapeType="1"/>
            </p:cNvSpPr>
            <p:nvPr/>
          </p:nvSpPr>
          <p:spPr bwMode="auto">
            <a:xfrm>
              <a:off x="2828538" y="4643446"/>
              <a:ext cx="600454" cy="0"/>
            </a:xfrm>
            <a:prstGeom prst="line">
              <a:avLst/>
            </a:prstGeom>
            <a:grp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7" name="Line 4"/>
          <p:cNvSpPr>
            <a:spLocks noChangeShapeType="1"/>
          </p:cNvSpPr>
          <p:nvPr/>
        </p:nvSpPr>
        <p:spPr bwMode="auto">
          <a:xfrm rot="-11880000" flipH="1">
            <a:off x="5617446" y="2768215"/>
            <a:ext cx="1276837" cy="33151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8" name="Line 4"/>
          <p:cNvSpPr>
            <a:spLocks noChangeShapeType="1"/>
          </p:cNvSpPr>
          <p:nvPr/>
        </p:nvSpPr>
        <p:spPr bwMode="auto">
          <a:xfrm rot="-8340000" flipH="1">
            <a:off x="6699276" y="2721551"/>
            <a:ext cx="1174735" cy="17307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9" name="Line 4"/>
          <p:cNvSpPr>
            <a:spLocks noChangeShapeType="1"/>
          </p:cNvSpPr>
          <p:nvPr/>
        </p:nvSpPr>
        <p:spPr bwMode="auto">
          <a:xfrm rot="-12060000" flipV="1">
            <a:off x="7615297" y="3107302"/>
            <a:ext cx="327591" cy="698824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21" name="Группа 68"/>
          <p:cNvGrpSpPr/>
          <p:nvPr/>
        </p:nvGrpSpPr>
        <p:grpSpPr>
          <a:xfrm>
            <a:off x="6429388" y="1857364"/>
            <a:ext cx="928694" cy="646331"/>
            <a:chOff x="6643702" y="493018"/>
            <a:chExt cx="928694" cy="646331"/>
          </a:xfrm>
        </p:grpSpPr>
        <p:sp>
          <p:nvSpPr>
            <p:cNvPr id="122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643702" y="493018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600" b="1" baseline="-25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4" name="Группа 68"/>
          <p:cNvGrpSpPr/>
          <p:nvPr/>
        </p:nvGrpSpPr>
        <p:grpSpPr>
          <a:xfrm>
            <a:off x="7858148" y="2428868"/>
            <a:ext cx="928694" cy="646331"/>
            <a:chOff x="6643702" y="350142"/>
            <a:chExt cx="928694" cy="646331"/>
          </a:xfrm>
        </p:grpSpPr>
        <p:sp>
          <p:nvSpPr>
            <p:cNvPr id="125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6643702" y="350142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600" b="1" baseline="-25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7" name="Группа 68"/>
          <p:cNvGrpSpPr/>
          <p:nvPr/>
        </p:nvGrpSpPr>
        <p:grpSpPr>
          <a:xfrm>
            <a:off x="7858148" y="3429000"/>
            <a:ext cx="928694" cy="646331"/>
            <a:chOff x="6643702" y="493018"/>
            <a:chExt cx="928694" cy="646331"/>
          </a:xfrm>
        </p:grpSpPr>
        <p:sp>
          <p:nvSpPr>
            <p:cNvPr id="128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6643702" y="493018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6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6715108" y="0"/>
            <a:ext cx="2428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Задача №7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\919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Демк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71406" y="5214950"/>
            <a:ext cx="3101457" cy="1609382"/>
            <a:chOff x="2500299" y="2676874"/>
            <a:chExt cx="2610176" cy="1609382"/>
          </a:xfrm>
          <a:solidFill>
            <a:schemeClr val="bg2">
              <a:lumMod val="90000"/>
            </a:schemeClr>
          </a:solidFill>
        </p:grpSpPr>
        <p:sp>
          <p:nvSpPr>
            <p:cNvPr id="65" name="Text Box 31"/>
            <p:cNvSpPr txBox="1">
              <a:spLocks noChangeArrowheads="1"/>
            </p:cNvSpPr>
            <p:nvPr/>
          </p:nvSpPr>
          <p:spPr bwMode="auto">
            <a:xfrm>
              <a:off x="3467401" y="3605568"/>
              <a:ext cx="1643074" cy="680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</a:t>
              </a:r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Text Box 32"/>
            <p:cNvSpPr txBox="1">
              <a:spLocks noChangeArrowheads="1"/>
            </p:cNvSpPr>
            <p:nvPr/>
          </p:nvSpPr>
          <p:spPr bwMode="auto">
            <a:xfrm>
              <a:off x="2500299" y="3217884"/>
              <a:ext cx="1382806" cy="10001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Text Box 30"/>
            <p:cNvSpPr txBox="1">
              <a:spLocks noChangeArrowheads="1"/>
            </p:cNvSpPr>
            <p:nvPr/>
          </p:nvSpPr>
          <p:spPr bwMode="auto">
            <a:xfrm>
              <a:off x="3681683" y="2676874"/>
              <a:ext cx="1285852" cy="10001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ru-RU" sz="60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Line 28"/>
            <p:cNvSpPr>
              <a:spLocks noChangeShapeType="1"/>
            </p:cNvSpPr>
            <p:nvPr/>
          </p:nvSpPr>
          <p:spPr bwMode="auto">
            <a:xfrm>
              <a:off x="3753152" y="3748444"/>
              <a:ext cx="818032" cy="0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3470807" y="5248642"/>
            <a:ext cx="3101457" cy="1609382"/>
            <a:chOff x="2500299" y="2676874"/>
            <a:chExt cx="2610176" cy="1609382"/>
          </a:xfrm>
          <a:solidFill>
            <a:schemeClr val="bg1">
              <a:lumMod val="85000"/>
            </a:schemeClr>
          </a:solidFill>
        </p:grpSpPr>
        <p:sp>
          <p:nvSpPr>
            <p:cNvPr id="70" name="Text Box 31"/>
            <p:cNvSpPr txBox="1">
              <a:spLocks noChangeArrowheads="1"/>
            </p:cNvSpPr>
            <p:nvPr/>
          </p:nvSpPr>
          <p:spPr bwMode="auto">
            <a:xfrm>
              <a:off x="3467401" y="3605568"/>
              <a:ext cx="1643074" cy="680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</a:t>
              </a:r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Text Box 32"/>
            <p:cNvSpPr txBox="1">
              <a:spLocks noChangeArrowheads="1"/>
            </p:cNvSpPr>
            <p:nvPr/>
          </p:nvSpPr>
          <p:spPr bwMode="auto">
            <a:xfrm>
              <a:off x="2500299" y="3217884"/>
              <a:ext cx="1347615" cy="10001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Text Box 30"/>
            <p:cNvSpPr txBox="1">
              <a:spLocks noChangeArrowheads="1"/>
            </p:cNvSpPr>
            <p:nvPr/>
          </p:nvSpPr>
          <p:spPr bwMode="auto">
            <a:xfrm>
              <a:off x="3681683" y="2676874"/>
              <a:ext cx="1285852" cy="10001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ru-RU" sz="60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Line 28"/>
            <p:cNvSpPr>
              <a:spLocks noChangeShapeType="1"/>
            </p:cNvSpPr>
            <p:nvPr/>
          </p:nvSpPr>
          <p:spPr bwMode="auto">
            <a:xfrm>
              <a:off x="3753152" y="3748444"/>
              <a:ext cx="818032" cy="0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6399765" y="5072074"/>
            <a:ext cx="3101457" cy="1609382"/>
            <a:chOff x="2500299" y="2676874"/>
            <a:chExt cx="2610176" cy="1609382"/>
          </a:xfrm>
        </p:grpSpPr>
        <p:sp>
          <p:nvSpPr>
            <p:cNvPr id="80" name="Text Box 31"/>
            <p:cNvSpPr txBox="1">
              <a:spLocks noChangeArrowheads="1"/>
            </p:cNvSpPr>
            <p:nvPr/>
          </p:nvSpPr>
          <p:spPr bwMode="auto">
            <a:xfrm>
              <a:off x="3467401" y="3605568"/>
              <a:ext cx="1643074" cy="68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</a:t>
              </a:r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Text Box 32"/>
            <p:cNvSpPr txBox="1">
              <a:spLocks noChangeArrowheads="1"/>
            </p:cNvSpPr>
            <p:nvPr/>
          </p:nvSpPr>
          <p:spPr bwMode="auto">
            <a:xfrm>
              <a:off x="2500299" y="3217884"/>
              <a:ext cx="1322684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5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ru-RU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Text Box 30"/>
            <p:cNvSpPr txBox="1">
              <a:spLocks noChangeArrowheads="1"/>
            </p:cNvSpPr>
            <p:nvPr/>
          </p:nvSpPr>
          <p:spPr bwMode="auto">
            <a:xfrm>
              <a:off x="3681683" y="2676874"/>
              <a:ext cx="1285852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ru-RU" sz="3600" b="1" i="0" u="none" strike="noStrike" cap="none" normalizeH="0" baseline="-2500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kumimoji="0" lang="ru-RU" sz="60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Line 28"/>
            <p:cNvSpPr>
              <a:spLocks noChangeShapeType="1"/>
            </p:cNvSpPr>
            <p:nvPr/>
          </p:nvSpPr>
          <p:spPr bwMode="auto">
            <a:xfrm>
              <a:off x="3753152" y="3748444"/>
              <a:ext cx="81803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5" name="Group 10"/>
          <p:cNvGrpSpPr>
            <a:grpSpLocks/>
          </p:cNvGrpSpPr>
          <p:nvPr/>
        </p:nvGrpSpPr>
        <p:grpSpPr bwMode="auto">
          <a:xfrm>
            <a:off x="2571736" y="3571876"/>
            <a:ext cx="428628" cy="428628"/>
            <a:chOff x="846" y="9235"/>
            <a:chExt cx="366" cy="388"/>
          </a:xfrm>
        </p:grpSpPr>
        <p:sp>
          <p:nvSpPr>
            <p:cNvPr id="76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8" name="Line 4"/>
          <p:cNvSpPr>
            <a:spLocks noChangeShapeType="1"/>
          </p:cNvSpPr>
          <p:nvPr/>
        </p:nvSpPr>
        <p:spPr bwMode="auto">
          <a:xfrm rot="-12060000" flipV="1">
            <a:off x="2590497" y="2281822"/>
            <a:ext cx="327591" cy="698824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8165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0163 L -0.3125 -0.13149 " pathEditMode="relative" rAng="0" ptsTypes="AA">
                                      <p:cBhvr>
                                        <p:cTn id="1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-6500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24149 -0.10949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0" y="-5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11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6" grpId="0"/>
      <p:bldP spid="27" grpId="0" animBg="1"/>
      <p:bldP spid="32" grpId="0" animBg="1"/>
      <p:bldP spid="36" grpId="0" animBg="1"/>
      <p:bldP spid="52" grpId="0"/>
      <p:bldP spid="102" grpId="0"/>
      <p:bldP spid="117" grpId="0" animBg="1"/>
      <p:bldP spid="118" grpId="0" animBg="1"/>
      <p:bldP spid="119" grpId="0" animBg="1"/>
      <p:bldP spid="7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Прямая соединительная линия 79"/>
          <p:cNvCxnSpPr>
            <a:stCxn id="10" idx="0"/>
            <a:endCxn id="77" idx="0"/>
          </p:cNvCxnSpPr>
          <p:nvPr/>
        </p:nvCxnSpPr>
        <p:spPr>
          <a:xfrm>
            <a:off x="370626" y="1041126"/>
            <a:ext cx="2307681" cy="276053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>
            <a:endCxn id="77" idx="1"/>
          </p:cNvCxnSpPr>
          <p:nvPr/>
        </p:nvCxnSpPr>
        <p:spPr>
          <a:xfrm flipH="1">
            <a:off x="2920728" y="1041858"/>
            <a:ext cx="2535086" cy="2759799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5214942" y="2807324"/>
            <a:ext cx="264320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108</a:t>
            </a:r>
            <a:r>
              <a:rPr lang="en-US" sz="36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188</a:t>
            </a:r>
            <a:r>
              <a:rPr lang="en-US" sz="36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Стрелка вниз 131"/>
          <p:cNvSpPr/>
          <p:nvPr/>
        </p:nvSpPr>
        <p:spPr>
          <a:xfrm rot="17800286">
            <a:off x="3818936" y="1533716"/>
            <a:ext cx="357190" cy="25800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TextBox 134"/>
          <p:cNvSpPr txBox="1"/>
          <p:nvPr/>
        </p:nvSpPr>
        <p:spPr>
          <a:xfrm>
            <a:off x="7858148" y="2786058"/>
            <a:ext cx="92869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217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2844" y="639529"/>
            <a:ext cx="428628" cy="503455"/>
            <a:chOff x="846" y="9235"/>
            <a:chExt cx="366" cy="388"/>
          </a:xfrm>
        </p:grpSpPr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37" y="9337"/>
              <a:ext cx="207" cy="207"/>
              <a:chOff x="7108" y="3188"/>
              <a:chExt cx="207" cy="207"/>
            </a:xfrm>
          </p:grpSpPr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7108" y="3294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 rot="-5400000">
                <a:off x="7108" y="3292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286380" y="785795"/>
            <a:ext cx="428628" cy="428628"/>
            <a:chOff x="846" y="9235"/>
            <a:chExt cx="366" cy="388"/>
          </a:xfrm>
        </p:grpSpPr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0" y="1000108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00298" y="1624777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643174" y="2071678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 rot="-8340000" flipH="1">
            <a:off x="2696534" y="2445366"/>
            <a:ext cx="1332000" cy="216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" name="Группа 68"/>
          <p:cNvGrpSpPr/>
          <p:nvPr/>
        </p:nvGrpSpPr>
        <p:grpSpPr>
          <a:xfrm>
            <a:off x="3500430" y="2854107"/>
            <a:ext cx="928694" cy="646331"/>
            <a:chOff x="6643702" y="350142"/>
            <a:chExt cx="928694" cy="646331"/>
          </a:xfrm>
        </p:grpSpPr>
        <p:sp>
          <p:nvSpPr>
            <p:cNvPr id="34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643702" y="350142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600" b="1" baseline="-25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Line 4"/>
          <p:cNvSpPr>
            <a:spLocks noChangeShapeType="1"/>
          </p:cNvSpPr>
          <p:nvPr/>
        </p:nvSpPr>
        <p:spPr bwMode="auto">
          <a:xfrm rot="-11880000" flipH="1">
            <a:off x="2763837" y="1889534"/>
            <a:ext cx="1276837" cy="33151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Группа 68"/>
          <p:cNvGrpSpPr/>
          <p:nvPr/>
        </p:nvGrpSpPr>
        <p:grpSpPr>
          <a:xfrm>
            <a:off x="3286116" y="928670"/>
            <a:ext cx="928694" cy="646331"/>
            <a:chOff x="6643702" y="493018"/>
            <a:chExt cx="928694" cy="646331"/>
          </a:xfrm>
        </p:grpSpPr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43702" y="493018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600" b="1" baseline="-25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0" name="Прямая соединительная линия 39"/>
          <p:cNvCxnSpPr/>
          <p:nvPr/>
        </p:nvCxnSpPr>
        <p:spPr>
          <a:xfrm rot="10800000" flipV="1">
            <a:off x="2357422" y="1071546"/>
            <a:ext cx="2969042" cy="1285884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0" y="0"/>
            <a:ext cx="46490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Суперпозиция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полей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571472" y="871876"/>
            <a:ext cx="4714908" cy="108852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 101"/>
          <p:cNvSpPr/>
          <p:nvPr/>
        </p:nvSpPr>
        <p:spPr>
          <a:xfrm>
            <a:off x="2000232" y="3429000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>
            <a:off x="428596" y="1000108"/>
            <a:ext cx="3071834" cy="1643074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68"/>
          <p:cNvGrpSpPr/>
          <p:nvPr/>
        </p:nvGrpSpPr>
        <p:grpSpPr>
          <a:xfrm>
            <a:off x="1978966" y="2428868"/>
            <a:ext cx="928694" cy="646331"/>
            <a:chOff x="6643702" y="493018"/>
            <a:chExt cx="928694" cy="646331"/>
          </a:xfrm>
        </p:grpSpPr>
        <p:sp>
          <p:nvSpPr>
            <p:cNvPr id="113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643702" y="493018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600" b="1" baseline="-25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5429256" y="0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Задача 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\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919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Демк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10"/>
          <p:cNvGrpSpPr>
            <a:grpSpLocks/>
          </p:cNvGrpSpPr>
          <p:nvPr/>
        </p:nvGrpSpPr>
        <p:grpSpPr bwMode="auto">
          <a:xfrm>
            <a:off x="2571736" y="3571876"/>
            <a:ext cx="428628" cy="428628"/>
            <a:chOff x="846" y="9235"/>
            <a:chExt cx="366" cy="388"/>
          </a:xfrm>
        </p:grpSpPr>
        <p:sp>
          <p:nvSpPr>
            <p:cNvPr id="76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8" name="Line 4"/>
          <p:cNvSpPr>
            <a:spLocks noChangeShapeType="1"/>
          </p:cNvSpPr>
          <p:nvPr/>
        </p:nvSpPr>
        <p:spPr bwMode="auto">
          <a:xfrm rot="-12060000" flipV="1">
            <a:off x="2575152" y="2335812"/>
            <a:ext cx="468000" cy="10440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642910" y="2147763"/>
            <a:ext cx="4714908" cy="108852"/>
          </a:xfrm>
          <a:prstGeom prst="line">
            <a:avLst/>
          </a:prstGeom>
          <a:ln w="28575">
            <a:solidFill>
              <a:srgbClr val="0000FF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>
            <a:off x="3629864" y="1963511"/>
            <a:ext cx="720000" cy="1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Line 4"/>
          <p:cNvSpPr>
            <a:spLocks noChangeShapeType="1"/>
          </p:cNvSpPr>
          <p:nvPr/>
        </p:nvSpPr>
        <p:spPr bwMode="auto">
          <a:xfrm rot="-11760000" flipH="1" flipV="1">
            <a:off x="2895002" y="2014166"/>
            <a:ext cx="1054463" cy="420396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non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" name="TextBox 85"/>
          <p:cNvSpPr txBox="1"/>
          <p:nvPr/>
        </p:nvSpPr>
        <p:spPr>
          <a:xfrm>
            <a:off x="3661579" y="1629779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 rot="5400000">
            <a:off x="3614583" y="2457956"/>
            <a:ext cx="720000" cy="1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Прямоугольник 87"/>
          <p:cNvSpPr/>
          <p:nvPr/>
        </p:nvSpPr>
        <p:spPr>
          <a:xfrm>
            <a:off x="32" y="5043168"/>
            <a:ext cx="9144000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indent="71438" eaLnBrk="0" hangingPunct="0"/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В трех вершинах правильного треугольника со стороной 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1м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находятся одинаковые по величине заряды по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4•10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- 9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каждый. Определить  напряженность поля в центре треугольника.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2714612" y="500042"/>
            <a:ext cx="71438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1м </a:t>
            </a:r>
            <a:endParaRPr lang="ru-RU" sz="2800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1071538" y="1285860"/>
            <a:ext cx="114300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0,58м </a:t>
            </a:r>
            <a:endParaRPr lang="ru-RU" sz="2800" dirty="0"/>
          </a:p>
        </p:txBody>
      </p:sp>
      <p:sp>
        <p:nvSpPr>
          <p:cNvPr id="91" name="Line 4"/>
          <p:cNvSpPr>
            <a:spLocks noChangeShapeType="1"/>
          </p:cNvSpPr>
          <p:nvPr/>
        </p:nvSpPr>
        <p:spPr bwMode="auto">
          <a:xfrm rot="-8340000" flipH="1">
            <a:off x="2964823" y="1901897"/>
            <a:ext cx="900000" cy="648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non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5" name="Группа 63"/>
          <p:cNvGrpSpPr/>
          <p:nvPr/>
        </p:nvGrpSpPr>
        <p:grpSpPr>
          <a:xfrm>
            <a:off x="4786314" y="1098556"/>
            <a:ext cx="2003261" cy="1098683"/>
            <a:chOff x="2620544" y="3187573"/>
            <a:chExt cx="1685937" cy="1098683"/>
          </a:xfrm>
          <a:solidFill>
            <a:schemeClr val="bg2">
              <a:lumMod val="90000"/>
            </a:schemeClr>
          </a:solidFill>
        </p:grpSpPr>
        <p:sp>
          <p:nvSpPr>
            <p:cNvPr id="96" name="Text Box 32"/>
            <p:cNvSpPr txBox="1">
              <a:spLocks noChangeArrowheads="1"/>
            </p:cNvSpPr>
            <p:nvPr/>
          </p:nvSpPr>
          <p:spPr bwMode="auto">
            <a:xfrm>
              <a:off x="2620544" y="3232001"/>
              <a:ext cx="1022051" cy="10001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1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Text Box 30"/>
            <p:cNvSpPr txBox="1">
              <a:spLocks noChangeArrowheads="1"/>
            </p:cNvSpPr>
            <p:nvPr/>
          </p:nvSpPr>
          <p:spPr bwMode="auto">
            <a:xfrm>
              <a:off x="3462255" y="3187573"/>
              <a:ext cx="781589" cy="5000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3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ru-RU" sz="48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Text Box 31"/>
            <p:cNvSpPr txBox="1">
              <a:spLocks noChangeArrowheads="1"/>
            </p:cNvSpPr>
            <p:nvPr/>
          </p:nvSpPr>
          <p:spPr bwMode="auto">
            <a:xfrm>
              <a:off x="3462255" y="3605568"/>
              <a:ext cx="844226" cy="680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28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Line 28"/>
            <p:cNvSpPr>
              <a:spLocks noChangeShapeType="1"/>
            </p:cNvSpPr>
            <p:nvPr/>
          </p:nvSpPr>
          <p:spPr bwMode="auto">
            <a:xfrm>
              <a:off x="3462256" y="3708905"/>
              <a:ext cx="727139" cy="0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0" name="Text Box 32"/>
          <p:cNvSpPr txBox="1">
            <a:spLocks noChangeArrowheads="1"/>
          </p:cNvSpPr>
          <p:nvPr/>
        </p:nvSpPr>
        <p:spPr bwMode="auto">
          <a:xfrm rot="20590175">
            <a:off x="8309582" y="1466807"/>
            <a:ext cx="841072" cy="57214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08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1" name="Группа 63"/>
          <p:cNvGrpSpPr/>
          <p:nvPr/>
        </p:nvGrpSpPr>
        <p:grpSpPr>
          <a:xfrm>
            <a:off x="6693880" y="1087923"/>
            <a:ext cx="2235843" cy="1098683"/>
            <a:chOff x="2380058" y="3187573"/>
            <a:chExt cx="1881676" cy="1098683"/>
          </a:xfrm>
          <a:solidFill>
            <a:schemeClr val="bg2">
              <a:lumMod val="90000"/>
            </a:schemeClr>
          </a:solidFill>
        </p:grpSpPr>
        <p:sp>
          <p:nvSpPr>
            <p:cNvPr id="104" name="Text Box 32"/>
            <p:cNvSpPr txBox="1">
              <a:spLocks noChangeArrowheads="1"/>
            </p:cNvSpPr>
            <p:nvPr/>
          </p:nvSpPr>
          <p:spPr bwMode="auto">
            <a:xfrm>
              <a:off x="2380058" y="3309183"/>
              <a:ext cx="420853" cy="612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Text Box 30"/>
            <p:cNvSpPr txBox="1">
              <a:spLocks noChangeArrowheads="1"/>
            </p:cNvSpPr>
            <p:nvPr/>
          </p:nvSpPr>
          <p:spPr bwMode="auto">
            <a:xfrm>
              <a:off x="2680668" y="3187573"/>
              <a:ext cx="1581066" cy="5000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3000"/>
                </a:lnSpc>
                <a:spcAft>
                  <a:spcPts val="1000"/>
                </a:spcAft>
              </a:pP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•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sz="2400" b="1" baseline="30000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•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4•10</a:t>
              </a:r>
              <a:r>
                <a:rPr lang="ru-RU" sz="2400" b="1" baseline="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- 9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" name="Text Box 31"/>
            <p:cNvSpPr txBox="1">
              <a:spLocks noChangeArrowheads="1"/>
            </p:cNvSpPr>
            <p:nvPr/>
          </p:nvSpPr>
          <p:spPr bwMode="auto">
            <a:xfrm>
              <a:off x="2800911" y="3605568"/>
              <a:ext cx="844226" cy="680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0,5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8</a:t>
              </a:r>
              <a:r>
                <a:rPr lang="en-US" sz="3600" b="1" baseline="30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" name="Line 28"/>
            <p:cNvSpPr>
              <a:spLocks noChangeShapeType="1"/>
            </p:cNvSpPr>
            <p:nvPr/>
          </p:nvSpPr>
          <p:spPr bwMode="auto">
            <a:xfrm>
              <a:off x="2680667" y="3708905"/>
              <a:ext cx="1242195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5269645" y="2184955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116268" y="2195588"/>
            <a:ext cx="2153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108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0°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Text Box 32"/>
          <p:cNvSpPr txBox="1">
            <a:spLocks noChangeArrowheads="1"/>
          </p:cNvSpPr>
          <p:nvPr/>
        </p:nvSpPr>
        <p:spPr bwMode="auto">
          <a:xfrm rot="20590175">
            <a:off x="8267180" y="2155754"/>
            <a:ext cx="665397" cy="57214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94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Text Box 32"/>
          <p:cNvSpPr txBox="1">
            <a:spLocks noChangeArrowheads="1"/>
          </p:cNvSpPr>
          <p:nvPr/>
        </p:nvSpPr>
        <p:spPr bwMode="auto">
          <a:xfrm>
            <a:off x="4192355" y="2298629"/>
            <a:ext cx="665397" cy="5721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94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2" name="Прямая соединительная линия 111"/>
          <p:cNvCxnSpPr/>
          <p:nvPr/>
        </p:nvCxnSpPr>
        <p:spPr>
          <a:xfrm rot="5400000">
            <a:off x="4549503" y="2874371"/>
            <a:ext cx="1188000" cy="1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 Box 32"/>
          <p:cNvSpPr txBox="1">
            <a:spLocks noChangeArrowheads="1"/>
          </p:cNvSpPr>
          <p:nvPr/>
        </p:nvSpPr>
        <p:spPr bwMode="auto">
          <a:xfrm rot="20590175">
            <a:off x="2856999" y="2494650"/>
            <a:ext cx="814634" cy="4183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08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072066" y="3429000"/>
            <a:ext cx="121444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1,</a:t>
            </a:r>
            <a:r>
              <a:rPr lang="en-US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2x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3071802" y="3429000"/>
            <a:ext cx="207167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94+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94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188</a:t>
            </a:r>
            <a:endParaRPr lang="ru-RU" sz="32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 Box 32"/>
          <p:cNvSpPr txBox="1">
            <a:spLocks noChangeArrowheads="1"/>
          </p:cNvSpPr>
          <p:nvPr/>
        </p:nvSpPr>
        <p:spPr bwMode="auto">
          <a:xfrm>
            <a:off x="1142976" y="2470061"/>
            <a:ext cx="841072" cy="57214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08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7" name="Прямая соединительная линия 126"/>
          <p:cNvCxnSpPr/>
          <p:nvPr/>
        </p:nvCxnSpPr>
        <p:spPr>
          <a:xfrm>
            <a:off x="2571736" y="3389461"/>
            <a:ext cx="2772000" cy="37414"/>
          </a:xfrm>
          <a:prstGeom prst="line">
            <a:avLst/>
          </a:prstGeom>
          <a:ln w="28575">
            <a:solidFill>
              <a:srgbClr val="0000FF"/>
            </a:solidFill>
            <a:prstDash val="lg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572000" y="486771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15"/>
          <p:cNvGrpSpPr/>
          <p:nvPr/>
        </p:nvGrpSpPr>
        <p:grpSpPr>
          <a:xfrm>
            <a:off x="5286380" y="31899"/>
            <a:ext cx="3857652" cy="707886"/>
            <a:chOff x="785786" y="4643446"/>
            <a:chExt cx="3984132" cy="707886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18" name="Группа 56"/>
            <p:cNvGrpSpPr/>
            <p:nvPr/>
          </p:nvGrpSpPr>
          <p:grpSpPr>
            <a:xfrm>
              <a:off x="785786" y="4643446"/>
              <a:ext cx="3984132" cy="707886"/>
              <a:chOff x="857224" y="4786322"/>
              <a:chExt cx="3035529" cy="707886"/>
            </a:xfrm>
            <a:grpFill/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857224" y="4786322"/>
                <a:ext cx="3035529" cy="707886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4000" b="1" dirty="0" smtClean="0">
                    <a:solidFill>
                      <a:srgbClr val="0033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Е</a:t>
                </a:r>
                <a:r>
                  <a:rPr lang="en-US" sz="4000" b="1" baseline="-30000" dirty="0" smtClean="0">
                    <a:solidFill>
                      <a:srgbClr val="0033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4000" b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+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4000" b="1" baseline="-30000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4000" b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4000" b="1" baseline="-300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smtClean="0">
                    <a:solidFill>
                      <a:srgbClr val="0066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E</a:t>
                </a:r>
                <a:r>
                  <a:rPr lang="ru-RU" sz="4000" b="1" baseline="-30000" dirty="0" smtClean="0">
                    <a:solidFill>
                      <a:srgbClr val="0066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4000" b="1" baseline="-300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4000" b="1" dirty="0" smtClean="0">
                    <a:solidFill>
                      <a:srgbClr val="C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Е</a:t>
                </a:r>
                <a:r>
                  <a:rPr lang="en-US" sz="4000" b="1" baseline="-30000" dirty="0" smtClean="0">
                    <a:solidFill>
                      <a:srgbClr val="C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4000" b="1" baseline="-3000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                                      </a:t>
                </a:r>
                <a:r>
                  <a:rPr lang="en-US" sz="4000" b="1" baseline="-300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endParaRPr lang="ru-RU" sz="24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Line 18"/>
              <p:cNvSpPr>
                <a:spLocks noChangeShapeType="1"/>
              </p:cNvSpPr>
              <p:nvPr/>
            </p:nvSpPr>
            <p:spPr bwMode="auto">
              <a:xfrm>
                <a:off x="3111152" y="4871386"/>
                <a:ext cx="457489" cy="0"/>
              </a:xfrm>
              <a:prstGeom prst="line">
                <a:avLst/>
              </a:prstGeom>
              <a:grpFill/>
              <a:ln w="76200">
                <a:solidFill>
                  <a:srgbClr val="C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Line 18"/>
              <p:cNvSpPr>
                <a:spLocks noChangeShapeType="1"/>
              </p:cNvSpPr>
              <p:nvPr/>
            </p:nvSpPr>
            <p:spPr bwMode="auto">
              <a:xfrm>
                <a:off x="1656924" y="4871386"/>
                <a:ext cx="457489" cy="0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Line 18"/>
              <p:cNvSpPr>
                <a:spLocks noChangeShapeType="1"/>
              </p:cNvSpPr>
              <p:nvPr/>
            </p:nvSpPr>
            <p:spPr bwMode="auto">
              <a:xfrm>
                <a:off x="911928" y="4871386"/>
                <a:ext cx="457489" cy="0"/>
              </a:xfrm>
              <a:prstGeom prst="line">
                <a:avLst/>
              </a:prstGeom>
              <a:grpFill/>
              <a:ln w="762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5" name="Line 18"/>
            <p:cNvSpPr>
              <a:spLocks noChangeShapeType="1"/>
            </p:cNvSpPr>
            <p:nvPr/>
          </p:nvSpPr>
          <p:spPr bwMode="auto">
            <a:xfrm>
              <a:off x="2693860" y="4728510"/>
              <a:ext cx="600454" cy="0"/>
            </a:xfrm>
            <a:prstGeom prst="line">
              <a:avLst/>
            </a:prstGeom>
            <a:grp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7858148" y="2786058"/>
            <a:ext cx="121444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217</a:t>
            </a:r>
            <a:r>
              <a:rPr lang="en-US" sz="36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0" y="5072074"/>
            <a:ext cx="9144000" cy="10772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indent="71438" eaLnBrk="0" hangingPunct="0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напряженность поля трёх зарядов в точке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составляет около 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217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Н/Кл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275930" y="1659669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1"/>
          <p:cNvSpPr>
            <a:spLocks noChangeArrowheads="1"/>
          </p:cNvSpPr>
          <p:nvPr/>
        </p:nvSpPr>
        <p:spPr bwMode="auto">
          <a:xfrm>
            <a:off x="38190" y="4149080"/>
            <a:ext cx="8962966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+x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xx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cos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120</a:t>
            </a:r>
            <a:r>
              <a:rPr lang="en-US" sz="40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cos60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en-US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3x</a:t>
            </a:r>
            <a:r>
              <a:rPr lang="en-US" sz="4000" b="1" baseline="30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40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3" name="Text Box 2"/>
          <p:cNvSpPr txBox="1">
            <a:spLocks noChangeArrowheads="1"/>
          </p:cNvSpPr>
          <p:nvPr/>
        </p:nvSpPr>
        <p:spPr bwMode="auto">
          <a:xfrm>
            <a:off x="7000892" y="6072206"/>
            <a:ext cx="2285984" cy="500042"/>
          </a:xfrm>
          <a:prstGeom prst="rect">
            <a:avLst/>
          </a:prstGeom>
          <a:solidFill>
            <a:srgbClr val="FFFF00"/>
          </a:solidFill>
          <a:ln w="158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18, стр.36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8165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00162 L 0.1276 0.00277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-0.41788 -0.0162 " pathEditMode="relative" rAng="0" ptsTypes="AA">
                                      <p:cBhvr>
                                        <p:cTn id="274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-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2" grpId="0" animBg="1"/>
      <p:bldP spid="135" grpId="0" animBg="1"/>
      <p:bldP spid="135" grpId="1" animBg="1"/>
      <p:bldP spid="16" grpId="0"/>
      <p:bldP spid="26" grpId="0"/>
      <p:bldP spid="27" grpId="0" animBg="1"/>
      <p:bldP spid="32" grpId="0" animBg="1"/>
      <p:bldP spid="36" grpId="0" animBg="1"/>
      <p:bldP spid="52" grpId="0"/>
      <p:bldP spid="102" grpId="0"/>
      <p:bldP spid="78" grpId="0" animBg="1"/>
      <p:bldP spid="79" grpId="0" animBg="1"/>
      <p:bldP spid="86" grpId="0"/>
      <p:bldP spid="88" grpId="0" animBg="1"/>
      <p:bldP spid="89" grpId="0" animBg="1"/>
      <p:bldP spid="90" grpId="0" animBg="1"/>
      <p:bldP spid="91" grpId="0" animBg="1"/>
      <p:bldP spid="91" grpId="1" animBg="1"/>
      <p:bldP spid="100" grpId="0" animBg="1"/>
      <p:bldP spid="108" grpId="0"/>
      <p:bldP spid="109" grpId="0"/>
      <p:bldP spid="110" grpId="0" animBg="1"/>
      <p:bldP spid="111" grpId="0" animBg="1"/>
      <p:bldP spid="116" grpId="0" animBg="1"/>
      <p:bldP spid="120" grpId="0" animBg="1"/>
      <p:bldP spid="121" grpId="0" animBg="1"/>
      <p:bldP spid="124" grpId="0" animBg="1"/>
      <p:bldP spid="17" grpId="0"/>
      <p:bldP spid="134" grpId="0" animBg="1"/>
      <p:bldP spid="136" grpId="0" animBg="1"/>
      <p:bldP spid="94" grpId="0"/>
      <p:bldP spid="9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71438" eaLnBrk="0" hangingPunct="0"/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В трех вершинах квадрата со стороной  </a:t>
            </a: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см </a:t>
            </a: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находятся одинаковые заряды по </a:t>
            </a: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• 10 </a:t>
            </a:r>
            <a:r>
              <a:rPr lang="ru-RU" sz="4400" b="1" baseline="30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-8</a:t>
            </a: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Кл </a:t>
            </a: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каждый. Определить  напряженность поля в четвертой вершине.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</a:pPr>
            <a:r>
              <a:rPr lang="ru-RU" sz="7200" b="1" dirty="0" err="1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7200" b="1" baseline="-25000" dirty="0" err="1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b="1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r>
              <a: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Стрелка влево 144"/>
          <p:cNvSpPr/>
          <p:nvPr/>
        </p:nvSpPr>
        <p:spPr>
          <a:xfrm rot="2526940">
            <a:off x="1745515" y="2990353"/>
            <a:ext cx="2071702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68049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28926" y="915399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71868" y="3714752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397093" y="3786190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68"/>
          <p:cNvGrpSpPr/>
          <p:nvPr/>
        </p:nvGrpSpPr>
        <p:grpSpPr>
          <a:xfrm>
            <a:off x="2643174" y="2571744"/>
            <a:ext cx="928694" cy="646331"/>
            <a:chOff x="6664968" y="304617"/>
            <a:chExt cx="928694" cy="646331"/>
          </a:xfrm>
        </p:grpSpPr>
        <p:sp>
          <p:nvSpPr>
            <p:cNvPr id="34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664968" y="304617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6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Line 4"/>
          <p:cNvSpPr>
            <a:spLocks noChangeShapeType="1"/>
          </p:cNvSpPr>
          <p:nvPr/>
        </p:nvSpPr>
        <p:spPr bwMode="auto">
          <a:xfrm rot="-11100000" flipH="1">
            <a:off x="3377182" y="2505619"/>
            <a:ext cx="252000" cy="136800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Группа 68"/>
          <p:cNvGrpSpPr/>
          <p:nvPr/>
        </p:nvGrpSpPr>
        <p:grpSpPr>
          <a:xfrm>
            <a:off x="2643174" y="1714488"/>
            <a:ext cx="928694" cy="646331"/>
            <a:chOff x="6643702" y="493018"/>
            <a:chExt cx="928694" cy="646331"/>
          </a:xfrm>
        </p:grpSpPr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43702" y="493018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600" b="1" baseline="-25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0" name="Прямая соединительная линия 39"/>
          <p:cNvCxnSpPr/>
          <p:nvPr/>
        </p:nvCxnSpPr>
        <p:spPr>
          <a:xfrm>
            <a:off x="460495" y="1057920"/>
            <a:ext cx="3060546" cy="2789075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571472" y="0"/>
            <a:ext cx="46490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Суперпозиция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полей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V="1">
            <a:off x="571472" y="923551"/>
            <a:ext cx="2700000" cy="5119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 101"/>
          <p:cNvSpPr/>
          <p:nvPr/>
        </p:nvSpPr>
        <p:spPr>
          <a:xfrm>
            <a:off x="500034" y="3071810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 rot="5400000">
            <a:off x="-1000164" y="2428867"/>
            <a:ext cx="2714645" cy="1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68"/>
          <p:cNvGrpSpPr/>
          <p:nvPr/>
        </p:nvGrpSpPr>
        <p:grpSpPr>
          <a:xfrm>
            <a:off x="2089943" y="4175279"/>
            <a:ext cx="928694" cy="646331"/>
            <a:chOff x="6643702" y="493018"/>
            <a:chExt cx="928694" cy="646331"/>
          </a:xfrm>
        </p:grpSpPr>
        <p:sp>
          <p:nvSpPr>
            <p:cNvPr id="113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643702" y="493018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600" b="1" baseline="-25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115"/>
          <p:cNvGrpSpPr/>
          <p:nvPr/>
        </p:nvGrpSpPr>
        <p:grpSpPr>
          <a:xfrm>
            <a:off x="4500562" y="587857"/>
            <a:ext cx="4357718" cy="769441"/>
            <a:chOff x="785786" y="4643446"/>
            <a:chExt cx="4500594" cy="769441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18" name="Группа 56"/>
            <p:cNvGrpSpPr/>
            <p:nvPr/>
          </p:nvGrpSpPr>
          <p:grpSpPr>
            <a:xfrm>
              <a:off x="785786" y="4643446"/>
              <a:ext cx="4500594" cy="769441"/>
              <a:chOff x="857224" y="4786322"/>
              <a:chExt cx="3429024" cy="769441"/>
            </a:xfrm>
            <a:grpFill/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857224" y="4786322"/>
                <a:ext cx="3429024" cy="76944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4400" b="1" dirty="0" smtClean="0">
                    <a:solidFill>
                      <a:srgbClr val="0033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Е</a:t>
                </a:r>
                <a:r>
                  <a:rPr lang="en-US" sz="4400" b="1" baseline="-30000" dirty="0" smtClean="0">
                    <a:solidFill>
                      <a:srgbClr val="0033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4400" b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+</a:t>
                </a:r>
                <a:r>
                  <a:rPr lang="en-US" sz="4400" b="1" baseline="-300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smtClean="0">
                    <a:solidFill>
                      <a:srgbClr val="0066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E</a:t>
                </a:r>
                <a:r>
                  <a:rPr lang="ru-RU" sz="4400" b="1" baseline="-30000" dirty="0" smtClean="0">
                    <a:solidFill>
                      <a:srgbClr val="0066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4400" b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+</a:t>
                </a:r>
                <a:r>
                  <a:rPr lang="en-US" sz="4400" b="1" dirty="0" smtClean="0">
                    <a:solidFill>
                      <a:srgbClr val="C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4400" b="1" baseline="-30000" dirty="0" smtClean="0">
                    <a:solidFill>
                      <a:srgbClr val="C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4400" b="1" baseline="-300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4400" b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Е</a:t>
                </a:r>
                <a:r>
                  <a:rPr lang="en-US" sz="4400" b="1" baseline="-3000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                                           </a:t>
                </a:r>
                <a:r>
                  <a:rPr lang="en-US" sz="4400" b="1" baseline="-300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endParaRPr lang="ru-RU" sz="28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Line 18"/>
              <p:cNvSpPr>
                <a:spLocks noChangeShapeType="1"/>
              </p:cNvSpPr>
              <p:nvPr/>
            </p:nvSpPr>
            <p:spPr bwMode="auto">
              <a:xfrm>
                <a:off x="3378895" y="4860753"/>
                <a:ext cx="457489" cy="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Line 18"/>
              <p:cNvSpPr>
                <a:spLocks noChangeShapeType="1"/>
              </p:cNvSpPr>
              <p:nvPr/>
            </p:nvSpPr>
            <p:spPr bwMode="auto">
              <a:xfrm>
                <a:off x="1673658" y="4786322"/>
                <a:ext cx="457489" cy="0"/>
              </a:xfrm>
              <a:prstGeom prst="line">
                <a:avLst/>
              </a:prstGeom>
              <a:grpFill/>
              <a:ln w="76200">
                <a:solidFill>
                  <a:srgbClr val="0066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Line 18"/>
              <p:cNvSpPr>
                <a:spLocks noChangeShapeType="1"/>
              </p:cNvSpPr>
              <p:nvPr/>
            </p:nvSpPr>
            <p:spPr bwMode="auto">
              <a:xfrm>
                <a:off x="928662" y="4786322"/>
                <a:ext cx="457489" cy="0"/>
              </a:xfrm>
              <a:prstGeom prst="line">
                <a:avLst/>
              </a:prstGeom>
              <a:grpFill/>
              <a:ln w="762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5" name="Line 18"/>
            <p:cNvSpPr>
              <a:spLocks noChangeShapeType="1"/>
            </p:cNvSpPr>
            <p:nvPr/>
          </p:nvSpPr>
          <p:spPr bwMode="auto">
            <a:xfrm>
              <a:off x="2938355" y="4685978"/>
              <a:ext cx="600454" cy="0"/>
            </a:xfrm>
            <a:prstGeom prst="line">
              <a:avLst/>
            </a:prstGeom>
            <a:grpFill/>
            <a:ln w="7620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7000860" y="0"/>
            <a:ext cx="2143172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Задача №7</a:t>
            </a:r>
          </a:p>
        </p:txBody>
      </p:sp>
      <p:grpSp>
        <p:nvGrpSpPr>
          <p:cNvPr id="22" name="Группа 63"/>
          <p:cNvGrpSpPr/>
          <p:nvPr/>
        </p:nvGrpSpPr>
        <p:grpSpPr>
          <a:xfrm>
            <a:off x="3786177" y="1510807"/>
            <a:ext cx="2146137" cy="1098683"/>
            <a:chOff x="2500300" y="3187573"/>
            <a:chExt cx="1806181" cy="1098683"/>
          </a:xfrm>
          <a:solidFill>
            <a:schemeClr val="bg2">
              <a:lumMod val="90000"/>
            </a:schemeClr>
          </a:solidFill>
        </p:grpSpPr>
        <p:sp>
          <p:nvSpPr>
            <p:cNvPr id="66" name="Text Box 32"/>
            <p:cNvSpPr txBox="1">
              <a:spLocks noChangeArrowheads="1"/>
            </p:cNvSpPr>
            <p:nvPr/>
          </p:nvSpPr>
          <p:spPr bwMode="auto">
            <a:xfrm>
              <a:off x="2500300" y="3217884"/>
              <a:ext cx="1202440" cy="10001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Text Box 30"/>
            <p:cNvSpPr txBox="1">
              <a:spLocks noChangeArrowheads="1"/>
            </p:cNvSpPr>
            <p:nvPr/>
          </p:nvSpPr>
          <p:spPr bwMode="auto">
            <a:xfrm>
              <a:off x="3462255" y="3187573"/>
              <a:ext cx="781589" cy="5000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3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ru-RU" sz="48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Text Box 31"/>
            <p:cNvSpPr txBox="1">
              <a:spLocks noChangeArrowheads="1"/>
            </p:cNvSpPr>
            <p:nvPr/>
          </p:nvSpPr>
          <p:spPr bwMode="auto">
            <a:xfrm>
              <a:off x="3462255" y="3605568"/>
              <a:ext cx="844226" cy="680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28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Line 28"/>
            <p:cNvSpPr>
              <a:spLocks noChangeShapeType="1"/>
            </p:cNvSpPr>
            <p:nvPr/>
          </p:nvSpPr>
          <p:spPr bwMode="auto">
            <a:xfrm>
              <a:off x="3462256" y="3708905"/>
              <a:ext cx="727139" cy="0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68"/>
          <p:cNvGrpSpPr/>
          <p:nvPr/>
        </p:nvGrpSpPr>
        <p:grpSpPr>
          <a:xfrm>
            <a:off x="3786182" y="2643182"/>
            <a:ext cx="2093686" cy="1100476"/>
            <a:chOff x="2500299" y="3148034"/>
            <a:chExt cx="1762040" cy="1100476"/>
          </a:xfrm>
          <a:solidFill>
            <a:schemeClr val="bg1">
              <a:lumMod val="85000"/>
            </a:schemeClr>
          </a:solidFill>
        </p:grpSpPr>
        <p:sp>
          <p:nvSpPr>
            <p:cNvPr id="71" name="Text Box 32"/>
            <p:cNvSpPr txBox="1">
              <a:spLocks noChangeArrowheads="1"/>
            </p:cNvSpPr>
            <p:nvPr/>
          </p:nvSpPr>
          <p:spPr bwMode="auto">
            <a:xfrm>
              <a:off x="2500299" y="3217884"/>
              <a:ext cx="1347615" cy="10001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5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2N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Text Box 30"/>
            <p:cNvSpPr txBox="1">
              <a:spLocks noChangeArrowheads="1"/>
            </p:cNvSpPr>
            <p:nvPr/>
          </p:nvSpPr>
          <p:spPr bwMode="auto">
            <a:xfrm>
              <a:off x="3393785" y="3148034"/>
              <a:ext cx="775007" cy="5378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3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ru-RU" sz="60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Text Box 31"/>
            <p:cNvSpPr txBox="1">
              <a:spLocks noChangeArrowheads="1"/>
            </p:cNvSpPr>
            <p:nvPr/>
          </p:nvSpPr>
          <p:spPr bwMode="auto">
            <a:xfrm>
              <a:off x="3393785" y="3567822"/>
              <a:ext cx="868554" cy="680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Line 28"/>
            <p:cNvSpPr>
              <a:spLocks noChangeShapeType="1"/>
            </p:cNvSpPr>
            <p:nvPr/>
          </p:nvSpPr>
          <p:spPr bwMode="auto">
            <a:xfrm>
              <a:off x="3393785" y="3727178"/>
              <a:ext cx="818032" cy="0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Группа 78"/>
          <p:cNvGrpSpPr/>
          <p:nvPr/>
        </p:nvGrpSpPr>
        <p:grpSpPr>
          <a:xfrm>
            <a:off x="-71470" y="4071942"/>
            <a:ext cx="2187333" cy="1074563"/>
            <a:chOff x="2643476" y="3217884"/>
            <a:chExt cx="1840848" cy="1074563"/>
          </a:xfrm>
        </p:grpSpPr>
        <p:sp>
          <p:nvSpPr>
            <p:cNvPr id="80" name="Text Box 31"/>
            <p:cNvSpPr txBox="1">
              <a:spLocks noChangeArrowheads="1"/>
            </p:cNvSpPr>
            <p:nvPr/>
          </p:nvSpPr>
          <p:spPr bwMode="auto">
            <a:xfrm>
              <a:off x="3522372" y="3485363"/>
              <a:ext cx="961952" cy="68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Text Box 32"/>
            <p:cNvSpPr txBox="1">
              <a:spLocks noChangeArrowheads="1"/>
            </p:cNvSpPr>
            <p:nvPr/>
          </p:nvSpPr>
          <p:spPr bwMode="auto">
            <a:xfrm>
              <a:off x="2643476" y="3292315"/>
              <a:ext cx="1004176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ru-RU" sz="1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1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Text Box 30"/>
            <p:cNvSpPr txBox="1">
              <a:spLocks noChangeArrowheads="1"/>
            </p:cNvSpPr>
            <p:nvPr/>
          </p:nvSpPr>
          <p:spPr bwMode="auto">
            <a:xfrm>
              <a:off x="3513425" y="3217884"/>
              <a:ext cx="922885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26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err="1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en-US" sz="4400" b="1" i="0" u="none" strike="noStrike" cap="none" normalizeH="0" baseline="0" dirty="0" err="1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ru-RU" sz="3600" b="1" i="0" u="none" strike="noStrike" cap="none" normalizeH="0" baseline="-2500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kumimoji="0" lang="ru-RU" sz="60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Line 28"/>
            <p:cNvSpPr>
              <a:spLocks noChangeShapeType="1"/>
            </p:cNvSpPr>
            <p:nvPr/>
          </p:nvSpPr>
          <p:spPr bwMode="auto">
            <a:xfrm>
              <a:off x="3550609" y="3674013"/>
              <a:ext cx="81803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10"/>
          <p:cNvGrpSpPr>
            <a:grpSpLocks/>
          </p:cNvGrpSpPr>
          <p:nvPr/>
        </p:nvGrpSpPr>
        <p:grpSpPr bwMode="auto">
          <a:xfrm>
            <a:off x="142844" y="3714752"/>
            <a:ext cx="428628" cy="428628"/>
            <a:chOff x="846" y="9235"/>
            <a:chExt cx="366" cy="388"/>
          </a:xfrm>
        </p:grpSpPr>
        <p:sp>
          <p:nvSpPr>
            <p:cNvPr id="76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8" name="Line 4"/>
          <p:cNvSpPr>
            <a:spLocks noChangeShapeType="1"/>
          </p:cNvSpPr>
          <p:nvPr/>
        </p:nvSpPr>
        <p:spPr bwMode="auto">
          <a:xfrm rot="-11820000">
            <a:off x="2024311" y="3597671"/>
            <a:ext cx="1440000" cy="5760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32" y="5043168"/>
            <a:ext cx="9144000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indent="71438" eaLnBrk="0" hangingPunct="0"/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В трех вершинах квадрата со стороной 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 см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находятся одинаковые заряды по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4•10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- 9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Кл каждый. Определить  напряженность поля в четвертой вершине.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9" name="Group 10"/>
          <p:cNvGrpSpPr>
            <a:grpSpLocks/>
          </p:cNvGrpSpPr>
          <p:nvPr/>
        </p:nvGrpSpPr>
        <p:grpSpPr bwMode="auto">
          <a:xfrm>
            <a:off x="142844" y="714356"/>
            <a:ext cx="428628" cy="428628"/>
            <a:chOff x="846" y="9235"/>
            <a:chExt cx="366" cy="388"/>
          </a:xfrm>
        </p:grpSpPr>
        <p:sp>
          <p:nvSpPr>
            <p:cNvPr id="84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1" name="Group 10"/>
          <p:cNvGrpSpPr>
            <a:grpSpLocks/>
          </p:cNvGrpSpPr>
          <p:nvPr/>
        </p:nvGrpSpPr>
        <p:grpSpPr bwMode="auto">
          <a:xfrm>
            <a:off x="3286116" y="714356"/>
            <a:ext cx="428628" cy="428628"/>
            <a:chOff x="846" y="9235"/>
            <a:chExt cx="366" cy="388"/>
          </a:xfrm>
        </p:grpSpPr>
        <p:sp>
          <p:nvSpPr>
            <p:cNvPr id="92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94" name="Прямая соединительная линия 93"/>
          <p:cNvCxnSpPr/>
          <p:nvPr/>
        </p:nvCxnSpPr>
        <p:spPr>
          <a:xfrm rot="5400000">
            <a:off x="2060429" y="2511546"/>
            <a:ext cx="2880000" cy="1"/>
          </a:xfrm>
          <a:prstGeom prst="line">
            <a:avLst/>
          </a:prstGeom>
          <a:ln w="28575">
            <a:solidFill>
              <a:srgbClr val="0000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V="1">
            <a:off x="571472" y="3857628"/>
            <a:ext cx="2952000" cy="5119"/>
          </a:xfrm>
          <a:prstGeom prst="line">
            <a:avLst/>
          </a:prstGeom>
          <a:ln w="28575">
            <a:solidFill>
              <a:srgbClr val="0066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Прямоугольник 98"/>
          <p:cNvSpPr/>
          <p:nvPr/>
        </p:nvSpPr>
        <p:spPr>
          <a:xfrm>
            <a:off x="1571604" y="976954"/>
            <a:ext cx="107157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0,5м </a:t>
            </a:r>
            <a:endParaRPr lang="ru-RU" sz="2800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0" y="2071678"/>
            <a:ext cx="107153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0,5м </a:t>
            </a:r>
            <a:endParaRPr lang="ru-RU" sz="2800" dirty="0"/>
          </a:p>
        </p:txBody>
      </p:sp>
      <p:grpSp>
        <p:nvGrpSpPr>
          <p:cNvPr id="105" name="Группа 104"/>
          <p:cNvGrpSpPr/>
          <p:nvPr/>
        </p:nvGrpSpPr>
        <p:grpSpPr>
          <a:xfrm>
            <a:off x="1125995" y="1640057"/>
            <a:ext cx="1231427" cy="584775"/>
            <a:chOff x="6072198" y="3133365"/>
            <a:chExt cx="1231427" cy="58477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01" name="Rectangle 1"/>
            <p:cNvSpPr>
              <a:spLocks noChangeArrowheads="1"/>
            </p:cNvSpPr>
            <p:nvPr/>
          </p:nvSpPr>
          <p:spPr bwMode="auto">
            <a:xfrm>
              <a:off x="6072198" y="3133365"/>
              <a:ext cx="1231427" cy="5847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/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0,5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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endPara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6890644" y="3175147"/>
              <a:ext cx="396000" cy="2325"/>
            </a:xfrm>
            <a:prstGeom prst="line">
              <a:avLst/>
            </a:prstGeom>
            <a:grpFill/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ext Box 32"/>
          <p:cNvSpPr txBox="1">
            <a:spLocks noChangeArrowheads="1"/>
          </p:cNvSpPr>
          <p:nvPr/>
        </p:nvSpPr>
        <p:spPr bwMode="auto">
          <a:xfrm rot="20590175">
            <a:off x="7855671" y="1809137"/>
            <a:ext cx="1231884" cy="57214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144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1" name="Группа 63"/>
          <p:cNvGrpSpPr/>
          <p:nvPr/>
        </p:nvGrpSpPr>
        <p:grpSpPr>
          <a:xfrm>
            <a:off x="5836619" y="1500174"/>
            <a:ext cx="2235843" cy="1098683"/>
            <a:chOff x="2380058" y="3187573"/>
            <a:chExt cx="1881676" cy="1098683"/>
          </a:xfrm>
          <a:solidFill>
            <a:schemeClr val="bg2">
              <a:lumMod val="90000"/>
            </a:schemeClr>
          </a:solidFill>
        </p:grpSpPr>
        <p:sp>
          <p:nvSpPr>
            <p:cNvPr id="124" name="Text Box 32"/>
            <p:cNvSpPr txBox="1">
              <a:spLocks noChangeArrowheads="1"/>
            </p:cNvSpPr>
            <p:nvPr/>
          </p:nvSpPr>
          <p:spPr bwMode="auto">
            <a:xfrm>
              <a:off x="2380058" y="3309183"/>
              <a:ext cx="420853" cy="612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" name="Text Box 30"/>
            <p:cNvSpPr txBox="1">
              <a:spLocks noChangeArrowheads="1"/>
            </p:cNvSpPr>
            <p:nvPr/>
          </p:nvSpPr>
          <p:spPr bwMode="auto">
            <a:xfrm>
              <a:off x="2680668" y="3187573"/>
              <a:ext cx="1581066" cy="5000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3000"/>
                </a:lnSpc>
                <a:spcAft>
                  <a:spcPts val="1000"/>
                </a:spcAft>
              </a:pP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•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sz="2400" b="1" baseline="30000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•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4•10</a:t>
              </a:r>
              <a:r>
                <a:rPr lang="ru-RU" sz="2400" b="1" baseline="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- 9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Text Box 31"/>
            <p:cNvSpPr txBox="1">
              <a:spLocks noChangeArrowheads="1"/>
            </p:cNvSpPr>
            <p:nvPr/>
          </p:nvSpPr>
          <p:spPr bwMode="auto">
            <a:xfrm>
              <a:off x="2800911" y="3605568"/>
              <a:ext cx="844226" cy="680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0,5</a:t>
              </a:r>
              <a:r>
                <a:rPr lang="en-US" sz="3600" b="1" baseline="30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2" name="Line 28"/>
            <p:cNvSpPr>
              <a:spLocks noChangeShapeType="1"/>
            </p:cNvSpPr>
            <p:nvPr/>
          </p:nvSpPr>
          <p:spPr bwMode="auto">
            <a:xfrm>
              <a:off x="2680667" y="3708905"/>
              <a:ext cx="1242195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" name="Text Box 32"/>
          <p:cNvSpPr txBox="1">
            <a:spLocks noChangeArrowheads="1"/>
          </p:cNvSpPr>
          <p:nvPr/>
        </p:nvSpPr>
        <p:spPr bwMode="auto">
          <a:xfrm rot="20590175">
            <a:off x="3056810" y="4166589"/>
            <a:ext cx="1231884" cy="57214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144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9" name="Группа 138"/>
          <p:cNvGrpSpPr/>
          <p:nvPr/>
        </p:nvGrpSpPr>
        <p:grpSpPr>
          <a:xfrm>
            <a:off x="1145969" y="1643050"/>
            <a:ext cx="1231427" cy="584775"/>
            <a:chOff x="6072198" y="3133365"/>
            <a:chExt cx="1231427" cy="58477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40" name="Rectangle 1"/>
            <p:cNvSpPr>
              <a:spLocks noChangeArrowheads="1"/>
            </p:cNvSpPr>
            <p:nvPr/>
          </p:nvSpPr>
          <p:spPr bwMode="auto">
            <a:xfrm>
              <a:off x="6072198" y="3133365"/>
              <a:ext cx="1231427" cy="5847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/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0,5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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endPara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41" name="Прямая соединительная линия 140"/>
            <p:cNvCxnSpPr/>
            <p:nvPr/>
          </p:nvCxnSpPr>
          <p:spPr>
            <a:xfrm>
              <a:off x="6890644" y="3175147"/>
              <a:ext cx="396000" cy="2325"/>
            </a:xfrm>
            <a:prstGeom prst="line">
              <a:avLst/>
            </a:prstGeom>
            <a:grpFill/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Группа 63"/>
          <p:cNvGrpSpPr/>
          <p:nvPr/>
        </p:nvGrpSpPr>
        <p:grpSpPr>
          <a:xfrm>
            <a:off x="5776531" y="2690361"/>
            <a:ext cx="2081617" cy="1091043"/>
            <a:chOff x="2380058" y="3187573"/>
            <a:chExt cx="1751880" cy="1091043"/>
          </a:xfrm>
          <a:solidFill>
            <a:schemeClr val="bg2">
              <a:lumMod val="90000"/>
            </a:schemeClr>
          </a:solidFill>
        </p:grpSpPr>
        <p:sp>
          <p:nvSpPr>
            <p:cNvPr id="135" name="Text Box 32"/>
            <p:cNvSpPr txBox="1">
              <a:spLocks noChangeArrowheads="1"/>
            </p:cNvSpPr>
            <p:nvPr/>
          </p:nvSpPr>
          <p:spPr bwMode="auto">
            <a:xfrm>
              <a:off x="2380058" y="3309183"/>
              <a:ext cx="420853" cy="612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6" name="Text Box 30"/>
            <p:cNvSpPr txBox="1">
              <a:spLocks noChangeArrowheads="1"/>
            </p:cNvSpPr>
            <p:nvPr/>
          </p:nvSpPr>
          <p:spPr bwMode="auto">
            <a:xfrm>
              <a:off x="2639748" y="3187573"/>
              <a:ext cx="1492190" cy="5000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3000"/>
                </a:lnSpc>
                <a:spcAft>
                  <a:spcPts val="1000"/>
                </a:spcAft>
              </a:pP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•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sz="2400" b="1" baseline="30000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•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4•10</a:t>
              </a:r>
              <a:r>
                <a:rPr lang="ru-RU" sz="2400" b="1" baseline="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- 9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7" name="Text Box 31"/>
            <p:cNvSpPr txBox="1">
              <a:spLocks noChangeArrowheads="1"/>
            </p:cNvSpPr>
            <p:nvPr/>
          </p:nvSpPr>
          <p:spPr bwMode="auto">
            <a:xfrm>
              <a:off x="3693792" y="3597928"/>
              <a:ext cx="291662" cy="6806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3600" b="1" baseline="30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8" name="Line 28"/>
            <p:cNvSpPr>
              <a:spLocks noChangeShapeType="1"/>
            </p:cNvSpPr>
            <p:nvPr/>
          </p:nvSpPr>
          <p:spPr bwMode="auto">
            <a:xfrm>
              <a:off x="2680667" y="3708905"/>
              <a:ext cx="1242195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43" name="Прямая соединительная линия 142"/>
          <p:cNvCxnSpPr/>
          <p:nvPr/>
        </p:nvCxnSpPr>
        <p:spPr>
          <a:xfrm flipV="1">
            <a:off x="1857356" y="2495187"/>
            <a:ext cx="1728000" cy="5119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/>
          <p:nvPr/>
        </p:nvCxnSpPr>
        <p:spPr>
          <a:xfrm rot="5400000">
            <a:off x="1244231" y="3195501"/>
            <a:ext cx="1512000" cy="1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6" name="Группа 145"/>
          <p:cNvGrpSpPr/>
          <p:nvPr/>
        </p:nvGrpSpPr>
        <p:grpSpPr>
          <a:xfrm>
            <a:off x="1357290" y="2786058"/>
            <a:ext cx="1334020" cy="584775"/>
            <a:chOff x="6072198" y="3133365"/>
            <a:chExt cx="1334020" cy="584775"/>
          </a:xfrm>
          <a:solidFill>
            <a:schemeClr val="bg2">
              <a:lumMod val="75000"/>
            </a:schemeClr>
          </a:solidFill>
        </p:grpSpPr>
        <p:sp>
          <p:nvSpPr>
            <p:cNvPr id="147" name="Rectangle 1"/>
            <p:cNvSpPr>
              <a:spLocks noChangeArrowheads="1"/>
            </p:cNvSpPr>
            <p:nvPr/>
          </p:nvSpPr>
          <p:spPr bwMode="auto">
            <a:xfrm>
              <a:off x="6072198" y="3133365"/>
              <a:ext cx="1334020" cy="5847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/>
              <a:r>
                <a:rPr lang="ru-RU" sz="32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144</a:t>
              </a:r>
              <a:r>
                <a:rPr lang="en-US" sz="32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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endPara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48" name="Прямая соединительная линия 147"/>
            <p:cNvCxnSpPr/>
            <p:nvPr/>
          </p:nvCxnSpPr>
          <p:spPr>
            <a:xfrm>
              <a:off x="6990988" y="3175147"/>
              <a:ext cx="396000" cy="2325"/>
            </a:xfrm>
            <a:prstGeom prst="line">
              <a:avLst/>
            </a:prstGeom>
            <a:grpFill/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Группа 155"/>
          <p:cNvGrpSpPr/>
          <p:nvPr/>
        </p:nvGrpSpPr>
        <p:grpSpPr>
          <a:xfrm>
            <a:off x="4643438" y="4143380"/>
            <a:ext cx="3081293" cy="830997"/>
            <a:chOff x="6072198" y="3010255"/>
            <a:chExt cx="3081293" cy="830997"/>
          </a:xfrm>
          <a:solidFill>
            <a:schemeClr val="bg2">
              <a:lumMod val="75000"/>
            </a:schemeClr>
          </a:solidFill>
        </p:grpSpPr>
        <p:sp>
          <p:nvSpPr>
            <p:cNvPr id="157" name="Rectangle 1"/>
            <p:cNvSpPr>
              <a:spLocks noChangeArrowheads="1"/>
            </p:cNvSpPr>
            <p:nvPr/>
          </p:nvSpPr>
          <p:spPr bwMode="auto">
            <a:xfrm>
              <a:off x="6072198" y="3010255"/>
              <a:ext cx="3081293" cy="83099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/>
              <a:r>
                <a:rPr lang="ru-RU" sz="44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144</a:t>
              </a:r>
              <a:r>
                <a:rPr lang="en-US" sz="44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</a:t>
              </a: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ru-RU" sz="48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+</a:t>
              </a:r>
              <a:r>
                <a:rPr lang="ru-RU" sz="4800" b="1" dirty="0" smtClean="0">
                  <a:solidFill>
                    <a:srgbClr val="C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72=</a:t>
              </a:r>
              <a:endPara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58" name="Прямая соединительная линия 157"/>
            <p:cNvCxnSpPr/>
            <p:nvPr/>
          </p:nvCxnSpPr>
          <p:spPr>
            <a:xfrm>
              <a:off x="7329905" y="3131493"/>
              <a:ext cx="396000" cy="2325"/>
            </a:xfrm>
            <a:prstGeom prst="line">
              <a:avLst/>
            </a:prstGeom>
            <a:grpFill/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9" name="Text Box 32"/>
          <p:cNvSpPr txBox="1">
            <a:spLocks noChangeArrowheads="1"/>
          </p:cNvSpPr>
          <p:nvPr/>
        </p:nvSpPr>
        <p:spPr bwMode="auto">
          <a:xfrm rot="20590175">
            <a:off x="7833987" y="4270477"/>
            <a:ext cx="1060712" cy="572141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275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0" y="5072074"/>
            <a:ext cx="9144000" cy="10772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indent="71438" eaLnBrk="0" hangingPunct="0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напряженность поля трёх зарядов в точке 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составляет около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275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Н/Кл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Text Box 32"/>
          <p:cNvSpPr txBox="1">
            <a:spLocks noChangeArrowheads="1"/>
          </p:cNvSpPr>
          <p:nvPr/>
        </p:nvSpPr>
        <p:spPr bwMode="auto">
          <a:xfrm rot="20590175">
            <a:off x="8308012" y="2918520"/>
            <a:ext cx="538081" cy="43689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72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Text Box 32"/>
          <p:cNvSpPr txBox="1">
            <a:spLocks noChangeArrowheads="1"/>
          </p:cNvSpPr>
          <p:nvPr/>
        </p:nvSpPr>
        <p:spPr bwMode="auto">
          <a:xfrm rot="20590175">
            <a:off x="8140490" y="2945295"/>
            <a:ext cx="691110" cy="57214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72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 rot="-7920000" flipV="1">
            <a:off x="2727358" y="3528696"/>
            <a:ext cx="828000" cy="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8165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0162 L 0.55174 0.22986 " pathEditMode="relative" rAng="0" ptsTypes="AA">
                                      <p:cBhvr>
                                        <p:cTn id="18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0" y="1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0162 L -0.15816 -0.19166 " pathEditMode="relative" rAng="0" ptsTypes="AA">
                                      <p:cBhvr>
                                        <p:cTn id="2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0" y="-9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000"/>
                            </p:stCondLst>
                            <p:childTnLst>
                              <p:par>
                                <p:cTn id="243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-0.68976 -0.13588 " pathEditMode="relative" rAng="0" ptsTypes="AA">
                                      <p:cBhvr>
                                        <p:cTn id="24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00" y="-6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6" grpId="0"/>
      <p:bldP spid="17" grpId="0"/>
      <p:bldP spid="26" grpId="0"/>
      <p:bldP spid="27" grpId="0" animBg="1"/>
      <p:bldP spid="36" grpId="0" animBg="1"/>
      <p:bldP spid="52" grpId="0"/>
      <p:bldP spid="102" grpId="0"/>
      <p:bldP spid="78" grpId="0" animBg="1"/>
      <p:bldP spid="75" grpId="0" animBg="1"/>
      <p:bldP spid="99" grpId="0" animBg="1"/>
      <p:bldP spid="100" grpId="0" animBg="1"/>
      <p:bldP spid="110" grpId="0" animBg="1"/>
      <p:bldP spid="133" grpId="0" animBg="1"/>
      <p:bldP spid="159" grpId="0" animBg="1"/>
      <p:bldP spid="160" grpId="0" animBg="1"/>
      <p:bldP spid="161" grpId="0" animBg="1"/>
      <p:bldP spid="161" grpId="1" animBg="1"/>
      <p:bldP spid="142" grpId="0" animBg="1"/>
      <p:bldP spid="32" grpId="0" animBg="1"/>
      <p:bldP spid="32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00166" y="642918"/>
            <a:ext cx="6000792" cy="285752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темам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№9-13 </a:t>
            </a:r>
          </a:p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4800" b="1" dirty="0" smtClean="0">
                <a:solidFill>
                  <a:srgbClr val="0000FF"/>
                </a:solidFill>
              </a:rPr>
              <a:t>4</a:t>
            </a:r>
            <a:r>
              <a:rPr lang="ru-RU" sz="4800" dirty="0" smtClean="0">
                <a:solidFill>
                  <a:srgbClr val="0000FF"/>
                </a:solidFill>
              </a:rPr>
              <a:t> </a:t>
            </a:r>
          </a:p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946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947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935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936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903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пот.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t" hangingPunct="1"/>
            <a:r>
              <a:rPr lang="da-DK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285784" y="-214338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500"/>
                            </p:stCondLst>
                            <p:childTnLst>
                              <p:par>
                                <p:cTn id="70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500"/>
                            </p:stCondLst>
                            <p:childTnLst>
                              <p:par>
                                <p:cTn id="87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92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500"/>
                            </p:stCondLst>
                            <p:childTnLst>
                              <p:par>
                                <p:cTn id="97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104"/>
          <p:cNvSpPr>
            <a:spLocks noChangeArrowheads="1"/>
          </p:cNvSpPr>
          <p:nvPr/>
        </p:nvSpPr>
        <p:spPr bwMode="auto">
          <a:xfrm>
            <a:off x="285720" y="0"/>
            <a:ext cx="885828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Урок - 19 (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эл.ст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.) № 48.                         раздел (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III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ТЕМА:/РЗ2/ ГРАФИЧЕСКИЕ ЗАДАЧИ ПО РАЗДЕЛУ.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ЦЕЛИ: Развитие навыков в решении задач по разделу.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ЗАДАЧИ: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СОЗДАНИЕ УСЛОВИЙ ДЛЯ РАЗВИТИЯ НАВЫКОВ В РЕШЕНИИ ЗАДАЧ ПО РАЗДЕЛУ.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ТИП УРОКА: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ДЕМОНСТРАЦИИ:</a:t>
            </a: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ХОД УРОКА: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эЛЕКТРОЕМКОСТЬ</a:t>
            </a:r>
            <a:r>
              <a:rPr kumimoji="0" lang="ru-RU" sz="1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10(4)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" y="1785926"/>
          <a:ext cx="9143999" cy="1706880"/>
        </p:xfrm>
        <a:graphic>
          <a:graphicData uri="http://schemas.openxmlformats.org/drawingml/2006/table">
            <a:tbl>
              <a:tblPr/>
              <a:tblGrid>
                <a:gridCol w="4141107"/>
                <a:gridCol w="646339"/>
                <a:gridCol w="4356553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1. Консультация по задачам гр. 5.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 startAt="2"/>
                      </a:pPr>
                      <a:r>
                        <a:rPr lang="ru-RU" sz="1400" u="none" strike="noStrike" dirty="0">
                          <a:latin typeface="Times New Roman"/>
                          <a:ea typeface="Times New Roman"/>
                        </a:rPr>
                        <a:t>Гольдфарб (см.  кодограмму)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№ 16.38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№ 16.39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№ 16.40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№ 16.41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40м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3. Задачи на соединение конденсаторов.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Д.З. гр. 6.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642910" y="1071546"/>
            <a:ext cx="6264205" cy="16324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 задач  </a:t>
            </a:r>
            <a:endParaRPr lang="ru-RU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4234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19236" y="0"/>
            <a:ext cx="49816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 темам 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№9-13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1214414" y="4214818"/>
            <a:ext cx="6988190" cy="16698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 теме</a:t>
            </a:r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0" y="2500306"/>
            <a:ext cx="9144000" cy="200026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электростатика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00364" y="6027003"/>
            <a:ext cx="61436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электрическое поле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0" y="-142900"/>
            <a:ext cx="9185070" cy="7129683"/>
            <a:chOff x="-71470" y="3728870"/>
            <a:chExt cx="9185070" cy="7129683"/>
          </a:xfrm>
          <a:solidFill>
            <a:srgbClr val="000000">
              <a:alpha val="70000"/>
            </a:srgbClr>
          </a:solidFill>
        </p:grpSpPr>
        <p:grpSp>
          <p:nvGrpSpPr>
            <p:cNvPr id="15" name="Группа 120"/>
            <p:cNvGrpSpPr/>
            <p:nvPr/>
          </p:nvGrpSpPr>
          <p:grpSpPr>
            <a:xfrm>
              <a:off x="-71470" y="3728870"/>
              <a:ext cx="9144064" cy="7129683"/>
              <a:chOff x="285752" y="-2700502"/>
              <a:chExt cx="9144064" cy="7129683"/>
            </a:xfrm>
            <a:grpFill/>
          </p:grpSpPr>
          <p:grpSp>
            <p:nvGrpSpPr>
              <p:cNvPr id="20" name="Группа 11"/>
              <p:cNvGrpSpPr/>
              <p:nvPr/>
            </p:nvGrpSpPr>
            <p:grpSpPr>
              <a:xfrm>
                <a:off x="285752" y="-2643182"/>
                <a:ext cx="9144064" cy="7072363"/>
                <a:chOff x="-4786378" y="-3143272"/>
                <a:chExt cx="9144064" cy="7072363"/>
              </a:xfrm>
              <a:grpFill/>
            </p:grpSpPr>
            <p:grpSp>
              <p:nvGrpSpPr>
                <p:cNvPr id="26" name="Группа 12"/>
                <p:cNvGrpSpPr/>
                <p:nvPr/>
              </p:nvGrpSpPr>
              <p:grpSpPr>
                <a:xfrm>
                  <a:off x="-4786378" y="-3143272"/>
                  <a:ext cx="9144064" cy="7072363"/>
                  <a:chOff x="285752" y="-2786059"/>
                  <a:chExt cx="9144064" cy="7072363"/>
                </a:xfrm>
                <a:grpFill/>
              </p:grpSpPr>
              <p:sp>
                <p:nvSpPr>
                  <p:cNvPr id="28" name="Прямоугольник 27"/>
                  <p:cNvSpPr/>
                  <p:nvPr/>
                </p:nvSpPr>
                <p:spPr>
                  <a:xfrm>
                    <a:off x="285752" y="-2786059"/>
                    <a:ext cx="9144000" cy="7072363"/>
                  </a:xfrm>
                  <a:prstGeom prst="rect">
                    <a:avLst/>
                  </a:prstGeom>
                  <a:grpFill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>
                      <a:spcAft>
                        <a:spcPts val="1000"/>
                      </a:spcAft>
                    </a:pPr>
                    <a:r>
                      <a:rPr lang="ru-RU" sz="11500" b="1" dirty="0" smtClean="0">
                        <a:solidFill>
                          <a:srgbClr val="FFC000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     </a:t>
                    </a:r>
                    <a:endParaRPr lang="ru-RU" sz="11500" b="1" dirty="0" smtClean="0">
                      <a:solidFill>
                        <a:srgbClr val="FFC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  <a:sym typeface="Symbol" pitchFamily="18" charset="2"/>
                    </a:endParaRPr>
                  </a:p>
                  <a:p>
                    <a:pPr algn="ctr">
                      <a:spcAft>
                        <a:spcPts val="1000"/>
                      </a:spcAft>
                    </a:pPr>
                    <a:endParaRPr lang="en-US" sz="115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>
                      <a:spcAft>
                        <a:spcPts val="1000"/>
                      </a:spcAft>
                    </a:pPr>
                    <a:r>
                      <a:rPr lang="en-US" sz="11500" b="1" dirty="0" smtClean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</a:t>
                    </a:r>
                    <a:r>
                      <a:rPr lang="en-US" sz="8000" b="1" dirty="0" smtClean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=</a:t>
                    </a:r>
                    <a:r>
                      <a:rPr lang="en-US" sz="8000" b="1" baseline="-25000" dirty="0" smtClean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lang="ru-RU" sz="80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</a:t>
                    </a:r>
                    <a:r>
                      <a:rPr lang="en-US" sz="80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</a:t>
                    </a:r>
                    <a:r>
                      <a:rPr lang="en-US" sz="8000" b="1" baseline="-2500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en-US" sz="80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S</a:t>
                    </a:r>
                    <a:r>
                      <a:rPr lang="en-US" sz="80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endParaRPr lang="en-US" sz="80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endParaRPr>
                  </a:p>
                  <a:p>
                    <a:pPr algn="ctr">
                      <a:spcAft>
                        <a:spcPts val="1000"/>
                      </a:spcAft>
                    </a:pPr>
                    <a:r>
                      <a:rPr lang="en-US" sz="8000" b="1" baseline="-2500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               </a:t>
                    </a:r>
                    <a:r>
                      <a:rPr lang="en-US" sz="80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d</a:t>
                    </a:r>
                    <a:r>
                      <a:rPr lang="en-US" sz="8000" b="1" dirty="0" smtClean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endParaRPr lang="ru-RU" sz="8000" dirty="0" smtClean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>
                      <a:spcAft>
                        <a:spcPts val="1000"/>
                      </a:spcAft>
                    </a:pPr>
                    <a:r>
                      <a:rPr lang="en-US" sz="8000" b="1" dirty="0" smtClean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</a:t>
                    </a:r>
                    <a:endParaRPr lang="ru-RU" sz="115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lvl="0" algn="ctr">
                      <a:spcAft>
                        <a:spcPts val="1000"/>
                      </a:spcAft>
                    </a:pPr>
                    <a:endParaRPr lang="ru-RU" sz="115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4286280" y="2963945"/>
                    <a:ext cx="5143536" cy="1107996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66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</a:t>
                    </a:r>
                    <a:r>
                      <a:rPr lang="en-US" sz="6600" b="1" baseline="-2500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en-US" sz="6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= 8.85</a:t>
                    </a:r>
                    <a:r>
                      <a:rPr lang="en-US" sz="6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</a:t>
                    </a:r>
                    <a:r>
                      <a:rPr lang="en-US" sz="6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10</a:t>
                    </a:r>
                    <a:r>
                      <a:rPr lang="en-US" sz="6600" b="1" baseline="300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-12</a:t>
                    </a:r>
                    <a:endParaRPr lang="ru-RU" sz="66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cxnSp>
              <p:nvCxnSpPr>
                <p:cNvPr id="27" name="Прямая соединительная линия 26"/>
                <p:cNvCxnSpPr/>
                <p:nvPr/>
              </p:nvCxnSpPr>
              <p:spPr>
                <a:xfrm>
                  <a:off x="0" y="928670"/>
                  <a:ext cx="1980000" cy="24"/>
                </a:xfrm>
                <a:prstGeom prst="line">
                  <a:avLst/>
                </a:prstGeom>
                <a:grpFill/>
                <a:ln w="571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Группа 15"/>
              <p:cNvGrpSpPr/>
              <p:nvPr/>
            </p:nvGrpSpPr>
            <p:grpSpPr>
              <a:xfrm>
                <a:off x="428628" y="-2700502"/>
                <a:ext cx="2746558" cy="2358870"/>
                <a:chOff x="-702865" y="-1655676"/>
                <a:chExt cx="1500062" cy="1928559"/>
              </a:xfrm>
              <a:grpFill/>
            </p:grpSpPr>
            <p:sp>
              <p:nvSpPr>
                <p:cNvPr id="22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-702865" y="-1130160"/>
                  <a:ext cx="933026" cy="108201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80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П=</a:t>
                  </a:r>
                  <a:endParaRPr lang="ru-RU" sz="8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23" name="Прямая соединительная линия 22"/>
                <p:cNvCxnSpPr/>
                <p:nvPr/>
              </p:nvCxnSpPr>
              <p:spPr bwMode="auto">
                <a:xfrm flipV="1">
                  <a:off x="115341" y="-601545"/>
                  <a:ext cx="629177" cy="28596"/>
                </a:xfrm>
                <a:prstGeom prst="line">
                  <a:avLst/>
                </a:prstGeom>
                <a:grpFill/>
                <a:ln w="63500">
                  <a:solidFill>
                    <a:srgbClr val="FFFF00"/>
                  </a:solidFill>
                </a:ln>
                <a:scene3d>
                  <a:camera prst="orthographicFront">
                    <a:rot lat="0" lon="0" rev="2154000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38896" y="-1655676"/>
                  <a:ext cx="675184" cy="9813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72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 </a:t>
                  </a:r>
                  <a:r>
                    <a:rPr lang="en-US" sz="72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q</a:t>
                  </a:r>
                  <a:r>
                    <a:rPr lang="en-US" sz="7200" b="1" baseline="300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ru-RU" sz="7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38451" y="-557501"/>
                  <a:ext cx="758746" cy="83038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lvl="0"/>
                  <a:r>
                    <a:rPr lang="ru-RU" sz="60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60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60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endParaRPr lang="ru-RU" sz="60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5929322" y="4443080"/>
              <a:ext cx="1708336" cy="132343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8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П=</a:t>
              </a:r>
              <a:endParaRPr lang="ru-RU" sz="8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 bwMode="auto">
            <a:xfrm flipV="1">
              <a:off x="7427427" y="5089642"/>
              <a:ext cx="1152000" cy="34976"/>
            </a:xfrm>
            <a:prstGeom prst="line">
              <a:avLst/>
            </a:prstGeom>
            <a:grpFill/>
            <a:ln w="63500">
              <a:solidFill>
                <a:srgbClr val="FFFF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7287459" y="3857629"/>
              <a:ext cx="1826141" cy="12003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CU</a:t>
              </a:r>
              <a:r>
                <a:rPr lang="en-US" sz="7200" b="1" baseline="30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5"/>
            <p:cNvSpPr txBox="1">
              <a:spLocks noChangeArrowheads="1"/>
            </p:cNvSpPr>
            <p:nvPr/>
          </p:nvSpPr>
          <p:spPr bwMode="auto">
            <a:xfrm>
              <a:off x="7438612" y="5214951"/>
              <a:ext cx="1174922" cy="10156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/>
              <a:r>
                <a:rPr lang="ru-RU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6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 rot="19955988">
            <a:off x="-7755" y="2514434"/>
            <a:ext cx="6988190" cy="1669848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Конденсаторы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3" grpId="0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4"/>
            <a:ext cx="9144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ЭЛЕКТРИЧЕСКОЕ ПОЛЕ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3.1.1  Электризация тел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3.1.2  Взаимодействие зарядов. Два вида заряда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3.1.3  Закон сохранения электрического заряда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3.1.4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 Кулона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3.1.5  Действие электрического поля на электрические заряды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10428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3.1.7  Принцип суперпозиции электрических полей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3.1.8  Потенциальность электростатического поля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3.1.9  Потенциал электрического поля. Разность потенциалов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3.1.10  Проводники в электрическом поле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3.1.11  Диэлектрики в электрическом поле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3.1.12  Электрическая емкость. Конденсатор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3.1.13  Энергия электрического поля конденсатора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428728" y="3214686"/>
            <a:ext cx="500066" cy="7858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-24"/>
            <a:ext cx="9144000" cy="2246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Как изменится электроемкость воздушного конденсатора при увеличении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площади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пластин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 раза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одинаковом расстоянии между ними?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Увеличится в 4 раза.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Уменьшится в 2 раза.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изменится.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Уменьшится в 4 раза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Увеличится в 2 раза 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4826699"/>
            <a:ext cx="9144000" cy="224676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Электрический заряд на одной пластине конденсатора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+ 3 Кл,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другой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—3 Кл,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напряжение между пластинами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Чему равна электроемкость конденсатора?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 выразите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 фарадах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 точностью до десятых..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2854" y="2574448"/>
            <a:ext cx="2249813" cy="1262059"/>
            <a:chOff x="6551" y="5003"/>
            <a:chExt cx="1740" cy="857"/>
          </a:xfrm>
          <a:noFill/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6551" y="5003"/>
              <a:ext cx="1326" cy="857"/>
              <a:chOff x="978" y="3302"/>
              <a:chExt cx="1153" cy="857"/>
            </a:xfrm>
            <a:grpFill/>
          </p:grpSpPr>
          <p:sp>
            <p:nvSpPr>
              <p:cNvPr id="19" name="Text Box 4"/>
              <p:cNvSpPr txBox="1">
                <a:spLocks noChangeArrowheads="1"/>
              </p:cNvSpPr>
              <p:nvPr/>
            </p:nvSpPr>
            <p:spPr bwMode="auto">
              <a:xfrm>
                <a:off x="991" y="3330"/>
                <a:ext cx="1140" cy="8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Text Box 5"/>
              <p:cNvSpPr txBox="1">
                <a:spLocks noChangeArrowheads="1"/>
              </p:cNvSpPr>
              <p:nvPr/>
            </p:nvSpPr>
            <p:spPr bwMode="auto">
              <a:xfrm>
                <a:off x="978" y="3513"/>
                <a:ext cx="803" cy="450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С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425" y="3302"/>
                <a:ext cx="676" cy="450"/>
                <a:chOff x="11364" y="3511"/>
                <a:chExt cx="1081" cy="450"/>
              </a:xfrm>
              <a:grpFill/>
            </p:grpSpPr>
            <p:sp>
              <p:nvSpPr>
                <p:cNvPr id="22" name="Line 7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1364" y="3511"/>
                  <a:ext cx="1081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q</a:t>
                  </a:r>
                  <a:r>
                    <a:rPr kumimoji="0" lang="en-US" sz="36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7233" y="5435"/>
              <a:ext cx="1058" cy="0"/>
            </a:xfrm>
            <a:prstGeom prst="line">
              <a:avLst/>
            </a:prstGeom>
            <a:grpFill/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956080" y="2450878"/>
            <a:ext cx="1329904" cy="7143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kumimoji="0" lang="en-US" sz="4400" b="1" i="0" u="none" strike="noStrike" cap="none" normalizeH="0" baseline="-25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6502765" y="2214554"/>
            <a:ext cx="2141201" cy="1262059"/>
            <a:chOff x="6220" y="5003"/>
            <a:chExt cx="1656" cy="857"/>
          </a:xfrm>
          <a:solidFill>
            <a:schemeClr val="tx2">
              <a:lumMod val="20000"/>
              <a:lumOff val="80000"/>
            </a:schemeClr>
          </a:solidFill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6220" y="5003"/>
              <a:ext cx="1656" cy="857"/>
              <a:chOff x="690" y="3302"/>
              <a:chExt cx="1441" cy="857"/>
            </a:xfrm>
            <a:grpFill/>
          </p:grpSpPr>
          <p:sp>
            <p:nvSpPr>
              <p:cNvPr id="29" name="Text Box 4"/>
              <p:cNvSpPr txBox="1">
                <a:spLocks noChangeArrowheads="1"/>
              </p:cNvSpPr>
              <p:nvPr/>
            </p:nvSpPr>
            <p:spPr bwMode="auto">
              <a:xfrm>
                <a:off x="991" y="3330"/>
                <a:ext cx="1140" cy="8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 Box 5"/>
              <p:cNvSpPr txBox="1">
                <a:spLocks noChangeArrowheads="1"/>
              </p:cNvSpPr>
              <p:nvPr/>
            </p:nvSpPr>
            <p:spPr bwMode="auto">
              <a:xfrm>
                <a:off x="690" y="3513"/>
                <a:ext cx="804" cy="4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С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8" name="Group 6"/>
              <p:cNvGrpSpPr>
                <a:grpSpLocks/>
              </p:cNvGrpSpPr>
              <p:nvPr/>
            </p:nvGrpSpPr>
            <p:grpSpPr bwMode="auto">
              <a:xfrm>
                <a:off x="1205" y="3302"/>
                <a:ext cx="762" cy="812"/>
                <a:chOff x="10980" y="3511"/>
                <a:chExt cx="1215" cy="812"/>
              </a:xfrm>
              <a:grpFill/>
            </p:grpSpPr>
            <p:sp>
              <p:nvSpPr>
                <p:cNvPr id="32" name="Line 7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9" name="Group 8"/>
                <p:cNvGrpSpPr>
                  <a:grpSpLocks/>
                </p:cNvGrpSpPr>
                <p:nvPr/>
              </p:nvGrpSpPr>
              <p:grpSpPr bwMode="auto">
                <a:xfrm>
                  <a:off x="10980" y="3511"/>
                  <a:ext cx="1100" cy="812"/>
                  <a:chOff x="10554" y="3779"/>
                  <a:chExt cx="878" cy="812"/>
                </a:xfrm>
                <a:grpFill/>
              </p:grpSpPr>
              <p:sp>
                <p:nvSpPr>
                  <p:cNvPr id="34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54" y="3779"/>
                    <a:ext cx="863" cy="45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q</a:t>
                    </a:r>
                    <a:r>
                      <a:rPr kumimoji="0" lang="en-US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5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69" y="4141"/>
                    <a:ext cx="863" cy="45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lvl="0">
                      <a:spcAft>
                        <a:spcPts val="1000"/>
                      </a:spcAft>
                    </a:pPr>
                    <a:r>
                      <a: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3200" b="1" dirty="0" smtClean="0"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</a:t>
                    </a:r>
                    <a:r>
                      <a: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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6882" y="5435"/>
              <a:ext cx="391" cy="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Прямоугольник 35"/>
          <p:cNvSpPr/>
          <p:nvPr/>
        </p:nvSpPr>
        <p:spPr>
          <a:xfrm rot="19808614">
            <a:off x="825179" y="3185003"/>
            <a:ext cx="423981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Увеличится в 2 раза </a:t>
            </a:r>
            <a:endParaRPr lang="ru-RU" sz="3200" dirty="0"/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6286512" y="3786190"/>
            <a:ext cx="2071702" cy="6626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0,5 Ф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77"/>
          <p:cNvGrpSpPr>
            <a:grpSpLocks/>
          </p:cNvGrpSpPr>
          <p:nvPr/>
        </p:nvGrpSpPr>
        <p:grpSpPr bwMode="auto">
          <a:xfrm>
            <a:off x="8715404" y="3880798"/>
            <a:ext cx="357190" cy="357190"/>
            <a:chOff x="9014" y="3756"/>
            <a:chExt cx="131" cy="131"/>
          </a:xfrm>
        </p:grpSpPr>
        <p:sp>
          <p:nvSpPr>
            <p:cNvPr id="83" name="Line 78"/>
            <p:cNvSpPr>
              <a:spLocks noChangeShapeType="1"/>
            </p:cNvSpPr>
            <p:nvPr/>
          </p:nvSpPr>
          <p:spPr bwMode="auto">
            <a:xfrm>
              <a:off x="9014" y="3813"/>
              <a:ext cx="131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8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Line 79"/>
            <p:cNvSpPr>
              <a:spLocks noChangeShapeType="1"/>
            </p:cNvSpPr>
            <p:nvPr/>
          </p:nvSpPr>
          <p:spPr bwMode="auto">
            <a:xfrm rot="5561027" flipH="1">
              <a:off x="9009" y="3818"/>
              <a:ext cx="131" cy="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8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5" name="Line 78"/>
          <p:cNvSpPr>
            <a:spLocks noChangeShapeType="1"/>
          </p:cNvSpPr>
          <p:nvPr/>
        </p:nvSpPr>
        <p:spPr bwMode="auto">
          <a:xfrm>
            <a:off x="8715404" y="3179248"/>
            <a:ext cx="35719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8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90"/>
          <p:cNvGrpSpPr/>
          <p:nvPr/>
        </p:nvGrpSpPr>
        <p:grpSpPr>
          <a:xfrm>
            <a:off x="5688002" y="2285992"/>
            <a:ext cx="3170278" cy="2526768"/>
            <a:chOff x="5688002" y="2285992"/>
            <a:chExt cx="3170278" cy="2526768"/>
          </a:xfrm>
        </p:grpSpPr>
        <p:grpSp>
          <p:nvGrpSpPr>
            <p:cNvPr id="12" name="Группа 163"/>
            <p:cNvGrpSpPr/>
            <p:nvPr/>
          </p:nvGrpSpPr>
          <p:grpSpPr>
            <a:xfrm>
              <a:off x="6269090" y="2285992"/>
              <a:ext cx="2281898" cy="2526768"/>
              <a:chOff x="696925" y="713984"/>
              <a:chExt cx="2281898" cy="2526768"/>
            </a:xfrm>
          </p:grpSpPr>
          <p:sp>
            <p:nvSpPr>
              <p:cNvPr id="59" name="Line 181"/>
              <p:cNvSpPr>
                <a:spLocks noChangeShapeType="1"/>
              </p:cNvSpPr>
              <p:nvPr/>
            </p:nvSpPr>
            <p:spPr bwMode="auto">
              <a:xfrm rot="16200000" flipV="1">
                <a:off x="1826823" y="2088752"/>
                <a:ext cx="36000" cy="2268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scene3d>
                <a:camera prst="orthographicFront">
                  <a:rot lat="0" lon="0" rev="60000"/>
                </a:camera>
                <a:lightRig rig="threePt" dir="t"/>
              </a:scene3d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Line 181"/>
              <p:cNvSpPr>
                <a:spLocks noChangeShapeType="1"/>
              </p:cNvSpPr>
              <p:nvPr/>
            </p:nvSpPr>
            <p:spPr bwMode="auto">
              <a:xfrm rot="16200000" flipV="1">
                <a:off x="1794925" y="-384016"/>
                <a:ext cx="36000" cy="2232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scene3d>
                <a:camera prst="orthographicFront">
                  <a:rot lat="0" lon="0" rev="60000"/>
                </a:camera>
                <a:lightRig rig="threePt" dir="t"/>
              </a:scene3d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Группа 90"/>
            <p:cNvGrpSpPr/>
            <p:nvPr/>
          </p:nvGrpSpPr>
          <p:grpSpPr>
            <a:xfrm>
              <a:off x="8193505" y="2286651"/>
              <a:ext cx="664775" cy="2500329"/>
              <a:chOff x="21085" y="3188855"/>
              <a:chExt cx="338850" cy="1595453"/>
            </a:xfrm>
          </p:grpSpPr>
          <p:sp>
            <p:nvSpPr>
              <p:cNvPr id="71" name="Line 5"/>
              <p:cNvSpPr>
                <a:spLocks noChangeShapeType="1"/>
              </p:cNvSpPr>
              <p:nvPr/>
            </p:nvSpPr>
            <p:spPr bwMode="auto">
              <a:xfrm>
                <a:off x="21085" y="3904002"/>
                <a:ext cx="338850" cy="0"/>
              </a:xfrm>
              <a:prstGeom prst="line">
                <a:avLst/>
              </a:prstGeom>
              <a:noFill/>
              <a:ln w="1238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Line 6"/>
              <p:cNvSpPr>
                <a:spLocks noChangeShapeType="1"/>
              </p:cNvSpPr>
              <p:nvPr/>
            </p:nvSpPr>
            <p:spPr bwMode="auto">
              <a:xfrm>
                <a:off x="21085" y="4112524"/>
                <a:ext cx="338850" cy="0"/>
              </a:xfrm>
              <a:prstGeom prst="line">
                <a:avLst/>
              </a:prstGeom>
              <a:noFill/>
              <a:ln w="1238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" name="Line 11"/>
              <p:cNvSpPr>
                <a:spLocks noChangeShapeType="1"/>
              </p:cNvSpPr>
              <p:nvPr/>
            </p:nvSpPr>
            <p:spPr bwMode="auto">
              <a:xfrm flipH="1" flipV="1">
                <a:off x="194701" y="3188855"/>
                <a:ext cx="0" cy="689693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Line 12"/>
              <p:cNvSpPr>
                <a:spLocks noChangeShapeType="1"/>
              </p:cNvSpPr>
              <p:nvPr/>
            </p:nvSpPr>
            <p:spPr bwMode="auto">
              <a:xfrm flipH="1" flipV="1">
                <a:off x="185123" y="4094615"/>
                <a:ext cx="0" cy="689693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4" name="Группа 89"/>
            <p:cNvGrpSpPr/>
            <p:nvPr/>
          </p:nvGrpSpPr>
          <p:grpSpPr>
            <a:xfrm rot="5400000">
              <a:off x="5008856" y="3003723"/>
              <a:ext cx="2484001" cy="1125709"/>
              <a:chOff x="4675903" y="2800471"/>
              <a:chExt cx="2597828" cy="1217014"/>
            </a:xfrm>
          </p:grpSpPr>
          <p:sp>
            <p:nvSpPr>
              <p:cNvPr id="86" name="Line 30"/>
              <p:cNvSpPr>
                <a:spLocks noChangeShapeType="1"/>
              </p:cNvSpPr>
              <p:nvPr/>
            </p:nvSpPr>
            <p:spPr bwMode="auto">
              <a:xfrm flipH="1">
                <a:off x="4675903" y="3365302"/>
                <a:ext cx="60239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7" name="Text Box 56"/>
              <p:cNvSpPr txBox="1">
                <a:spLocks noChangeArrowheads="1"/>
              </p:cNvSpPr>
              <p:nvPr/>
            </p:nvSpPr>
            <p:spPr bwMode="auto">
              <a:xfrm rot="16200000">
                <a:off x="5043424" y="2824051"/>
                <a:ext cx="1217014" cy="11698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60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А</a:t>
                </a:r>
                <a:endParaRPr kumimoji="0" lang="ru-RU" sz="80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8" name="Oval 55"/>
              <p:cNvSpPr>
                <a:spLocks noChangeArrowheads="1"/>
              </p:cNvSpPr>
              <p:nvPr/>
            </p:nvSpPr>
            <p:spPr bwMode="auto">
              <a:xfrm>
                <a:off x="5295829" y="2906220"/>
                <a:ext cx="774895" cy="879970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" name="Line 50"/>
              <p:cNvSpPr>
                <a:spLocks noChangeShapeType="1"/>
              </p:cNvSpPr>
              <p:nvPr/>
            </p:nvSpPr>
            <p:spPr bwMode="auto">
              <a:xfrm>
                <a:off x="6049731" y="3331397"/>
                <a:ext cx="1224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92" name="Прямоугольник 91"/>
          <p:cNvSpPr/>
          <p:nvPr/>
        </p:nvSpPr>
        <p:spPr>
          <a:xfrm>
            <a:off x="2500298" y="4286256"/>
            <a:ext cx="31261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Кл,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Кл,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 -?</a:t>
            </a:r>
            <a:endParaRPr lang="ru-RU" sz="2800" b="1" dirty="0"/>
          </a:p>
        </p:txBody>
      </p:sp>
      <p:sp>
        <p:nvSpPr>
          <p:cNvPr id="93" name="Text Box 5"/>
          <p:cNvSpPr txBox="1">
            <a:spLocks noChangeArrowheads="1"/>
          </p:cNvSpPr>
          <p:nvPr/>
        </p:nvSpPr>
        <p:spPr bwMode="auto">
          <a:xfrm>
            <a:off x="3428992" y="4214818"/>
            <a:ext cx="2071702" cy="66269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1000" fill="hold"/>
                                        <p:tgtEl>
                                          <p:spTgt spid="8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46081" grpId="0" animBg="1"/>
      <p:bldP spid="46082" grpId="0" animBg="1"/>
      <p:bldP spid="24" grpId="0" animBg="1"/>
      <p:bldP spid="24" grpId="1" animBg="1"/>
      <p:bldP spid="36" grpId="0" animBg="1"/>
      <p:bldP spid="37" grpId="0" animBg="1"/>
      <p:bldP spid="85" grpId="0" animBg="1"/>
      <p:bldP spid="85" grpId="1" animBg="1"/>
      <p:bldP spid="92" grpId="0"/>
      <p:bldP spid="9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1"/>
          <p:cNvSpPr>
            <a:spLocks noChangeArrowheads="1"/>
          </p:cNvSpPr>
          <p:nvPr/>
        </p:nvSpPr>
        <p:spPr bwMode="auto">
          <a:xfrm>
            <a:off x="0" y="5485171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714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 одинаково заряженных маленьких  шарика массой по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1г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подвешены на шелковых нитях длиной по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одной точке.   Определить величину заряда каждого шарика, если они, оттолкнувшись,  разошлись на расстояние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2см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             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42886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ПРЗ№2,стр.251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10-1;  стр22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6"/>
          <p:cNvSpPr txBox="1">
            <a:spLocks/>
          </p:cNvSpPr>
          <p:nvPr/>
        </p:nvSpPr>
        <p:spPr>
          <a:xfrm>
            <a:off x="0" y="2786058"/>
            <a:ext cx="6715140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Что?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Заряд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покоится!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H="1">
            <a:off x="2357422" y="1976342"/>
            <a:ext cx="48482" cy="801749"/>
          </a:xfrm>
          <a:prstGeom prst="line">
            <a:avLst/>
          </a:prstGeom>
          <a:noFill/>
          <a:ln w="63500">
            <a:solidFill>
              <a:srgbClr val="365D21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-32" y="3494790"/>
            <a:ext cx="3429024" cy="1384995"/>
          </a:xfrm>
          <a:prstGeom prst="rect">
            <a:avLst/>
          </a:prstGeom>
          <a:solidFill>
            <a:schemeClr val="bg2">
              <a:alpha val="46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x)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0=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-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endParaRPr lang="en-US" sz="2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y)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0=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-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2800" dirty="0">
              <a:solidFill>
                <a:srgbClr val="0033CC"/>
              </a:solidFill>
            </a:endParaRPr>
          </a:p>
        </p:txBody>
      </p:sp>
      <p:sp>
        <p:nvSpPr>
          <p:cNvPr id="46" name="Line 4"/>
          <p:cNvSpPr>
            <a:spLocks noChangeShapeType="1"/>
          </p:cNvSpPr>
          <p:nvPr/>
        </p:nvSpPr>
        <p:spPr bwMode="auto">
          <a:xfrm flipH="1" flipV="1">
            <a:off x="1571604" y="1992274"/>
            <a:ext cx="750653" cy="45719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2" name="Группа 58"/>
          <p:cNvGrpSpPr/>
          <p:nvPr/>
        </p:nvGrpSpPr>
        <p:grpSpPr>
          <a:xfrm>
            <a:off x="2958906" y="1214422"/>
            <a:ext cx="737304" cy="461665"/>
            <a:chOff x="8316756" y="150818"/>
            <a:chExt cx="737304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8339680" y="150818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Line 18"/>
            <p:cNvSpPr>
              <a:spLocks noChangeShapeType="1"/>
            </p:cNvSpPr>
            <p:nvPr/>
          </p:nvSpPr>
          <p:spPr bwMode="auto">
            <a:xfrm>
              <a:off x="8316756" y="225768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3" name="Группа 57"/>
          <p:cNvGrpSpPr/>
          <p:nvPr/>
        </p:nvGrpSpPr>
        <p:grpSpPr>
          <a:xfrm>
            <a:off x="1727882" y="2382956"/>
            <a:ext cx="724916" cy="461665"/>
            <a:chOff x="7847612" y="1319352"/>
            <a:chExt cx="724916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7850182" y="1319352"/>
              <a:ext cx="722346" cy="46166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Line 18"/>
            <p:cNvSpPr>
              <a:spLocks noChangeShapeType="1"/>
            </p:cNvSpPr>
            <p:nvPr/>
          </p:nvSpPr>
          <p:spPr bwMode="auto">
            <a:xfrm>
              <a:off x="7847612" y="1405780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33CC"/>
                </a:solidFill>
              </a:endParaRPr>
            </a:p>
          </p:txBody>
        </p:sp>
      </p:grpSp>
      <p:sp>
        <p:nvSpPr>
          <p:cNvPr id="66" name="Прямоугольный треугольник 65"/>
          <p:cNvSpPr/>
          <p:nvPr/>
        </p:nvSpPr>
        <p:spPr>
          <a:xfrm rot="16320000">
            <a:off x="3699587" y="288119"/>
            <a:ext cx="428628" cy="40289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Line 4"/>
          <p:cNvSpPr>
            <a:spLocks noChangeShapeType="1"/>
          </p:cNvSpPr>
          <p:nvPr/>
        </p:nvSpPr>
        <p:spPr bwMode="auto">
          <a:xfrm rot="-5160000" flipV="1">
            <a:off x="5547320" y="1217604"/>
            <a:ext cx="0" cy="947543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/>
            <a:tailEnd type="triangle" w="med" len="med"/>
          </a:ln>
          <a:scene3d>
            <a:camera prst="orthographicFront">
              <a:rot lat="0" lon="0" rev="189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4" name="Группа 68"/>
          <p:cNvGrpSpPr/>
          <p:nvPr/>
        </p:nvGrpSpPr>
        <p:grpSpPr>
          <a:xfrm>
            <a:off x="1285852" y="1413746"/>
            <a:ext cx="714380" cy="461665"/>
            <a:chOff x="6643702" y="350142"/>
            <a:chExt cx="714380" cy="461665"/>
          </a:xfrm>
        </p:grpSpPr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43702" y="35014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Э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4857760"/>
            <a:ext cx="1857388" cy="584775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=0,01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285984" y="1928802"/>
            <a:ext cx="214314" cy="1428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8" name="Овал 57"/>
          <p:cNvSpPr/>
          <p:nvPr/>
        </p:nvSpPr>
        <p:spPr>
          <a:xfrm>
            <a:off x="5643570" y="1986592"/>
            <a:ext cx="214314" cy="1428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rot="16200000" flipH="1">
            <a:off x="4036215" y="307799"/>
            <a:ext cx="1857388" cy="1643074"/>
          </a:xfrm>
          <a:prstGeom prst="line">
            <a:avLst/>
          </a:prstGeom>
          <a:ln w="28575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5400000">
            <a:off x="2397224" y="148083"/>
            <a:ext cx="1836464" cy="1826002"/>
          </a:xfrm>
          <a:prstGeom prst="line">
            <a:avLst/>
          </a:prstGeom>
          <a:ln w="28575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3058948" y="1285066"/>
            <a:ext cx="2143140" cy="1588"/>
          </a:xfrm>
          <a:prstGeom prst="line">
            <a:avLst/>
          </a:prstGeom>
          <a:ln w="28575">
            <a:solidFill>
              <a:srgbClr val="00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3734788" y="159698"/>
            <a:ext cx="785818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1905232" y="1856048"/>
            <a:ext cx="500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5822259" y="1976678"/>
            <a:ext cx="500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/>
          </a:p>
        </p:txBody>
      </p:sp>
      <p:sp>
        <p:nvSpPr>
          <p:cNvPr id="79" name="Line 7"/>
          <p:cNvSpPr>
            <a:spLocks noChangeShapeType="1"/>
          </p:cNvSpPr>
          <p:nvPr/>
        </p:nvSpPr>
        <p:spPr bwMode="auto">
          <a:xfrm flipH="1">
            <a:off x="5742304" y="2085326"/>
            <a:ext cx="48482" cy="801749"/>
          </a:xfrm>
          <a:prstGeom prst="line">
            <a:avLst/>
          </a:prstGeom>
          <a:noFill/>
          <a:ln w="63500">
            <a:solidFill>
              <a:srgbClr val="365D21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" name="Line 4"/>
          <p:cNvSpPr>
            <a:spLocks noChangeShapeType="1"/>
          </p:cNvSpPr>
          <p:nvPr/>
        </p:nvSpPr>
        <p:spPr bwMode="auto">
          <a:xfrm flipH="1" flipV="1">
            <a:off x="5779194" y="2044382"/>
            <a:ext cx="750653" cy="45719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 type="stealth"/>
            <a:tailEnd type="non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3" name="Line 4"/>
          <p:cNvSpPr>
            <a:spLocks noChangeShapeType="1"/>
          </p:cNvSpPr>
          <p:nvPr/>
        </p:nvSpPr>
        <p:spPr bwMode="auto">
          <a:xfrm flipV="1">
            <a:off x="2793302" y="1192375"/>
            <a:ext cx="0" cy="947543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/>
            <a:tailEnd type="triangle" w="med" len="med"/>
          </a:ln>
          <a:scene3d>
            <a:camera prst="orthographicFront">
              <a:rot lat="0" lon="0" rev="189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6" name="Группа 83"/>
          <p:cNvGrpSpPr/>
          <p:nvPr/>
        </p:nvGrpSpPr>
        <p:grpSpPr>
          <a:xfrm>
            <a:off x="6643701" y="5434"/>
            <a:ext cx="2378721" cy="1137566"/>
            <a:chOff x="4365610" y="4744445"/>
            <a:chExt cx="2510651" cy="1200761"/>
          </a:xfrm>
        </p:grpSpPr>
        <p:sp>
          <p:nvSpPr>
            <p:cNvPr id="85" name="Text Box 31"/>
            <p:cNvSpPr txBox="1">
              <a:spLocks noChangeArrowheads="1"/>
            </p:cNvSpPr>
            <p:nvPr/>
          </p:nvSpPr>
          <p:spPr bwMode="auto">
            <a:xfrm>
              <a:off x="5580806" y="5165517"/>
              <a:ext cx="971409" cy="678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32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Text Box 32"/>
            <p:cNvSpPr txBox="1">
              <a:spLocks noChangeArrowheads="1"/>
            </p:cNvSpPr>
            <p:nvPr/>
          </p:nvSpPr>
          <p:spPr bwMode="auto">
            <a:xfrm>
              <a:off x="4365610" y="4945074"/>
              <a:ext cx="1357201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en-US" sz="32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1,2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Text Box 30"/>
            <p:cNvSpPr txBox="1">
              <a:spLocks noChangeArrowheads="1"/>
            </p:cNvSpPr>
            <p:nvPr/>
          </p:nvSpPr>
          <p:spPr bwMode="auto">
            <a:xfrm>
              <a:off x="5380265" y="4744445"/>
              <a:ext cx="1495996" cy="603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/>
                </a:rPr>
                <a:t>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Line 28"/>
            <p:cNvSpPr>
              <a:spLocks noChangeShapeType="1"/>
            </p:cNvSpPr>
            <p:nvPr/>
          </p:nvSpPr>
          <p:spPr bwMode="auto">
            <a:xfrm>
              <a:off x="5500694" y="5357826"/>
              <a:ext cx="11316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90" name="Прямая со стрелкой 89"/>
          <p:cNvCxnSpPr>
            <a:stCxn id="25" idx="6"/>
          </p:cNvCxnSpPr>
          <p:nvPr/>
        </p:nvCxnSpPr>
        <p:spPr>
          <a:xfrm>
            <a:off x="2500298" y="2000240"/>
            <a:ext cx="314327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Прямоугольник 91"/>
          <p:cNvSpPr/>
          <p:nvPr/>
        </p:nvSpPr>
        <p:spPr>
          <a:xfrm>
            <a:off x="3428992" y="1500174"/>
            <a:ext cx="343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2800" dirty="0"/>
          </a:p>
        </p:txBody>
      </p:sp>
      <p:sp>
        <p:nvSpPr>
          <p:cNvPr id="70" name="Прямоугольный треугольник 69"/>
          <p:cNvSpPr/>
          <p:nvPr/>
        </p:nvSpPr>
        <p:spPr>
          <a:xfrm rot="16320000">
            <a:off x="2577723" y="1424942"/>
            <a:ext cx="428628" cy="40289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 rot="5400000">
            <a:off x="2607852" y="1678372"/>
            <a:ext cx="785818" cy="794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Левая фигурная скобка 74"/>
          <p:cNvSpPr/>
          <p:nvPr/>
        </p:nvSpPr>
        <p:spPr>
          <a:xfrm rot="2694103">
            <a:off x="2929466" y="-287307"/>
            <a:ext cx="427548" cy="2404647"/>
          </a:xfrm>
          <a:prstGeom prst="leftBrac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2786050" y="357166"/>
            <a:ext cx="500066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000" dirty="0">
              <a:solidFill>
                <a:srgbClr val="006600"/>
              </a:solidFill>
            </a:endParaRPr>
          </a:p>
        </p:txBody>
      </p:sp>
      <p:sp>
        <p:nvSpPr>
          <p:cNvPr id="82" name="Левая фигурная скобка 81"/>
          <p:cNvSpPr/>
          <p:nvPr/>
        </p:nvSpPr>
        <p:spPr>
          <a:xfrm rot="16200000">
            <a:off x="3072342" y="1356758"/>
            <a:ext cx="427548" cy="1714512"/>
          </a:xfrm>
          <a:prstGeom prst="leftBrac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3214678" y="2385948"/>
            <a:ext cx="857256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0,0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000" dirty="0">
              <a:solidFill>
                <a:srgbClr val="0066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785918" y="4857760"/>
            <a:ext cx="2000264" cy="584775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cos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=0,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999</a:t>
            </a:r>
            <a:endParaRPr lang="ru-RU" sz="3200" dirty="0">
              <a:solidFill>
                <a:schemeClr val="tx1"/>
              </a:solidFill>
            </a:endParaRPr>
          </a:p>
        </p:txBody>
      </p:sp>
      <p:grpSp>
        <p:nvGrpSpPr>
          <p:cNvPr id="91" name="Группа 83"/>
          <p:cNvGrpSpPr/>
          <p:nvPr/>
        </p:nvGrpSpPr>
        <p:grpSpPr>
          <a:xfrm>
            <a:off x="6941333" y="1214425"/>
            <a:ext cx="1916949" cy="1000129"/>
            <a:chOff x="4830545" y="4794255"/>
            <a:chExt cx="2023268" cy="1055691"/>
          </a:xfrm>
        </p:grpSpPr>
        <p:sp>
          <p:nvSpPr>
            <p:cNvPr id="93" name="Text Box 31"/>
            <p:cNvSpPr txBox="1">
              <a:spLocks noChangeArrowheads="1"/>
            </p:cNvSpPr>
            <p:nvPr/>
          </p:nvSpPr>
          <p:spPr bwMode="auto">
            <a:xfrm>
              <a:off x="5385114" y="5312134"/>
              <a:ext cx="1468699" cy="53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24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en-US" sz="24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(2</a:t>
              </a:r>
              <a:r>
                <a:rPr lang="ru-RU" sz="24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·</a:t>
              </a:r>
              <a:r>
                <a:rPr lang="en-US" sz="24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sz="2400" b="1" baseline="30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-2</a:t>
              </a:r>
              <a:r>
                <a:rPr lang="en-US" sz="24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)</a:t>
              </a:r>
              <a:r>
                <a:rPr kumimoji="0" lang="en-US" sz="24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Text Box 32"/>
            <p:cNvSpPr txBox="1">
              <a:spLocks noChangeArrowheads="1"/>
            </p:cNvSpPr>
            <p:nvPr/>
          </p:nvSpPr>
          <p:spPr bwMode="auto">
            <a:xfrm>
              <a:off x="4830545" y="5025897"/>
              <a:ext cx="904800" cy="773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ru-RU" sz="24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э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Text Box 30"/>
            <p:cNvSpPr txBox="1">
              <a:spLocks noChangeArrowheads="1"/>
            </p:cNvSpPr>
            <p:nvPr/>
          </p:nvSpPr>
          <p:spPr bwMode="auto">
            <a:xfrm>
              <a:off x="5357816" y="4794255"/>
              <a:ext cx="1269794" cy="527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·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sz="2400" b="1" baseline="30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28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Line 28"/>
            <p:cNvSpPr>
              <a:spLocks noChangeShapeType="1"/>
            </p:cNvSpPr>
            <p:nvPr/>
          </p:nvSpPr>
          <p:spPr bwMode="auto">
            <a:xfrm>
              <a:off x="5500694" y="5357826"/>
              <a:ext cx="11316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7" name="Text Box 32"/>
          <p:cNvSpPr txBox="1">
            <a:spLocks noChangeArrowheads="1"/>
          </p:cNvSpPr>
          <p:nvPr/>
        </p:nvSpPr>
        <p:spPr bwMode="auto">
          <a:xfrm>
            <a:off x="6858016" y="2071678"/>
            <a:ext cx="228598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э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2,25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429124" y="3500438"/>
            <a:ext cx="4357718" cy="954107"/>
          </a:xfrm>
          <a:prstGeom prst="rect">
            <a:avLst/>
          </a:prstGeom>
          <a:solidFill>
            <a:schemeClr val="bg2">
              <a:alpha val="46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lvl="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x)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2,25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y)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,99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endParaRPr lang="ru-RU" sz="2800" dirty="0">
              <a:solidFill>
                <a:srgbClr val="0033CC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429124" y="4429132"/>
            <a:ext cx="3286148" cy="523220"/>
          </a:xfrm>
          <a:prstGeom prst="rect">
            <a:avLst/>
          </a:prstGeom>
          <a:solidFill>
            <a:schemeClr val="bg2">
              <a:alpha val="46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y)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2,25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endParaRPr lang="ru-RU" sz="2800" dirty="0">
              <a:solidFill>
                <a:srgbClr val="0033CC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500826" y="4929198"/>
            <a:ext cx="2286016" cy="523220"/>
          </a:xfrm>
          <a:prstGeom prst="rect">
            <a:avLst/>
          </a:prstGeom>
          <a:solidFill>
            <a:schemeClr val="bg2">
              <a:alpha val="46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q=0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,7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endParaRPr lang="ru-RU" sz="2800" dirty="0">
              <a:solidFill>
                <a:srgbClr val="0033CC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0" y="428604"/>
            <a:ext cx="242886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ПРЗ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№5,стр.307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10-1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  стр22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4" grpId="0" animBg="1"/>
      <p:bldP spid="1031" grpId="0" animBg="1"/>
      <p:bldP spid="5" grpId="0" animBg="1"/>
      <p:bldP spid="46" grpId="0" animBg="1"/>
      <p:bldP spid="66" grpId="0" animBg="1"/>
      <p:bldP spid="20" grpId="0" animBg="1"/>
      <p:bldP spid="7" grpId="0" animBg="1"/>
      <p:bldP spid="25" grpId="0" animBg="1"/>
      <p:bldP spid="58" grpId="0" animBg="1"/>
      <p:bldP spid="79" grpId="0" animBg="1"/>
      <p:bldP spid="79" grpId="1" animBg="1"/>
      <p:bldP spid="80" grpId="0" animBg="1"/>
      <p:bldP spid="83" grpId="0" animBg="1"/>
      <p:bldP spid="70" grpId="0" animBg="1"/>
      <p:bldP spid="75" grpId="0" animBg="1"/>
      <p:bldP spid="81" grpId="0" animBg="1"/>
      <p:bldP spid="82" grpId="0" animBg="1"/>
      <p:bldP spid="84" grpId="0" animBg="1"/>
      <p:bldP spid="89" grpId="0" animBg="1"/>
      <p:bldP spid="97" grpId="0"/>
      <p:bldP spid="98" grpId="0" animBg="1"/>
      <p:bldP spid="99" grpId="0" animBg="1"/>
      <p:bldP spid="10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" y="26866"/>
            <a:ext cx="935834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изменится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электрического поля в конденсаторе, если его заряд увеличить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раза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изменится.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Уменьшится в 4 раза.     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Увеличится в 2 раза.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Уменьшится в 2 раза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Увеличится в 4 раза.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1406" y="3582692"/>
            <a:ext cx="2786673" cy="2000264"/>
            <a:chOff x="6322" y="5003"/>
            <a:chExt cx="1555" cy="857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6322" y="5003"/>
              <a:ext cx="1555" cy="857"/>
              <a:chOff x="779" y="3302"/>
              <a:chExt cx="1352" cy="857"/>
            </a:xfrm>
          </p:grpSpPr>
          <p:sp>
            <p:nvSpPr>
              <p:cNvPr id="8" name="Text Box 14"/>
              <p:cNvSpPr txBox="1">
                <a:spLocks noChangeArrowheads="1"/>
              </p:cNvSpPr>
              <p:nvPr/>
            </p:nvSpPr>
            <p:spPr bwMode="auto">
              <a:xfrm>
                <a:off x="991" y="3330"/>
                <a:ext cx="1140" cy="8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7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Text Box 15"/>
              <p:cNvSpPr txBox="1">
                <a:spLocks noChangeArrowheads="1"/>
              </p:cNvSpPr>
              <p:nvPr/>
            </p:nvSpPr>
            <p:spPr bwMode="auto">
              <a:xfrm>
                <a:off x="779" y="3513"/>
                <a:ext cx="803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П 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7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" name="Group 16"/>
              <p:cNvGrpSpPr>
                <a:grpSpLocks/>
              </p:cNvGrpSpPr>
              <p:nvPr/>
            </p:nvGrpSpPr>
            <p:grpSpPr bwMode="auto">
              <a:xfrm>
                <a:off x="1363" y="3302"/>
                <a:ext cx="761" cy="812"/>
                <a:chOff x="11257" y="3511"/>
                <a:chExt cx="1216" cy="812"/>
              </a:xfrm>
            </p:grpSpPr>
            <p:sp>
              <p:nvSpPr>
                <p:cNvPr id="11" name="Line 17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7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6" name="Group 18"/>
                <p:cNvGrpSpPr>
                  <a:grpSpLocks/>
                </p:cNvGrpSpPr>
                <p:nvPr/>
              </p:nvGrpSpPr>
              <p:grpSpPr bwMode="auto">
                <a:xfrm>
                  <a:off x="11257" y="3511"/>
                  <a:ext cx="1216" cy="812"/>
                  <a:chOff x="10790" y="3779"/>
                  <a:chExt cx="972" cy="812"/>
                </a:xfrm>
              </p:grpSpPr>
              <p:sp>
                <p:nvSpPr>
                  <p:cNvPr id="13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790" y="3779"/>
                    <a:ext cx="949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С</a:t>
                    </a: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U</a:t>
                    </a:r>
                    <a:r>
                      <a:rPr kumimoji="0" lang="en-US" sz="5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en-US" sz="5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7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4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98" y="4141"/>
                    <a:ext cx="864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7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sp>
          <p:nvSpPr>
            <p:cNvPr id="7" name="Line 21"/>
            <p:cNvSpPr>
              <a:spLocks noChangeShapeType="1"/>
            </p:cNvSpPr>
            <p:nvPr/>
          </p:nvSpPr>
          <p:spPr bwMode="auto">
            <a:xfrm>
              <a:off x="7164" y="5401"/>
              <a:ext cx="39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2357422" y="4077350"/>
            <a:ext cx="879474" cy="69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2772551" y="3571876"/>
            <a:ext cx="1784356" cy="1760546"/>
            <a:chOff x="11367" y="3511"/>
            <a:chExt cx="1110" cy="812"/>
          </a:xfrm>
        </p:grpSpPr>
        <p:sp>
          <p:nvSpPr>
            <p:cNvPr id="17" name="Line 24"/>
            <p:cNvSpPr>
              <a:spLocks noChangeShapeType="1"/>
            </p:cNvSpPr>
            <p:nvPr/>
          </p:nvSpPr>
          <p:spPr bwMode="auto">
            <a:xfrm>
              <a:off x="11567" y="3938"/>
              <a:ext cx="62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2" name="Group 25"/>
            <p:cNvGrpSpPr>
              <a:grpSpLocks/>
            </p:cNvGrpSpPr>
            <p:nvPr/>
          </p:nvGrpSpPr>
          <p:grpSpPr bwMode="auto">
            <a:xfrm>
              <a:off x="11367" y="3511"/>
              <a:ext cx="1110" cy="812"/>
              <a:chOff x="10875" y="3779"/>
              <a:chExt cx="887" cy="812"/>
            </a:xfrm>
          </p:grpSpPr>
          <p:sp>
            <p:nvSpPr>
              <p:cNvPr id="19" name="Text Box 26"/>
              <p:cNvSpPr txBox="1">
                <a:spLocks noChangeArrowheads="1"/>
              </p:cNvSpPr>
              <p:nvPr/>
            </p:nvSpPr>
            <p:spPr bwMode="auto">
              <a:xfrm>
                <a:off x="10875" y="3779"/>
                <a:ext cx="864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kumimoji="0" lang="en-US" sz="5400" b="1" i="0" u="none" strike="noStrike" cap="none" normalizeH="0" baseline="30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54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kumimoji="0" lang="ru-RU" sz="7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Text Box 27"/>
              <p:cNvSpPr txBox="1">
                <a:spLocks noChangeArrowheads="1"/>
              </p:cNvSpPr>
              <p:nvPr/>
            </p:nvSpPr>
            <p:spPr bwMode="auto">
              <a:xfrm>
                <a:off x="10898" y="4141"/>
                <a:ext cx="864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kumimoji="0" lang="ru-RU" sz="72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1" name="Прямоугольник 20"/>
          <p:cNvSpPr/>
          <p:nvPr/>
        </p:nvSpPr>
        <p:spPr>
          <a:xfrm rot="2563456">
            <a:off x="3421993" y="4055289"/>
            <a:ext cx="423981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Увеличится в 4 раза.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/>
      <p:bldP spid="15" grpId="0"/>
      <p:bldP spid="2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8045044" y="3406990"/>
            <a:ext cx="500066" cy="7858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-24"/>
            <a:ext cx="9144000" cy="26776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Плоский воздушный конденсатор зарядили и отключили от источника тока. Как изменится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энергия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конденсатора при уменьшении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расстояния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между его пластинами в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раза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Решите задачу и выберите ответ.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Уменьшится в 2 раза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Увеличится в 2 раза.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изменится.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Уменьшится в 4 раза.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Увеличится в 4 раза.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29375" y="2439684"/>
            <a:ext cx="2786673" cy="2000264"/>
            <a:chOff x="6322" y="5003"/>
            <a:chExt cx="1555" cy="857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6322" y="5003"/>
              <a:ext cx="1555" cy="857"/>
              <a:chOff x="779" y="3302"/>
              <a:chExt cx="1352" cy="857"/>
            </a:xfrm>
          </p:grpSpPr>
          <p:sp>
            <p:nvSpPr>
              <p:cNvPr id="9" name="Text Box 14"/>
              <p:cNvSpPr txBox="1">
                <a:spLocks noChangeArrowheads="1"/>
              </p:cNvSpPr>
              <p:nvPr/>
            </p:nvSpPr>
            <p:spPr bwMode="auto">
              <a:xfrm>
                <a:off x="991" y="3330"/>
                <a:ext cx="1140" cy="8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7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 Box 15"/>
              <p:cNvSpPr txBox="1">
                <a:spLocks noChangeArrowheads="1"/>
              </p:cNvSpPr>
              <p:nvPr/>
            </p:nvSpPr>
            <p:spPr bwMode="auto">
              <a:xfrm>
                <a:off x="779" y="3513"/>
                <a:ext cx="803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П 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7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" name="Group 16"/>
              <p:cNvGrpSpPr>
                <a:grpSpLocks/>
              </p:cNvGrpSpPr>
              <p:nvPr/>
            </p:nvGrpSpPr>
            <p:grpSpPr bwMode="auto">
              <a:xfrm>
                <a:off x="1363" y="3302"/>
                <a:ext cx="761" cy="812"/>
                <a:chOff x="11257" y="3511"/>
                <a:chExt cx="1216" cy="812"/>
              </a:xfrm>
            </p:grpSpPr>
            <p:sp>
              <p:nvSpPr>
                <p:cNvPr id="12" name="Line 17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7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6" name="Group 18"/>
                <p:cNvGrpSpPr>
                  <a:grpSpLocks/>
                </p:cNvGrpSpPr>
                <p:nvPr/>
              </p:nvGrpSpPr>
              <p:grpSpPr bwMode="auto">
                <a:xfrm>
                  <a:off x="11257" y="3511"/>
                  <a:ext cx="1216" cy="812"/>
                  <a:chOff x="10790" y="3779"/>
                  <a:chExt cx="972" cy="812"/>
                </a:xfrm>
              </p:grpSpPr>
              <p:sp>
                <p:nvSpPr>
                  <p:cNvPr id="14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790" y="3779"/>
                    <a:ext cx="949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С</a:t>
                    </a: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U</a:t>
                    </a:r>
                    <a:r>
                      <a:rPr kumimoji="0" lang="en-US" sz="5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en-US" sz="5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7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5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98" y="4141"/>
                    <a:ext cx="864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7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sp>
          <p:nvSpPr>
            <p:cNvPr id="8" name="Line 21"/>
            <p:cNvSpPr>
              <a:spLocks noChangeShapeType="1"/>
            </p:cNvSpPr>
            <p:nvPr/>
          </p:nvSpPr>
          <p:spPr bwMode="auto">
            <a:xfrm>
              <a:off x="7164" y="5401"/>
              <a:ext cx="39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2515391" y="2934342"/>
            <a:ext cx="879474" cy="69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2930520" y="2428868"/>
            <a:ext cx="1784356" cy="1760546"/>
            <a:chOff x="11367" y="3511"/>
            <a:chExt cx="1110" cy="812"/>
          </a:xfrm>
        </p:grpSpPr>
        <p:sp>
          <p:nvSpPr>
            <p:cNvPr id="18" name="Line 24"/>
            <p:cNvSpPr>
              <a:spLocks noChangeShapeType="1"/>
            </p:cNvSpPr>
            <p:nvPr/>
          </p:nvSpPr>
          <p:spPr bwMode="auto">
            <a:xfrm>
              <a:off x="11567" y="3938"/>
              <a:ext cx="62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" name="Group 25"/>
            <p:cNvGrpSpPr>
              <a:grpSpLocks/>
            </p:cNvGrpSpPr>
            <p:nvPr/>
          </p:nvGrpSpPr>
          <p:grpSpPr bwMode="auto">
            <a:xfrm>
              <a:off x="11367" y="3511"/>
              <a:ext cx="1110" cy="812"/>
              <a:chOff x="10875" y="3779"/>
              <a:chExt cx="887" cy="812"/>
            </a:xfrm>
          </p:grpSpPr>
          <p:sp>
            <p:nvSpPr>
              <p:cNvPr id="20" name="Text Box 26"/>
              <p:cNvSpPr txBox="1">
                <a:spLocks noChangeArrowheads="1"/>
              </p:cNvSpPr>
              <p:nvPr/>
            </p:nvSpPr>
            <p:spPr bwMode="auto">
              <a:xfrm>
                <a:off x="10875" y="3779"/>
                <a:ext cx="864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kumimoji="0" lang="en-US" sz="5400" b="1" i="0" u="none" strike="noStrike" cap="none" normalizeH="0" baseline="30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54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kumimoji="0" lang="ru-RU" sz="7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Text Box 27"/>
              <p:cNvSpPr txBox="1">
                <a:spLocks noChangeArrowheads="1"/>
              </p:cNvSpPr>
              <p:nvPr/>
            </p:nvSpPr>
            <p:spPr bwMode="auto">
              <a:xfrm>
                <a:off x="10898" y="4141"/>
                <a:ext cx="864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kumimoji="0" lang="ru-RU" sz="72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6759170" y="2716435"/>
            <a:ext cx="2249813" cy="1262059"/>
            <a:chOff x="6551" y="5003"/>
            <a:chExt cx="1740" cy="857"/>
          </a:xfrm>
          <a:noFill/>
        </p:grpSpPr>
        <p:grpSp>
          <p:nvGrpSpPr>
            <p:cNvPr id="17" name="Group 3"/>
            <p:cNvGrpSpPr>
              <a:grpSpLocks/>
            </p:cNvGrpSpPr>
            <p:nvPr/>
          </p:nvGrpSpPr>
          <p:grpSpPr bwMode="auto">
            <a:xfrm>
              <a:off x="6551" y="5003"/>
              <a:ext cx="1326" cy="857"/>
              <a:chOff x="978" y="3302"/>
              <a:chExt cx="1153" cy="857"/>
            </a:xfrm>
            <a:grpFill/>
          </p:grpSpPr>
          <p:sp>
            <p:nvSpPr>
              <p:cNvPr id="26" name="Text Box 4"/>
              <p:cNvSpPr txBox="1">
                <a:spLocks noChangeArrowheads="1"/>
              </p:cNvSpPr>
              <p:nvPr/>
            </p:nvSpPr>
            <p:spPr bwMode="auto">
              <a:xfrm>
                <a:off x="991" y="3330"/>
                <a:ext cx="1140" cy="8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Text Box 5"/>
              <p:cNvSpPr txBox="1">
                <a:spLocks noChangeArrowheads="1"/>
              </p:cNvSpPr>
              <p:nvPr/>
            </p:nvSpPr>
            <p:spPr bwMode="auto">
              <a:xfrm>
                <a:off x="978" y="3513"/>
                <a:ext cx="803" cy="4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С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9" name="Group 6"/>
              <p:cNvGrpSpPr>
                <a:grpSpLocks/>
              </p:cNvGrpSpPr>
              <p:nvPr/>
            </p:nvGrpSpPr>
            <p:grpSpPr bwMode="auto">
              <a:xfrm>
                <a:off x="1425" y="3302"/>
                <a:ext cx="676" cy="450"/>
                <a:chOff x="11364" y="3511"/>
                <a:chExt cx="1081" cy="450"/>
              </a:xfrm>
              <a:grpFill/>
            </p:grpSpPr>
            <p:sp>
              <p:nvSpPr>
                <p:cNvPr id="29" name="Line 7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1364" y="3511"/>
                  <a:ext cx="1081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q</a:t>
                  </a:r>
                  <a:r>
                    <a:rPr kumimoji="0" lang="en-US" sz="36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25" name="Line 11"/>
            <p:cNvSpPr>
              <a:spLocks noChangeShapeType="1"/>
            </p:cNvSpPr>
            <p:nvPr/>
          </p:nvSpPr>
          <p:spPr bwMode="auto">
            <a:xfrm>
              <a:off x="7233" y="5435"/>
              <a:ext cx="1058" cy="0"/>
            </a:xfrm>
            <a:prstGeom prst="line">
              <a:avLst/>
            </a:prstGeom>
            <a:grp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7500958" y="2643182"/>
            <a:ext cx="1643074" cy="7143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kumimoji="0" lang="en-US" sz="4400" b="1" i="0" u="none" strike="noStrike" cap="none" normalizeH="0" baseline="-25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7215174" y="4000504"/>
            <a:ext cx="1928826" cy="66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2С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7324" y="4130109"/>
            <a:ext cx="589199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отключили от источника тока.</a:t>
            </a:r>
            <a:endParaRPr lang="ru-RU" sz="32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-32" y="4714884"/>
            <a:ext cx="600735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</a:t>
            </a: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Уменьшится в 2 раза </a:t>
            </a:r>
            <a:endParaRPr lang="ru-RU" sz="4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643042" y="5357826"/>
            <a:ext cx="658770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отключили от источника тока.</a:t>
            </a:r>
            <a:endParaRPr lang="ru-RU" sz="3200" b="1" dirty="0"/>
          </a:p>
        </p:txBody>
      </p:sp>
      <p:sp>
        <p:nvSpPr>
          <p:cNvPr id="38" name="Рамка 37"/>
          <p:cNvSpPr/>
          <p:nvPr/>
        </p:nvSpPr>
        <p:spPr>
          <a:xfrm>
            <a:off x="1214414" y="2357430"/>
            <a:ext cx="1785950" cy="192882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214546" y="5929330"/>
            <a:ext cx="60203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Увеличится в 2 раза. </a:t>
            </a:r>
            <a:endParaRPr lang="ru-RU" sz="4400" dirty="0"/>
          </a:p>
        </p:txBody>
      </p:sp>
      <p:sp>
        <p:nvSpPr>
          <p:cNvPr id="40" name="Рамка 39"/>
          <p:cNvSpPr/>
          <p:nvPr/>
        </p:nvSpPr>
        <p:spPr>
          <a:xfrm>
            <a:off x="2872728" y="2357430"/>
            <a:ext cx="1785950" cy="192882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300"/>
                                        <p:tgtEl>
                                          <p:spTgt spid="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300"/>
                                        <p:tgtEl>
                                          <p:spTgt spid="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300"/>
                                        <p:tgtEl>
                                          <p:spTgt spid="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9153" grpId="0" animBg="1"/>
      <p:bldP spid="16" grpId="0"/>
      <p:bldP spid="31" grpId="0" animBg="1"/>
      <p:bldP spid="33" grpId="0"/>
      <p:bldP spid="34" grpId="0" animBg="1"/>
      <p:bldP spid="35" grpId="0" animBg="1"/>
      <p:bldP spid="36" grpId="0" autoUpdateAnimBg="0"/>
      <p:bldP spid="38" grpId="0" animBg="1"/>
      <p:bldP spid="39" grpId="0"/>
      <p:bldP spid="4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-71462"/>
            <a:ext cx="6429388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</a:pPr>
            <a:r>
              <a:rPr lang="ru-RU" sz="4000" dirty="0" smtClean="0">
                <a:latin typeface="Times New Roman"/>
                <a:ea typeface="Times New Roman"/>
              </a:rPr>
              <a:t>Вставить тонкий проводник.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714356"/>
            <a:ext cx="214314" cy="3214710"/>
          </a:xfrm>
          <a:prstGeom prst="rect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05110" y="726419"/>
            <a:ext cx="214314" cy="32147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88103" y="714544"/>
            <a:ext cx="45719" cy="32147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2594041" y="571480"/>
            <a:ext cx="2298947" cy="1643074"/>
            <a:chOff x="6702210" y="2558178"/>
            <a:chExt cx="2298947" cy="1643074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7822913" y="3415434"/>
              <a:ext cx="571504" cy="7858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d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" name="Group 2"/>
            <p:cNvGrpSpPr>
              <a:grpSpLocks/>
            </p:cNvGrpSpPr>
            <p:nvPr/>
          </p:nvGrpSpPr>
          <p:grpSpPr bwMode="auto">
            <a:xfrm>
              <a:off x="6702210" y="2757670"/>
              <a:ext cx="2298947" cy="1220825"/>
              <a:chOff x="6513" y="5031"/>
              <a:chExt cx="1778" cy="829"/>
            </a:xfrm>
            <a:noFill/>
          </p:grpSpPr>
          <p:grpSp>
            <p:nvGrpSpPr>
              <p:cNvPr id="12" name="Group 3"/>
              <p:cNvGrpSpPr>
                <a:grpSpLocks/>
              </p:cNvGrpSpPr>
              <p:nvPr/>
            </p:nvGrpSpPr>
            <p:grpSpPr bwMode="auto">
              <a:xfrm>
                <a:off x="6513" y="5031"/>
                <a:ext cx="1363" cy="829"/>
                <a:chOff x="946" y="3330"/>
                <a:chExt cx="1185" cy="829"/>
              </a:xfrm>
              <a:grpFill/>
            </p:grpSpPr>
            <p:sp>
              <p:nvSpPr>
                <p:cNvPr id="1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91" y="3330"/>
                  <a:ext cx="1140" cy="82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946" y="3513"/>
                  <a:ext cx="721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lang="ru-RU" sz="3600" b="1" baseline="-25000" dirty="0" err="1" smtClean="0">
                      <a:latin typeface="Times New Roman"/>
                      <a:ea typeface="Times New Roman"/>
                    </a:rPr>
                    <a:t>н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" name="Line 11"/>
              <p:cNvSpPr>
                <a:spLocks noChangeShapeType="1"/>
              </p:cNvSpPr>
              <p:nvPr/>
            </p:nvSpPr>
            <p:spPr bwMode="auto">
              <a:xfrm>
                <a:off x="7233" y="5435"/>
                <a:ext cx="1058" cy="0"/>
              </a:xfrm>
              <a:prstGeom prst="line">
                <a:avLst/>
              </a:prstGeom>
              <a:grp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7575823" y="2558178"/>
              <a:ext cx="1032908" cy="7143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ru-RU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4143372" y="5000636"/>
            <a:ext cx="5000628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</a:pPr>
            <a:r>
              <a:rPr lang="ru-RU" sz="40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1/С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/>
                <a:ea typeface="Times New Roman"/>
              </a:rPr>
              <a:t>0</a:t>
            </a:r>
            <a:r>
              <a:rPr lang="ru-RU" sz="4000" b="1" dirty="0" smtClean="0">
                <a:latin typeface="Times New Roman"/>
                <a:ea typeface="Times New Roman"/>
              </a:rPr>
              <a:t>=</a:t>
            </a:r>
            <a:r>
              <a:rPr lang="ru-RU" sz="4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4000" b="1" dirty="0" smtClean="0">
                <a:latin typeface="Times New Roman"/>
                <a:ea typeface="Times New Roman"/>
              </a:rPr>
              <a:t>2/</a:t>
            </a:r>
            <a:r>
              <a:rPr lang="ru-RU" sz="40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С</a:t>
            </a:r>
            <a:r>
              <a:rPr lang="ru-RU" sz="4000" b="1" baseline="-25000" dirty="0" smtClean="0">
                <a:solidFill>
                  <a:srgbClr val="0033CC"/>
                </a:solidFill>
                <a:latin typeface="Times New Roman"/>
                <a:ea typeface="Times New Roman"/>
              </a:rPr>
              <a:t>1</a:t>
            </a:r>
            <a:r>
              <a:rPr lang="ru-RU" sz="4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  </a:t>
            </a:r>
            <a:r>
              <a:rPr lang="ru-RU" sz="40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С</a:t>
            </a:r>
            <a:r>
              <a:rPr lang="ru-RU" sz="4000" b="1" baseline="-25000" dirty="0" smtClean="0">
                <a:solidFill>
                  <a:srgbClr val="0033CC"/>
                </a:solidFill>
                <a:latin typeface="Times New Roman"/>
                <a:ea typeface="Times New Roman"/>
              </a:rPr>
              <a:t>1</a:t>
            </a:r>
            <a:r>
              <a:rPr lang="ru-RU" sz="4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= </a:t>
            </a:r>
            <a:r>
              <a:rPr lang="ru-RU" sz="4000" b="1" dirty="0" smtClean="0">
                <a:latin typeface="Times New Roman"/>
                <a:ea typeface="Times New Roman"/>
              </a:rPr>
              <a:t>2С</a:t>
            </a:r>
            <a:r>
              <a:rPr lang="ru-RU" sz="4000" b="1" baseline="-25000" dirty="0" smtClean="0">
                <a:latin typeface="Times New Roman"/>
                <a:ea typeface="Times New Roman"/>
              </a:rPr>
              <a:t>н</a:t>
            </a:r>
            <a:endParaRPr lang="ru-RU" sz="4000" dirty="0"/>
          </a:p>
        </p:txBody>
      </p:sp>
      <p:grpSp>
        <p:nvGrpSpPr>
          <p:cNvPr id="18" name="Group 9"/>
          <p:cNvGrpSpPr>
            <a:grpSpLocks/>
          </p:cNvGrpSpPr>
          <p:nvPr/>
        </p:nvGrpSpPr>
        <p:grpSpPr bwMode="auto">
          <a:xfrm>
            <a:off x="5000628" y="1158853"/>
            <a:ext cx="3821368" cy="1055701"/>
            <a:chOff x="4792" y="6440"/>
            <a:chExt cx="1573" cy="426"/>
          </a:xfrm>
        </p:grpSpPr>
        <p:grpSp>
          <p:nvGrpSpPr>
            <p:cNvPr id="19" name="Group 10"/>
            <p:cNvGrpSpPr>
              <a:grpSpLocks/>
            </p:cNvGrpSpPr>
            <p:nvPr/>
          </p:nvGrpSpPr>
          <p:grpSpPr bwMode="auto">
            <a:xfrm>
              <a:off x="5230" y="6463"/>
              <a:ext cx="140" cy="403"/>
              <a:chOff x="5230" y="6463"/>
              <a:chExt cx="140" cy="403"/>
            </a:xfrm>
          </p:grpSpPr>
          <p:sp>
            <p:nvSpPr>
              <p:cNvPr id="26" name="Line 11"/>
              <p:cNvSpPr>
                <a:spLocks noChangeShapeType="1"/>
              </p:cNvSpPr>
              <p:nvPr/>
            </p:nvSpPr>
            <p:spPr bwMode="auto">
              <a:xfrm>
                <a:off x="5230" y="6463"/>
                <a:ext cx="0" cy="403"/>
              </a:xfrm>
              <a:prstGeom prst="line">
                <a:avLst/>
              </a:prstGeom>
              <a:noFill/>
              <a:ln w="7620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Line 12"/>
              <p:cNvSpPr>
                <a:spLocks noChangeShapeType="1"/>
              </p:cNvSpPr>
              <p:nvPr/>
            </p:nvSpPr>
            <p:spPr bwMode="auto">
              <a:xfrm>
                <a:off x="5370" y="6463"/>
                <a:ext cx="0" cy="403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0" name="Group 13"/>
            <p:cNvGrpSpPr>
              <a:grpSpLocks/>
            </p:cNvGrpSpPr>
            <p:nvPr/>
          </p:nvGrpSpPr>
          <p:grpSpPr bwMode="auto">
            <a:xfrm>
              <a:off x="5829" y="6440"/>
              <a:ext cx="115" cy="403"/>
              <a:chOff x="5230" y="6463"/>
              <a:chExt cx="115" cy="403"/>
            </a:xfrm>
          </p:grpSpPr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5230" y="6463"/>
                <a:ext cx="0" cy="403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>
                <a:off x="5345" y="6463"/>
                <a:ext cx="0" cy="403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4792" y="6670"/>
              <a:ext cx="42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>
              <a:off x="5380" y="6670"/>
              <a:ext cx="42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5939" y="6670"/>
              <a:ext cx="42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7858149" y="571504"/>
            <a:ext cx="7793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357819" y="571504"/>
            <a:ext cx="7793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4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19"/>
          <p:cNvGrpSpPr>
            <a:grpSpLocks/>
          </p:cNvGrpSpPr>
          <p:nvPr/>
        </p:nvGrpSpPr>
        <p:grpSpPr bwMode="auto">
          <a:xfrm>
            <a:off x="5590205" y="2123942"/>
            <a:ext cx="2746926" cy="1305065"/>
            <a:chOff x="6153" y="6284"/>
            <a:chExt cx="1824" cy="729"/>
          </a:xfrm>
        </p:grpSpPr>
        <p:grpSp>
          <p:nvGrpSpPr>
            <p:cNvPr id="31" name="Group 20"/>
            <p:cNvGrpSpPr>
              <a:grpSpLocks/>
            </p:cNvGrpSpPr>
            <p:nvPr/>
          </p:nvGrpSpPr>
          <p:grpSpPr bwMode="auto">
            <a:xfrm>
              <a:off x="6887" y="6284"/>
              <a:ext cx="550" cy="729"/>
              <a:chOff x="5534" y="7207"/>
              <a:chExt cx="731" cy="729"/>
            </a:xfrm>
          </p:grpSpPr>
          <p:grpSp>
            <p:nvGrpSpPr>
              <p:cNvPr id="49" name="Group 21"/>
              <p:cNvGrpSpPr>
                <a:grpSpLocks/>
              </p:cNvGrpSpPr>
              <p:nvPr/>
            </p:nvGrpSpPr>
            <p:grpSpPr bwMode="auto">
              <a:xfrm>
                <a:off x="5534" y="7207"/>
                <a:ext cx="731" cy="729"/>
                <a:chOff x="11393" y="3594"/>
                <a:chExt cx="1081" cy="729"/>
              </a:xfrm>
            </p:grpSpPr>
            <p:sp>
              <p:nvSpPr>
                <p:cNvPr id="51" name="Line 22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52" name="Group 23"/>
                <p:cNvGrpSpPr>
                  <a:grpSpLocks/>
                </p:cNvGrpSpPr>
                <p:nvPr/>
              </p:nvGrpSpPr>
              <p:grpSpPr bwMode="auto">
                <a:xfrm>
                  <a:off x="11393" y="3594"/>
                  <a:ext cx="1081" cy="729"/>
                  <a:chOff x="10898" y="3862"/>
                  <a:chExt cx="864" cy="729"/>
                </a:xfrm>
              </p:grpSpPr>
              <p:sp>
                <p:nvSpPr>
                  <p:cNvPr id="53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30" y="3862"/>
                    <a:ext cx="559" cy="3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4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5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4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98" y="4141"/>
                    <a:ext cx="864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C</a:t>
                    </a:r>
                    <a:r>
                      <a:rPr kumimoji="0" lang="en-US" sz="4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kumimoji="0" lang="ru-RU" sz="5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50" name="Line 26"/>
              <p:cNvSpPr>
                <a:spLocks noChangeShapeType="1"/>
              </p:cNvSpPr>
              <p:nvPr/>
            </p:nvSpPr>
            <p:spPr bwMode="auto">
              <a:xfrm>
                <a:off x="5667" y="7556"/>
                <a:ext cx="367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2" name="Group 27"/>
            <p:cNvGrpSpPr>
              <a:grpSpLocks/>
            </p:cNvGrpSpPr>
            <p:nvPr/>
          </p:nvGrpSpPr>
          <p:grpSpPr bwMode="auto">
            <a:xfrm>
              <a:off x="6153" y="6284"/>
              <a:ext cx="1824" cy="716"/>
              <a:chOff x="5769" y="6284"/>
              <a:chExt cx="1824" cy="716"/>
            </a:xfrm>
          </p:grpSpPr>
          <p:grpSp>
            <p:nvGrpSpPr>
              <p:cNvPr id="33" name="Group 28"/>
              <p:cNvGrpSpPr>
                <a:grpSpLocks/>
              </p:cNvGrpSpPr>
              <p:nvPr/>
            </p:nvGrpSpPr>
            <p:grpSpPr bwMode="auto">
              <a:xfrm>
                <a:off x="5769" y="6297"/>
                <a:ext cx="623" cy="689"/>
                <a:chOff x="5252" y="7207"/>
                <a:chExt cx="826" cy="689"/>
              </a:xfrm>
            </p:grpSpPr>
            <p:grpSp>
              <p:nvGrpSpPr>
                <p:cNvPr id="43" name="Group 29"/>
                <p:cNvGrpSpPr>
                  <a:grpSpLocks/>
                </p:cNvGrpSpPr>
                <p:nvPr/>
              </p:nvGrpSpPr>
              <p:grpSpPr bwMode="auto">
                <a:xfrm>
                  <a:off x="5252" y="7207"/>
                  <a:ext cx="826" cy="689"/>
                  <a:chOff x="10974" y="3594"/>
                  <a:chExt cx="1221" cy="689"/>
                </a:xfrm>
              </p:grpSpPr>
              <p:sp>
                <p:nvSpPr>
                  <p:cNvPr id="45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no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46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10974" y="3594"/>
                    <a:ext cx="1082" cy="689"/>
                    <a:chOff x="10554" y="3862"/>
                    <a:chExt cx="864" cy="689"/>
                  </a:xfrm>
                </p:grpSpPr>
                <p:sp>
                  <p:nvSpPr>
                    <p:cNvPr id="47" name="Text Box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684" y="3862"/>
                      <a:ext cx="594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8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54" y="4101"/>
                      <a:ext cx="864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4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44" name="Line 34"/>
                <p:cNvSpPr>
                  <a:spLocks noChangeShapeType="1"/>
                </p:cNvSpPr>
                <p:nvPr/>
              </p:nvSpPr>
              <p:spPr bwMode="auto">
                <a:xfrm>
                  <a:off x="5367" y="7533"/>
                  <a:ext cx="367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34" name="Group 35"/>
              <p:cNvGrpSpPr>
                <a:grpSpLocks/>
              </p:cNvGrpSpPr>
              <p:nvPr/>
            </p:nvGrpSpPr>
            <p:grpSpPr bwMode="auto">
              <a:xfrm>
                <a:off x="7043" y="6284"/>
                <a:ext cx="550" cy="716"/>
                <a:chOff x="5531" y="7220"/>
                <a:chExt cx="731" cy="716"/>
              </a:xfrm>
            </p:grpSpPr>
            <p:grpSp>
              <p:nvGrpSpPr>
                <p:cNvPr id="37" name="Group 36"/>
                <p:cNvGrpSpPr>
                  <a:grpSpLocks/>
                </p:cNvGrpSpPr>
                <p:nvPr/>
              </p:nvGrpSpPr>
              <p:grpSpPr bwMode="auto">
                <a:xfrm>
                  <a:off x="5531" y="7220"/>
                  <a:ext cx="731" cy="716"/>
                  <a:chOff x="11380" y="3607"/>
                  <a:chExt cx="1080" cy="716"/>
                </a:xfrm>
              </p:grpSpPr>
              <p:sp>
                <p:nvSpPr>
                  <p:cNvPr id="39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no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40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11380" y="3607"/>
                    <a:ext cx="1080" cy="716"/>
                    <a:chOff x="10898" y="3875"/>
                    <a:chExt cx="864" cy="716"/>
                  </a:xfrm>
                </p:grpSpPr>
                <p:sp>
                  <p:nvSpPr>
                    <p:cNvPr id="41" name="Text Box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964" y="3875"/>
                      <a:ext cx="596" cy="33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2" name="Text Box 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898" y="4141"/>
                      <a:ext cx="864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4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38" name="Line 41"/>
                <p:cNvSpPr>
                  <a:spLocks noChangeShapeType="1"/>
                </p:cNvSpPr>
                <p:nvPr/>
              </p:nvSpPr>
              <p:spPr bwMode="auto">
                <a:xfrm>
                  <a:off x="5667" y="7556"/>
                  <a:ext cx="367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5" name="Text Box 42"/>
              <p:cNvSpPr txBox="1">
                <a:spLocks noChangeArrowheads="1"/>
              </p:cNvSpPr>
              <p:nvPr/>
            </p:nvSpPr>
            <p:spPr bwMode="auto">
              <a:xfrm>
                <a:off x="6206" y="6432"/>
                <a:ext cx="502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Text Box 43"/>
              <p:cNvSpPr txBox="1">
                <a:spLocks noChangeArrowheads="1"/>
              </p:cNvSpPr>
              <p:nvPr/>
            </p:nvSpPr>
            <p:spPr bwMode="auto">
              <a:xfrm>
                <a:off x="6863" y="6445"/>
                <a:ext cx="502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857224" y="3714752"/>
            <a:ext cx="571504" cy="7858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714348" y="3857628"/>
            <a:ext cx="1643074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Группа 57"/>
          <p:cNvGrpSpPr/>
          <p:nvPr/>
        </p:nvGrpSpPr>
        <p:grpSpPr>
          <a:xfrm flipV="1">
            <a:off x="6500826" y="3286124"/>
            <a:ext cx="1224795" cy="1714512"/>
            <a:chOff x="6740993" y="2558178"/>
            <a:chExt cx="1724855" cy="1643074"/>
          </a:xfrm>
        </p:grpSpPr>
        <p:sp>
          <p:nvSpPr>
            <p:cNvPr id="59" name="Text Box 5"/>
            <p:cNvSpPr txBox="1">
              <a:spLocks noChangeArrowheads="1"/>
            </p:cNvSpPr>
            <p:nvPr/>
          </p:nvSpPr>
          <p:spPr bwMode="auto">
            <a:xfrm rot="10800000">
              <a:off x="6930421" y="3415434"/>
              <a:ext cx="1233612" cy="7858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d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/2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0" name="Group 2"/>
            <p:cNvGrpSpPr>
              <a:grpSpLocks/>
            </p:cNvGrpSpPr>
            <p:nvPr/>
          </p:nvGrpSpPr>
          <p:grpSpPr bwMode="auto">
            <a:xfrm>
              <a:off x="6740993" y="2757670"/>
              <a:ext cx="1724855" cy="1220825"/>
              <a:chOff x="6543" y="5031"/>
              <a:chExt cx="1334" cy="829"/>
            </a:xfrm>
            <a:noFill/>
          </p:grpSpPr>
          <p:grpSp>
            <p:nvGrpSpPr>
              <p:cNvPr id="62" name="Group 3"/>
              <p:cNvGrpSpPr>
                <a:grpSpLocks/>
              </p:cNvGrpSpPr>
              <p:nvPr/>
            </p:nvGrpSpPr>
            <p:grpSpPr bwMode="auto">
              <a:xfrm>
                <a:off x="6566" y="5031"/>
                <a:ext cx="1311" cy="829"/>
                <a:chOff x="991" y="3330"/>
                <a:chExt cx="1140" cy="829"/>
              </a:xfrm>
              <a:grpFill/>
            </p:grpSpPr>
            <p:sp>
              <p:nvSpPr>
                <p:cNvPr id="6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91" y="3330"/>
                  <a:ext cx="1140" cy="82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6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3" name="Line 11"/>
              <p:cNvSpPr>
                <a:spLocks noChangeShapeType="1"/>
              </p:cNvSpPr>
              <p:nvPr/>
            </p:nvSpPr>
            <p:spPr bwMode="auto">
              <a:xfrm>
                <a:off x="6543" y="5435"/>
                <a:ext cx="1058" cy="0"/>
              </a:xfrm>
              <a:prstGeom prst="line">
                <a:avLst/>
              </a:prstGeom>
              <a:grp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1" name="Text Box 6"/>
            <p:cNvSpPr txBox="1">
              <a:spLocks noChangeArrowheads="1"/>
            </p:cNvSpPr>
            <p:nvPr/>
          </p:nvSpPr>
          <p:spPr bwMode="auto">
            <a:xfrm rot="10800000">
              <a:off x="6754769" y="2558178"/>
              <a:ext cx="1509868" cy="7143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ru-RU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7" name="Group 19"/>
          <p:cNvGrpSpPr>
            <a:grpSpLocks/>
          </p:cNvGrpSpPr>
          <p:nvPr/>
        </p:nvGrpSpPr>
        <p:grpSpPr bwMode="auto">
          <a:xfrm>
            <a:off x="5500694" y="3500438"/>
            <a:ext cx="1277608" cy="1233456"/>
            <a:chOff x="6158" y="6297"/>
            <a:chExt cx="1684" cy="689"/>
          </a:xfrm>
        </p:grpSpPr>
        <p:sp>
          <p:nvSpPr>
            <p:cNvPr id="88" name="Line 22"/>
            <p:cNvSpPr>
              <a:spLocks noChangeShapeType="1"/>
            </p:cNvSpPr>
            <p:nvPr/>
          </p:nvSpPr>
          <p:spPr bwMode="auto">
            <a:xfrm>
              <a:off x="6982" y="6628"/>
              <a:ext cx="320" cy="0"/>
            </a:xfrm>
            <a:prstGeom prst="line">
              <a:avLst/>
            </a:prstGeom>
            <a:noFill/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9" name="Group 27"/>
            <p:cNvGrpSpPr>
              <a:grpSpLocks/>
            </p:cNvGrpSpPr>
            <p:nvPr/>
          </p:nvGrpSpPr>
          <p:grpSpPr bwMode="auto">
            <a:xfrm>
              <a:off x="6158" y="6297"/>
              <a:ext cx="1684" cy="689"/>
              <a:chOff x="5774" y="6297"/>
              <a:chExt cx="1684" cy="689"/>
            </a:xfrm>
          </p:grpSpPr>
          <p:grpSp>
            <p:nvGrpSpPr>
              <p:cNvPr id="70" name="Group 28"/>
              <p:cNvGrpSpPr>
                <a:grpSpLocks/>
              </p:cNvGrpSpPr>
              <p:nvPr/>
            </p:nvGrpSpPr>
            <p:grpSpPr bwMode="auto">
              <a:xfrm>
                <a:off x="5774" y="6297"/>
                <a:ext cx="1130" cy="689"/>
                <a:chOff x="5252" y="7207"/>
                <a:chExt cx="1496" cy="689"/>
              </a:xfrm>
            </p:grpSpPr>
            <p:grpSp>
              <p:nvGrpSpPr>
                <p:cNvPr id="80" name="Group 29"/>
                <p:cNvGrpSpPr>
                  <a:grpSpLocks/>
                </p:cNvGrpSpPr>
                <p:nvPr/>
              </p:nvGrpSpPr>
              <p:grpSpPr bwMode="auto">
                <a:xfrm>
                  <a:off x="5252" y="7207"/>
                  <a:ext cx="1496" cy="689"/>
                  <a:chOff x="10972" y="3594"/>
                  <a:chExt cx="2211" cy="689"/>
                </a:xfrm>
              </p:grpSpPr>
              <p:sp>
                <p:nvSpPr>
                  <p:cNvPr id="82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no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83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10972" y="3594"/>
                    <a:ext cx="2211" cy="689"/>
                    <a:chOff x="10555" y="3862"/>
                    <a:chExt cx="1766" cy="689"/>
                  </a:xfrm>
                </p:grpSpPr>
                <p:sp>
                  <p:nvSpPr>
                    <p:cNvPr id="84" name="Text Box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684" y="3862"/>
                      <a:ext cx="594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85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55" y="4101"/>
                      <a:ext cx="1766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4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81" name="Line 34"/>
                <p:cNvSpPr>
                  <a:spLocks noChangeShapeType="1"/>
                </p:cNvSpPr>
                <p:nvPr/>
              </p:nvSpPr>
              <p:spPr bwMode="auto">
                <a:xfrm>
                  <a:off x="5448" y="7526"/>
                  <a:ext cx="628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76" name="Line 37"/>
              <p:cNvSpPr>
                <a:spLocks noChangeShapeType="1"/>
              </p:cNvSpPr>
              <p:nvPr/>
            </p:nvSpPr>
            <p:spPr bwMode="auto">
              <a:xfrm>
                <a:off x="7138" y="6615"/>
                <a:ext cx="320" cy="0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Text Box 42"/>
              <p:cNvSpPr txBox="1">
                <a:spLocks noChangeArrowheads="1"/>
              </p:cNvSpPr>
              <p:nvPr/>
            </p:nvSpPr>
            <p:spPr bwMode="auto">
              <a:xfrm>
                <a:off x="6516" y="6432"/>
                <a:ext cx="502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93" name="Text Box 43"/>
          <p:cNvSpPr txBox="1">
            <a:spLocks noChangeArrowheads="1"/>
          </p:cNvSpPr>
          <p:nvPr/>
        </p:nvSpPr>
        <p:spPr bwMode="auto">
          <a:xfrm>
            <a:off x="7572397" y="3714752"/>
            <a:ext cx="571504" cy="80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endParaRPr kumimoji="0" lang="ru-RU" sz="5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4" name="Группа 93"/>
          <p:cNvGrpSpPr/>
          <p:nvPr/>
        </p:nvGrpSpPr>
        <p:grpSpPr>
          <a:xfrm flipV="1">
            <a:off x="7990455" y="3226561"/>
            <a:ext cx="1224795" cy="1714512"/>
            <a:chOff x="6740993" y="2558178"/>
            <a:chExt cx="1724855" cy="1643074"/>
          </a:xfrm>
        </p:grpSpPr>
        <p:sp>
          <p:nvSpPr>
            <p:cNvPr id="95" name="Text Box 5"/>
            <p:cNvSpPr txBox="1">
              <a:spLocks noChangeArrowheads="1"/>
            </p:cNvSpPr>
            <p:nvPr/>
          </p:nvSpPr>
          <p:spPr bwMode="auto">
            <a:xfrm rot="10800000">
              <a:off x="6930421" y="3415434"/>
              <a:ext cx="1233612" cy="7858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d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/2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6" name="Group 2"/>
            <p:cNvGrpSpPr>
              <a:grpSpLocks/>
            </p:cNvGrpSpPr>
            <p:nvPr/>
          </p:nvGrpSpPr>
          <p:grpSpPr bwMode="auto">
            <a:xfrm>
              <a:off x="6740993" y="2757670"/>
              <a:ext cx="1724855" cy="1220825"/>
              <a:chOff x="6543" y="5031"/>
              <a:chExt cx="1334" cy="829"/>
            </a:xfrm>
            <a:noFill/>
          </p:grpSpPr>
          <p:grpSp>
            <p:nvGrpSpPr>
              <p:cNvPr id="98" name="Group 3"/>
              <p:cNvGrpSpPr>
                <a:grpSpLocks/>
              </p:cNvGrpSpPr>
              <p:nvPr/>
            </p:nvGrpSpPr>
            <p:grpSpPr bwMode="auto">
              <a:xfrm>
                <a:off x="6566" y="5031"/>
                <a:ext cx="1311" cy="829"/>
                <a:chOff x="991" y="3330"/>
                <a:chExt cx="1140" cy="829"/>
              </a:xfrm>
              <a:grpFill/>
            </p:grpSpPr>
            <p:sp>
              <p:nvSpPr>
                <p:cNvPr id="100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91" y="3330"/>
                  <a:ext cx="1140" cy="82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1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99" name="Line 11"/>
              <p:cNvSpPr>
                <a:spLocks noChangeShapeType="1"/>
              </p:cNvSpPr>
              <p:nvPr/>
            </p:nvSpPr>
            <p:spPr bwMode="auto">
              <a:xfrm>
                <a:off x="6543" y="5435"/>
                <a:ext cx="1058" cy="0"/>
              </a:xfrm>
              <a:prstGeom prst="line">
                <a:avLst/>
              </a:prstGeom>
              <a:grp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7" name="Text Box 6"/>
            <p:cNvSpPr txBox="1">
              <a:spLocks noChangeArrowheads="1"/>
            </p:cNvSpPr>
            <p:nvPr/>
          </p:nvSpPr>
          <p:spPr bwMode="auto">
            <a:xfrm rot="10800000">
              <a:off x="6754769" y="2558178"/>
              <a:ext cx="1509868" cy="7143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ru-RU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2" name="Прямоугольник 101"/>
          <p:cNvSpPr/>
          <p:nvPr/>
        </p:nvSpPr>
        <p:spPr>
          <a:xfrm>
            <a:off x="2714612" y="2428868"/>
            <a:ext cx="2428892" cy="110799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</a:pPr>
            <a:r>
              <a:rPr lang="ru-RU" sz="4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С=</a:t>
            </a:r>
            <a:r>
              <a:rPr lang="ru-RU" sz="6600" b="1" dirty="0" smtClean="0">
                <a:solidFill>
                  <a:srgbClr val="C000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ru-RU" sz="6600" b="1" baseline="-250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0</a:t>
            </a:r>
            <a:r>
              <a:rPr lang="en-US" sz="4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S</a:t>
            </a:r>
            <a:r>
              <a:rPr lang="ru-RU" sz="4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/</a:t>
            </a:r>
            <a:r>
              <a:rPr lang="en-US" sz="4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d</a:t>
            </a:r>
            <a:r>
              <a:rPr lang="ru-RU" sz="4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endParaRPr lang="ru-RU" sz="4400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142844" y="5715016"/>
            <a:ext cx="5643602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</a:pPr>
            <a:r>
              <a:rPr lang="ru-RU" sz="4000" dirty="0" smtClean="0">
                <a:latin typeface="Times New Roman"/>
              </a:rPr>
              <a:t>Ничего не изменилось!!!</a:t>
            </a:r>
            <a:endParaRPr lang="ru-RU" sz="4000" dirty="0"/>
          </a:p>
        </p:txBody>
      </p:sp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6858048" y="6357958"/>
            <a:ext cx="2285984" cy="500042"/>
          </a:xfrm>
          <a:prstGeom prst="rect">
            <a:avLst/>
          </a:prstGeom>
          <a:solidFill>
            <a:srgbClr val="FFFF00"/>
          </a:solidFill>
          <a:ln w="158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14, стр.28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17" grpId="0" animBg="1"/>
      <p:bldP spid="28" grpId="0"/>
      <p:bldP spid="29" grpId="0"/>
      <p:bldP spid="57" grpId="0" animBg="1"/>
      <p:bldP spid="93" grpId="0"/>
      <p:bldP spid="102" grpId="0" animBg="1"/>
      <p:bldP spid="102" grpId="1" animBg="1"/>
      <p:bldP spid="10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0"/>
            <a:ext cx="6429388" cy="101566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Залить диэлектриком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 </a:t>
            </a:r>
            <a:r>
              <a:rPr lang="ru-RU" sz="60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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0908" y="1059483"/>
            <a:ext cx="214314" cy="3214710"/>
          </a:xfrm>
          <a:prstGeom prst="rect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1071546"/>
            <a:ext cx="214314" cy="32147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9161" y="1059671"/>
            <a:ext cx="1714512" cy="321471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6600"/>
              </a:solidFill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2844557" y="1071546"/>
            <a:ext cx="2298947" cy="1643074"/>
            <a:chOff x="6702210" y="2558178"/>
            <a:chExt cx="2298947" cy="1643074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7822913" y="3415434"/>
              <a:ext cx="571504" cy="7858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d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" name="Group 2"/>
            <p:cNvGrpSpPr>
              <a:grpSpLocks/>
            </p:cNvGrpSpPr>
            <p:nvPr/>
          </p:nvGrpSpPr>
          <p:grpSpPr bwMode="auto">
            <a:xfrm>
              <a:off x="6702210" y="2757670"/>
              <a:ext cx="2298947" cy="1220825"/>
              <a:chOff x="6513" y="5031"/>
              <a:chExt cx="1778" cy="829"/>
            </a:xfrm>
            <a:noFill/>
          </p:grpSpPr>
          <p:grpSp>
            <p:nvGrpSpPr>
              <p:cNvPr id="10" name="Group 3"/>
              <p:cNvGrpSpPr>
                <a:grpSpLocks/>
              </p:cNvGrpSpPr>
              <p:nvPr/>
            </p:nvGrpSpPr>
            <p:grpSpPr bwMode="auto">
              <a:xfrm>
                <a:off x="6513" y="5031"/>
                <a:ext cx="1363" cy="829"/>
                <a:chOff x="946" y="3330"/>
                <a:chExt cx="1185" cy="829"/>
              </a:xfrm>
              <a:grpFill/>
            </p:grpSpPr>
            <p:sp>
              <p:nvSpPr>
                <p:cNvPr id="1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91" y="3330"/>
                  <a:ext cx="1140" cy="82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946" y="3513"/>
                  <a:ext cx="721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lang="ru-RU" sz="3600" b="1" baseline="-25000" dirty="0" err="1" smtClean="0">
                      <a:latin typeface="Times New Roman"/>
                      <a:ea typeface="Times New Roman"/>
                    </a:rPr>
                    <a:t>н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" name="Line 11"/>
              <p:cNvSpPr>
                <a:spLocks noChangeShapeType="1"/>
              </p:cNvSpPr>
              <p:nvPr/>
            </p:nvSpPr>
            <p:spPr bwMode="auto">
              <a:xfrm>
                <a:off x="7233" y="5435"/>
                <a:ext cx="1058" cy="0"/>
              </a:xfrm>
              <a:prstGeom prst="line">
                <a:avLst/>
              </a:prstGeom>
              <a:grp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7575823" y="2558178"/>
              <a:ext cx="1032908" cy="7143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ru-RU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1214414" y="2857496"/>
            <a:ext cx="571504" cy="7858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666848" y="3857628"/>
            <a:ext cx="1643074" cy="1588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1214414" y="5072074"/>
            <a:ext cx="7429520" cy="110799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</a:pPr>
            <a:r>
              <a:rPr lang="ru-RU" sz="4000" b="1" dirty="0" smtClean="0">
                <a:latin typeface="Times New Roman"/>
              </a:rPr>
              <a:t>Ёмкость увеличилась в</a:t>
            </a:r>
            <a:r>
              <a:rPr lang="ru-RU" sz="4000" b="1" dirty="0" smtClean="0">
                <a:latin typeface="Times New Roman"/>
                <a:ea typeface="Times New Roman"/>
                <a:sym typeface="Symbol"/>
              </a:rPr>
              <a:t> </a:t>
            </a:r>
            <a:r>
              <a:rPr lang="ru-RU" sz="6600" b="1" dirty="0" smtClean="0">
                <a:solidFill>
                  <a:srgbClr val="0066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ru-RU" sz="4000" b="1" dirty="0" smtClean="0">
                <a:solidFill>
                  <a:srgbClr val="006600"/>
                </a:solidFill>
                <a:latin typeface="Times New Roman"/>
                <a:ea typeface="Times New Roman"/>
                <a:sym typeface="Symbol"/>
              </a:rPr>
              <a:t> </a:t>
            </a:r>
            <a:r>
              <a:rPr lang="ru-RU" sz="4000" b="1" dirty="0" smtClean="0">
                <a:latin typeface="Times New Roman"/>
                <a:ea typeface="Times New Roman"/>
                <a:sym typeface="Symbol"/>
              </a:rPr>
              <a:t>раз</a:t>
            </a:r>
            <a:endParaRPr lang="ru-RU" sz="4000" b="1" dirty="0"/>
          </a:p>
        </p:txBody>
      </p:sp>
      <p:grpSp>
        <p:nvGrpSpPr>
          <p:cNvPr id="87" name="Группа 7"/>
          <p:cNvGrpSpPr/>
          <p:nvPr/>
        </p:nvGrpSpPr>
        <p:grpSpPr>
          <a:xfrm>
            <a:off x="4416193" y="2786058"/>
            <a:ext cx="2298947" cy="1749950"/>
            <a:chOff x="6702210" y="2451302"/>
            <a:chExt cx="2298947" cy="1749950"/>
          </a:xfrm>
        </p:grpSpPr>
        <p:sp>
          <p:nvSpPr>
            <p:cNvPr id="89" name="Text Box 5"/>
            <p:cNvSpPr txBox="1">
              <a:spLocks noChangeArrowheads="1"/>
            </p:cNvSpPr>
            <p:nvPr/>
          </p:nvSpPr>
          <p:spPr bwMode="auto">
            <a:xfrm>
              <a:off x="7822913" y="3415434"/>
              <a:ext cx="571504" cy="7858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d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0" name="Group 2"/>
            <p:cNvGrpSpPr>
              <a:grpSpLocks/>
            </p:cNvGrpSpPr>
            <p:nvPr/>
          </p:nvGrpSpPr>
          <p:grpSpPr bwMode="auto">
            <a:xfrm>
              <a:off x="6702210" y="2757670"/>
              <a:ext cx="2298947" cy="1220825"/>
              <a:chOff x="6513" y="5031"/>
              <a:chExt cx="1778" cy="829"/>
            </a:xfrm>
            <a:noFill/>
          </p:grpSpPr>
          <p:grpSp>
            <p:nvGrpSpPr>
              <p:cNvPr id="92" name="Group 3"/>
              <p:cNvGrpSpPr>
                <a:grpSpLocks/>
              </p:cNvGrpSpPr>
              <p:nvPr/>
            </p:nvGrpSpPr>
            <p:grpSpPr bwMode="auto">
              <a:xfrm>
                <a:off x="6513" y="5031"/>
                <a:ext cx="1149" cy="829"/>
                <a:chOff x="946" y="3330"/>
                <a:chExt cx="999" cy="829"/>
              </a:xfrm>
              <a:grpFill/>
            </p:grpSpPr>
            <p:sp>
              <p:nvSpPr>
                <p:cNvPr id="96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91" y="3330"/>
                  <a:ext cx="724" cy="82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8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946" y="3513"/>
                  <a:ext cx="721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lang="ru-RU" sz="4000" b="1" baseline="-25000" dirty="0" smtClean="0">
                      <a:solidFill>
                        <a:srgbClr val="006600"/>
                      </a:solidFill>
                      <a:latin typeface="Times New Roman"/>
                      <a:ea typeface="Times New Roman"/>
                    </a:rPr>
                    <a:t>к</a:t>
                  </a:r>
                  <a:r>
                    <a: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4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94" name="Line 11"/>
              <p:cNvSpPr>
                <a:spLocks noChangeShapeType="1"/>
              </p:cNvSpPr>
              <p:nvPr/>
            </p:nvSpPr>
            <p:spPr bwMode="auto">
              <a:xfrm>
                <a:off x="7233" y="5435"/>
                <a:ext cx="1058" cy="0"/>
              </a:xfrm>
              <a:prstGeom prst="line">
                <a:avLst/>
              </a:prstGeom>
              <a:grp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1" name="Text Box 6"/>
            <p:cNvSpPr txBox="1">
              <a:spLocks noChangeArrowheads="1"/>
            </p:cNvSpPr>
            <p:nvPr/>
          </p:nvSpPr>
          <p:spPr bwMode="auto">
            <a:xfrm>
              <a:off x="7575822" y="2451302"/>
              <a:ext cx="1412404" cy="89269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5400" b="1" dirty="0" smtClean="0">
                  <a:solidFill>
                    <a:srgbClr val="006600"/>
                  </a:solidFill>
                  <a:latin typeface="Times New Roman"/>
                  <a:ea typeface="Times New Roman"/>
                  <a:sym typeface="Symbol"/>
                </a:rPr>
                <a:t>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ru-RU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0" y="6357958"/>
            <a:ext cx="2285984" cy="500042"/>
          </a:xfrm>
          <a:prstGeom prst="rect">
            <a:avLst/>
          </a:prstGeom>
          <a:solidFill>
            <a:srgbClr val="FFFF00"/>
          </a:solidFill>
          <a:ln w="158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14, стр.28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57" grpId="0" animBg="1"/>
      <p:bldP spid="10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-71462"/>
            <a:ext cx="9144000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</a:pPr>
            <a:r>
              <a:rPr lang="ru-RU" sz="4000" dirty="0" smtClean="0">
                <a:latin typeface="Times New Roman"/>
                <a:ea typeface="Times New Roman"/>
              </a:rPr>
              <a:t>Вставить проводник толщиной </a:t>
            </a:r>
            <a:r>
              <a:rPr lang="en-US" sz="4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a</a:t>
            </a:r>
            <a:r>
              <a:rPr lang="ru-RU" sz="4000" dirty="0" smtClean="0">
                <a:latin typeface="Times New Roman"/>
                <a:ea typeface="Times New Roman"/>
              </a:rPr>
              <a:t>.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714356"/>
            <a:ext cx="214314" cy="3214710"/>
          </a:xfrm>
          <a:prstGeom prst="rect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05110" y="726419"/>
            <a:ext cx="214314" cy="32147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55040" y="714544"/>
            <a:ext cx="714380" cy="32147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7"/>
          <p:cNvGrpSpPr/>
          <p:nvPr/>
        </p:nvGrpSpPr>
        <p:grpSpPr>
          <a:xfrm>
            <a:off x="2594041" y="571480"/>
            <a:ext cx="2298947" cy="1643074"/>
            <a:chOff x="6702210" y="2558178"/>
            <a:chExt cx="2298947" cy="1643074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7822913" y="3415434"/>
              <a:ext cx="571504" cy="7858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d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" name="Group 2"/>
            <p:cNvGrpSpPr>
              <a:grpSpLocks/>
            </p:cNvGrpSpPr>
            <p:nvPr/>
          </p:nvGrpSpPr>
          <p:grpSpPr bwMode="auto">
            <a:xfrm>
              <a:off x="6702210" y="2757670"/>
              <a:ext cx="2298947" cy="1220825"/>
              <a:chOff x="6513" y="5031"/>
              <a:chExt cx="1778" cy="829"/>
            </a:xfrm>
            <a:noFill/>
          </p:grpSpPr>
          <p:grpSp>
            <p:nvGrpSpPr>
              <p:cNvPr id="10" name="Group 3"/>
              <p:cNvGrpSpPr>
                <a:grpSpLocks/>
              </p:cNvGrpSpPr>
              <p:nvPr/>
            </p:nvGrpSpPr>
            <p:grpSpPr bwMode="auto">
              <a:xfrm>
                <a:off x="6513" y="5031"/>
                <a:ext cx="1363" cy="829"/>
                <a:chOff x="946" y="3330"/>
                <a:chExt cx="1185" cy="829"/>
              </a:xfrm>
              <a:grpFill/>
            </p:grpSpPr>
            <p:sp>
              <p:nvSpPr>
                <p:cNvPr id="1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91" y="3330"/>
                  <a:ext cx="1140" cy="82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946" y="3513"/>
                  <a:ext cx="721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lang="ru-RU" sz="3600" b="1" baseline="-25000" dirty="0" err="1" smtClean="0">
                      <a:latin typeface="Times New Roman"/>
                      <a:ea typeface="Times New Roman"/>
                    </a:rPr>
                    <a:t>н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" name="Line 11"/>
              <p:cNvSpPr>
                <a:spLocks noChangeShapeType="1"/>
              </p:cNvSpPr>
              <p:nvPr/>
            </p:nvSpPr>
            <p:spPr bwMode="auto">
              <a:xfrm>
                <a:off x="7233" y="5435"/>
                <a:ext cx="1058" cy="0"/>
              </a:xfrm>
              <a:prstGeom prst="line">
                <a:avLst/>
              </a:prstGeom>
              <a:grp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7575823" y="2558178"/>
              <a:ext cx="1032908" cy="7143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ru-RU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5000612" y="1171244"/>
            <a:ext cx="3583288" cy="1055701"/>
            <a:chOff x="4792" y="6445"/>
            <a:chExt cx="1475" cy="426"/>
          </a:xfrm>
        </p:grpSpPr>
        <p:grpSp>
          <p:nvGrpSpPr>
            <p:cNvPr id="18" name="Group 10"/>
            <p:cNvGrpSpPr>
              <a:grpSpLocks/>
            </p:cNvGrpSpPr>
            <p:nvPr/>
          </p:nvGrpSpPr>
          <p:grpSpPr bwMode="auto">
            <a:xfrm>
              <a:off x="5230" y="6463"/>
              <a:ext cx="86" cy="408"/>
              <a:chOff x="5230" y="6463"/>
              <a:chExt cx="86" cy="408"/>
            </a:xfrm>
          </p:grpSpPr>
          <p:sp>
            <p:nvSpPr>
              <p:cNvPr id="26" name="Line 11"/>
              <p:cNvSpPr>
                <a:spLocks noChangeShapeType="1"/>
              </p:cNvSpPr>
              <p:nvPr/>
            </p:nvSpPr>
            <p:spPr bwMode="auto">
              <a:xfrm>
                <a:off x="5230" y="6463"/>
                <a:ext cx="0" cy="403"/>
              </a:xfrm>
              <a:prstGeom prst="line">
                <a:avLst/>
              </a:prstGeom>
              <a:noFill/>
              <a:ln w="7620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Line 12"/>
              <p:cNvSpPr>
                <a:spLocks noChangeShapeType="1"/>
              </p:cNvSpPr>
              <p:nvPr/>
            </p:nvSpPr>
            <p:spPr bwMode="auto">
              <a:xfrm>
                <a:off x="5316" y="6468"/>
                <a:ext cx="0" cy="403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9" name="Group 13"/>
            <p:cNvGrpSpPr>
              <a:grpSpLocks/>
            </p:cNvGrpSpPr>
            <p:nvPr/>
          </p:nvGrpSpPr>
          <p:grpSpPr bwMode="auto">
            <a:xfrm>
              <a:off x="5775" y="6445"/>
              <a:ext cx="71" cy="403"/>
              <a:chOff x="5176" y="6468"/>
              <a:chExt cx="71" cy="403"/>
            </a:xfrm>
          </p:grpSpPr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5176" y="6468"/>
                <a:ext cx="0" cy="403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>
                <a:off x="5247" y="6468"/>
                <a:ext cx="0" cy="403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4792" y="6670"/>
              <a:ext cx="42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>
              <a:off x="5326" y="6675"/>
              <a:ext cx="42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5841" y="6675"/>
              <a:ext cx="42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7858149" y="571504"/>
            <a:ext cx="7793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357819" y="571504"/>
            <a:ext cx="7793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4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590205" y="2123942"/>
            <a:ext cx="2746926" cy="1305065"/>
            <a:chOff x="6153" y="6284"/>
            <a:chExt cx="1824" cy="729"/>
          </a:xfrm>
        </p:grpSpPr>
        <p:grpSp>
          <p:nvGrpSpPr>
            <p:cNvPr id="30" name="Group 20"/>
            <p:cNvGrpSpPr>
              <a:grpSpLocks/>
            </p:cNvGrpSpPr>
            <p:nvPr/>
          </p:nvGrpSpPr>
          <p:grpSpPr bwMode="auto">
            <a:xfrm>
              <a:off x="6887" y="6284"/>
              <a:ext cx="550" cy="729"/>
              <a:chOff x="5534" y="7207"/>
              <a:chExt cx="731" cy="729"/>
            </a:xfrm>
          </p:grpSpPr>
          <p:grpSp>
            <p:nvGrpSpPr>
              <p:cNvPr id="31" name="Group 21"/>
              <p:cNvGrpSpPr>
                <a:grpSpLocks/>
              </p:cNvGrpSpPr>
              <p:nvPr/>
            </p:nvGrpSpPr>
            <p:grpSpPr bwMode="auto">
              <a:xfrm>
                <a:off x="5534" y="7207"/>
                <a:ext cx="731" cy="729"/>
                <a:chOff x="11393" y="3594"/>
                <a:chExt cx="1081" cy="729"/>
              </a:xfrm>
            </p:grpSpPr>
            <p:sp>
              <p:nvSpPr>
                <p:cNvPr id="51" name="Line 22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32" name="Group 23"/>
                <p:cNvGrpSpPr>
                  <a:grpSpLocks/>
                </p:cNvGrpSpPr>
                <p:nvPr/>
              </p:nvGrpSpPr>
              <p:grpSpPr bwMode="auto">
                <a:xfrm>
                  <a:off x="11393" y="3594"/>
                  <a:ext cx="1081" cy="729"/>
                  <a:chOff x="10898" y="3862"/>
                  <a:chExt cx="864" cy="729"/>
                </a:xfrm>
              </p:grpSpPr>
              <p:sp>
                <p:nvSpPr>
                  <p:cNvPr id="53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30" y="3862"/>
                    <a:ext cx="559" cy="3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4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5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4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98" y="4141"/>
                    <a:ext cx="864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C</a:t>
                    </a:r>
                    <a:r>
                      <a:rPr kumimoji="0" lang="en-US" sz="4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kumimoji="0" lang="ru-RU" sz="5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50" name="Line 26"/>
              <p:cNvSpPr>
                <a:spLocks noChangeShapeType="1"/>
              </p:cNvSpPr>
              <p:nvPr/>
            </p:nvSpPr>
            <p:spPr bwMode="auto">
              <a:xfrm>
                <a:off x="5667" y="7556"/>
                <a:ext cx="367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3" name="Group 27"/>
            <p:cNvGrpSpPr>
              <a:grpSpLocks/>
            </p:cNvGrpSpPr>
            <p:nvPr/>
          </p:nvGrpSpPr>
          <p:grpSpPr bwMode="auto">
            <a:xfrm>
              <a:off x="6153" y="6284"/>
              <a:ext cx="1824" cy="716"/>
              <a:chOff x="5769" y="6284"/>
              <a:chExt cx="1824" cy="716"/>
            </a:xfrm>
          </p:grpSpPr>
          <p:grpSp>
            <p:nvGrpSpPr>
              <p:cNvPr id="34" name="Group 28"/>
              <p:cNvGrpSpPr>
                <a:grpSpLocks/>
              </p:cNvGrpSpPr>
              <p:nvPr/>
            </p:nvGrpSpPr>
            <p:grpSpPr bwMode="auto">
              <a:xfrm>
                <a:off x="5769" y="6297"/>
                <a:ext cx="623" cy="689"/>
                <a:chOff x="5252" y="7207"/>
                <a:chExt cx="826" cy="689"/>
              </a:xfrm>
            </p:grpSpPr>
            <p:grpSp>
              <p:nvGrpSpPr>
                <p:cNvPr id="37" name="Group 29"/>
                <p:cNvGrpSpPr>
                  <a:grpSpLocks/>
                </p:cNvGrpSpPr>
                <p:nvPr/>
              </p:nvGrpSpPr>
              <p:grpSpPr bwMode="auto">
                <a:xfrm>
                  <a:off x="5252" y="7207"/>
                  <a:ext cx="826" cy="689"/>
                  <a:chOff x="10974" y="3594"/>
                  <a:chExt cx="1221" cy="689"/>
                </a:xfrm>
              </p:grpSpPr>
              <p:sp>
                <p:nvSpPr>
                  <p:cNvPr id="45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no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40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10974" y="3594"/>
                    <a:ext cx="1082" cy="689"/>
                    <a:chOff x="10554" y="3862"/>
                    <a:chExt cx="864" cy="689"/>
                  </a:xfrm>
                </p:grpSpPr>
                <p:sp>
                  <p:nvSpPr>
                    <p:cNvPr id="47" name="Text Box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684" y="3862"/>
                      <a:ext cx="594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8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54" y="4101"/>
                      <a:ext cx="864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4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44" name="Line 34"/>
                <p:cNvSpPr>
                  <a:spLocks noChangeShapeType="1"/>
                </p:cNvSpPr>
                <p:nvPr/>
              </p:nvSpPr>
              <p:spPr bwMode="auto">
                <a:xfrm>
                  <a:off x="5367" y="7533"/>
                  <a:ext cx="367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43" name="Group 35"/>
              <p:cNvGrpSpPr>
                <a:grpSpLocks/>
              </p:cNvGrpSpPr>
              <p:nvPr/>
            </p:nvGrpSpPr>
            <p:grpSpPr bwMode="auto">
              <a:xfrm>
                <a:off x="7043" y="6284"/>
                <a:ext cx="550" cy="716"/>
                <a:chOff x="5531" y="7220"/>
                <a:chExt cx="731" cy="716"/>
              </a:xfrm>
            </p:grpSpPr>
            <p:grpSp>
              <p:nvGrpSpPr>
                <p:cNvPr id="46" name="Group 36"/>
                <p:cNvGrpSpPr>
                  <a:grpSpLocks/>
                </p:cNvGrpSpPr>
                <p:nvPr/>
              </p:nvGrpSpPr>
              <p:grpSpPr bwMode="auto">
                <a:xfrm>
                  <a:off x="5531" y="7220"/>
                  <a:ext cx="731" cy="716"/>
                  <a:chOff x="11380" y="3607"/>
                  <a:chExt cx="1080" cy="716"/>
                </a:xfrm>
              </p:grpSpPr>
              <p:sp>
                <p:nvSpPr>
                  <p:cNvPr id="39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no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49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11380" y="3607"/>
                    <a:ext cx="1080" cy="716"/>
                    <a:chOff x="10898" y="3875"/>
                    <a:chExt cx="864" cy="716"/>
                  </a:xfrm>
                </p:grpSpPr>
                <p:sp>
                  <p:nvSpPr>
                    <p:cNvPr id="41" name="Text Box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964" y="3875"/>
                      <a:ext cx="596" cy="33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2" name="Text Box 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898" y="4141"/>
                      <a:ext cx="864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4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38" name="Line 41"/>
                <p:cNvSpPr>
                  <a:spLocks noChangeShapeType="1"/>
                </p:cNvSpPr>
                <p:nvPr/>
              </p:nvSpPr>
              <p:spPr bwMode="auto">
                <a:xfrm>
                  <a:off x="5667" y="7556"/>
                  <a:ext cx="367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5" name="Text Box 42"/>
              <p:cNvSpPr txBox="1">
                <a:spLocks noChangeArrowheads="1"/>
              </p:cNvSpPr>
              <p:nvPr/>
            </p:nvSpPr>
            <p:spPr bwMode="auto">
              <a:xfrm>
                <a:off x="6206" y="6432"/>
                <a:ext cx="502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Text Box 43"/>
              <p:cNvSpPr txBox="1">
                <a:spLocks noChangeArrowheads="1"/>
              </p:cNvSpPr>
              <p:nvPr/>
            </p:nvSpPr>
            <p:spPr bwMode="auto">
              <a:xfrm>
                <a:off x="6863" y="6445"/>
                <a:ext cx="502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785786" y="3929066"/>
            <a:ext cx="571504" cy="7858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714348" y="3857628"/>
            <a:ext cx="1643074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Группа 57"/>
          <p:cNvGrpSpPr/>
          <p:nvPr/>
        </p:nvGrpSpPr>
        <p:grpSpPr>
          <a:xfrm flipV="1">
            <a:off x="5786445" y="3381500"/>
            <a:ext cx="1520897" cy="1571638"/>
            <a:chOff x="6323999" y="2558178"/>
            <a:chExt cx="2141849" cy="1506154"/>
          </a:xfrm>
        </p:grpSpPr>
        <p:sp>
          <p:nvSpPr>
            <p:cNvPr id="59" name="Text Box 5"/>
            <p:cNvSpPr txBox="1">
              <a:spLocks noChangeArrowheads="1"/>
            </p:cNvSpPr>
            <p:nvPr/>
          </p:nvSpPr>
          <p:spPr bwMode="auto">
            <a:xfrm rot="10800000">
              <a:off x="6525210" y="3448179"/>
              <a:ext cx="1307861" cy="6161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d-a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5" name="Group 2"/>
            <p:cNvGrpSpPr>
              <a:grpSpLocks/>
            </p:cNvGrpSpPr>
            <p:nvPr/>
          </p:nvGrpSpPr>
          <p:grpSpPr bwMode="auto">
            <a:xfrm>
              <a:off x="6740993" y="2757670"/>
              <a:ext cx="1724855" cy="1220825"/>
              <a:chOff x="6543" y="5031"/>
              <a:chExt cx="1334" cy="829"/>
            </a:xfrm>
            <a:noFill/>
          </p:grpSpPr>
          <p:grpSp>
            <p:nvGrpSpPr>
              <p:cNvPr id="58" name="Group 3"/>
              <p:cNvGrpSpPr>
                <a:grpSpLocks/>
              </p:cNvGrpSpPr>
              <p:nvPr/>
            </p:nvGrpSpPr>
            <p:grpSpPr bwMode="auto">
              <a:xfrm>
                <a:off x="6566" y="5031"/>
                <a:ext cx="1311" cy="829"/>
                <a:chOff x="991" y="3330"/>
                <a:chExt cx="1140" cy="829"/>
              </a:xfrm>
              <a:grpFill/>
            </p:grpSpPr>
            <p:sp>
              <p:nvSpPr>
                <p:cNvPr id="6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91" y="3330"/>
                  <a:ext cx="1140" cy="82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6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3" name="Line 11"/>
              <p:cNvSpPr>
                <a:spLocks noChangeShapeType="1"/>
              </p:cNvSpPr>
              <p:nvPr/>
            </p:nvSpPr>
            <p:spPr bwMode="auto">
              <a:xfrm>
                <a:off x="6543" y="5435"/>
                <a:ext cx="1058" cy="0"/>
              </a:xfrm>
              <a:prstGeom prst="line">
                <a:avLst/>
              </a:prstGeom>
              <a:grp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1" name="Text Box 6"/>
            <p:cNvSpPr txBox="1">
              <a:spLocks noChangeArrowheads="1"/>
            </p:cNvSpPr>
            <p:nvPr/>
          </p:nvSpPr>
          <p:spPr bwMode="auto">
            <a:xfrm rot="10800000">
              <a:off x="6323999" y="2558178"/>
              <a:ext cx="2012094" cy="7143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2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ru-RU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0" name="Group 19"/>
          <p:cNvGrpSpPr>
            <a:grpSpLocks/>
          </p:cNvGrpSpPr>
          <p:nvPr/>
        </p:nvGrpSpPr>
        <p:grpSpPr bwMode="auto">
          <a:xfrm>
            <a:off x="5000628" y="3500438"/>
            <a:ext cx="1277608" cy="1233456"/>
            <a:chOff x="6158" y="6297"/>
            <a:chExt cx="1684" cy="689"/>
          </a:xfrm>
        </p:grpSpPr>
        <p:sp>
          <p:nvSpPr>
            <p:cNvPr id="88" name="Line 22"/>
            <p:cNvSpPr>
              <a:spLocks noChangeShapeType="1"/>
            </p:cNvSpPr>
            <p:nvPr/>
          </p:nvSpPr>
          <p:spPr bwMode="auto">
            <a:xfrm>
              <a:off x="6982" y="6628"/>
              <a:ext cx="320" cy="0"/>
            </a:xfrm>
            <a:prstGeom prst="line">
              <a:avLst/>
            </a:prstGeom>
            <a:noFill/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2" name="Group 27"/>
            <p:cNvGrpSpPr>
              <a:grpSpLocks/>
            </p:cNvGrpSpPr>
            <p:nvPr/>
          </p:nvGrpSpPr>
          <p:grpSpPr bwMode="auto">
            <a:xfrm>
              <a:off x="6158" y="6297"/>
              <a:ext cx="1684" cy="689"/>
              <a:chOff x="5774" y="6297"/>
              <a:chExt cx="1684" cy="689"/>
            </a:xfrm>
          </p:grpSpPr>
          <p:grpSp>
            <p:nvGrpSpPr>
              <p:cNvPr id="65" name="Group 28"/>
              <p:cNvGrpSpPr>
                <a:grpSpLocks/>
              </p:cNvGrpSpPr>
              <p:nvPr/>
            </p:nvGrpSpPr>
            <p:grpSpPr bwMode="auto">
              <a:xfrm>
                <a:off x="5774" y="6297"/>
                <a:ext cx="1130" cy="689"/>
                <a:chOff x="5252" y="7207"/>
                <a:chExt cx="1496" cy="689"/>
              </a:xfrm>
            </p:grpSpPr>
            <p:grpSp>
              <p:nvGrpSpPr>
                <p:cNvPr id="67" name="Group 29"/>
                <p:cNvGrpSpPr>
                  <a:grpSpLocks/>
                </p:cNvGrpSpPr>
                <p:nvPr/>
              </p:nvGrpSpPr>
              <p:grpSpPr bwMode="auto">
                <a:xfrm>
                  <a:off x="5252" y="7207"/>
                  <a:ext cx="1496" cy="689"/>
                  <a:chOff x="10972" y="3594"/>
                  <a:chExt cx="2211" cy="689"/>
                </a:xfrm>
              </p:grpSpPr>
              <p:sp>
                <p:nvSpPr>
                  <p:cNvPr id="82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no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68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10972" y="3594"/>
                    <a:ext cx="2211" cy="689"/>
                    <a:chOff x="10555" y="3862"/>
                    <a:chExt cx="1766" cy="689"/>
                  </a:xfrm>
                </p:grpSpPr>
                <p:sp>
                  <p:nvSpPr>
                    <p:cNvPr id="84" name="Text Box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684" y="3862"/>
                      <a:ext cx="594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85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55" y="4101"/>
                      <a:ext cx="1766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4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81" name="Line 34"/>
                <p:cNvSpPr>
                  <a:spLocks noChangeShapeType="1"/>
                </p:cNvSpPr>
                <p:nvPr/>
              </p:nvSpPr>
              <p:spPr bwMode="auto">
                <a:xfrm>
                  <a:off x="5448" y="7526"/>
                  <a:ext cx="628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76" name="Line 37"/>
              <p:cNvSpPr>
                <a:spLocks noChangeShapeType="1"/>
              </p:cNvSpPr>
              <p:nvPr/>
            </p:nvSpPr>
            <p:spPr bwMode="auto">
              <a:xfrm>
                <a:off x="7138" y="6615"/>
                <a:ext cx="320" cy="0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Text Box 42"/>
              <p:cNvSpPr txBox="1">
                <a:spLocks noChangeArrowheads="1"/>
              </p:cNvSpPr>
              <p:nvPr/>
            </p:nvSpPr>
            <p:spPr bwMode="auto">
              <a:xfrm>
                <a:off x="6516" y="6432"/>
                <a:ext cx="502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93" name="Text Box 43"/>
          <p:cNvSpPr txBox="1">
            <a:spLocks noChangeArrowheads="1"/>
          </p:cNvSpPr>
          <p:nvPr/>
        </p:nvSpPr>
        <p:spPr bwMode="auto">
          <a:xfrm>
            <a:off x="7215206" y="3714752"/>
            <a:ext cx="571504" cy="80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endParaRPr kumimoji="0" lang="ru-RU" sz="5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9" name="Группа 93"/>
          <p:cNvGrpSpPr/>
          <p:nvPr/>
        </p:nvGrpSpPr>
        <p:grpSpPr>
          <a:xfrm flipV="1">
            <a:off x="7572396" y="3369438"/>
            <a:ext cx="1429514" cy="1571637"/>
            <a:chOff x="6554664" y="2558178"/>
            <a:chExt cx="2013155" cy="1506153"/>
          </a:xfrm>
        </p:grpSpPr>
        <p:sp>
          <p:nvSpPr>
            <p:cNvPr id="95" name="Text Box 5"/>
            <p:cNvSpPr txBox="1">
              <a:spLocks noChangeArrowheads="1"/>
            </p:cNvSpPr>
            <p:nvPr/>
          </p:nvSpPr>
          <p:spPr bwMode="auto">
            <a:xfrm rot="10800000">
              <a:off x="6755875" y="3459558"/>
              <a:ext cx="1307859" cy="6047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d-a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0" name="Group 2"/>
            <p:cNvGrpSpPr>
              <a:grpSpLocks/>
            </p:cNvGrpSpPr>
            <p:nvPr/>
          </p:nvGrpSpPr>
          <p:grpSpPr bwMode="auto">
            <a:xfrm>
              <a:off x="6740993" y="2757670"/>
              <a:ext cx="1724855" cy="1220825"/>
              <a:chOff x="6543" y="5031"/>
              <a:chExt cx="1334" cy="829"/>
            </a:xfrm>
            <a:noFill/>
          </p:grpSpPr>
          <p:grpSp>
            <p:nvGrpSpPr>
              <p:cNvPr id="71" name="Group 3"/>
              <p:cNvGrpSpPr>
                <a:grpSpLocks/>
              </p:cNvGrpSpPr>
              <p:nvPr/>
            </p:nvGrpSpPr>
            <p:grpSpPr bwMode="auto">
              <a:xfrm>
                <a:off x="6566" y="5031"/>
                <a:ext cx="1311" cy="829"/>
                <a:chOff x="991" y="3330"/>
                <a:chExt cx="1140" cy="829"/>
              </a:xfrm>
              <a:grpFill/>
            </p:grpSpPr>
            <p:sp>
              <p:nvSpPr>
                <p:cNvPr id="100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91" y="3330"/>
                  <a:ext cx="1140" cy="82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1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99" name="Line 11"/>
              <p:cNvSpPr>
                <a:spLocks noChangeShapeType="1"/>
              </p:cNvSpPr>
              <p:nvPr/>
            </p:nvSpPr>
            <p:spPr bwMode="auto">
              <a:xfrm>
                <a:off x="6543" y="5435"/>
                <a:ext cx="1058" cy="0"/>
              </a:xfrm>
              <a:prstGeom prst="line">
                <a:avLst/>
              </a:prstGeom>
              <a:grp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7" name="Text Box 6"/>
            <p:cNvSpPr txBox="1">
              <a:spLocks noChangeArrowheads="1"/>
            </p:cNvSpPr>
            <p:nvPr/>
          </p:nvSpPr>
          <p:spPr bwMode="auto">
            <a:xfrm rot="10800000">
              <a:off x="6554664" y="2558178"/>
              <a:ext cx="2013155" cy="7143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2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ru-RU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2" name="Прямоугольник 101"/>
          <p:cNvSpPr/>
          <p:nvPr/>
        </p:nvSpPr>
        <p:spPr>
          <a:xfrm>
            <a:off x="1571604" y="4500570"/>
            <a:ext cx="3357586" cy="110799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</a:pPr>
            <a:r>
              <a:rPr lang="ru-RU" sz="4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С=</a:t>
            </a:r>
            <a:r>
              <a:rPr lang="ru-RU" sz="6600" b="1" dirty="0" smtClean="0">
                <a:solidFill>
                  <a:srgbClr val="C000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ru-RU" sz="6600" b="1" baseline="-250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0</a:t>
            </a:r>
            <a:r>
              <a:rPr lang="en-US" sz="4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S</a:t>
            </a:r>
            <a:r>
              <a:rPr lang="ru-RU" sz="4400" b="1" dirty="0" smtClean="0">
                <a:latin typeface="Times New Roman"/>
                <a:ea typeface="Times New Roman"/>
              </a:rPr>
              <a:t>/</a:t>
            </a:r>
            <a:r>
              <a:rPr lang="ru-RU" sz="4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(</a:t>
            </a:r>
            <a:r>
              <a:rPr lang="en-US" sz="4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d-a</a:t>
            </a:r>
            <a:r>
              <a:rPr lang="ru-RU" sz="4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) </a:t>
            </a:r>
            <a:endParaRPr lang="ru-RU" sz="4400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428596" y="5572140"/>
            <a:ext cx="5643602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</a:pPr>
            <a:r>
              <a:rPr lang="ru-RU" sz="4000" dirty="0" smtClean="0">
                <a:latin typeface="Times New Roman"/>
              </a:rPr>
              <a:t>Ёмкость уменьшилась!?</a:t>
            </a:r>
            <a:endParaRPr lang="ru-RU" sz="4000" dirty="0"/>
          </a:p>
        </p:txBody>
      </p:sp>
      <p:cxnSp>
        <p:nvCxnSpPr>
          <p:cNvPr id="87" name="Прямая со стрелкой 86"/>
          <p:cNvCxnSpPr/>
          <p:nvPr/>
        </p:nvCxnSpPr>
        <p:spPr>
          <a:xfrm>
            <a:off x="1142976" y="3143248"/>
            <a:ext cx="720000" cy="1588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Box 5"/>
          <p:cNvSpPr txBox="1">
            <a:spLocks noChangeArrowheads="1"/>
          </p:cNvSpPr>
          <p:nvPr/>
        </p:nvSpPr>
        <p:spPr bwMode="auto">
          <a:xfrm>
            <a:off x="1214414" y="2285992"/>
            <a:ext cx="571504" cy="7858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-32" y="5572140"/>
            <a:ext cx="6215106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</a:pPr>
            <a:r>
              <a:rPr lang="ru-RU" sz="4000" b="1" dirty="0" smtClean="0">
                <a:solidFill>
                  <a:srgbClr val="FF0000"/>
                </a:solidFill>
                <a:latin typeface="Times New Roman"/>
              </a:rPr>
              <a:t>Ёмкость увеличилась!!!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grpSp>
        <p:nvGrpSpPr>
          <p:cNvPr id="91" name="Группа 7"/>
          <p:cNvGrpSpPr/>
          <p:nvPr/>
        </p:nvGrpSpPr>
        <p:grpSpPr>
          <a:xfrm>
            <a:off x="2643174" y="2214554"/>
            <a:ext cx="2571768" cy="1643074"/>
            <a:chOff x="6702210" y="2558178"/>
            <a:chExt cx="2571768" cy="1643074"/>
          </a:xfrm>
        </p:grpSpPr>
        <p:sp>
          <p:nvSpPr>
            <p:cNvPr id="92" name="Text Box 5"/>
            <p:cNvSpPr txBox="1">
              <a:spLocks noChangeArrowheads="1"/>
            </p:cNvSpPr>
            <p:nvPr/>
          </p:nvSpPr>
          <p:spPr bwMode="auto">
            <a:xfrm>
              <a:off x="7488028" y="3415434"/>
              <a:ext cx="1785950" cy="7858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4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(</a:t>
              </a: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d</a:t>
              </a:r>
              <a:r>
                <a:rPr lang="ru-RU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-</a:t>
              </a: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a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)</a:t>
              </a:r>
              <a:r>
                <a:rPr lang="en-US" sz="4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/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2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4" name="Group 2"/>
            <p:cNvGrpSpPr>
              <a:grpSpLocks/>
            </p:cNvGrpSpPr>
            <p:nvPr/>
          </p:nvGrpSpPr>
          <p:grpSpPr bwMode="auto">
            <a:xfrm>
              <a:off x="6702210" y="2757670"/>
              <a:ext cx="2298947" cy="1220825"/>
              <a:chOff x="6513" y="5031"/>
              <a:chExt cx="1778" cy="829"/>
            </a:xfrm>
            <a:noFill/>
          </p:grpSpPr>
          <p:grpSp>
            <p:nvGrpSpPr>
              <p:cNvPr id="98" name="Group 3"/>
              <p:cNvGrpSpPr>
                <a:grpSpLocks/>
              </p:cNvGrpSpPr>
              <p:nvPr/>
            </p:nvGrpSpPr>
            <p:grpSpPr bwMode="auto">
              <a:xfrm>
                <a:off x="6513" y="5031"/>
                <a:ext cx="1363" cy="829"/>
                <a:chOff x="946" y="3330"/>
                <a:chExt cx="1185" cy="829"/>
              </a:xfrm>
              <a:grpFill/>
            </p:grpSpPr>
            <p:sp>
              <p:nvSpPr>
                <p:cNvPr id="105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91" y="3330"/>
                  <a:ext cx="1140" cy="82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6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946" y="3513"/>
                  <a:ext cx="721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lang="ru-RU" sz="3600" b="1" baseline="-25000" dirty="0" smtClean="0">
                      <a:latin typeface="Times New Roman"/>
                      <a:ea typeface="Times New Roman"/>
                    </a:rPr>
                    <a:t>1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7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04" name="Line 11"/>
              <p:cNvSpPr>
                <a:spLocks noChangeShapeType="1"/>
              </p:cNvSpPr>
              <p:nvPr/>
            </p:nvSpPr>
            <p:spPr bwMode="auto">
              <a:xfrm>
                <a:off x="7233" y="5435"/>
                <a:ext cx="1058" cy="0"/>
              </a:xfrm>
              <a:prstGeom prst="line">
                <a:avLst/>
              </a:prstGeom>
              <a:grp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6" name="Text Box 6"/>
            <p:cNvSpPr txBox="1">
              <a:spLocks noChangeArrowheads="1"/>
            </p:cNvSpPr>
            <p:nvPr/>
          </p:nvSpPr>
          <p:spPr bwMode="auto">
            <a:xfrm>
              <a:off x="7575823" y="2558178"/>
              <a:ext cx="1032908" cy="7143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ru-RU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8" name="Text Box 2"/>
          <p:cNvSpPr txBox="1">
            <a:spLocks noChangeArrowheads="1"/>
          </p:cNvSpPr>
          <p:nvPr/>
        </p:nvSpPr>
        <p:spPr bwMode="auto">
          <a:xfrm>
            <a:off x="6858016" y="6357958"/>
            <a:ext cx="2285984" cy="500042"/>
          </a:xfrm>
          <a:prstGeom prst="rect">
            <a:avLst/>
          </a:prstGeom>
          <a:solidFill>
            <a:srgbClr val="FFFF00"/>
          </a:solidFill>
          <a:ln w="158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СР-3, стр.19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28" grpId="0"/>
      <p:bldP spid="29" grpId="0"/>
      <p:bldP spid="57" grpId="0" animBg="1"/>
      <p:bldP spid="93" grpId="0"/>
      <p:bldP spid="102" grpId="0" animBg="1"/>
      <p:bldP spid="102" grpId="1" animBg="1"/>
      <p:bldP spid="103" grpId="0" animBg="1"/>
      <p:bldP spid="89" grpId="0" animBg="1"/>
      <p:bldP spid="90" grpId="0" animBg="1"/>
      <p:bldP spid="90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-71462"/>
            <a:ext cx="9144000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</a:pPr>
            <a:r>
              <a:rPr lang="ru-RU" sz="4000" dirty="0" smtClean="0">
                <a:latin typeface="Times New Roman"/>
                <a:ea typeface="Times New Roman"/>
              </a:rPr>
              <a:t>Вставить </a:t>
            </a:r>
            <a:r>
              <a:rPr lang="ru-RU" sz="40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диэлектрик</a:t>
            </a:r>
            <a:r>
              <a:rPr lang="ru-RU" sz="4000" dirty="0" smtClean="0">
                <a:latin typeface="Times New Roman"/>
                <a:ea typeface="Times New Roman"/>
              </a:rPr>
              <a:t> толщиной </a:t>
            </a:r>
            <a:r>
              <a:rPr lang="en-US" sz="4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a</a:t>
            </a:r>
            <a:r>
              <a:rPr lang="ru-RU" sz="4000" dirty="0" smtClean="0">
                <a:latin typeface="Times New Roman"/>
                <a:ea typeface="Times New Roman"/>
              </a:rPr>
              <a:t>.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718" y="714356"/>
            <a:ext cx="214314" cy="3214710"/>
          </a:xfrm>
          <a:prstGeom prst="rect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726419"/>
            <a:ext cx="214314" cy="32147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0162" y="714356"/>
            <a:ext cx="714380" cy="321471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7"/>
          <p:cNvGrpSpPr/>
          <p:nvPr/>
        </p:nvGrpSpPr>
        <p:grpSpPr>
          <a:xfrm>
            <a:off x="2143108" y="547542"/>
            <a:ext cx="2298947" cy="1441199"/>
            <a:chOff x="6702210" y="2605678"/>
            <a:chExt cx="2298947" cy="1441199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7822913" y="3261059"/>
              <a:ext cx="571504" cy="7858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d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" name="Group 2"/>
            <p:cNvGrpSpPr>
              <a:grpSpLocks/>
            </p:cNvGrpSpPr>
            <p:nvPr/>
          </p:nvGrpSpPr>
          <p:grpSpPr bwMode="auto">
            <a:xfrm>
              <a:off x="6702210" y="2757670"/>
              <a:ext cx="2298947" cy="1220825"/>
              <a:chOff x="6513" y="5031"/>
              <a:chExt cx="1778" cy="829"/>
            </a:xfrm>
            <a:noFill/>
          </p:grpSpPr>
          <p:grpSp>
            <p:nvGrpSpPr>
              <p:cNvPr id="10" name="Group 3"/>
              <p:cNvGrpSpPr>
                <a:grpSpLocks/>
              </p:cNvGrpSpPr>
              <p:nvPr/>
            </p:nvGrpSpPr>
            <p:grpSpPr bwMode="auto">
              <a:xfrm>
                <a:off x="6513" y="5031"/>
                <a:ext cx="1363" cy="829"/>
                <a:chOff x="946" y="3330"/>
                <a:chExt cx="1185" cy="829"/>
              </a:xfrm>
              <a:grpFill/>
            </p:grpSpPr>
            <p:sp>
              <p:nvSpPr>
                <p:cNvPr id="1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91" y="3330"/>
                  <a:ext cx="1140" cy="82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946" y="3513"/>
                  <a:ext cx="721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lang="ru-RU" sz="3600" b="1" baseline="-25000" dirty="0" err="1" smtClean="0">
                      <a:latin typeface="Times New Roman"/>
                      <a:ea typeface="Times New Roman"/>
                    </a:rPr>
                    <a:t>н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" name="Line 11"/>
              <p:cNvSpPr>
                <a:spLocks noChangeShapeType="1"/>
              </p:cNvSpPr>
              <p:nvPr/>
            </p:nvSpPr>
            <p:spPr bwMode="auto">
              <a:xfrm>
                <a:off x="7233" y="5435"/>
                <a:ext cx="1058" cy="0"/>
              </a:xfrm>
              <a:prstGeom prst="line">
                <a:avLst/>
              </a:prstGeom>
              <a:grp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7635198" y="2605678"/>
              <a:ext cx="1032908" cy="7143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ru-RU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8221775" y="500042"/>
            <a:ext cx="7793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357819" y="571504"/>
            <a:ext cx="7793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4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5000628" y="2071678"/>
            <a:ext cx="2746926" cy="1305065"/>
            <a:chOff x="6153" y="6284"/>
            <a:chExt cx="1824" cy="729"/>
          </a:xfrm>
        </p:grpSpPr>
        <p:grpSp>
          <p:nvGrpSpPr>
            <p:cNvPr id="20" name="Group 20"/>
            <p:cNvGrpSpPr>
              <a:grpSpLocks/>
            </p:cNvGrpSpPr>
            <p:nvPr/>
          </p:nvGrpSpPr>
          <p:grpSpPr bwMode="auto">
            <a:xfrm>
              <a:off x="6887" y="6284"/>
              <a:ext cx="550" cy="729"/>
              <a:chOff x="5534" y="7207"/>
              <a:chExt cx="731" cy="729"/>
            </a:xfrm>
          </p:grpSpPr>
          <p:grpSp>
            <p:nvGrpSpPr>
              <p:cNvPr id="30" name="Group 21"/>
              <p:cNvGrpSpPr>
                <a:grpSpLocks/>
              </p:cNvGrpSpPr>
              <p:nvPr/>
            </p:nvGrpSpPr>
            <p:grpSpPr bwMode="auto">
              <a:xfrm>
                <a:off x="5534" y="7207"/>
                <a:ext cx="731" cy="729"/>
                <a:chOff x="11393" y="3594"/>
                <a:chExt cx="1081" cy="729"/>
              </a:xfrm>
            </p:grpSpPr>
            <p:sp>
              <p:nvSpPr>
                <p:cNvPr id="51" name="Line 22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31" name="Group 23"/>
                <p:cNvGrpSpPr>
                  <a:grpSpLocks/>
                </p:cNvGrpSpPr>
                <p:nvPr/>
              </p:nvGrpSpPr>
              <p:grpSpPr bwMode="auto">
                <a:xfrm>
                  <a:off x="11393" y="3594"/>
                  <a:ext cx="1081" cy="729"/>
                  <a:chOff x="10898" y="3862"/>
                  <a:chExt cx="864" cy="729"/>
                </a:xfrm>
              </p:grpSpPr>
              <p:sp>
                <p:nvSpPr>
                  <p:cNvPr id="53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30" y="3862"/>
                    <a:ext cx="559" cy="3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4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5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4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98" y="4141"/>
                    <a:ext cx="864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C</a:t>
                    </a:r>
                    <a:r>
                      <a:rPr kumimoji="0" lang="en-US" sz="4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kumimoji="0" lang="ru-RU" sz="5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50" name="Line 26"/>
              <p:cNvSpPr>
                <a:spLocks noChangeShapeType="1"/>
              </p:cNvSpPr>
              <p:nvPr/>
            </p:nvSpPr>
            <p:spPr bwMode="auto">
              <a:xfrm>
                <a:off x="5667" y="7556"/>
                <a:ext cx="367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2" name="Group 27"/>
            <p:cNvGrpSpPr>
              <a:grpSpLocks/>
            </p:cNvGrpSpPr>
            <p:nvPr/>
          </p:nvGrpSpPr>
          <p:grpSpPr bwMode="auto">
            <a:xfrm>
              <a:off x="6153" y="6284"/>
              <a:ext cx="1824" cy="716"/>
              <a:chOff x="5769" y="6284"/>
              <a:chExt cx="1824" cy="716"/>
            </a:xfrm>
          </p:grpSpPr>
          <p:grpSp>
            <p:nvGrpSpPr>
              <p:cNvPr id="33" name="Group 28"/>
              <p:cNvGrpSpPr>
                <a:grpSpLocks/>
              </p:cNvGrpSpPr>
              <p:nvPr/>
            </p:nvGrpSpPr>
            <p:grpSpPr bwMode="auto">
              <a:xfrm>
                <a:off x="5769" y="6297"/>
                <a:ext cx="623" cy="689"/>
                <a:chOff x="5252" y="7207"/>
                <a:chExt cx="826" cy="689"/>
              </a:xfrm>
            </p:grpSpPr>
            <p:grpSp>
              <p:nvGrpSpPr>
                <p:cNvPr id="34" name="Group 29"/>
                <p:cNvGrpSpPr>
                  <a:grpSpLocks/>
                </p:cNvGrpSpPr>
                <p:nvPr/>
              </p:nvGrpSpPr>
              <p:grpSpPr bwMode="auto">
                <a:xfrm>
                  <a:off x="5252" y="7207"/>
                  <a:ext cx="826" cy="689"/>
                  <a:chOff x="10974" y="3594"/>
                  <a:chExt cx="1221" cy="689"/>
                </a:xfrm>
              </p:grpSpPr>
              <p:sp>
                <p:nvSpPr>
                  <p:cNvPr id="45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no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37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10974" y="3594"/>
                    <a:ext cx="1082" cy="689"/>
                    <a:chOff x="10554" y="3862"/>
                    <a:chExt cx="864" cy="689"/>
                  </a:xfrm>
                </p:grpSpPr>
                <p:sp>
                  <p:nvSpPr>
                    <p:cNvPr id="47" name="Text Box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684" y="3862"/>
                      <a:ext cx="594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8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54" y="4101"/>
                      <a:ext cx="864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4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44" name="Line 34"/>
                <p:cNvSpPr>
                  <a:spLocks noChangeShapeType="1"/>
                </p:cNvSpPr>
                <p:nvPr/>
              </p:nvSpPr>
              <p:spPr bwMode="auto">
                <a:xfrm>
                  <a:off x="5367" y="7533"/>
                  <a:ext cx="367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40" name="Group 35"/>
              <p:cNvGrpSpPr>
                <a:grpSpLocks/>
              </p:cNvGrpSpPr>
              <p:nvPr/>
            </p:nvGrpSpPr>
            <p:grpSpPr bwMode="auto">
              <a:xfrm>
                <a:off x="7043" y="6284"/>
                <a:ext cx="550" cy="716"/>
                <a:chOff x="5531" y="7220"/>
                <a:chExt cx="731" cy="716"/>
              </a:xfrm>
            </p:grpSpPr>
            <p:grpSp>
              <p:nvGrpSpPr>
                <p:cNvPr id="43" name="Group 36"/>
                <p:cNvGrpSpPr>
                  <a:grpSpLocks/>
                </p:cNvGrpSpPr>
                <p:nvPr/>
              </p:nvGrpSpPr>
              <p:grpSpPr bwMode="auto">
                <a:xfrm>
                  <a:off x="5531" y="7220"/>
                  <a:ext cx="731" cy="716"/>
                  <a:chOff x="11380" y="3607"/>
                  <a:chExt cx="1080" cy="716"/>
                </a:xfrm>
              </p:grpSpPr>
              <p:sp>
                <p:nvSpPr>
                  <p:cNvPr id="39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no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46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11380" y="3607"/>
                    <a:ext cx="1080" cy="716"/>
                    <a:chOff x="10898" y="3875"/>
                    <a:chExt cx="864" cy="716"/>
                  </a:xfrm>
                </p:grpSpPr>
                <p:sp>
                  <p:nvSpPr>
                    <p:cNvPr id="41" name="Text Box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964" y="3875"/>
                      <a:ext cx="596" cy="33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2" name="Text Box 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898" y="4141"/>
                      <a:ext cx="864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4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38" name="Line 41"/>
                <p:cNvSpPr>
                  <a:spLocks noChangeShapeType="1"/>
                </p:cNvSpPr>
                <p:nvPr/>
              </p:nvSpPr>
              <p:spPr bwMode="auto">
                <a:xfrm>
                  <a:off x="5667" y="7556"/>
                  <a:ext cx="367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5" name="Text Box 42"/>
              <p:cNvSpPr txBox="1">
                <a:spLocks noChangeArrowheads="1"/>
              </p:cNvSpPr>
              <p:nvPr/>
            </p:nvSpPr>
            <p:spPr bwMode="auto">
              <a:xfrm>
                <a:off x="6206" y="6432"/>
                <a:ext cx="502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Text Box 43"/>
              <p:cNvSpPr txBox="1">
                <a:spLocks noChangeArrowheads="1"/>
              </p:cNvSpPr>
              <p:nvPr/>
            </p:nvSpPr>
            <p:spPr bwMode="auto">
              <a:xfrm>
                <a:off x="6863" y="6445"/>
                <a:ext cx="502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380908" y="3929066"/>
            <a:ext cx="571504" cy="7858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309470" y="3857628"/>
            <a:ext cx="1643074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Группа 57"/>
          <p:cNvGrpSpPr/>
          <p:nvPr/>
        </p:nvGrpSpPr>
        <p:grpSpPr>
          <a:xfrm flipV="1">
            <a:off x="5715008" y="3469377"/>
            <a:ext cx="1520898" cy="1459821"/>
            <a:chOff x="6323998" y="2596874"/>
            <a:chExt cx="2141850" cy="1398996"/>
          </a:xfrm>
        </p:grpSpPr>
        <p:sp>
          <p:nvSpPr>
            <p:cNvPr id="59" name="Text Box 5"/>
            <p:cNvSpPr txBox="1">
              <a:spLocks noChangeArrowheads="1"/>
            </p:cNvSpPr>
            <p:nvPr/>
          </p:nvSpPr>
          <p:spPr bwMode="auto">
            <a:xfrm rot="10800000">
              <a:off x="6323998" y="3379717"/>
              <a:ext cx="2112699" cy="6161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4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2(</a:t>
              </a: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d-a</a:t>
              </a:r>
              <a:r>
                <a:rPr lang="ru-RU" sz="4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)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2" name="Group 2"/>
            <p:cNvGrpSpPr>
              <a:grpSpLocks/>
            </p:cNvGrpSpPr>
            <p:nvPr/>
          </p:nvGrpSpPr>
          <p:grpSpPr bwMode="auto">
            <a:xfrm>
              <a:off x="6740993" y="2757670"/>
              <a:ext cx="1724855" cy="1220825"/>
              <a:chOff x="6543" y="5031"/>
              <a:chExt cx="1334" cy="829"/>
            </a:xfrm>
            <a:noFill/>
          </p:grpSpPr>
          <p:grpSp>
            <p:nvGrpSpPr>
              <p:cNvPr id="55" name="Group 3"/>
              <p:cNvGrpSpPr>
                <a:grpSpLocks/>
              </p:cNvGrpSpPr>
              <p:nvPr/>
            </p:nvGrpSpPr>
            <p:grpSpPr bwMode="auto">
              <a:xfrm>
                <a:off x="6566" y="5031"/>
                <a:ext cx="1311" cy="829"/>
                <a:chOff x="991" y="3330"/>
                <a:chExt cx="1140" cy="829"/>
              </a:xfrm>
              <a:grpFill/>
            </p:grpSpPr>
            <p:sp>
              <p:nvSpPr>
                <p:cNvPr id="6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91" y="3330"/>
                  <a:ext cx="1140" cy="82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6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3" name="Line 11"/>
              <p:cNvSpPr>
                <a:spLocks noChangeShapeType="1"/>
              </p:cNvSpPr>
              <p:nvPr/>
            </p:nvSpPr>
            <p:spPr bwMode="auto">
              <a:xfrm>
                <a:off x="6543" y="5435"/>
                <a:ext cx="1058" cy="0"/>
              </a:xfrm>
              <a:prstGeom prst="line">
                <a:avLst/>
              </a:prstGeom>
              <a:grp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1" name="Text Box 6"/>
            <p:cNvSpPr txBox="1">
              <a:spLocks noChangeArrowheads="1"/>
            </p:cNvSpPr>
            <p:nvPr/>
          </p:nvSpPr>
          <p:spPr bwMode="auto">
            <a:xfrm rot="10800000">
              <a:off x="6323999" y="2596874"/>
              <a:ext cx="2012094" cy="7143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40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ru-RU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8" name="Group 19"/>
          <p:cNvGrpSpPr>
            <a:grpSpLocks/>
          </p:cNvGrpSpPr>
          <p:nvPr/>
        </p:nvGrpSpPr>
        <p:grpSpPr bwMode="auto">
          <a:xfrm>
            <a:off x="4857752" y="3593244"/>
            <a:ext cx="1277608" cy="1233456"/>
            <a:chOff x="6158" y="6297"/>
            <a:chExt cx="1684" cy="689"/>
          </a:xfrm>
        </p:grpSpPr>
        <p:sp>
          <p:nvSpPr>
            <p:cNvPr id="88" name="Line 22"/>
            <p:cNvSpPr>
              <a:spLocks noChangeShapeType="1"/>
            </p:cNvSpPr>
            <p:nvPr/>
          </p:nvSpPr>
          <p:spPr bwMode="auto">
            <a:xfrm>
              <a:off x="6982" y="6628"/>
              <a:ext cx="320" cy="0"/>
            </a:xfrm>
            <a:prstGeom prst="line">
              <a:avLst/>
            </a:prstGeom>
            <a:noFill/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0" name="Group 27"/>
            <p:cNvGrpSpPr>
              <a:grpSpLocks/>
            </p:cNvGrpSpPr>
            <p:nvPr/>
          </p:nvGrpSpPr>
          <p:grpSpPr bwMode="auto">
            <a:xfrm>
              <a:off x="6158" y="6297"/>
              <a:ext cx="1684" cy="689"/>
              <a:chOff x="5774" y="6297"/>
              <a:chExt cx="1684" cy="689"/>
            </a:xfrm>
          </p:grpSpPr>
          <p:grpSp>
            <p:nvGrpSpPr>
              <p:cNvPr id="62" name="Group 28"/>
              <p:cNvGrpSpPr>
                <a:grpSpLocks/>
              </p:cNvGrpSpPr>
              <p:nvPr/>
            </p:nvGrpSpPr>
            <p:grpSpPr bwMode="auto">
              <a:xfrm>
                <a:off x="5774" y="6297"/>
                <a:ext cx="1130" cy="689"/>
                <a:chOff x="5252" y="7207"/>
                <a:chExt cx="1496" cy="689"/>
              </a:xfrm>
            </p:grpSpPr>
            <p:grpSp>
              <p:nvGrpSpPr>
                <p:cNvPr id="65" name="Group 29"/>
                <p:cNvGrpSpPr>
                  <a:grpSpLocks/>
                </p:cNvGrpSpPr>
                <p:nvPr/>
              </p:nvGrpSpPr>
              <p:grpSpPr bwMode="auto">
                <a:xfrm>
                  <a:off x="5252" y="7207"/>
                  <a:ext cx="1496" cy="689"/>
                  <a:chOff x="10972" y="3594"/>
                  <a:chExt cx="2211" cy="689"/>
                </a:xfrm>
              </p:grpSpPr>
              <p:sp>
                <p:nvSpPr>
                  <p:cNvPr id="82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no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67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10972" y="3594"/>
                    <a:ext cx="2211" cy="689"/>
                    <a:chOff x="10555" y="3862"/>
                    <a:chExt cx="1766" cy="689"/>
                  </a:xfrm>
                </p:grpSpPr>
                <p:sp>
                  <p:nvSpPr>
                    <p:cNvPr id="84" name="Text Box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684" y="3862"/>
                      <a:ext cx="594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85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55" y="4101"/>
                      <a:ext cx="1766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4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81" name="Line 34"/>
                <p:cNvSpPr>
                  <a:spLocks noChangeShapeType="1"/>
                </p:cNvSpPr>
                <p:nvPr/>
              </p:nvSpPr>
              <p:spPr bwMode="auto">
                <a:xfrm>
                  <a:off x="5448" y="7526"/>
                  <a:ext cx="628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76" name="Line 37"/>
              <p:cNvSpPr>
                <a:spLocks noChangeShapeType="1"/>
              </p:cNvSpPr>
              <p:nvPr/>
            </p:nvSpPr>
            <p:spPr bwMode="auto">
              <a:xfrm>
                <a:off x="7138" y="6615"/>
                <a:ext cx="320" cy="0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Text Box 42"/>
              <p:cNvSpPr txBox="1">
                <a:spLocks noChangeArrowheads="1"/>
              </p:cNvSpPr>
              <p:nvPr/>
            </p:nvSpPr>
            <p:spPr bwMode="auto">
              <a:xfrm>
                <a:off x="6516" y="6432"/>
                <a:ext cx="502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93" name="Text Box 43"/>
          <p:cNvSpPr txBox="1">
            <a:spLocks noChangeArrowheads="1"/>
          </p:cNvSpPr>
          <p:nvPr/>
        </p:nvSpPr>
        <p:spPr bwMode="auto">
          <a:xfrm>
            <a:off x="7143768" y="3898006"/>
            <a:ext cx="571504" cy="5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endParaRPr kumimoji="0" lang="ru-RU" sz="5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-32" y="5143512"/>
            <a:ext cx="1143008" cy="7694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</a:pPr>
            <a:r>
              <a:rPr lang="ru-RU" sz="4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С = </a:t>
            </a:r>
            <a:endParaRPr lang="ru-RU" sz="4400" dirty="0"/>
          </a:p>
        </p:txBody>
      </p:sp>
      <p:cxnSp>
        <p:nvCxnSpPr>
          <p:cNvPr id="87" name="Прямая со стрелкой 86"/>
          <p:cNvCxnSpPr/>
          <p:nvPr/>
        </p:nvCxnSpPr>
        <p:spPr>
          <a:xfrm>
            <a:off x="738098" y="3143248"/>
            <a:ext cx="720000" cy="1588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Box 5"/>
          <p:cNvSpPr txBox="1">
            <a:spLocks noChangeArrowheads="1"/>
          </p:cNvSpPr>
          <p:nvPr/>
        </p:nvSpPr>
        <p:spPr bwMode="auto">
          <a:xfrm>
            <a:off x="809536" y="2285992"/>
            <a:ext cx="571504" cy="7858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2928894" y="6150114"/>
            <a:ext cx="6215106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</a:pPr>
            <a:r>
              <a:rPr lang="ru-RU" sz="4000" b="1" dirty="0" smtClean="0">
                <a:solidFill>
                  <a:srgbClr val="FF0000"/>
                </a:solidFill>
                <a:latin typeface="Times New Roman"/>
              </a:rPr>
              <a:t>Ёмкость увеличилась!!!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grpSp>
        <p:nvGrpSpPr>
          <p:cNvPr id="71" name="Группа 7"/>
          <p:cNvGrpSpPr/>
          <p:nvPr/>
        </p:nvGrpSpPr>
        <p:grpSpPr>
          <a:xfrm>
            <a:off x="2142463" y="2035865"/>
            <a:ext cx="2715289" cy="1500574"/>
            <a:chOff x="6558689" y="2593803"/>
            <a:chExt cx="2715289" cy="1500574"/>
          </a:xfrm>
        </p:grpSpPr>
        <p:sp>
          <p:nvSpPr>
            <p:cNvPr id="92" name="Text Box 5"/>
            <p:cNvSpPr txBox="1">
              <a:spLocks noChangeArrowheads="1"/>
            </p:cNvSpPr>
            <p:nvPr/>
          </p:nvSpPr>
          <p:spPr bwMode="auto">
            <a:xfrm>
              <a:off x="7488028" y="3308559"/>
              <a:ext cx="1785950" cy="7858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4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(</a:t>
              </a: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d</a:t>
              </a:r>
              <a:r>
                <a:rPr lang="ru-RU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-</a:t>
              </a: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a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)</a:t>
              </a:r>
              <a:r>
                <a:rPr lang="en-US" sz="4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/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2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3" name="Group 2"/>
            <p:cNvGrpSpPr>
              <a:grpSpLocks/>
            </p:cNvGrpSpPr>
            <p:nvPr/>
          </p:nvGrpSpPr>
          <p:grpSpPr bwMode="auto">
            <a:xfrm>
              <a:off x="6558689" y="2757670"/>
              <a:ext cx="2442470" cy="1220825"/>
              <a:chOff x="6402" y="5031"/>
              <a:chExt cx="1889" cy="829"/>
            </a:xfrm>
            <a:noFill/>
          </p:grpSpPr>
          <p:grpSp>
            <p:nvGrpSpPr>
              <p:cNvPr id="74" name="Group 3"/>
              <p:cNvGrpSpPr>
                <a:grpSpLocks/>
              </p:cNvGrpSpPr>
              <p:nvPr/>
            </p:nvGrpSpPr>
            <p:grpSpPr bwMode="auto">
              <a:xfrm>
                <a:off x="6402" y="5031"/>
                <a:ext cx="1473" cy="829"/>
                <a:chOff x="850" y="3330"/>
                <a:chExt cx="1281" cy="829"/>
              </a:xfrm>
              <a:grpFill/>
            </p:grpSpPr>
            <p:sp>
              <p:nvSpPr>
                <p:cNvPr id="105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91" y="3330"/>
                  <a:ext cx="1140" cy="82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6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850" y="3513"/>
                  <a:ext cx="817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lang="ru-RU" sz="3600" b="1" baseline="-25000" dirty="0" smtClean="0">
                      <a:solidFill>
                        <a:srgbClr val="0033CC"/>
                      </a:solidFill>
                      <a:latin typeface="Times New Roman"/>
                      <a:ea typeface="Times New Roman"/>
                    </a:rPr>
                    <a:t>1,2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7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04" name="Line 11"/>
              <p:cNvSpPr>
                <a:spLocks noChangeShapeType="1"/>
              </p:cNvSpPr>
              <p:nvPr/>
            </p:nvSpPr>
            <p:spPr bwMode="auto">
              <a:xfrm>
                <a:off x="7233" y="5435"/>
                <a:ext cx="1058" cy="0"/>
              </a:xfrm>
              <a:prstGeom prst="line">
                <a:avLst/>
              </a:prstGeom>
              <a:grp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6" name="Text Box 6"/>
            <p:cNvSpPr txBox="1">
              <a:spLocks noChangeArrowheads="1"/>
            </p:cNvSpPr>
            <p:nvPr/>
          </p:nvSpPr>
          <p:spPr bwMode="auto">
            <a:xfrm>
              <a:off x="7801448" y="2593803"/>
              <a:ext cx="1032908" cy="7143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ru-RU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4916528" y="1171244"/>
            <a:ext cx="4215629" cy="1055701"/>
            <a:chOff x="4922816" y="1171244"/>
            <a:chExt cx="4215629" cy="1055701"/>
          </a:xfrm>
        </p:grpSpPr>
        <p:grpSp>
          <p:nvGrpSpPr>
            <p:cNvPr id="12" name="Group 9"/>
            <p:cNvGrpSpPr>
              <a:grpSpLocks/>
            </p:cNvGrpSpPr>
            <p:nvPr/>
          </p:nvGrpSpPr>
          <p:grpSpPr bwMode="auto">
            <a:xfrm>
              <a:off x="4922816" y="1171244"/>
              <a:ext cx="3303914" cy="1055701"/>
              <a:chOff x="4907" y="6445"/>
              <a:chExt cx="1360" cy="426"/>
            </a:xfrm>
          </p:grpSpPr>
          <p:grpSp>
            <p:nvGrpSpPr>
              <p:cNvPr id="17" name="Group 10"/>
              <p:cNvGrpSpPr>
                <a:grpSpLocks/>
              </p:cNvGrpSpPr>
              <p:nvPr/>
            </p:nvGrpSpPr>
            <p:grpSpPr bwMode="auto">
              <a:xfrm>
                <a:off x="5230" y="6463"/>
                <a:ext cx="86" cy="408"/>
                <a:chOff x="5230" y="6463"/>
                <a:chExt cx="86" cy="408"/>
              </a:xfrm>
            </p:grpSpPr>
            <p:sp>
              <p:nvSpPr>
                <p:cNvPr id="26" name="Line 11"/>
                <p:cNvSpPr>
                  <a:spLocks noChangeShapeType="1"/>
                </p:cNvSpPr>
                <p:nvPr/>
              </p:nvSpPr>
              <p:spPr bwMode="auto">
                <a:xfrm>
                  <a:off x="5230" y="6463"/>
                  <a:ext cx="0" cy="403"/>
                </a:xfrm>
                <a:prstGeom prst="line">
                  <a:avLst/>
                </a:prstGeom>
                <a:noFill/>
                <a:ln w="76200">
                  <a:solidFill>
                    <a:srgbClr val="0033CC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7" name="Line 12"/>
                <p:cNvSpPr>
                  <a:spLocks noChangeShapeType="1"/>
                </p:cNvSpPr>
                <p:nvPr/>
              </p:nvSpPr>
              <p:spPr bwMode="auto">
                <a:xfrm>
                  <a:off x="5316" y="6468"/>
                  <a:ext cx="0" cy="403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8" name="Group 13"/>
              <p:cNvGrpSpPr>
                <a:grpSpLocks/>
              </p:cNvGrpSpPr>
              <p:nvPr/>
            </p:nvGrpSpPr>
            <p:grpSpPr bwMode="auto">
              <a:xfrm>
                <a:off x="5775" y="6445"/>
                <a:ext cx="71" cy="403"/>
                <a:chOff x="5176" y="6468"/>
                <a:chExt cx="71" cy="403"/>
              </a:xfrm>
            </p:grpSpPr>
            <p:sp>
              <p:nvSpPr>
                <p:cNvPr id="24" name="Line 14"/>
                <p:cNvSpPr>
                  <a:spLocks noChangeShapeType="1"/>
                </p:cNvSpPr>
                <p:nvPr/>
              </p:nvSpPr>
              <p:spPr bwMode="auto">
                <a:xfrm>
                  <a:off x="5176" y="6468"/>
                  <a:ext cx="0" cy="403"/>
                </a:xfrm>
                <a:prstGeom prst="line">
                  <a:avLst/>
                </a:pr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5" name="Line 15"/>
                <p:cNvSpPr>
                  <a:spLocks noChangeShapeType="1"/>
                </p:cNvSpPr>
                <p:nvPr/>
              </p:nvSpPr>
              <p:spPr bwMode="auto">
                <a:xfrm>
                  <a:off x="5247" y="6468"/>
                  <a:ext cx="0" cy="403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21" name="Line 16"/>
              <p:cNvSpPr>
                <a:spLocks noChangeShapeType="1"/>
              </p:cNvSpPr>
              <p:nvPr/>
            </p:nvSpPr>
            <p:spPr bwMode="auto">
              <a:xfrm>
                <a:off x="4907" y="6670"/>
                <a:ext cx="2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Line 17"/>
              <p:cNvSpPr>
                <a:spLocks noChangeShapeType="1"/>
              </p:cNvSpPr>
              <p:nvPr/>
            </p:nvSpPr>
            <p:spPr bwMode="auto">
              <a:xfrm>
                <a:off x="5326" y="6675"/>
                <a:ext cx="42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>
                <a:off x="5841" y="6675"/>
                <a:ext cx="42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98" name="Line 14"/>
            <p:cNvSpPr>
              <a:spLocks noChangeShapeType="1"/>
            </p:cNvSpPr>
            <p:nvPr/>
          </p:nvSpPr>
          <p:spPr bwMode="auto">
            <a:xfrm>
              <a:off x="8282233" y="1227726"/>
              <a:ext cx="0" cy="998703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Line 15"/>
            <p:cNvSpPr>
              <a:spLocks noChangeShapeType="1"/>
            </p:cNvSpPr>
            <p:nvPr/>
          </p:nvSpPr>
          <p:spPr bwMode="auto">
            <a:xfrm>
              <a:off x="8454717" y="1227726"/>
              <a:ext cx="0" cy="998703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" name="Line 18"/>
            <p:cNvSpPr>
              <a:spLocks noChangeShapeType="1"/>
            </p:cNvSpPr>
            <p:nvPr/>
          </p:nvSpPr>
          <p:spPr bwMode="auto">
            <a:xfrm>
              <a:off x="8454445" y="1773955"/>
              <a:ext cx="6840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11" name="Прямоугольник 110"/>
          <p:cNvSpPr/>
          <p:nvPr/>
        </p:nvSpPr>
        <p:spPr>
          <a:xfrm>
            <a:off x="6786578" y="500042"/>
            <a:ext cx="7793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7048580" y="1171116"/>
            <a:ext cx="108000" cy="97200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7" name="Группа 116"/>
          <p:cNvGrpSpPr/>
          <p:nvPr/>
        </p:nvGrpSpPr>
        <p:grpSpPr>
          <a:xfrm>
            <a:off x="7572396" y="2059803"/>
            <a:ext cx="1035945" cy="1238196"/>
            <a:chOff x="7572396" y="2059803"/>
            <a:chExt cx="1035945" cy="1238196"/>
          </a:xfrm>
        </p:grpSpPr>
        <p:sp>
          <p:nvSpPr>
            <p:cNvPr id="113" name="Text Box 39"/>
            <p:cNvSpPr txBox="1">
              <a:spLocks noChangeArrowheads="1"/>
            </p:cNvSpPr>
            <p:nvPr/>
          </p:nvSpPr>
          <p:spPr bwMode="auto">
            <a:xfrm>
              <a:off x="7859247" y="2059803"/>
              <a:ext cx="571370" cy="590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-2500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" name="Text Box 40"/>
            <p:cNvSpPr txBox="1">
              <a:spLocks noChangeArrowheads="1"/>
            </p:cNvSpPr>
            <p:nvPr/>
          </p:nvSpPr>
          <p:spPr bwMode="auto">
            <a:xfrm>
              <a:off x="7851484" y="2690750"/>
              <a:ext cx="756857" cy="60724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45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kumimoji="0" lang="ru-RU" sz="4000" b="1" i="0" u="none" strike="noStrike" cap="none" normalizeH="0" baseline="-2500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5" name="Line 41"/>
            <p:cNvSpPr>
              <a:spLocks noChangeShapeType="1"/>
            </p:cNvSpPr>
            <p:nvPr/>
          </p:nvSpPr>
          <p:spPr bwMode="auto">
            <a:xfrm>
              <a:off x="7950075" y="2661314"/>
              <a:ext cx="415847" cy="0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6" name="Text Box 43"/>
            <p:cNvSpPr txBox="1">
              <a:spLocks noChangeArrowheads="1"/>
            </p:cNvSpPr>
            <p:nvPr/>
          </p:nvSpPr>
          <p:spPr bwMode="auto">
            <a:xfrm>
              <a:off x="7572396" y="2357430"/>
              <a:ext cx="756007" cy="805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8" name="Группа 7"/>
          <p:cNvGrpSpPr/>
          <p:nvPr/>
        </p:nvGrpSpPr>
        <p:grpSpPr>
          <a:xfrm>
            <a:off x="2357428" y="3500438"/>
            <a:ext cx="2500324" cy="1372817"/>
            <a:chOff x="6558695" y="2605678"/>
            <a:chExt cx="2500324" cy="1372817"/>
          </a:xfrm>
        </p:grpSpPr>
        <p:sp>
          <p:nvSpPr>
            <p:cNvPr id="119" name="Text Box 5"/>
            <p:cNvSpPr txBox="1">
              <a:spLocks noChangeArrowheads="1"/>
            </p:cNvSpPr>
            <p:nvPr/>
          </p:nvSpPr>
          <p:spPr bwMode="auto">
            <a:xfrm>
              <a:off x="7916656" y="3284809"/>
              <a:ext cx="570859" cy="5715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a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20" name="Group 2"/>
            <p:cNvGrpSpPr>
              <a:grpSpLocks/>
            </p:cNvGrpSpPr>
            <p:nvPr/>
          </p:nvGrpSpPr>
          <p:grpSpPr bwMode="auto">
            <a:xfrm>
              <a:off x="6558695" y="2757670"/>
              <a:ext cx="2442472" cy="1220825"/>
              <a:chOff x="6402" y="5031"/>
              <a:chExt cx="1889" cy="829"/>
            </a:xfrm>
            <a:noFill/>
          </p:grpSpPr>
          <p:grpSp>
            <p:nvGrpSpPr>
              <p:cNvPr id="122" name="Group 3"/>
              <p:cNvGrpSpPr>
                <a:grpSpLocks/>
              </p:cNvGrpSpPr>
              <p:nvPr/>
            </p:nvGrpSpPr>
            <p:grpSpPr bwMode="auto">
              <a:xfrm>
                <a:off x="6402" y="5031"/>
                <a:ext cx="1473" cy="829"/>
                <a:chOff x="850" y="3330"/>
                <a:chExt cx="1281" cy="829"/>
              </a:xfrm>
              <a:grpFill/>
            </p:grpSpPr>
            <p:sp>
              <p:nvSpPr>
                <p:cNvPr id="12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91" y="3330"/>
                  <a:ext cx="1140" cy="82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850" y="3513"/>
                  <a:ext cx="721" cy="45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lang="ru-RU" sz="3600" b="1" baseline="-25000" dirty="0" smtClean="0">
                      <a:solidFill>
                        <a:srgbClr val="006600"/>
                      </a:solidFill>
                      <a:latin typeface="Times New Roman"/>
                      <a:ea typeface="Times New Roman"/>
                    </a:rPr>
                    <a:t>3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6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23" name="Line 11"/>
              <p:cNvSpPr>
                <a:spLocks noChangeShapeType="1"/>
              </p:cNvSpPr>
              <p:nvPr/>
            </p:nvSpPr>
            <p:spPr bwMode="auto">
              <a:xfrm>
                <a:off x="7233" y="5435"/>
                <a:ext cx="1058" cy="0"/>
              </a:xfrm>
              <a:prstGeom prst="line">
                <a:avLst/>
              </a:prstGeom>
              <a:grp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1" name="Text Box 6"/>
            <p:cNvSpPr txBox="1">
              <a:spLocks noChangeArrowheads="1"/>
            </p:cNvSpPr>
            <p:nvPr/>
          </p:nvSpPr>
          <p:spPr bwMode="auto">
            <a:xfrm>
              <a:off x="7575823" y="2605678"/>
              <a:ext cx="1483196" cy="7143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ru-RU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8" name="Группа 57"/>
          <p:cNvGrpSpPr/>
          <p:nvPr/>
        </p:nvGrpSpPr>
        <p:grpSpPr>
          <a:xfrm flipV="1">
            <a:off x="7633450" y="3469377"/>
            <a:ext cx="1439145" cy="1459819"/>
            <a:chOff x="6740993" y="2596876"/>
            <a:chExt cx="2026720" cy="1398994"/>
          </a:xfrm>
        </p:grpSpPr>
        <p:sp>
          <p:nvSpPr>
            <p:cNvPr id="129" name="Text Box 5"/>
            <p:cNvSpPr txBox="1">
              <a:spLocks noChangeArrowheads="1"/>
            </p:cNvSpPr>
            <p:nvPr/>
          </p:nvSpPr>
          <p:spPr bwMode="auto">
            <a:xfrm rot="10800000">
              <a:off x="6927627" y="3379717"/>
              <a:ext cx="733429" cy="6161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a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30" name="Group 2"/>
            <p:cNvGrpSpPr>
              <a:grpSpLocks/>
            </p:cNvGrpSpPr>
            <p:nvPr/>
          </p:nvGrpSpPr>
          <p:grpSpPr bwMode="auto">
            <a:xfrm>
              <a:off x="6740993" y="2757670"/>
              <a:ext cx="1724855" cy="1220825"/>
              <a:chOff x="6543" y="5031"/>
              <a:chExt cx="1334" cy="829"/>
            </a:xfrm>
            <a:noFill/>
          </p:grpSpPr>
          <p:grpSp>
            <p:nvGrpSpPr>
              <p:cNvPr id="132" name="Group 3"/>
              <p:cNvGrpSpPr>
                <a:grpSpLocks/>
              </p:cNvGrpSpPr>
              <p:nvPr/>
            </p:nvGrpSpPr>
            <p:grpSpPr bwMode="auto">
              <a:xfrm>
                <a:off x="6566" y="5031"/>
                <a:ext cx="1311" cy="829"/>
                <a:chOff x="991" y="3330"/>
                <a:chExt cx="1140" cy="829"/>
              </a:xfrm>
              <a:grpFill/>
            </p:grpSpPr>
            <p:sp>
              <p:nvSpPr>
                <p:cNvPr id="13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91" y="3330"/>
                  <a:ext cx="1140" cy="82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5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3" name="Line 11"/>
              <p:cNvSpPr>
                <a:spLocks noChangeShapeType="1"/>
              </p:cNvSpPr>
              <p:nvPr/>
            </p:nvSpPr>
            <p:spPr bwMode="auto">
              <a:xfrm>
                <a:off x="6543" y="5435"/>
                <a:ext cx="1058" cy="0"/>
              </a:xfrm>
              <a:prstGeom prst="line">
                <a:avLst/>
              </a:prstGeom>
              <a:grp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1" name="Text Box 6"/>
            <p:cNvSpPr txBox="1">
              <a:spLocks noChangeArrowheads="1"/>
            </p:cNvSpPr>
            <p:nvPr/>
          </p:nvSpPr>
          <p:spPr bwMode="auto">
            <a:xfrm rot="10800000">
              <a:off x="6755618" y="2596876"/>
              <a:ext cx="2012095" cy="7143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ru-RU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6" name="Прямоугольник 135"/>
          <p:cNvSpPr/>
          <p:nvPr/>
        </p:nvSpPr>
        <p:spPr>
          <a:xfrm>
            <a:off x="928662" y="5500702"/>
            <a:ext cx="2714644" cy="7694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</a:pPr>
            <a:r>
              <a:rPr lang="ru-RU" sz="4400" b="1" dirty="0" smtClean="0">
                <a:latin typeface="Times New Roman"/>
                <a:ea typeface="Times New Roman"/>
              </a:rPr>
              <a:t> 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en-US" sz="4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d</a:t>
            </a:r>
            <a:r>
              <a:rPr lang="ru-RU" sz="4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+</a:t>
            </a:r>
            <a:r>
              <a:rPr lang="en-US" sz="4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a</a:t>
            </a:r>
            <a:r>
              <a:rPr lang="ru-RU" sz="4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(1-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ru-RU" sz="4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) </a:t>
            </a:r>
            <a:endParaRPr lang="ru-RU" sz="4400" dirty="0"/>
          </a:p>
        </p:txBody>
      </p:sp>
      <p:sp>
        <p:nvSpPr>
          <p:cNvPr id="137" name="Прямоугольник 136"/>
          <p:cNvSpPr/>
          <p:nvPr/>
        </p:nvSpPr>
        <p:spPr>
          <a:xfrm>
            <a:off x="1142976" y="4770045"/>
            <a:ext cx="1571636" cy="65921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ts val="4000"/>
              </a:lnSpc>
              <a:spcAft>
                <a:spcPts val="0"/>
              </a:spcAft>
              <a:buSzPts val="1000"/>
            </a:pPr>
            <a:r>
              <a:rPr lang="en-US" sz="6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ru-RU" sz="6600" b="1" dirty="0" smtClean="0">
                <a:solidFill>
                  <a:srgbClr val="C000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ru-RU" sz="6600" b="1" baseline="-250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0</a:t>
            </a:r>
            <a:r>
              <a:rPr lang="en-US" sz="4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S</a:t>
            </a:r>
            <a:endParaRPr lang="ru-RU" sz="4400" dirty="0"/>
          </a:p>
        </p:txBody>
      </p:sp>
      <p:sp>
        <p:nvSpPr>
          <p:cNvPr id="138" name="Line 11"/>
          <p:cNvSpPr>
            <a:spLocks noChangeShapeType="1"/>
          </p:cNvSpPr>
          <p:nvPr/>
        </p:nvSpPr>
        <p:spPr bwMode="auto">
          <a:xfrm>
            <a:off x="1262290" y="5488827"/>
            <a:ext cx="136799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Text Box 2"/>
          <p:cNvSpPr txBox="1">
            <a:spLocks noChangeArrowheads="1"/>
          </p:cNvSpPr>
          <p:nvPr/>
        </p:nvSpPr>
        <p:spPr bwMode="auto">
          <a:xfrm>
            <a:off x="0" y="6357958"/>
            <a:ext cx="2285984" cy="500042"/>
          </a:xfrm>
          <a:prstGeom prst="rect">
            <a:avLst/>
          </a:prstGeom>
          <a:solidFill>
            <a:srgbClr val="FFFF00"/>
          </a:solidFill>
          <a:ln w="158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16, стр.29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28" grpId="0"/>
      <p:bldP spid="29" grpId="0"/>
      <p:bldP spid="57" grpId="0" animBg="1"/>
      <p:bldP spid="93" grpId="0"/>
      <p:bldP spid="102" grpId="0" animBg="1"/>
      <p:bldP spid="89" grpId="0" animBg="1"/>
      <p:bldP spid="90" grpId="0" animBg="1"/>
      <p:bldP spid="111" grpId="0"/>
      <p:bldP spid="112" grpId="0" animBg="1"/>
      <p:bldP spid="136" grpId="0" animBg="1"/>
      <p:bldP spid="137" grpId="0" animBg="1"/>
      <p:bldP spid="13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928662" y="-500090"/>
            <a:ext cx="3143240" cy="3829056"/>
            <a:chOff x="214282" y="-500090"/>
            <a:chExt cx="3143240" cy="3829056"/>
          </a:xfrm>
        </p:grpSpPr>
        <p:pic>
          <p:nvPicPr>
            <p:cNvPr id="3" name="Picture 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4282" y="-500090"/>
              <a:ext cx="3143240" cy="3829056"/>
            </a:xfrm>
            <a:prstGeom prst="rect">
              <a:avLst/>
            </a:prstGeom>
            <a:noFill/>
          </p:spPr>
        </p:pic>
        <p:sp>
          <p:nvSpPr>
            <p:cNvPr id="21" name="Прямоугольник 20"/>
            <p:cNvSpPr/>
            <p:nvPr/>
          </p:nvSpPr>
          <p:spPr>
            <a:xfrm>
              <a:off x="1487287" y="428604"/>
              <a:ext cx="1727391" cy="1244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071670" y="571480"/>
              <a:ext cx="60946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800" b="1" dirty="0" smtClean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lang="ru-RU" sz="4800" b="1" dirty="0" smtClean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lang="ru-RU" sz="48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-52755" y="-10190"/>
            <a:ext cx="92869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Г*. В воздушный конденсатор внесена диэлектрическая пластинка с диэлектрической проницаемостью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2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толщиной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а/2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расположена, как указано на рисунке. Определить,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во сколько раз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изменилась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емкость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конденсатора при внесении пластинки в конденсатор.</a:t>
            </a:r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994296" y="428604"/>
            <a:ext cx="1298731" cy="1214446"/>
            <a:chOff x="5230" y="6463"/>
            <a:chExt cx="140" cy="403"/>
          </a:xfrm>
        </p:grpSpPr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5230" y="6463"/>
              <a:ext cx="0" cy="403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5370" y="6463"/>
              <a:ext cx="0" cy="403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Line 16"/>
          <p:cNvSpPr>
            <a:spLocks noChangeShapeType="1"/>
          </p:cNvSpPr>
          <p:nvPr/>
        </p:nvSpPr>
        <p:spPr bwMode="auto">
          <a:xfrm flipV="1">
            <a:off x="0" y="1000108"/>
            <a:ext cx="917785" cy="78581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2357422" y="420155"/>
            <a:ext cx="1656000" cy="1214446"/>
            <a:chOff x="5286380" y="815982"/>
            <a:chExt cx="1571636" cy="1214446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5286380" y="815982"/>
              <a:ext cx="1571636" cy="1214446"/>
              <a:chOff x="4714876" y="785794"/>
              <a:chExt cx="1142976" cy="1214446"/>
            </a:xfrm>
          </p:grpSpPr>
          <p:grpSp>
            <p:nvGrpSpPr>
              <p:cNvPr id="16" name="Group 10"/>
              <p:cNvGrpSpPr>
                <a:grpSpLocks/>
              </p:cNvGrpSpPr>
              <p:nvPr/>
            </p:nvGrpSpPr>
            <p:grpSpPr bwMode="auto">
              <a:xfrm>
                <a:off x="4714876" y="785794"/>
                <a:ext cx="1142976" cy="1214446"/>
                <a:chOff x="5230" y="6463"/>
                <a:chExt cx="140" cy="403"/>
              </a:xfrm>
            </p:grpSpPr>
            <p:sp>
              <p:nvSpPr>
                <p:cNvPr id="17" name="Line 11"/>
                <p:cNvSpPr>
                  <a:spLocks noChangeShapeType="1"/>
                </p:cNvSpPr>
                <p:nvPr/>
              </p:nvSpPr>
              <p:spPr bwMode="auto">
                <a:xfrm>
                  <a:off x="5230" y="6463"/>
                  <a:ext cx="0" cy="403"/>
                </a:xfrm>
                <a:prstGeom prst="line">
                  <a:avLst/>
                </a:prstGeom>
                <a:noFill/>
                <a:ln w="7620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" name="Line 12"/>
                <p:cNvSpPr>
                  <a:spLocks noChangeShapeType="1"/>
                </p:cNvSpPr>
                <p:nvPr/>
              </p:nvSpPr>
              <p:spPr bwMode="auto">
                <a:xfrm>
                  <a:off x="5370" y="6463"/>
                  <a:ext cx="0" cy="403"/>
                </a:xfrm>
                <a:prstGeom prst="line">
                  <a:avLst/>
                </a:prstGeom>
                <a:noFill/>
                <a:ln w="7620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9" name="Прямоугольник 18"/>
              <p:cNvSpPr/>
              <p:nvPr/>
            </p:nvSpPr>
            <p:spPr>
              <a:xfrm>
                <a:off x="4743853" y="794242"/>
                <a:ext cx="1070691" cy="12059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3" name="Прямоугольник 22"/>
            <p:cNvSpPr/>
            <p:nvPr/>
          </p:nvSpPr>
          <p:spPr>
            <a:xfrm>
              <a:off x="5786446" y="1000108"/>
              <a:ext cx="60946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800" b="1" dirty="0" smtClean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lang="ru-RU" sz="4800" b="1" dirty="0" smtClean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lang="ru-RU" sz="4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10"/>
          <p:cNvGrpSpPr>
            <a:grpSpLocks/>
          </p:cNvGrpSpPr>
          <p:nvPr/>
        </p:nvGrpSpPr>
        <p:grpSpPr bwMode="auto">
          <a:xfrm>
            <a:off x="987221" y="1714488"/>
            <a:ext cx="3000396" cy="1214446"/>
            <a:chOff x="5230" y="6463"/>
            <a:chExt cx="140" cy="403"/>
          </a:xfrm>
        </p:grpSpPr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5230" y="6463"/>
              <a:ext cx="0" cy="403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5370" y="6463"/>
              <a:ext cx="0" cy="403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0" name="Line 16"/>
          <p:cNvSpPr>
            <a:spLocks noChangeShapeType="1"/>
          </p:cNvSpPr>
          <p:nvPr/>
        </p:nvSpPr>
        <p:spPr bwMode="auto">
          <a:xfrm>
            <a:off x="0" y="1785926"/>
            <a:ext cx="1000100" cy="42862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Line 16"/>
          <p:cNvSpPr>
            <a:spLocks noChangeShapeType="1"/>
          </p:cNvSpPr>
          <p:nvPr/>
        </p:nvSpPr>
        <p:spPr bwMode="auto">
          <a:xfrm>
            <a:off x="4000496" y="1071546"/>
            <a:ext cx="928694" cy="42862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Line 16"/>
          <p:cNvSpPr>
            <a:spLocks noChangeShapeType="1"/>
          </p:cNvSpPr>
          <p:nvPr/>
        </p:nvSpPr>
        <p:spPr bwMode="auto">
          <a:xfrm flipV="1">
            <a:off x="4000496" y="1500174"/>
            <a:ext cx="917785" cy="78581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3" name="Group 19"/>
          <p:cNvGrpSpPr>
            <a:grpSpLocks/>
          </p:cNvGrpSpPr>
          <p:nvPr/>
        </p:nvGrpSpPr>
        <p:grpSpPr bwMode="auto">
          <a:xfrm>
            <a:off x="5000628" y="-71462"/>
            <a:ext cx="3194206" cy="1453653"/>
            <a:chOff x="5857" y="6214"/>
            <a:chExt cx="2121" cy="812"/>
          </a:xfrm>
        </p:grpSpPr>
        <p:grpSp>
          <p:nvGrpSpPr>
            <p:cNvPr id="34" name="Group 20"/>
            <p:cNvGrpSpPr>
              <a:grpSpLocks/>
            </p:cNvGrpSpPr>
            <p:nvPr/>
          </p:nvGrpSpPr>
          <p:grpSpPr bwMode="auto">
            <a:xfrm>
              <a:off x="6887" y="6273"/>
              <a:ext cx="550" cy="740"/>
              <a:chOff x="5534" y="7196"/>
              <a:chExt cx="731" cy="740"/>
            </a:xfrm>
          </p:grpSpPr>
          <p:grpSp>
            <p:nvGrpSpPr>
              <p:cNvPr id="52" name="Group 21"/>
              <p:cNvGrpSpPr>
                <a:grpSpLocks/>
              </p:cNvGrpSpPr>
              <p:nvPr/>
            </p:nvGrpSpPr>
            <p:grpSpPr bwMode="auto">
              <a:xfrm>
                <a:off x="5534" y="7196"/>
                <a:ext cx="731" cy="740"/>
                <a:chOff x="11393" y="3583"/>
                <a:chExt cx="1081" cy="740"/>
              </a:xfrm>
            </p:grpSpPr>
            <p:sp>
              <p:nvSpPr>
                <p:cNvPr id="54" name="Line 22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55" name="Group 23"/>
                <p:cNvGrpSpPr>
                  <a:grpSpLocks/>
                </p:cNvGrpSpPr>
                <p:nvPr/>
              </p:nvGrpSpPr>
              <p:grpSpPr bwMode="auto">
                <a:xfrm>
                  <a:off x="11393" y="3583"/>
                  <a:ext cx="1081" cy="740"/>
                  <a:chOff x="10898" y="3851"/>
                  <a:chExt cx="864" cy="740"/>
                </a:xfrm>
              </p:grpSpPr>
              <p:sp>
                <p:nvSpPr>
                  <p:cNvPr id="56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921" y="3851"/>
                    <a:ext cx="634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4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5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7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98" y="4141"/>
                    <a:ext cx="864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C</a:t>
                    </a:r>
                    <a:r>
                      <a:rPr kumimoji="0" lang="en-US" sz="4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kumimoji="0" lang="ru-RU" sz="5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>
                <a:off x="5552" y="7556"/>
                <a:ext cx="367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5" name="Group 27"/>
            <p:cNvGrpSpPr>
              <a:grpSpLocks/>
            </p:cNvGrpSpPr>
            <p:nvPr/>
          </p:nvGrpSpPr>
          <p:grpSpPr bwMode="auto">
            <a:xfrm>
              <a:off x="5857" y="6214"/>
              <a:ext cx="2121" cy="812"/>
              <a:chOff x="5473" y="6214"/>
              <a:chExt cx="2121" cy="812"/>
            </a:xfrm>
          </p:grpSpPr>
          <p:grpSp>
            <p:nvGrpSpPr>
              <p:cNvPr id="36" name="Group 28"/>
              <p:cNvGrpSpPr>
                <a:grpSpLocks/>
              </p:cNvGrpSpPr>
              <p:nvPr/>
            </p:nvGrpSpPr>
            <p:grpSpPr bwMode="auto">
              <a:xfrm>
                <a:off x="5473" y="6214"/>
                <a:ext cx="949" cy="812"/>
                <a:chOff x="4868" y="7124"/>
                <a:chExt cx="1260" cy="812"/>
              </a:xfrm>
            </p:grpSpPr>
            <p:grpSp>
              <p:nvGrpSpPr>
                <p:cNvPr id="46" name="Group 29"/>
                <p:cNvGrpSpPr>
                  <a:grpSpLocks/>
                </p:cNvGrpSpPr>
                <p:nvPr/>
              </p:nvGrpSpPr>
              <p:grpSpPr bwMode="auto">
                <a:xfrm>
                  <a:off x="4868" y="7124"/>
                  <a:ext cx="1260" cy="812"/>
                  <a:chOff x="10408" y="3511"/>
                  <a:chExt cx="1863" cy="812"/>
                </a:xfrm>
              </p:grpSpPr>
              <p:sp>
                <p:nvSpPr>
                  <p:cNvPr id="4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no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49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10408" y="3511"/>
                    <a:ext cx="1863" cy="812"/>
                    <a:chOff x="10098" y="3779"/>
                    <a:chExt cx="1487" cy="812"/>
                  </a:xfrm>
                </p:grpSpPr>
                <p:sp>
                  <p:nvSpPr>
                    <p:cNvPr id="50" name="Text Box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320" y="3779"/>
                      <a:ext cx="865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51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098" y="4141"/>
                      <a:ext cx="1487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ru-RU" sz="4000" b="1" i="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верх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47" name="Line 34"/>
                <p:cNvSpPr>
                  <a:spLocks noChangeShapeType="1"/>
                </p:cNvSpPr>
                <p:nvPr/>
              </p:nvSpPr>
              <p:spPr bwMode="auto">
                <a:xfrm>
                  <a:off x="4967" y="7530"/>
                  <a:ext cx="508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37" name="Group 35"/>
              <p:cNvGrpSpPr>
                <a:grpSpLocks/>
              </p:cNvGrpSpPr>
              <p:nvPr/>
            </p:nvGrpSpPr>
            <p:grpSpPr bwMode="auto">
              <a:xfrm>
                <a:off x="7044" y="6267"/>
                <a:ext cx="550" cy="733"/>
                <a:chOff x="5534" y="7203"/>
                <a:chExt cx="731" cy="733"/>
              </a:xfrm>
            </p:grpSpPr>
            <p:grpSp>
              <p:nvGrpSpPr>
                <p:cNvPr id="40" name="Group 36"/>
                <p:cNvGrpSpPr>
                  <a:grpSpLocks/>
                </p:cNvGrpSpPr>
                <p:nvPr/>
              </p:nvGrpSpPr>
              <p:grpSpPr bwMode="auto">
                <a:xfrm>
                  <a:off x="5534" y="7203"/>
                  <a:ext cx="731" cy="733"/>
                  <a:chOff x="11393" y="3590"/>
                  <a:chExt cx="1081" cy="733"/>
                </a:xfrm>
              </p:grpSpPr>
              <p:sp>
                <p:nvSpPr>
                  <p:cNvPr id="42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no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43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11393" y="3590"/>
                    <a:ext cx="1081" cy="733"/>
                    <a:chOff x="10898" y="3858"/>
                    <a:chExt cx="864" cy="733"/>
                  </a:xfrm>
                </p:grpSpPr>
                <p:sp>
                  <p:nvSpPr>
                    <p:cNvPr id="44" name="Text Box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949" y="3858"/>
                      <a:ext cx="753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5" name="Text Box 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898" y="4141"/>
                      <a:ext cx="864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4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41" name="Line 41"/>
                <p:cNvSpPr>
                  <a:spLocks noChangeShapeType="1"/>
                </p:cNvSpPr>
                <p:nvPr/>
              </p:nvSpPr>
              <p:spPr bwMode="auto">
                <a:xfrm>
                  <a:off x="5667" y="7556"/>
                  <a:ext cx="367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8" name="Text Box 42"/>
              <p:cNvSpPr txBox="1">
                <a:spLocks noChangeArrowheads="1"/>
              </p:cNvSpPr>
              <p:nvPr/>
            </p:nvSpPr>
            <p:spPr bwMode="auto">
              <a:xfrm>
                <a:off x="6206" y="6432"/>
                <a:ext cx="502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Text Box 43"/>
              <p:cNvSpPr txBox="1">
                <a:spLocks noChangeArrowheads="1"/>
              </p:cNvSpPr>
              <p:nvPr/>
            </p:nvSpPr>
            <p:spPr bwMode="auto">
              <a:xfrm>
                <a:off x="6863" y="6445"/>
                <a:ext cx="502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8" name="Прямоугольник 57"/>
          <p:cNvSpPr/>
          <p:nvPr/>
        </p:nvSpPr>
        <p:spPr>
          <a:xfrm>
            <a:off x="4929190" y="1357298"/>
            <a:ext cx="39276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=C</a:t>
            </a:r>
            <a:r>
              <a:rPr lang="ru-RU" sz="4400" b="1" baseline="-25000" dirty="0" smtClean="0">
                <a:latin typeface="Times New Roman" pitchFamily="18" charset="0"/>
                <a:cs typeface="Times New Roman" pitchFamily="18" charset="0"/>
              </a:rPr>
              <a:t>верх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44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нижн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71406" y="3008816"/>
            <a:ext cx="2714644" cy="1634630"/>
            <a:chOff x="6751343" y="2558178"/>
            <a:chExt cx="2714644" cy="1634630"/>
          </a:xfrm>
        </p:grpSpPr>
        <p:sp>
          <p:nvSpPr>
            <p:cNvPr id="59" name="Text Box 5"/>
            <p:cNvSpPr txBox="1">
              <a:spLocks noChangeArrowheads="1"/>
            </p:cNvSpPr>
            <p:nvPr/>
          </p:nvSpPr>
          <p:spPr bwMode="auto">
            <a:xfrm>
              <a:off x="7751475" y="3406990"/>
              <a:ext cx="1143007" cy="7858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0,5</a:t>
              </a:r>
              <a:r>
                <a:rPr lang="ru-RU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а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0" name="Group 2"/>
            <p:cNvGrpSpPr>
              <a:grpSpLocks/>
            </p:cNvGrpSpPr>
            <p:nvPr/>
          </p:nvGrpSpPr>
          <p:grpSpPr bwMode="auto">
            <a:xfrm>
              <a:off x="6751343" y="2757670"/>
              <a:ext cx="2249813" cy="1220825"/>
              <a:chOff x="6551" y="5031"/>
              <a:chExt cx="1740" cy="829"/>
            </a:xfrm>
            <a:noFill/>
          </p:grpSpPr>
          <p:grpSp>
            <p:nvGrpSpPr>
              <p:cNvPr id="61" name="Group 3"/>
              <p:cNvGrpSpPr>
                <a:grpSpLocks/>
              </p:cNvGrpSpPr>
              <p:nvPr/>
            </p:nvGrpSpPr>
            <p:grpSpPr bwMode="auto">
              <a:xfrm>
                <a:off x="6551" y="5031"/>
                <a:ext cx="1326" cy="829"/>
                <a:chOff x="978" y="3330"/>
                <a:chExt cx="1153" cy="829"/>
              </a:xfrm>
              <a:grpFill/>
            </p:grpSpPr>
            <p:sp>
              <p:nvSpPr>
                <p:cNvPr id="63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91" y="3330"/>
                  <a:ext cx="1140" cy="82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4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978" y="3513"/>
                  <a:ext cx="625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5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2" name="Line 11"/>
              <p:cNvSpPr>
                <a:spLocks noChangeShapeType="1"/>
              </p:cNvSpPr>
              <p:nvPr/>
            </p:nvSpPr>
            <p:spPr bwMode="auto">
              <a:xfrm>
                <a:off x="7233" y="5435"/>
                <a:ext cx="1058" cy="0"/>
              </a:xfrm>
              <a:prstGeom prst="line">
                <a:avLst/>
              </a:prstGeom>
              <a:grp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6" name="Text Box 6"/>
            <p:cNvSpPr txBox="1">
              <a:spLocks noChangeArrowheads="1"/>
            </p:cNvSpPr>
            <p:nvPr/>
          </p:nvSpPr>
          <p:spPr bwMode="auto">
            <a:xfrm>
              <a:off x="7575823" y="2558178"/>
              <a:ext cx="1890164" cy="7143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ru-RU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0,5</a:t>
              </a:r>
              <a:endPara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2571736" y="2986286"/>
            <a:ext cx="2500330" cy="1585722"/>
            <a:chOff x="6751343" y="2498412"/>
            <a:chExt cx="2500330" cy="1585722"/>
          </a:xfrm>
        </p:grpSpPr>
        <p:sp>
          <p:nvSpPr>
            <p:cNvPr id="71" name="Text Box 6"/>
            <p:cNvSpPr txBox="1">
              <a:spLocks noChangeArrowheads="1"/>
            </p:cNvSpPr>
            <p:nvPr/>
          </p:nvSpPr>
          <p:spPr bwMode="auto">
            <a:xfrm>
              <a:off x="7394285" y="2498412"/>
              <a:ext cx="1857388" cy="92869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0,5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Text Box 5"/>
            <p:cNvSpPr txBox="1">
              <a:spLocks noChangeArrowheads="1"/>
            </p:cNvSpPr>
            <p:nvPr/>
          </p:nvSpPr>
          <p:spPr bwMode="auto">
            <a:xfrm>
              <a:off x="7680038" y="3406990"/>
              <a:ext cx="1071570" cy="677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0,5</a:t>
              </a:r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а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0" name="Group 2"/>
            <p:cNvGrpSpPr>
              <a:grpSpLocks/>
            </p:cNvGrpSpPr>
            <p:nvPr/>
          </p:nvGrpSpPr>
          <p:grpSpPr bwMode="auto">
            <a:xfrm>
              <a:off x="6751343" y="2757670"/>
              <a:ext cx="2249813" cy="1220825"/>
              <a:chOff x="6551" y="5031"/>
              <a:chExt cx="1740" cy="829"/>
            </a:xfrm>
            <a:noFill/>
          </p:grpSpPr>
          <p:grpSp>
            <p:nvGrpSpPr>
              <p:cNvPr id="72" name="Group 3"/>
              <p:cNvGrpSpPr>
                <a:grpSpLocks/>
              </p:cNvGrpSpPr>
              <p:nvPr/>
            </p:nvGrpSpPr>
            <p:grpSpPr bwMode="auto">
              <a:xfrm>
                <a:off x="6551" y="5031"/>
                <a:ext cx="1326" cy="829"/>
                <a:chOff x="978" y="3330"/>
                <a:chExt cx="1153" cy="829"/>
              </a:xfrm>
              <a:grpFill/>
            </p:grpSpPr>
            <p:sp>
              <p:nvSpPr>
                <p:cNvPr id="7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91" y="3330"/>
                  <a:ext cx="1140" cy="82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978" y="3513"/>
                  <a:ext cx="803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6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73" name="Line 11"/>
              <p:cNvSpPr>
                <a:spLocks noChangeShapeType="1"/>
              </p:cNvSpPr>
              <p:nvPr/>
            </p:nvSpPr>
            <p:spPr bwMode="auto">
              <a:xfrm>
                <a:off x="7233" y="5435"/>
                <a:ext cx="1058" cy="0"/>
              </a:xfrm>
              <a:prstGeom prst="line">
                <a:avLst/>
              </a:prstGeom>
              <a:grp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77" name="Группа 76"/>
          <p:cNvGrpSpPr/>
          <p:nvPr/>
        </p:nvGrpSpPr>
        <p:grpSpPr>
          <a:xfrm>
            <a:off x="5572132" y="2463069"/>
            <a:ext cx="3214549" cy="1394559"/>
            <a:chOff x="6073817" y="2583936"/>
            <a:chExt cx="3388307" cy="1394559"/>
          </a:xfrm>
        </p:grpSpPr>
        <p:sp>
          <p:nvSpPr>
            <p:cNvPr id="78" name="Text Box 5"/>
            <p:cNvSpPr txBox="1">
              <a:spLocks noChangeArrowheads="1"/>
            </p:cNvSpPr>
            <p:nvPr/>
          </p:nvSpPr>
          <p:spPr bwMode="auto">
            <a:xfrm>
              <a:off x="8108666" y="3176569"/>
              <a:ext cx="571503" cy="7858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а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9" name="Group 2"/>
            <p:cNvGrpSpPr>
              <a:grpSpLocks/>
            </p:cNvGrpSpPr>
            <p:nvPr/>
          </p:nvGrpSpPr>
          <p:grpSpPr bwMode="auto">
            <a:xfrm>
              <a:off x="6073817" y="2757670"/>
              <a:ext cx="2927344" cy="1220825"/>
              <a:chOff x="6027" y="5031"/>
              <a:chExt cx="2264" cy="829"/>
            </a:xfrm>
            <a:noFill/>
          </p:grpSpPr>
          <p:grpSp>
            <p:nvGrpSpPr>
              <p:cNvPr id="81" name="Group 3"/>
              <p:cNvGrpSpPr>
                <a:grpSpLocks/>
              </p:cNvGrpSpPr>
              <p:nvPr/>
            </p:nvGrpSpPr>
            <p:grpSpPr bwMode="auto">
              <a:xfrm>
                <a:off x="6027" y="5031"/>
                <a:ext cx="1851" cy="829"/>
                <a:chOff x="522" y="3330"/>
                <a:chExt cx="1609" cy="829"/>
              </a:xfrm>
              <a:grpFill/>
            </p:grpSpPr>
            <p:sp>
              <p:nvSpPr>
                <p:cNvPr id="83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91" y="3330"/>
                  <a:ext cx="1140" cy="82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4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522" y="3513"/>
                  <a:ext cx="1164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kumimoji="0" lang="ru-RU" sz="2800" b="1" i="0" u="none" strike="noStrike" cap="none" normalizeH="0" baseline="0" dirty="0" err="1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ниж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5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2" name="Line 11"/>
              <p:cNvSpPr>
                <a:spLocks noChangeShapeType="1"/>
              </p:cNvSpPr>
              <p:nvPr/>
            </p:nvSpPr>
            <p:spPr bwMode="auto">
              <a:xfrm>
                <a:off x="7233" y="5435"/>
                <a:ext cx="1058" cy="0"/>
              </a:xfrm>
              <a:prstGeom prst="line">
                <a:avLst/>
              </a:prstGeom>
              <a:grp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0" name="Text Box 6"/>
            <p:cNvSpPr txBox="1">
              <a:spLocks noChangeArrowheads="1"/>
            </p:cNvSpPr>
            <p:nvPr/>
          </p:nvSpPr>
          <p:spPr bwMode="auto">
            <a:xfrm>
              <a:off x="7587406" y="2583936"/>
              <a:ext cx="1874718" cy="7143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ru-RU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0,5</a:t>
              </a:r>
              <a:endPara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6" name="Group 19"/>
          <p:cNvGrpSpPr>
            <a:grpSpLocks/>
          </p:cNvGrpSpPr>
          <p:nvPr/>
        </p:nvGrpSpPr>
        <p:grpSpPr bwMode="auto">
          <a:xfrm>
            <a:off x="71406" y="4261192"/>
            <a:ext cx="5357785" cy="1525262"/>
            <a:chOff x="5863" y="6174"/>
            <a:chExt cx="2577" cy="852"/>
          </a:xfrm>
        </p:grpSpPr>
        <p:grpSp>
          <p:nvGrpSpPr>
            <p:cNvPr id="87" name="Group 20"/>
            <p:cNvGrpSpPr>
              <a:grpSpLocks/>
            </p:cNvGrpSpPr>
            <p:nvPr/>
          </p:nvGrpSpPr>
          <p:grpSpPr bwMode="auto">
            <a:xfrm>
              <a:off x="6580" y="6174"/>
              <a:ext cx="756" cy="839"/>
              <a:chOff x="5117" y="7097"/>
              <a:chExt cx="1003" cy="839"/>
            </a:xfrm>
          </p:grpSpPr>
          <p:grpSp>
            <p:nvGrpSpPr>
              <p:cNvPr id="105" name="Group 21"/>
              <p:cNvGrpSpPr>
                <a:grpSpLocks/>
              </p:cNvGrpSpPr>
              <p:nvPr/>
            </p:nvGrpSpPr>
            <p:grpSpPr bwMode="auto">
              <a:xfrm>
                <a:off x="5117" y="7097"/>
                <a:ext cx="1003" cy="839"/>
                <a:chOff x="10762" y="3484"/>
                <a:chExt cx="1481" cy="839"/>
              </a:xfrm>
            </p:grpSpPr>
            <p:sp>
              <p:nvSpPr>
                <p:cNvPr id="107" name="Line 22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08" name="Group 23"/>
                <p:cNvGrpSpPr>
                  <a:grpSpLocks/>
                </p:cNvGrpSpPr>
                <p:nvPr/>
              </p:nvGrpSpPr>
              <p:grpSpPr bwMode="auto">
                <a:xfrm>
                  <a:off x="10762" y="3484"/>
                  <a:ext cx="1481" cy="839"/>
                  <a:chOff x="10389" y="3752"/>
                  <a:chExt cx="1183" cy="839"/>
                </a:xfrm>
              </p:grpSpPr>
              <p:sp>
                <p:nvSpPr>
                  <p:cNvPr id="109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497" y="3752"/>
                    <a:ext cx="946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lvl="0">
                      <a:spcAft>
                        <a:spcPts val="1000"/>
                      </a:spcAft>
                    </a:pPr>
                    <a:r>
                      <a:rPr lang="ru-RU" sz="4000" b="1" dirty="0" smtClean="0"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0,5</a:t>
                    </a:r>
                    <a:r>
                      <a:rPr lang="ru-RU" sz="4800" b="1" dirty="0" smtClean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а </a:t>
                    </a: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4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5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0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389" y="4141"/>
                    <a:ext cx="1183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Aft>
                        <a:spcPts val="1000"/>
                      </a:spcAft>
                    </a:pPr>
                    <a:r>
                      <a:rPr lang="ru-RU" sz="3200" b="1" dirty="0" smtClean="0">
                        <a:latin typeface="Times New Roman" pitchFamily="18" charset="0"/>
                        <a:cs typeface="Times New Roman" pitchFamily="18" charset="0"/>
                      </a:rPr>
                      <a:t>0,5</a:t>
                    </a:r>
                    <a:r>
                      <a:rPr lang="en-US" sz="4000" b="1" dirty="0" smtClean="0"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</a:t>
                    </a:r>
                    <a:r>
                      <a:rPr lang="en-US" sz="4000" b="1" baseline="-25000" dirty="0" smtClean="0"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en-US" sz="40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S</a:t>
                    </a:r>
                    <a:endParaRPr lang="ru-RU" sz="5400" b="1" dirty="0" smtClean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5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106" name="Line 26"/>
              <p:cNvSpPr>
                <a:spLocks noChangeShapeType="1"/>
              </p:cNvSpPr>
              <p:nvPr/>
            </p:nvSpPr>
            <p:spPr bwMode="auto">
              <a:xfrm>
                <a:off x="5300" y="7556"/>
                <a:ext cx="50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88" name="Group 27"/>
            <p:cNvGrpSpPr>
              <a:grpSpLocks/>
            </p:cNvGrpSpPr>
            <p:nvPr/>
          </p:nvGrpSpPr>
          <p:grpSpPr bwMode="auto">
            <a:xfrm>
              <a:off x="5863" y="6203"/>
              <a:ext cx="2577" cy="823"/>
              <a:chOff x="5479" y="6203"/>
              <a:chExt cx="2577" cy="823"/>
            </a:xfrm>
          </p:grpSpPr>
          <p:grpSp>
            <p:nvGrpSpPr>
              <p:cNvPr id="89" name="Group 28"/>
              <p:cNvGrpSpPr>
                <a:grpSpLocks/>
              </p:cNvGrpSpPr>
              <p:nvPr/>
            </p:nvGrpSpPr>
            <p:grpSpPr bwMode="auto">
              <a:xfrm>
                <a:off x="5479" y="6214"/>
                <a:ext cx="950" cy="812"/>
                <a:chOff x="4874" y="7124"/>
                <a:chExt cx="1261" cy="812"/>
              </a:xfrm>
            </p:grpSpPr>
            <p:grpSp>
              <p:nvGrpSpPr>
                <p:cNvPr id="99" name="Group 29"/>
                <p:cNvGrpSpPr>
                  <a:grpSpLocks/>
                </p:cNvGrpSpPr>
                <p:nvPr/>
              </p:nvGrpSpPr>
              <p:grpSpPr bwMode="auto">
                <a:xfrm>
                  <a:off x="4874" y="7124"/>
                  <a:ext cx="1261" cy="812"/>
                  <a:chOff x="10408" y="3511"/>
                  <a:chExt cx="1863" cy="812"/>
                </a:xfrm>
              </p:grpSpPr>
              <p:sp>
                <p:nvSpPr>
                  <p:cNvPr id="101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no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102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10408" y="3511"/>
                    <a:ext cx="1863" cy="812"/>
                    <a:chOff x="10098" y="3779"/>
                    <a:chExt cx="1487" cy="812"/>
                  </a:xfrm>
                </p:grpSpPr>
                <p:sp>
                  <p:nvSpPr>
                    <p:cNvPr id="103" name="Text Box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320" y="3779"/>
                      <a:ext cx="865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04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098" y="4141"/>
                      <a:ext cx="1487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ru-RU" sz="4000" b="1" i="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верх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100" name="Line 34"/>
                <p:cNvSpPr>
                  <a:spLocks noChangeShapeType="1"/>
                </p:cNvSpPr>
                <p:nvPr/>
              </p:nvSpPr>
              <p:spPr bwMode="auto">
                <a:xfrm>
                  <a:off x="4967" y="7530"/>
                  <a:ext cx="508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0" name="Group 35"/>
              <p:cNvGrpSpPr>
                <a:grpSpLocks/>
              </p:cNvGrpSpPr>
              <p:nvPr/>
            </p:nvGrpSpPr>
            <p:grpSpPr bwMode="auto">
              <a:xfrm>
                <a:off x="7126" y="6203"/>
                <a:ext cx="930" cy="797"/>
                <a:chOff x="5626" y="7139"/>
                <a:chExt cx="1232" cy="797"/>
              </a:xfrm>
            </p:grpSpPr>
            <p:grpSp>
              <p:nvGrpSpPr>
                <p:cNvPr id="93" name="Group 36"/>
                <p:cNvGrpSpPr>
                  <a:grpSpLocks/>
                </p:cNvGrpSpPr>
                <p:nvPr/>
              </p:nvGrpSpPr>
              <p:grpSpPr bwMode="auto">
                <a:xfrm>
                  <a:off x="5626" y="7139"/>
                  <a:ext cx="1232" cy="797"/>
                  <a:chOff x="11503" y="3526"/>
                  <a:chExt cx="1818" cy="797"/>
                </a:xfrm>
              </p:grpSpPr>
              <p:sp>
                <p:nvSpPr>
                  <p:cNvPr id="95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no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96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11503" y="3526"/>
                    <a:ext cx="1818" cy="797"/>
                    <a:chOff x="10987" y="3794"/>
                    <a:chExt cx="1453" cy="797"/>
                  </a:xfrm>
                </p:grpSpPr>
                <p:sp>
                  <p:nvSpPr>
                    <p:cNvPr id="97" name="Text Box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90" y="3794"/>
                      <a:ext cx="859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lvl="0">
                        <a:spcAft>
                          <a:spcPts val="1000"/>
                        </a:spcAft>
                      </a:pPr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0,5</a:t>
                      </a:r>
                      <a:r>
                        <a:rPr lang="ru-RU" sz="4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а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98" name="Text Box 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987" y="4141"/>
                      <a:ext cx="1453" cy="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r>
                        <a:rPr lang="en-US" sz="40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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</a:t>
                      </a:r>
                      <a:r>
                        <a:rPr lang="en-US" sz="4000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94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5738" y="7549"/>
                  <a:ext cx="756" cy="7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91" name="Text Box 42"/>
              <p:cNvSpPr txBox="1">
                <a:spLocks noChangeArrowheads="1"/>
              </p:cNvSpPr>
              <p:nvPr/>
            </p:nvSpPr>
            <p:spPr bwMode="auto">
              <a:xfrm>
                <a:off x="6024" y="6414"/>
                <a:ext cx="265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" name="Text Box 43"/>
              <p:cNvSpPr txBox="1">
                <a:spLocks noChangeArrowheads="1"/>
              </p:cNvSpPr>
              <p:nvPr/>
            </p:nvSpPr>
            <p:spPr bwMode="auto">
              <a:xfrm>
                <a:off x="6863" y="6445"/>
                <a:ext cx="227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11" name="Группа 110"/>
          <p:cNvGrpSpPr/>
          <p:nvPr/>
        </p:nvGrpSpPr>
        <p:grpSpPr>
          <a:xfrm>
            <a:off x="5643570" y="3429000"/>
            <a:ext cx="3000398" cy="1378451"/>
            <a:chOff x="6073815" y="2583936"/>
            <a:chExt cx="3162580" cy="1378451"/>
          </a:xfrm>
        </p:grpSpPr>
        <p:sp>
          <p:nvSpPr>
            <p:cNvPr id="112" name="Text Box 5"/>
            <p:cNvSpPr txBox="1">
              <a:spLocks noChangeArrowheads="1"/>
            </p:cNvSpPr>
            <p:nvPr/>
          </p:nvSpPr>
          <p:spPr bwMode="auto">
            <a:xfrm>
              <a:off x="7579807" y="3176569"/>
              <a:ext cx="1656588" cy="7858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а(</a:t>
              </a:r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+</a:t>
              </a:r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1</a:t>
              </a:r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3" name="Group 2"/>
            <p:cNvGrpSpPr>
              <a:grpSpLocks/>
            </p:cNvGrpSpPr>
            <p:nvPr/>
          </p:nvGrpSpPr>
          <p:grpSpPr bwMode="auto">
            <a:xfrm>
              <a:off x="6073815" y="3027159"/>
              <a:ext cx="2927343" cy="662691"/>
              <a:chOff x="6027" y="5214"/>
              <a:chExt cx="2264" cy="450"/>
            </a:xfrm>
            <a:noFill/>
          </p:grpSpPr>
          <p:grpSp>
            <p:nvGrpSpPr>
              <p:cNvPr id="115" name="Group 3"/>
              <p:cNvGrpSpPr>
                <a:grpSpLocks/>
              </p:cNvGrpSpPr>
              <p:nvPr/>
            </p:nvGrpSpPr>
            <p:grpSpPr bwMode="auto">
              <a:xfrm>
                <a:off x="6027" y="5214"/>
                <a:ext cx="1636" cy="450"/>
                <a:chOff x="522" y="3513"/>
                <a:chExt cx="1423" cy="450"/>
              </a:xfrm>
              <a:grpFill/>
            </p:grpSpPr>
            <p:sp>
              <p:nvSpPr>
                <p:cNvPr id="117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181" y="3552"/>
                  <a:ext cx="405" cy="3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8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522" y="3513"/>
                  <a:ext cx="1164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вер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9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16" name="Line 11"/>
              <p:cNvSpPr>
                <a:spLocks noChangeShapeType="1"/>
              </p:cNvSpPr>
              <p:nvPr/>
            </p:nvSpPr>
            <p:spPr bwMode="auto">
              <a:xfrm>
                <a:off x="7233" y="5435"/>
                <a:ext cx="1058" cy="0"/>
              </a:xfrm>
              <a:prstGeom prst="line">
                <a:avLst/>
              </a:prstGeom>
              <a:grp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4" name="Text Box 6"/>
            <p:cNvSpPr txBox="1">
              <a:spLocks noChangeArrowheads="1"/>
            </p:cNvSpPr>
            <p:nvPr/>
          </p:nvSpPr>
          <p:spPr bwMode="auto">
            <a:xfrm>
              <a:off x="7587407" y="2583936"/>
              <a:ext cx="149839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lang="ru-RU" sz="4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ru-RU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21" name="Прямая со стрелкой 120"/>
          <p:cNvCxnSpPr/>
          <p:nvPr/>
        </p:nvCxnSpPr>
        <p:spPr>
          <a:xfrm flipV="1">
            <a:off x="5929322" y="2000240"/>
            <a:ext cx="1571636" cy="11430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/>
          <p:nvPr/>
        </p:nvCxnSpPr>
        <p:spPr>
          <a:xfrm rot="5400000" flipH="1" flipV="1">
            <a:off x="5107785" y="2964653"/>
            <a:ext cx="1928826" cy="1428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Группа 123"/>
          <p:cNvGrpSpPr/>
          <p:nvPr/>
        </p:nvGrpSpPr>
        <p:grpSpPr>
          <a:xfrm>
            <a:off x="5281134" y="4550879"/>
            <a:ext cx="3862868" cy="1378451"/>
            <a:chOff x="5926409" y="2583936"/>
            <a:chExt cx="3647198" cy="1378451"/>
          </a:xfrm>
        </p:grpSpPr>
        <p:sp>
          <p:nvSpPr>
            <p:cNvPr id="125" name="Text Box 5"/>
            <p:cNvSpPr txBox="1">
              <a:spLocks noChangeArrowheads="1"/>
            </p:cNvSpPr>
            <p:nvPr/>
          </p:nvSpPr>
          <p:spPr bwMode="auto">
            <a:xfrm>
              <a:off x="7579807" y="3176569"/>
              <a:ext cx="1656588" cy="7858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а(</a:t>
              </a:r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+</a:t>
              </a:r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1</a:t>
              </a:r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26" name="Group 2"/>
            <p:cNvGrpSpPr>
              <a:grpSpLocks/>
            </p:cNvGrpSpPr>
            <p:nvPr/>
          </p:nvGrpSpPr>
          <p:grpSpPr bwMode="auto">
            <a:xfrm>
              <a:off x="5926409" y="3046303"/>
              <a:ext cx="3175597" cy="662691"/>
              <a:chOff x="5913" y="5227"/>
              <a:chExt cx="2456" cy="450"/>
            </a:xfrm>
            <a:noFill/>
          </p:grpSpPr>
          <p:grpSp>
            <p:nvGrpSpPr>
              <p:cNvPr id="128" name="Group 3"/>
              <p:cNvGrpSpPr>
                <a:grpSpLocks/>
              </p:cNvGrpSpPr>
              <p:nvPr/>
            </p:nvGrpSpPr>
            <p:grpSpPr bwMode="auto">
              <a:xfrm>
                <a:off x="5913" y="5227"/>
                <a:ext cx="1752" cy="450"/>
                <a:chOff x="421" y="3526"/>
                <a:chExt cx="1524" cy="450"/>
              </a:xfrm>
              <a:grpFill/>
            </p:grpSpPr>
            <p:sp>
              <p:nvSpPr>
                <p:cNvPr id="130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181" y="3552"/>
                  <a:ext cx="405" cy="3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1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421" y="3526"/>
                  <a:ext cx="861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lang="en-US" sz="36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en-US" sz="3600" b="1" baseline="-25000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2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29" name="Line 11"/>
              <p:cNvSpPr>
                <a:spLocks noChangeShapeType="1"/>
              </p:cNvSpPr>
              <p:nvPr/>
            </p:nvSpPr>
            <p:spPr bwMode="auto">
              <a:xfrm flipV="1">
                <a:off x="6777" y="5435"/>
                <a:ext cx="1592" cy="12"/>
              </a:xfrm>
              <a:prstGeom prst="line">
                <a:avLst/>
              </a:prstGeom>
              <a:grp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7" name="Text Box 6"/>
            <p:cNvSpPr txBox="1">
              <a:spLocks noChangeArrowheads="1"/>
            </p:cNvSpPr>
            <p:nvPr/>
          </p:nvSpPr>
          <p:spPr bwMode="auto">
            <a:xfrm>
              <a:off x="6838037" y="2583936"/>
              <a:ext cx="273557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ru-RU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1,5</a:t>
              </a:r>
              <a:r>
                <a:rPr lang="en-US" sz="4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+0,5)</a:t>
              </a:r>
              <a:endPara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3" name="Группа 142"/>
          <p:cNvGrpSpPr/>
          <p:nvPr/>
        </p:nvGrpSpPr>
        <p:grpSpPr>
          <a:xfrm>
            <a:off x="1143958" y="1630171"/>
            <a:ext cx="2642224" cy="1441639"/>
            <a:chOff x="1072510" y="1630171"/>
            <a:chExt cx="2642224" cy="1441639"/>
          </a:xfrm>
        </p:grpSpPr>
        <p:grpSp>
          <p:nvGrpSpPr>
            <p:cNvPr id="133" name="Group 2"/>
            <p:cNvGrpSpPr>
              <a:grpSpLocks/>
            </p:cNvGrpSpPr>
            <p:nvPr/>
          </p:nvGrpSpPr>
          <p:grpSpPr bwMode="auto">
            <a:xfrm>
              <a:off x="1072510" y="1780437"/>
              <a:ext cx="2463158" cy="1220825"/>
              <a:chOff x="6386" y="5031"/>
              <a:chExt cx="1905" cy="829"/>
            </a:xfrm>
            <a:noFill/>
          </p:grpSpPr>
          <p:grpSp>
            <p:nvGrpSpPr>
              <p:cNvPr id="134" name="Group 3"/>
              <p:cNvGrpSpPr>
                <a:grpSpLocks/>
              </p:cNvGrpSpPr>
              <p:nvPr/>
            </p:nvGrpSpPr>
            <p:grpSpPr bwMode="auto">
              <a:xfrm>
                <a:off x="6386" y="5031"/>
                <a:ext cx="1491" cy="829"/>
                <a:chOff x="834" y="3330"/>
                <a:chExt cx="1297" cy="829"/>
              </a:xfrm>
              <a:grpFill/>
            </p:grpSpPr>
            <p:sp>
              <p:nvSpPr>
                <p:cNvPr id="136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91" y="3330"/>
                  <a:ext cx="1140" cy="82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834" y="3513"/>
                  <a:ext cx="803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kumimoji="0" lang="ru-RU" sz="3600" b="1" i="0" u="none" strike="noStrike" cap="none" normalizeH="0" baseline="0" dirty="0" err="1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н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9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5" name="Line 11"/>
              <p:cNvSpPr>
                <a:spLocks noChangeShapeType="1"/>
              </p:cNvSpPr>
              <p:nvPr/>
            </p:nvSpPr>
            <p:spPr bwMode="auto">
              <a:xfrm>
                <a:off x="7233" y="5435"/>
                <a:ext cx="1058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41" name="Text Box 6"/>
            <p:cNvSpPr txBox="1">
              <a:spLocks noChangeArrowheads="1"/>
            </p:cNvSpPr>
            <p:nvPr/>
          </p:nvSpPr>
          <p:spPr bwMode="auto">
            <a:xfrm>
              <a:off x="2071660" y="1630171"/>
              <a:ext cx="164307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2" name="Text Box 5"/>
            <p:cNvSpPr txBox="1">
              <a:spLocks noChangeArrowheads="1"/>
            </p:cNvSpPr>
            <p:nvPr/>
          </p:nvSpPr>
          <p:spPr bwMode="auto">
            <a:xfrm>
              <a:off x="2571726" y="2285992"/>
              <a:ext cx="500066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а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5" name="Группа 144"/>
          <p:cNvGrpSpPr/>
          <p:nvPr/>
        </p:nvGrpSpPr>
        <p:grpSpPr>
          <a:xfrm>
            <a:off x="642910" y="5479549"/>
            <a:ext cx="3525984" cy="1378451"/>
            <a:chOff x="6244484" y="2583936"/>
            <a:chExt cx="3329123" cy="1378451"/>
          </a:xfrm>
        </p:grpSpPr>
        <p:sp>
          <p:nvSpPr>
            <p:cNvPr id="146" name="Text Box 5"/>
            <p:cNvSpPr txBox="1">
              <a:spLocks noChangeArrowheads="1"/>
            </p:cNvSpPr>
            <p:nvPr/>
          </p:nvSpPr>
          <p:spPr bwMode="auto">
            <a:xfrm>
              <a:off x="7212905" y="3176569"/>
              <a:ext cx="1656588" cy="7858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(</a:t>
              </a:r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+</a:t>
              </a:r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1</a:t>
              </a:r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47" name="Group 2"/>
            <p:cNvGrpSpPr>
              <a:grpSpLocks/>
            </p:cNvGrpSpPr>
            <p:nvPr/>
          </p:nvGrpSpPr>
          <p:grpSpPr bwMode="auto">
            <a:xfrm>
              <a:off x="6244484" y="3021268"/>
              <a:ext cx="2384283" cy="662691"/>
              <a:chOff x="6159" y="5210"/>
              <a:chExt cx="1844" cy="450"/>
            </a:xfrm>
            <a:noFill/>
          </p:grpSpPr>
          <p:grpSp>
            <p:nvGrpSpPr>
              <p:cNvPr id="149" name="Group 3"/>
              <p:cNvGrpSpPr>
                <a:grpSpLocks/>
              </p:cNvGrpSpPr>
              <p:nvPr/>
            </p:nvGrpSpPr>
            <p:grpSpPr bwMode="auto">
              <a:xfrm>
                <a:off x="6159" y="5210"/>
                <a:ext cx="1508" cy="450"/>
                <a:chOff x="634" y="3509"/>
                <a:chExt cx="1311" cy="450"/>
              </a:xfrm>
              <a:grpFill/>
            </p:grpSpPr>
            <p:sp>
              <p:nvSpPr>
                <p:cNvPr id="151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181" y="3552"/>
                  <a:ext cx="405" cy="3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2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634" y="3509"/>
                  <a:ext cx="684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lang="en-US" sz="36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n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3" name="Line 7"/>
                <p:cNvSpPr>
                  <a:spLocks noChangeShapeType="1"/>
                </p:cNvSpPr>
                <p:nvPr/>
              </p:nvSpPr>
              <p:spPr bwMode="auto">
                <a:xfrm>
                  <a:off x="1552" y="3729"/>
                  <a:ext cx="393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50" name="Line 11"/>
              <p:cNvSpPr>
                <a:spLocks noChangeShapeType="1"/>
              </p:cNvSpPr>
              <p:nvPr/>
            </p:nvSpPr>
            <p:spPr bwMode="auto">
              <a:xfrm rot="120000" flipV="1">
                <a:off x="6777" y="5412"/>
                <a:ext cx="1226" cy="35"/>
              </a:xfrm>
              <a:prstGeom prst="line">
                <a:avLst/>
              </a:prstGeom>
              <a:grp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48" name="Text Box 6"/>
            <p:cNvSpPr txBox="1">
              <a:spLocks noChangeArrowheads="1"/>
            </p:cNvSpPr>
            <p:nvPr/>
          </p:nvSpPr>
          <p:spPr bwMode="auto">
            <a:xfrm>
              <a:off x="6838037" y="2583936"/>
              <a:ext cx="273557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1,5</a:t>
              </a:r>
              <a:r>
                <a:rPr lang="en-US" sz="4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+0,5)</a:t>
              </a:r>
              <a:endPara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6" name="Рамка 155"/>
          <p:cNvSpPr/>
          <p:nvPr/>
        </p:nvSpPr>
        <p:spPr>
          <a:xfrm>
            <a:off x="558593" y="5604941"/>
            <a:ext cx="2857520" cy="121442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4" name="Text Box 2"/>
          <p:cNvSpPr txBox="1">
            <a:spLocks noChangeArrowheads="1"/>
          </p:cNvSpPr>
          <p:nvPr/>
        </p:nvSpPr>
        <p:spPr bwMode="auto">
          <a:xfrm>
            <a:off x="6858016" y="6357958"/>
            <a:ext cx="2285984" cy="500042"/>
          </a:xfrm>
          <a:prstGeom prst="rect">
            <a:avLst/>
          </a:prstGeom>
          <a:solidFill>
            <a:srgbClr val="FFFF00"/>
          </a:solidFill>
          <a:ln w="158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17, стр.29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01295E-7 L 0.54931 0.57771 " pathEditMode="relative" rAng="0" ptsTypes="AA">
                                      <p:cBhvr>
                                        <p:cTn id="122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2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8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15361" grpId="1"/>
      <p:bldP spid="9" grpId="0" animBg="1"/>
      <p:bldP spid="30" grpId="0" animBg="1"/>
      <p:bldP spid="31" grpId="0" animBg="1"/>
      <p:bldP spid="32" grpId="0" animBg="1"/>
      <p:bldP spid="58" grpId="0"/>
      <p:bldP spid="58" grpId="1"/>
      <p:bldP spid="15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H="1" flipV="1">
            <a:off x="1785918" y="1357297"/>
            <a:ext cx="623064" cy="105088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 flipH="1" flipV="1">
            <a:off x="785786" y="2214553"/>
            <a:ext cx="1094198" cy="69204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 flipH="1">
            <a:off x="571472" y="3478102"/>
            <a:ext cx="1165636" cy="2233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 flipH="1">
            <a:off x="928662" y="4143380"/>
            <a:ext cx="1022760" cy="71438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 flipH="1">
            <a:off x="2357422" y="4786322"/>
            <a:ext cx="379818" cy="114300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1857356" y="5572140"/>
            <a:ext cx="29289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Line 7"/>
          <p:cNvSpPr>
            <a:spLocks noChangeShapeType="1"/>
          </p:cNvSpPr>
          <p:nvPr/>
        </p:nvSpPr>
        <p:spPr bwMode="auto">
          <a:xfrm flipH="1" flipV="1">
            <a:off x="2071670" y="2643181"/>
            <a:ext cx="980254" cy="908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143240" y="1071546"/>
            <a:ext cx="53238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atin typeface="Times New Roman"/>
                <a:ea typeface="Times New Roman"/>
              </a:rPr>
              <a:t>С</a:t>
            </a:r>
            <a:r>
              <a:rPr lang="ru-RU" sz="4800" b="1" baseline="-25000" dirty="0" smtClean="0">
                <a:latin typeface="Times New Roman"/>
                <a:ea typeface="Times New Roman"/>
              </a:rPr>
              <a:t>0</a:t>
            </a:r>
            <a:r>
              <a:rPr lang="ru-RU" sz="4800" b="1" dirty="0" smtClean="0">
                <a:latin typeface="Times New Roman"/>
                <a:ea typeface="Times New Roman"/>
              </a:rPr>
              <a:t>= 4</a:t>
            </a:r>
            <a:r>
              <a:rPr lang="ru-RU" sz="4800" b="1" dirty="0" smtClean="0">
                <a:latin typeface="Times New Roman"/>
                <a:ea typeface="Times New Roman"/>
                <a:sym typeface="Symbol"/>
              </a:rPr>
              <a:t></a:t>
            </a:r>
            <a:r>
              <a:rPr lang="ru-RU" sz="7200" b="1" dirty="0" smtClean="0">
                <a:solidFill>
                  <a:srgbClr val="0066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ru-RU" sz="7200" b="1" dirty="0" smtClean="0">
                <a:latin typeface="Times New Roman"/>
                <a:ea typeface="Times New Roman"/>
                <a:sym typeface="Symbol"/>
              </a:rPr>
              <a:t></a:t>
            </a:r>
            <a:r>
              <a:rPr lang="ru-RU" sz="7200" b="1" baseline="-25000" dirty="0" smtClean="0">
                <a:latin typeface="Times New Roman"/>
                <a:ea typeface="Times New Roman"/>
              </a:rPr>
              <a:t>0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R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/>
                <a:ea typeface="Times New Roman"/>
              </a:rPr>
              <a:t>r</a:t>
            </a:r>
            <a:r>
              <a:rPr lang="ru-RU" sz="4800" b="1" dirty="0" smtClean="0">
                <a:latin typeface="Times New Roman"/>
                <a:ea typeface="Times New Roman"/>
              </a:rPr>
              <a:t>/(</a:t>
            </a:r>
            <a:r>
              <a:rPr lang="en-US" sz="4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R</a:t>
            </a:r>
            <a:r>
              <a:rPr lang="ru-RU" sz="4800" b="1" dirty="0" smtClean="0">
                <a:latin typeface="Times New Roman"/>
                <a:ea typeface="Times New Roman"/>
              </a:rPr>
              <a:t>-</a:t>
            </a:r>
            <a:r>
              <a:rPr lang="en-US" sz="48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r</a:t>
            </a:r>
            <a:r>
              <a:rPr lang="ru-RU" sz="4800" b="1" dirty="0" smtClean="0">
                <a:latin typeface="Times New Roman"/>
                <a:ea typeface="Times New Roman"/>
              </a:rPr>
              <a:t>)</a:t>
            </a:r>
            <a:endParaRPr lang="ru-RU" sz="4800" dirty="0"/>
          </a:p>
        </p:txBody>
      </p:sp>
      <p:grpSp>
        <p:nvGrpSpPr>
          <p:cNvPr id="42" name="Группа 41"/>
          <p:cNvGrpSpPr/>
          <p:nvPr/>
        </p:nvGrpSpPr>
        <p:grpSpPr>
          <a:xfrm>
            <a:off x="1785918" y="2182041"/>
            <a:ext cx="2799985" cy="2649961"/>
            <a:chOff x="1772015" y="2190382"/>
            <a:chExt cx="2799985" cy="2649961"/>
          </a:xfrm>
        </p:grpSpPr>
        <p:sp>
          <p:nvSpPr>
            <p:cNvPr id="1026" name="Oval 2"/>
            <p:cNvSpPr>
              <a:spLocks noChangeArrowheads="1"/>
            </p:cNvSpPr>
            <p:nvPr/>
          </p:nvSpPr>
          <p:spPr bwMode="auto">
            <a:xfrm>
              <a:off x="1772015" y="2190382"/>
              <a:ext cx="2799985" cy="2649961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Oval 2"/>
            <p:cNvSpPr>
              <a:spLocks noChangeArrowheads="1"/>
            </p:cNvSpPr>
            <p:nvPr/>
          </p:nvSpPr>
          <p:spPr bwMode="auto">
            <a:xfrm>
              <a:off x="2064627" y="2513185"/>
              <a:ext cx="2194656" cy="202602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3857620" y="3571876"/>
            <a:ext cx="448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786050" y="2477152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animBg="1"/>
      <p:bldP spid="24" grpId="0" animBg="1"/>
      <p:bldP spid="25" grpId="0" animBg="1"/>
      <p:bldP spid="26" grpId="0" animBg="1"/>
      <p:bldP spid="27" grpId="0" animBg="1"/>
      <p:bldP spid="28" grpId="0"/>
      <p:bldP spid="28" grpId="1"/>
      <p:bldP spid="37" grpId="0" animBg="1"/>
      <p:bldP spid="39" grpId="0"/>
      <p:bldP spid="43" grpId="0"/>
      <p:bldP spid="3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00166" y="642918"/>
            <a:ext cx="6000792" cy="285752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темам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№9-13 </a:t>
            </a:r>
          </a:p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4800" b="1" dirty="0" smtClean="0">
                <a:solidFill>
                  <a:srgbClr val="0000FF"/>
                </a:solidFill>
              </a:rPr>
              <a:t>4</a:t>
            </a:r>
            <a:r>
              <a:rPr lang="ru-RU" sz="4800" dirty="0" smtClean="0">
                <a:solidFill>
                  <a:srgbClr val="0000FF"/>
                </a:solidFill>
              </a:rPr>
              <a:t> </a:t>
            </a:r>
          </a:p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946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947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935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936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903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пот.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t" hangingPunct="1"/>
            <a:r>
              <a:rPr lang="da-DK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285784" y="-214338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500"/>
                            </p:stCondLst>
                            <p:childTnLst>
                              <p:par>
                                <p:cTn id="70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500"/>
                            </p:stCondLst>
                            <p:childTnLst>
                              <p:par>
                                <p:cTn id="87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92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500"/>
                            </p:stCondLst>
                            <p:childTnLst>
                              <p:par>
                                <p:cTn id="97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-14977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- 18 (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эл.ст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 № 47.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 (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ТЕМА:/РЗ1/ РЕШЕНИЕ ЗАДАЧ НА ЗАКОНЫ ЭЛЕКТРОСТАТИКИ.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 Изучить особенности решения задач по разделу.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СОЗДАТЬ УСЛОВИЯ ДЛЯ ИЗУЧЕНИЯ ОСОБЕННОСТЕЙ РЕШЕНИЯ ЗАДАЧ ПО РАЗДЕЛУ.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142984"/>
          <a:ext cx="9144000" cy="3474720"/>
        </p:xfrm>
        <a:graphic>
          <a:graphicData uri="http://schemas.openxmlformats.org/drawingml/2006/table">
            <a:tbl>
              <a:tblPr/>
              <a:tblGrid>
                <a:gridCol w="8286776"/>
                <a:gridCol w="857224"/>
              </a:tblGrid>
              <a:tr h="23680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1.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Д.З. гр. 5.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2.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Консультация по задачам гр. 4.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*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Определить энергию электрона в атоме водорода.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2*. На конденсаторе заряд. Найти работу по раздвиганию пластин на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sym typeface="Symbol"/>
                        </a:rPr>
                        <a:t>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d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 при отключенном и не отключенном ист. тока. </a:t>
                      </a:r>
                      <a:endParaRPr lang="ru-RU" sz="24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*. Определите давление электронов на электрод.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упр.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16 (1,2)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стр.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252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(самостоятельно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)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ПРЗ стр. 276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упр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17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(9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ПРЗ стр285 упр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18 (1,2,3)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10м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3м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10м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80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Д.З.гр. 5.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1"/>
          <p:cNvSpPr>
            <a:spLocks noChangeArrowheads="1"/>
          </p:cNvSpPr>
          <p:nvPr/>
        </p:nvSpPr>
        <p:spPr bwMode="auto">
          <a:xfrm>
            <a:off x="0" y="5606023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714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Два одинаково заряженных маленьких  шарика массой по 1 г подвешены на шелковых нитях длиной по 1 м в одной точке.   Определить величину заряда каждого шарика, если они, оттолкнувшись,  разошлись на расстояние 2см.                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42889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Задача №1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6"/>
          <p:cNvSpPr txBox="1">
            <a:spLocks/>
          </p:cNvSpPr>
          <p:nvPr/>
        </p:nvSpPr>
        <p:spPr>
          <a:xfrm>
            <a:off x="0" y="2786058"/>
            <a:ext cx="7286644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Что?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Заряд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покоится!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2046" y="3967806"/>
            <a:ext cx="4379732" cy="11757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треугольника сил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=Р·</a:t>
            </a:r>
            <a:r>
              <a:rPr lang="en-US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H="1">
            <a:off x="2357422" y="1976342"/>
            <a:ext cx="48482" cy="801749"/>
          </a:xfrm>
          <a:prstGeom prst="line">
            <a:avLst/>
          </a:prstGeom>
          <a:noFill/>
          <a:ln w="63500">
            <a:solidFill>
              <a:srgbClr val="365D21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40"/>
          <p:cNvGrpSpPr/>
          <p:nvPr/>
        </p:nvGrpSpPr>
        <p:grpSpPr>
          <a:xfrm>
            <a:off x="-32" y="3357562"/>
            <a:ext cx="6572296" cy="584775"/>
            <a:chOff x="571472" y="3500438"/>
            <a:chExt cx="7858180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571472" y="3500438"/>
              <a:ext cx="7858180" cy="5847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14350" indent="-514350"/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ru-RU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Почему?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Э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+Р = 0</a:t>
              </a:r>
              <a:r>
                <a:rPr lang="ru-RU" sz="32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(1з-н Н)             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         </a:t>
              </a:r>
              <a:endParaRPr lang="ru-RU" sz="3200" dirty="0"/>
            </a:p>
          </p:txBody>
        </p:sp>
        <p:sp>
          <p:nvSpPr>
            <p:cNvPr id="1042" name="Line 18"/>
            <p:cNvSpPr>
              <a:spLocks noChangeShapeType="1"/>
            </p:cNvSpPr>
            <p:nvPr/>
          </p:nvSpPr>
          <p:spPr bwMode="auto">
            <a:xfrm>
              <a:off x="4913913" y="3598344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3480986" y="3598344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Line 18"/>
            <p:cNvSpPr>
              <a:spLocks noChangeShapeType="1"/>
            </p:cNvSpPr>
            <p:nvPr/>
          </p:nvSpPr>
          <p:spPr bwMode="auto">
            <a:xfrm>
              <a:off x="4123928" y="3598344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6" name="Line 4"/>
          <p:cNvSpPr>
            <a:spLocks noChangeShapeType="1"/>
          </p:cNvSpPr>
          <p:nvPr/>
        </p:nvSpPr>
        <p:spPr bwMode="auto">
          <a:xfrm flipH="1" flipV="1">
            <a:off x="1571604" y="1992274"/>
            <a:ext cx="750653" cy="45719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Группа 62"/>
          <p:cNvGrpSpPr/>
          <p:nvPr/>
        </p:nvGrpSpPr>
        <p:grpSpPr>
          <a:xfrm>
            <a:off x="7692316" y="1368776"/>
            <a:ext cx="714380" cy="461665"/>
            <a:chOff x="5120548" y="1368776"/>
            <a:chExt cx="714380" cy="461665"/>
          </a:xfrm>
        </p:grpSpPr>
        <p:sp>
          <p:nvSpPr>
            <p:cNvPr id="49" name="TextBox 48"/>
            <p:cNvSpPr txBox="1"/>
            <p:nvPr/>
          </p:nvSpPr>
          <p:spPr>
            <a:xfrm>
              <a:off x="5120548" y="136877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Line 18"/>
            <p:cNvSpPr>
              <a:spLocks noChangeShapeType="1"/>
            </p:cNvSpPr>
            <p:nvPr/>
          </p:nvSpPr>
          <p:spPr bwMode="auto">
            <a:xfrm>
              <a:off x="5132026" y="1455204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" name="Группа 69"/>
          <p:cNvGrpSpPr/>
          <p:nvPr/>
        </p:nvGrpSpPr>
        <p:grpSpPr>
          <a:xfrm>
            <a:off x="8143900" y="1785926"/>
            <a:ext cx="642942" cy="1089617"/>
            <a:chOff x="5572132" y="1785926"/>
            <a:chExt cx="642942" cy="1089617"/>
          </a:xfrm>
        </p:grpSpPr>
        <p:sp>
          <p:nvSpPr>
            <p:cNvPr id="47" name="Line 7"/>
            <p:cNvSpPr>
              <a:spLocks noChangeShapeType="1"/>
            </p:cNvSpPr>
            <p:nvPr/>
          </p:nvSpPr>
          <p:spPr bwMode="auto">
            <a:xfrm flipH="1">
              <a:off x="5572132" y="1785926"/>
              <a:ext cx="48482" cy="801749"/>
            </a:xfrm>
            <a:prstGeom prst="line">
              <a:avLst/>
            </a:prstGeom>
            <a:noFill/>
            <a:ln w="63500">
              <a:solidFill>
                <a:srgbClr val="006600"/>
              </a:solidFill>
              <a:round/>
              <a:headEnd/>
              <a:tailEnd type="triangle" w="med" len="med"/>
            </a:ln>
            <a:scene3d>
              <a:camera prst="orthographicFront">
                <a:rot lat="0" lon="0" rev="30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1" name="Группа 63"/>
            <p:cNvGrpSpPr/>
            <p:nvPr/>
          </p:nvGrpSpPr>
          <p:grpSpPr>
            <a:xfrm>
              <a:off x="5572132" y="2413878"/>
              <a:ext cx="642942" cy="461665"/>
              <a:chOff x="5572132" y="2413878"/>
              <a:chExt cx="642942" cy="461665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5572132" y="2413878"/>
                <a:ext cx="642942" cy="461665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Mg</a:t>
                </a:r>
                <a:endParaRPr lang="ru-RU" sz="24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Line 18"/>
              <p:cNvSpPr>
                <a:spLocks noChangeShapeType="1"/>
              </p:cNvSpPr>
              <p:nvPr/>
            </p:nvSpPr>
            <p:spPr bwMode="auto">
              <a:xfrm flipV="1">
                <a:off x="5685029" y="2473838"/>
                <a:ext cx="292776" cy="7143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scene3d>
                <a:camera prst="orthographicFront">
                  <a:rot lat="0" lon="0" rev="20699999"/>
                </a:camera>
                <a:lightRig rig="threePt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2" name="Группа 58"/>
          <p:cNvGrpSpPr/>
          <p:nvPr/>
        </p:nvGrpSpPr>
        <p:grpSpPr>
          <a:xfrm>
            <a:off x="2958906" y="1214422"/>
            <a:ext cx="737304" cy="461665"/>
            <a:chOff x="8316756" y="150818"/>
            <a:chExt cx="737304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8339680" y="150818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Line 18"/>
            <p:cNvSpPr>
              <a:spLocks noChangeShapeType="1"/>
            </p:cNvSpPr>
            <p:nvPr/>
          </p:nvSpPr>
          <p:spPr bwMode="auto">
            <a:xfrm>
              <a:off x="8316756" y="225768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3" name="Группа 57"/>
          <p:cNvGrpSpPr/>
          <p:nvPr/>
        </p:nvGrpSpPr>
        <p:grpSpPr>
          <a:xfrm>
            <a:off x="2489762" y="2382956"/>
            <a:ext cx="724916" cy="461665"/>
            <a:chOff x="7847612" y="1319352"/>
            <a:chExt cx="724916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7850182" y="1319352"/>
              <a:ext cx="722346" cy="46166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Line 18"/>
            <p:cNvSpPr>
              <a:spLocks noChangeShapeType="1"/>
            </p:cNvSpPr>
            <p:nvPr/>
          </p:nvSpPr>
          <p:spPr bwMode="auto">
            <a:xfrm>
              <a:off x="7847612" y="1405780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5" name="Прямоугольный треугольник 64"/>
          <p:cNvSpPr/>
          <p:nvPr/>
        </p:nvSpPr>
        <p:spPr>
          <a:xfrm rot="16200000">
            <a:off x="7773842" y="1870232"/>
            <a:ext cx="357190" cy="33145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ый треугольник 65"/>
          <p:cNvSpPr/>
          <p:nvPr/>
        </p:nvSpPr>
        <p:spPr>
          <a:xfrm rot="16320000">
            <a:off x="3699587" y="288119"/>
            <a:ext cx="428628" cy="40289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Line 4"/>
          <p:cNvSpPr>
            <a:spLocks noChangeShapeType="1"/>
          </p:cNvSpPr>
          <p:nvPr/>
        </p:nvSpPr>
        <p:spPr bwMode="auto">
          <a:xfrm rot="-5160000" flipV="1">
            <a:off x="5547320" y="1217604"/>
            <a:ext cx="0" cy="947543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/>
            <a:tailEnd type="triangle" w="med" len="med"/>
          </a:ln>
          <a:scene3d>
            <a:camera prst="orthographicFront">
              <a:rot lat="0" lon="0" rev="189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4" name="Группа 68"/>
          <p:cNvGrpSpPr/>
          <p:nvPr/>
        </p:nvGrpSpPr>
        <p:grpSpPr>
          <a:xfrm>
            <a:off x="1285852" y="1413746"/>
            <a:ext cx="714380" cy="461665"/>
            <a:chOff x="6643702" y="350142"/>
            <a:chExt cx="714380" cy="461665"/>
          </a:xfrm>
        </p:grpSpPr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43702" y="35014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Э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7934" y="5072074"/>
            <a:ext cx="4064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треугольника сил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=Р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1968" y="4500570"/>
            <a:ext cx="443337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786182" y="3929066"/>
            <a:ext cx="371477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 flipH="1" flipV="1">
            <a:off x="7429520" y="2571744"/>
            <a:ext cx="750653" cy="45719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Line 4"/>
          <p:cNvSpPr>
            <a:spLocks noChangeShapeType="1"/>
          </p:cNvSpPr>
          <p:nvPr/>
        </p:nvSpPr>
        <p:spPr bwMode="auto">
          <a:xfrm flipH="1" flipV="1">
            <a:off x="7858147" y="1643049"/>
            <a:ext cx="45719" cy="1071570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/>
            <a:tailEnd type="triangle" w="med" len="med"/>
          </a:ln>
          <a:scene3d>
            <a:camera prst="orthographicFront">
              <a:rot lat="0" lon="0" rev="189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5" name="Группа 61"/>
          <p:cNvGrpSpPr/>
          <p:nvPr/>
        </p:nvGrpSpPr>
        <p:grpSpPr>
          <a:xfrm>
            <a:off x="6917976" y="2301924"/>
            <a:ext cx="714380" cy="461665"/>
            <a:chOff x="4346208" y="2301924"/>
            <a:chExt cx="714380" cy="461665"/>
          </a:xfrm>
        </p:grpSpPr>
        <p:sp>
          <p:nvSpPr>
            <p:cNvPr id="50" name="TextBox 49"/>
            <p:cNvSpPr txBox="1"/>
            <p:nvPr/>
          </p:nvSpPr>
          <p:spPr>
            <a:xfrm>
              <a:off x="4346208" y="2301924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Э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Line 18"/>
            <p:cNvSpPr>
              <a:spLocks noChangeShapeType="1"/>
            </p:cNvSpPr>
            <p:nvPr/>
          </p:nvSpPr>
          <p:spPr bwMode="auto">
            <a:xfrm>
              <a:off x="4357686" y="2357430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5" name="Овал 24"/>
          <p:cNvSpPr/>
          <p:nvPr/>
        </p:nvSpPr>
        <p:spPr>
          <a:xfrm>
            <a:off x="2285984" y="1928802"/>
            <a:ext cx="214314" cy="1428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8" name="Овал 57"/>
          <p:cNvSpPr/>
          <p:nvPr/>
        </p:nvSpPr>
        <p:spPr>
          <a:xfrm>
            <a:off x="5643570" y="1986592"/>
            <a:ext cx="214314" cy="1428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rot="16200000" flipH="1">
            <a:off x="4036215" y="307799"/>
            <a:ext cx="1857388" cy="1643074"/>
          </a:xfrm>
          <a:prstGeom prst="line">
            <a:avLst/>
          </a:prstGeom>
          <a:ln w="28575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5400000">
            <a:off x="2397224" y="148083"/>
            <a:ext cx="1836464" cy="1826002"/>
          </a:xfrm>
          <a:prstGeom prst="line">
            <a:avLst/>
          </a:prstGeom>
          <a:ln w="28575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3058948" y="1285066"/>
            <a:ext cx="2143140" cy="1588"/>
          </a:xfrm>
          <a:prstGeom prst="line">
            <a:avLst/>
          </a:prstGeom>
          <a:ln w="28575">
            <a:solidFill>
              <a:srgbClr val="00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3734788" y="159698"/>
            <a:ext cx="785818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2000232" y="1357298"/>
            <a:ext cx="500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5715008" y="1500174"/>
            <a:ext cx="500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/>
          </a:p>
        </p:txBody>
      </p:sp>
      <p:sp>
        <p:nvSpPr>
          <p:cNvPr id="79" name="Line 7"/>
          <p:cNvSpPr>
            <a:spLocks noChangeShapeType="1"/>
          </p:cNvSpPr>
          <p:nvPr/>
        </p:nvSpPr>
        <p:spPr bwMode="auto">
          <a:xfrm flipH="1">
            <a:off x="5742304" y="2085326"/>
            <a:ext cx="48482" cy="801749"/>
          </a:xfrm>
          <a:prstGeom prst="line">
            <a:avLst/>
          </a:prstGeom>
          <a:noFill/>
          <a:ln w="63500">
            <a:solidFill>
              <a:srgbClr val="365D21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" name="Line 4"/>
          <p:cNvSpPr>
            <a:spLocks noChangeShapeType="1"/>
          </p:cNvSpPr>
          <p:nvPr/>
        </p:nvSpPr>
        <p:spPr bwMode="auto">
          <a:xfrm flipH="1" flipV="1">
            <a:off x="5779194" y="2044382"/>
            <a:ext cx="750653" cy="45719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 type="stealth"/>
            <a:tailEnd type="non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3" name="Line 4"/>
          <p:cNvSpPr>
            <a:spLocks noChangeShapeType="1"/>
          </p:cNvSpPr>
          <p:nvPr/>
        </p:nvSpPr>
        <p:spPr bwMode="auto">
          <a:xfrm flipV="1">
            <a:off x="2793302" y="1192375"/>
            <a:ext cx="0" cy="947543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/>
            <a:tailEnd type="triangle" w="med" len="med"/>
          </a:ln>
          <a:scene3d>
            <a:camera prst="orthographicFront">
              <a:rot lat="0" lon="0" rev="189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6" name="Группа 83"/>
          <p:cNvGrpSpPr/>
          <p:nvPr/>
        </p:nvGrpSpPr>
        <p:grpSpPr>
          <a:xfrm>
            <a:off x="5338247" y="-16554"/>
            <a:ext cx="2813378" cy="1357322"/>
            <a:chOff x="4214810" y="4643446"/>
            <a:chExt cx="2813378" cy="1357322"/>
          </a:xfrm>
        </p:grpSpPr>
        <p:sp>
          <p:nvSpPr>
            <p:cNvPr id="85" name="Text Box 31"/>
            <p:cNvSpPr txBox="1">
              <a:spLocks noChangeArrowheads="1"/>
            </p:cNvSpPr>
            <p:nvPr/>
          </p:nvSpPr>
          <p:spPr bwMode="auto">
            <a:xfrm>
              <a:off x="5385114" y="5200446"/>
              <a:ext cx="1643074" cy="728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∙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Text Box 32"/>
            <p:cNvSpPr txBox="1">
              <a:spLocks noChangeArrowheads="1"/>
            </p:cNvSpPr>
            <p:nvPr/>
          </p:nvSpPr>
          <p:spPr bwMode="auto">
            <a:xfrm>
              <a:off x="4214810" y="5000636"/>
              <a:ext cx="1571636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1,2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Text Box 30"/>
            <p:cNvSpPr txBox="1">
              <a:spLocks noChangeArrowheads="1"/>
            </p:cNvSpPr>
            <p:nvPr/>
          </p:nvSpPr>
          <p:spPr bwMode="auto">
            <a:xfrm>
              <a:off x="5357818" y="4643446"/>
              <a:ext cx="1475121" cy="714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∙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Line 28"/>
            <p:cNvSpPr>
              <a:spLocks noChangeShapeType="1"/>
            </p:cNvSpPr>
            <p:nvPr/>
          </p:nvSpPr>
          <p:spPr bwMode="auto">
            <a:xfrm>
              <a:off x="5500694" y="5357826"/>
              <a:ext cx="11316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90" name="Прямая со стрелкой 89"/>
          <p:cNvCxnSpPr>
            <a:stCxn id="25" idx="6"/>
          </p:cNvCxnSpPr>
          <p:nvPr/>
        </p:nvCxnSpPr>
        <p:spPr>
          <a:xfrm>
            <a:off x="2500298" y="2000240"/>
            <a:ext cx="314327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Прямоугольник 91"/>
          <p:cNvSpPr/>
          <p:nvPr/>
        </p:nvSpPr>
        <p:spPr>
          <a:xfrm>
            <a:off x="3428992" y="1500174"/>
            <a:ext cx="343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2800" dirty="0"/>
          </a:p>
        </p:txBody>
      </p:sp>
      <p:sp>
        <p:nvSpPr>
          <p:cNvPr id="61" name="Text Box 2"/>
          <p:cNvSpPr txBox="1">
            <a:spLocks noChangeArrowheads="1"/>
          </p:cNvSpPr>
          <p:nvPr/>
        </p:nvSpPr>
        <p:spPr bwMode="auto">
          <a:xfrm>
            <a:off x="7572396" y="6505575"/>
            <a:ext cx="1571604" cy="352425"/>
          </a:xfrm>
          <a:prstGeom prst="rect">
            <a:avLst/>
          </a:prstGeom>
          <a:solidFill>
            <a:srgbClr val="FFFF00"/>
          </a:solidFill>
          <a:ln w="158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2, стр.4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000"/>
                            </p:stCondLst>
                            <p:childTnLst>
                              <p:par>
                                <p:cTn id="13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4" grpId="0" animBg="1"/>
      <p:bldP spid="6" grpId="0" animBg="1"/>
      <p:bldP spid="1031" grpId="0" animBg="1"/>
      <p:bldP spid="46" grpId="0" animBg="1"/>
      <p:bldP spid="65" grpId="0" animBg="1"/>
      <p:bldP spid="66" grpId="0" animBg="1"/>
      <p:bldP spid="20" grpId="0" animBg="1"/>
      <p:bldP spid="68" grpId="0" animBg="1"/>
      <p:bldP spid="8" grpId="0" animBg="1"/>
      <p:bldP spid="7" grpId="0" animBg="1"/>
      <p:bldP spid="1028" grpId="0" animBg="1"/>
      <p:bldP spid="48" grpId="0" animBg="1"/>
      <p:bldP spid="25" grpId="0" animBg="1"/>
      <p:bldP spid="58" grpId="0" animBg="1"/>
      <p:bldP spid="79" grpId="0" animBg="1"/>
      <p:bldP spid="79" grpId="1" animBg="1"/>
      <p:bldP spid="80" grpId="0" animBg="1"/>
      <p:bldP spid="8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Каковы силы взаимодействия между пластинами </a:t>
            </a:r>
          </a:p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3600" b="1" dirty="0" smtClean="0">
                <a:latin typeface="Times New Roman"/>
                <a:ea typeface="Times New Roman"/>
              </a:rPr>
              <a:t>а) </a:t>
            </a:r>
            <a:r>
              <a:rPr lang="ru-RU" sz="36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поместить тонкий диэлектрик </a:t>
            </a:r>
          </a:p>
          <a:p>
            <a:pPr>
              <a:spcAft>
                <a:spcPts val="0"/>
              </a:spcAft>
            </a:pPr>
            <a:r>
              <a:rPr lang="ru-RU" sz="3600" b="1" dirty="0" smtClean="0">
                <a:latin typeface="Times New Roman"/>
                <a:ea typeface="Times New Roman"/>
              </a:rPr>
              <a:t>б) металлическую пластину </a:t>
            </a:r>
          </a:p>
          <a:p>
            <a:pPr>
              <a:spcAft>
                <a:spcPts val="0"/>
              </a:spcAft>
            </a:pPr>
            <a:r>
              <a:rPr lang="ru-RU" sz="3600" b="1" dirty="0" smtClean="0">
                <a:latin typeface="Times New Roman"/>
                <a:ea typeface="Times New Roman"/>
              </a:rPr>
              <a:t>в) </a:t>
            </a:r>
            <a:r>
              <a:rPr lang="ru-RU" sz="36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залить диэлектриком?</a:t>
            </a:r>
            <a:endParaRPr lang="ru-RU" sz="3600" b="1" dirty="0">
              <a:solidFill>
                <a:srgbClr val="006600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104"/>
          <p:cNvSpPr>
            <a:spLocks noChangeArrowheads="1"/>
          </p:cNvSpPr>
          <p:nvPr/>
        </p:nvSpPr>
        <p:spPr bwMode="auto">
          <a:xfrm>
            <a:off x="285720" y="0"/>
            <a:ext cx="885828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Урок - 19 (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эл.ст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.) № 48.                         раздел (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III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ТЕМА:/РЗ2/ ГРАФИЧЕСКИЕ ЗАДАЧИ ПО РАЗДЕЛУ.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ЦЕЛИ: Развитие навыков в решении задач по разделу.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ЗАДАЧИ: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СОЗДАНИЕ УСЛОВИЙ ДЛЯ РАЗВИТИЯ НАВЫКОВ В РЕШЕНИИ ЗАДАЧ ПО РАЗДЕЛУ.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ТИП УРОКА: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ДЕМОНСТРАЦИИ:</a:t>
            </a: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ХОД УРОКА: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эЛЕКТРОЕМКОСТЬ</a:t>
            </a:r>
            <a:r>
              <a:rPr kumimoji="0" lang="ru-RU" sz="1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10(4)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" y="1785926"/>
          <a:ext cx="9143999" cy="1706880"/>
        </p:xfrm>
        <a:graphic>
          <a:graphicData uri="http://schemas.openxmlformats.org/drawingml/2006/table">
            <a:tbl>
              <a:tblPr/>
              <a:tblGrid>
                <a:gridCol w="4141107"/>
                <a:gridCol w="646339"/>
                <a:gridCol w="4356553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1. Консультация по задачам гр. 5.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 startAt="2"/>
                      </a:pPr>
                      <a:r>
                        <a:rPr lang="ru-RU" sz="1400" u="none" strike="noStrike" dirty="0">
                          <a:latin typeface="Times New Roman"/>
                          <a:ea typeface="Times New Roman"/>
                        </a:rPr>
                        <a:t>Гольдфарб (см.  кодограмму)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№ 16.38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№ 16.39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№ 16.40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№ 16.41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40м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3. Задачи на соединение конденсаторов.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Д.З. гр. 6.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8711" t="10254" r="30273" b="31884"/>
          <a:stretch>
            <a:fillRect/>
          </a:stretch>
        </p:blipFill>
        <p:spPr bwMode="auto">
          <a:xfrm>
            <a:off x="0" y="0"/>
            <a:ext cx="500066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72870753"/>
              </p:ext>
            </p:extLst>
          </p:nvPr>
        </p:nvGraphicFramePr>
        <p:xfrm>
          <a:off x="25955" y="-20789"/>
          <a:ext cx="9118045" cy="59213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18045"/>
              </a:tblGrid>
              <a:tr h="110145">
                <a:tc>
                  <a:txBody>
                    <a:bodyPr/>
                    <a:lstStyle/>
                    <a:p>
                      <a:pPr marL="25400"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                       </a:t>
                      </a:r>
                      <a:r>
                        <a:rPr lang="ru-RU" sz="1050" dirty="0">
                          <a:effectLst/>
                        </a:rPr>
                        <a:t>ЭЛЕКТРОСТАТИКА</a:t>
                      </a:r>
                      <a:r>
                        <a:rPr lang="en-US" sz="1050" dirty="0">
                          <a:effectLst/>
                        </a:rPr>
                        <a:t>                     10-3</a:t>
                      </a:r>
                      <a:endParaRPr lang="ru-RU" sz="1050" dirty="0">
                        <a:effectLst/>
                      </a:endParaRPr>
                    </a:p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 ВАРИАНТ                                                                                              СР – 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530" marR="22530" marT="0" marB="0"/>
                </a:tc>
              </a:tr>
              <a:tr h="480633">
                <a:tc>
                  <a:txBody>
                    <a:bodyPr/>
                    <a:lstStyle/>
                    <a:p>
                      <a:pPr indent="71755" algn="l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1. В плоском горизонтально расположенном конденсаторе заряженная капля ртути находится в равновесии при напряженности поля между пластинами 600 кВ/м. Определить массу капли, если ее заряд 4,8 • 10 </a:t>
                      </a:r>
                      <a:r>
                        <a:rPr lang="ru-RU" sz="1050" baseline="30000">
                          <a:effectLst/>
                        </a:rPr>
                        <a:t>-</a:t>
                      </a:r>
                      <a:r>
                        <a:rPr lang="ru-RU" sz="1050">
                          <a:effectLst/>
                        </a:rPr>
                        <a:t> </a:t>
                      </a:r>
                      <a:r>
                        <a:rPr lang="ru-RU" sz="1050" baseline="30000">
                          <a:effectLst/>
                        </a:rPr>
                        <a:t>17</a:t>
                      </a:r>
                      <a:r>
                        <a:rPr lang="ru-RU" sz="1050">
                          <a:effectLst/>
                        </a:rPr>
                        <a:t> Кл.</a:t>
                      </a:r>
                      <a:endParaRPr lang="ru-RU" sz="1000">
                        <a:effectLst/>
                      </a:endParaRPr>
                    </a:p>
                    <a:p>
                      <a:pPr indent="71755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2. Два точечных одноименных заряда по 2 • 10 </a:t>
                      </a:r>
                      <a:r>
                        <a:rPr lang="ru-RU" sz="1050" baseline="30000">
                          <a:effectLst/>
                        </a:rPr>
                        <a:t>-10</a:t>
                      </a:r>
                      <a:r>
                        <a:rPr lang="ru-RU" sz="1050">
                          <a:effectLst/>
                        </a:rPr>
                        <a:t> Кл находятся на концах гипотенузы длиной 15 см. Определить напряженность поля в точке, нахо­дящейся на расстоянии 12 см от первого и 9 см от второго заряда.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530" marR="22530" marT="0" marB="0"/>
                </a:tc>
              </a:tr>
              <a:tr h="480633">
                <a:tc>
                  <a:txBody>
                    <a:bodyPr/>
                    <a:lstStyle/>
                    <a:p>
                      <a:pPr indent="71755" algn="l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3. Два заряда по 2 • 10 </a:t>
                      </a:r>
                      <a:r>
                        <a:rPr lang="ru-RU" sz="1050" baseline="30000" dirty="0">
                          <a:effectLst/>
                        </a:rPr>
                        <a:t>-10</a:t>
                      </a:r>
                      <a:r>
                        <a:rPr lang="ru-RU" sz="1050" dirty="0">
                          <a:effectLst/>
                        </a:rPr>
                        <a:t>Кл находятся в воздухе на расстоянии 20 см друг от друга. Найдите напряженность поля на расстоянии 15 см от обоих зарядов.</a:t>
                      </a:r>
                      <a:endParaRPr lang="ru-RU" sz="1000" dirty="0">
                        <a:effectLst/>
                      </a:endParaRPr>
                    </a:p>
                    <a:p>
                      <a:pPr indent="71755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4. Шарик массой 0,1 г перемещается в электрическом поле из точки А, потенциал которой равен 1000 В, в точку В, потенциал которой равен нулю. Определить скорость шарика в точке А, если в точке В его скорость 20 м/с. Заряд шарика 10 </a:t>
                      </a:r>
                      <a:r>
                        <a:rPr lang="ru-RU" sz="1050" baseline="30000" dirty="0">
                          <a:effectLst/>
                        </a:rPr>
                        <a:t>-5</a:t>
                      </a:r>
                      <a:r>
                        <a:rPr lang="ru-RU" sz="1050" dirty="0">
                          <a:effectLst/>
                        </a:rPr>
                        <a:t> Кл.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530" marR="22530" marT="0" marB="0"/>
                </a:tc>
              </a:tr>
              <a:tr h="781029">
                <a:tc>
                  <a:txBody>
                    <a:bodyPr/>
                    <a:lstStyle/>
                    <a:p>
                      <a:pPr indent="71755" algn="l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5. Протон влетает в плоский горизонтальный конденсатор параллельно его пластинам со скоростью 120 км/с. Напряженность поля внутри кон­денсатора 30 В/см, длина пластин конденсатора 10 см. С какой скоростью протон вылетает из конденсатора?(</a:t>
                      </a:r>
                      <a:r>
                        <a:rPr lang="en-US" sz="1050">
                          <a:effectLst/>
                        </a:rPr>
                        <a:t>m</a:t>
                      </a:r>
                      <a:r>
                        <a:rPr lang="en-US" sz="1050" baseline="-25000">
                          <a:effectLst/>
                        </a:rPr>
                        <a:t>p</a:t>
                      </a:r>
                      <a:r>
                        <a:rPr lang="ru-RU" sz="1050">
                          <a:effectLst/>
                        </a:rPr>
                        <a:t> = 1,67  10 </a:t>
                      </a:r>
                      <a:r>
                        <a:rPr lang="ru-RU" sz="1050" baseline="30000">
                          <a:effectLst/>
                        </a:rPr>
                        <a:t>–27</a:t>
                      </a:r>
                      <a:r>
                        <a:rPr lang="ru-RU" sz="1050">
                          <a:effectLst/>
                        </a:rPr>
                        <a:t> кг; </a:t>
                      </a:r>
                      <a:r>
                        <a:rPr lang="en-US" sz="1050">
                          <a:effectLst/>
                        </a:rPr>
                        <a:t>q </a:t>
                      </a:r>
                      <a:r>
                        <a:rPr lang="en-US" sz="1050" baseline="-25000">
                          <a:effectLst/>
                        </a:rPr>
                        <a:t>p</a:t>
                      </a:r>
                      <a:r>
                        <a:rPr lang="ru-RU" sz="1050">
                          <a:effectLst/>
                        </a:rPr>
                        <a:t>= 1,6 • 10 </a:t>
                      </a:r>
                      <a:r>
                        <a:rPr lang="ru-RU" sz="1050" baseline="30000">
                          <a:effectLst/>
                        </a:rPr>
                        <a:t>–19</a:t>
                      </a:r>
                      <a:r>
                        <a:rPr lang="ru-RU" sz="1050">
                          <a:effectLst/>
                        </a:rPr>
                        <a:t> Кл)</a:t>
                      </a:r>
                      <a:endParaRPr lang="ru-RU" sz="1000">
                        <a:effectLst/>
                      </a:endParaRPr>
                    </a:p>
                    <a:p>
                      <a:pPr indent="71755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6. Два малых одинаковых шарика имеют заряды  -4,2- 10 </a:t>
                      </a:r>
                      <a:r>
                        <a:rPr lang="ru-RU" sz="1050" baseline="30000">
                          <a:effectLst/>
                        </a:rPr>
                        <a:t>–9</a:t>
                      </a:r>
                      <a:r>
                        <a:rPr lang="ru-RU" sz="1050">
                          <a:effectLst/>
                        </a:rPr>
                        <a:t> Кл и 12,6 –10 </a:t>
                      </a:r>
                      <a:r>
                        <a:rPr lang="ru-RU" sz="1050" baseline="30000">
                          <a:effectLst/>
                        </a:rPr>
                        <a:t>-9</a:t>
                      </a:r>
                      <a:r>
                        <a:rPr lang="ru-RU" sz="1050">
                          <a:effectLst/>
                        </a:rPr>
                        <a:t> Кл и находятся в среде с диэлектрической проницаемостью 2,1. Вследствие притяжения заряды соприкоснулись и разошлись. Сила взаимодействия между ними стала равна 8,4 • 10 </a:t>
                      </a:r>
                      <a:r>
                        <a:rPr lang="ru-RU" sz="1050" baseline="30000">
                          <a:effectLst/>
                        </a:rPr>
                        <a:t>-9</a:t>
                      </a:r>
                      <a:r>
                        <a:rPr lang="ru-RU" sz="1050">
                          <a:effectLst/>
                        </a:rPr>
                        <a:t> Н. Определить, какими зарядами будут  обладать шары после соприкосновения. На какое расстояние они разошлись?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530" marR="22530" marT="0" marB="0"/>
                </a:tc>
              </a:tr>
              <a:tr h="350462">
                <a:tc>
                  <a:txBody>
                    <a:bodyPr/>
                    <a:lstStyle/>
                    <a:p>
                      <a:pPr indent="71755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А*. В вершинах квадрата находятся одинаковые положительные заряды </a:t>
                      </a:r>
                      <a:r>
                        <a:rPr lang="en-US" sz="1100" dirty="0">
                          <a:effectLst/>
                        </a:rPr>
                        <a:t>q</a:t>
                      </a:r>
                      <a:r>
                        <a:rPr lang="ru-RU" sz="1100" dirty="0">
                          <a:effectLst/>
                        </a:rPr>
                        <a:t>. Какой отрицательный заряд нужно поместить в центре квадрата, что бы система была в равновесии?</a:t>
                      </a:r>
                      <a:endParaRPr lang="ru-RU" sz="1000" dirty="0">
                        <a:effectLst/>
                      </a:endParaRPr>
                    </a:p>
                    <a:p>
                      <a:pPr indent="71755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530" marR="22530" marT="0" marB="0"/>
                </a:tc>
              </a:tr>
              <a:tr h="110145">
                <a:tc>
                  <a:txBody>
                    <a:bodyPr/>
                    <a:lstStyle/>
                    <a:p>
                      <a:pPr marL="25400"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                              </a:t>
                      </a:r>
                      <a:r>
                        <a:rPr lang="ru-RU" sz="1050" dirty="0">
                          <a:effectLst/>
                        </a:rPr>
                        <a:t>ЭЛЕКТРОСТАТИКА</a:t>
                      </a:r>
                      <a:r>
                        <a:rPr lang="en-US" sz="1050" dirty="0">
                          <a:effectLst/>
                        </a:rPr>
                        <a:t>                     10-3</a:t>
                      </a:r>
                      <a:endParaRPr lang="ru-RU" sz="1050" dirty="0">
                        <a:effectLst/>
                      </a:endParaRPr>
                    </a:p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 ВАРИАНТ                                                                                              СР - 3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530" marR="22530" marT="0" marB="0"/>
                </a:tc>
              </a:tr>
              <a:tr h="540712">
                <a:tc>
                  <a:txBody>
                    <a:bodyPr/>
                    <a:lstStyle/>
                    <a:p>
                      <a:pPr indent="177800" algn="just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1. Два заряда, один из которых по модулю в 4 раза больше другого, рас­положены на расстоянии 10 см друг от друга. В какой точке поля напря­женность равна нулю, если заряды разноименные?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2. В однородном поле с напряженностью 40 кВ/м находится заряд 27 • 10 </a:t>
                      </a:r>
                      <a:r>
                        <a:rPr lang="ru-RU" sz="1050" baseline="30000">
                          <a:effectLst/>
                        </a:rPr>
                        <a:t>-9</a:t>
                      </a:r>
                      <a:r>
                        <a:rPr lang="ru-RU" sz="1050">
                          <a:effectLst/>
                        </a:rPr>
                        <a:t> Кл. Найти напряженность результирующего поля на расстоянии 9 см от заряда в точке, лежащей на прямой, проходящей через заряд и пер­пендикулярной линиям напряженности.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530" marR="22530" marT="0" marB="0"/>
                </a:tc>
              </a:tr>
              <a:tr h="420554">
                <a:tc>
                  <a:txBody>
                    <a:bodyPr/>
                    <a:lstStyle/>
                    <a:p>
                      <a:pPr indent="177800" algn="l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3. В трех вершинах квадрата со стороной 1 м находятся положительные точечные заряды по 10 </a:t>
                      </a:r>
                      <a:r>
                        <a:rPr lang="ru-RU" sz="1050" baseline="30000" dirty="0">
                          <a:effectLst/>
                        </a:rPr>
                        <a:t>-7</a:t>
                      </a:r>
                      <a:r>
                        <a:rPr lang="ru-RU" sz="1050" dirty="0">
                          <a:effectLst/>
                        </a:rPr>
                        <a:t> Кл. Определить напряженность поля в центре квад­рата.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4. На какой угол отклонится от вертикали маленький шарик с зарядом 4 • 10 </a:t>
                      </a:r>
                      <a:r>
                        <a:rPr lang="ru-RU" sz="1050" baseline="30000" dirty="0">
                          <a:effectLst/>
                        </a:rPr>
                        <a:t>-7</a:t>
                      </a:r>
                      <a:r>
                        <a:rPr lang="ru-RU" sz="1050" dirty="0">
                          <a:effectLst/>
                        </a:rPr>
                        <a:t> Кл и массой 4 мг, подвешенный на шелковой нити, если его помес­тить в горизонтальное однородное поле с напряженностью 100 В/м?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530" marR="22530" marT="0" marB="0"/>
                </a:tc>
              </a:tr>
              <a:tr h="831095">
                <a:tc>
                  <a:txBody>
                    <a:bodyPr/>
                    <a:lstStyle/>
                    <a:p>
                      <a:pPr indent="177800" algn="just">
                        <a:spcAft>
                          <a:spcPts val="0"/>
                        </a:spcAft>
                      </a:pP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5. Поток электронов, движущихся со скоростью 4 • 10</a:t>
                      </a:r>
                      <a:r>
                        <a:rPr lang="ru-RU" sz="1050" baseline="30000">
                          <a:effectLst/>
                        </a:rPr>
                        <a:t>7</a:t>
                      </a:r>
                      <a:r>
                        <a:rPr lang="ru-RU" sz="1050">
                          <a:effectLst/>
                        </a:rPr>
                        <a:t> м/с</a:t>
                      </a:r>
                      <a:r>
                        <a:rPr lang="ru-RU" sz="1050" cap="small">
                          <a:effectLst/>
                        </a:rPr>
                        <a:t>, </a:t>
                      </a:r>
                      <a:r>
                        <a:rPr lang="ru-RU" sz="1050">
                          <a:effectLst/>
                        </a:rPr>
                        <a:t>влетает в плоский конденсатор параллельно пластинам на равном расстоянии от них. Какое наименьшее напряжение нужно приложить к конденсатору, чтобы электроны не вылетали из него, если размеры конденсатора таковы: длина 5 см, расстояние между пластинами 1 см?</a:t>
                      </a:r>
                      <a:r>
                        <a:rPr lang="ru-RU" sz="1000">
                          <a:effectLst/>
                        </a:rPr>
                        <a:t> </a:t>
                      </a:r>
                      <a:r>
                        <a:rPr lang="ru-RU" sz="1050">
                          <a:effectLst/>
                        </a:rPr>
                        <a:t>6. В плоском горизонтальном конденсаторе, помещенном в вакууме, находится в равновесии заряженная капелька ртути. Расстояние между плас­тинами конденсатора 1 см, приложенная разность потенциалов 1000 В. Внезапно разность потенциалов падает до 995 В. Через какое время капелька достигнет нижней пластины, если она первоначально находилась посередине конденсатора?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530" marR="22530" marT="0" marB="0"/>
                </a:tc>
              </a:tr>
              <a:tr h="420554">
                <a:tc>
                  <a:txBody>
                    <a:bodyPr/>
                    <a:lstStyle/>
                    <a:p>
                      <a:pPr indent="177800"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В* Внутри плоского конденсатора с напряженностью поля Е равномер­но вращается  шарик массой т с зарядом + </a:t>
                      </a:r>
                      <a:r>
                        <a:rPr lang="en-US" sz="1050" dirty="0">
                          <a:effectLst/>
                        </a:rPr>
                        <a:t>q</a:t>
                      </a:r>
                      <a:r>
                        <a:rPr lang="ru-RU" sz="1050" dirty="0">
                          <a:effectLst/>
                        </a:rPr>
                        <a:t>, подвешенный на нити дли­ной </a:t>
                      </a:r>
                      <a:r>
                        <a:rPr lang="en-US" sz="1050" dirty="0">
                          <a:effectLst/>
                        </a:rPr>
                        <a:t>L</a:t>
                      </a:r>
                      <a:r>
                        <a:rPr lang="ru-RU" sz="1050" dirty="0">
                          <a:effectLst/>
                        </a:rPr>
                        <a:t>. Угол отклонения нити от вертикали равен а. Найти силу натяжения нити и кинетическую энергию шарика.</a:t>
                      </a:r>
                      <a:endParaRPr lang="ru-RU" sz="1000" dirty="0">
                        <a:effectLst/>
                      </a:endParaRPr>
                    </a:p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т</a:t>
                      </a:r>
                      <a:r>
                        <a:rPr lang="en-US" sz="1050" baseline="-25000" dirty="0">
                          <a:effectLst/>
                        </a:rPr>
                        <a:t>e</a:t>
                      </a:r>
                      <a:r>
                        <a:rPr lang="ru-RU" sz="1050" dirty="0">
                          <a:effectLst/>
                        </a:rPr>
                        <a:t> =9,1- 10  </a:t>
                      </a:r>
                      <a:r>
                        <a:rPr lang="ru-RU" sz="1050" baseline="30000" dirty="0">
                          <a:effectLst/>
                        </a:rPr>
                        <a:t>-31</a:t>
                      </a:r>
                      <a:r>
                        <a:rPr lang="ru-RU" sz="1050" dirty="0">
                          <a:effectLst/>
                        </a:rPr>
                        <a:t>кг   </a:t>
                      </a:r>
                      <a:r>
                        <a:rPr lang="en-US" sz="1050" dirty="0">
                          <a:effectLst/>
                        </a:rPr>
                        <a:t>e = 1,6 19</a:t>
                      </a:r>
                      <a:r>
                        <a:rPr lang="en-US" sz="1050" baseline="30000" dirty="0">
                          <a:effectLst/>
                        </a:rPr>
                        <a:t>-19</a:t>
                      </a:r>
                      <a:r>
                        <a:rPr lang="ru-RU" sz="1050" dirty="0">
                          <a:effectLst/>
                        </a:rPr>
                        <a:t>  Кл</a:t>
                      </a:r>
                      <a:endParaRPr lang="ru-RU" sz="1000" dirty="0">
                        <a:effectLst/>
                      </a:endParaRPr>
                    </a:p>
                    <a:p>
                      <a:pPr indent="177800" algn="l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530" marR="22530" marT="0" marB="0"/>
                </a:tc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645" y="4917901"/>
            <a:ext cx="904875" cy="1895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2725400" y="3135313"/>
            <a:ext cx="1189038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7695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22538674"/>
              </p:ext>
            </p:extLst>
          </p:nvPr>
        </p:nvGraphicFramePr>
        <p:xfrm>
          <a:off x="0" y="0"/>
          <a:ext cx="9144000" cy="3017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40995"/>
                <a:gridCol w="4703005"/>
              </a:tblGrid>
              <a:tr h="1251681">
                <a:tc>
                  <a:txBody>
                    <a:bodyPr/>
                    <a:lstStyle/>
                    <a:p>
                      <a:pPr indent="71755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 В плоском горизонтально расположенном конденсаторе заряженная капля ртути находится в равновесии при напряженности поля между пластинами 600 </a:t>
                      </a:r>
                      <a:r>
                        <a:rPr lang="ru-RU" sz="1800" dirty="0" err="1">
                          <a:effectLst/>
                        </a:rPr>
                        <a:t>кВ</a:t>
                      </a:r>
                      <a:r>
                        <a:rPr lang="ru-RU" sz="1800" dirty="0">
                          <a:effectLst/>
                        </a:rPr>
                        <a:t>/м. Определить массу капли, если ее заряд 4,8 • 10 </a:t>
                      </a:r>
                      <a:r>
                        <a:rPr lang="ru-RU" sz="1800" baseline="30000" dirty="0">
                          <a:effectLst/>
                        </a:rPr>
                        <a:t>-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baseline="30000" dirty="0">
                          <a:effectLst/>
                        </a:rPr>
                        <a:t>17</a:t>
                      </a:r>
                      <a:r>
                        <a:rPr lang="ru-RU" sz="1800" dirty="0">
                          <a:effectLst/>
                        </a:rPr>
                        <a:t> Кл.</a:t>
                      </a:r>
                    </a:p>
                    <a:p>
                      <a:pPr indent="71755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2. Два точечных одноименных заряда по 2 • 10 </a:t>
                      </a:r>
                      <a:r>
                        <a:rPr lang="ru-RU" sz="1800" baseline="30000" dirty="0">
                          <a:effectLst/>
                        </a:rPr>
                        <a:t>-10</a:t>
                      </a:r>
                      <a:r>
                        <a:rPr lang="ru-RU" sz="1800" dirty="0">
                          <a:effectLst/>
                        </a:rPr>
                        <a:t> Кл находятся на концах гипотенузы длиной 15 см. Определить напряженность поля в точке, нахо­дящейся на расстоянии 12 см от первого и 9 см от второго заряда.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73" marR="58673" marT="0" marB="0"/>
                </a:tc>
                <a:tc>
                  <a:txBody>
                    <a:bodyPr/>
                    <a:lstStyle/>
                    <a:p>
                      <a:pPr indent="71755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 В двух противоположных вершинах квадрата со стороной 30 см нахо­дятся одинаковые отрицательные заряды по —5 10 </a:t>
                      </a:r>
                      <a:r>
                        <a:rPr lang="ru-RU" sz="1800" baseline="30000" dirty="0">
                          <a:effectLst/>
                        </a:rPr>
                        <a:t>-9</a:t>
                      </a:r>
                      <a:r>
                        <a:rPr lang="ru-RU" sz="1800" dirty="0">
                          <a:effectLst/>
                        </a:rPr>
                        <a:t> Кл каждый. Найти напряженность поля в двух других вершинах квадрата.</a:t>
                      </a:r>
                    </a:p>
                    <a:p>
                      <a:pPr indent="71755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2. Два тела с зарядами 4- 10 </a:t>
                      </a:r>
                      <a:r>
                        <a:rPr lang="ru-RU" sz="1800" baseline="30000" dirty="0">
                          <a:effectLst/>
                        </a:rPr>
                        <a:t>–9 </a:t>
                      </a:r>
                      <a:r>
                        <a:rPr lang="ru-RU" sz="1800" dirty="0">
                          <a:effectLst/>
                        </a:rPr>
                        <a:t>Кл и 10 </a:t>
                      </a:r>
                      <a:r>
                        <a:rPr lang="ru-RU" sz="1800" baseline="30000" dirty="0">
                          <a:effectLst/>
                        </a:rPr>
                        <a:t>–9 </a:t>
                      </a:r>
                      <a:r>
                        <a:rPr lang="ru-RU" sz="1800" dirty="0">
                          <a:effectLst/>
                        </a:rPr>
                        <a:t>Кл находятся на расстоянии 24 см друг от друга. В какой точке на линии, соединяющей эти тела, надо поместить заряженное тело, чтобы оно оказалось в равновесии?</a:t>
                      </a:r>
                    </a:p>
                    <a:p>
                      <a:pPr indent="71755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73" marR="5867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505247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25601394"/>
              </p:ext>
            </p:extLst>
          </p:nvPr>
        </p:nvGraphicFramePr>
        <p:xfrm>
          <a:off x="0" y="0"/>
          <a:ext cx="9144000" cy="426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40995"/>
                <a:gridCol w="4703005"/>
              </a:tblGrid>
              <a:tr h="1642832">
                <a:tc>
                  <a:txBody>
                    <a:bodyPr/>
                    <a:lstStyle/>
                    <a:p>
                      <a:pPr indent="177800"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1. Два заряда, один из которых по модулю в 4 раза больше другого, рас­положены на расстоянии 10 см друг от друга. В какой точке поля напря­женность равна нулю, если заряды разноименные?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2. В однородном поле с напряженностью 40 кВ/м находится заряд 27 • 10 </a:t>
                      </a:r>
                      <a:r>
                        <a:rPr lang="ru-RU" sz="2000" baseline="30000">
                          <a:effectLst/>
                        </a:rPr>
                        <a:t>-9</a:t>
                      </a:r>
                      <a:r>
                        <a:rPr lang="ru-RU" sz="2000">
                          <a:effectLst/>
                        </a:rPr>
                        <a:t> Кл. Найти напряженность результирующего поля на расстоянии 9 см от заряда в точке, лежащей на прямой, проходящей через заряд и пер­пендикулярной линиям напряженности. 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73" marR="58673" marT="0" marB="0"/>
                </a:tc>
                <a:tc>
                  <a:txBody>
                    <a:bodyPr/>
                    <a:lstStyle/>
                    <a:p>
                      <a:pPr indent="177800"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1. В однородном электрическом поле с напряженностью 50 В/м нахо­дится в равновесии капелька массой 1 мг. Определить заряд капельки.</a:t>
                      </a:r>
                    </a:p>
                    <a:p>
                      <a:pPr indent="17780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2. В двух соседних вершинах квадрата со стороной I м находятся одина­ковые положительные заряды по 2 • 10 </a:t>
                      </a:r>
                      <a:r>
                        <a:rPr lang="ru-RU" sz="2000" baseline="30000" dirty="0">
                          <a:effectLst/>
                        </a:rPr>
                        <a:t>-9</a:t>
                      </a:r>
                      <a:r>
                        <a:rPr lang="ru-RU" sz="2000" dirty="0">
                          <a:effectLst/>
                        </a:rPr>
                        <a:t> Кл каждый. Найти напряженность поля в точке, лежащей на пересечении диагоналей квадрата.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73" marR="5867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4149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242889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Задача №2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6"/>
          <p:cNvSpPr txBox="1">
            <a:spLocks/>
          </p:cNvSpPr>
          <p:nvPr/>
        </p:nvSpPr>
        <p:spPr>
          <a:xfrm>
            <a:off x="0" y="3000372"/>
            <a:ext cx="7286644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Что?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Заряд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покоится!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268" y="4369172"/>
            <a:ext cx="4379732" cy="11757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треугольника сил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=Р·</a:t>
            </a:r>
            <a:r>
              <a:rPr lang="en-US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H="1">
            <a:off x="2357422" y="1976342"/>
            <a:ext cx="48482" cy="801749"/>
          </a:xfrm>
          <a:prstGeom prst="line">
            <a:avLst/>
          </a:prstGeom>
          <a:noFill/>
          <a:ln w="63500">
            <a:solidFill>
              <a:srgbClr val="365D21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40"/>
          <p:cNvGrpSpPr/>
          <p:nvPr/>
        </p:nvGrpSpPr>
        <p:grpSpPr>
          <a:xfrm>
            <a:off x="642910" y="3714752"/>
            <a:ext cx="6572296" cy="584775"/>
            <a:chOff x="571472" y="3500438"/>
            <a:chExt cx="7858180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571472" y="3500438"/>
              <a:ext cx="7858180" cy="5847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14350" indent="-514350"/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ru-RU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Почему?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Э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32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 0 </a:t>
              </a:r>
              <a:r>
                <a:rPr lang="ru-RU" sz="3200" b="1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sz="32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1з-н Н)             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         </a:t>
              </a:r>
              <a:endParaRPr lang="ru-RU" sz="3200" dirty="0"/>
            </a:p>
          </p:txBody>
        </p:sp>
        <p:sp>
          <p:nvSpPr>
            <p:cNvPr id="1042" name="Line 18"/>
            <p:cNvSpPr>
              <a:spLocks noChangeShapeType="1"/>
            </p:cNvSpPr>
            <p:nvPr/>
          </p:nvSpPr>
          <p:spPr bwMode="auto">
            <a:xfrm>
              <a:off x="4913913" y="3598344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3480986" y="3598344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Line 18"/>
            <p:cNvSpPr>
              <a:spLocks noChangeShapeType="1"/>
            </p:cNvSpPr>
            <p:nvPr/>
          </p:nvSpPr>
          <p:spPr bwMode="auto">
            <a:xfrm>
              <a:off x="4123928" y="3598344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6" name="Line 4"/>
          <p:cNvSpPr>
            <a:spLocks noChangeShapeType="1"/>
          </p:cNvSpPr>
          <p:nvPr/>
        </p:nvSpPr>
        <p:spPr bwMode="auto">
          <a:xfrm flipH="1" flipV="1">
            <a:off x="1571604" y="1992274"/>
            <a:ext cx="750653" cy="45719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Группа 62"/>
          <p:cNvGrpSpPr/>
          <p:nvPr/>
        </p:nvGrpSpPr>
        <p:grpSpPr>
          <a:xfrm>
            <a:off x="7692316" y="1368776"/>
            <a:ext cx="714380" cy="461665"/>
            <a:chOff x="5120548" y="1368776"/>
            <a:chExt cx="714380" cy="461665"/>
          </a:xfrm>
        </p:grpSpPr>
        <p:sp>
          <p:nvSpPr>
            <p:cNvPr id="49" name="TextBox 48"/>
            <p:cNvSpPr txBox="1"/>
            <p:nvPr/>
          </p:nvSpPr>
          <p:spPr>
            <a:xfrm>
              <a:off x="5120548" y="136877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Line 18"/>
            <p:cNvSpPr>
              <a:spLocks noChangeShapeType="1"/>
            </p:cNvSpPr>
            <p:nvPr/>
          </p:nvSpPr>
          <p:spPr bwMode="auto">
            <a:xfrm>
              <a:off x="5132026" y="1455204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" name="Группа 69"/>
          <p:cNvGrpSpPr/>
          <p:nvPr/>
        </p:nvGrpSpPr>
        <p:grpSpPr>
          <a:xfrm>
            <a:off x="8143900" y="1785926"/>
            <a:ext cx="642942" cy="1089617"/>
            <a:chOff x="5572132" y="1785926"/>
            <a:chExt cx="642942" cy="1089617"/>
          </a:xfrm>
        </p:grpSpPr>
        <p:sp>
          <p:nvSpPr>
            <p:cNvPr id="47" name="Line 7"/>
            <p:cNvSpPr>
              <a:spLocks noChangeShapeType="1"/>
            </p:cNvSpPr>
            <p:nvPr/>
          </p:nvSpPr>
          <p:spPr bwMode="auto">
            <a:xfrm flipH="1">
              <a:off x="5572132" y="1785926"/>
              <a:ext cx="48482" cy="801749"/>
            </a:xfrm>
            <a:prstGeom prst="line">
              <a:avLst/>
            </a:prstGeom>
            <a:noFill/>
            <a:ln w="63500">
              <a:solidFill>
                <a:srgbClr val="006600"/>
              </a:solidFill>
              <a:round/>
              <a:headEnd/>
              <a:tailEnd type="triangle" w="med" len="med"/>
            </a:ln>
            <a:scene3d>
              <a:camera prst="orthographicFront">
                <a:rot lat="0" lon="0" rev="30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1" name="Группа 63"/>
            <p:cNvGrpSpPr/>
            <p:nvPr/>
          </p:nvGrpSpPr>
          <p:grpSpPr>
            <a:xfrm>
              <a:off x="5572132" y="2413878"/>
              <a:ext cx="642942" cy="461665"/>
              <a:chOff x="5572132" y="2413878"/>
              <a:chExt cx="642942" cy="461665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5572132" y="2413878"/>
                <a:ext cx="642942" cy="461665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Mg</a:t>
                </a:r>
                <a:endParaRPr lang="ru-RU" sz="24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Line 18"/>
              <p:cNvSpPr>
                <a:spLocks noChangeShapeType="1"/>
              </p:cNvSpPr>
              <p:nvPr/>
            </p:nvSpPr>
            <p:spPr bwMode="auto">
              <a:xfrm flipV="1">
                <a:off x="5685029" y="2473838"/>
                <a:ext cx="292776" cy="7143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scene3d>
                <a:camera prst="orthographicFront">
                  <a:rot lat="0" lon="0" rev="20699999"/>
                </a:camera>
                <a:lightRig rig="threePt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3" name="Группа 57"/>
          <p:cNvGrpSpPr/>
          <p:nvPr/>
        </p:nvGrpSpPr>
        <p:grpSpPr>
          <a:xfrm>
            <a:off x="2489762" y="2382956"/>
            <a:ext cx="724916" cy="461665"/>
            <a:chOff x="7847612" y="1319352"/>
            <a:chExt cx="724916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7850182" y="1319352"/>
              <a:ext cx="722346" cy="46166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Line 18"/>
            <p:cNvSpPr>
              <a:spLocks noChangeShapeType="1"/>
            </p:cNvSpPr>
            <p:nvPr/>
          </p:nvSpPr>
          <p:spPr bwMode="auto">
            <a:xfrm>
              <a:off x="7847612" y="1405780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5" name="Прямоугольный треугольник 64"/>
          <p:cNvSpPr/>
          <p:nvPr/>
        </p:nvSpPr>
        <p:spPr>
          <a:xfrm rot="16200000">
            <a:off x="7773842" y="1870232"/>
            <a:ext cx="357190" cy="33145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ый треугольник 65"/>
          <p:cNvSpPr/>
          <p:nvPr/>
        </p:nvSpPr>
        <p:spPr>
          <a:xfrm rot="16320000">
            <a:off x="3699587" y="288119"/>
            <a:ext cx="428628" cy="40289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170254" y="5605632"/>
            <a:ext cx="4064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треугольника сил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=Р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202201">
            <a:off x="5007693" y="5595769"/>
            <a:ext cx="3260529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143504" y="4572008"/>
            <a:ext cx="371477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 flipH="1" flipV="1">
            <a:off x="7429520" y="2571744"/>
            <a:ext cx="750653" cy="45719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Line 4"/>
          <p:cNvSpPr>
            <a:spLocks noChangeShapeType="1"/>
          </p:cNvSpPr>
          <p:nvPr/>
        </p:nvSpPr>
        <p:spPr bwMode="auto">
          <a:xfrm flipH="1" flipV="1">
            <a:off x="7858147" y="1643049"/>
            <a:ext cx="45719" cy="1071570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/>
            <a:tailEnd type="triangle" w="med" len="med"/>
          </a:ln>
          <a:scene3d>
            <a:camera prst="orthographicFront">
              <a:rot lat="0" lon="0" rev="189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5" name="Группа 61"/>
          <p:cNvGrpSpPr/>
          <p:nvPr/>
        </p:nvGrpSpPr>
        <p:grpSpPr>
          <a:xfrm>
            <a:off x="6917976" y="2301924"/>
            <a:ext cx="714380" cy="461665"/>
            <a:chOff x="4346208" y="2301924"/>
            <a:chExt cx="714380" cy="461665"/>
          </a:xfrm>
        </p:grpSpPr>
        <p:sp>
          <p:nvSpPr>
            <p:cNvPr id="50" name="TextBox 49"/>
            <p:cNvSpPr txBox="1"/>
            <p:nvPr/>
          </p:nvSpPr>
          <p:spPr>
            <a:xfrm>
              <a:off x="4346208" y="2301924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Э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Line 18"/>
            <p:cNvSpPr>
              <a:spLocks noChangeShapeType="1"/>
            </p:cNvSpPr>
            <p:nvPr/>
          </p:nvSpPr>
          <p:spPr bwMode="auto">
            <a:xfrm>
              <a:off x="4357686" y="2357430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64" name="Прямая соединительная линия 63"/>
          <p:cNvCxnSpPr/>
          <p:nvPr/>
        </p:nvCxnSpPr>
        <p:spPr>
          <a:xfrm rot="5400000">
            <a:off x="2397224" y="148083"/>
            <a:ext cx="1836464" cy="1826002"/>
          </a:xfrm>
          <a:prstGeom prst="line">
            <a:avLst/>
          </a:prstGeom>
          <a:ln w="28575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3058948" y="1285066"/>
            <a:ext cx="2143140" cy="1588"/>
          </a:xfrm>
          <a:prstGeom prst="line">
            <a:avLst/>
          </a:prstGeom>
          <a:ln w="28575">
            <a:solidFill>
              <a:srgbClr val="00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3734788" y="193652"/>
            <a:ext cx="785818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2000232" y="1357298"/>
            <a:ext cx="500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dirty="0"/>
          </a:p>
        </p:txBody>
      </p:sp>
      <p:sp>
        <p:nvSpPr>
          <p:cNvPr id="83" name="Line 4"/>
          <p:cNvSpPr>
            <a:spLocks noChangeShapeType="1"/>
          </p:cNvSpPr>
          <p:nvPr/>
        </p:nvSpPr>
        <p:spPr bwMode="auto">
          <a:xfrm flipV="1">
            <a:off x="2793302" y="1192375"/>
            <a:ext cx="0" cy="947543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/>
            <a:tailEnd type="triangle" w="med" len="med"/>
          </a:ln>
          <a:scene3d>
            <a:camera prst="orthographicFront">
              <a:rot lat="0" lon="0" rev="189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6" name="Группа 83"/>
          <p:cNvGrpSpPr/>
          <p:nvPr/>
        </p:nvGrpSpPr>
        <p:grpSpPr>
          <a:xfrm>
            <a:off x="5338247" y="-71462"/>
            <a:ext cx="3091405" cy="1357322"/>
            <a:chOff x="4214810" y="4643446"/>
            <a:chExt cx="3091405" cy="1357322"/>
          </a:xfrm>
        </p:grpSpPr>
        <p:sp>
          <p:nvSpPr>
            <p:cNvPr id="85" name="Text Box 31"/>
            <p:cNvSpPr txBox="1">
              <a:spLocks noChangeArrowheads="1"/>
            </p:cNvSpPr>
            <p:nvPr/>
          </p:nvSpPr>
          <p:spPr bwMode="auto">
            <a:xfrm>
              <a:off x="5385114" y="5200446"/>
              <a:ext cx="1643074" cy="53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Text Box 32"/>
            <p:cNvSpPr txBox="1">
              <a:spLocks noChangeArrowheads="1"/>
            </p:cNvSpPr>
            <p:nvPr/>
          </p:nvSpPr>
          <p:spPr bwMode="auto">
            <a:xfrm>
              <a:off x="4214810" y="5000636"/>
              <a:ext cx="1571636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1,2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Text Box 30"/>
            <p:cNvSpPr txBox="1">
              <a:spLocks noChangeArrowheads="1"/>
            </p:cNvSpPr>
            <p:nvPr/>
          </p:nvSpPr>
          <p:spPr bwMode="auto">
            <a:xfrm>
              <a:off x="5357818" y="4643446"/>
              <a:ext cx="1948397" cy="714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Line 28"/>
            <p:cNvSpPr>
              <a:spLocks noChangeShapeType="1"/>
            </p:cNvSpPr>
            <p:nvPr/>
          </p:nvSpPr>
          <p:spPr bwMode="auto">
            <a:xfrm>
              <a:off x="5500694" y="5357826"/>
              <a:ext cx="11316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9" name="Прямая со стрелкой 58"/>
          <p:cNvCxnSpPr/>
          <p:nvPr/>
        </p:nvCxnSpPr>
        <p:spPr>
          <a:xfrm flipV="1">
            <a:off x="642910" y="2282603"/>
            <a:ext cx="3467267" cy="3389"/>
          </a:xfrm>
          <a:prstGeom prst="straightConnector1">
            <a:avLst/>
          </a:prstGeom>
          <a:ln w="38100">
            <a:solidFill>
              <a:srgbClr val="0000FF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Группа 68"/>
          <p:cNvGrpSpPr/>
          <p:nvPr/>
        </p:nvGrpSpPr>
        <p:grpSpPr>
          <a:xfrm>
            <a:off x="142844" y="857232"/>
            <a:ext cx="714380" cy="646331"/>
            <a:chOff x="6670998" y="421580"/>
            <a:chExt cx="714380" cy="646331"/>
          </a:xfrm>
        </p:grpSpPr>
        <p:sp>
          <p:nvSpPr>
            <p:cNvPr id="62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endParaRPr lang="ru-RU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69" name="Прямая со стрелкой 68"/>
          <p:cNvCxnSpPr/>
          <p:nvPr/>
        </p:nvCxnSpPr>
        <p:spPr>
          <a:xfrm flipV="1">
            <a:off x="642910" y="1785926"/>
            <a:ext cx="3467267" cy="3389"/>
          </a:xfrm>
          <a:prstGeom prst="straightConnector1">
            <a:avLst/>
          </a:prstGeom>
          <a:ln w="38100">
            <a:solidFill>
              <a:srgbClr val="0000FF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V="1">
            <a:off x="642910" y="1285860"/>
            <a:ext cx="3467267" cy="3389"/>
          </a:xfrm>
          <a:prstGeom prst="straightConnector1">
            <a:avLst/>
          </a:prstGeom>
          <a:ln w="38100">
            <a:solidFill>
              <a:srgbClr val="0000FF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V="1">
            <a:off x="642910" y="2857496"/>
            <a:ext cx="3467267" cy="3389"/>
          </a:xfrm>
          <a:prstGeom prst="straightConnector1">
            <a:avLst/>
          </a:prstGeom>
          <a:ln w="38100">
            <a:solidFill>
              <a:srgbClr val="0000FF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4357686" y="1214422"/>
            <a:ext cx="23968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endParaRPr lang="ru-RU" sz="66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5286380" y="54908"/>
            <a:ext cx="2857520" cy="1285860"/>
          </a:xfrm>
          <a:prstGeom prst="roundRec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68"/>
          <p:cNvGrpSpPr/>
          <p:nvPr/>
        </p:nvGrpSpPr>
        <p:grpSpPr>
          <a:xfrm>
            <a:off x="1285852" y="1413746"/>
            <a:ext cx="714380" cy="461665"/>
            <a:chOff x="6643702" y="350142"/>
            <a:chExt cx="714380" cy="461665"/>
          </a:xfrm>
          <a:solidFill>
            <a:schemeClr val="bg1"/>
          </a:solidFill>
        </p:grpSpPr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43702" y="350142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Э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58"/>
          <p:cNvGrpSpPr/>
          <p:nvPr/>
        </p:nvGrpSpPr>
        <p:grpSpPr>
          <a:xfrm>
            <a:off x="2958906" y="1214422"/>
            <a:ext cx="737304" cy="461665"/>
            <a:chOff x="8316756" y="150818"/>
            <a:chExt cx="737304" cy="461665"/>
          </a:xfrm>
          <a:solidFill>
            <a:schemeClr val="bg1"/>
          </a:solidFill>
        </p:grpSpPr>
        <p:sp>
          <p:nvSpPr>
            <p:cNvPr id="21" name="TextBox 20"/>
            <p:cNvSpPr txBox="1"/>
            <p:nvPr/>
          </p:nvSpPr>
          <p:spPr>
            <a:xfrm>
              <a:off x="8339680" y="150818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Line 18"/>
            <p:cNvSpPr>
              <a:spLocks noChangeShapeType="1"/>
            </p:cNvSpPr>
            <p:nvPr/>
          </p:nvSpPr>
          <p:spPr bwMode="auto">
            <a:xfrm>
              <a:off x="8316756" y="225768"/>
              <a:ext cx="457489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5" name="Овал 24"/>
          <p:cNvSpPr/>
          <p:nvPr/>
        </p:nvSpPr>
        <p:spPr>
          <a:xfrm>
            <a:off x="2257409" y="1876414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grpSp>
        <p:nvGrpSpPr>
          <p:cNvPr id="75" name="Group 3"/>
          <p:cNvGrpSpPr>
            <a:grpSpLocks/>
          </p:cNvGrpSpPr>
          <p:nvPr/>
        </p:nvGrpSpPr>
        <p:grpSpPr bwMode="auto">
          <a:xfrm>
            <a:off x="2178902" y="1814625"/>
            <a:ext cx="353124" cy="318231"/>
            <a:chOff x="846" y="9235"/>
            <a:chExt cx="366" cy="388"/>
          </a:xfrm>
        </p:grpSpPr>
        <p:sp>
          <p:nvSpPr>
            <p:cNvPr id="81" name="Oval 4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2" name="Group 5"/>
            <p:cNvGrpSpPr>
              <a:grpSpLocks/>
            </p:cNvGrpSpPr>
            <p:nvPr/>
          </p:nvGrpSpPr>
          <p:grpSpPr bwMode="auto">
            <a:xfrm>
              <a:off x="937" y="9337"/>
              <a:ext cx="207" cy="207"/>
              <a:chOff x="7108" y="3188"/>
              <a:chExt cx="207" cy="207"/>
            </a:xfrm>
          </p:grpSpPr>
          <p:sp>
            <p:nvSpPr>
              <p:cNvPr id="84" name="Line 6"/>
              <p:cNvSpPr>
                <a:spLocks noChangeShapeType="1"/>
              </p:cNvSpPr>
              <p:nvPr/>
            </p:nvSpPr>
            <p:spPr bwMode="auto">
              <a:xfrm>
                <a:off x="7108" y="3294"/>
                <a:ext cx="207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" name="Line 7"/>
              <p:cNvSpPr>
                <a:spLocks noChangeShapeType="1"/>
              </p:cNvSpPr>
              <p:nvPr/>
            </p:nvSpPr>
            <p:spPr bwMode="auto">
              <a:xfrm rot="-5400000">
                <a:off x="7108" y="3292"/>
                <a:ext cx="207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67" name="Text Box 2"/>
          <p:cNvSpPr txBox="1">
            <a:spLocks noChangeArrowheads="1"/>
          </p:cNvSpPr>
          <p:nvPr/>
        </p:nvSpPr>
        <p:spPr bwMode="auto">
          <a:xfrm>
            <a:off x="7572396" y="6505575"/>
            <a:ext cx="1571604" cy="352425"/>
          </a:xfrm>
          <a:prstGeom prst="rect">
            <a:avLst/>
          </a:prstGeom>
          <a:solidFill>
            <a:srgbClr val="FFFF00"/>
          </a:solidFill>
          <a:ln w="158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11-1, стр.24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0"/>
                            </p:stCondLst>
                            <p:childTnLst>
                              <p:par>
                                <p:cTn id="14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31" grpId="0" animBg="1"/>
      <p:bldP spid="46" grpId="0" animBg="1"/>
      <p:bldP spid="65" grpId="0" animBg="1"/>
      <p:bldP spid="66" grpId="0" animBg="1"/>
      <p:bldP spid="68" grpId="0" animBg="1"/>
      <p:bldP spid="8" grpId="0" animBg="1"/>
      <p:bldP spid="7" grpId="0" animBg="1"/>
      <p:bldP spid="1028" grpId="0" animBg="1"/>
      <p:bldP spid="48" grpId="0" animBg="1"/>
      <p:bldP spid="77" grpId="0"/>
      <p:bldP spid="83" grpId="0" animBg="1"/>
      <p:bldP spid="73" grpId="0"/>
      <p:bldP spid="7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1"/>
          <p:cNvSpPr>
            <a:spLocks noChangeArrowheads="1"/>
          </p:cNvSpPr>
          <p:nvPr/>
        </p:nvSpPr>
        <p:spPr bwMode="auto">
          <a:xfrm>
            <a:off x="0" y="3357562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714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 плоском горизонтально расположенном конденсаторе заряженная капля ртути находится в равновесии при напряженности поля между пластинами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600 В/м.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Определить массу капли, если ее заряд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4,8•10</a:t>
            </a:r>
            <a:r>
              <a:rPr kumimoji="0" lang="ru-RU" sz="2800" b="1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-17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4572000" y="2158987"/>
            <a:ext cx="2143140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" name="Group 111"/>
          <p:cNvGrpSpPr>
            <a:grpSpLocks/>
          </p:cNvGrpSpPr>
          <p:nvPr/>
        </p:nvGrpSpPr>
        <p:grpSpPr bwMode="auto">
          <a:xfrm rot="5400000">
            <a:off x="6812166" y="1531513"/>
            <a:ext cx="2646216" cy="5750"/>
            <a:chOff x="1935" y="7591"/>
            <a:chExt cx="1441" cy="2"/>
          </a:xfrm>
        </p:grpSpPr>
        <p:sp>
          <p:nvSpPr>
            <p:cNvPr id="4" name="Line 114"/>
            <p:cNvSpPr>
              <a:spLocks noChangeShapeType="1"/>
            </p:cNvSpPr>
            <p:nvPr/>
          </p:nvSpPr>
          <p:spPr bwMode="auto">
            <a:xfrm flipH="1" flipV="1">
              <a:off x="2004" y="7593"/>
              <a:ext cx="47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Line 113"/>
            <p:cNvSpPr>
              <a:spLocks noChangeShapeType="1"/>
            </p:cNvSpPr>
            <p:nvPr/>
          </p:nvSpPr>
          <p:spPr bwMode="auto">
            <a:xfrm flipV="1">
              <a:off x="1935" y="7591"/>
              <a:ext cx="144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Line 112"/>
            <p:cNvSpPr>
              <a:spLocks noChangeShapeType="1"/>
            </p:cNvSpPr>
            <p:nvPr/>
          </p:nvSpPr>
          <p:spPr bwMode="auto">
            <a:xfrm flipH="1" flipV="1">
              <a:off x="2707" y="7593"/>
              <a:ext cx="47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" name="Group 111"/>
          <p:cNvGrpSpPr>
            <a:grpSpLocks/>
          </p:cNvGrpSpPr>
          <p:nvPr/>
        </p:nvGrpSpPr>
        <p:grpSpPr bwMode="auto">
          <a:xfrm rot="5400000">
            <a:off x="5927895" y="1605961"/>
            <a:ext cx="2646216" cy="5750"/>
            <a:chOff x="1935" y="7591"/>
            <a:chExt cx="1441" cy="2"/>
          </a:xfrm>
        </p:grpSpPr>
        <p:sp>
          <p:nvSpPr>
            <p:cNvPr id="13" name="Line 114"/>
            <p:cNvSpPr>
              <a:spLocks noChangeShapeType="1"/>
            </p:cNvSpPr>
            <p:nvPr/>
          </p:nvSpPr>
          <p:spPr bwMode="auto">
            <a:xfrm flipH="1" flipV="1">
              <a:off x="2004" y="7593"/>
              <a:ext cx="47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Line 113"/>
            <p:cNvSpPr>
              <a:spLocks noChangeShapeType="1"/>
            </p:cNvSpPr>
            <p:nvPr/>
          </p:nvSpPr>
          <p:spPr bwMode="auto">
            <a:xfrm flipV="1">
              <a:off x="1935" y="7591"/>
              <a:ext cx="144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112"/>
            <p:cNvSpPr>
              <a:spLocks noChangeShapeType="1"/>
            </p:cNvSpPr>
            <p:nvPr/>
          </p:nvSpPr>
          <p:spPr bwMode="auto">
            <a:xfrm flipH="1" flipV="1">
              <a:off x="2707" y="7593"/>
              <a:ext cx="47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5" name="Line 4"/>
          <p:cNvSpPr>
            <a:spLocks noChangeShapeType="1"/>
          </p:cNvSpPr>
          <p:nvPr/>
        </p:nvSpPr>
        <p:spPr bwMode="auto">
          <a:xfrm rot="-8340000">
            <a:off x="7412970" y="1779434"/>
            <a:ext cx="589485" cy="787014"/>
          </a:xfrm>
          <a:prstGeom prst="line">
            <a:avLst/>
          </a:prstGeom>
          <a:noFill/>
          <a:ln w="76200">
            <a:solidFill>
              <a:srgbClr val="003300"/>
            </a:solidFill>
            <a:round/>
            <a:headEnd type="stealth" w="lg" len="lg"/>
            <a:tailEnd type="non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Группа 32"/>
          <p:cNvGrpSpPr/>
          <p:nvPr/>
        </p:nvGrpSpPr>
        <p:grpSpPr>
          <a:xfrm>
            <a:off x="7715272" y="2395831"/>
            <a:ext cx="642942" cy="461665"/>
            <a:chOff x="8143900" y="3538839"/>
            <a:chExt cx="642942" cy="461665"/>
          </a:xfrm>
        </p:grpSpPr>
        <p:sp>
          <p:nvSpPr>
            <p:cNvPr id="31" name="TextBox 30"/>
            <p:cNvSpPr txBox="1"/>
            <p:nvPr/>
          </p:nvSpPr>
          <p:spPr>
            <a:xfrm>
              <a:off x="8143900" y="3538839"/>
              <a:ext cx="642942" cy="46166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Line 18"/>
            <p:cNvSpPr>
              <a:spLocks noChangeShapeType="1"/>
            </p:cNvSpPr>
            <p:nvPr/>
          </p:nvSpPr>
          <p:spPr bwMode="auto">
            <a:xfrm flipV="1">
              <a:off x="8286776" y="3571876"/>
              <a:ext cx="292776" cy="71438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 type="triangle" w="med" len="med"/>
            </a:ln>
            <a:scene3d>
              <a:camera prst="orthographicFront">
                <a:rot lat="0" lon="0" rev="206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4" name="Содержимое 36"/>
          <p:cNvSpPr txBox="1">
            <a:spLocks/>
          </p:cNvSpPr>
          <p:nvPr/>
        </p:nvSpPr>
        <p:spPr>
          <a:xfrm>
            <a:off x="0" y="571480"/>
            <a:ext cx="6500826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Что?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Заряд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покоится!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9" name="Группа 40"/>
          <p:cNvGrpSpPr/>
          <p:nvPr/>
        </p:nvGrpSpPr>
        <p:grpSpPr>
          <a:xfrm>
            <a:off x="0" y="1285860"/>
            <a:ext cx="6072198" cy="584775"/>
            <a:chOff x="-197225" y="2000240"/>
            <a:chExt cx="7951730" cy="584775"/>
          </a:xfrm>
        </p:grpSpPr>
        <p:sp>
          <p:nvSpPr>
            <p:cNvPr id="36" name="TextBox 35"/>
            <p:cNvSpPr txBox="1"/>
            <p:nvPr/>
          </p:nvSpPr>
          <p:spPr>
            <a:xfrm>
              <a:off x="-197225" y="2000240"/>
              <a:ext cx="7951730" cy="5847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14350" indent="-514350"/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ru-RU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Почему?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Э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= 0  </a:t>
              </a:r>
              <a:r>
                <a:rPr lang="ru-RU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(1з-н Н.)</a:t>
              </a:r>
              <a:r>
                <a:rPr lang="ru-RU" sz="32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            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         </a:t>
              </a:r>
              <a:endParaRPr lang="ru-RU" sz="3200" dirty="0"/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2802542" y="2071678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Line 18"/>
            <p:cNvSpPr>
              <a:spLocks noChangeShapeType="1"/>
            </p:cNvSpPr>
            <p:nvPr/>
          </p:nvSpPr>
          <p:spPr bwMode="auto">
            <a:xfrm>
              <a:off x="3742107" y="2071678"/>
              <a:ext cx="457489" cy="0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" name="Group 111"/>
          <p:cNvGrpSpPr>
            <a:grpSpLocks/>
          </p:cNvGrpSpPr>
          <p:nvPr/>
        </p:nvGrpSpPr>
        <p:grpSpPr bwMode="auto">
          <a:xfrm rot="5400000">
            <a:off x="7532297" y="1534523"/>
            <a:ext cx="2646216" cy="5750"/>
            <a:chOff x="1935" y="7593"/>
            <a:chExt cx="1441" cy="2"/>
          </a:xfrm>
        </p:grpSpPr>
        <p:sp>
          <p:nvSpPr>
            <p:cNvPr id="41" name="Line 114"/>
            <p:cNvSpPr>
              <a:spLocks noChangeShapeType="1"/>
            </p:cNvSpPr>
            <p:nvPr/>
          </p:nvSpPr>
          <p:spPr bwMode="auto">
            <a:xfrm flipH="1" flipV="1">
              <a:off x="2004" y="7593"/>
              <a:ext cx="47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Line 113"/>
            <p:cNvSpPr>
              <a:spLocks noChangeShapeType="1"/>
            </p:cNvSpPr>
            <p:nvPr/>
          </p:nvSpPr>
          <p:spPr bwMode="auto">
            <a:xfrm flipV="1">
              <a:off x="1935" y="7595"/>
              <a:ext cx="144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Line 112"/>
            <p:cNvSpPr>
              <a:spLocks noChangeShapeType="1"/>
            </p:cNvSpPr>
            <p:nvPr/>
          </p:nvSpPr>
          <p:spPr bwMode="auto">
            <a:xfrm flipH="1" flipV="1">
              <a:off x="2707" y="7593"/>
              <a:ext cx="47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7786710" y="1428736"/>
            <a:ext cx="5950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dirty="0"/>
          </a:p>
        </p:txBody>
      </p:sp>
      <p:grpSp>
        <p:nvGrpSpPr>
          <p:cNvPr id="11" name="Группа 45"/>
          <p:cNvGrpSpPr/>
          <p:nvPr/>
        </p:nvGrpSpPr>
        <p:grpSpPr>
          <a:xfrm>
            <a:off x="7679459" y="198838"/>
            <a:ext cx="714380" cy="646331"/>
            <a:chOff x="7643834" y="139463"/>
            <a:chExt cx="714380" cy="646331"/>
          </a:xfrm>
        </p:grpSpPr>
        <p:grpSp>
          <p:nvGrpSpPr>
            <p:cNvPr id="12" name="Группа 68"/>
            <p:cNvGrpSpPr/>
            <p:nvPr/>
          </p:nvGrpSpPr>
          <p:grpSpPr>
            <a:xfrm>
              <a:off x="7643834" y="139463"/>
              <a:ext cx="714380" cy="646331"/>
              <a:chOff x="6643702" y="493018"/>
              <a:chExt cx="714380" cy="646331"/>
            </a:xfrm>
            <a:solidFill>
              <a:schemeClr val="bg1"/>
            </a:solidFill>
          </p:grpSpPr>
          <p:sp>
            <p:nvSpPr>
              <p:cNvPr id="17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43702" y="493018"/>
                <a:ext cx="714380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sz="3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э</a:t>
                </a:r>
                <a:endParaRPr lang="ru-RU" sz="3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5" name="Line 18"/>
            <p:cNvSpPr>
              <a:spLocks noChangeShapeType="1"/>
            </p:cNvSpPr>
            <p:nvPr/>
          </p:nvSpPr>
          <p:spPr bwMode="auto">
            <a:xfrm>
              <a:off x="7786710" y="214290"/>
              <a:ext cx="34935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4" name="Line 4"/>
          <p:cNvSpPr>
            <a:spLocks noChangeShapeType="1"/>
          </p:cNvSpPr>
          <p:nvPr/>
        </p:nvSpPr>
        <p:spPr bwMode="auto">
          <a:xfrm rot="-8340000">
            <a:off x="7384690" y="499536"/>
            <a:ext cx="589485" cy="787014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2143140" y="1857364"/>
            <a:ext cx="228598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grpSp>
        <p:nvGrpSpPr>
          <p:cNvPr id="16" name="Группа 68"/>
          <p:cNvGrpSpPr/>
          <p:nvPr/>
        </p:nvGrpSpPr>
        <p:grpSpPr>
          <a:xfrm>
            <a:off x="8429620" y="142852"/>
            <a:ext cx="714380" cy="523220"/>
            <a:chOff x="6572264" y="707332"/>
            <a:chExt cx="714380" cy="523220"/>
          </a:xfrm>
        </p:grpSpPr>
        <p:sp>
          <p:nvSpPr>
            <p:cNvPr id="53" name="Line 18"/>
            <p:cNvSpPr>
              <a:spLocks noChangeShapeType="1"/>
            </p:cNvSpPr>
            <p:nvPr/>
          </p:nvSpPr>
          <p:spPr bwMode="auto">
            <a:xfrm>
              <a:off x="6630694" y="797820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572264" y="707332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4707666" y="2369787"/>
            <a:ext cx="1214446" cy="89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5533259" y="2071678"/>
            <a:ext cx="1253319" cy="1230317"/>
            <a:chOff x="11567" y="3511"/>
            <a:chExt cx="749" cy="812"/>
          </a:xfrm>
        </p:grpSpPr>
        <p:sp>
          <p:nvSpPr>
            <p:cNvPr id="58" name="Line 4"/>
            <p:cNvSpPr>
              <a:spLocks noChangeShapeType="1"/>
            </p:cNvSpPr>
            <p:nvPr/>
          </p:nvSpPr>
          <p:spPr bwMode="auto">
            <a:xfrm>
              <a:off x="11567" y="3938"/>
              <a:ext cx="62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0" name="Group 5"/>
            <p:cNvGrpSpPr>
              <a:grpSpLocks/>
            </p:cNvGrpSpPr>
            <p:nvPr/>
          </p:nvGrpSpPr>
          <p:grpSpPr bwMode="auto">
            <a:xfrm>
              <a:off x="11595" y="3511"/>
              <a:ext cx="721" cy="812"/>
              <a:chOff x="11055" y="3779"/>
              <a:chExt cx="576" cy="812"/>
            </a:xfrm>
          </p:grpSpPr>
          <p:sp>
            <p:nvSpPr>
              <p:cNvPr id="60" name="Text Box 6"/>
              <p:cNvSpPr txBox="1">
                <a:spLocks noChangeArrowheads="1"/>
              </p:cNvSpPr>
              <p:nvPr/>
            </p:nvSpPr>
            <p:spPr bwMode="auto">
              <a:xfrm>
                <a:off x="11055" y="3779"/>
                <a:ext cx="478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en-US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sz="36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ru-RU" sz="3600" b="1" baseline="-250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36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Text Box 7"/>
              <p:cNvSpPr txBox="1">
                <a:spLocks noChangeArrowheads="1"/>
              </p:cNvSpPr>
              <p:nvPr/>
            </p:nvSpPr>
            <p:spPr bwMode="auto">
              <a:xfrm>
                <a:off x="11142" y="4169"/>
                <a:ext cx="489" cy="4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en-US" sz="36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0" name="Прямоугольник 49"/>
          <p:cNvSpPr/>
          <p:nvPr/>
        </p:nvSpPr>
        <p:spPr>
          <a:xfrm>
            <a:off x="3571868" y="0"/>
            <a:ext cx="2643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упр.17(1) стр,277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0" y="0"/>
            <a:ext cx="242889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Задача №3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10"/>
          <p:cNvGrpSpPr>
            <a:grpSpLocks/>
          </p:cNvGrpSpPr>
          <p:nvPr/>
        </p:nvGrpSpPr>
        <p:grpSpPr bwMode="auto">
          <a:xfrm>
            <a:off x="7473662" y="1285860"/>
            <a:ext cx="428628" cy="386378"/>
            <a:chOff x="846" y="9235"/>
            <a:chExt cx="366" cy="388"/>
          </a:xfrm>
        </p:grpSpPr>
        <p:sp>
          <p:nvSpPr>
            <p:cNvPr id="77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7572396" y="6505575"/>
            <a:ext cx="1571604" cy="352425"/>
          </a:xfrm>
          <a:prstGeom prst="rect">
            <a:avLst/>
          </a:prstGeom>
          <a:solidFill>
            <a:srgbClr val="FFFF00"/>
          </a:solidFill>
          <a:ln w="158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11-2, стр.24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. . . . . . . . . . . . . . . . . . . . . . . . . . . . … . . . . . . . . . . . . . . . . . . . . . . . . . . . . . . . . .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7143768" y="2786058"/>
            <a:ext cx="1785950" cy="214314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7072330" y="0"/>
            <a:ext cx="1785950" cy="214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7132081" y="2714620"/>
            <a:ext cx="192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- - - - - - - - - - - </a:t>
            </a:r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7072330" y="-83604"/>
            <a:ext cx="192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 + + + + + + + +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0" y="6396335"/>
            <a:ext cx="2643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упр.17(1) стр,277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74" grpId="0" animBg="1"/>
      <p:bldP spid="25" grpId="0" animBg="1"/>
      <p:bldP spid="34" grpId="0" animBg="1"/>
      <p:bldP spid="44" grpId="0"/>
      <p:bldP spid="24" grpId="0" animBg="1"/>
      <p:bldP spid="48" grpId="0" animBg="1"/>
      <p:bldP spid="56" grpId="0"/>
      <p:bldP spid="50" grpId="0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-40000" contrast="60000"/>
          </a:blip>
          <a:srcRect t="9973" r="2565" b="4773"/>
          <a:stretch>
            <a:fillRect/>
          </a:stretch>
        </p:blipFill>
        <p:spPr bwMode="auto">
          <a:xfrm>
            <a:off x="-1" y="0"/>
            <a:ext cx="6933139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плоском горизонтальном конденсаторе, помещенном в вакууме, находится в равновесии заряженная капелька ртути. Расстояние между пластинами конденсатора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см,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приложенная разность потенциалов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1000 В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Внезапно разность потенциалов падает до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995 В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Через какое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время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капелька достигнет нижней пластины, если она первоначально находилась посередине конденсатора?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9144000" cy="6858000"/>
            <a:chOff x="4071902" y="-24"/>
            <a:chExt cx="9144000" cy="6858000"/>
          </a:xfrm>
        </p:grpSpPr>
        <p:sp>
          <p:nvSpPr>
            <p:cNvPr id="7" name="TextBox 6"/>
            <p:cNvSpPr txBox="1"/>
            <p:nvPr/>
          </p:nvSpPr>
          <p:spPr>
            <a:xfrm>
              <a:off x="6357918" y="3286076"/>
              <a:ext cx="542932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1,6 10</a:t>
              </a:r>
              <a:r>
                <a:rPr lang="ru-RU" sz="6600" b="1" baseline="300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-19</a:t>
              </a:r>
              <a:r>
                <a:rPr lang="ru-RU" sz="66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Кл </a:t>
              </a:r>
              <a:endParaRPr lang="ru-RU" sz="6600" dirty="0">
                <a:solidFill>
                  <a:srgbClr val="FFFF00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071902" y="-24"/>
              <a:ext cx="9144000" cy="6858000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lnSpc>
                  <a:spcPts val="7000"/>
                </a:lnSpc>
                <a:spcAft>
                  <a:spcPts val="1000"/>
                </a:spcAft>
              </a:pPr>
              <a:r>
                <a:rPr lang="en-US" sz="7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7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1,2</a:t>
              </a:r>
              <a:r>
                <a:rPr lang="en-US" sz="7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7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ru-RU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7200" b="1" u="sng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lang="en-US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7200" b="1" u="sng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7000"/>
                </a:lnSpc>
                <a:spcAft>
                  <a:spcPts val="1000"/>
                </a:spcAft>
              </a:pPr>
              <a:r>
                <a:rPr lang="en-US" sz="7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ru-RU" sz="7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7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7200" b="1" baseline="30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spcAft>
                  <a:spcPts val="1000"/>
                </a:spcAft>
              </a:pPr>
              <a:r>
                <a:rPr lang="en-US" sz="66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k= </a:t>
              </a:r>
              <a:r>
                <a:rPr lang="en-US" sz="6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en-US" sz="6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lang="en-US" sz="6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sz="6000" b="1" baseline="300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ru-RU" sz="9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spcAft>
                  <a:spcPts val="1000"/>
                </a:spcAft>
              </a:pPr>
              <a:endParaRPr lang="ru-RU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11236</TotalTime>
  <Words>5003</Words>
  <Application>Microsoft Office PowerPoint</Application>
  <PresentationFormat>Экран (4:3)</PresentationFormat>
  <Paragraphs>1082</Paragraphs>
  <Slides>55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Трек</vt:lpstr>
      <vt:lpstr>Домашнее задание.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Домашнее задание.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Домашнее задание.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Knt</cp:lastModifiedBy>
  <cp:revision>1371</cp:revision>
  <dcterms:created xsi:type="dcterms:W3CDTF">2009-11-04T14:29:22Z</dcterms:created>
  <dcterms:modified xsi:type="dcterms:W3CDTF">2021-01-11T11:59:01Z</dcterms:modified>
</cp:coreProperties>
</file>