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49"/>
  </p:notesMasterIdLst>
  <p:sldIdLst>
    <p:sldId id="304" r:id="rId2"/>
    <p:sldId id="331" r:id="rId3"/>
    <p:sldId id="332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08" r:id="rId12"/>
    <p:sldId id="345" r:id="rId13"/>
    <p:sldId id="321" r:id="rId14"/>
    <p:sldId id="303" r:id="rId15"/>
    <p:sldId id="302" r:id="rId16"/>
    <p:sldId id="307" r:id="rId17"/>
    <p:sldId id="291" r:id="rId18"/>
    <p:sldId id="293" r:id="rId19"/>
    <p:sldId id="306" r:id="rId20"/>
    <p:sldId id="316" r:id="rId21"/>
    <p:sldId id="342" r:id="rId22"/>
    <p:sldId id="344" r:id="rId23"/>
    <p:sldId id="343" r:id="rId24"/>
    <p:sldId id="296" r:id="rId25"/>
    <p:sldId id="328" r:id="rId26"/>
    <p:sldId id="322" r:id="rId27"/>
    <p:sldId id="324" r:id="rId28"/>
    <p:sldId id="323" r:id="rId29"/>
    <p:sldId id="346" r:id="rId30"/>
    <p:sldId id="301" r:id="rId31"/>
    <p:sldId id="305" r:id="rId32"/>
    <p:sldId id="341" r:id="rId33"/>
    <p:sldId id="327" r:id="rId34"/>
    <p:sldId id="347" r:id="rId35"/>
    <p:sldId id="326" r:id="rId36"/>
    <p:sldId id="325" r:id="rId37"/>
    <p:sldId id="340" r:id="rId38"/>
    <p:sldId id="298" r:id="rId39"/>
    <p:sldId id="292" r:id="rId40"/>
    <p:sldId id="294" r:id="rId41"/>
    <p:sldId id="300" r:id="rId42"/>
    <p:sldId id="317" r:id="rId43"/>
    <p:sldId id="318" r:id="rId44"/>
    <p:sldId id="299" r:id="rId45"/>
    <p:sldId id="297" r:id="rId46"/>
    <p:sldId id="319" r:id="rId47"/>
    <p:sldId id="320" r:id="rId4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FF"/>
    <a:srgbClr val="0033CC"/>
    <a:srgbClr val="006600"/>
    <a:srgbClr val="003E6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55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E99C426-DC4A-4187-AA3C-902A71E780D9}" type="datetimeFigureOut">
              <a:rPr lang="ru-RU"/>
              <a:pPr>
                <a:defRPr/>
              </a:pPr>
              <a:t>12.02.2020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468FC25-1D62-4BEB-972C-8C8F998C12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03981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68FC25-1D62-4BEB-972C-8C8F998C1259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593D3-ED2B-4D08-BAEC-D1B59FD2A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4C740-5FCE-4B64-BE8A-7C9357960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E1115-D071-4412-B864-CB014B6F7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834AA-AFC3-4C92-92C2-7D66AF39C3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CC0CA-881C-490E-9714-8A8A0690C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54353-B458-4EEE-A987-9DB7EB043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56272-3C8F-4E6F-A7EE-20F46C025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FDADC-4AB4-43A2-866A-2EB74BD56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BDB80-3A63-4288-8481-DB52523119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42114-9610-46AD-86F5-0FBAC9C04C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0D9F4-5362-4750-8891-552BE9CAD1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B8E95E3F-B034-417D-B3F4-E492ABEA58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5.wav"/><Relationship Id="rId4" Type="http://schemas.openxmlformats.org/officeDocument/2006/relationships/audio" Target="../media/audio7.wav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8.jpeg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12" Type="http://schemas.openxmlformats.org/officeDocument/2006/relationships/image" Target="../media/image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6.jpeg"/><Relationship Id="rId5" Type="http://schemas.openxmlformats.org/officeDocument/2006/relationships/audio" Target="../media/audio3.wav"/><Relationship Id="rId10" Type="http://schemas.openxmlformats.org/officeDocument/2006/relationships/image" Target="../media/image5.jpeg"/><Relationship Id="rId4" Type="http://schemas.openxmlformats.org/officeDocument/2006/relationships/audio" Target="../media/audio2.wav"/><Relationship Id="rId9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6.wav"/><Relationship Id="rId4" Type="http://schemas.openxmlformats.org/officeDocument/2006/relationships/audio" Target="../media/audio4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10.wav"/><Relationship Id="rId7" Type="http://schemas.openxmlformats.org/officeDocument/2006/relationships/audio" Target="../media/audio5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3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7.wav"/><Relationship Id="rId4" Type="http://schemas.openxmlformats.org/officeDocument/2006/relationships/audio" Target="../media/audio10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audio" Target="../media/audio5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audio" Target="../media/audio6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5.wav"/><Relationship Id="rId4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10.wav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9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8.jpeg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12" Type="http://schemas.openxmlformats.org/officeDocument/2006/relationships/image" Target="../media/image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6.jpeg"/><Relationship Id="rId5" Type="http://schemas.openxmlformats.org/officeDocument/2006/relationships/audio" Target="../media/audio3.wav"/><Relationship Id="rId10" Type="http://schemas.openxmlformats.org/officeDocument/2006/relationships/image" Target="../media/image5.jpeg"/><Relationship Id="rId4" Type="http://schemas.openxmlformats.org/officeDocument/2006/relationships/audio" Target="../media/audio2.wav"/><Relationship Id="rId9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5.wav"/><Relationship Id="rId4" Type="http://schemas.openxmlformats.org/officeDocument/2006/relationships/audio" Target="../media/audio3.wav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4.wav"/><Relationship Id="rId7" Type="http://schemas.openxmlformats.org/officeDocument/2006/relationships/image" Target="../media/image27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audio" Target="../media/audio1.wav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10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8.jpeg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12" Type="http://schemas.openxmlformats.org/officeDocument/2006/relationships/image" Target="../media/image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6.jpeg"/><Relationship Id="rId5" Type="http://schemas.openxmlformats.org/officeDocument/2006/relationships/audio" Target="../media/audio3.wav"/><Relationship Id="rId10" Type="http://schemas.openxmlformats.org/officeDocument/2006/relationships/image" Target="../media/image5.jpeg"/><Relationship Id="rId4" Type="http://schemas.openxmlformats.org/officeDocument/2006/relationships/audio" Target="../media/audio2.wav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10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7.wav"/><Relationship Id="rId7" Type="http://schemas.openxmlformats.org/officeDocument/2006/relationships/audio" Target="../media/audio1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6.wav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../../../../&#1082;&#1080;&#1087;&#1077;&#1085;&#1080;&#1077;.VOB" TargetMode="External"/><Relationship Id="rId3" Type="http://schemas.openxmlformats.org/officeDocument/2006/relationships/audio" Target="../media/audio6.wav"/><Relationship Id="rId7" Type="http://schemas.openxmlformats.org/officeDocument/2006/relationships/audio" Target="../media/audio4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audio" Target="../media/audio7.wav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4.wav"/><Relationship Id="rId7" Type="http://schemas.openxmlformats.org/officeDocument/2006/relationships/audio" Target="../media/audio11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1.wav"/><Relationship Id="rId4" Type="http://schemas.openxmlformats.org/officeDocument/2006/relationships/audio" Target="../media/audio6.wav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84897228"/>
              </p:ext>
            </p:extLst>
          </p:nvPr>
        </p:nvGraphicFramePr>
        <p:xfrm>
          <a:off x="30138" y="0"/>
          <a:ext cx="9113862" cy="6775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3841"/>
                <a:gridCol w="7865387"/>
                <a:gridCol w="754634"/>
              </a:tblGrid>
              <a:tr h="275829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(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  </a:t>
                      </a:r>
                      <a:r>
                        <a:rPr lang="ru-RU" sz="16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r>
                        <a:rPr lang="ru-RU" sz="1600" cap="all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электромагнитные  </a:t>
                      </a:r>
                      <a:r>
                        <a:rPr lang="ru-RU" sz="1600" cap="all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явления" 11/6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Урок - 1 (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т15 МП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№ 22-3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864" marR="5886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5829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cap="all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ТЕМА: магнитное поле  тока.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864" marR="5886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748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ЦЕЛИ:.1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Создать условия для усвоения понятий "магнитное действие эл. тока, магнитное поле, магнитные линии, электромагнит", для понимания закономерностей для нахождения направления линий магнитного поля тока и его величины.             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864" marR="5886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914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cap="all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Задачи:</a:t>
                      </a: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1.Способствовать усвоению понятий "магнитное действие эл. тока, магнитное поле, магнитные линии, электромагнит", и понимания закономерностей для нахождения направления линий магнитного поля тока и его величины.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Способствовать развитию умений описывать  физические процессы  и развивать умения решать типичные задачи. 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864" marR="5886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597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cap="all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</a:t>
                      </a:r>
                      <a:r>
                        <a:rPr lang="ru-RU" sz="1600" b="1" u="sng" cap="all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УРОКА</a:t>
                      </a:r>
                      <a:r>
                        <a:rPr lang="ru-RU" sz="1600" u="sng" cap="all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комбинированный с элементами технологии усвоения и изучения нового материала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864" marR="5886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165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cap="all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УРО КА:</a:t>
                      </a: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объяснительно иллюстративный в форме эвристической беседы с частично поисковыми элементами и демонстрациями.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864" marR="5886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23813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ДЕМОНСТРАЦИИ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Обнаружение магнитного поля проводника с током.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2.Расположение магнитных стрелок вокруг прямого проводника с током и катушки с током.</a:t>
                      </a:r>
                      <a:endParaRPr lang="ru-RU" sz="1800" b="1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cap="all" dirty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000" b="1" dirty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.Зависимость магнитного поля от силы тока, расстояния до проводника и  наличия сердечника.</a:t>
                      </a:r>
                      <a:endParaRPr lang="ru-RU" sz="1800" b="1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4.Применение электромагнитов</a:t>
                      </a:r>
                      <a:r>
                        <a:rPr lang="ru-RU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к/</a:t>
                      </a:r>
                      <a:r>
                        <a:rPr lang="ru-RU" sz="24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фр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«Электромагнит»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864" marR="5886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5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864" marR="588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864" marR="588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cap="all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864" marR="5886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3284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/>
          <p:cNvSpPr txBox="1"/>
          <p:nvPr/>
        </p:nvSpPr>
        <p:spPr>
          <a:xfrm rot="19081580">
            <a:off x="3509581" y="985555"/>
            <a:ext cx="136815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нагревание</a:t>
            </a:r>
            <a:endParaRPr lang="ru-RU" sz="1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857224" y="2000240"/>
            <a:ext cx="677841" cy="1643074"/>
          </a:xfrm>
          <a:prstGeom prst="rect">
            <a:avLst/>
          </a:prstGeom>
          <a:solidFill>
            <a:srgbClr val="0014A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835973" y="2000240"/>
            <a:ext cx="677841" cy="1643074"/>
          </a:xfrm>
          <a:prstGeom prst="rect">
            <a:avLst/>
          </a:prstGeom>
          <a:solidFill>
            <a:srgbClr val="0014A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66"/>
          <p:cNvGrpSpPr/>
          <p:nvPr/>
        </p:nvGrpSpPr>
        <p:grpSpPr>
          <a:xfrm>
            <a:off x="846774" y="142852"/>
            <a:ext cx="677841" cy="3429025"/>
            <a:chOff x="857224" y="642918"/>
            <a:chExt cx="677841" cy="3429025"/>
          </a:xfrm>
        </p:grpSpPr>
        <p:sp>
          <p:nvSpPr>
            <p:cNvPr id="3076" name="Line 4"/>
            <p:cNvSpPr>
              <a:spLocks noChangeShapeType="1"/>
            </p:cNvSpPr>
            <p:nvPr/>
          </p:nvSpPr>
          <p:spPr bwMode="auto">
            <a:xfrm>
              <a:off x="857224" y="642918"/>
              <a:ext cx="0" cy="3429024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7" name="Line 5"/>
            <p:cNvSpPr>
              <a:spLocks noChangeShapeType="1"/>
            </p:cNvSpPr>
            <p:nvPr/>
          </p:nvSpPr>
          <p:spPr bwMode="auto">
            <a:xfrm>
              <a:off x="1535065" y="642919"/>
              <a:ext cx="0" cy="3429024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8" name="Line 6"/>
            <p:cNvSpPr>
              <a:spLocks noChangeShapeType="1"/>
            </p:cNvSpPr>
            <p:nvPr/>
          </p:nvSpPr>
          <p:spPr bwMode="auto">
            <a:xfrm>
              <a:off x="857224" y="4071943"/>
              <a:ext cx="677841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7520" y="-24"/>
            <a:ext cx="2071670" cy="64633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кипение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4282" y="3643314"/>
            <a:ext cx="1928826" cy="21431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5072066" y="0"/>
            <a:ext cx="2500298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конденсация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 flipH="1" flipV="1">
            <a:off x="1392215" y="1606537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500298" y="2785264"/>
            <a:ext cx="4357718" cy="72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285984" y="142852"/>
            <a:ext cx="389850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72330" y="2428868"/>
            <a:ext cx="1229824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214546" y="2252955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119010" y="1296310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2748895" y="1608767"/>
            <a:ext cx="860128" cy="785818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857488" y="2428868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571868" y="1571612"/>
            <a:ext cx="71438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 flipH="1" flipV="1">
            <a:off x="4177655" y="965825"/>
            <a:ext cx="717252" cy="500066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16200000" flipV="1">
            <a:off x="4714876" y="928670"/>
            <a:ext cx="714380" cy="571504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5357818" y="1585260"/>
            <a:ext cx="71438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16200000" flipV="1">
            <a:off x="6072198" y="1571612"/>
            <a:ext cx="857256" cy="857256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2786050" y="2000240"/>
            <a:ext cx="7505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lang="ru-RU" sz="40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3233578" y="2041184"/>
            <a:ext cx="10663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</a:t>
            </a:r>
            <a:r>
              <a:rPr lang="ru-RU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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3500430" y="1639661"/>
            <a:ext cx="10663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</a:t>
            </a:r>
            <a:r>
              <a:rPr lang="ru-RU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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352302" y="581930"/>
            <a:ext cx="7505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lang="ru-RU" sz="40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auto">
          <a:xfrm>
            <a:off x="3786182" y="581930"/>
            <a:ext cx="10663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</a:t>
            </a:r>
            <a:r>
              <a:rPr lang="ru-RU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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066814" y="500042"/>
            <a:ext cx="8451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lang="ru-RU" sz="4000" b="1" cap="all" baseline="-25000" dirty="0" smtClean="0">
                <a:solidFill>
                  <a:srgbClr val="000099"/>
                </a:solidFill>
                <a:sym typeface="Symbol"/>
              </a:rPr>
              <a:t>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5642201" y="642918"/>
            <a:ext cx="930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</a:t>
            </a:r>
            <a:r>
              <a:rPr lang="ru-RU" sz="3600" b="1" cap="all" baseline="-25000" dirty="0" smtClean="0">
                <a:solidFill>
                  <a:srgbClr val="000099"/>
                </a:solidFill>
                <a:sym typeface="Symbol"/>
              </a:rPr>
              <a:t> 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643702" y="1673544"/>
            <a:ext cx="8451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lang="ru-RU" sz="4000" b="1" cap="all" baseline="-25000" dirty="0" smtClean="0">
                <a:solidFill>
                  <a:srgbClr val="000099"/>
                </a:solidFill>
                <a:sym typeface="Symbol"/>
              </a:rPr>
              <a:t>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7219089" y="1714488"/>
            <a:ext cx="930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</a:t>
            </a:r>
            <a:r>
              <a:rPr lang="ru-RU" sz="3600" b="1" cap="all" baseline="-25000" dirty="0" smtClean="0">
                <a:solidFill>
                  <a:srgbClr val="000099"/>
                </a:solidFill>
                <a:sym typeface="Symbol"/>
              </a:rPr>
              <a:t> 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6" name="Rectangle 3"/>
          <p:cNvSpPr>
            <a:spLocks noChangeArrowheads="1"/>
          </p:cNvSpPr>
          <p:nvPr/>
        </p:nvSpPr>
        <p:spPr bwMode="auto">
          <a:xfrm>
            <a:off x="5286380" y="1785926"/>
            <a:ext cx="930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</a:t>
            </a:r>
            <a:r>
              <a:rPr lang="ru-RU" sz="3600" b="1" cap="all" baseline="-25000" dirty="0" smtClean="0">
                <a:solidFill>
                  <a:srgbClr val="000099"/>
                </a:solidFill>
                <a:sym typeface="Symbol"/>
              </a:rPr>
              <a:t> 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755292" y="158110"/>
            <a:ext cx="857256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2108565" y="681319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2786050" y="1571612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2786050" y="857232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Овал 56"/>
          <p:cNvSpPr/>
          <p:nvPr/>
        </p:nvSpPr>
        <p:spPr>
          <a:xfrm>
            <a:off x="1285852" y="3357562"/>
            <a:ext cx="143898" cy="1428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1000100" y="3500438"/>
            <a:ext cx="71438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auto">
          <a:xfrm rot="5400000">
            <a:off x="-502365" y="1558268"/>
            <a:ext cx="3357588" cy="69693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3600000" scaled="0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Группа 37"/>
          <p:cNvGrpSpPr/>
          <p:nvPr/>
        </p:nvGrpSpPr>
        <p:grpSpPr>
          <a:xfrm rot="21023929">
            <a:off x="840587" y="479627"/>
            <a:ext cx="491013" cy="2919170"/>
            <a:chOff x="1011356" y="547468"/>
            <a:chExt cx="491013" cy="3071369"/>
          </a:xfrm>
        </p:grpSpPr>
        <p:grpSp>
          <p:nvGrpSpPr>
            <p:cNvPr id="4" name="Группа 34"/>
            <p:cNvGrpSpPr/>
            <p:nvPr/>
          </p:nvGrpSpPr>
          <p:grpSpPr>
            <a:xfrm>
              <a:off x="1011356" y="547468"/>
              <a:ext cx="491013" cy="3071369"/>
              <a:chOff x="1024982" y="547468"/>
              <a:chExt cx="491013" cy="3071369"/>
            </a:xfrm>
          </p:grpSpPr>
          <p:sp>
            <p:nvSpPr>
              <p:cNvPr id="3080" name="AutoShape 8"/>
              <p:cNvSpPr>
                <a:spLocks noChangeArrowheads="1"/>
              </p:cNvSpPr>
              <p:nvPr/>
            </p:nvSpPr>
            <p:spPr bwMode="auto">
              <a:xfrm rot="856414">
                <a:off x="1348735" y="547468"/>
                <a:ext cx="167260" cy="2891524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1" name="Rectangle 9"/>
              <p:cNvSpPr>
                <a:spLocks noChangeArrowheads="1"/>
              </p:cNvSpPr>
              <p:nvPr/>
            </p:nvSpPr>
            <p:spPr bwMode="auto">
              <a:xfrm rot="856414">
                <a:off x="1024982" y="3247070"/>
                <a:ext cx="83630" cy="37176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" name="Group 11"/>
            <p:cNvGrpSpPr>
              <a:grpSpLocks/>
            </p:cNvGrpSpPr>
            <p:nvPr/>
          </p:nvGrpSpPr>
          <p:grpSpPr bwMode="auto">
            <a:xfrm rot="856414">
              <a:off x="1294012" y="1459564"/>
              <a:ext cx="83630" cy="1487070"/>
              <a:chOff x="3456" y="2448"/>
              <a:chExt cx="144" cy="864"/>
            </a:xfrm>
          </p:grpSpPr>
          <p:sp>
            <p:nvSpPr>
              <p:cNvPr id="3084" name="Line 12"/>
              <p:cNvSpPr>
                <a:spLocks noChangeShapeType="1"/>
              </p:cNvSpPr>
              <p:nvPr/>
            </p:nvSpPr>
            <p:spPr bwMode="auto">
              <a:xfrm>
                <a:off x="3456" y="244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5" name="Line 13"/>
              <p:cNvSpPr>
                <a:spLocks noChangeShapeType="1"/>
              </p:cNvSpPr>
              <p:nvPr/>
            </p:nvSpPr>
            <p:spPr bwMode="auto">
              <a:xfrm>
                <a:off x="3456" y="2620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6" name="Line 14"/>
              <p:cNvSpPr>
                <a:spLocks noChangeShapeType="1"/>
              </p:cNvSpPr>
              <p:nvPr/>
            </p:nvSpPr>
            <p:spPr bwMode="auto">
              <a:xfrm>
                <a:off x="3456" y="2736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7" name="Line 15"/>
              <p:cNvSpPr>
                <a:spLocks noChangeShapeType="1"/>
              </p:cNvSpPr>
              <p:nvPr/>
            </p:nvSpPr>
            <p:spPr bwMode="auto">
              <a:xfrm>
                <a:off x="3456" y="2880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8" name="Line 16"/>
              <p:cNvSpPr>
                <a:spLocks noChangeShapeType="1"/>
              </p:cNvSpPr>
              <p:nvPr/>
            </p:nvSpPr>
            <p:spPr bwMode="auto">
              <a:xfrm>
                <a:off x="3456" y="3024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9" name="Line 17"/>
              <p:cNvSpPr>
                <a:spLocks noChangeShapeType="1"/>
              </p:cNvSpPr>
              <p:nvPr/>
            </p:nvSpPr>
            <p:spPr bwMode="auto">
              <a:xfrm>
                <a:off x="3456" y="316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0" name="Line 18"/>
              <p:cNvSpPr>
                <a:spLocks noChangeShapeType="1"/>
              </p:cNvSpPr>
              <p:nvPr/>
            </p:nvSpPr>
            <p:spPr bwMode="auto">
              <a:xfrm>
                <a:off x="3456" y="3312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43" name="Прямая соединительная линия 42"/>
          <p:cNvCxnSpPr/>
          <p:nvPr/>
        </p:nvCxnSpPr>
        <p:spPr>
          <a:xfrm rot="5400000" flipH="1" flipV="1">
            <a:off x="991046" y="933264"/>
            <a:ext cx="642942" cy="89546"/>
          </a:xfrm>
          <a:prstGeom prst="line">
            <a:avLst/>
          </a:prstGeom>
          <a:ln w="57150">
            <a:solidFill>
              <a:srgbClr val="FF0000"/>
            </a:solidFill>
          </a:ln>
          <a:scene3d>
            <a:camera prst="orthographicFront">
              <a:rot lat="0" lon="0" rev="18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2" name="Line 10"/>
          <p:cNvSpPr>
            <a:spLocks noChangeShapeType="1"/>
          </p:cNvSpPr>
          <p:nvPr/>
        </p:nvSpPr>
        <p:spPr bwMode="auto">
          <a:xfrm rot="856414">
            <a:off x="1032773" y="1373158"/>
            <a:ext cx="337867" cy="167249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9" cstate="print">
            <a:lum bright="-20000" contrast="80000"/>
          </a:blip>
          <a:srcRect l="17198" t="33530" r="20010" b="19250"/>
          <a:stretch>
            <a:fillRect/>
          </a:stretch>
        </p:blipFill>
        <p:spPr bwMode="auto">
          <a:xfrm>
            <a:off x="4499992" y="4545448"/>
            <a:ext cx="3851920" cy="231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TextBox 68"/>
          <p:cNvSpPr txBox="1"/>
          <p:nvPr/>
        </p:nvSpPr>
        <p:spPr>
          <a:xfrm>
            <a:off x="5311522" y="4674622"/>
            <a:ext cx="1296144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испарение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 rot="19081580">
            <a:off x="4437705" y="5571267"/>
            <a:ext cx="136815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нагревание</a:t>
            </a:r>
            <a:endParaRPr lang="ru-RU" sz="1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588224" y="4653136"/>
            <a:ext cx="158417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конденсация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 rot="2700955">
            <a:off x="7155531" y="5303396"/>
            <a:ext cx="136815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охлаждение</a:t>
            </a:r>
            <a:endParaRPr lang="ru-RU" sz="1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0" y="3933056"/>
            <a:ext cx="1928826" cy="21431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0" y="0"/>
            <a:ext cx="571471" cy="428604"/>
          </a:xfrm>
          <a:prstGeom prst="rect">
            <a:avLst/>
          </a:prstGeom>
          <a:solidFill>
            <a:srgbClr val="FFFFFF"/>
          </a:solidFill>
          <a:ln w="952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15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9" cstate="print">
            <a:lum bright="-20000" contrast="80000"/>
          </a:blip>
          <a:srcRect l="9813" t="12373" r="11829" b="69913"/>
          <a:stretch>
            <a:fillRect/>
          </a:stretch>
        </p:blipFill>
        <p:spPr bwMode="auto">
          <a:xfrm>
            <a:off x="1691680" y="3071810"/>
            <a:ext cx="7452320" cy="140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TextBox 71"/>
          <p:cNvSpPr txBox="1"/>
          <p:nvPr/>
        </p:nvSpPr>
        <p:spPr>
          <a:xfrm rot="19081580">
            <a:off x="2123127" y="1699935"/>
            <a:ext cx="136815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нагревание</a:t>
            </a:r>
            <a:endParaRPr lang="ru-RU" sz="1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4" presetClass="path" presetSubtype="0" repeatCount="5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052 -0.28866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6" presetClass="emph" presetSubtype="0" repeatCount="5000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1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3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4" presetClass="path" presetSubtype="0" repeatCount="5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052 -0.28866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6" presetClass="emph" presetSubtype="0" repeatCount="5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1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xit" presetSubtype="0" fill="hold" grpId="3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1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1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9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1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152" dur="2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20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1" dur="3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68" grpId="0" animBg="1"/>
      <p:bldP spid="3075" grpId="0" animBg="1"/>
      <p:bldP spid="3075" grpId="1" animBg="1"/>
      <p:bldP spid="3073" grpId="1" animBg="1"/>
      <p:bldP spid="23" grpId="0" animBg="1"/>
      <p:bldP spid="23" grpId="1" animBg="1"/>
      <p:bldP spid="24" grpId="0" animBg="1"/>
      <p:bldP spid="41" grpId="0"/>
      <p:bldP spid="42" grpId="0"/>
      <p:bldP spid="44" grpId="0"/>
      <p:bldP spid="46" grpId="0"/>
      <p:bldP spid="49" grpId="0"/>
      <p:bldP spid="50" grpId="0"/>
      <p:bldP spid="53" grpId="0"/>
      <p:bldP spid="54" grpId="0"/>
      <p:bldP spid="55" grpId="0"/>
      <p:bldP spid="56" grpId="0"/>
      <p:bldP spid="57" grpId="0" animBg="1"/>
      <p:bldP spid="57" grpId="1" animBg="1"/>
      <p:bldP spid="57" grpId="2" animBg="1"/>
      <p:bldP spid="57" grpId="3" animBg="1"/>
      <p:bldP spid="58" grpId="0" animBg="1"/>
      <p:bldP spid="58" grpId="1" animBg="1"/>
      <p:bldP spid="58" grpId="2" animBg="1"/>
      <p:bldP spid="58" grpId="3" animBg="1"/>
      <p:bldP spid="47" grpId="0" build="p" animBg="1"/>
      <p:bldP spid="47" grpId="1" build="allAtOnce" animBg="1"/>
      <p:bldP spid="3082" grpId="0" animBg="1"/>
      <p:bldP spid="3082" grpId="1" animBg="1"/>
      <p:bldP spid="69" grpId="0" animBg="1"/>
      <p:bldP spid="70" grpId="0" animBg="1"/>
      <p:bldP spid="71" grpId="0" animBg="1"/>
      <p:bldP spid="75" grpId="0" animBg="1"/>
      <p:bldP spid="76" grpId="0" animBg="1"/>
      <p:bldP spid="76" grpId="1" animBg="1"/>
      <p:bldP spid="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84897228"/>
              </p:ext>
            </p:extLst>
          </p:nvPr>
        </p:nvGraphicFramePr>
        <p:xfrm>
          <a:off x="30138" y="2590800"/>
          <a:ext cx="9113862" cy="426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3841"/>
                <a:gridCol w="7865387"/>
                <a:gridCol w="754634"/>
              </a:tblGrid>
              <a:tr h="2059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u="none" strike="noStrike" cap="all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864" marR="588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ХОД УРОКА: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864" marR="588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cap="all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864" marR="58864" marT="0" marB="0"/>
                </a:tc>
              </a:tr>
              <a:tr h="2059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cap="all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864" marR="588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Консультация по Д/З гр.№1.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864" marR="588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5м</a:t>
                      </a:r>
                      <a:endParaRPr lang="ru-RU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864" marR="58864" marT="0" marB="0"/>
                </a:tc>
              </a:tr>
              <a:tr h="2059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u="sng" cap="all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864" marR="588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проблемной 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ситуации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(Демонстрация №1"Опыт Эрстеда")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864" marR="588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5м</a:t>
                      </a:r>
                      <a:endParaRPr lang="ru-RU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864" marR="58864" marT="0" marB="0"/>
                </a:tc>
              </a:tr>
              <a:tr h="2059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u="sng" cap="all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864" marR="5886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Эвристическая беседа по материалу темы №15 с демонстрациями</a:t>
                      </a:r>
                      <a:endParaRPr lang="ru-RU" sz="24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864" marR="588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15м</a:t>
                      </a:r>
                      <a:endParaRPr lang="ru-RU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864" marR="58864" marT="0" marB="0"/>
                </a:tc>
              </a:tr>
              <a:tr h="2059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u="sng" cap="all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864" marR="5886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Повторение темы по ОК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864" marR="588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5м</a:t>
                      </a:r>
                      <a:endParaRPr lang="ru-RU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864" marR="58864" marT="0" marB="0"/>
                </a:tc>
              </a:tr>
              <a:tr h="3776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u="sng" cap="all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864" marR="588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Первичная обратная связь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??? стр.120 (1,2,3,4,5)  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упр.30(1,2,№,4) стр. 122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864" marR="588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15м</a:t>
                      </a:r>
                      <a:endParaRPr lang="ru-RU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864" marR="58864" marT="0" marB="0"/>
                </a:tc>
              </a:tr>
              <a:tr h="2059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cap="all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д.з</a:t>
                      </a:r>
                      <a:endParaRPr lang="ru-RU" sz="2400" b="1" cap="all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864" marR="588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§ 56-58  (т №15)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864" marR="588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cap="all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864" marR="58864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-32" y="-24"/>
          <a:ext cx="9185300" cy="2407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85300"/>
              </a:tblGrid>
              <a:tr h="22445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ДЕМОНСТРАЦИИ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Обнаружение магнитного поля проводника с током.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2.Расположение магнитных стрелок вокруг прямого проводника с током и катушки с током.</a:t>
                      </a:r>
                      <a:endParaRPr lang="ru-RU" sz="1800" b="1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cap="all" dirty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000" b="1" dirty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.Зависимость магнитного поля от силы тока, расстояния до проводника и  наличия сердечника.</a:t>
                      </a:r>
                      <a:endParaRPr lang="ru-RU" sz="1800" b="1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4.Применение электромагнитов</a:t>
                      </a:r>
                      <a:r>
                        <a:rPr lang="ru-RU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к/</a:t>
                      </a:r>
                      <a:r>
                        <a:rPr lang="ru-RU" sz="24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фр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«Электромагнит»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864" marR="588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3284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 l="6445" t="17578" r="48437" b="45801"/>
          <a:stretch>
            <a:fillRect/>
          </a:stretch>
        </p:blipFill>
        <p:spPr bwMode="auto">
          <a:xfrm>
            <a:off x="0" y="0"/>
            <a:ext cx="4661628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 l="7617" t="54199" r="50781" b="4785"/>
          <a:stretch>
            <a:fillRect/>
          </a:stretch>
        </p:blipFill>
        <p:spPr bwMode="auto">
          <a:xfrm>
            <a:off x="4071934" y="2857472"/>
            <a:ext cx="507209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6211669"/>
            <a:ext cx="41433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</a:t>
            </a:r>
            <a:r>
              <a:rPr lang="ru-RU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стр.31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714844" y="0"/>
          <a:ext cx="4429156" cy="320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29156"/>
              </a:tblGrid>
              <a:tr h="1428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ДЕМОНСТРАЦИИ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1.Обнаружение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магнитного поля проводника с током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(Демонстрация №1"Опыт Эрстеда«)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2.Расположение магнитных стрелок вокруг прямого проводника с током и катушки с током.</a:t>
                      </a:r>
                      <a:endParaRPr lang="ru-RU" sz="1600" b="1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cap="all" dirty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.Зависимость магнитного поля от силы тока, расстояния до проводника и  наличия сердечника.</a:t>
                      </a:r>
                      <a:endParaRPr lang="ru-RU" sz="1600" b="1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4.Применение электромагнитов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к/</a:t>
                      </a:r>
                      <a:r>
                        <a:rPr lang="ru-RU" sz="18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фр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«Электромагнит»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864" marR="588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28938" y="28575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71750" y="1071563"/>
            <a:ext cx="4214813" cy="2071687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№15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56-58</a:t>
            </a:r>
            <a:endParaRPr lang="en-US" sz="4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92868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4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Электрическое взаимодействие осуществляется  между 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электрическими зарядами.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126466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Существуют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ли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магнитные заряды?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3573016"/>
            <a:ext cx="6876256" cy="3284984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15. Источником магнитного поля является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электрический ток.</a:t>
            </a:r>
            <a:endParaRPr kumimoji="0" lang="ru-RU" sz="1600" b="1" i="1" u="sng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Магнитное поле-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вид материи, основным свойством которого является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Линии магнитной индукции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линии, касательные к которым совпадают с вектором индукции магнитного поля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(В)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Направлены туда, куда показывает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D9D9D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северный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онец магнитной     стрелки.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Величина индукции магнитного поля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зависит от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1.                                                       2.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3.                                                        4.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635896" y="6273225"/>
            <a:ext cx="5508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  стр.31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79377" y="0"/>
            <a:ext cx="35720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№15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0" y="1071546"/>
            <a:ext cx="7795418" cy="190039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магнитное поле.   </a:t>
            </a:r>
            <a:endParaRPr lang="ru-RU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 rot="529827">
            <a:off x="42920" y="4689992"/>
            <a:ext cx="8143932" cy="1188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электромагнит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33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 rot="20930016">
            <a:off x="3140722" y="2629275"/>
            <a:ext cx="5929354" cy="174731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6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Магнитные линии </a:t>
            </a:r>
            <a:endParaRPr lang="ru-RU" sz="66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 rot="10800000">
            <a:off x="1449388" y="4773613"/>
            <a:ext cx="7000875" cy="1587"/>
          </a:xfrm>
          <a:prstGeom prst="line">
            <a:avLst/>
          </a:prstGeom>
          <a:ln w="88900">
            <a:solidFill>
              <a:srgbClr val="00206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endCxn id="20" idx="3"/>
          </p:cNvCxnSpPr>
          <p:nvPr/>
        </p:nvCxnSpPr>
        <p:spPr>
          <a:xfrm>
            <a:off x="1857375" y="1643063"/>
            <a:ext cx="6357938" cy="1587"/>
          </a:xfrm>
          <a:prstGeom prst="line">
            <a:avLst/>
          </a:prstGeom>
          <a:ln w="88900">
            <a:solidFill>
              <a:srgbClr val="00206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214438" y="4572000"/>
            <a:ext cx="7572375" cy="4286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42938" y="1428750"/>
            <a:ext cx="7572375" cy="4286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rot="-5400000">
            <a:off x="4337051" y="273050"/>
            <a:ext cx="360362" cy="3176587"/>
            <a:chOff x="5296" y="2846"/>
            <a:chExt cx="141" cy="836"/>
          </a:xfrm>
        </p:grpSpPr>
        <p:sp>
          <p:nvSpPr>
            <p:cNvPr id="14347" name="AutoShape 8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8" name="AutoShape 9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 rot="-5400000">
            <a:off x="4479925" y="3306763"/>
            <a:ext cx="360363" cy="3176587"/>
            <a:chOff x="5296" y="2846"/>
            <a:chExt cx="141" cy="836"/>
          </a:xfrm>
        </p:grpSpPr>
        <p:sp>
          <p:nvSpPr>
            <p:cNvPr id="14345" name="AutoShape 8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6" name="AutoShape 9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19971" y="2780410"/>
            <a:ext cx="7452425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Вокруг  двигающихся зарядов (токов)  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возникает  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МАГНИТНОЕ поле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34467" y="0"/>
            <a:ext cx="25095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Эрcтед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55625" y="5657695"/>
            <a:ext cx="7445333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Источником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МАГНИТНОГО поля</a:t>
            </a:r>
          </a:p>
          <a:p>
            <a:pPr eaLnBrk="0" hangingPunct="0"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являются  двигающиеся заряды (токи)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 rot="-5400000">
            <a:off x="4481513" y="-458787"/>
            <a:ext cx="571500" cy="2533650"/>
            <a:chOff x="5296" y="2846"/>
            <a:chExt cx="141" cy="836"/>
          </a:xfrm>
        </p:grpSpPr>
        <p:sp>
          <p:nvSpPr>
            <p:cNvPr id="15396" name="AutoShape 8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97" name="AutoShape 9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 rot="2662906">
            <a:off x="4156075" y="2619375"/>
            <a:ext cx="1160463" cy="1047750"/>
            <a:chOff x="7108" y="3188"/>
            <a:chExt cx="207" cy="207"/>
          </a:xfrm>
        </p:grpSpPr>
        <p:sp>
          <p:nvSpPr>
            <p:cNvPr id="15394" name="Line 3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95" name="Line 4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64" name="Oval 5"/>
          <p:cNvSpPr>
            <a:spLocks noChangeArrowheads="1"/>
          </p:cNvSpPr>
          <p:nvPr/>
        </p:nvSpPr>
        <p:spPr bwMode="auto">
          <a:xfrm>
            <a:off x="4090988" y="2571750"/>
            <a:ext cx="1231900" cy="1103313"/>
          </a:xfrm>
          <a:prstGeom prst="ellipse">
            <a:avLst/>
          </a:prstGeom>
          <a:noFill/>
          <a:ln w="666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 rot="-5400000">
            <a:off x="7267575" y="1947863"/>
            <a:ext cx="571500" cy="2533650"/>
            <a:chOff x="5296" y="2846"/>
            <a:chExt cx="141" cy="836"/>
          </a:xfrm>
        </p:grpSpPr>
        <p:sp>
          <p:nvSpPr>
            <p:cNvPr id="15392" name="AutoShape 8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93" name="AutoShape 9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366" name="Group 7"/>
          <p:cNvGrpSpPr>
            <a:grpSpLocks/>
          </p:cNvGrpSpPr>
          <p:nvPr/>
        </p:nvGrpSpPr>
        <p:grpSpPr bwMode="auto">
          <a:xfrm rot="-5400000">
            <a:off x="4352925" y="4418013"/>
            <a:ext cx="571500" cy="2533650"/>
            <a:chOff x="5296" y="2846"/>
            <a:chExt cx="141" cy="836"/>
          </a:xfrm>
        </p:grpSpPr>
        <p:sp>
          <p:nvSpPr>
            <p:cNvPr id="15390" name="AutoShape 8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91" name="AutoShape 9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7"/>
          <p:cNvGrpSpPr>
            <a:grpSpLocks/>
          </p:cNvGrpSpPr>
          <p:nvPr/>
        </p:nvGrpSpPr>
        <p:grpSpPr bwMode="auto">
          <a:xfrm rot="-5400000">
            <a:off x="1695450" y="1804988"/>
            <a:ext cx="571500" cy="2533650"/>
            <a:chOff x="5296" y="2846"/>
            <a:chExt cx="141" cy="836"/>
          </a:xfrm>
        </p:grpSpPr>
        <p:sp>
          <p:nvSpPr>
            <p:cNvPr id="15388" name="AutoShape 8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89" name="AutoShape 9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Группа 36"/>
          <p:cNvGrpSpPr>
            <a:grpSpLocks/>
          </p:cNvGrpSpPr>
          <p:nvPr/>
        </p:nvGrpSpPr>
        <p:grpSpPr bwMode="auto">
          <a:xfrm>
            <a:off x="2071688" y="785813"/>
            <a:ext cx="5443537" cy="4914900"/>
            <a:chOff x="2071670" y="785794"/>
            <a:chExt cx="5444036" cy="4914474"/>
          </a:xfrm>
        </p:grpSpPr>
        <p:sp>
          <p:nvSpPr>
            <p:cNvPr id="19" name="Овал 18"/>
            <p:cNvSpPr/>
            <p:nvPr/>
          </p:nvSpPr>
          <p:spPr>
            <a:xfrm>
              <a:off x="2071670" y="785794"/>
              <a:ext cx="5444036" cy="4914474"/>
            </a:xfrm>
            <a:prstGeom prst="ellipse">
              <a:avLst/>
            </a:prstGeom>
            <a:noFill/>
            <a:ln w="603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21" name="Прямая со стрелкой 20"/>
            <p:cNvCxnSpPr>
              <a:stCxn id="19" idx="3"/>
            </p:cNvCxnSpPr>
            <p:nvPr/>
          </p:nvCxnSpPr>
          <p:spPr>
            <a:xfrm rot="5400000" flipH="1">
              <a:off x="2408294" y="4520818"/>
              <a:ext cx="480970" cy="439778"/>
            </a:xfrm>
            <a:prstGeom prst="straightConnector1">
              <a:avLst/>
            </a:prstGeom>
            <a:ln w="85725">
              <a:solidFill>
                <a:srgbClr val="00CC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 flipV="1">
              <a:off x="2714666" y="1285813"/>
              <a:ext cx="357221" cy="357157"/>
            </a:xfrm>
            <a:prstGeom prst="straightConnector1">
              <a:avLst/>
            </a:prstGeom>
            <a:ln w="85725">
              <a:solidFill>
                <a:srgbClr val="00CC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>
              <a:endCxn id="19" idx="7"/>
            </p:cNvCxnSpPr>
            <p:nvPr/>
          </p:nvCxnSpPr>
          <p:spPr>
            <a:xfrm>
              <a:off x="6286868" y="1184221"/>
              <a:ext cx="431840" cy="320647"/>
            </a:xfrm>
            <a:prstGeom prst="straightConnector1">
              <a:avLst/>
            </a:prstGeom>
            <a:ln w="85725">
              <a:solidFill>
                <a:srgbClr val="0070C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 rot="10800000" flipV="1">
              <a:off x="6501201" y="4893888"/>
              <a:ext cx="306415" cy="285725"/>
            </a:xfrm>
            <a:prstGeom prst="straightConnector1">
              <a:avLst/>
            </a:prstGeom>
            <a:ln w="85725">
              <a:solidFill>
                <a:srgbClr val="00CC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37"/>
          <p:cNvGrpSpPr>
            <a:grpSpLocks/>
          </p:cNvGrpSpPr>
          <p:nvPr/>
        </p:nvGrpSpPr>
        <p:grpSpPr bwMode="auto">
          <a:xfrm>
            <a:off x="2928938" y="1500188"/>
            <a:ext cx="3571875" cy="3429000"/>
            <a:chOff x="2071670" y="785794"/>
            <a:chExt cx="5444036" cy="4914474"/>
          </a:xfrm>
        </p:grpSpPr>
        <p:sp>
          <p:nvSpPr>
            <p:cNvPr id="39" name="Овал 38"/>
            <p:cNvSpPr/>
            <p:nvPr/>
          </p:nvSpPr>
          <p:spPr>
            <a:xfrm>
              <a:off x="2071670" y="785794"/>
              <a:ext cx="5444036" cy="4914474"/>
            </a:xfrm>
            <a:prstGeom prst="ellipse">
              <a:avLst/>
            </a:prstGeom>
            <a:noFill/>
            <a:ln w="603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40" name="Прямая со стрелкой 39"/>
            <p:cNvCxnSpPr>
              <a:stCxn id="39" idx="3"/>
            </p:cNvCxnSpPr>
            <p:nvPr/>
          </p:nvCxnSpPr>
          <p:spPr>
            <a:xfrm rot="5400000" flipH="1">
              <a:off x="2409912" y="4521082"/>
              <a:ext cx="480072" cy="440362"/>
            </a:xfrm>
            <a:prstGeom prst="straightConnector1">
              <a:avLst/>
            </a:prstGeom>
            <a:ln w="85725">
              <a:solidFill>
                <a:srgbClr val="00CC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40"/>
            <p:cNvCxnSpPr/>
            <p:nvPr/>
          </p:nvCxnSpPr>
          <p:spPr>
            <a:xfrm flipV="1">
              <a:off x="2715276" y="1286342"/>
              <a:ext cx="355676" cy="357209"/>
            </a:xfrm>
            <a:prstGeom prst="straightConnector1">
              <a:avLst/>
            </a:prstGeom>
            <a:ln w="85725">
              <a:solidFill>
                <a:srgbClr val="00CC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/>
            <p:cNvCxnSpPr>
              <a:endCxn id="39" idx="7"/>
            </p:cNvCxnSpPr>
            <p:nvPr/>
          </p:nvCxnSpPr>
          <p:spPr>
            <a:xfrm>
              <a:off x="6286564" y="1183957"/>
              <a:ext cx="430684" cy="320807"/>
            </a:xfrm>
            <a:prstGeom prst="straightConnector1">
              <a:avLst/>
            </a:prstGeom>
            <a:ln w="85725">
              <a:solidFill>
                <a:srgbClr val="0070C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/>
            <p:nvPr/>
          </p:nvCxnSpPr>
          <p:spPr>
            <a:xfrm rot="10800000" flipV="1">
              <a:off x="6501905" y="4892564"/>
              <a:ext cx="304866" cy="286678"/>
            </a:xfrm>
            <a:prstGeom prst="straightConnector1">
              <a:avLst/>
            </a:prstGeom>
            <a:ln w="85725">
              <a:solidFill>
                <a:srgbClr val="00CC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43"/>
          <p:cNvGrpSpPr>
            <a:grpSpLocks/>
          </p:cNvGrpSpPr>
          <p:nvPr/>
        </p:nvGrpSpPr>
        <p:grpSpPr bwMode="auto">
          <a:xfrm>
            <a:off x="3478213" y="1939925"/>
            <a:ext cx="2571750" cy="2357438"/>
            <a:chOff x="2071670" y="785794"/>
            <a:chExt cx="5444036" cy="4914474"/>
          </a:xfrm>
        </p:grpSpPr>
        <p:sp>
          <p:nvSpPr>
            <p:cNvPr id="45" name="Овал 44"/>
            <p:cNvSpPr/>
            <p:nvPr/>
          </p:nvSpPr>
          <p:spPr>
            <a:xfrm>
              <a:off x="2071670" y="785794"/>
              <a:ext cx="5444036" cy="4914474"/>
            </a:xfrm>
            <a:prstGeom prst="ellipse">
              <a:avLst/>
            </a:prstGeom>
            <a:noFill/>
            <a:ln w="603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46" name="Прямая со стрелкой 45"/>
            <p:cNvCxnSpPr>
              <a:stCxn id="45" idx="3"/>
            </p:cNvCxnSpPr>
            <p:nvPr/>
          </p:nvCxnSpPr>
          <p:spPr>
            <a:xfrm rot="5400000" flipH="1">
              <a:off x="2406410" y="4520426"/>
              <a:ext cx="483174" cy="440227"/>
            </a:xfrm>
            <a:prstGeom prst="straightConnector1">
              <a:avLst/>
            </a:prstGeom>
            <a:ln w="85725">
              <a:solidFill>
                <a:srgbClr val="00CC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/>
            <p:nvPr/>
          </p:nvCxnSpPr>
          <p:spPr>
            <a:xfrm flipV="1">
              <a:off x="2713528" y="1285516"/>
              <a:ext cx="359576" cy="357416"/>
            </a:xfrm>
            <a:prstGeom prst="straightConnector1">
              <a:avLst/>
            </a:prstGeom>
            <a:ln w="85725">
              <a:solidFill>
                <a:srgbClr val="00CC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/>
            <p:cNvCxnSpPr>
              <a:endCxn id="45" idx="7"/>
            </p:cNvCxnSpPr>
            <p:nvPr/>
          </p:nvCxnSpPr>
          <p:spPr>
            <a:xfrm>
              <a:off x="6285757" y="1186234"/>
              <a:ext cx="433506" cy="317703"/>
            </a:xfrm>
            <a:prstGeom prst="straightConnector1">
              <a:avLst/>
            </a:prstGeom>
            <a:ln w="85725">
              <a:solidFill>
                <a:srgbClr val="00CC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/>
            <p:nvPr/>
          </p:nvCxnSpPr>
          <p:spPr>
            <a:xfrm rot="10800000" flipV="1">
              <a:off x="6500830" y="4892772"/>
              <a:ext cx="305806" cy="287918"/>
            </a:xfrm>
            <a:prstGeom prst="straightConnector1">
              <a:avLst/>
            </a:prstGeom>
            <a:ln w="85725">
              <a:solidFill>
                <a:srgbClr val="00CC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214301" y="358764"/>
            <a:ext cx="27860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Правило «буравчика» (отвёртки)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72188" y="3811588"/>
            <a:ext cx="3071812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Магнитные линии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сонаправлены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с северным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концом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магн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стрелки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14364" y="5291752"/>
            <a:ext cx="2357438" cy="92333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от  нас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929454" y="248173"/>
            <a:ext cx="20717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ток в  рисунок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3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3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3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 rot="-5400000">
            <a:off x="4695825" y="4421188"/>
            <a:ext cx="571500" cy="2533650"/>
            <a:chOff x="5296" y="2846"/>
            <a:chExt cx="141" cy="836"/>
          </a:xfrm>
        </p:grpSpPr>
        <p:sp>
          <p:nvSpPr>
            <p:cNvPr id="16419" name="AutoShape 8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20" name="AutoShape 9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387" name="Oval 5"/>
          <p:cNvSpPr>
            <a:spLocks noChangeArrowheads="1"/>
          </p:cNvSpPr>
          <p:nvPr/>
        </p:nvSpPr>
        <p:spPr bwMode="auto">
          <a:xfrm>
            <a:off x="4090988" y="2571750"/>
            <a:ext cx="1231900" cy="1103313"/>
          </a:xfrm>
          <a:prstGeom prst="ellipse">
            <a:avLst/>
          </a:prstGeom>
          <a:noFill/>
          <a:ln w="666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 rot="5400000">
            <a:off x="7267575" y="1947863"/>
            <a:ext cx="571500" cy="2533650"/>
            <a:chOff x="5296" y="2846"/>
            <a:chExt cx="141" cy="836"/>
          </a:xfrm>
        </p:grpSpPr>
        <p:sp>
          <p:nvSpPr>
            <p:cNvPr id="16417" name="AutoShape 8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8" name="AutoShape 9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389" name="Group 7"/>
          <p:cNvGrpSpPr>
            <a:grpSpLocks/>
          </p:cNvGrpSpPr>
          <p:nvPr/>
        </p:nvGrpSpPr>
        <p:grpSpPr bwMode="auto">
          <a:xfrm rot="-5400000">
            <a:off x="4481513" y="-481012"/>
            <a:ext cx="571500" cy="2533650"/>
            <a:chOff x="5296" y="2846"/>
            <a:chExt cx="141" cy="836"/>
          </a:xfrm>
        </p:grpSpPr>
        <p:sp>
          <p:nvSpPr>
            <p:cNvPr id="16415" name="AutoShape 8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6" name="AutoShape 9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7"/>
          <p:cNvGrpSpPr>
            <a:grpSpLocks/>
          </p:cNvGrpSpPr>
          <p:nvPr/>
        </p:nvGrpSpPr>
        <p:grpSpPr bwMode="auto">
          <a:xfrm rot="5400000">
            <a:off x="1804988" y="1947863"/>
            <a:ext cx="571500" cy="2533650"/>
            <a:chOff x="5296" y="2846"/>
            <a:chExt cx="141" cy="836"/>
          </a:xfrm>
        </p:grpSpPr>
        <p:sp>
          <p:nvSpPr>
            <p:cNvPr id="16413" name="AutoShape 8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4" name="AutoShape 9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Группа 36"/>
          <p:cNvGrpSpPr>
            <a:grpSpLocks/>
          </p:cNvGrpSpPr>
          <p:nvPr/>
        </p:nvGrpSpPr>
        <p:grpSpPr bwMode="auto">
          <a:xfrm flipH="1">
            <a:off x="2054225" y="700088"/>
            <a:ext cx="5786438" cy="4914900"/>
            <a:chOff x="2071670" y="785794"/>
            <a:chExt cx="5444036" cy="4914474"/>
          </a:xfrm>
        </p:grpSpPr>
        <p:sp>
          <p:nvSpPr>
            <p:cNvPr id="19" name="Овал 18"/>
            <p:cNvSpPr/>
            <p:nvPr/>
          </p:nvSpPr>
          <p:spPr>
            <a:xfrm>
              <a:off x="2071670" y="785794"/>
              <a:ext cx="5444036" cy="4914474"/>
            </a:xfrm>
            <a:prstGeom prst="ellipse">
              <a:avLst/>
            </a:prstGeom>
            <a:noFill/>
            <a:ln w="603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21" name="Прямая со стрелкой 20"/>
            <p:cNvCxnSpPr>
              <a:stCxn id="19" idx="3"/>
            </p:cNvCxnSpPr>
            <p:nvPr/>
          </p:nvCxnSpPr>
          <p:spPr>
            <a:xfrm rot="5400000" flipH="1">
              <a:off x="2408447" y="4520407"/>
              <a:ext cx="480970" cy="440600"/>
            </a:xfrm>
            <a:prstGeom prst="straightConnector1">
              <a:avLst/>
            </a:prstGeom>
            <a:ln w="857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 flipV="1">
              <a:off x="2713902" y="1285813"/>
              <a:ext cx="358455" cy="357157"/>
            </a:xfrm>
            <a:prstGeom prst="straightConnector1">
              <a:avLst/>
            </a:prstGeom>
            <a:ln w="857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>
              <a:endCxn id="19" idx="7"/>
            </p:cNvCxnSpPr>
            <p:nvPr/>
          </p:nvCxnSpPr>
          <p:spPr>
            <a:xfrm>
              <a:off x="6286504" y="1184221"/>
              <a:ext cx="431640" cy="320647"/>
            </a:xfrm>
            <a:prstGeom prst="straightConnector1">
              <a:avLst/>
            </a:prstGeom>
            <a:ln w="857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 rot="10800000" flipV="1">
              <a:off x="6500083" y="4893888"/>
              <a:ext cx="306180" cy="285725"/>
            </a:xfrm>
            <a:prstGeom prst="straightConnector1">
              <a:avLst/>
            </a:prstGeom>
            <a:ln w="857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37"/>
          <p:cNvGrpSpPr>
            <a:grpSpLocks/>
          </p:cNvGrpSpPr>
          <p:nvPr/>
        </p:nvGrpSpPr>
        <p:grpSpPr bwMode="auto">
          <a:xfrm flipH="1">
            <a:off x="2657475" y="1485900"/>
            <a:ext cx="4000500" cy="3429000"/>
            <a:chOff x="2071670" y="785794"/>
            <a:chExt cx="5444036" cy="4914474"/>
          </a:xfrm>
        </p:grpSpPr>
        <p:sp>
          <p:nvSpPr>
            <p:cNvPr id="39" name="Овал 38"/>
            <p:cNvSpPr/>
            <p:nvPr/>
          </p:nvSpPr>
          <p:spPr>
            <a:xfrm>
              <a:off x="2071670" y="785794"/>
              <a:ext cx="5444036" cy="4914474"/>
            </a:xfrm>
            <a:prstGeom prst="ellipse">
              <a:avLst/>
            </a:prstGeom>
            <a:noFill/>
            <a:ln w="603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40" name="Прямая со стрелкой 39"/>
            <p:cNvCxnSpPr>
              <a:stCxn id="39" idx="3"/>
            </p:cNvCxnSpPr>
            <p:nvPr/>
          </p:nvCxnSpPr>
          <p:spPr>
            <a:xfrm rot="5400000" flipH="1">
              <a:off x="2408443" y="4520910"/>
              <a:ext cx="480071" cy="440708"/>
            </a:xfrm>
            <a:prstGeom prst="straightConnector1">
              <a:avLst/>
            </a:prstGeom>
            <a:ln w="857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40"/>
            <p:cNvCxnSpPr/>
            <p:nvPr/>
          </p:nvCxnSpPr>
          <p:spPr>
            <a:xfrm flipV="1">
              <a:off x="2715449" y="1286342"/>
              <a:ext cx="356454" cy="357210"/>
            </a:xfrm>
            <a:prstGeom prst="straightConnector1">
              <a:avLst/>
            </a:prstGeom>
            <a:ln w="857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/>
            <p:cNvCxnSpPr>
              <a:endCxn id="39" idx="7"/>
            </p:cNvCxnSpPr>
            <p:nvPr/>
          </p:nvCxnSpPr>
          <p:spPr>
            <a:xfrm>
              <a:off x="6286477" y="1183958"/>
              <a:ext cx="432066" cy="320805"/>
            </a:xfrm>
            <a:prstGeom prst="straightConnector1">
              <a:avLst/>
            </a:prstGeom>
            <a:ln w="857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/>
            <p:nvPr/>
          </p:nvCxnSpPr>
          <p:spPr>
            <a:xfrm rot="10800000" flipV="1">
              <a:off x="6500350" y="4892566"/>
              <a:ext cx="306767" cy="286678"/>
            </a:xfrm>
            <a:prstGeom prst="straightConnector1">
              <a:avLst/>
            </a:prstGeom>
            <a:ln w="857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43"/>
          <p:cNvGrpSpPr>
            <a:grpSpLocks/>
          </p:cNvGrpSpPr>
          <p:nvPr/>
        </p:nvGrpSpPr>
        <p:grpSpPr bwMode="auto">
          <a:xfrm flipH="1">
            <a:off x="3479800" y="2000250"/>
            <a:ext cx="2478088" cy="2357438"/>
            <a:chOff x="2071670" y="785794"/>
            <a:chExt cx="5444036" cy="4914474"/>
          </a:xfrm>
        </p:grpSpPr>
        <p:sp>
          <p:nvSpPr>
            <p:cNvPr id="45" name="Овал 44"/>
            <p:cNvSpPr/>
            <p:nvPr/>
          </p:nvSpPr>
          <p:spPr>
            <a:xfrm>
              <a:off x="2071670" y="785794"/>
              <a:ext cx="5444036" cy="4914474"/>
            </a:xfrm>
            <a:prstGeom prst="ellipse">
              <a:avLst/>
            </a:prstGeom>
            <a:noFill/>
            <a:ln w="603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46" name="Прямая со стрелкой 45"/>
            <p:cNvCxnSpPr>
              <a:stCxn id="45" idx="3"/>
            </p:cNvCxnSpPr>
            <p:nvPr/>
          </p:nvCxnSpPr>
          <p:spPr>
            <a:xfrm rot="5400000" flipH="1">
              <a:off x="2407270" y="4519080"/>
              <a:ext cx="483174" cy="442917"/>
            </a:xfrm>
            <a:prstGeom prst="straightConnector1">
              <a:avLst/>
            </a:prstGeom>
            <a:ln w="857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/>
            <p:nvPr/>
          </p:nvCxnSpPr>
          <p:spPr>
            <a:xfrm flipV="1">
              <a:off x="2713376" y="1285516"/>
              <a:ext cx="359217" cy="357416"/>
            </a:xfrm>
            <a:prstGeom prst="straightConnector1">
              <a:avLst/>
            </a:prstGeom>
            <a:ln w="857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/>
            <p:cNvCxnSpPr>
              <a:endCxn id="45" idx="7"/>
            </p:cNvCxnSpPr>
            <p:nvPr/>
          </p:nvCxnSpPr>
          <p:spPr>
            <a:xfrm>
              <a:off x="6288095" y="1186234"/>
              <a:ext cx="428965" cy="317703"/>
            </a:xfrm>
            <a:prstGeom prst="straightConnector1">
              <a:avLst/>
            </a:prstGeom>
            <a:ln w="857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/>
            <p:nvPr/>
          </p:nvCxnSpPr>
          <p:spPr>
            <a:xfrm rot="10800000" flipV="1">
              <a:off x="6500834" y="4892772"/>
              <a:ext cx="306903" cy="287918"/>
            </a:xfrm>
            <a:prstGeom prst="straightConnector1">
              <a:avLst/>
            </a:prstGeom>
            <a:ln w="857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285750" y="5143500"/>
            <a:ext cx="27860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Правило «буравчика» (отвёртки)</a:t>
            </a:r>
          </a:p>
        </p:txBody>
      </p:sp>
      <p:sp>
        <p:nvSpPr>
          <p:cNvPr id="37" name="Oval 5"/>
          <p:cNvSpPr>
            <a:spLocks noChangeArrowheads="1"/>
          </p:cNvSpPr>
          <p:nvPr/>
        </p:nvSpPr>
        <p:spPr bwMode="auto">
          <a:xfrm>
            <a:off x="4557713" y="2905125"/>
            <a:ext cx="357187" cy="357188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6" name="TextBox 37"/>
          <p:cNvSpPr txBox="1">
            <a:spLocks noChangeArrowheads="1"/>
          </p:cNvSpPr>
          <p:nvPr/>
        </p:nvSpPr>
        <p:spPr bwMode="auto">
          <a:xfrm>
            <a:off x="285750" y="357188"/>
            <a:ext cx="23574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На  нас</a:t>
            </a:r>
          </a:p>
        </p:txBody>
      </p:sp>
      <p:sp>
        <p:nvSpPr>
          <p:cNvPr id="16397" name="TextBox 43"/>
          <p:cNvSpPr txBox="1">
            <a:spLocks noChangeArrowheads="1"/>
          </p:cNvSpPr>
          <p:nvPr/>
        </p:nvSpPr>
        <p:spPr bwMode="auto">
          <a:xfrm>
            <a:off x="6072188" y="214313"/>
            <a:ext cx="30718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Из рисунка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3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3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3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 rot="5400000">
            <a:off x="5795963" y="2455870"/>
            <a:ext cx="1843087" cy="2103437"/>
            <a:chOff x="1915" y="7147"/>
            <a:chExt cx="1192" cy="1064"/>
          </a:xfrm>
        </p:grpSpPr>
        <p:sp>
          <p:nvSpPr>
            <p:cNvPr id="18468" name="Rectangle 16"/>
            <p:cNvSpPr>
              <a:spLocks noChangeArrowheads="1"/>
            </p:cNvSpPr>
            <p:nvPr/>
          </p:nvSpPr>
          <p:spPr bwMode="auto">
            <a:xfrm>
              <a:off x="1915" y="7399"/>
              <a:ext cx="1192" cy="659"/>
            </a:xfrm>
            <a:prstGeom prst="rect">
              <a:avLst/>
            </a:prstGeom>
            <a:noFill/>
            <a:ln w="730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1978" y="7270"/>
              <a:ext cx="357" cy="935"/>
              <a:chOff x="2020" y="7270"/>
              <a:chExt cx="357" cy="935"/>
            </a:xfrm>
          </p:grpSpPr>
          <p:sp>
            <p:nvSpPr>
              <p:cNvPr id="18476" name="Arc 18"/>
              <p:cNvSpPr>
                <a:spLocks/>
              </p:cNvSpPr>
              <p:nvPr/>
            </p:nvSpPr>
            <p:spPr bwMode="auto">
              <a:xfrm flipV="1">
                <a:off x="2020" y="8064"/>
                <a:ext cx="174" cy="141"/>
              </a:xfrm>
              <a:custGeom>
                <a:avLst/>
                <a:gdLst>
                  <a:gd name="T0" fmla="*/ 0 w 43173"/>
                  <a:gd name="T1" fmla="*/ 0 h 21600"/>
                  <a:gd name="T2" fmla="*/ 0 w 43173"/>
                  <a:gd name="T3" fmla="*/ 0 h 21600"/>
                  <a:gd name="T4" fmla="*/ 0 w 4317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73"/>
                  <a:gd name="T10" fmla="*/ 0 h 21600"/>
                  <a:gd name="T11" fmla="*/ 43173 w 4317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73" h="21600" fill="none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</a:path>
                  <a:path w="43173" h="21600" stroke="0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  <a:lnTo>
                      <a:pt x="21573" y="21600"/>
                    </a:lnTo>
                    <a:close/>
                  </a:path>
                </a:pathLst>
              </a:custGeom>
              <a:noFill/>
              <a:ln w="730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77" name="Arc 19"/>
              <p:cNvSpPr>
                <a:spLocks/>
              </p:cNvSpPr>
              <p:nvPr/>
            </p:nvSpPr>
            <p:spPr bwMode="auto">
              <a:xfrm>
                <a:off x="2203" y="7270"/>
                <a:ext cx="174" cy="141"/>
              </a:xfrm>
              <a:custGeom>
                <a:avLst/>
                <a:gdLst>
                  <a:gd name="T0" fmla="*/ 0 w 43173"/>
                  <a:gd name="T1" fmla="*/ 0 h 21600"/>
                  <a:gd name="T2" fmla="*/ 0 w 43173"/>
                  <a:gd name="T3" fmla="*/ 0 h 21600"/>
                  <a:gd name="T4" fmla="*/ 0 w 4317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73"/>
                  <a:gd name="T10" fmla="*/ 0 h 21600"/>
                  <a:gd name="T11" fmla="*/ 43173 w 4317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73" h="21600" fill="none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</a:path>
                  <a:path w="43173" h="21600" stroke="0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  <a:lnTo>
                      <a:pt x="21573" y="21600"/>
                    </a:lnTo>
                    <a:close/>
                  </a:path>
                </a:pathLst>
              </a:custGeom>
              <a:noFill/>
              <a:ln w="730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78" name="Line 20"/>
              <p:cNvSpPr>
                <a:spLocks noChangeShapeType="1"/>
              </p:cNvSpPr>
              <p:nvPr/>
            </p:nvSpPr>
            <p:spPr bwMode="auto">
              <a:xfrm>
                <a:off x="2200" y="7413"/>
                <a:ext cx="0" cy="634"/>
              </a:xfrm>
              <a:prstGeom prst="line">
                <a:avLst/>
              </a:prstGeom>
              <a:noFill/>
              <a:ln w="730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2341" y="7276"/>
              <a:ext cx="357" cy="935"/>
              <a:chOff x="2020" y="7270"/>
              <a:chExt cx="357" cy="935"/>
            </a:xfrm>
          </p:grpSpPr>
          <p:sp>
            <p:nvSpPr>
              <p:cNvPr id="18473" name="Arc 22"/>
              <p:cNvSpPr>
                <a:spLocks/>
              </p:cNvSpPr>
              <p:nvPr/>
            </p:nvSpPr>
            <p:spPr bwMode="auto">
              <a:xfrm flipV="1">
                <a:off x="2020" y="8064"/>
                <a:ext cx="174" cy="141"/>
              </a:xfrm>
              <a:custGeom>
                <a:avLst/>
                <a:gdLst>
                  <a:gd name="T0" fmla="*/ 0 w 43173"/>
                  <a:gd name="T1" fmla="*/ 0 h 21600"/>
                  <a:gd name="T2" fmla="*/ 0 w 43173"/>
                  <a:gd name="T3" fmla="*/ 0 h 21600"/>
                  <a:gd name="T4" fmla="*/ 0 w 4317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73"/>
                  <a:gd name="T10" fmla="*/ 0 h 21600"/>
                  <a:gd name="T11" fmla="*/ 43173 w 4317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73" h="21600" fill="none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</a:path>
                  <a:path w="43173" h="21600" stroke="0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  <a:lnTo>
                      <a:pt x="21573" y="21600"/>
                    </a:lnTo>
                    <a:close/>
                  </a:path>
                </a:pathLst>
              </a:custGeom>
              <a:noFill/>
              <a:ln w="730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74" name="Arc 23"/>
              <p:cNvSpPr>
                <a:spLocks/>
              </p:cNvSpPr>
              <p:nvPr/>
            </p:nvSpPr>
            <p:spPr bwMode="auto">
              <a:xfrm>
                <a:off x="2203" y="7270"/>
                <a:ext cx="174" cy="141"/>
              </a:xfrm>
              <a:custGeom>
                <a:avLst/>
                <a:gdLst>
                  <a:gd name="T0" fmla="*/ 0 w 43173"/>
                  <a:gd name="T1" fmla="*/ 0 h 21600"/>
                  <a:gd name="T2" fmla="*/ 0 w 43173"/>
                  <a:gd name="T3" fmla="*/ 0 h 21600"/>
                  <a:gd name="T4" fmla="*/ 0 w 4317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73"/>
                  <a:gd name="T10" fmla="*/ 0 h 21600"/>
                  <a:gd name="T11" fmla="*/ 43173 w 4317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73" h="21600" fill="none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</a:path>
                  <a:path w="43173" h="21600" stroke="0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  <a:lnTo>
                      <a:pt x="21573" y="21600"/>
                    </a:lnTo>
                    <a:close/>
                  </a:path>
                </a:pathLst>
              </a:custGeom>
              <a:noFill/>
              <a:ln w="730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75" name="Line 24"/>
              <p:cNvSpPr>
                <a:spLocks noChangeShapeType="1"/>
              </p:cNvSpPr>
              <p:nvPr/>
            </p:nvSpPr>
            <p:spPr bwMode="auto">
              <a:xfrm>
                <a:off x="2200" y="7413"/>
                <a:ext cx="0" cy="634"/>
              </a:xfrm>
              <a:prstGeom prst="line">
                <a:avLst/>
              </a:prstGeom>
              <a:noFill/>
              <a:ln w="730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8471" name="Arc 25"/>
            <p:cNvSpPr>
              <a:spLocks/>
            </p:cNvSpPr>
            <p:nvPr/>
          </p:nvSpPr>
          <p:spPr bwMode="auto">
            <a:xfrm flipV="1">
              <a:off x="2698" y="8070"/>
              <a:ext cx="174" cy="141"/>
            </a:xfrm>
            <a:custGeom>
              <a:avLst/>
              <a:gdLst>
                <a:gd name="T0" fmla="*/ 0 w 43173"/>
                <a:gd name="T1" fmla="*/ 0 h 21600"/>
                <a:gd name="T2" fmla="*/ 0 w 43173"/>
                <a:gd name="T3" fmla="*/ 0 h 21600"/>
                <a:gd name="T4" fmla="*/ 0 w 43173"/>
                <a:gd name="T5" fmla="*/ 0 h 21600"/>
                <a:gd name="T6" fmla="*/ 0 60000 65536"/>
                <a:gd name="T7" fmla="*/ 0 60000 65536"/>
                <a:gd name="T8" fmla="*/ 0 60000 65536"/>
                <a:gd name="T9" fmla="*/ 0 w 43173"/>
                <a:gd name="T10" fmla="*/ 0 h 21600"/>
                <a:gd name="T11" fmla="*/ 43173 w 4317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73" h="21600" fill="none" extrusionOk="0">
                  <a:moveTo>
                    <a:pt x="-1" y="20523"/>
                  </a:moveTo>
                  <a:cubicBezTo>
                    <a:pt x="573" y="9027"/>
                    <a:pt x="10061" y="-1"/>
                    <a:pt x="21573" y="0"/>
                  </a:cubicBezTo>
                  <a:cubicBezTo>
                    <a:pt x="33502" y="0"/>
                    <a:pt x="43173" y="9670"/>
                    <a:pt x="43173" y="21600"/>
                  </a:cubicBezTo>
                </a:path>
                <a:path w="43173" h="21600" stroke="0" extrusionOk="0">
                  <a:moveTo>
                    <a:pt x="-1" y="20523"/>
                  </a:moveTo>
                  <a:cubicBezTo>
                    <a:pt x="573" y="9027"/>
                    <a:pt x="10061" y="-1"/>
                    <a:pt x="21573" y="0"/>
                  </a:cubicBezTo>
                  <a:cubicBezTo>
                    <a:pt x="33502" y="0"/>
                    <a:pt x="43173" y="9670"/>
                    <a:pt x="43173" y="21600"/>
                  </a:cubicBezTo>
                  <a:lnTo>
                    <a:pt x="21573" y="21600"/>
                  </a:lnTo>
                  <a:close/>
                </a:path>
              </a:pathLst>
            </a:custGeom>
            <a:noFill/>
            <a:ln w="730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2" name="Line 26"/>
            <p:cNvSpPr>
              <a:spLocks noChangeShapeType="1"/>
            </p:cNvSpPr>
            <p:nvPr/>
          </p:nvSpPr>
          <p:spPr bwMode="auto">
            <a:xfrm flipH="1">
              <a:off x="2878" y="7147"/>
              <a:ext cx="0" cy="906"/>
            </a:xfrm>
            <a:prstGeom prst="line">
              <a:avLst/>
            </a:prstGeom>
            <a:noFill/>
            <a:ln w="730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 rot="5400000">
            <a:off x="4605215" y="2247769"/>
            <a:ext cx="3953069" cy="2552796"/>
            <a:chOff x="1770" y="6025"/>
            <a:chExt cx="5821" cy="1543"/>
          </a:xfrm>
        </p:grpSpPr>
        <p:sp>
          <p:nvSpPr>
            <p:cNvPr id="18462" name="Oval 29"/>
            <p:cNvSpPr>
              <a:spLocks noChangeArrowheads="1"/>
            </p:cNvSpPr>
            <p:nvPr/>
          </p:nvSpPr>
          <p:spPr bwMode="auto">
            <a:xfrm>
              <a:off x="2511" y="6198"/>
              <a:ext cx="4412" cy="391"/>
            </a:xfrm>
            <a:prstGeom prst="ellipse">
              <a:avLst/>
            </a:prstGeom>
            <a:noFill/>
            <a:ln w="730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3" name="Oval 30"/>
            <p:cNvSpPr>
              <a:spLocks noChangeArrowheads="1"/>
            </p:cNvSpPr>
            <p:nvPr/>
          </p:nvSpPr>
          <p:spPr bwMode="auto">
            <a:xfrm>
              <a:off x="2430" y="7074"/>
              <a:ext cx="4412" cy="391"/>
            </a:xfrm>
            <a:prstGeom prst="ellipse">
              <a:avLst/>
            </a:prstGeom>
            <a:noFill/>
            <a:ln w="730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4" name="Oval 31"/>
            <p:cNvSpPr>
              <a:spLocks noChangeArrowheads="1"/>
            </p:cNvSpPr>
            <p:nvPr/>
          </p:nvSpPr>
          <p:spPr bwMode="auto">
            <a:xfrm>
              <a:off x="1770" y="6935"/>
              <a:ext cx="5749" cy="633"/>
            </a:xfrm>
            <a:prstGeom prst="ellipse">
              <a:avLst/>
            </a:prstGeom>
            <a:noFill/>
            <a:ln w="730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5" name="Oval 32"/>
            <p:cNvSpPr>
              <a:spLocks noChangeArrowheads="1"/>
            </p:cNvSpPr>
            <p:nvPr/>
          </p:nvSpPr>
          <p:spPr bwMode="auto">
            <a:xfrm>
              <a:off x="1842" y="6025"/>
              <a:ext cx="5749" cy="633"/>
            </a:xfrm>
            <a:prstGeom prst="ellipse">
              <a:avLst/>
            </a:prstGeom>
            <a:noFill/>
            <a:ln w="730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6" name="Line 33"/>
            <p:cNvSpPr>
              <a:spLocks noChangeShapeType="1"/>
            </p:cNvSpPr>
            <p:nvPr/>
          </p:nvSpPr>
          <p:spPr bwMode="auto">
            <a:xfrm flipH="1">
              <a:off x="2580" y="6799"/>
              <a:ext cx="3906" cy="0"/>
            </a:xfrm>
            <a:prstGeom prst="line">
              <a:avLst/>
            </a:prstGeom>
            <a:noFill/>
            <a:ln w="14922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7" name="Line 34"/>
            <p:cNvSpPr>
              <a:spLocks noChangeShapeType="1"/>
            </p:cNvSpPr>
            <p:nvPr/>
          </p:nvSpPr>
          <p:spPr bwMode="auto">
            <a:xfrm flipH="1">
              <a:off x="6278" y="6797"/>
              <a:ext cx="519" cy="0"/>
            </a:xfrm>
            <a:prstGeom prst="line">
              <a:avLst/>
            </a:prstGeom>
            <a:noFill/>
            <a:ln w="73025">
              <a:solidFill>
                <a:srgbClr val="00CC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641" name="Line 41"/>
          <p:cNvSpPr>
            <a:spLocks noChangeShapeType="1"/>
          </p:cNvSpPr>
          <p:nvPr/>
        </p:nvSpPr>
        <p:spPr bwMode="auto">
          <a:xfrm rot="5400000" flipV="1">
            <a:off x="6573838" y="2544763"/>
            <a:ext cx="0" cy="81915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 rot="-5400000">
            <a:off x="1079500" y="2593976"/>
            <a:ext cx="1843087" cy="2106612"/>
            <a:chOff x="1915" y="7147"/>
            <a:chExt cx="1192" cy="1064"/>
          </a:xfrm>
        </p:grpSpPr>
        <p:sp>
          <p:nvSpPr>
            <p:cNvPr id="18451" name="Rectangle 16"/>
            <p:cNvSpPr>
              <a:spLocks noChangeArrowheads="1"/>
            </p:cNvSpPr>
            <p:nvPr/>
          </p:nvSpPr>
          <p:spPr bwMode="auto">
            <a:xfrm>
              <a:off x="1915" y="7399"/>
              <a:ext cx="1192" cy="659"/>
            </a:xfrm>
            <a:prstGeom prst="rect">
              <a:avLst/>
            </a:prstGeom>
            <a:noFill/>
            <a:ln w="730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1978" y="7270"/>
              <a:ext cx="357" cy="935"/>
              <a:chOff x="2020" y="7270"/>
              <a:chExt cx="357" cy="935"/>
            </a:xfrm>
          </p:grpSpPr>
          <p:sp>
            <p:nvSpPr>
              <p:cNvPr id="18459" name="Arc 18"/>
              <p:cNvSpPr>
                <a:spLocks/>
              </p:cNvSpPr>
              <p:nvPr/>
            </p:nvSpPr>
            <p:spPr bwMode="auto">
              <a:xfrm flipV="1">
                <a:off x="2020" y="8064"/>
                <a:ext cx="174" cy="141"/>
              </a:xfrm>
              <a:custGeom>
                <a:avLst/>
                <a:gdLst>
                  <a:gd name="T0" fmla="*/ 0 w 43173"/>
                  <a:gd name="T1" fmla="*/ 0 h 21600"/>
                  <a:gd name="T2" fmla="*/ 0 w 43173"/>
                  <a:gd name="T3" fmla="*/ 0 h 21600"/>
                  <a:gd name="T4" fmla="*/ 0 w 4317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73"/>
                  <a:gd name="T10" fmla="*/ 0 h 21600"/>
                  <a:gd name="T11" fmla="*/ 43173 w 4317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73" h="21600" fill="none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</a:path>
                  <a:path w="43173" h="21600" stroke="0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  <a:lnTo>
                      <a:pt x="21573" y="21600"/>
                    </a:lnTo>
                    <a:close/>
                  </a:path>
                </a:pathLst>
              </a:custGeom>
              <a:noFill/>
              <a:ln w="730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60" name="Arc 19"/>
              <p:cNvSpPr>
                <a:spLocks/>
              </p:cNvSpPr>
              <p:nvPr/>
            </p:nvSpPr>
            <p:spPr bwMode="auto">
              <a:xfrm>
                <a:off x="2203" y="7270"/>
                <a:ext cx="174" cy="141"/>
              </a:xfrm>
              <a:custGeom>
                <a:avLst/>
                <a:gdLst>
                  <a:gd name="T0" fmla="*/ 0 w 43173"/>
                  <a:gd name="T1" fmla="*/ 0 h 21600"/>
                  <a:gd name="T2" fmla="*/ 0 w 43173"/>
                  <a:gd name="T3" fmla="*/ 0 h 21600"/>
                  <a:gd name="T4" fmla="*/ 0 w 4317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73"/>
                  <a:gd name="T10" fmla="*/ 0 h 21600"/>
                  <a:gd name="T11" fmla="*/ 43173 w 4317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73" h="21600" fill="none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</a:path>
                  <a:path w="43173" h="21600" stroke="0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  <a:lnTo>
                      <a:pt x="21573" y="21600"/>
                    </a:lnTo>
                    <a:close/>
                  </a:path>
                </a:pathLst>
              </a:custGeom>
              <a:noFill/>
              <a:ln w="730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61" name="Line 20"/>
              <p:cNvSpPr>
                <a:spLocks noChangeShapeType="1"/>
              </p:cNvSpPr>
              <p:nvPr/>
            </p:nvSpPr>
            <p:spPr bwMode="auto">
              <a:xfrm>
                <a:off x="2200" y="7413"/>
                <a:ext cx="0" cy="634"/>
              </a:xfrm>
              <a:prstGeom prst="line">
                <a:avLst/>
              </a:prstGeom>
              <a:noFill/>
              <a:ln w="730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21"/>
            <p:cNvGrpSpPr>
              <a:grpSpLocks/>
            </p:cNvGrpSpPr>
            <p:nvPr/>
          </p:nvGrpSpPr>
          <p:grpSpPr bwMode="auto">
            <a:xfrm>
              <a:off x="2341" y="7276"/>
              <a:ext cx="357" cy="935"/>
              <a:chOff x="2020" y="7270"/>
              <a:chExt cx="357" cy="935"/>
            </a:xfrm>
          </p:grpSpPr>
          <p:sp>
            <p:nvSpPr>
              <p:cNvPr id="18456" name="Arc 22"/>
              <p:cNvSpPr>
                <a:spLocks/>
              </p:cNvSpPr>
              <p:nvPr/>
            </p:nvSpPr>
            <p:spPr bwMode="auto">
              <a:xfrm flipV="1">
                <a:off x="2020" y="8064"/>
                <a:ext cx="174" cy="141"/>
              </a:xfrm>
              <a:custGeom>
                <a:avLst/>
                <a:gdLst>
                  <a:gd name="T0" fmla="*/ 0 w 43173"/>
                  <a:gd name="T1" fmla="*/ 0 h 21600"/>
                  <a:gd name="T2" fmla="*/ 0 w 43173"/>
                  <a:gd name="T3" fmla="*/ 0 h 21600"/>
                  <a:gd name="T4" fmla="*/ 0 w 4317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73"/>
                  <a:gd name="T10" fmla="*/ 0 h 21600"/>
                  <a:gd name="T11" fmla="*/ 43173 w 4317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73" h="21600" fill="none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</a:path>
                  <a:path w="43173" h="21600" stroke="0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  <a:lnTo>
                      <a:pt x="21573" y="21600"/>
                    </a:lnTo>
                    <a:close/>
                  </a:path>
                </a:pathLst>
              </a:custGeom>
              <a:noFill/>
              <a:ln w="730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7" name="Arc 23"/>
              <p:cNvSpPr>
                <a:spLocks/>
              </p:cNvSpPr>
              <p:nvPr/>
            </p:nvSpPr>
            <p:spPr bwMode="auto">
              <a:xfrm>
                <a:off x="2203" y="7270"/>
                <a:ext cx="174" cy="141"/>
              </a:xfrm>
              <a:custGeom>
                <a:avLst/>
                <a:gdLst>
                  <a:gd name="T0" fmla="*/ 0 w 43173"/>
                  <a:gd name="T1" fmla="*/ 0 h 21600"/>
                  <a:gd name="T2" fmla="*/ 0 w 43173"/>
                  <a:gd name="T3" fmla="*/ 0 h 21600"/>
                  <a:gd name="T4" fmla="*/ 0 w 4317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73"/>
                  <a:gd name="T10" fmla="*/ 0 h 21600"/>
                  <a:gd name="T11" fmla="*/ 43173 w 4317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73" h="21600" fill="none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</a:path>
                  <a:path w="43173" h="21600" stroke="0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  <a:lnTo>
                      <a:pt x="21573" y="21600"/>
                    </a:lnTo>
                    <a:close/>
                  </a:path>
                </a:pathLst>
              </a:custGeom>
              <a:noFill/>
              <a:ln w="730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8" name="Line 24"/>
              <p:cNvSpPr>
                <a:spLocks noChangeShapeType="1"/>
              </p:cNvSpPr>
              <p:nvPr/>
            </p:nvSpPr>
            <p:spPr bwMode="auto">
              <a:xfrm>
                <a:off x="2200" y="7413"/>
                <a:ext cx="0" cy="634"/>
              </a:xfrm>
              <a:prstGeom prst="line">
                <a:avLst/>
              </a:prstGeom>
              <a:noFill/>
              <a:ln w="730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8454" name="Arc 25"/>
            <p:cNvSpPr>
              <a:spLocks/>
            </p:cNvSpPr>
            <p:nvPr/>
          </p:nvSpPr>
          <p:spPr bwMode="auto">
            <a:xfrm flipV="1">
              <a:off x="2698" y="8070"/>
              <a:ext cx="174" cy="141"/>
            </a:xfrm>
            <a:custGeom>
              <a:avLst/>
              <a:gdLst>
                <a:gd name="T0" fmla="*/ 0 w 43173"/>
                <a:gd name="T1" fmla="*/ 0 h 21600"/>
                <a:gd name="T2" fmla="*/ 0 w 43173"/>
                <a:gd name="T3" fmla="*/ 0 h 21600"/>
                <a:gd name="T4" fmla="*/ 0 w 43173"/>
                <a:gd name="T5" fmla="*/ 0 h 21600"/>
                <a:gd name="T6" fmla="*/ 0 60000 65536"/>
                <a:gd name="T7" fmla="*/ 0 60000 65536"/>
                <a:gd name="T8" fmla="*/ 0 60000 65536"/>
                <a:gd name="T9" fmla="*/ 0 w 43173"/>
                <a:gd name="T10" fmla="*/ 0 h 21600"/>
                <a:gd name="T11" fmla="*/ 43173 w 4317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73" h="21600" fill="none" extrusionOk="0">
                  <a:moveTo>
                    <a:pt x="-1" y="20523"/>
                  </a:moveTo>
                  <a:cubicBezTo>
                    <a:pt x="573" y="9027"/>
                    <a:pt x="10061" y="-1"/>
                    <a:pt x="21573" y="0"/>
                  </a:cubicBezTo>
                  <a:cubicBezTo>
                    <a:pt x="33502" y="0"/>
                    <a:pt x="43173" y="9670"/>
                    <a:pt x="43173" y="21600"/>
                  </a:cubicBezTo>
                </a:path>
                <a:path w="43173" h="21600" stroke="0" extrusionOk="0">
                  <a:moveTo>
                    <a:pt x="-1" y="20523"/>
                  </a:moveTo>
                  <a:cubicBezTo>
                    <a:pt x="573" y="9027"/>
                    <a:pt x="10061" y="-1"/>
                    <a:pt x="21573" y="0"/>
                  </a:cubicBezTo>
                  <a:cubicBezTo>
                    <a:pt x="33502" y="0"/>
                    <a:pt x="43173" y="9670"/>
                    <a:pt x="43173" y="21600"/>
                  </a:cubicBezTo>
                  <a:lnTo>
                    <a:pt x="21573" y="21600"/>
                  </a:lnTo>
                  <a:close/>
                </a:path>
              </a:pathLst>
            </a:custGeom>
            <a:noFill/>
            <a:ln w="730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5" name="Line 26"/>
            <p:cNvSpPr>
              <a:spLocks noChangeShapeType="1"/>
            </p:cNvSpPr>
            <p:nvPr/>
          </p:nvSpPr>
          <p:spPr bwMode="auto">
            <a:xfrm flipH="1">
              <a:off x="2878" y="7147"/>
              <a:ext cx="0" cy="906"/>
            </a:xfrm>
            <a:prstGeom prst="line">
              <a:avLst/>
            </a:prstGeom>
            <a:noFill/>
            <a:ln w="730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28"/>
          <p:cNvGrpSpPr>
            <a:grpSpLocks/>
          </p:cNvGrpSpPr>
          <p:nvPr/>
        </p:nvGrpSpPr>
        <p:grpSpPr bwMode="auto">
          <a:xfrm rot="-5400000">
            <a:off x="60325" y="2289190"/>
            <a:ext cx="3937000" cy="2628900"/>
            <a:chOff x="1796" y="6025"/>
            <a:chExt cx="5795" cy="1589"/>
          </a:xfrm>
        </p:grpSpPr>
        <p:sp>
          <p:nvSpPr>
            <p:cNvPr id="18446" name="Oval 29"/>
            <p:cNvSpPr>
              <a:spLocks noChangeArrowheads="1"/>
            </p:cNvSpPr>
            <p:nvPr/>
          </p:nvSpPr>
          <p:spPr bwMode="auto">
            <a:xfrm>
              <a:off x="2511" y="6198"/>
              <a:ext cx="4412" cy="391"/>
            </a:xfrm>
            <a:prstGeom prst="ellipse">
              <a:avLst/>
            </a:prstGeom>
            <a:noFill/>
            <a:ln w="730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7" name="Oval 30"/>
            <p:cNvSpPr>
              <a:spLocks noChangeArrowheads="1"/>
            </p:cNvSpPr>
            <p:nvPr/>
          </p:nvSpPr>
          <p:spPr bwMode="auto">
            <a:xfrm>
              <a:off x="2430" y="7074"/>
              <a:ext cx="4412" cy="391"/>
            </a:xfrm>
            <a:prstGeom prst="ellipse">
              <a:avLst/>
            </a:prstGeom>
            <a:noFill/>
            <a:ln w="730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8" name="Oval 31"/>
            <p:cNvSpPr>
              <a:spLocks noChangeArrowheads="1"/>
            </p:cNvSpPr>
            <p:nvPr/>
          </p:nvSpPr>
          <p:spPr bwMode="auto">
            <a:xfrm>
              <a:off x="1796" y="6981"/>
              <a:ext cx="5749" cy="633"/>
            </a:xfrm>
            <a:prstGeom prst="ellipse">
              <a:avLst/>
            </a:prstGeom>
            <a:noFill/>
            <a:ln w="730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9" name="Oval 32"/>
            <p:cNvSpPr>
              <a:spLocks noChangeArrowheads="1"/>
            </p:cNvSpPr>
            <p:nvPr/>
          </p:nvSpPr>
          <p:spPr bwMode="auto">
            <a:xfrm>
              <a:off x="1842" y="6025"/>
              <a:ext cx="5749" cy="633"/>
            </a:xfrm>
            <a:prstGeom prst="ellipse">
              <a:avLst/>
            </a:prstGeom>
            <a:noFill/>
            <a:ln w="730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0" name="Line 33"/>
            <p:cNvSpPr>
              <a:spLocks noChangeShapeType="1"/>
            </p:cNvSpPr>
            <p:nvPr/>
          </p:nvSpPr>
          <p:spPr bwMode="auto">
            <a:xfrm flipH="1">
              <a:off x="2600" y="6814"/>
              <a:ext cx="3906" cy="0"/>
            </a:xfrm>
            <a:prstGeom prst="line">
              <a:avLst/>
            </a:prstGeom>
            <a:noFill/>
            <a:ln w="149225">
              <a:solidFill>
                <a:srgbClr val="000099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7" name="Line 41"/>
          <p:cNvSpPr>
            <a:spLocks noChangeShapeType="1"/>
          </p:cNvSpPr>
          <p:nvPr/>
        </p:nvSpPr>
        <p:spPr bwMode="auto">
          <a:xfrm rot="16200000" flipV="1">
            <a:off x="2127250" y="3208338"/>
            <a:ext cx="0" cy="81915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" name="Line 41"/>
          <p:cNvSpPr>
            <a:spLocks noChangeShapeType="1"/>
          </p:cNvSpPr>
          <p:nvPr/>
        </p:nvSpPr>
        <p:spPr bwMode="auto">
          <a:xfrm rot="5400000" flipV="1">
            <a:off x="6624638" y="3090863"/>
            <a:ext cx="0" cy="81915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3" name="Line 41"/>
          <p:cNvSpPr>
            <a:spLocks noChangeShapeType="1"/>
          </p:cNvSpPr>
          <p:nvPr/>
        </p:nvSpPr>
        <p:spPr bwMode="auto">
          <a:xfrm rot="5400000" flipV="1">
            <a:off x="6624638" y="3662363"/>
            <a:ext cx="0" cy="81915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4" name="Line 41"/>
          <p:cNvSpPr>
            <a:spLocks noChangeShapeType="1"/>
          </p:cNvSpPr>
          <p:nvPr/>
        </p:nvSpPr>
        <p:spPr bwMode="auto">
          <a:xfrm rot="16200000" flipV="1">
            <a:off x="2124075" y="2657475"/>
            <a:ext cx="0" cy="81915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5" name="Line 41"/>
          <p:cNvSpPr>
            <a:spLocks noChangeShapeType="1"/>
          </p:cNvSpPr>
          <p:nvPr/>
        </p:nvSpPr>
        <p:spPr bwMode="auto">
          <a:xfrm rot="16200000" flipV="1">
            <a:off x="2124075" y="3767138"/>
            <a:ext cx="0" cy="81915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44" name="TextBox 85"/>
          <p:cNvSpPr txBox="1">
            <a:spLocks noChangeArrowheads="1"/>
          </p:cNvSpPr>
          <p:nvPr/>
        </p:nvSpPr>
        <p:spPr bwMode="auto">
          <a:xfrm>
            <a:off x="1428728" y="142852"/>
            <a:ext cx="6643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Ток в катушке  (соленоиде)</a:t>
            </a: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3148013" y="5211763"/>
            <a:ext cx="27860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Правило «буравчика» (отвёртки)</a:t>
            </a:r>
          </a:p>
        </p:txBody>
      </p:sp>
      <p:grpSp>
        <p:nvGrpSpPr>
          <p:cNvPr id="10" name="Group 128"/>
          <p:cNvGrpSpPr>
            <a:grpSpLocks/>
          </p:cNvGrpSpPr>
          <p:nvPr/>
        </p:nvGrpSpPr>
        <p:grpSpPr bwMode="auto">
          <a:xfrm rot="14816901" flipH="1">
            <a:off x="1652811" y="1081315"/>
            <a:ext cx="609600" cy="609600"/>
            <a:chOff x="3340" y="2819"/>
            <a:chExt cx="566" cy="674"/>
          </a:xfrm>
        </p:grpSpPr>
        <p:sp>
          <p:nvSpPr>
            <p:cNvPr id="48" name="Arc 129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4925">
              <a:solidFill>
                <a:schemeClr val="tx1">
                  <a:alpha val="79999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Line 130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34925">
              <a:solidFill>
                <a:schemeClr val="tx1">
                  <a:alpha val="79999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Line 131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34925">
              <a:solidFill>
                <a:schemeClr val="tx1">
                  <a:alpha val="79999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Oval 132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solidFill>
              <a:srgbClr val="0033CC"/>
            </a:solidFill>
            <a:ln w="34925">
              <a:solidFill>
                <a:schemeClr val="tx1">
                  <a:alpha val="79999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" name="Group 128"/>
          <p:cNvGrpSpPr>
            <a:grpSpLocks/>
          </p:cNvGrpSpPr>
          <p:nvPr/>
        </p:nvGrpSpPr>
        <p:grpSpPr bwMode="auto">
          <a:xfrm rot="3802267" flipH="1">
            <a:off x="6667274" y="5810026"/>
            <a:ext cx="609600" cy="609600"/>
            <a:chOff x="3340" y="2819"/>
            <a:chExt cx="566" cy="674"/>
          </a:xfrm>
        </p:grpSpPr>
        <p:sp>
          <p:nvSpPr>
            <p:cNvPr id="53" name="Arc 129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4925">
              <a:solidFill>
                <a:schemeClr val="tx1">
                  <a:alpha val="79999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Line 130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34925">
              <a:solidFill>
                <a:schemeClr val="tx1">
                  <a:alpha val="79999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Line 131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34925">
              <a:solidFill>
                <a:schemeClr val="tx1">
                  <a:alpha val="79999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Oval 132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solidFill>
              <a:srgbClr val="0033CC"/>
            </a:solidFill>
            <a:ln w="34925">
              <a:solidFill>
                <a:schemeClr val="tx1">
                  <a:alpha val="79999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8" name="Line 4"/>
          <p:cNvSpPr>
            <a:spLocks noChangeShapeType="1"/>
          </p:cNvSpPr>
          <p:nvPr/>
        </p:nvSpPr>
        <p:spPr bwMode="auto">
          <a:xfrm rot="11820000" flipH="1" flipV="1">
            <a:off x="7767282" y="3338535"/>
            <a:ext cx="216000" cy="1008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2" name="Группа 58"/>
          <p:cNvGrpSpPr/>
          <p:nvPr/>
        </p:nvGrpSpPr>
        <p:grpSpPr>
          <a:xfrm>
            <a:off x="7929586" y="4214818"/>
            <a:ext cx="538875" cy="707886"/>
            <a:chOff x="8072462" y="4071942"/>
            <a:chExt cx="538875" cy="707886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8072462" y="4071942"/>
              <a:ext cx="52610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ru-RU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Line 2"/>
            <p:cNvSpPr>
              <a:spLocks noChangeShapeType="1"/>
            </p:cNvSpPr>
            <p:nvPr/>
          </p:nvSpPr>
          <p:spPr bwMode="auto">
            <a:xfrm>
              <a:off x="8215337" y="4143380"/>
              <a:ext cx="396000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99"/>
                </a:solidFill>
              </a:endParaRPr>
            </a:p>
          </p:txBody>
        </p:sp>
      </p:grpSp>
      <p:sp>
        <p:nvSpPr>
          <p:cNvPr id="62" name="Line 4"/>
          <p:cNvSpPr>
            <a:spLocks noChangeShapeType="1"/>
          </p:cNvSpPr>
          <p:nvPr/>
        </p:nvSpPr>
        <p:spPr bwMode="auto">
          <a:xfrm rot="11640000" flipH="1" flipV="1">
            <a:off x="5187847" y="3509779"/>
            <a:ext cx="197721" cy="98145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3" name="Группа 62"/>
          <p:cNvGrpSpPr/>
          <p:nvPr/>
        </p:nvGrpSpPr>
        <p:grpSpPr>
          <a:xfrm>
            <a:off x="4857752" y="1714488"/>
            <a:ext cx="538875" cy="707886"/>
            <a:chOff x="8072462" y="4071942"/>
            <a:chExt cx="538875" cy="707886"/>
          </a:xfrm>
        </p:grpSpPr>
        <p:sp>
          <p:nvSpPr>
            <p:cNvPr id="64" name="Прямоугольник 63"/>
            <p:cNvSpPr/>
            <p:nvPr/>
          </p:nvSpPr>
          <p:spPr>
            <a:xfrm>
              <a:off x="8072462" y="4071942"/>
              <a:ext cx="52610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ru-RU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Line 2"/>
            <p:cNvSpPr>
              <a:spLocks noChangeShapeType="1"/>
            </p:cNvSpPr>
            <p:nvPr/>
          </p:nvSpPr>
          <p:spPr bwMode="auto">
            <a:xfrm>
              <a:off x="8215337" y="4143380"/>
              <a:ext cx="396000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99"/>
                </a:solidFill>
              </a:endParaRPr>
            </a:p>
          </p:txBody>
        </p:sp>
      </p:grpSp>
      <p:grpSp>
        <p:nvGrpSpPr>
          <p:cNvPr id="66" name="Group 24"/>
          <p:cNvGrpSpPr>
            <a:grpSpLocks/>
          </p:cNvGrpSpPr>
          <p:nvPr/>
        </p:nvGrpSpPr>
        <p:grpSpPr bwMode="auto">
          <a:xfrm rot="5400000">
            <a:off x="1839097" y="4947458"/>
            <a:ext cx="334960" cy="1584325"/>
            <a:chOff x="5296" y="2846"/>
            <a:chExt cx="141" cy="836"/>
          </a:xfrm>
        </p:grpSpPr>
        <p:sp>
          <p:nvSpPr>
            <p:cNvPr id="67" name="AutoShape 25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AutoShape 26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9" name="Group 24"/>
          <p:cNvGrpSpPr>
            <a:grpSpLocks/>
          </p:cNvGrpSpPr>
          <p:nvPr/>
        </p:nvGrpSpPr>
        <p:grpSpPr bwMode="auto">
          <a:xfrm rot="16200000">
            <a:off x="6482566" y="446863"/>
            <a:ext cx="334960" cy="1584325"/>
            <a:chOff x="5296" y="2846"/>
            <a:chExt cx="141" cy="836"/>
          </a:xfrm>
        </p:grpSpPr>
        <p:sp>
          <p:nvSpPr>
            <p:cNvPr id="70" name="AutoShape 25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AutoShape 26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2" name="Group 24"/>
          <p:cNvGrpSpPr>
            <a:grpSpLocks/>
          </p:cNvGrpSpPr>
          <p:nvPr/>
        </p:nvGrpSpPr>
        <p:grpSpPr bwMode="auto">
          <a:xfrm rot="5400000">
            <a:off x="5125245" y="2590004"/>
            <a:ext cx="334960" cy="1584325"/>
            <a:chOff x="5296" y="2846"/>
            <a:chExt cx="141" cy="836"/>
          </a:xfrm>
        </p:grpSpPr>
        <p:sp>
          <p:nvSpPr>
            <p:cNvPr id="73" name="AutoShape 25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AutoShape 26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5" name="Group 24"/>
          <p:cNvGrpSpPr>
            <a:grpSpLocks/>
          </p:cNvGrpSpPr>
          <p:nvPr/>
        </p:nvGrpSpPr>
        <p:grpSpPr bwMode="auto">
          <a:xfrm rot="5400000">
            <a:off x="7697012" y="2375690"/>
            <a:ext cx="334960" cy="1584325"/>
            <a:chOff x="5296" y="2846"/>
            <a:chExt cx="141" cy="836"/>
          </a:xfrm>
        </p:grpSpPr>
        <p:sp>
          <p:nvSpPr>
            <p:cNvPr id="76" name="AutoShape 25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AutoShape 26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3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3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3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35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41" grpId="0" animBg="1"/>
      <p:bldP spid="57" grpId="0" animBg="1"/>
      <p:bldP spid="82" grpId="0" animBg="1"/>
      <p:bldP spid="83" grpId="0" animBg="1"/>
      <p:bldP spid="84" grpId="0" animBg="1"/>
      <p:bldP spid="85" grpId="0" animBg="1"/>
      <p:bldP spid="18444" grpId="0"/>
      <p:bldP spid="87" grpId="0"/>
      <p:bldP spid="87" grpId="1"/>
      <p:bldP spid="87" grpId="2"/>
      <p:bldP spid="58" grpId="0" animBg="1"/>
      <p:bldP spid="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2852"/>
            <a:ext cx="7215206" cy="214314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Гр1//</a:t>
            </a:r>
            <a:r>
              <a:rPr lang="ru-RU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кр4</a:t>
            </a:r>
          </a:p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908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906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904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896- 893- 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L, 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500"/>
                            </p:stCondLst>
                            <p:childTnLst>
                              <p:par>
                                <p:cTn id="78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500"/>
                            </p:stCondLst>
                            <p:childTnLst>
                              <p:par>
                                <p:cTn id="9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Прямоугольник 72"/>
          <p:cNvSpPr/>
          <p:nvPr/>
        </p:nvSpPr>
        <p:spPr>
          <a:xfrm>
            <a:off x="2928938" y="2568575"/>
            <a:ext cx="2357437" cy="642938"/>
          </a:xfrm>
          <a:prstGeom prst="rect">
            <a:avLst/>
          </a:prstGeom>
          <a:solidFill>
            <a:schemeClr val="dk1">
              <a:alpha val="64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Line 33"/>
          <p:cNvSpPr>
            <a:spLocks noChangeShapeType="1"/>
          </p:cNvSpPr>
          <p:nvPr/>
        </p:nvSpPr>
        <p:spPr bwMode="auto">
          <a:xfrm rot="16200000" flipH="1" flipV="1">
            <a:off x="4166823" y="1543193"/>
            <a:ext cx="45719" cy="2786082"/>
          </a:xfrm>
          <a:prstGeom prst="line">
            <a:avLst/>
          </a:prstGeom>
          <a:noFill/>
          <a:ln w="149225">
            <a:solidFill>
              <a:srgbClr val="00CCFF"/>
            </a:solidFill>
            <a:round/>
            <a:headEnd type="none"/>
            <a:tailEnd type="stealth" w="med" len="med"/>
          </a:ln>
          <a:scene3d>
            <a:camera prst="orthographicFront">
              <a:rot lat="0" lon="0" rev="2154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25788" y="925513"/>
            <a:ext cx="2152650" cy="2789237"/>
            <a:chOff x="1973" y="7246"/>
            <a:chExt cx="1263" cy="1657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973" y="7839"/>
              <a:ext cx="1192" cy="1064"/>
              <a:chOff x="1915" y="7147"/>
              <a:chExt cx="1192" cy="1064"/>
            </a:xfrm>
          </p:grpSpPr>
          <p:sp>
            <p:nvSpPr>
              <p:cNvPr id="20526" name="Rectangle 4"/>
              <p:cNvSpPr>
                <a:spLocks noChangeArrowheads="1"/>
              </p:cNvSpPr>
              <p:nvPr/>
            </p:nvSpPr>
            <p:spPr bwMode="auto">
              <a:xfrm>
                <a:off x="1915" y="7399"/>
                <a:ext cx="1192" cy="659"/>
              </a:xfrm>
              <a:prstGeom prst="rect">
                <a:avLst/>
              </a:prstGeom>
              <a:noFill/>
              <a:ln w="539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1978" y="7270"/>
                <a:ext cx="357" cy="935"/>
                <a:chOff x="2020" y="7270"/>
                <a:chExt cx="357" cy="935"/>
              </a:xfrm>
            </p:grpSpPr>
            <p:sp>
              <p:nvSpPr>
                <p:cNvPr id="20534" name="Arc 6"/>
                <p:cNvSpPr>
                  <a:spLocks/>
                </p:cNvSpPr>
                <p:nvPr/>
              </p:nvSpPr>
              <p:spPr bwMode="auto">
                <a:xfrm flipV="1">
                  <a:off x="2020" y="8064"/>
                  <a:ext cx="174" cy="141"/>
                </a:xfrm>
                <a:custGeom>
                  <a:avLst/>
                  <a:gdLst>
                    <a:gd name="T0" fmla="*/ 0 w 43173"/>
                    <a:gd name="T1" fmla="*/ 0 h 21600"/>
                    <a:gd name="T2" fmla="*/ 0 w 43173"/>
                    <a:gd name="T3" fmla="*/ 0 h 21600"/>
                    <a:gd name="T4" fmla="*/ 0 w 4317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73"/>
                    <a:gd name="T10" fmla="*/ 0 h 21600"/>
                    <a:gd name="T11" fmla="*/ 43173 w 431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73" h="21600" fill="none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</a:path>
                    <a:path w="43173" h="21600" stroke="0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  <a:lnTo>
                        <a:pt x="21573" y="21600"/>
                      </a:lnTo>
                      <a:close/>
                    </a:path>
                  </a:pathLst>
                </a:custGeom>
                <a:noFill/>
                <a:ln w="539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535" name="Arc 7"/>
                <p:cNvSpPr>
                  <a:spLocks/>
                </p:cNvSpPr>
                <p:nvPr/>
              </p:nvSpPr>
              <p:spPr bwMode="auto">
                <a:xfrm>
                  <a:off x="2203" y="7270"/>
                  <a:ext cx="174" cy="141"/>
                </a:xfrm>
                <a:custGeom>
                  <a:avLst/>
                  <a:gdLst>
                    <a:gd name="T0" fmla="*/ 0 w 43173"/>
                    <a:gd name="T1" fmla="*/ 0 h 21600"/>
                    <a:gd name="T2" fmla="*/ 0 w 43173"/>
                    <a:gd name="T3" fmla="*/ 0 h 21600"/>
                    <a:gd name="T4" fmla="*/ 0 w 4317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73"/>
                    <a:gd name="T10" fmla="*/ 0 h 21600"/>
                    <a:gd name="T11" fmla="*/ 43173 w 431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73" h="21600" fill="none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</a:path>
                    <a:path w="43173" h="21600" stroke="0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  <a:lnTo>
                        <a:pt x="21573" y="21600"/>
                      </a:lnTo>
                      <a:close/>
                    </a:path>
                  </a:pathLst>
                </a:custGeom>
                <a:noFill/>
                <a:ln w="539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536" name="Line 8"/>
                <p:cNvSpPr>
                  <a:spLocks noChangeShapeType="1"/>
                </p:cNvSpPr>
                <p:nvPr/>
              </p:nvSpPr>
              <p:spPr bwMode="auto">
                <a:xfrm>
                  <a:off x="2200" y="7413"/>
                  <a:ext cx="0" cy="634"/>
                </a:xfrm>
                <a:prstGeom prst="line">
                  <a:avLst/>
                </a:prstGeom>
                <a:noFill/>
                <a:ln w="539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" name="Group 9"/>
              <p:cNvGrpSpPr>
                <a:grpSpLocks/>
              </p:cNvGrpSpPr>
              <p:nvPr/>
            </p:nvGrpSpPr>
            <p:grpSpPr bwMode="auto">
              <a:xfrm>
                <a:off x="2341" y="7276"/>
                <a:ext cx="357" cy="935"/>
                <a:chOff x="2020" y="7270"/>
                <a:chExt cx="357" cy="935"/>
              </a:xfrm>
            </p:grpSpPr>
            <p:sp>
              <p:nvSpPr>
                <p:cNvPr id="20531" name="Arc 10"/>
                <p:cNvSpPr>
                  <a:spLocks/>
                </p:cNvSpPr>
                <p:nvPr/>
              </p:nvSpPr>
              <p:spPr bwMode="auto">
                <a:xfrm flipV="1">
                  <a:off x="2020" y="8064"/>
                  <a:ext cx="174" cy="141"/>
                </a:xfrm>
                <a:custGeom>
                  <a:avLst/>
                  <a:gdLst>
                    <a:gd name="T0" fmla="*/ 0 w 43173"/>
                    <a:gd name="T1" fmla="*/ 0 h 21600"/>
                    <a:gd name="T2" fmla="*/ 0 w 43173"/>
                    <a:gd name="T3" fmla="*/ 0 h 21600"/>
                    <a:gd name="T4" fmla="*/ 0 w 4317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73"/>
                    <a:gd name="T10" fmla="*/ 0 h 21600"/>
                    <a:gd name="T11" fmla="*/ 43173 w 431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73" h="21600" fill="none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</a:path>
                    <a:path w="43173" h="21600" stroke="0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  <a:lnTo>
                        <a:pt x="21573" y="21600"/>
                      </a:lnTo>
                      <a:close/>
                    </a:path>
                  </a:pathLst>
                </a:custGeom>
                <a:noFill/>
                <a:ln w="539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532" name="Arc 11"/>
                <p:cNvSpPr>
                  <a:spLocks/>
                </p:cNvSpPr>
                <p:nvPr/>
              </p:nvSpPr>
              <p:spPr bwMode="auto">
                <a:xfrm>
                  <a:off x="2203" y="7270"/>
                  <a:ext cx="174" cy="141"/>
                </a:xfrm>
                <a:custGeom>
                  <a:avLst/>
                  <a:gdLst>
                    <a:gd name="T0" fmla="*/ 0 w 43173"/>
                    <a:gd name="T1" fmla="*/ 0 h 21600"/>
                    <a:gd name="T2" fmla="*/ 0 w 43173"/>
                    <a:gd name="T3" fmla="*/ 0 h 21600"/>
                    <a:gd name="T4" fmla="*/ 0 w 4317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73"/>
                    <a:gd name="T10" fmla="*/ 0 h 21600"/>
                    <a:gd name="T11" fmla="*/ 43173 w 431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73" h="21600" fill="none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</a:path>
                    <a:path w="43173" h="21600" stroke="0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  <a:lnTo>
                        <a:pt x="21573" y="21600"/>
                      </a:lnTo>
                      <a:close/>
                    </a:path>
                  </a:pathLst>
                </a:custGeom>
                <a:noFill/>
                <a:ln w="539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533" name="Line 12"/>
                <p:cNvSpPr>
                  <a:spLocks noChangeShapeType="1"/>
                </p:cNvSpPr>
                <p:nvPr/>
              </p:nvSpPr>
              <p:spPr bwMode="auto">
                <a:xfrm>
                  <a:off x="2200" y="7413"/>
                  <a:ext cx="0" cy="634"/>
                </a:xfrm>
                <a:prstGeom prst="line">
                  <a:avLst/>
                </a:prstGeom>
                <a:noFill/>
                <a:ln w="539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0529" name="Arc 13"/>
              <p:cNvSpPr>
                <a:spLocks/>
              </p:cNvSpPr>
              <p:nvPr/>
            </p:nvSpPr>
            <p:spPr bwMode="auto">
              <a:xfrm flipV="1">
                <a:off x="2698" y="8070"/>
                <a:ext cx="174" cy="141"/>
              </a:xfrm>
              <a:custGeom>
                <a:avLst/>
                <a:gdLst>
                  <a:gd name="T0" fmla="*/ 0 w 43173"/>
                  <a:gd name="T1" fmla="*/ 0 h 21600"/>
                  <a:gd name="T2" fmla="*/ 0 w 43173"/>
                  <a:gd name="T3" fmla="*/ 0 h 21600"/>
                  <a:gd name="T4" fmla="*/ 0 w 4317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73"/>
                  <a:gd name="T10" fmla="*/ 0 h 21600"/>
                  <a:gd name="T11" fmla="*/ 43173 w 4317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73" h="21600" fill="none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</a:path>
                  <a:path w="43173" h="21600" stroke="0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  <a:lnTo>
                      <a:pt x="21573" y="21600"/>
                    </a:lnTo>
                    <a:close/>
                  </a:path>
                </a:pathLst>
              </a:custGeom>
              <a:noFill/>
              <a:ln w="539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30" name="Line 14"/>
              <p:cNvSpPr>
                <a:spLocks noChangeShapeType="1"/>
              </p:cNvSpPr>
              <p:nvPr/>
            </p:nvSpPr>
            <p:spPr bwMode="auto">
              <a:xfrm flipH="1">
                <a:off x="2878" y="7147"/>
                <a:ext cx="0" cy="906"/>
              </a:xfrm>
              <a:prstGeom prst="line">
                <a:avLst/>
              </a:prstGeom>
              <a:noFill/>
              <a:ln w="539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517" name="Line 15"/>
            <p:cNvSpPr>
              <a:spLocks noChangeShapeType="1"/>
            </p:cNvSpPr>
            <p:nvPr/>
          </p:nvSpPr>
          <p:spPr bwMode="auto">
            <a:xfrm flipV="1">
              <a:off x="2004" y="7397"/>
              <a:ext cx="0" cy="680"/>
            </a:xfrm>
            <a:prstGeom prst="line">
              <a:avLst/>
            </a:prstGeom>
            <a:noFill/>
            <a:ln w="539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2004" y="7246"/>
              <a:ext cx="644" cy="369"/>
              <a:chOff x="2004" y="7246"/>
              <a:chExt cx="644" cy="369"/>
            </a:xfrm>
          </p:grpSpPr>
          <p:sp>
            <p:nvSpPr>
              <p:cNvPr id="20522" name="Line 17"/>
              <p:cNvSpPr>
                <a:spLocks noChangeShapeType="1"/>
              </p:cNvSpPr>
              <p:nvPr/>
            </p:nvSpPr>
            <p:spPr bwMode="auto">
              <a:xfrm flipH="1">
                <a:off x="2350" y="7338"/>
                <a:ext cx="0" cy="150"/>
              </a:xfrm>
              <a:prstGeom prst="line">
                <a:avLst/>
              </a:prstGeom>
              <a:noFill/>
              <a:ln w="539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23" name="Line 18"/>
              <p:cNvSpPr>
                <a:spLocks noChangeShapeType="1"/>
              </p:cNvSpPr>
              <p:nvPr/>
            </p:nvSpPr>
            <p:spPr bwMode="auto">
              <a:xfrm>
                <a:off x="2004" y="7406"/>
                <a:ext cx="242" cy="0"/>
              </a:xfrm>
              <a:prstGeom prst="line">
                <a:avLst/>
              </a:prstGeom>
              <a:noFill/>
              <a:ln w="539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24" name="Line 19"/>
              <p:cNvSpPr>
                <a:spLocks noChangeShapeType="1"/>
              </p:cNvSpPr>
              <p:nvPr/>
            </p:nvSpPr>
            <p:spPr bwMode="auto">
              <a:xfrm>
                <a:off x="2258" y="7246"/>
                <a:ext cx="0" cy="369"/>
              </a:xfrm>
              <a:prstGeom prst="line">
                <a:avLst/>
              </a:prstGeom>
              <a:noFill/>
              <a:ln w="539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25" name="Line 20"/>
              <p:cNvSpPr>
                <a:spLocks noChangeShapeType="1"/>
              </p:cNvSpPr>
              <p:nvPr/>
            </p:nvSpPr>
            <p:spPr bwMode="auto">
              <a:xfrm>
                <a:off x="2339" y="7407"/>
                <a:ext cx="309" cy="0"/>
              </a:xfrm>
              <a:prstGeom prst="line">
                <a:avLst/>
              </a:prstGeom>
              <a:noFill/>
              <a:ln w="539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2660" y="7293"/>
              <a:ext cx="576" cy="587"/>
              <a:chOff x="2660" y="7293"/>
              <a:chExt cx="576" cy="587"/>
            </a:xfrm>
          </p:grpSpPr>
          <p:sp>
            <p:nvSpPr>
              <p:cNvPr id="20520" name="Rectangle 22"/>
              <p:cNvSpPr>
                <a:spLocks noChangeArrowheads="1"/>
              </p:cNvSpPr>
              <p:nvPr/>
            </p:nvSpPr>
            <p:spPr bwMode="auto">
              <a:xfrm>
                <a:off x="2660" y="7293"/>
                <a:ext cx="576" cy="230"/>
              </a:xfrm>
              <a:prstGeom prst="rect">
                <a:avLst/>
              </a:prstGeom>
              <a:noFill/>
              <a:ln w="539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21" name="Line 23"/>
              <p:cNvSpPr>
                <a:spLocks noChangeShapeType="1"/>
              </p:cNvSpPr>
              <p:nvPr/>
            </p:nvSpPr>
            <p:spPr bwMode="auto">
              <a:xfrm flipV="1">
                <a:off x="2938" y="7546"/>
                <a:ext cx="0" cy="334"/>
              </a:xfrm>
              <a:prstGeom prst="line">
                <a:avLst/>
              </a:prstGeom>
              <a:noFill/>
              <a:ln w="539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0" name="Line 41"/>
          <p:cNvSpPr>
            <a:spLocks noChangeShapeType="1"/>
          </p:cNvSpPr>
          <p:nvPr/>
        </p:nvSpPr>
        <p:spPr bwMode="auto">
          <a:xfrm rot="16200000" flipV="1">
            <a:off x="4242865" y="2867177"/>
            <a:ext cx="1071570" cy="45719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 type="none"/>
            <a:tailEnd type="stealth" w="med" len="med"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3" name="Line 41"/>
          <p:cNvSpPr>
            <a:spLocks noChangeShapeType="1"/>
          </p:cNvSpPr>
          <p:nvPr/>
        </p:nvSpPr>
        <p:spPr bwMode="auto">
          <a:xfrm rot="16200000" flipV="1">
            <a:off x="3654259" y="2798918"/>
            <a:ext cx="1071570" cy="45719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 type="none"/>
            <a:tailEnd type="stealth" w="med" len="med"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4" name="Line 41"/>
          <p:cNvSpPr>
            <a:spLocks noChangeShapeType="1"/>
          </p:cNvSpPr>
          <p:nvPr/>
        </p:nvSpPr>
        <p:spPr bwMode="auto">
          <a:xfrm rot="16200000" flipV="1">
            <a:off x="3021909" y="2865589"/>
            <a:ext cx="1071570" cy="45719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 type="none"/>
            <a:tailEnd type="stealth" w="med" len="med"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8" name="Group 24"/>
          <p:cNvGrpSpPr>
            <a:grpSpLocks/>
          </p:cNvGrpSpPr>
          <p:nvPr/>
        </p:nvGrpSpPr>
        <p:grpSpPr bwMode="auto">
          <a:xfrm rot="-5400000">
            <a:off x="7435850" y="1900238"/>
            <a:ext cx="763588" cy="1941512"/>
            <a:chOff x="5296" y="2846"/>
            <a:chExt cx="141" cy="836"/>
          </a:xfrm>
        </p:grpSpPr>
        <p:sp>
          <p:nvSpPr>
            <p:cNvPr id="20514" name="AutoShape 25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5" name="AutoShape 26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1071563" y="862013"/>
            <a:ext cx="6572250" cy="4143375"/>
            <a:chOff x="1796" y="6025"/>
            <a:chExt cx="5795" cy="1589"/>
          </a:xfrm>
        </p:grpSpPr>
        <p:sp>
          <p:nvSpPr>
            <p:cNvPr id="20509" name="Oval 29"/>
            <p:cNvSpPr>
              <a:spLocks noChangeArrowheads="1"/>
            </p:cNvSpPr>
            <p:nvPr/>
          </p:nvSpPr>
          <p:spPr bwMode="auto">
            <a:xfrm>
              <a:off x="2511" y="6198"/>
              <a:ext cx="4412" cy="391"/>
            </a:xfrm>
            <a:prstGeom prst="ellipse">
              <a:avLst/>
            </a:prstGeom>
            <a:noFill/>
            <a:ln w="730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0" name="Oval 30"/>
            <p:cNvSpPr>
              <a:spLocks noChangeArrowheads="1"/>
            </p:cNvSpPr>
            <p:nvPr/>
          </p:nvSpPr>
          <p:spPr bwMode="auto">
            <a:xfrm>
              <a:off x="2430" y="7074"/>
              <a:ext cx="4412" cy="391"/>
            </a:xfrm>
            <a:prstGeom prst="ellipse">
              <a:avLst/>
            </a:prstGeom>
            <a:noFill/>
            <a:ln w="730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1" name="Oval 31"/>
            <p:cNvSpPr>
              <a:spLocks noChangeArrowheads="1"/>
            </p:cNvSpPr>
            <p:nvPr/>
          </p:nvSpPr>
          <p:spPr bwMode="auto">
            <a:xfrm>
              <a:off x="1796" y="6981"/>
              <a:ext cx="5749" cy="633"/>
            </a:xfrm>
            <a:prstGeom prst="ellipse">
              <a:avLst/>
            </a:prstGeom>
            <a:noFill/>
            <a:ln w="730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2" name="Oval 32"/>
            <p:cNvSpPr>
              <a:spLocks noChangeArrowheads="1"/>
            </p:cNvSpPr>
            <p:nvPr/>
          </p:nvSpPr>
          <p:spPr bwMode="auto">
            <a:xfrm>
              <a:off x="1842" y="6025"/>
              <a:ext cx="5749" cy="633"/>
            </a:xfrm>
            <a:prstGeom prst="ellipse">
              <a:avLst/>
            </a:prstGeom>
            <a:noFill/>
            <a:ln w="730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3" name="Line 33"/>
            <p:cNvSpPr>
              <a:spLocks noChangeShapeType="1"/>
            </p:cNvSpPr>
            <p:nvPr/>
          </p:nvSpPr>
          <p:spPr bwMode="auto">
            <a:xfrm flipH="1">
              <a:off x="2600" y="6814"/>
              <a:ext cx="3906" cy="0"/>
            </a:xfrm>
            <a:prstGeom prst="line">
              <a:avLst/>
            </a:prstGeom>
            <a:noFill/>
            <a:ln w="149225">
              <a:solidFill>
                <a:srgbClr val="00CCFF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24"/>
          <p:cNvGrpSpPr>
            <a:grpSpLocks/>
          </p:cNvGrpSpPr>
          <p:nvPr/>
        </p:nvGrpSpPr>
        <p:grpSpPr bwMode="auto">
          <a:xfrm rot="-5400000">
            <a:off x="574675" y="1944687"/>
            <a:ext cx="763588" cy="1941513"/>
            <a:chOff x="5296" y="2846"/>
            <a:chExt cx="141" cy="836"/>
          </a:xfrm>
        </p:grpSpPr>
        <p:sp>
          <p:nvSpPr>
            <p:cNvPr id="20507" name="AutoShape 25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8" name="AutoShape 26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" name="Group 24"/>
          <p:cNvGrpSpPr>
            <a:grpSpLocks/>
          </p:cNvGrpSpPr>
          <p:nvPr/>
        </p:nvGrpSpPr>
        <p:grpSpPr bwMode="auto">
          <a:xfrm rot="6873333">
            <a:off x="1302544" y="3994944"/>
            <a:ext cx="763587" cy="1939925"/>
            <a:chOff x="5296" y="2846"/>
            <a:chExt cx="141" cy="836"/>
          </a:xfrm>
        </p:grpSpPr>
        <p:sp>
          <p:nvSpPr>
            <p:cNvPr id="20505" name="AutoShape 25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6" name="AutoShape 26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Group 24"/>
          <p:cNvGrpSpPr>
            <a:grpSpLocks/>
          </p:cNvGrpSpPr>
          <p:nvPr/>
        </p:nvGrpSpPr>
        <p:grpSpPr bwMode="auto">
          <a:xfrm rot="5400000">
            <a:off x="3875088" y="4268787"/>
            <a:ext cx="763588" cy="1941513"/>
            <a:chOff x="5296" y="2846"/>
            <a:chExt cx="141" cy="836"/>
          </a:xfrm>
        </p:grpSpPr>
        <p:sp>
          <p:nvSpPr>
            <p:cNvPr id="20503" name="AutoShape 25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4" name="AutoShape 26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Group 24"/>
          <p:cNvGrpSpPr>
            <a:grpSpLocks/>
          </p:cNvGrpSpPr>
          <p:nvPr/>
        </p:nvGrpSpPr>
        <p:grpSpPr bwMode="auto">
          <a:xfrm rot="-2862432">
            <a:off x="7038182" y="2823368"/>
            <a:ext cx="850900" cy="1941513"/>
            <a:chOff x="5296" y="2846"/>
            <a:chExt cx="141" cy="836"/>
          </a:xfrm>
        </p:grpSpPr>
        <p:sp>
          <p:nvSpPr>
            <p:cNvPr id="20501" name="AutoShape 25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2" name="AutoShape 26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" name="Group 24"/>
          <p:cNvGrpSpPr>
            <a:grpSpLocks/>
          </p:cNvGrpSpPr>
          <p:nvPr/>
        </p:nvGrpSpPr>
        <p:grpSpPr bwMode="auto">
          <a:xfrm rot="4140289">
            <a:off x="6303963" y="3968750"/>
            <a:ext cx="763587" cy="1941513"/>
            <a:chOff x="5296" y="2846"/>
            <a:chExt cx="141" cy="836"/>
          </a:xfrm>
        </p:grpSpPr>
        <p:sp>
          <p:nvSpPr>
            <p:cNvPr id="20499" name="AutoShape 25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0" name="AutoShape 26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5214942" y="216266"/>
            <a:ext cx="3929058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</a:p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Источник тока, реостат, катушка, сердечник, магнитная стрелка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0" y="5288364"/>
            <a:ext cx="9144000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Источником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магнитного поля является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……..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Интенсивность магнитного поля зависит 1……………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2………………………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3. ……………………………………</a:t>
            </a:r>
          </a:p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Направление магнитного поля зависит от …………………………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-24"/>
            <a:ext cx="6000760" cy="5238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л.р. №11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Изучение магнитного поля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5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71736" y="1285860"/>
            <a:ext cx="6572264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</a:p>
          <a:p>
            <a:pPr algn="ctr"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Источник тока, реостат, катушка, сердечник, магнитная стрелка, провода.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5984" y="0"/>
            <a:ext cx="685801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л.р. №11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lum bright="10000"/>
          </a:blip>
          <a:srcRect l="24609" t="16846" r="25000" b="9179"/>
          <a:stretch>
            <a:fillRect/>
          </a:stretch>
        </p:blipFill>
        <p:spPr bwMode="auto">
          <a:xfrm rot="5400000">
            <a:off x="599458" y="-615004"/>
            <a:ext cx="6873546" cy="807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 l="6445" t="9521" r="11523" b="7714"/>
          <a:stretch>
            <a:fillRect/>
          </a:stretch>
        </p:blipFill>
        <p:spPr bwMode="auto">
          <a:xfrm>
            <a:off x="-3357618" y="-3786238"/>
            <a:ext cx="4357686" cy="351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85984" y="642918"/>
            <a:ext cx="685801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Изучение магнитного поля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/>
          <a:srcRect l="6445" t="9521" r="11523" b="7714"/>
          <a:stretch>
            <a:fillRect/>
          </a:stretch>
        </p:blipFill>
        <p:spPr bwMode="auto">
          <a:xfrm>
            <a:off x="0" y="-1071594"/>
            <a:ext cx="84966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/>
          <a:srcRect l="53345" t="32799" r="11523" b="37026"/>
          <a:stretch>
            <a:fillRect/>
          </a:stretch>
        </p:blipFill>
        <p:spPr bwMode="auto">
          <a:xfrm>
            <a:off x="2594070" y="2357406"/>
            <a:ext cx="654993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5534585"/>
            <a:ext cx="9144000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Магнитная стрелка показывает магнитное поле катушки стоком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lum bright="10000" contrast="-10000"/>
          </a:blip>
          <a:srcRect l="25195" t="10254" r="25000" b="12109"/>
          <a:stretch>
            <a:fillRect/>
          </a:stretch>
        </p:blipFill>
        <p:spPr bwMode="auto">
          <a:xfrm rot="16200000">
            <a:off x="842107" y="-842107"/>
            <a:ext cx="6816876" cy="8501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1935296"/>
            <a:ext cx="91440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Поменяли направление тока.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534585"/>
            <a:ext cx="9144000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Изменилось и направление магнитного поля катушки с током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lum bright="10000" contrast="-10000"/>
          </a:blip>
          <a:srcRect l="43463" t="55923" r="39313" b="12109"/>
          <a:stretch>
            <a:fillRect/>
          </a:stretch>
        </p:blipFill>
        <p:spPr bwMode="auto">
          <a:xfrm rot="16200000">
            <a:off x="2123625" y="-552045"/>
            <a:ext cx="4929222" cy="731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lum bright="10000"/>
          </a:blip>
          <a:srcRect l="24609" t="16846" r="25000" b="9179"/>
          <a:stretch>
            <a:fillRect/>
          </a:stretch>
        </p:blipFill>
        <p:spPr bwMode="auto">
          <a:xfrm rot="5400000">
            <a:off x="265245" y="-265245"/>
            <a:ext cx="3041377" cy="357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285984" y="0"/>
            <a:ext cx="685801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л.р. №11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71736" y="1285860"/>
            <a:ext cx="6572264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</a:p>
          <a:p>
            <a:pPr algn="ctr"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Источник тока, реостат, катушка, сердечник, магнитная стрелка, провода.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5984" y="642918"/>
            <a:ext cx="685801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Изучение магнитного поля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lum bright="10000"/>
          </a:blip>
          <a:srcRect l="24609" t="16846" r="25000" b="9179"/>
          <a:stretch>
            <a:fillRect/>
          </a:stretch>
        </p:blipFill>
        <p:spPr bwMode="auto">
          <a:xfrm rot="5400000">
            <a:off x="599458" y="-599458"/>
            <a:ext cx="6873546" cy="807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5534585"/>
            <a:ext cx="9144000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Магнитная стрелка показывает на СЕВЕР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lum bright="10000"/>
          </a:blip>
          <a:srcRect l="42939" t="59398" r="46063" b="28818"/>
          <a:stretch>
            <a:fillRect/>
          </a:stretch>
        </p:blipFill>
        <p:spPr bwMode="auto">
          <a:xfrm rot="5400000">
            <a:off x="1316469" y="112236"/>
            <a:ext cx="6072230" cy="699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Прямоугольник 72"/>
          <p:cNvSpPr/>
          <p:nvPr/>
        </p:nvSpPr>
        <p:spPr>
          <a:xfrm>
            <a:off x="357188" y="1928813"/>
            <a:ext cx="2357437" cy="642937"/>
          </a:xfrm>
          <a:prstGeom prst="rect">
            <a:avLst/>
          </a:prstGeom>
          <a:solidFill>
            <a:schemeClr val="dk1">
              <a:alpha val="64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Line 33"/>
          <p:cNvSpPr>
            <a:spLocks noChangeShapeType="1"/>
          </p:cNvSpPr>
          <p:nvPr/>
        </p:nvSpPr>
        <p:spPr bwMode="auto">
          <a:xfrm rot="16200000" flipH="1" flipV="1">
            <a:off x="1541601" y="903429"/>
            <a:ext cx="45719" cy="2786082"/>
          </a:xfrm>
          <a:prstGeom prst="line">
            <a:avLst/>
          </a:prstGeom>
          <a:noFill/>
          <a:ln w="149225">
            <a:solidFill>
              <a:srgbClr val="00CCFF"/>
            </a:solidFill>
            <a:round/>
            <a:headEnd type="none"/>
            <a:tailEnd type="stealth" w="med" len="med"/>
          </a:ln>
          <a:scene3d>
            <a:camera prst="orthographicFront">
              <a:rot lat="0" lon="0" rev="2154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8436" name="Group 2"/>
          <p:cNvGrpSpPr>
            <a:grpSpLocks/>
          </p:cNvGrpSpPr>
          <p:nvPr/>
        </p:nvGrpSpPr>
        <p:grpSpPr bwMode="auto">
          <a:xfrm>
            <a:off x="500063" y="285750"/>
            <a:ext cx="2152650" cy="2789238"/>
            <a:chOff x="1973" y="7246"/>
            <a:chExt cx="1263" cy="1657"/>
          </a:xfrm>
        </p:grpSpPr>
        <p:grpSp>
          <p:nvGrpSpPr>
            <p:cNvPr id="18478" name="Group 3"/>
            <p:cNvGrpSpPr>
              <a:grpSpLocks/>
            </p:cNvGrpSpPr>
            <p:nvPr/>
          </p:nvGrpSpPr>
          <p:grpSpPr bwMode="auto">
            <a:xfrm>
              <a:off x="1973" y="7839"/>
              <a:ext cx="1192" cy="1064"/>
              <a:chOff x="1915" y="7147"/>
              <a:chExt cx="1192" cy="1064"/>
            </a:xfrm>
          </p:grpSpPr>
          <p:sp>
            <p:nvSpPr>
              <p:cNvPr id="18488" name="Rectangle 4"/>
              <p:cNvSpPr>
                <a:spLocks noChangeArrowheads="1"/>
              </p:cNvSpPr>
              <p:nvPr/>
            </p:nvSpPr>
            <p:spPr bwMode="auto">
              <a:xfrm>
                <a:off x="1915" y="7399"/>
                <a:ext cx="1192" cy="659"/>
              </a:xfrm>
              <a:prstGeom prst="rect">
                <a:avLst/>
              </a:prstGeom>
              <a:noFill/>
              <a:ln w="539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8489" name="Group 5"/>
              <p:cNvGrpSpPr>
                <a:grpSpLocks/>
              </p:cNvGrpSpPr>
              <p:nvPr/>
            </p:nvGrpSpPr>
            <p:grpSpPr bwMode="auto">
              <a:xfrm>
                <a:off x="1978" y="7270"/>
                <a:ext cx="357" cy="935"/>
                <a:chOff x="2020" y="7270"/>
                <a:chExt cx="357" cy="935"/>
              </a:xfrm>
            </p:grpSpPr>
            <p:sp>
              <p:nvSpPr>
                <p:cNvPr id="18496" name="Arc 6"/>
                <p:cNvSpPr>
                  <a:spLocks/>
                </p:cNvSpPr>
                <p:nvPr/>
              </p:nvSpPr>
              <p:spPr bwMode="auto">
                <a:xfrm flipV="1">
                  <a:off x="2020" y="8064"/>
                  <a:ext cx="174" cy="141"/>
                </a:xfrm>
                <a:custGeom>
                  <a:avLst/>
                  <a:gdLst>
                    <a:gd name="T0" fmla="*/ 0 w 43173"/>
                    <a:gd name="T1" fmla="*/ 0 h 21600"/>
                    <a:gd name="T2" fmla="*/ 0 w 43173"/>
                    <a:gd name="T3" fmla="*/ 0 h 21600"/>
                    <a:gd name="T4" fmla="*/ 0 w 4317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73"/>
                    <a:gd name="T10" fmla="*/ 0 h 21600"/>
                    <a:gd name="T11" fmla="*/ 43173 w 431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73" h="21600" fill="none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</a:path>
                    <a:path w="43173" h="21600" stroke="0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  <a:lnTo>
                        <a:pt x="21573" y="21600"/>
                      </a:lnTo>
                      <a:close/>
                    </a:path>
                  </a:pathLst>
                </a:custGeom>
                <a:noFill/>
                <a:ln w="539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97" name="Arc 7"/>
                <p:cNvSpPr>
                  <a:spLocks/>
                </p:cNvSpPr>
                <p:nvPr/>
              </p:nvSpPr>
              <p:spPr bwMode="auto">
                <a:xfrm>
                  <a:off x="2203" y="7270"/>
                  <a:ext cx="174" cy="141"/>
                </a:xfrm>
                <a:custGeom>
                  <a:avLst/>
                  <a:gdLst>
                    <a:gd name="T0" fmla="*/ 0 w 43173"/>
                    <a:gd name="T1" fmla="*/ 0 h 21600"/>
                    <a:gd name="T2" fmla="*/ 0 w 43173"/>
                    <a:gd name="T3" fmla="*/ 0 h 21600"/>
                    <a:gd name="T4" fmla="*/ 0 w 4317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73"/>
                    <a:gd name="T10" fmla="*/ 0 h 21600"/>
                    <a:gd name="T11" fmla="*/ 43173 w 431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73" h="21600" fill="none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</a:path>
                    <a:path w="43173" h="21600" stroke="0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  <a:lnTo>
                        <a:pt x="21573" y="21600"/>
                      </a:lnTo>
                      <a:close/>
                    </a:path>
                  </a:pathLst>
                </a:custGeom>
                <a:noFill/>
                <a:ln w="539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98" name="Line 8"/>
                <p:cNvSpPr>
                  <a:spLocks noChangeShapeType="1"/>
                </p:cNvSpPr>
                <p:nvPr/>
              </p:nvSpPr>
              <p:spPr bwMode="auto">
                <a:xfrm>
                  <a:off x="2200" y="7413"/>
                  <a:ext cx="0" cy="634"/>
                </a:xfrm>
                <a:prstGeom prst="line">
                  <a:avLst/>
                </a:prstGeom>
                <a:noFill/>
                <a:ln w="539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490" name="Group 9"/>
              <p:cNvGrpSpPr>
                <a:grpSpLocks/>
              </p:cNvGrpSpPr>
              <p:nvPr/>
            </p:nvGrpSpPr>
            <p:grpSpPr bwMode="auto">
              <a:xfrm>
                <a:off x="2341" y="7276"/>
                <a:ext cx="357" cy="935"/>
                <a:chOff x="2020" y="7270"/>
                <a:chExt cx="357" cy="935"/>
              </a:xfrm>
            </p:grpSpPr>
            <p:sp>
              <p:nvSpPr>
                <p:cNvPr id="18493" name="Arc 10"/>
                <p:cNvSpPr>
                  <a:spLocks/>
                </p:cNvSpPr>
                <p:nvPr/>
              </p:nvSpPr>
              <p:spPr bwMode="auto">
                <a:xfrm flipV="1">
                  <a:off x="2020" y="8064"/>
                  <a:ext cx="174" cy="141"/>
                </a:xfrm>
                <a:custGeom>
                  <a:avLst/>
                  <a:gdLst>
                    <a:gd name="T0" fmla="*/ 0 w 43173"/>
                    <a:gd name="T1" fmla="*/ 0 h 21600"/>
                    <a:gd name="T2" fmla="*/ 0 w 43173"/>
                    <a:gd name="T3" fmla="*/ 0 h 21600"/>
                    <a:gd name="T4" fmla="*/ 0 w 4317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73"/>
                    <a:gd name="T10" fmla="*/ 0 h 21600"/>
                    <a:gd name="T11" fmla="*/ 43173 w 431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73" h="21600" fill="none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</a:path>
                    <a:path w="43173" h="21600" stroke="0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  <a:lnTo>
                        <a:pt x="21573" y="21600"/>
                      </a:lnTo>
                      <a:close/>
                    </a:path>
                  </a:pathLst>
                </a:custGeom>
                <a:noFill/>
                <a:ln w="539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94" name="Arc 11"/>
                <p:cNvSpPr>
                  <a:spLocks/>
                </p:cNvSpPr>
                <p:nvPr/>
              </p:nvSpPr>
              <p:spPr bwMode="auto">
                <a:xfrm>
                  <a:off x="2203" y="7270"/>
                  <a:ext cx="174" cy="141"/>
                </a:xfrm>
                <a:custGeom>
                  <a:avLst/>
                  <a:gdLst>
                    <a:gd name="T0" fmla="*/ 0 w 43173"/>
                    <a:gd name="T1" fmla="*/ 0 h 21600"/>
                    <a:gd name="T2" fmla="*/ 0 w 43173"/>
                    <a:gd name="T3" fmla="*/ 0 h 21600"/>
                    <a:gd name="T4" fmla="*/ 0 w 4317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73"/>
                    <a:gd name="T10" fmla="*/ 0 h 21600"/>
                    <a:gd name="T11" fmla="*/ 43173 w 431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73" h="21600" fill="none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</a:path>
                    <a:path w="43173" h="21600" stroke="0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  <a:lnTo>
                        <a:pt x="21573" y="21600"/>
                      </a:lnTo>
                      <a:close/>
                    </a:path>
                  </a:pathLst>
                </a:custGeom>
                <a:noFill/>
                <a:ln w="539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95" name="Line 12"/>
                <p:cNvSpPr>
                  <a:spLocks noChangeShapeType="1"/>
                </p:cNvSpPr>
                <p:nvPr/>
              </p:nvSpPr>
              <p:spPr bwMode="auto">
                <a:xfrm>
                  <a:off x="2200" y="7413"/>
                  <a:ext cx="0" cy="634"/>
                </a:xfrm>
                <a:prstGeom prst="line">
                  <a:avLst/>
                </a:prstGeom>
                <a:noFill/>
                <a:ln w="539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8491" name="Arc 13"/>
              <p:cNvSpPr>
                <a:spLocks/>
              </p:cNvSpPr>
              <p:nvPr/>
            </p:nvSpPr>
            <p:spPr bwMode="auto">
              <a:xfrm flipV="1">
                <a:off x="2698" y="8070"/>
                <a:ext cx="174" cy="141"/>
              </a:xfrm>
              <a:custGeom>
                <a:avLst/>
                <a:gdLst>
                  <a:gd name="T0" fmla="*/ 0 w 43173"/>
                  <a:gd name="T1" fmla="*/ 0 h 21600"/>
                  <a:gd name="T2" fmla="*/ 0 w 43173"/>
                  <a:gd name="T3" fmla="*/ 0 h 21600"/>
                  <a:gd name="T4" fmla="*/ 0 w 4317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73"/>
                  <a:gd name="T10" fmla="*/ 0 h 21600"/>
                  <a:gd name="T11" fmla="*/ 43173 w 4317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73" h="21600" fill="none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</a:path>
                  <a:path w="43173" h="21600" stroke="0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  <a:lnTo>
                      <a:pt x="21573" y="21600"/>
                    </a:lnTo>
                    <a:close/>
                  </a:path>
                </a:pathLst>
              </a:custGeom>
              <a:noFill/>
              <a:ln w="539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92" name="Line 14"/>
              <p:cNvSpPr>
                <a:spLocks noChangeShapeType="1"/>
              </p:cNvSpPr>
              <p:nvPr/>
            </p:nvSpPr>
            <p:spPr bwMode="auto">
              <a:xfrm flipH="1">
                <a:off x="2878" y="7147"/>
                <a:ext cx="0" cy="906"/>
              </a:xfrm>
              <a:prstGeom prst="line">
                <a:avLst/>
              </a:prstGeom>
              <a:noFill/>
              <a:ln w="539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8479" name="Line 15"/>
            <p:cNvSpPr>
              <a:spLocks noChangeShapeType="1"/>
            </p:cNvSpPr>
            <p:nvPr/>
          </p:nvSpPr>
          <p:spPr bwMode="auto">
            <a:xfrm flipV="1">
              <a:off x="2004" y="7397"/>
              <a:ext cx="0" cy="680"/>
            </a:xfrm>
            <a:prstGeom prst="line">
              <a:avLst/>
            </a:prstGeom>
            <a:noFill/>
            <a:ln w="539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8480" name="Group 16"/>
            <p:cNvGrpSpPr>
              <a:grpSpLocks/>
            </p:cNvGrpSpPr>
            <p:nvPr/>
          </p:nvGrpSpPr>
          <p:grpSpPr bwMode="auto">
            <a:xfrm>
              <a:off x="2004" y="7246"/>
              <a:ext cx="644" cy="369"/>
              <a:chOff x="2004" y="7246"/>
              <a:chExt cx="644" cy="369"/>
            </a:xfrm>
          </p:grpSpPr>
          <p:sp>
            <p:nvSpPr>
              <p:cNvPr id="18484" name="Line 17"/>
              <p:cNvSpPr>
                <a:spLocks noChangeShapeType="1"/>
              </p:cNvSpPr>
              <p:nvPr/>
            </p:nvSpPr>
            <p:spPr bwMode="auto">
              <a:xfrm flipH="1">
                <a:off x="2350" y="7338"/>
                <a:ext cx="0" cy="150"/>
              </a:xfrm>
              <a:prstGeom prst="line">
                <a:avLst/>
              </a:prstGeom>
              <a:noFill/>
              <a:ln w="539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85" name="Line 18"/>
              <p:cNvSpPr>
                <a:spLocks noChangeShapeType="1"/>
              </p:cNvSpPr>
              <p:nvPr/>
            </p:nvSpPr>
            <p:spPr bwMode="auto">
              <a:xfrm>
                <a:off x="2004" y="7406"/>
                <a:ext cx="242" cy="0"/>
              </a:xfrm>
              <a:prstGeom prst="line">
                <a:avLst/>
              </a:prstGeom>
              <a:noFill/>
              <a:ln w="539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86" name="Line 19"/>
              <p:cNvSpPr>
                <a:spLocks noChangeShapeType="1"/>
              </p:cNvSpPr>
              <p:nvPr/>
            </p:nvSpPr>
            <p:spPr bwMode="auto">
              <a:xfrm>
                <a:off x="2258" y="7246"/>
                <a:ext cx="0" cy="369"/>
              </a:xfrm>
              <a:prstGeom prst="line">
                <a:avLst/>
              </a:prstGeom>
              <a:noFill/>
              <a:ln w="539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87" name="Line 20"/>
              <p:cNvSpPr>
                <a:spLocks noChangeShapeType="1"/>
              </p:cNvSpPr>
              <p:nvPr/>
            </p:nvSpPr>
            <p:spPr bwMode="auto">
              <a:xfrm>
                <a:off x="2339" y="7407"/>
                <a:ext cx="309" cy="0"/>
              </a:xfrm>
              <a:prstGeom prst="line">
                <a:avLst/>
              </a:prstGeom>
              <a:noFill/>
              <a:ln w="539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481" name="Group 21"/>
            <p:cNvGrpSpPr>
              <a:grpSpLocks/>
            </p:cNvGrpSpPr>
            <p:nvPr/>
          </p:nvGrpSpPr>
          <p:grpSpPr bwMode="auto">
            <a:xfrm>
              <a:off x="2660" y="7293"/>
              <a:ext cx="576" cy="587"/>
              <a:chOff x="2660" y="7293"/>
              <a:chExt cx="576" cy="587"/>
            </a:xfrm>
          </p:grpSpPr>
          <p:sp>
            <p:nvSpPr>
              <p:cNvPr id="18482" name="Rectangle 22"/>
              <p:cNvSpPr>
                <a:spLocks noChangeArrowheads="1"/>
              </p:cNvSpPr>
              <p:nvPr/>
            </p:nvSpPr>
            <p:spPr bwMode="auto">
              <a:xfrm>
                <a:off x="2660" y="7293"/>
                <a:ext cx="576" cy="230"/>
              </a:xfrm>
              <a:prstGeom prst="rect">
                <a:avLst/>
              </a:prstGeom>
              <a:noFill/>
              <a:ln w="539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83" name="Line 23"/>
              <p:cNvSpPr>
                <a:spLocks noChangeShapeType="1"/>
              </p:cNvSpPr>
              <p:nvPr/>
            </p:nvSpPr>
            <p:spPr bwMode="auto">
              <a:xfrm flipV="1">
                <a:off x="2938" y="7546"/>
                <a:ext cx="0" cy="334"/>
              </a:xfrm>
              <a:prstGeom prst="line">
                <a:avLst/>
              </a:prstGeom>
              <a:noFill/>
              <a:ln w="539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57188" y="3092461"/>
            <a:ext cx="2143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1. от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14810" y="469892"/>
            <a:ext cx="37861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u="sng" cap="all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Электромагнит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Line 41"/>
          <p:cNvSpPr>
            <a:spLocks noChangeShapeType="1"/>
          </p:cNvSpPr>
          <p:nvPr/>
        </p:nvSpPr>
        <p:spPr bwMode="auto">
          <a:xfrm rot="16200000" flipV="1">
            <a:off x="1617643" y="2227413"/>
            <a:ext cx="1071570" cy="45719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 type="none"/>
            <a:tailEnd type="stealth" w="med" len="med"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3" name="Line 41"/>
          <p:cNvSpPr>
            <a:spLocks noChangeShapeType="1"/>
          </p:cNvSpPr>
          <p:nvPr/>
        </p:nvSpPr>
        <p:spPr bwMode="auto">
          <a:xfrm rot="16200000" flipV="1">
            <a:off x="987241" y="2246463"/>
            <a:ext cx="1071570" cy="45719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 type="none"/>
            <a:tailEnd type="stealth" w="med" len="med"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4" name="Line 41"/>
          <p:cNvSpPr>
            <a:spLocks noChangeShapeType="1"/>
          </p:cNvSpPr>
          <p:nvPr/>
        </p:nvSpPr>
        <p:spPr bwMode="auto">
          <a:xfrm rot="16200000" flipV="1">
            <a:off x="396687" y="2225825"/>
            <a:ext cx="1071570" cy="45719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 type="none"/>
            <a:tailEnd type="stealth" w="med" len="med"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23850" y="3630623"/>
            <a:ext cx="2428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2. слабеет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1938" y="4283086"/>
            <a:ext cx="378618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6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сердечник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24"/>
          <p:cNvGrpSpPr>
            <a:grpSpLocks/>
          </p:cNvGrpSpPr>
          <p:nvPr/>
        </p:nvGrpSpPr>
        <p:grpSpPr bwMode="auto">
          <a:xfrm rot="10604731">
            <a:off x="3254375" y="1544638"/>
            <a:ext cx="438150" cy="1428750"/>
            <a:chOff x="5296" y="2846"/>
            <a:chExt cx="141" cy="836"/>
          </a:xfrm>
        </p:grpSpPr>
        <p:sp>
          <p:nvSpPr>
            <p:cNvPr id="18476" name="AutoShape 25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7" name="AutoShape 26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284916" y="2513021"/>
            <a:ext cx="1071559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реле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714872" y="969958"/>
            <a:ext cx="23574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Переноска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сортировка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звонок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телеграф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</a:t>
            </a:r>
          </a:p>
        </p:txBody>
      </p: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4643438" y="3724287"/>
            <a:ext cx="2784475" cy="1419225"/>
            <a:chOff x="5414" y="8811"/>
            <a:chExt cx="1983" cy="698"/>
          </a:xfrm>
        </p:grpSpPr>
        <p:grpSp>
          <p:nvGrpSpPr>
            <p:cNvPr id="18453" name="Group 29"/>
            <p:cNvGrpSpPr>
              <a:grpSpLocks/>
            </p:cNvGrpSpPr>
            <p:nvPr/>
          </p:nvGrpSpPr>
          <p:grpSpPr bwMode="auto">
            <a:xfrm rot="-5400000">
              <a:off x="6734" y="8643"/>
              <a:ext cx="495" cy="831"/>
              <a:chOff x="1915" y="7147"/>
              <a:chExt cx="1192" cy="1064"/>
            </a:xfrm>
          </p:grpSpPr>
          <p:sp>
            <p:nvSpPr>
              <p:cNvPr id="18465" name="Rectangle 30"/>
              <p:cNvSpPr>
                <a:spLocks noChangeArrowheads="1"/>
              </p:cNvSpPr>
              <p:nvPr/>
            </p:nvSpPr>
            <p:spPr bwMode="auto">
              <a:xfrm>
                <a:off x="1915" y="7399"/>
                <a:ext cx="1192" cy="659"/>
              </a:xfrm>
              <a:prstGeom prst="rect">
                <a:avLst/>
              </a:prstGeom>
              <a:noFill/>
              <a:ln w="508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8466" name="Group 31"/>
              <p:cNvGrpSpPr>
                <a:grpSpLocks/>
              </p:cNvGrpSpPr>
              <p:nvPr/>
            </p:nvGrpSpPr>
            <p:grpSpPr bwMode="auto">
              <a:xfrm>
                <a:off x="1978" y="7270"/>
                <a:ext cx="357" cy="935"/>
                <a:chOff x="2020" y="7270"/>
                <a:chExt cx="357" cy="935"/>
              </a:xfrm>
            </p:grpSpPr>
            <p:sp>
              <p:nvSpPr>
                <p:cNvPr id="18473" name="Arc 32"/>
                <p:cNvSpPr>
                  <a:spLocks/>
                </p:cNvSpPr>
                <p:nvPr/>
              </p:nvSpPr>
              <p:spPr bwMode="auto">
                <a:xfrm flipV="1">
                  <a:off x="2020" y="8064"/>
                  <a:ext cx="174" cy="141"/>
                </a:xfrm>
                <a:custGeom>
                  <a:avLst/>
                  <a:gdLst>
                    <a:gd name="T0" fmla="*/ 0 w 43173"/>
                    <a:gd name="T1" fmla="*/ 0 h 21600"/>
                    <a:gd name="T2" fmla="*/ 0 w 43173"/>
                    <a:gd name="T3" fmla="*/ 0 h 21600"/>
                    <a:gd name="T4" fmla="*/ 0 w 4317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73"/>
                    <a:gd name="T10" fmla="*/ 0 h 21600"/>
                    <a:gd name="T11" fmla="*/ 43173 w 431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73" h="21600" fill="none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</a:path>
                    <a:path w="43173" h="21600" stroke="0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  <a:lnTo>
                        <a:pt x="21573" y="21600"/>
                      </a:lnTo>
                      <a:close/>
                    </a:path>
                  </a:pathLst>
                </a:cu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74" name="Arc 33"/>
                <p:cNvSpPr>
                  <a:spLocks/>
                </p:cNvSpPr>
                <p:nvPr/>
              </p:nvSpPr>
              <p:spPr bwMode="auto">
                <a:xfrm>
                  <a:off x="2203" y="7270"/>
                  <a:ext cx="174" cy="141"/>
                </a:xfrm>
                <a:custGeom>
                  <a:avLst/>
                  <a:gdLst>
                    <a:gd name="T0" fmla="*/ 0 w 43173"/>
                    <a:gd name="T1" fmla="*/ 0 h 21600"/>
                    <a:gd name="T2" fmla="*/ 0 w 43173"/>
                    <a:gd name="T3" fmla="*/ 0 h 21600"/>
                    <a:gd name="T4" fmla="*/ 0 w 4317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73"/>
                    <a:gd name="T10" fmla="*/ 0 h 21600"/>
                    <a:gd name="T11" fmla="*/ 43173 w 431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73" h="21600" fill="none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</a:path>
                    <a:path w="43173" h="21600" stroke="0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  <a:lnTo>
                        <a:pt x="21573" y="21600"/>
                      </a:lnTo>
                      <a:close/>
                    </a:path>
                  </a:pathLst>
                </a:cu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75" name="Line 34"/>
                <p:cNvSpPr>
                  <a:spLocks noChangeShapeType="1"/>
                </p:cNvSpPr>
                <p:nvPr/>
              </p:nvSpPr>
              <p:spPr bwMode="auto">
                <a:xfrm>
                  <a:off x="2200" y="7413"/>
                  <a:ext cx="0" cy="634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467" name="Group 35"/>
              <p:cNvGrpSpPr>
                <a:grpSpLocks/>
              </p:cNvGrpSpPr>
              <p:nvPr/>
            </p:nvGrpSpPr>
            <p:grpSpPr bwMode="auto">
              <a:xfrm>
                <a:off x="2341" y="7276"/>
                <a:ext cx="357" cy="935"/>
                <a:chOff x="2020" y="7270"/>
                <a:chExt cx="357" cy="935"/>
              </a:xfrm>
            </p:grpSpPr>
            <p:sp>
              <p:nvSpPr>
                <p:cNvPr id="18470" name="Arc 36"/>
                <p:cNvSpPr>
                  <a:spLocks/>
                </p:cNvSpPr>
                <p:nvPr/>
              </p:nvSpPr>
              <p:spPr bwMode="auto">
                <a:xfrm flipV="1">
                  <a:off x="2020" y="8064"/>
                  <a:ext cx="174" cy="141"/>
                </a:xfrm>
                <a:custGeom>
                  <a:avLst/>
                  <a:gdLst>
                    <a:gd name="T0" fmla="*/ 0 w 43173"/>
                    <a:gd name="T1" fmla="*/ 0 h 21600"/>
                    <a:gd name="T2" fmla="*/ 0 w 43173"/>
                    <a:gd name="T3" fmla="*/ 0 h 21600"/>
                    <a:gd name="T4" fmla="*/ 0 w 4317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73"/>
                    <a:gd name="T10" fmla="*/ 0 h 21600"/>
                    <a:gd name="T11" fmla="*/ 43173 w 431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73" h="21600" fill="none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</a:path>
                    <a:path w="43173" h="21600" stroke="0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  <a:lnTo>
                        <a:pt x="21573" y="21600"/>
                      </a:lnTo>
                      <a:close/>
                    </a:path>
                  </a:pathLst>
                </a:cu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71" name="Arc 37"/>
                <p:cNvSpPr>
                  <a:spLocks/>
                </p:cNvSpPr>
                <p:nvPr/>
              </p:nvSpPr>
              <p:spPr bwMode="auto">
                <a:xfrm>
                  <a:off x="2203" y="7270"/>
                  <a:ext cx="174" cy="141"/>
                </a:xfrm>
                <a:custGeom>
                  <a:avLst/>
                  <a:gdLst>
                    <a:gd name="T0" fmla="*/ 0 w 43173"/>
                    <a:gd name="T1" fmla="*/ 0 h 21600"/>
                    <a:gd name="T2" fmla="*/ 0 w 43173"/>
                    <a:gd name="T3" fmla="*/ 0 h 21600"/>
                    <a:gd name="T4" fmla="*/ 0 w 4317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73"/>
                    <a:gd name="T10" fmla="*/ 0 h 21600"/>
                    <a:gd name="T11" fmla="*/ 43173 w 431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73" h="21600" fill="none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</a:path>
                    <a:path w="43173" h="21600" stroke="0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  <a:lnTo>
                        <a:pt x="21573" y="21600"/>
                      </a:lnTo>
                      <a:close/>
                    </a:path>
                  </a:pathLst>
                </a:cu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72" name="Line 38"/>
                <p:cNvSpPr>
                  <a:spLocks noChangeShapeType="1"/>
                </p:cNvSpPr>
                <p:nvPr/>
              </p:nvSpPr>
              <p:spPr bwMode="auto">
                <a:xfrm>
                  <a:off x="2200" y="7413"/>
                  <a:ext cx="0" cy="634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8468" name="Arc 39"/>
              <p:cNvSpPr>
                <a:spLocks/>
              </p:cNvSpPr>
              <p:nvPr/>
            </p:nvSpPr>
            <p:spPr bwMode="auto">
              <a:xfrm flipV="1">
                <a:off x="2698" y="8070"/>
                <a:ext cx="174" cy="141"/>
              </a:xfrm>
              <a:custGeom>
                <a:avLst/>
                <a:gdLst>
                  <a:gd name="T0" fmla="*/ 0 w 43173"/>
                  <a:gd name="T1" fmla="*/ 0 h 21600"/>
                  <a:gd name="T2" fmla="*/ 0 w 43173"/>
                  <a:gd name="T3" fmla="*/ 0 h 21600"/>
                  <a:gd name="T4" fmla="*/ 0 w 4317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73"/>
                  <a:gd name="T10" fmla="*/ 0 h 21600"/>
                  <a:gd name="T11" fmla="*/ 43173 w 4317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73" h="21600" fill="none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</a:path>
                  <a:path w="43173" h="21600" stroke="0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  <a:lnTo>
                      <a:pt x="21573" y="21600"/>
                    </a:lnTo>
                    <a:close/>
                  </a:path>
                </a:pathLst>
              </a:cu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69" name="Line 40"/>
              <p:cNvSpPr>
                <a:spLocks noChangeShapeType="1"/>
              </p:cNvSpPr>
              <p:nvPr/>
            </p:nvSpPr>
            <p:spPr bwMode="auto">
              <a:xfrm flipH="1">
                <a:off x="2878" y="7147"/>
                <a:ext cx="0" cy="906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454" name="Group 41"/>
            <p:cNvGrpSpPr>
              <a:grpSpLocks/>
            </p:cNvGrpSpPr>
            <p:nvPr/>
          </p:nvGrpSpPr>
          <p:grpSpPr bwMode="auto">
            <a:xfrm>
              <a:off x="5758" y="9140"/>
              <a:ext cx="644" cy="369"/>
              <a:chOff x="2004" y="7246"/>
              <a:chExt cx="644" cy="369"/>
            </a:xfrm>
          </p:grpSpPr>
          <p:sp>
            <p:nvSpPr>
              <p:cNvPr id="18461" name="Line 42"/>
              <p:cNvSpPr>
                <a:spLocks noChangeShapeType="1"/>
              </p:cNvSpPr>
              <p:nvPr/>
            </p:nvSpPr>
            <p:spPr bwMode="auto">
              <a:xfrm flipH="1">
                <a:off x="2350" y="7338"/>
                <a:ext cx="0" cy="15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62" name="Line 43"/>
              <p:cNvSpPr>
                <a:spLocks noChangeShapeType="1"/>
              </p:cNvSpPr>
              <p:nvPr/>
            </p:nvSpPr>
            <p:spPr bwMode="auto">
              <a:xfrm>
                <a:off x="2004" y="7406"/>
                <a:ext cx="242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63" name="Line 44"/>
              <p:cNvSpPr>
                <a:spLocks noChangeShapeType="1"/>
              </p:cNvSpPr>
              <p:nvPr/>
            </p:nvSpPr>
            <p:spPr bwMode="auto">
              <a:xfrm>
                <a:off x="2258" y="7246"/>
                <a:ext cx="0" cy="369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64" name="Line 45"/>
              <p:cNvSpPr>
                <a:spLocks noChangeShapeType="1"/>
              </p:cNvSpPr>
              <p:nvPr/>
            </p:nvSpPr>
            <p:spPr bwMode="auto">
              <a:xfrm>
                <a:off x="2339" y="7407"/>
                <a:ext cx="309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8455" name="Line 46"/>
            <p:cNvSpPr>
              <a:spLocks noChangeShapeType="1"/>
            </p:cNvSpPr>
            <p:nvPr/>
          </p:nvSpPr>
          <p:spPr bwMode="auto">
            <a:xfrm>
              <a:off x="6405" y="9296"/>
              <a:ext cx="345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6" name="Line 47"/>
            <p:cNvSpPr>
              <a:spLocks noChangeShapeType="1"/>
            </p:cNvSpPr>
            <p:nvPr/>
          </p:nvSpPr>
          <p:spPr bwMode="auto">
            <a:xfrm flipH="1">
              <a:off x="5564" y="8905"/>
              <a:ext cx="1014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7" name="Line 48"/>
            <p:cNvSpPr>
              <a:spLocks noChangeShapeType="1"/>
            </p:cNvSpPr>
            <p:nvPr/>
          </p:nvSpPr>
          <p:spPr bwMode="auto">
            <a:xfrm>
              <a:off x="5564" y="8905"/>
              <a:ext cx="0" cy="161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8" name="Line 49"/>
            <p:cNvSpPr>
              <a:spLocks noChangeShapeType="1"/>
            </p:cNvSpPr>
            <p:nvPr/>
          </p:nvSpPr>
          <p:spPr bwMode="auto">
            <a:xfrm>
              <a:off x="5576" y="9159"/>
              <a:ext cx="0" cy="161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9" name="Line 50"/>
            <p:cNvSpPr>
              <a:spLocks noChangeShapeType="1"/>
            </p:cNvSpPr>
            <p:nvPr/>
          </p:nvSpPr>
          <p:spPr bwMode="auto">
            <a:xfrm flipH="1">
              <a:off x="5414" y="9043"/>
              <a:ext cx="139" cy="138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0" name="Line 51"/>
            <p:cNvSpPr>
              <a:spLocks noChangeShapeType="1"/>
            </p:cNvSpPr>
            <p:nvPr/>
          </p:nvSpPr>
          <p:spPr bwMode="auto">
            <a:xfrm flipH="1" flipV="1">
              <a:off x="5577" y="9295"/>
              <a:ext cx="184" cy="2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" name="Group 52"/>
          <p:cNvGrpSpPr>
            <a:grpSpLocks/>
          </p:cNvGrpSpPr>
          <p:nvPr/>
        </p:nvGrpSpPr>
        <p:grpSpPr bwMode="auto">
          <a:xfrm>
            <a:off x="5948363" y="3160728"/>
            <a:ext cx="1550988" cy="352425"/>
            <a:chOff x="6497" y="8467"/>
            <a:chExt cx="1105" cy="173"/>
          </a:xfrm>
        </p:grpSpPr>
        <p:sp>
          <p:nvSpPr>
            <p:cNvPr id="18450" name="Line 53"/>
            <p:cNvSpPr>
              <a:spLocks noChangeShapeType="1"/>
            </p:cNvSpPr>
            <p:nvPr/>
          </p:nvSpPr>
          <p:spPr bwMode="auto">
            <a:xfrm>
              <a:off x="6497" y="8640"/>
              <a:ext cx="357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1" name="Line 54"/>
            <p:cNvSpPr>
              <a:spLocks noChangeShapeType="1"/>
            </p:cNvSpPr>
            <p:nvPr/>
          </p:nvSpPr>
          <p:spPr bwMode="auto">
            <a:xfrm flipH="1" flipV="1">
              <a:off x="6831" y="8467"/>
              <a:ext cx="415" cy="127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2" name="Line 55"/>
            <p:cNvSpPr>
              <a:spLocks noChangeShapeType="1"/>
            </p:cNvSpPr>
            <p:nvPr/>
          </p:nvSpPr>
          <p:spPr bwMode="auto">
            <a:xfrm>
              <a:off x="7245" y="8593"/>
              <a:ext cx="357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0" y="5103813"/>
            <a:ext cx="6429375" cy="1754187"/>
          </a:xfrm>
          <a:prstGeom prst="rect">
            <a:avLst/>
          </a:prstGeom>
          <a:solidFill>
            <a:srgbClr val="FFFF00">
              <a:alpha val="76862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Источником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магнитного поля является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ток</a:t>
            </a:r>
          </a:p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двигающийся заряд!)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L 0.1868 -0.0007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3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3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3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3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3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3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3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3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3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3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3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3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3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3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3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7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28" grpId="0"/>
      <p:bldP spid="29" grpId="0"/>
      <p:bldP spid="35" grpId="0"/>
      <p:bldP spid="36" grpId="0"/>
      <p:bldP spid="42" grpId="0"/>
      <p:bldP spid="43" grpId="0" build="p"/>
      <p:bldP spid="74" grpId="0" animBg="1"/>
      <p:bldP spid="7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692497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15.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Магнитное поле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вид материи, основным свойством которого является действие на     проводник с током или магнитную стрелку.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Источником магнитного поля является электрический ток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15.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Линии магнитной индукции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линии, касательные к которым совпадают с вектором индукции магнитного поля. Направлены туда куда показывает северный конец магнитной     стрелки.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15.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Правило Буравчика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поступательное движение буравчика совпадает с направлением магнитного поля, то вращение ручек совпадает с направлением электрического тока.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Величина магнитной индукции зависит от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силы тока,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расстояния до тока,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формы проводника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наличие сердечника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15.</a:t>
            </a:r>
            <a:r>
              <a:rPr lang="ru-RU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Вихревое поле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поле, магнитные линии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которого замкнуты.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 rot="-5400000">
            <a:off x="7640006" y="4933026"/>
            <a:ext cx="969857" cy="1247952"/>
            <a:chOff x="1915" y="7147"/>
            <a:chExt cx="1192" cy="1064"/>
          </a:xfrm>
        </p:grpSpPr>
        <p:sp>
          <p:nvSpPr>
            <p:cNvPr id="5" name="Rectangle 16"/>
            <p:cNvSpPr>
              <a:spLocks noChangeArrowheads="1"/>
            </p:cNvSpPr>
            <p:nvPr/>
          </p:nvSpPr>
          <p:spPr bwMode="auto">
            <a:xfrm>
              <a:off x="1915" y="7399"/>
              <a:ext cx="1192" cy="659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1978" y="7270"/>
              <a:ext cx="357" cy="935"/>
              <a:chOff x="2020" y="7270"/>
              <a:chExt cx="357" cy="935"/>
            </a:xfrm>
          </p:grpSpPr>
          <p:sp>
            <p:nvSpPr>
              <p:cNvPr id="13" name="Arc 18"/>
              <p:cNvSpPr>
                <a:spLocks/>
              </p:cNvSpPr>
              <p:nvPr/>
            </p:nvSpPr>
            <p:spPr bwMode="auto">
              <a:xfrm flipV="1">
                <a:off x="2020" y="8064"/>
                <a:ext cx="174" cy="141"/>
              </a:xfrm>
              <a:custGeom>
                <a:avLst/>
                <a:gdLst>
                  <a:gd name="T0" fmla="*/ 0 w 43173"/>
                  <a:gd name="T1" fmla="*/ 0 h 21600"/>
                  <a:gd name="T2" fmla="*/ 0 w 43173"/>
                  <a:gd name="T3" fmla="*/ 0 h 21600"/>
                  <a:gd name="T4" fmla="*/ 0 w 4317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73"/>
                  <a:gd name="T10" fmla="*/ 0 h 21600"/>
                  <a:gd name="T11" fmla="*/ 43173 w 4317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73" h="21600" fill="none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</a:path>
                  <a:path w="43173" h="21600" stroke="0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  <a:lnTo>
                      <a:pt x="21573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Arc 19"/>
              <p:cNvSpPr>
                <a:spLocks/>
              </p:cNvSpPr>
              <p:nvPr/>
            </p:nvSpPr>
            <p:spPr bwMode="auto">
              <a:xfrm>
                <a:off x="2203" y="7270"/>
                <a:ext cx="174" cy="141"/>
              </a:xfrm>
              <a:custGeom>
                <a:avLst/>
                <a:gdLst>
                  <a:gd name="T0" fmla="*/ 0 w 43173"/>
                  <a:gd name="T1" fmla="*/ 0 h 21600"/>
                  <a:gd name="T2" fmla="*/ 0 w 43173"/>
                  <a:gd name="T3" fmla="*/ 0 h 21600"/>
                  <a:gd name="T4" fmla="*/ 0 w 4317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73"/>
                  <a:gd name="T10" fmla="*/ 0 h 21600"/>
                  <a:gd name="T11" fmla="*/ 43173 w 4317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73" h="21600" fill="none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</a:path>
                  <a:path w="43173" h="21600" stroke="0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  <a:lnTo>
                      <a:pt x="21573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Line 20"/>
              <p:cNvSpPr>
                <a:spLocks noChangeShapeType="1"/>
              </p:cNvSpPr>
              <p:nvPr/>
            </p:nvSpPr>
            <p:spPr bwMode="auto">
              <a:xfrm>
                <a:off x="2200" y="7413"/>
                <a:ext cx="0" cy="63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2341" y="7276"/>
              <a:ext cx="357" cy="935"/>
              <a:chOff x="2020" y="7270"/>
              <a:chExt cx="357" cy="935"/>
            </a:xfrm>
          </p:grpSpPr>
          <p:sp>
            <p:nvSpPr>
              <p:cNvPr id="10" name="Arc 22"/>
              <p:cNvSpPr>
                <a:spLocks/>
              </p:cNvSpPr>
              <p:nvPr/>
            </p:nvSpPr>
            <p:spPr bwMode="auto">
              <a:xfrm flipV="1">
                <a:off x="2020" y="8064"/>
                <a:ext cx="174" cy="141"/>
              </a:xfrm>
              <a:custGeom>
                <a:avLst/>
                <a:gdLst>
                  <a:gd name="T0" fmla="*/ 0 w 43173"/>
                  <a:gd name="T1" fmla="*/ 0 h 21600"/>
                  <a:gd name="T2" fmla="*/ 0 w 43173"/>
                  <a:gd name="T3" fmla="*/ 0 h 21600"/>
                  <a:gd name="T4" fmla="*/ 0 w 4317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73"/>
                  <a:gd name="T10" fmla="*/ 0 h 21600"/>
                  <a:gd name="T11" fmla="*/ 43173 w 4317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73" h="21600" fill="none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</a:path>
                  <a:path w="43173" h="21600" stroke="0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  <a:lnTo>
                      <a:pt x="21573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Arc 23"/>
              <p:cNvSpPr>
                <a:spLocks/>
              </p:cNvSpPr>
              <p:nvPr/>
            </p:nvSpPr>
            <p:spPr bwMode="auto">
              <a:xfrm>
                <a:off x="2203" y="7270"/>
                <a:ext cx="174" cy="141"/>
              </a:xfrm>
              <a:custGeom>
                <a:avLst/>
                <a:gdLst>
                  <a:gd name="T0" fmla="*/ 0 w 43173"/>
                  <a:gd name="T1" fmla="*/ 0 h 21600"/>
                  <a:gd name="T2" fmla="*/ 0 w 43173"/>
                  <a:gd name="T3" fmla="*/ 0 h 21600"/>
                  <a:gd name="T4" fmla="*/ 0 w 4317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73"/>
                  <a:gd name="T10" fmla="*/ 0 h 21600"/>
                  <a:gd name="T11" fmla="*/ 43173 w 4317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73" h="21600" fill="none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</a:path>
                  <a:path w="43173" h="21600" stroke="0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  <a:lnTo>
                      <a:pt x="21573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Line 24"/>
              <p:cNvSpPr>
                <a:spLocks noChangeShapeType="1"/>
              </p:cNvSpPr>
              <p:nvPr/>
            </p:nvSpPr>
            <p:spPr bwMode="auto">
              <a:xfrm>
                <a:off x="2200" y="7413"/>
                <a:ext cx="0" cy="63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" name="Arc 25"/>
            <p:cNvSpPr>
              <a:spLocks/>
            </p:cNvSpPr>
            <p:nvPr/>
          </p:nvSpPr>
          <p:spPr bwMode="auto">
            <a:xfrm flipV="1">
              <a:off x="2698" y="8070"/>
              <a:ext cx="174" cy="141"/>
            </a:xfrm>
            <a:custGeom>
              <a:avLst/>
              <a:gdLst>
                <a:gd name="T0" fmla="*/ 0 w 43173"/>
                <a:gd name="T1" fmla="*/ 0 h 21600"/>
                <a:gd name="T2" fmla="*/ 0 w 43173"/>
                <a:gd name="T3" fmla="*/ 0 h 21600"/>
                <a:gd name="T4" fmla="*/ 0 w 43173"/>
                <a:gd name="T5" fmla="*/ 0 h 21600"/>
                <a:gd name="T6" fmla="*/ 0 60000 65536"/>
                <a:gd name="T7" fmla="*/ 0 60000 65536"/>
                <a:gd name="T8" fmla="*/ 0 60000 65536"/>
                <a:gd name="T9" fmla="*/ 0 w 43173"/>
                <a:gd name="T10" fmla="*/ 0 h 21600"/>
                <a:gd name="T11" fmla="*/ 43173 w 4317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73" h="21600" fill="none" extrusionOk="0">
                  <a:moveTo>
                    <a:pt x="-1" y="20523"/>
                  </a:moveTo>
                  <a:cubicBezTo>
                    <a:pt x="573" y="9027"/>
                    <a:pt x="10061" y="-1"/>
                    <a:pt x="21573" y="0"/>
                  </a:cubicBezTo>
                  <a:cubicBezTo>
                    <a:pt x="33502" y="0"/>
                    <a:pt x="43173" y="9670"/>
                    <a:pt x="43173" y="21600"/>
                  </a:cubicBezTo>
                </a:path>
                <a:path w="43173" h="21600" stroke="0" extrusionOk="0">
                  <a:moveTo>
                    <a:pt x="-1" y="20523"/>
                  </a:moveTo>
                  <a:cubicBezTo>
                    <a:pt x="573" y="9027"/>
                    <a:pt x="10061" y="-1"/>
                    <a:pt x="21573" y="0"/>
                  </a:cubicBezTo>
                  <a:cubicBezTo>
                    <a:pt x="33502" y="0"/>
                    <a:pt x="43173" y="9670"/>
                    <a:pt x="43173" y="21600"/>
                  </a:cubicBezTo>
                  <a:lnTo>
                    <a:pt x="21573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26"/>
            <p:cNvSpPr>
              <a:spLocks noChangeShapeType="1"/>
            </p:cNvSpPr>
            <p:nvPr/>
          </p:nvSpPr>
          <p:spPr bwMode="auto">
            <a:xfrm flipH="1">
              <a:off x="2878" y="7147"/>
              <a:ext cx="0" cy="90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 rot="-5400000">
            <a:off x="7215205" y="4929197"/>
            <a:ext cx="1928826" cy="1357323"/>
            <a:chOff x="1796" y="6025"/>
            <a:chExt cx="5795" cy="1589"/>
          </a:xfrm>
        </p:grpSpPr>
        <p:sp>
          <p:nvSpPr>
            <p:cNvPr id="17" name="Oval 29"/>
            <p:cNvSpPr>
              <a:spLocks noChangeArrowheads="1"/>
            </p:cNvSpPr>
            <p:nvPr/>
          </p:nvSpPr>
          <p:spPr bwMode="auto">
            <a:xfrm>
              <a:off x="2511" y="6198"/>
              <a:ext cx="4412" cy="391"/>
            </a:xfrm>
            <a:prstGeom prst="ellipse">
              <a:avLst/>
            </a:prstGeom>
            <a:noFill/>
            <a:ln w="19050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Oval 30"/>
            <p:cNvSpPr>
              <a:spLocks noChangeArrowheads="1"/>
            </p:cNvSpPr>
            <p:nvPr/>
          </p:nvSpPr>
          <p:spPr bwMode="auto">
            <a:xfrm>
              <a:off x="2430" y="7074"/>
              <a:ext cx="4412" cy="391"/>
            </a:xfrm>
            <a:prstGeom prst="ellipse">
              <a:avLst/>
            </a:prstGeom>
            <a:noFill/>
            <a:ln w="19050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Oval 31"/>
            <p:cNvSpPr>
              <a:spLocks noChangeArrowheads="1"/>
            </p:cNvSpPr>
            <p:nvPr/>
          </p:nvSpPr>
          <p:spPr bwMode="auto">
            <a:xfrm>
              <a:off x="1796" y="6981"/>
              <a:ext cx="5749" cy="633"/>
            </a:xfrm>
            <a:prstGeom prst="ellipse">
              <a:avLst/>
            </a:prstGeom>
            <a:noFill/>
            <a:ln w="19050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Oval 32"/>
            <p:cNvSpPr>
              <a:spLocks noChangeArrowheads="1"/>
            </p:cNvSpPr>
            <p:nvPr/>
          </p:nvSpPr>
          <p:spPr bwMode="auto">
            <a:xfrm>
              <a:off x="1842" y="6025"/>
              <a:ext cx="5749" cy="633"/>
            </a:xfrm>
            <a:prstGeom prst="ellipse">
              <a:avLst/>
            </a:prstGeom>
            <a:noFill/>
            <a:ln w="19050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Line 33"/>
            <p:cNvSpPr>
              <a:spLocks noChangeShapeType="1"/>
            </p:cNvSpPr>
            <p:nvPr/>
          </p:nvSpPr>
          <p:spPr bwMode="auto">
            <a:xfrm flipH="1">
              <a:off x="2600" y="6814"/>
              <a:ext cx="3906" cy="0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" name="Line 41"/>
          <p:cNvSpPr>
            <a:spLocks noChangeShapeType="1"/>
          </p:cNvSpPr>
          <p:nvPr/>
        </p:nvSpPr>
        <p:spPr bwMode="auto">
          <a:xfrm rot="16200000" flipV="1">
            <a:off x="8187020" y="5298999"/>
            <a:ext cx="0" cy="4852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" name="Line 41"/>
          <p:cNvSpPr>
            <a:spLocks noChangeShapeType="1"/>
          </p:cNvSpPr>
          <p:nvPr/>
        </p:nvSpPr>
        <p:spPr bwMode="auto">
          <a:xfrm rot="16200000" flipV="1">
            <a:off x="8183845" y="5013246"/>
            <a:ext cx="0" cy="4852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" name="Line 41"/>
          <p:cNvSpPr>
            <a:spLocks noChangeShapeType="1"/>
          </p:cNvSpPr>
          <p:nvPr/>
        </p:nvSpPr>
        <p:spPr bwMode="auto">
          <a:xfrm rot="16200000" flipV="1">
            <a:off x="8183845" y="5607028"/>
            <a:ext cx="0" cy="4852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16" name="Group 128"/>
          <p:cNvGrpSpPr>
            <a:grpSpLocks/>
          </p:cNvGrpSpPr>
          <p:nvPr/>
        </p:nvGrpSpPr>
        <p:grpSpPr bwMode="auto">
          <a:xfrm rot="14816901" flipH="1">
            <a:off x="8040314" y="4387474"/>
            <a:ext cx="320780" cy="361126"/>
            <a:chOff x="3340" y="2819"/>
            <a:chExt cx="566" cy="674"/>
          </a:xfrm>
        </p:grpSpPr>
        <p:sp>
          <p:nvSpPr>
            <p:cNvPr id="26" name="Arc 129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4925">
              <a:solidFill>
                <a:schemeClr val="tx1">
                  <a:alpha val="79999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Line 130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34925">
              <a:solidFill>
                <a:schemeClr val="tx1">
                  <a:alpha val="79999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Line 131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34925">
              <a:solidFill>
                <a:schemeClr val="tx1">
                  <a:alpha val="79999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Oval 132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solidFill>
              <a:srgbClr val="0033CC"/>
            </a:solidFill>
            <a:ln w="34925">
              <a:solidFill>
                <a:schemeClr val="tx1">
                  <a:alpha val="79999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" name="Группа 29"/>
          <p:cNvGrpSpPr/>
          <p:nvPr/>
        </p:nvGrpSpPr>
        <p:grpSpPr>
          <a:xfrm>
            <a:off x="7929586" y="6215082"/>
            <a:ext cx="526106" cy="707886"/>
            <a:chOff x="8072462" y="4071942"/>
            <a:chExt cx="531364" cy="972352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8072462" y="4071942"/>
              <a:ext cx="531364" cy="9723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 smtClean="0">
                  <a:solidFill>
                    <a:srgbClr val="00CCFF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ru-RU" sz="4000" dirty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Line 2"/>
            <p:cNvSpPr>
              <a:spLocks noChangeShapeType="1"/>
            </p:cNvSpPr>
            <p:nvPr/>
          </p:nvSpPr>
          <p:spPr bwMode="auto">
            <a:xfrm>
              <a:off x="8161014" y="4246820"/>
              <a:ext cx="396001" cy="0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99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 animBg="1"/>
      <p:bldP spid="22" grpId="0" animBg="1"/>
      <p:bldP spid="23" grpId="0" animBg="1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3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Электрическое взаимодействие осуществляется  между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электрическими зарядами.</a:t>
            </a:r>
          </a:p>
          <a:p>
            <a:pPr algn="r"/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Существуют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магнитные заряды?</a:t>
            </a:r>
            <a:endParaRPr lang="ru-RU" sz="24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924944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dirty="0" smtClean="0"/>
          </a:p>
          <a:p>
            <a:pPr algn="ctr"/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5" cstate="print">
            <a:lum bright="-10000" contrast="30000"/>
          </a:blip>
          <a:srcRect l="9147" t="8741" r="64674" b="33423"/>
          <a:stretch>
            <a:fillRect/>
          </a:stretch>
        </p:blipFill>
        <p:spPr bwMode="auto">
          <a:xfrm>
            <a:off x="0" y="404664"/>
            <a:ext cx="2088232" cy="331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print">
            <a:lum bright="-10000" contrast="30000"/>
          </a:blip>
          <a:srcRect l="64213" t="8741" r="7802" b="32286"/>
          <a:stretch>
            <a:fillRect/>
          </a:stretch>
        </p:blipFill>
        <p:spPr bwMode="auto">
          <a:xfrm>
            <a:off x="5652120" y="2564904"/>
            <a:ext cx="3491880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>
            <a:lum bright="-10000" contrast="30000"/>
          </a:blip>
          <a:srcRect l="34423" t="8741" r="35787" b="26012"/>
          <a:stretch>
            <a:fillRect/>
          </a:stretch>
        </p:blipFill>
        <p:spPr bwMode="auto">
          <a:xfrm>
            <a:off x="2051720" y="1052736"/>
            <a:ext cx="396044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БНП, Электродинамика, анимация №20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2924944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dirty="0" smtClean="0"/>
          </a:p>
          <a:p>
            <a:pPr algn="ctr"/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>
            <a:lum bright="-20000" contrast="30000"/>
          </a:blip>
          <a:srcRect l="5356" t="10383" r="71689" b="43169"/>
          <a:stretch>
            <a:fillRect/>
          </a:stretch>
        </p:blipFill>
        <p:spPr bwMode="auto">
          <a:xfrm>
            <a:off x="0" y="476672"/>
            <a:ext cx="5292080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3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Электрическое взаимодействие осуществляется  между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электрическими зарядами.</a:t>
            </a:r>
          </a:p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Существуют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магнитные заряды?</a:t>
            </a:r>
            <a:endParaRPr lang="ru-RU" sz="2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924944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dirty="0" smtClean="0"/>
          </a:p>
          <a:p>
            <a:pPr algn="ctr"/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 cstate="print">
            <a:lum bright="-20000" contrast="30000"/>
          </a:blip>
          <a:srcRect l="27218" t="10383" r="8942" b="43169"/>
          <a:stretch>
            <a:fillRect/>
          </a:stretch>
        </p:blipFill>
        <p:spPr bwMode="auto">
          <a:xfrm>
            <a:off x="251520" y="1628800"/>
            <a:ext cx="770485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 l="51562" t="20874" r="16211" b="19433"/>
          <a:stretch>
            <a:fillRect/>
          </a:stretch>
        </p:blipFill>
        <p:spPr bwMode="auto">
          <a:xfrm>
            <a:off x="0" y="-71462"/>
            <a:ext cx="4714876" cy="698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 l="15430" t="17773" r="48828" b="22900"/>
          <a:stretch>
            <a:fillRect/>
          </a:stretch>
        </p:blipFill>
        <p:spPr bwMode="auto">
          <a:xfrm>
            <a:off x="4786314" y="0"/>
            <a:ext cx="435768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635896" y="429394"/>
            <a:ext cx="1117584" cy="877359"/>
          </a:xfrm>
          <a:prstGeom prst="rect">
            <a:avLst/>
          </a:prstGeom>
          <a:solidFill>
            <a:srgbClr val="0000FF">
              <a:alpha val="84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66"/>
          <p:cNvGrpSpPr/>
          <p:nvPr/>
        </p:nvGrpSpPr>
        <p:grpSpPr>
          <a:xfrm>
            <a:off x="3635896" y="24730"/>
            <a:ext cx="1117584" cy="1316038"/>
            <a:chOff x="3168664" y="526712"/>
            <a:chExt cx="1117584" cy="1316038"/>
          </a:xfrm>
        </p:grpSpPr>
        <p:sp>
          <p:nvSpPr>
            <p:cNvPr id="2054" name="Line 6"/>
            <p:cNvSpPr>
              <a:spLocks noChangeShapeType="1"/>
            </p:cNvSpPr>
            <p:nvPr/>
          </p:nvSpPr>
          <p:spPr bwMode="auto">
            <a:xfrm>
              <a:off x="3168664" y="526712"/>
              <a:ext cx="0" cy="131603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5" name="Line 7"/>
            <p:cNvSpPr>
              <a:spLocks noChangeShapeType="1"/>
            </p:cNvSpPr>
            <p:nvPr/>
          </p:nvSpPr>
          <p:spPr bwMode="auto">
            <a:xfrm>
              <a:off x="4286248" y="526712"/>
              <a:ext cx="0" cy="131603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/>
            </a:p>
          </p:txBody>
        </p:sp>
        <p:sp>
          <p:nvSpPr>
            <p:cNvPr id="2056" name="Line 8"/>
            <p:cNvSpPr>
              <a:spLocks noChangeShapeType="1"/>
            </p:cNvSpPr>
            <p:nvPr/>
          </p:nvSpPr>
          <p:spPr bwMode="auto">
            <a:xfrm>
              <a:off x="3168664" y="1816080"/>
              <a:ext cx="1117584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779912" y="1340768"/>
            <a:ext cx="688956" cy="785818"/>
            <a:chOff x="2880" y="6480"/>
            <a:chExt cx="166" cy="549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2880" y="6480"/>
              <a:ext cx="166" cy="549"/>
              <a:chOff x="2880" y="6480"/>
              <a:chExt cx="166" cy="549"/>
            </a:xfrm>
          </p:grpSpPr>
          <p:sp>
            <p:nvSpPr>
              <p:cNvPr id="2059" name="Rectangle 11"/>
              <p:cNvSpPr>
                <a:spLocks noChangeArrowheads="1"/>
              </p:cNvSpPr>
              <p:nvPr/>
            </p:nvSpPr>
            <p:spPr bwMode="auto">
              <a:xfrm>
                <a:off x="2880" y="6741"/>
                <a:ext cx="144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auto">
              <a:xfrm>
                <a:off x="2960" y="6480"/>
                <a:ext cx="86" cy="251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5" y="215"/>
                  </a:cxn>
                  <a:cxn ang="0">
                    <a:pos x="79" y="172"/>
                  </a:cxn>
                  <a:cxn ang="0">
                    <a:pos x="86" y="151"/>
                  </a:cxn>
                  <a:cxn ang="0">
                    <a:pos x="43" y="0"/>
                  </a:cxn>
                </a:cxnLst>
                <a:rect l="0" t="0" r="r" b="b"/>
                <a:pathLst>
                  <a:path w="86" h="251">
                    <a:moveTo>
                      <a:pt x="0" y="251"/>
                    </a:moveTo>
                    <a:cubicBezTo>
                      <a:pt x="30" y="244"/>
                      <a:pt x="43" y="236"/>
                      <a:pt x="65" y="215"/>
                    </a:cubicBezTo>
                    <a:cubicBezTo>
                      <a:pt x="70" y="201"/>
                      <a:pt x="74" y="186"/>
                      <a:pt x="79" y="172"/>
                    </a:cubicBezTo>
                    <a:cubicBezTo>
                      <a:pt x="81" y="165"/>
                      <a:pt x="86" y="151"/>
                      <a:pt x="86" y="151"/>
                    </a:cubicBezTo>
                    <a:cubicBezTo>
                      <a:pt x="80" y="95"/>
                      <a:pt x="84" y="41"/>
                      <a:pt x="43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8" name="Прямоугольник 57"/>
          <p:cNvSpPr/>
          <p:nvPr/>
        </p:nvSpPr>
        <p:spPr>
          <a:xfrm>
            <a:off x="4572000" y="2270602"/>
            <a:ext cx="32205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поглощен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723418" y="2278613"/>
            <a:ext cx="1420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З.С.Э.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rot="5400000" flipH="1" flipV="1">
            <a:off x="2313947" y="1177933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3794806" y="1846954"/>
            <a:ext cx="571504" cy="28575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3707904" y="2700412"/>
            <a:ext cx="18573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40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081897" y="2871938"/>
            <a:ext cx="13623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(80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)+ 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" name="Прямая со стрелкой 70"/>
          <p:cNvCxnSpPr/>
          <p:nvPr/>
        </p:nvCxnSpPr>
        <p:spPr>
          <a:xfrm rot="5400000" flipH="1" flipV="1">
            <a:off x="5783987" y="1042455"/>
            <a:ext cx="1800000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6398632" y="1857364"/>
            <a:ext cx="244427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6255756" y="-24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914176" y="1357298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6106516" y="1200774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 flipV="1">
            <a:off x="6687903" y="548680"/>
            <a:ext cx="980441" cy="896576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6660232" y="548680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5940152" y="332656"/>
            <a:ext cx="864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899592" y="3571876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4200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∙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0,75∙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80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+</a:t>
            </a:r>
            <a:r>
              <a:rPr lang="en-US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3851920" y="3573016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2300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000·0,25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0" y="4500570"/>
            <a:ext cx="9144000" cy="892552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нагревания воды до 100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испарения 250гр воды потребуется …. Дж энергии.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6643702" y="3571876"/>
            <a:ext cx="1964577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lum bright="-20000" contrast="60000"/>
          </a:blip>
          <a:srcRect l="9151" t="10321" r="10316" b="79492"/>
          <a:stretch>
            <a:fillRect/>
          </a:stretch>
        </p:blipFill>
        <p:spPr bwMode="auto">
          <a:xfrm>
            <a:off x="0" y="5877272"/>
            <a:ext cx="91440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Прямоугольник 54"/>
          <p:cNvSpPr/>
          <p:nvPr/>
        </p:nvSpPr>
        <p:spPr>
          <a:xfrm>
            <a:off x="0" y="0"/>
            <a:ext cx="3635896" cy="3234219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вд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=0,75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>
              <a:lnSpc>
                <a:spcPts val="35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вд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=4200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Дж/(кг∙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0,25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=2,3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МДж/кг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flipV="1">
            <a:off x="7668344" y="523280"/>
            <a:ext cx="1080120" cy="3248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2771800" y="2780928"/>
            <a:ext cx="792088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228184" y="2844428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0" y="3573016"/>
            <a:ext cx="9716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1"/>
          <p:cNvSpPr>
            <a:spLocks noChangeArrowheads="1"/>
          </p:cNvSpPr>
          <p:nvPr/>
        </p:nvSpPr>
        <p:spPr bwMode="auto">
          <a:xfrm>
            <a:off x="3419872" y="2842483"/>
            <a:ext cx="5212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668344" y="138118"/>
            <a:ext cx="1296144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испарение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 rot="19081580">
            <a:off x="6692477" y="1076397"/>
            <a:ext cx="136815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нагревание</a:t>
            </a:r>
            <a:endParaRPr lang="ru-RU" sz="1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5786454"/>
            <a:ext cx="533401" cy="357166"/>
          </a:xfrm>
          <a:prstGeom prst="rect">
            <a:avLst/>
          </a:prstGeom>
          <a:solidFill>
            <a:srgbClr val="FFFFFF"/>
          </a:solidFill>
          <a:ln w="952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11</a:t>
            </a: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300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300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300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300"/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300"/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300"/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000"/>
                            </p:stCondLst>
                            <p:childTnLst>
                              <p:par>
                                <p:cTn id="1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58" grpId="0"/>
      <p:bldP spid="59" grpId="0"/>
      <p:bldP spid="63" grpId="0" animBg="1"/>
      <p:bldP spid="69" grpId="0"/>
      <p:bldP spid="70" grpId="0"/>
      <p:bldP spid="73" grpId="0"/>
      <p:bldP spid="74" grpId="0"/>
      <p:bldP spid="75" grpId="0"/>
      <p:bldP spid="78" grpId="0"/>
      <p:bldP spid="82" grpId="0"/>
      <p:bldP spid="91" grpId="0"/>
      <p:bldP spid="90" grpId="0" animBg="1"/>
      <p:bldP spid="99" grpId="0" animBg="1"/>
      <p:bldP spid="55" grpId="0" build="p" animBg="1"/>
      <p:bldP spid="66" grpId="0" animBg="1"/>
      <p:bldP spid="79" grpId="0"/>
      <p:bldP spid="80" grpId="0" animBg="1"/>
      <p:bldP spid="68" grpId="0"/>
      <p:bldP spid="85" grpId="0" animBg="1"/>
      <p:bldP spid="8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28938" y="28575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71750" y="1071563"/>
            <a:ext cx="4214813" cy="2071687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8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№15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48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17-20</a:t>
            </a:r>
            <a:endParaRPr lang="en-US" sz="4800" b="1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92868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95324341"/>
              </p:ext>
            </p:extLst>
          </p:nvPr>
        </p:nvGraphicFramePr>
        <p:xfrm>
          <a:off x="0" y="-2"/>
          <a:ext cx="9144000" cy="66563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544"/>
                <a:gridCol w="102207"/>
                <a:gridCol w="578477"/>
                <a:gridCol w="1139502"/>
                <a:gridCol w="885425"/>
                <a:gridCol w="841155"/>
                <a:gridCol w="841155"/>
                <a:gridCol w="1044801"/>
                <a:gridCol w="628651"/>
                <a:gridCol w="841155"/>
                <a:gridCol w="1131018"/>
                <a:gridCol w="642910"/>
              </a:tblGrid>
              <a:tr h="374937">
                <a:tc gridSpan="1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(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 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r>
                        <a:rPr lang="ru-RU" sz="1400" cap="all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электромагнитные  явления</a:t>
                      </a:r>
                      <a:r>
                        <a:rPr lang="ru-RU" sz="1400" cap="all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 17/6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Урок - 2 (</a:t>
                      </a: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З15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№ 23-1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316" marR="5331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4937">
                <a:tc gridSpan="1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cap="all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r>
                        <a:rPr lang="ru-RU" sz="2400" b="1" cap="all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 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л.р. №11 </a:t>
                      </a:r>
                      <a:r>
                        <a:rPr lang="ru-RU" sz="2400" b="1" u="sng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Изучение магнитного поля</a:t>
                      </a:r>
                      <a:endParaRPr lang="ru-RU" sz="14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cap="all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cap="all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электромагниты  и  их  применение.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316" marR="5331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2404">
                <a:tc gridSpan="1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ЦЕЛИ:1.Закрепить знания по теме №15.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2.Развивать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аудиальные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визуальные способности учащихся.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316" marR="5331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2279">
                <a:tc gridSpan="1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u="sng" cap="all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Задачи:</a:t>
                      </a:r>
                      <a:r>
                        <a:rPr lang="ru-RU" sz="1400" cap="all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1) О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бобщить и систематизировать знания учащихся по теме №15.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 Организовать применение знаний в речевой и графической учебной практике.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 Организовать применение знаний в измененных и нестандартных условиях при решении качественных задач.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316" marR="5331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469">
                <a:tc gridSpan="1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u="sng" cap="all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</a:t>
                      </a:r>
                      <a:r>
                        <a:rPr lang="ru-RU" sz="1400" b="1" u="sng" cap="all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УРОКА</a:t>
                      </a:r>
                      <a:r>
                        <a:rPr lang="ru-RU" sz="1400" b="1" cap="all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ru-RU" sz="1400" cap="all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тработки знаний и умений по теме.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316" marR="5331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4937">
                <a:tc gridSpan="1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u="sng" cap="all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УРО КА: 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репродуктивный в форме закрепления суждений и решения творческих задач.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316" marR="5331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469">
                <a:tc gridSpan="1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ДЕМОНСТРАЦИИ:1. 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316" marR="5331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4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u="none" strike="noStrike" cap="all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316" marR="53316" marT="0" marB="0"/>
                </a:tc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ХОД УРОКА: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316" marR="5331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cap="all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316" marR="53316" marT="0" marB="0"/>
                </a:tc>
              </a:tr>
              <a:tr h="3436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cap="all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316" marR="53316" marT="0" marB="0"/>
                </a:tc>
                <a:tc grid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Объяснение Д/З (гр.№2) и консультация по теме №15.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316" marR="5331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5м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316" marR="53316" marT="0" marB="0"/>
                </a:tc>
              </a:tr>
              <a:tr h="12029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u="sng" cap="all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316" marR="53316" marT="0" marB="0"/>
                </a:tc>
                <a:tc grid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Процесс усвоения 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65125" algn="l"/>
                        </a:tabLst>
                      </a:pP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аудиализация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-  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1231900" algn="l"/>
                        </a:tabLs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магнитное поле,  магнитные линии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lang="ru-RU" sz="2400" b="1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1231900" algn="l"/>
                        </a:tabLst>
                      </a:pPr>
                      <a:r>
                        <a:rPr lang="ru-RU" sz="2400" b="1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зависимость  магнитного поля. Электромагниты.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0223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 визуализация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316" marR="5331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10м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10м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316" marR="53316" marT="0" marB="0"/>
                </a:tc>
              </a:tr>
              <a:tr h="5155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u="sng" cap="all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316" marR="53316" marT="0" marB="0"/>
                </a:tc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л.р. </a:t>
                      </a:r>
                      <a:r>
                        <a:rPr lang="ru-RU" sz="1400" b="1" smtClean="0">
                          <a:latin typeface="Times New Roman" pitchFamily="18" charset="0"/>
                          <a:cs typeface="Times New Roman" pitchFamily="18" charset="0"/>
                        </a:rPr>
                        <a:t>№11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стр.123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 Задание 12 (рис. 100,101,102,103)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316" marR="5331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20м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316" marR="53316" marT="0" marB="0"/>
                </a:tc>
              </a:tr>
              <a:tr h="1874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cap="all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д.з</a:t>
                      </a:r>
                      <a:endParaRPr lang="ru-RU" sz="1400" b="1" cap="all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16" marR="53316" marT="0" marB="0"/>
                </a:tc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 №2)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316" marR="5331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cap="all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316" marR="53316" marT="0" marB="0"/>
                </a:tc>
              </a:tr>
              <a:tr h="16075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645" marR="276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1248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645" marR="276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1247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645" marR="276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1246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645" marR="276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1244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645" marR="276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1241-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645" marR="276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645" marR="276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М.П.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645" marR="27645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8880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Прямоугольник 72"/>
          <p:cNvSpPr/>
          <p:nvPr/>
        </p:nvSpPr>
        <p:spPr>
          <a:xfrm>
            <a:off x="357188" y="1928813"/>
            <a:ext cx="2357437" cy="642937"/>
          </a:xfrm>
          <a:prstGeom prst="rect">
            <a:avLst/>
          </a:prstGeom>
          <a:solidFill>
            <a:schemeClr val="dk1">
              <a:alpha val="64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Line 33"/>
          <p:cNvSpPr>
            <a:spLocks noChangeShapeType="1"/>
          </p:cNvSpPr>
          <p:nvPr/>
        </p:nvSpPr>
        <p:spPr bwMode="auto">
          <a:xfrm rot="16200000" flipH="1" flipV="1">
            <a:off x="1541601" y="903429"/>
            <a:ext cx="45719" cy="2786082"/>
          </a:xfrm>
          <a:prstGeom prst="line">
            <a:avLst/>
          </a:prstGeom>
          <a:noFill/>
          <a:ln w="149225">
            <a:solidFill>
              <a:srgbClr val="00CCFF"/>
            </a:solidFill>
            <a:round/>
            <a:headEnd type="none"/>
            <a:tailEnd type="stealth" w="med" len="med"/>
          </a:ln>
          <a:scene3d>
            <a:camera prst="orthographicFront">
              <a:rot lat="0" lon="0" rev="2154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00063" y="285750"/>
            <a:ext cx="2152650" cy="2789238"/>
            <a:chOff x="1973" y="7246"/>
            <a:chExt cx="1263" cy="1657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973" y="7839"/>
              <a:ext cx="1192" cy="1064"/>
              <a:chOff x="1915" y="7147"/>
              <a:chExt cx="1192" cy="1064"/>
            </a:xfrm>
          </p:grpSpPr>
          <p:sp>
            <p:nvSpPr>
              <p:cNvPr id="18488" name="Rectangle 4"/>
              <p:cNvSpPr>
                <a:spLocks noChangeArrowheads="1"/>
              </p:cNvSpPr>
              <p:nvPr/>
            </p:nvSpPr>
            <p:spPr bwMode="auto">
              <a:xfrm>
                <a:off x="1915" y="7399"/>
                <a:ext cx="1192" cy="659"/>
              </a:xfrm>
              <a:prstGeom prst="rect">
                <a:avLst/>
              </a:prstGeom>
              <a:noFill/>
              <a:ln w="539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1978" y="7270"/>
                <a:ext cx="357" cy="935"/>
                <a:chOff x="2020" y="7270"/>
                <a:chExt cx="357" cy="935"/>
              </a:xfrm>
            </p:grpSpPr>
            <p:sp>
              <p:nvSpPr>
                <p:cNvPr id="18496" name="Arc 6"/>
                <p:cNvSpPr>
                  <a:spLocks/>
                </p:cNvSpPr>
                <p:nvPr/>
              </p:nvSpPr>
              <p:spPr bwMode="auto">
                <a:xfrm flipV="1">
                  <a:off x="2020" y="8064"/>
                  <a:ext cx="174" cy="141"/>
                </a:xfrm>
                <a:custGeom>
                  <a:avLst/>
                  <a:gdLst>
                    <a:gd name="T0" fmla="*/ 0 w 43173"/>
                    <a:gd name="T1" fmla="*/ 0 h 21600"/>
                    <a:gd name="T2" fmla="*/ 0 w 43173"/>
                    <a:gd name="T3" fmla="*/ 0 h 21600"/>
                    <a:gd name="T4" fmla="*/ 0 w 4317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73"/>
                    <a:gd name="T10" fmla="*/ 0 h 21600"/>
                    <a:gd name="T11" fmla="*/ 43173 w 431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73" h="21600" fill="none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</a:path>
                    <a:path w="43173" h="21600" stroke="0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  <a:lnTo>
                        <a:pt x="21573" y="21600"/>
                      </a:lnTo>
                      <a:close/>
                    </a:path>
                  </a:pathLst>
                </a:custGeom>
                <a:noFill/>
                <a:ln w="539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97" name="Arc 7"/>
                <p:cNvSpPr>
                  <a:spLocks/>
                </p:cNvSpPr>
                <p:nvPr/>
              </p:nvSpPr>
              <p:spPr bwMode="auto">
                <a:xfrm>
                  <a:off x="2203" y="7270"/>
                  <a:ext cx="174" cy="141"/>
                </a:xfrm>
                <a:custGeom>
                  <a:avLst/>
                  <a:gdLst>
                    <a:gd name="T0" fmla="*/ 0 w 43173"/>
                    <a:gd name="T1" fmla="*/ 0 h 21600"/>
                    <a:gd name="T2" fmla="*/ 0 w 43173"/>
                    <a:gd name="T3" fmla="*/ 0 h 21600"/>
                    <a:gd name="T4" fmla="*/ 0 w 4317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73"/>
                    <a:gd name="T10" fmla="*/ 0 h 21600"/>
                    <a:gd name="T11" fmla="*/ 43173 w 431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73" h="21600" fill="none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</a:path>
                    <a:path w="43173" h="21600" stroke="0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  <a:lnTo>
                        <a:pt x="21573" y="21600"/>
                      </a:lnTo>
                      <a:close/>
                    </a:path>
                  </a:pathLst>
                </a:custGeom>
                <a:noFill/>
                <a:ln w="539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98" name="Line 8"/>
                <p:cNvSpPr>
                  <a:spLocks noChangeShapeType="1"/>
                </p:cNvSpPr>
                <p:nvPr/>
              </p:nvSpPr>
              <p:spPr bwMode="auto">
                <a:xfrm>
                  <a:off x="2200" y="7413"/>
                  <a:ext cx="0" cy="634"/>
                </a:xfrm>
                <a:prstGeom prst="line">
                  <a:avLst/>
                </a:prstGeom>
                <a:noFill/>
                <a:ln w="539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" name="Group 9"/>
              <p:cNvGrpSpPr>
                <a:grpSpLocks/>
              </p:cNvGrpSpPr>
              <p:nvPr/>
            </p:nvGrpSpPr>
            <p:grpSpPr bwMode="auto">
              <a:xfrm>
                <a:off x="2341" y="7276"/>
                <a:ext cx="357" cy="935"/>
                <a:chOff x="2020" y="7270"/>
                <a:chExt cx="357" cy="935"/>
              </a:xfrm>
            </p:grpSpPr>
            <p:sp>
              <p:nvSpPr>
                <p:cNvPr id="18493" name="Arc 10"/>
                <p:cNvSpPr>
                  <a:spLocks/>
                </p:cNvSpPr>
                <p:nvPr/>
              </p:nvSpPr>
              <p:spPr bwMode="auto">
                <a:xfrm flipV="1">
                  <a:off x="2020" y="8064"/>
                  <a:ext cx="174" cy="141"/>
                </a:xfrm>
                <a:custGeom>
                  <a:avLst/>
                  <a:gdLst>
                    <a:gd name="T0" fmla="*/ 0 w 43173"/>
                    <a:gd name="T1" fmla="*/ 0 h 21600"/>
                    <a:gd name="T2" fmla="*/ 0 w 43173"/>
                    <a:gd name="T3" fmla="*/ 0 h 21600"/>
                    <a:gd name="T4" fmla="*/ 0 w 4317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73"/>
                    <a:gd name="T10" fmla="*/ 0 h 21600"/>
                    <a:gd name="T11" fmla="*/ 43173 w 431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73" h="21600" fill="none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</a:path>
                    <a:path w="43173" h="21600" stroke="0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  <a:lnTo>
                        <a:pt x="21573" y="21600"/>
                      </a:lnTo>
                      <a:close/>
                    </a:path>
                  </a:pathLst>
                </a:custGeom>
                <a:noFill/>
                <a:ln w="539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94" name="Arc 11"/>
                <p:cNvSpPr>
                  <a:spLocks/>
                </p:cNvSpPr>
                <p:nvPr/>
              </p:nvSpPr>
              <p:spPr bwMode="auto">
                <a:xfrm>
                  <a:off x="2203" y="7270"/>
                  <a:ext cx="174" cy="141"/>
                </a:xfrm>
                <a:custGeom>
                  <a:avLst/>
                  <a:gdLst>
                    <a:gd name="T0" fmla="*/ 0 w 43173"/>
                    <a:gd name="T1" fmla="*/ 0 h 21600"/>
                    <a:gd name="T2" fmla="*/ 0 w 43173"/>
                    <a:gd name="T3" fmla="*/ 0 h 21600"/>
                    <a:gd name="T4" fmla="*/ 0 w 4317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73"/>
                    <a:gd name="T10" fmla="*/ 0 h 21600"/>
                    <a:gd name="T11" fmla="*/ 43173 w 431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73" h="21600" fill="none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</a:path>
                    <a:path w="43173" h="21600" stroke="0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  <a:lnTo>
                        <a:pt x="21573" y="21600"/>
                      </a:lnTo>
                      <a:close/>
                    </a:path>
                  </a:pathLst>
                </a:custGeom>
                <a:noFill/>
                <a:ln w="539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95" name="Line 12"/>
                <p:cNvSpPr>
                  <a:spLocks noChangeShapeType="1"/>
                </p:cNvSpPr>
                <p:nvPr/>
              </p:nvSpPr>
              <p:spPr bwMode="auto">
                <a:xfrm>
                  <a:off x="2200" y="7413"/>
                  <a:ext cx="0" cy="634"/>
                </a:xfrm>
                <a:prstGeom prst="line">
                  <a:avLst/>
                </a:prstGeom>
                <a:noFill/>
                <a:ln w="539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8491" name="Arc 13"/>
              <p:cNvSpPr>
                <a:spLocks/>
              </p:cNvSpPr>
              <p:nvPr/>
            </p:nvSpPr>
            <p:spPr bwMode="auto">
              <a:xfrm flipV="1">
                <a:off x="2698" y="8070"/>
                <a:ext cx="174" cy="141"/>
              </a:xfrm>
              <a:custGeom>
                <a:avLst/>
                <a:gdLst>
                  <a:gd name="T0" fmla="*/ 0 w 43173"/>
                  <a:gd name="T1" fmla="*/ 0 h 21600"/>
                  <a:gd name="T2" fmla="*/ 0 w 43173"/>
                  <a:gd name="T3" fmla="*/ 0 h 21600"/>
                  <a:gd name="T4" fmla="*/ 0 w 4317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73"/>
                  <a:gd name="T10" fmla="*/ 0 h 21600"/>
                  <a:gd name="T11" fmla="*/ 43173 w 4317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73" h="21600" fill="none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</a:path>
                  <a:path w="43173" h="21600" stroke="0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  <a:lnTo>
                      <a:pt x="21573" y="21600"/>
                    </a:lnTo>
                    <a:close/>
                  </a:path>
                </a:pathLst>
              </a:custGeom>
              <a:noFill/>
              <a:ln w="539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92" name="Line 14"/>
              <p:cNvSpPr>
                <a:spLocks noChangeShapeType="1"/>
              </p:cNvSpPr>
              <p:nvPr/>
            </p:nvSpPr>
            <p:spPr bwMode="auto">
              <a:xfrm flipH="1">
                <a:off x="2878" y="7147"/>
                <a:ext cx="0" cy="906"/>
              </a:xfrm>
              <a:prstGeom prst="line">
                <a:avLst/>
              </a:prstGeom>
              <a:noFill/>
              <a:ln w="539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8479" name="Line 15"/>
            <p:cNvSpPr>
              <a:spLocks noChangeShapeType="1"/>
            </p:cNvSpPr>
            <p:nvPr/>
          </p:nvSpPr>
          <p:spPr bwMode="auto">
            <a:xfrm flipV="1">
              <a:off x="2004" y="7397"/>
              <a:ext cx="0" cy="680"/>
            </a:xfrm>
            <a:prstGeom prst="line">
              <a:avLst/>
            </a:prstGeom>
            <a:noFill/>
            <a:ln w="539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2004" y="7246"/>
              <a:ext cx="644" cy="369"/>
              <a:chOff x="2004" y="7246"/>
              <a:chExt cx="644" cy="369"/>
            </a:xfrm>
          </p:grpSpPr>
          <p:sp>
            <p:nvSpPr>
              <p:cNvPr id="18484" name="Line 17"/>
              <p:cNvSpPr>
                <a:spLocks noChangeShapeType="1"/>
              </p:cNvSpPr>
              <p:nvPr/>
            </p:nvSpPr>
            <p:spPr bwMode="auto">
              <a:xfrm flipH="1">
                <a:off x="2350" y="7338"/>
                <a:ext cx="0" cy="150"/>
              </a:xfrm>
              <a:prstGeom prst="line">
                <a:avLst/>
              </a:prstGeom>
              <a:noFill/>
              <a:ln w="539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85" name="Line 18"/>
              <p:cNvSpPr>
                <a:spLocks noChangeShapeType="1"/>
              </p:cNvSpPr>
              <p:nvPr/>
            </p:nvSpPr>
            <p:spPr bwMode="auto">
              <a:xfrm>
                <a:off x="2004" y="7406"/>
                <a:ext cx="242" cy="0"/>
              </a:xfrm>
              <a:prstGeom prst="line">
                <a:avLst/>
              </a:prstGeom>
              <a:noFill/>
              <a:ln w="539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86" name="Line 19"/>
              <p:cNvSpPr>
                <a:spLocks noChangeShapeType="1"/>
              </p:cNvSpPr>
              <p:nvPr/>
            </p:nvSpPr>
            <p:spPr bwMode="auto">
              <a:xfrm>
                <a:off x="2258" y="7246"/>
                <a:ext cx="0" cy="369"/>
              </a:xfrm>
              <a:prstGeom prst="line">
                <a:avLst/>
              </a:prstGeom>
              <a:noFill/>
              <a:ln w="539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87" name="Line 20"/>
              <p:cNvSpPr>
                <a:spLocks noChangeShapeType="1"/>
              </p:cNvSpPr>
              <p:nvPr/>
            </p:nvSpPr>
            <p:spPr bwMode="auto">
              <a:xfrm>
                <a:off x="2339" y="7407"/>
                <a:ext cx="309" cy="0"/>
              </a:xfrm>
              <a:prstGeom prst="line">
                <a:avLst/>
              </a:prstGeom>
              <a:noFill/>
              <a:ln w="539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2660" y="7293"/>
              <a:ext cx="576" cy="587"/>
              <a:chOff x="2660" y="7293"/>
              <a:chExt cx="576" cy="587"/>
            </a:xfrm>
          </p:grpSpPr>
          <p:sp>
            <p:nvSpPr>
              <p:cNvPr id="18482" name="Rectangle 22"/>
              <p:cNvSpPr>
                <a:spLocks noChangeArrowheads="1"/>
              </p:cNvSpPr>
              <p:nvPr/>
            </p:nvSpPr>
            <p:spPr bwMode="auto">
              <a:xfrm>
                <a:off x="2660" y="7293"/>
                <a:ext cx="576" cy="230"/>
              </a:xfrm>
              <a:prstGeom prst="rect">
                <a:avLst/>
              </a:prstGeom>
              <a:noFill/>
              <a:ln w="539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83" name="Line 23"/>
              <p:cNvSpPr>
                <a:spLocks noChangeShapeType="1"/>
              </p:cNvSpPr>
              <p:nvPr/>
            </p:nvSpPr>
            <p:spPr bwMode="auto">
              <a:xfrm flipV="1">
                <a:off x="2938" y="7546"/>
                <a:ext cx="0" cy="334"/>
              </a:xfrm>
              <a:prstGeom prst="line">
                <a:avLst/>
              </a:prstGeom>
              <a:noFill/>
              <a:ln w="539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57188" y="3000372"/>
            <a:ext cx="2143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1. от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Line 41"/>
          <p:cNvSpPr>
            <a:spLocks noChangeShapeType="1"/>
          </p:cNvSpPr>
          <p:nvPr/>
        </p:nvSpPr>
        <p:spPr bwMode="auto">
          <a:xfrm rot="16200000" flipV="1">
            <a:off x="1617643" y="2227413"/>
            <a:ext cx="1071570" cy="45719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 type="none"/>
            <a:tailEnd type="stealth" w="med" len="med"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3" name="Line 41"/>
          <p:cNvSpPr>
            <a:spLocks noChangeShapeType="1"/>
          </p:cNvSpPr>
          <p:nvPr/>
        </p:nvSpPr>
        <p:spPr bwMode="auto">
          <a:xfrm rot="16200000" flipV="1">
            <a:off x="987241" y="2246463"/>
            <a:ext cx="1071570" cy="45719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 type="none"/>
            <a:tailEnd type="stealth" w="med" len="med"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4" name="Line 41"/>
          <p:cNvSpPr>
            <a:spLocks noChangeShapeType="1"/>
          </p:cNvSpPr>
          <p:nvPr/>
        </p:nvSpPr>
        <p:spPr bwMode="auto">
          <a:xfrm rot="16200000" flipV="1">
            <a:off x="396687" y="2225825"/>
            <a:ext cx="1071570" cy="45719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 type="none"/>
            <a:tailEnd type="stealth" w="med" len="med"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428860" y="3000372"/>
            <a:ext cx="2428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2. слабеет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57752" y="3000372"/>
            <a:ext cx="378618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6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сердечник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24"/>
          <p:cNvGrpSpPr>
            <a:grpSpLocks/>
          </p:cNvGrpSpPr>
          <p:nvPr/>
        </p:nvGrpSpPr>
        <p:grpSpPr bwMode="auto">
          <a:xfrm rot="10604731">
            <a:off x="3254375" y="1544638"/>
            <a:ext cx="438150" cy="1428750"/>
            <a:chOff x="5296" y="2846"/>
            <a:chExt cx="141" cy="836"/>
          </a:xfrm>
        </p:grpSpPr>
        <p:sp>
          <p:nvSpPr>
            <p:cNvPr id="18476" name="AutoShape 25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7" name="AutoShape 26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1" y="3564815"/>
            <a:ext cx="9144000" cy="3293209"/>
          </a:xfrm>
          <a:prstGeom prst="rect">
            <a:avLst/>
          </a:prstGeom>
          <a:solidFill>
            <a:srgbClr val="FFFF00">
              <a:alpha val="29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источником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магнитного поля является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электрический ток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двигающийся заряд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!)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Интенсивность магнитного поля зависит от 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величины силы тока  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расстояния до проводника с током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3.наличия </a:t>
            </a:r>
            <a:r>
              <a:rPr lang="ru-RU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ферромагнитного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сердечника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Направление магнитного поля зависит от направления тока (правило буравчика).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143240" y="0"/>
            <a:ext cx="6000760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л.р. №11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Изучение магнитного поля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286248" y="549172"/>
            <a:ext cx="4857752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</a:p>
          <a:p>
            <a:pPr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Источник тока, реостат, катушка, сердечник, магнитная стрелка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0"/>
            <a:ext cx="107153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Стр.34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L 0.1868 -0.0007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7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28" grpId="0"/>
      <p:bldP spid="35" grpId="0"/>
      <p:bldP spid="36" grpId="0"/>
      <p:bldP spid="74" grpId="0" animBg="1"/>
      <p:bldP spid="74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 l="14648" t="22705" r="27344" b="25293"/>
          <a:stretch>
            <a:fillRect/>
          </a:stretch>
        </p:blipFill>
        <p:spPr bwMode="auto">
          <a:xfrm>
            <a:off x="-32" y="-24"/>
            <a:ext cx="7072362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 l="14844" t="24365" r="27734" b="25830"/>
          <a:stretch>
            <a:fillRect/>
          </a:stretch>
        </p:blipFill>
        <p:spPr bwMode="auto">
          <a:xfrm>
            <a:off x="642910" y="214290"/>
            <a:ext cx="6858048" cy="475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Прямая со стрелкой 6"/>
          <p:cNvCxnSpPr/>
          <p:nvPr/>
        </p:nvCxnSpPr>
        <p:spPr>
          <a:xfrm rot="10800000">
            <a:off x="3143240" y="2071678"/>
            <a:ext cx="1785950" cy="14287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>
            <a:off x="4000496" y="4500570"/>
            <a:ext cx="1785950" cy="14287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rcRect l="14844" t="21435" r="27734" b="25097"/>
          <a:stretch>
            <a:fillRect/>
          </a:stretch>
        </p:blipFill>
        <p:spPr bwMode="auto">
          <a:xfrm>
            <a:off x="2143108" y="714356"/>
            <a:ext cx="700092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 стрелкой 9"/>
          <p:cNvCxnSpPr/>
          <p:nvPr/>
        </p:nvCxnSpPr>
        <p:spPr>
          <a:xfrm rot="10800000" flipV="1">
            <a:off x="5072066" y="2571744"/>
            <a:ext cx="2000264" cy="28575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/>
          <a:srcRect l="14844" t="23633" r="27734" b="25830"/>
          <a:stretch>
            <a:fillRect/>
          </a:stretch>
        </p:blipFill>
        <p:spPr bwMode="auto">
          <a:xfrm>
            <a:off x="2143076" y="1928802"/>
            <a:ext cx="700092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Прямая со стрелкой 11"/>
          <p:cNvCxnSpPr/>
          <p:nvPr/>
        </p:nvCxnSpPr>
        <p:spPr>
          <a:xfrm flipV="1">
            <a:off x="4286248" y="3714752"/>
            <a:ext cx="1928826" cy="35716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Прямоугольник 72"/>
          <p:cNvSpPr/>
          <p:nvPr/>
        </p:nvSpPr>
        <p:spPr>
          <a:xfrm>
            <a:off x="2928938" y="2568575"/>
            <a:ext cx="2357437" cy="642938"/>
          </a:xfrm>
          <a:prstGeom prst="rect">
            <a:avLst/>
          </a:prstGeom>
          <a:solidFill>
            <a:schemeClr val="dk1">
              <a:alpha val="64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Line 33"/>
          <p:cNvSpPr>
            <a:spLocks noChangeShapeType="1"/>
          </p:cNvSpPr>
          <p:nvPr/>
        </p:nvSpPr>
        <p:spPr bwMode="auto">
          <a:xfrm rot="16200000" flipH="1" flipV="1">
            <a:off x="4166823" y="1543193"/>
            <a:ext cx="45719" cy="2786082"/>
          </a:xfrm>
          <a:prstGeom prst="line">
            <a:avLst/>
          </a:prstGeom>
          <a:noFill/>
          <a:ln w="149225">
            <a:solidFill>
              <a:srgbClr val="00CCFF"/>
            </a:solidFill>
            <a:round/>
            <a:headEnd type="none"/>
            <a:tailEnd type="stealth" w="med" len="med"/>
          </a:ln>
          <a:scene3d>
            <a:camera prst="orthographicFront">
              <a:rot lat="0" lon="0" rev="2154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25788" y="925513"/>
            <a:ext cx="2152650" cy="2789237"/>
            <a:chOff x="1973" y="7246"/>
            <a:chExt cx="1263" cy="1657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973" y="7839"/>
              <a:ext cx="1192" cy="1064"/>
              <a:chOff x="1915" y="7147"/>
              <a:chExt cx="1192" cy="1064"/>
            </a:xfrm>
          </p:grpSpPr>
          <p:sp>
            <p:nvSpPr>
              <p:cNvPr id="20526" name="Rectangle 4"/>
              <p:cNvSpPr>
                <a:spLocks noChangeArrowheads="1"/>
              </p:cNvSpPr>
              <p:nvPr/>
            </p:nvSpPr>
            <p:spPr bwMode="auto">
              <a:xfrm>
                <a:off x="1915" y="7399"/>
                <a:ext cx="1192" cy="659"/>
              </a:xfrm>
              <a:prstGeom prst="rect">
                <a:avLst/>
              </a:prstGeom>
              <a:noFill/>
              <a:ln w="539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1978" y="7270"/>
                <a:ext cx="357" cy="935"/>
                <a:chOff x="2020" y="7270"/>
                <a:chExt cx="357" cy="935"/>
              </a:xfrm>
            </p:grpSpPr>
            <p:sp>
              <p:nvSpPr>
                <p:cNvPr id="20534" name="Arc 6"/>
                <p:cNvSpPr>
                  <a:spLocks/>
                </p:cNvSpPr>
                <p:nvPr/>
              </p:nvSpPr>
              <p:spPr bwMode="auto">
                <a:xfrm flipV="1">
                  <a:off x="2020" y="8064"/>
                  <a:ext cx="174" cy="141"/>
                </a:xfrm>
                <a:custGeom>
                  <a:avLst/>
                  <a:gdLst>
                    <a:gd name="T0" fmla="*/ 0 w 43173"/>
                    <a:gd name="T1" fmla="*/ 0 h 21600"/>
                    <a:gd name="T2" fmla="*/ 0 w 43173"/>
                    <a:gd name="T3" fmla="*/ 0 h 21600"/>
                    <a:gd name="T4" fmla="*/ 0 w 4317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73"/>
                    <a:gd name="T10" fmla="*/ 0 h 21600"/>
                    <a:gd name="T11" fmla="*/ 43173 w 431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73" h="21600" fill="none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</a:path>
                    <a:path w="43173" h="21600" stroke="0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  <a:lnTo>
                        <a:pt x="21573" y="21600"/>
                      </a:lnTo>
                      <a:close/>
                    </a:path>
                  </a:pathLst>
                </a:custGeom>
                <a:noFill/>
                <a:ln w="539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535" name="Arc 7"/>
                <p:cNvSpPr>
                  <a:spLocks/>
                </p:cNvSpPr>
                <p:nvPr/>
              </p:nvSpPr>
              <p:spPr bwMode="auto">
                <a:xfrm>
                  <a:off x="2203" y="7270"/>
                  <a:ext cx="174" cy="141"/>
                </a:xfrm>
                <a:custGeom>
                  <a:avLst/>
                  <a:gdLst>
                    <a:gd name="T0" fmla="*/ 0 w 43173"/>
                    <a:gd name="T1" fmla="*/ 0 h 21600"/>
                    <a:gd name="T2" fmla="*/ 0 w 43173"/>
                    <a:gd name="T3" fmla="*/ 0 h 21600"/>
                    <a:gd name="T4" fmla="*/ 0 w 4317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73"/>
                    <a:gd name="T10" fmla="*/ 0 h 21600"/>
                    <a:gd name="T11" fmla="*/ 43173 w 431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73" h="21600" fill="none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</a:path>
                    <a:path w="43173" h="21600" stroke="0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  <a:lnTo>
                        <a:pt x="21573" y="21600"/>
                      </a:lnTo>
                      <a:close/>
                    </a:path>
                  </a:pathLst>
                </a:custGeom>
                <a:noFill/>
                <a:ln w="539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536" name="Line 8"/>
                <p:cNvSpPr>
                  <a:spLocks noChangeShapeType="1"/>
                </p:cNvSpPr>
                <p:nvPr/>
              </p:nvSpPr>
              <p:spPr bwMode="auto">
                <a:xfrm>
                  <a:off x="2200" y="7413"/>
                  <a:ext cx="0" cy="634"/>
                </a:xfrm>
                <a:prstGeom prst="line">
                  <a:avLst/>
                </a:prstGeom>
                <a:noFill/>
                <a:ln w="539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" name="Group 9"/>
              <p:cNvGrpSpPr>
                <a:grpSpLocks/>
              </p:cNvGrpSpPr>
              <p:nvPr/>
            </p:nvGrpSpPr>
            <p:grpSpPr bwMode="auto">
              <a:xfrm>
                <a:off x="2341" y="7276"/>
                <a:ext cx="357" cy="935"/>
                <a:chOff x="2020" y="7270"/>
                <a:chExt cx="357" cy="935"/>
              </a:xfrm>
            </p:grpSpPr>
            <p:sp>
              <p:nvSpPr>
                <p:cNvPr id="20531" name="Arc 10"/>
                <p:cNvSpPr>
                  <a:spLocks/>
                </p:cNvSpPr>
                <p:nvPr/>
              </p:nvSpPr>
              <p:spPr bwMode="auto">
                <a:xfrm flipV="1">
                  <a:off x="2020" y="8064"/>
                  <a:ext cx="174" cy="141"/>
                </a:xfrm>
                <a:custGeom>
                  <a:avLst/>
                  <a:gdLst>
                    <a:gd name="T0" fmla="*/ 0 w 43173"/>
                    <a:gd name="T1" fmla="*/ 0 h 21600"/>
                    <a:gd name="T2" fmla="*/ 0 w 43173"/>
                    <a:gd name="T3" fmla="*/ 0 h 21600"/>
                    <a:gd name="T4" fmla="*/ 0 w 4317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73"/>
                    <a:gd name="T10" fmla="*/ 0 h 21600"/>
                    <a:gd name="T11" fmla="*/ 43173 w 431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73" h="21600" fill="none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</a:path>
                    <a:path w="43173" h="21600" stroke="0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  <a:lnTo>
                        <a:pt x="21573" y="21600"/>
                      </a:lnTo>
                      <a:close/>
                    </a:path>
                  </a:pathLst>
                </a:custGeom>
                <a:noFill/>
                <a:ln w="539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532" name="Arc 11"/>
                <p:cNvSpPr>
                  <a:spLocks/>
                </p:cNvSpPr>
                <p:nvPr/>
              </p:nvSpPr>
              <p:spPr bwMode="auto">
                <a:xfrm>
                  <a:off x="2203" y="7270"/>
                  <a:ext cx="174" cy="141"/>
                </a:xfrm>
                <a:custGeom>
                  <a:avLst/>
                  <a:gdLst>
                    <a:gd name="T0" fmla="*/ 0 w 43173"/>
                    <a:gd name="T1" fmla="*/ 0 h 21600"/>
                    <a:gd name="T2" fmla="*/ 0 w 43173"/>
                    <a:gd name="T3" fmla="*/ 0 h 21600"/>
                    <a:gd name="T4" fmla="*/ 0 w 4317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73"/>
                    <a:gd name="T10" fmla="*/ 0 h 21600"/>
                    <a:gd name="T11" fmla="*/ 43173 w 431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73" h="21600" fill="none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</a:path>
                    <a:path w="43173" h="21600" stroke="0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  <a:lnTo>
                        <a:pt x="21573" y="21600"/>
                      </a:lnTo>
                      <a:close/>
                    </a:path>
                  </a:pathLst>
                </a:custGeom>
                <a:noFill/>
                <a:ln w="539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533" name="Line 12"/>
                <p:cNvSpPr>
                  <a:spLocks noChangeShapeType="1"/>
                </p:cNvSpPr>
                <p:nvPr/>
              </p:nvSpPr>
              <p:spPr bwMode="auto">
                <a:xfrm>
                  <a:off x="2200" y="7413"/>
                  <a:ext cx="0" cy="634"/>
                </a:xfrm>
                <a:prstGeom prst="line">
                  <a:avLst/>
                </a:prstGeom>
                <a:noFill/>
                <a:ln w="539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0529" name="Arc 13"/>
              <p:cNvSpPr>
                <a:spLocks/>
              </p:cNvSpPr>
              <p:nvPr/>
            </p:nvSpPr>
            <p:spPr bwMode="auto">
              <a:xfrm flipV="1">
                <a:off x="2698" y="8070"/>
                <a:ext cx="174" cy="141"/>
              </a:xfrm>
              <a:custGeom>
                <a:avLst/>
                <a:gdLst>
                  <a:gd name="T0" fmla="*/ 0 w 43173"/>
                  <a:gd name="T1" fmla="*/ 0 h 21600"/>
                  <a:gd name="T2" fmla="*/ 0 w 43173"/>
                  <a:gd name="T3" fmla="*/ 0 h 21600"/>
                  <a:gd name="T4" fmla="*/ 0 w 4317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73"/>
                  <a:gd name="T10" fmla="*/ 0 h 21600"/>
                  <a:gd name="T11" fmla="*/ 43173 w 4317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73" h="21600" fill="none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</a:path>
                  <a:path w="43173" h="21600" stroke="0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  <a:lnTo>
                      <a:pt x="21573" y="21600"/>
                    </a:lnTo>
                    <a:close/>
                  </a:path>
                </a:pathLst>
              </a:custGeom>
              <a:noFill/>
              <a:ln w="539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30" name="Line 14"/>
              <p:cNvSpPr>
                <a:spLocks noChangeShapeType="1"/>
              </p:cNvSpPr>
              <p:nvPr/>
            </p:nvSpPr>
            <p:spPr bwMode="auto">
              <a:xfrm flipH="1">
                <a:off x="2878" y="7147"/>
                <a:ext cx="0" cy="906"/>
              </a:xfrm>
              <a:prstGeom prst="line">
                <a:avLst/>
              </a:prstGeom>
              <a:noFill/>
              <a:ln w="539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517" name="Line 15"/>
            <p:cNvSpPr>
              <a:spLocks noChangeShapeType="1"/>
            </p:cNvSpPr>
            <p:nvPr/>
          </p:nvSpPr>
          <p:spPr bwMode="auto">
            <a:xfrm flipV="1">
              <a:off x="2004" y="7397"/>
              <a:ext cx="0" cy="680"/>
            </a:xfrm>
            <a:prstGeom prst="line">
              <a:avLst/>
            </a:prstGeom>
            <a:noFill/>
            <a:ln w="539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2004" y="7246"/>
              <a:ext cx="644" cy="369"/>
              <a:chOff x="2004" y="7246"/>
              <a:chExt cx="644" cy="369"/>
            </a:xfrm>
          </p:grpSpPr>
          <p:sp>
            <p:nvSpPr>
              <p:cNvPr id="20522" name="Line 17"/>
              <p:cNvSpPr>
                <a:spLocks noChangeShapeType="1"/>
              </p:cNvSpPr>
              <p:nvPr/>
            </p:nvSpPr>
            <p:spPr bwMode="auto">
              <a:xfrm flipH="1">
                <a:off x="2350" y="7338"/>
                <a:ext cx="0" cy="150"/>
              </a:xfrm>
              <a:prstGeom prst="line">
                <a:avLst/>
              </a:prstGeom>
              <a:noFill/>
              <a:ln w="539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23" name="Line 18"/>
              <p:cNvSpPr>
                <a:spLocks noChangeShapeType="1"/>
              </p:cNvSpPr>
              <p:nvPr/>
            </p:nvSpPr>
            <p:spPr bwMode="auto">
              <a:xfrm>
                <a:off x="2004" y="7406"/>
                <a:ext cx="242" cy="0"/>
              </a:xfrm>
              <a:prstGeom prst="line">
                <a:avLst/>
              </a:prstGeom>
              <a:noFill/>
              <a:ln w="539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24" name="Line 19"/>
              <p:cNvSpPr>
                <a:spLocks noChangeShapeType="1"/>
              </p:cNvSpPr>
              <p:nvPr/>
            </p:nvSpPr>
            <p:spPr bwMode="auto">
              <a:xfrm>
                <a:off x="2258" y="7246"/>
                <a:ext cx="0" cy="369"/>
              </a:xfrm>
              <a:prstGeom prst="line">
                <a:avLst/>
              </a:prstGeom>
              <a:noFill/>
              <a:ln w="539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25" name="Line 20"/>
              <p:cNvSpPr>
                <a:spLocks noChangeShapeType="1"/>
              </p:cNvSpPr>
              <p:nvPr/>
            </p:nvSpPr>
            <p:spPr bwMode="auto">
              <a:xfrm>
                <a:off x="2339" y="7407"/>
                <a:ext cx="309" cy="0"/>
              </a:xfrm>
              <a:prstGeom prst="line">
                <a:avLst/>
              </a:prstGeom>
              <a:noFill/>
              <a:ln w="539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2660" y="7293"/>
              <a:ext cx="576" cy="587"/>
              <a:chOff x="2660" y="7293"/>
              <a:chExt cx="576" cy="587"/>
            </a:xfrm>
          </p:grpSpPr>
          <p:sp>
            <p:nvSpPr>
              <p:cNvPr id="20520" name="Rectangle 22"/>
              <p:cNvSpPr>
                <a:spLocks noChangeArrowheads="1"/>
              </p:cNvSpPr>
              <p:nvPr/>
            </p:nvSpPr>
            <p:spPr bwMode="auto">
              <a:xfrm>
                <a:off x="2660" y="7293"/>
                <a:ext cx="576" cy="230"/>
              </a:xfrm>
              <a:prstGeom prst="rect">
                <a:avLst/>
              </a:prstGeom>
              <a:noFill/>
              <a:ln w="539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21" name="Line 23"/>
              <p:cNvSpPr>
                <a:spLocks noChangeShapeType="1"/>
              </p:cNvSpPr>
              <p:nvPr/>
            </p:nvSpPr>
            <p:spPr bwMode="auto">
              <a:xfrm flipV="1">
                <a:off x="2938" y="7546"/>
                <a:ext cx="0" cy="334"/>
              </a:xfrm>
              <a:prstGeom prst="line">
                <a:avLst/>
              </a:prstGeom>
              <a:noFill/>
              <a:ln w="539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0" name="Line 41"/>
          <p:cNvSpPr>
            <a:spLocks noChangeShapeType="1"/>
          </p:cNvSpPr>
          <p:nvPr/>
        </p:nvSpPr>
        <p:spPr bwMode="auto">
          <a:xfrm rot="16200000" flipV="1">
            <a:off x="4242865" y="2867177"/>
            <a:ext cx="1071570" cy="45719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 type="none"/>
            <a:tailEnd type="stealth" w="med" len="med"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3" name="Line 41"/>
          <p:cNvSpPr>
            <a:spLocks noChangeShapeType="1"/>
          </p:cNvSpPr>
          <p:nvPr/>
        </p:nvSpPr>
        <p:spPr bwMode="auto">
          <a:xfrm rot="16200000" flipV="1">
            <a:off x="3654259" y="2798918"/>
            <a:ext cx="1071570" cy="45719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 type="none"/>
            <a:tailEnd type="stealth" w="med" len="med"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4" name="Line 41"/>
          <p:cNvSpPr>
            <a:spLocks noChangeShapeType="1"/>
          </p:cNvSpPr>
          <p:nvPr/>
        </p:nvSpPr>
        <p:spPr bwMode="auto">
          <a:xfrm rot="16200000" flipV="1">
            <a:off x="3021909" y="2865589"/>
            <a:ext cx="1071570" cy="45719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 type="none"/>
            <a:tailEnd type="stealth" w="med" len="med"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8" name="Group 24"/>
          <p:cNvGrpSpPr>
            <a:grpSpLocks/>
          </p:cNvGrpSpPr>
          <p:nvPr/>
        </p:nvGrpSpPr>
        <p:grpSpPr bwMode="auto">
          <a:xfrm rot="-5400000">
            <a:off x="7435850" y="1900238"/>
            <a:ext cx="763588" cy="1941512"/>
            <a:chOff x="5296" y="2846"/>
            <a:chExt cx="141" cy="836"/>
          </a:xfrm>
        </p:grpSpPr>
        <p:sp>
          <p:nvSpPr>
            <p:cNvPr id="20514" name="AutoShape 25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5" name="AutoShape 26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1071563" y="862013"/>
            <a:ext cx="6572250" cy="4143375"/>
            <a:chOff x="1796" y="6025"/>
            <a:chExt cx="5795" cy="1589"/>
          </a:xfrm>
        </p:grpSpPr>
        <p:sp>
          <p:nvSpPr>
            <p:cNvPr id="20509" name="Oval 29"/>
            <p:cNvSpPr>
              <a:spLocks noChangeArrowheads="1"/>
            </p:cNvSpPr>
            <p:nvPr/>
          </p:nvSpPr>
          <p:spPr bwMode="auto">
            <a:xfrm>
              <a:off x="2511" y="6198"/>
              <a:ext cx="4412" cy="391"/>
            </a:xfrm>
            <a:prstGeom prst="ellipse">
              <a:avLst/>
            </a:prstGeom>
            <a:noFill/>
            <a:ln w="730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0" name="Oval 30"/>
            <p:cNvSpPr>
              <a:spLocks noChangeArrowheads="1"/>
            </p:cNvSpPr>
            <p:nvPr/>
          </p:nvSpPr>
          <p:spPr bwMode="auto">
            <a:xfrm>
              <a:off x="2430" y="7074"/>
              <a:ext cx="4412" cy="391"/>
            </a:xfrm>
            <a:prstGeom prst="ellipse">
              <a:avLst/>
            </a:prstGeom>
            <a:noFill/>
            <a:ln w="730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1" name="Oval 31"/>
            <p:cNvSpPr>
              <a:spLocks noChangeArrowheads="1"/>
            </p:cNvSpPr>
            <p:nvPr/>
          </p:nvSpPr>
          <p:spPr bwMode="auto">
            <a:xfrm>
              <a:off x="1796" y="6981"/>
              <a:ext cx="5749" cy="633"/>
            </a:xfrm>
            <a:prstGeom prst="ellipse">
              <a:avLst/>
            </a:prstGeom>
            <a:noFill/>
            <a:ln w="730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2" name="Oval 32"/>
            <p:cNvSpPr>
              <a:spLocks noChangeArrowheads="1"/>
            </p:cNvSpPr>
            <p:nvPr/>
          </p:nvSpPr>
          <p:spPr bwMode="auto">
            <a:xfrm>
              <a:off x="1842" y="6025"/>
              <a:ext cx="5749" cy="633"/>
            </a:xfrm>
            <a:prstGeom prst="ellipse">
              <a:avLst/>
            </a:prstGeom>
            <a:noFill/>
            <a:ln w="730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3" name="Line 33"/>
            <p:cNvSpPr>
              <a:spLocks noChangeShapeType="1"/>
            </p:cNvSpPr>
            <p:nvPr/>
          </p:nvSpPr>
          <p:spPr bwMode="auto">
            <a:xfrm flipH="1">
              <a:off x="2600" y="6814"/>
              <a:ext cx="3906" cy="0"/>
            </a:xfrm>
            <a:prstGeom prst="line">
              <a:avLst/>
            </a:prstGeom>
            <a:noFill/>
            <a:ln w="149225">
              <a:solidFill>
                <a:srgbClr val="00CCFF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24"/>
          <p:cNvGrpSpPr>
            <a:grpSpLocks/>
          </p:cNvGrpSpPr>
          <p:nvPr/>
        </p:nvGrpSpPr>
        <p:grpSpPr bwMode="auto">
          <a:xfrm rot="-5400000">
            <a:off x="574675" y="1944687"/>
            <a:ext cx="763588" cy="1941513"/>
            <a:chOff x="5296" y="2846"/>
            <a:chExt cx="141" cy="836"/>
          </a:xfrm>
        </p:grpSpPr>
        <p:sp>
          <p:nvSpPr>
            <p:cNvPr id="20507" name="AutoShape 25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8" name="AutoShape 26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" name="Group 24"/>
          <p:cNvGrpSpPr>
            <a:grpSpLocks/>
          </p:cNvGrpSpPr>
          <p:nvPr/>
        </p:nvGrpSpPr>
        <p:grpSpPr bwMode="auto">
          <a:xfrm rot="6873333">
            <a:off x="1302544" y="3994944"/>
            <a:ext cx="763587" cy="1939925"/>
            <a:chOff x="5296" y="2846"/>
            <a:chExt cx="141" cy="836"/>
          </a:xfrm>
        </p:grpSpPr>
        <p:sp>
          <p:nvSpPr>
            <p:cNvPr id="20505" name="AutoShape 25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6" name="AutoShape 26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Group 24"/>
          <p:cNvGrpSpPr>
            <a:grpSpLocks/>
          </p:cNvGrpSpPr>
          <p:nvPr/>
        </p:nvGrpSpPr>
        <p:grpSpPr bwMode="auto">
          <a:xfrm rot="5400000">
            <a:off x="3875088" y="4268787"/>
            <a:ext cx="763588" cy="1941513"/>
            <a:chOff x="5296" y="2846"/>
            <a:chExt cx="141" cy="836"/>
          </a:xfrm>
        </p:grpSpPr>
        <p:sp>
          <p:nvSpPr>
            <p:cNvPr id="20503" name="AutoShape 25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4" name="AutoShape 26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Group 24"/>
          <p:cNvGrpSpPr>
            <a:grpSpLocks/>
          </p:cNvGrpSpPr>
          <p:nvPr/>
        </p:nvGrpSpPr>
        <p:grpSpPr bwMode="auto">
          <a:xfrm rot="-2862432">
            <a:off x="7038182" y="2823368"/>
            <a:ext cx="850900" cy="1941513"/>
            <a:chOff x="5296" y="2846"/>
            <a:chExt cx="141" cy="836"/>
          </a:xfrm>
        </p:grpSpPr>
        <p:sp>
          <p:nvSpPr>
            <p:cNvPr id="20501" name="AutoShape 25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2" name="AutoShape 26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" name="Group 24"/>
          <p:cNvGrpSpPr>
            <a:grpSpLocks/>
          </p:cNvGrpSpPr>
          <p:nvPr/>
        </p:nvGrpSpPr>
        <p:grpSpPr bwMode="auto">
          <a:xfrm rot="4140289">
            <a:off x="6303963" y="3968750"/>
            <a:ext cx="763587" cy="1941513"/>
            <a:chOff x="5296" y="2846"/>
            <a:chExt cx="141" cy="836"/>
          </a:xfrm>
        </p:grpSpPr>
        <p:sp>
          <p:nvSpPr>
            <p:cNvPr id="20499" name="AutoShape 25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0" name="AutoShape 26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5214942" y="216266"/>
            <a:ext cx="3929058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</a:p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Источник тока, реостат, катушка, сердечник, магнитная стрелка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0" y="5288364"/>
            <a:ext cx="9144000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Источником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магнитного поля является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……..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Интенсивность магнитного поля зависит 1……………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2………………………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3. ……………………………………</a:t>
            </a:r>
          </a:p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Направление магнитного поля зависит от …………………………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-24"/>
            <a:ext cx="6000760" cy="5238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л.р. №11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Изучение магнитного поля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357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5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print">
            <a:lum bright="-10000" contrast="30000"/>
          </a:blip>
          <a:srcRect r="50731"/>
          <a:stretch>
            <a:fillRect/>
          </a:stretch>
        </p:blipFill>
        <p:spPr bwMode="auto">
          <a:xfrm>
            <a:off x="1043608" y="404664"/>
            <a:ext cx="547260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ine 41"/>
          <p:cNvSpPr>
            <a:spLocks noChangeShapeType="1"/>
          </p:cNvSpPr>
          <p:nvPr/>
        </p:nvSpPr>
        <p:spPr bwMode="auto">
          <a:xfrm rot="5400000" flipH="1" flipV="1">
            <a:off x="1862992" y="1916832"/>
            <a:ext cx="720080" cy="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" name="Line 41"/>
          <p:cNvSpPr>
            <a:spLocks noChangeShapeType="1"/>
          </p:cNvSpPr>
          <p:nvPr/>
        </p:nvSpPr>
        <p:spPr bwMode="auto">
          <a:xfrm rot="5400000" flipH="1" flipV="1">
            <a:off x="2195736" y="1875888"/>
            <a:ext cx="72008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" name="Line 41"/>
          <p:cNvSpPr>
            <a:spLocks noChangeShapeType="1"/>
          </p:cNvSpPr>
          <p:nvPr/>
        </p:nvSpPr>
        <p:spPr bwMode="auto">
          <a:xfrm rot="5400000" flipH="1" flipV="1">
            <a:off x="2483768" y="1916832"/>
            <a:ext cx="72008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" name="Line 41"/>
          <p:cNvSpPr>
            <a:spLocks noChangeShapeType="1"/>
          </p:cNvSpPr>
          <p:nvPr/>
        </p:nvSpPr>
        <p:spPr bwMode="auto">
          <a:xfrm rot="5400000" flipH="1" flipV="1">
            <a:off x="2843808" y="1844824"/>
            <a:ext cx="72008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" name="Line 41"/>
          <p:cNvSpPr>
            <a:spLocks noChangeShapeType="1"/>
          </p:cNvSpPr>
          <p:nvPr/>
        </p:nvSpPr>
        <p:spPr bwMode="auto">
          <a:xfrm rot="5400000" flipH="1" flipV="1">
            <a:off x="3131840" y="1831176"/>
            <a:ext cx="72008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" name="Line 41"/>
          <p:cNvSpPr>
            <a:spLocks noChangeShapeType="1"/>
          </p:cNvSpPr>
          <p:nvPr/>
        </p:nvSpPr>
        <p:spPr bwMode="auto">
          <a:xfrm rot="5400000" flipH="1" flipV="1">
            <a:off x="1835696" y="2564904"/>
            <a:ext cx="0" cy="576064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1143571" y="1006029"/>
            <a:ext cx="3212405" cy="1702891"/>
            <a:chOff x="1796" y="6025"/>
            <a:chExt cx="5795" cy="1589"/>
          </a:xfrm>
        </p:grpSpPr>
        <p:sp>
          <p:nvSpPr>
            <p:cNvPr id="10" name="Oval 29"/>
            <p:cNvSpPr>
              <a:spLocks noChangeArrowheads="1"/>
            </p:cNvSpPr>
            <p:nvPr/>
          </p:nvSpPr>
          <p:spPr bwMode="auto">
            <a:xfrm>
              <a:off x="2511" y="6198"/>
              <a:ext cx="4412" cy="391"/>
            </a:xfrm>
            <a:prstGeom prst="ellips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Oval 30"/>
            <p:cNvSpPr>
              <a:spLocks noChangeArrowheads="1"/>
            </p:cNvSpPr>
            <p:nvPr/>
          </p:nvSpPr>
          <p:spPr bwMode="auto">
            <a:xfrm>
              <a:off x="2430" y="7074"/>
              <a:ext cx="4412" cy="391"/>
            </a:xfrm>
            <a:prstGeom prst="ellips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Oval 31"/>
            <p:cNvSpPr>
              <a:spLocks noChangeArrowheads="1"/>
            </p:cNvSpPr>
            <p:nvPr/>
          </p:nvSpPr>
          <p:spPr bwMode="auto">
            <a:xfrm>
              <a:off x="1796" y="6981"/>
              <a:ext cx="5749" cy="633"/>
            </a:xfrm>
            <a:prstGeom prst="ellips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Oval 32"/>
            <p:cNvSpPr>
              <a:spLocks noChangeArrowheads="1"/>
            </p:cNvSpPr>
            <p:nvPr/>
          </p:nvSpPr>
          <p:spPr bwMode="auto">
            <a:xfrm>
              <a:off x="1842" y="6025"/>
              <a:ext cx="5749" cy="633"/>
            </a:xfrm>
            <a:prstGeom prst="ellips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33"/>
            <p:cNvSpPr>
              <a:spLocks noChangeShapeType="1"/>
            </p:cNvSpPr>
            <p:nvPr/>
          </p:nvSpPr>
          <p:spPr bwMode="auto">
            <a:xfrm flipH="1">
              <a:off x="2600" y="6814"/>
              <a:ext cx="3906" cy="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992704" y="1484784"/>
            <a:ext cx="554960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7536" y="1498432"/>
            <a:ext cx="470000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0" y="4817102"/>
            <a:ext cx="9144000" cy="206828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Между полюсами электромагнита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(рис. 2)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подвешен постоянный магнит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 будет вести себя постоянный магнит, если замкнуть ключ К?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1" fontAlgn="base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Останется в прежнем положении </a:t>
            </a:r>
          </a:p>
          <a:p>
            <a:pPr lvl="0">
              <a:spcAft>
                <a:spcPts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2.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Развернётся на 180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R="0" lvl="0" algn="l" defTabSz="914400" rtl="0" eaLnBrk="1" fontAlgn="base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3.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Развернётся на 90° северным полюсом к нам</a:t>
            </a:r>
          </a:p>
          <a:p>
            <a:pPr marR="0" lvl="0" algn="l" defTabSz="914400" rtl="0" eaLnBrk="1" fontAlgn="base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4.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Развернётся на 90° северным полюсом от нас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868246" y="-27384"/>
            <a:ext cx="6286512" cy="500066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spcAft>
                <a:spcPts val="0"/>
              </a:spcAft>
            </a:pP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Останется в прежнем положении </a:t>
            </a:r>
          </a:p>
          <a:p>
            <a:pPr marL="514350" lvl="0" indent="-514350">
              <a:spcAft>
                <a:spcPts val="0"/>
              </a:spcAft>
              <a:buAutoNum type="arabicPeriod"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0" y="5447504"/>
            <a:ext cx="3714744" cy="28575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print">
            <a:lum bright="-10000" contrast="30000"/>
          </a:blip>
          <a:srcRect r="51862"/>
          <a:stretch>
            <a:fillRect/>
          </a:stretch>
        </p:blipFill>
        <p:spPr bwMode="auto">
          <a:xfrm>
            <a:off x="1331640" y="908720"/>
            <a:ext cx="4752527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ine 41"/>
          <p:cNvSpPr>
            <a:spLocks noChangeShapeType="1"/>
          </p:cNvSpPr>
          <p:nvPr/>
        </p:nvSpPr>
        <p:spPr bwMode="auto">
          <a:xfrm rot="5400000" flipH="1" flipV="1">
            <a:off x="3131840" y="2348880"/>
            <a:ext cx="720080" cy="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" name="Line 41"/>
          <p:cNvSpPr>
            <a:spLocks noChangeShapeType="1"/>
          </p:cNvSpPr>
          <p:nvPr/>
        </p:nvSpPr>
        <p:spPr bwMode="auto">
          <a:xfrm rot="5400000" flipH="1" flipV="1">
            <a:off x="3419872" y="2420888"/>
            <a:ext cx="72008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" name="Line 41"/>
          <p:cNvSpPr>
            <a:spLocks noChangeShapeType="1"/>
          </p:cNvSpPr>
          <p:nvPr/>
        </p:nvSpPr>
        <p:spPr bwMode="auto">
          <a:xfrm rot="5400000" flipH="1" flipV="1">
            <a:off x="2339752" y="2708920"/>
            <a:ext cx="0" cy="576064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" name="Line 41"/>
          <p:cNvSpPr>
            <a:spLocks noChangeShapeType="1"/>
          </p:cNvSpPr>
          <p:nvPr/>
        </p:nvSpPr>
        <p:spPr bwMode="auto">
          <a:xfrm rot="5400000" flipH="1" flipV="1">
            <a:off x="3707904" y="2348880"/>
            <a:ext cx="72008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" name="Line 41"/>
          <p:cNvSpPr>
            <a:spLocks noChangeShapeType="1"/>
          </p:cNvSpPr>
          <p:nvPr/>
        </p:nvSpPr>
        <p:spPr bwMode="auto">
          <a:xfrm rot="5400000" flipH="1" flipV="1">
            <a:off x="3995936" y="2420888"/>
            <a:ext cx="72008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" name="Line 41"/>
          <p:cNvSpPr>
            <a:spLocks noChangeShapeType="1"/>
          </p:cNvSpPr>
          <p:nvPr/>
        </p:nvSpPr>
        <p:spPr bwMode="auto">
          <a:xfrm rot="5400000" flipH="1" flipV="1">
            <a:off x="4311264" y="2407240"/>
            <a:ext cx="72008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1787875" y="1313472"/>
            <a:ext cx="4076501" cy="1944216"/>
            <a:chOff x="1796" y="6025"/>
            <a:chExt cx="5795" cy="1589"/>
          </a:xfrm>
        </p:grpSpPr>
        <p:sp>
          <p:nvSpPr>
            <p:cNvPr id="10" name="Oval 29"/>
            <p:cNvSpPr>
              <a:spLocks noChangeArrowheads="1"/>
            </p:cNvSpPr>
            <p:nvPr/>
          </p:nvSpPr>
          <p:spPr bwMode="auto">
            <a:xfrm>
              <a:off x="2511" y="6198"/>
              <a:ext cx="4412" cy="391"/>
            </a:xfrm>
            <a:prstGeom prst="ellips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Oval 30"/>
            <p:cNvSpPr>
              <a:spLocks noChangeArrowheads="1"/>
            </p:cNvSpPr>
            <p:nvPr/>
          </p:nvSpPr>
          <p:spPr bwMode="auto">
            <a:xfrm>
              <a:off x="2430" y="7074"/>
              <a:ext cx="4412" cy="391"/>
            </a:xfrm>
            <a:prstGeom prst="ellips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Oval 31"/>
            <p:cNvSpPr>
              <a:spLocks noChangeArrowheads="1"/>
            </p:cNvSpPr>
            <p:nvPr/>
          </p:nvSpPr>
          <p:spPr bwMode="auto">
            <a:xfrm>
              <a:off x="1796" y="6981"/>
              <a:ext cx="5749" cy="633"/>
            </a:xfrm>
            <a:prstGeom prst="ellips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Oval 32"/>
            <p:cNvSpPr>
              <a:spLocks noChangeArrowheads="1"/>
            </p:cNvSpPr>
            <p:nvPr/>
          </p:nvSpPr>
          <p:spPr bwMode="auto">
            <a:xfrm>
              <a:off x="1842" y="6025"/>
              <a:ext cx="5749" cy="633"/>
            </a:xfrm>
            <a:prstGeom prst="ellips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33"/>
            <p:cNvSpPr>
              <a:spLocks noChangeShapeType="1"/>
            </p:cNvSpPr>
            <p:nvPr/>
          </p:nvSpPr>
          <p:spPr bwMode="auto">
            <a:xfrm flipH="1">
              <a:off x="2600" y="6814"/>
              <a:ext cx="3906" cy="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525280" y="1412776"/>
            <a:ext cx="554960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10112" y="1426424"/>
            <a:ext cx="470000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07504" y="4841666"/>
            <a:ext cx="9144000" cy="204371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Между полюсами электромагнита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(рис. 2)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подвешен постоянный магнит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 будет вести себя постоянный магнит, если замкнуть ключ К?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1" fontAlgn="base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Останется в прежнем положении </a:t>
            </a:r>
          </a:p>
          <a:p>
            <a:pPr lvl="0">
              <a:spcAft>
                <a:spcPts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2.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Развернётся на 180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R="0" lvl="0" algn="l" defTabSz="914400" rtl="0" eaLnBrk="1" fontAlgn="base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3.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Развернётся на 90° северным полюсом к нам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1" fontAlgn="base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4.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Развернётся на 90° северным полюсом от нас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4500562" y="0"/>
            <a:ext cx="4643438" cy="500066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2.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Развернётся на 180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;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7504" y="5735536"/>
            <a:ext cx="3714744" cy="28575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715436" cy="50006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№15     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магнитное поле.  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 flipH="1" flipV="1">
            <a:off x="8820150" y="6381750"/>
            <a:ext cx="144463" cy="71438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700" smtClean="0">
              <a:solidFill>
                <a:schemeClr val="tx2"/>
              </a:solidFill>
            </a:endParaRPr>
          </a:p>
        </p:txBody>
      </p:sp>
      <p:sp>
        <p:nvSpPr>
          <p:cNvPr id="23556" name="Прямоугольник 54"/>
          <p:cNvSpPr>
            <a:spLocks noChangeArrowheads="1"/>
          </p:cNvSpPr>
          <p:nvPr/>
        </p:nvSpPr>
        <p:spPr bwMode="auto">
          <a:xfrm>
            <a:off x="428625" y="320675"/>
            <a:ext cx="727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Times New Roman" pitchFamily="18" charset="0"/>
                <a:cs typeface="Times New Roman" pitchFamily="18" charset="0"/>
              </a:rPr>
              <a:t>Эрcтед</a:t>
            </a:r>
            <a:r>
              <a:rPr lang="en-US" b="1"/>
              <a:t> </a:t>
            </a:r>
            <a:endParaRPr lang="ru-RU"/>
          </a:p>
        </p:txBody>
      </p:sp>
      <p:grpSp>
        <p:nvGrpSpPr>
          <p:cNvPr id="23557" name="Group 52"/>
          <p:cNvGrpSpPr>
            <a:grpSpLocks/>
          </p:cNvGrpSpPr>
          <p:nvPr/>
        </p:nvGrpSpPr>
        <p:grpSpPr bwMode="auto">
          <a:xfrm>
            <a:off x="1682750" y="693738"/>
            <a:ext cx="1084263" cy="90487"/>
            <a:chOff x="3799" y="2302"/>
            <a:chExt cx="1820" cy="141"/>
          </a:xfrm>
        </p:grpSpPr>
        <p:sp>
          <p:nvSpPr>
            <p:cNvPr id="23707" name="Line 53"/>
            <p:cNvSpPr>
              <a:spLocks noChangeShapeType="1"/>
            </p:cNvSpPr>
            <p:nvPr/>
          </p:nvSpPr>
          <p:spPr bwMode="auto">
            <a:xfrm>
              <a:off x="3799" y="2374"/>
              <a:ext cx="182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3708" name="Group 54"/>
            <p:cNvGrpSpPr>
              <a:grpSpLocks/>
            </p:cNvGrpSpPr>
            <p:nvPr/>
          </p:nvGrpSpPr>
          <p:grpSpPr bwMode="auto">
            <a:xfrm rot="5400000">
              <a:off x="4822" y="1955"/>
              <a:ext cx="141" cy="836"/>
              <a:chOff x="5296" y="2846"/>
              <a:chExt cx="141" cy="836"/>
            </a:xfrm>
          </p:grpSpPr>
          <p:sp>
            <p:nvSpPr>
              <p:cNvPr id="23709" name="AutoShape 55"/>
              <p:cNvSpPr>
                <a:spLocks noChangeArrowheads="1"/>
              </p:cNvSpPr>
              <p:nvPr/>
            </p:nvSpPr>
            <p:spPr bwMode="auto">
              <a:xfrm>
                <a:off x="5296" y="2846"/>
                <a:ext cx="141" cy="415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710" name="AutoShape 56"/>
              <p:cNvSpPr>
                <a:spLocks noChangeArrowheads="1"/>
              </p:cNvSpPr>
              <p:nvPr/>
            </p:nvSpPr>
            <p:spPr bwMode="auto">
              <a:xfrm flipV="1">
                <a:off x="5296" y="3267"/>
                <a:ext cx="141" cy="415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3558" name="Group 57"/>
          <p:cNvGrpSpPr>
            <a:grpSpLocks/>
          </p:cNvGrpSpPr>
          <p:nvPr/>
        </p:nvGrpSpPr>
        <p:grpSpPr bwMode="auto">
          <a:xfrm>
            <a:off x="2968625" y="479425"/>
            <a:ext cx="1038225" cy="531813"/>
            <a:chOff x="4770" y="2671"/>
            <a:chExt cx="1634" cy="836"/>
          </a:xfrm>
        </p:grpSpPr>
        <p:grpSp>
          <p:nvGrpSpPr>
            <p:cNvPr id="23702" name="Group 58"/>
            <p:cNvGrpSpPr>
              <a:grpSpLocks/>
            </p:cNvGrpSpPr>
            <p:nvPr/>
          </p:nvGrpSpPr>
          <p:grpSpPr bwMode="auto">
            <a:xfrm>
              <a:off x="5515" y="2671"/>
              <a:ext cx="141" cy="836"/>
              <a:chOff x="5296" y="2846"/>
              <a:chExt cx="141" cy="836"/>
            </a:xfrm>
          </p:grpSpPr>
          <p:sp>
            <p:nvSpPr>
              <p:cNvPr id="23705" name="AutoShape 59"/>
              <p:cNvSpPr>
                <a:spLocks noChangeArrowheads="1"/>
              </p:cNvSpPr>
              <p:nvPr/>
            </p:nvSpPr>
            <p:spPr bwMode="auto">
              <a:xfrm>
                <a:off x="5296" y="2846"/>
                <a:ext cx="141" cy="415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706" name="AutoShape 60"/>
              <p:cNvSpPr>
                <a:spLocks noChangeArrowheads="1"/>
              </p:cNvSpPr>
              <p:nvPr/>
            </p:nvSpPr>
            <p:spPr bwMode="auto">
              <a:xfrm flipV="1">
                <a:off x="5296" y="3267"/>
                <a:ext cx="141" cy="415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703" name="Line 61"/>
            <p:cNvSpPr>
              <a:spLocks noChangeShapeType="1"/>
            </p:cNvSpPr>
            <p:nvPr/>
          </p:nvSpPr>
          <p:spPr bwMode="auto">
            <a:xfrm>
              <a:off x="4770" y="3110"/>
              <a:ext cx="74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04" name="Line 62"/>
            <p:cNvSpPr>
              <a:spLocks noChangeShapeType="1"/>
            </p:cNvSpPr>
            <p:nvPr/>
          </p:nvSpPr>
          <p:spPr bwMode="auto">
            <a:xfrm>
              <a:off x="5655" y="3099"/>
              <a:ext cx="74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59" name="Rectangle 63"/>
          <p:cNvSpPr>
            <a:spLocks noChangeArrowheads="1"/>
          </p:cNvSpPr>
          <p:nvPr/>
        </p:nvSpPr>
        <p:spPr bwMode="auto">
          <a:xfrm>
            <a:off x="2325688" y="407988"/>
            <a:ext cx="500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200" b="1">
                <a:cs typeface="Times New Roman" pitchFamily="18" charset="0"/>
              </a:rPr>
              <a:t>I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ru-RU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0" name="Rectangle 63"/>
          <p:cNvSpPr>
            <a:spLocks noChangeArrowheads="1"/>
          </p:cNvSpPr>
          <p:nvPr/>
        </p:nvSpPr>
        <p:spPr bwMode="auto">
          <a:xfrm>
            <a:off x="2754313" y="407988"/>
            <a:ext cx="642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1" name="Line 65"/>
          <p:cNvSpPr>
            <a:spLocks noChangeShapeType="1"/>
          </p:cNvSpPr>
          <p:nvPr/>
        </p:nvSpPr>
        <p:spPr bwMode="auto">
          <a:xfrm flipH="1">
            <a:off x="3033713" y="749300"/>
            <a:ext cx="3238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306" name="Rectangle 66"/>
          <p:cNvSpPr>
            <a:spLocks noChangeArrowheads="1"/>
          </p:cNvSpPr>
          <p:nvPr/>
        </p:nvSpPr>
        <p:spPr bwMode="auto">
          <a:xfrm>
            <a:off x="4040188" y="479425"/>
            <a:ext cx="3357562" cy="461963"/>
          </a:xfrm>
          <a:prstGeom prst="rect">
            <a:avLst/>
          </a:prstGeom>
          <a:solidFill>
            <a:schemeClr val="tx2">
              <a:lumMod val="40000"/>
              <a:lumOff val="60000"/>
              <a:alpha val="49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1200" b="1">
                <a:latin typeface="Times New Roman" pitchFamily="18" charset="0"/>
                <a:cs typeface="Times New Roman" pitchFamily="18" charset="0"/>
              </a:rPr>
              <a:t>Вокруг  двигающихся зарядов (токов)  </a:t>
            </a:r>
            <a:endParaRPr lang="ru-RU" sz="11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100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 возникает   </a:t>
            </a:r>
            <a:r>
              <a:rPr lang="ru-RU" sz="1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МАГНИТНОЕ поле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  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2"/>
          <p:cNvSpPr txBox="1">
            <a:spLocks noChangeArrowheads="1"/>
          </p:cNvSpPr>
          <p:nvPr/>
        </p:nvSpPr>
        <p:spPr>
          <a:xfrm>
            <a:off x="0" y="2000240"/>
            <a:ext cx="6858016" cy="857256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>
              <a:defRPr/>
            </a:pPr>
            <a:r>
              <a:rPr lang="ru-RU" b="1" u="sng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lang="ru-RU" sz="44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4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</a:br>
            <a:endParaRPr lang="ru-RU" sz="4400" cap="all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3564" name="Прямоугольник 68"/>
          <p:cNvSpPr>
            <a:spLocks noChangeArrowheads="1"/>
          </p:cNvSpPr>
          <p:nvPr/>
        </p:nvSpPr>
        <p:spPr bwMode="auto">
          <a:xfrm>
            <a:off x="444500" y="1284288"/>
            <a:ext cx="4714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Направление  МП                                   </a:t>
            </a:r>
            <a:r>
              <a:rPr lang="en-US" sz="2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endParaRPr lang="ru-RU" sz="200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565" name="Group 67"/>
          <p:cNvGrpSpPr>
            <a:grpSpLocks/>
          </p:cNvGrpSpPr>
          <p:nvPr/>
        </p:nvGrpSpPr>
        <p:grpSpPr bwMode="auto">
          <a:xfrm rot="5400000">
            <a:off x="3305969" y="740569"/>
            <a:ext cx="484188" cy="1428750"/>
            <a:chOff x="5296" y="2846"/>
            <a:chExt cx="141" cy="836"/>
          </a:xfrm>
        </p:grpSpPr>
        <p:sp>
          <p:nvSpPr>
            <p:cNvPr id="23700" name="AutoShape 68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01" name="AutoShape 69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310" name="Line 70"/>
          <p:cNvSpPr>
            <a:spLocks noChangeShapeType="1"/>
          </p:cNvSpPr>
          <p:nvPr/>
        </p:nvSpPr>
        <p:spPr bwMode="auto">
          <a:xfrm>
            <a:off x="412750" y="1638300"/>
            <a:ext cx="4103688" cy="0"/>
          </a:xfrm>
          <a:prstGeom prst="line">
            <a:avLst/>
          </a:prstGeom>
          <a:ln w="34925">
            <a:solidFill>
              <a:srgbClr val="0033CC"/>
            </a:solidFill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3567" name="Group 71"/>
          <p:cNvGrpSpPr>
            <a:grpSpLocks/>
          </p:cNvGrpSpPr>
          <p:nvPr/>
        </p:nvGrpSpPr>
        <p:grpSpPr bwMode="auto">
          <a:xfrm>
            <a:off x="3286125" y="3286125"/>
            <a:ext cx="3214688" cy="1230313"/>
            <a:chOff x="624" y="4831"/>
            <a:chExt cx="4256" cy="853"/>
          </a:xfrm>
        </p:grpSpPr>
        <p:sp>
          <p:nvSpPr>
            <p:cNvPr id="23684" name="Line 72"/>
            <p:cNvSpPr>
              <a:spLocks noChangeShapeType="1"/>
            </p:cNvSpPr>
            <p:nvPr/>
          </p:nvSpPr>
          <p:spPr bwMode="auto">
            <a:xfrm>
              <a:off x="2799" y="4899"/>
              <a:ext cx="15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3685" name="Group 73"/>
            <p:cNvGrpSpPr>
              <a:grpSpLocks/>
            </p:cNvGrpSpPr>
            <p:nvPr/>
          </p:nvGrpSpPr>
          <p:grpSpPr bwMode="auto">
            <a:xfrm>
              <a:off x="624" y="4831"/>
              <a:ext cx="4256" cy="853"/>
              <a:chOff x="624" y="4966"/>
              <a:chExt cx="4256" cy="853"/>
            </a:xfrm>
          </p:grpSpPr>
          <p:sp>
            <p:nvSpPr>
              <p:cNvPr id="23686" name="Line 74"/>
              <p:cNvSpPr>
                <a:spLocks noChangeShapeType="1"/>
              </p:cNvSpPr>
              <p:nvPr/>
            </p:nvSpPr>
            <p:spPr bwMode="auto">
              <a:xfrm flipH="1">
                <a:off x="3479" y="5604"/>
                <a:ext cx="185" cy="2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7" name="Arc 75"/>
              <p:cNvSpPr>
                <a:spLocks/>
              </p:cNvSpPr>
              <p:nvPr/>
            </p:nvSpPr>
            <p:spPr bwMode="auto">
              <a:xfrm flipH="1">
                <a:off x="2245" y="5039"/>
                <a:ext cx="1255" cy="338"/>
              </a:xfrm>
              <a:custGeom>
                <a:avLst/>
                <a:gdLst>
                  <a:gd name="T0" fmla="*/ 0 w 43129"/>
                  <a:gd name="T1" fmla="*/ 0 h 21600"/>
                  <a:gd name="T2" fmla="*/ 0 w 43129"/>
                  <a:gd name="T3" fmla="*/ 0 h 21600"/>
                  <a:gd name="T4" fmla="*/ 0 w 431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29"/>
                  <a:gd name="T10" fmla="*/ 0 h 21600"/>
                  <a:gd name="T11" fmla="*/ 43129 w 431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29" h="21600" fill="none" extrusionOk="0">
                    <a:moveTo>
                      <a:pt x="0" y="19846"/>
                    </a:moveTo>
                    <a:cubicBezTo>
                      <a:pt x="913" y="8633"/>
                      <a:pt x="10279" y="-1"/>
                      <a:pt x="21529" y="0"/>
                    </a:cubicBezTo>
                    <a:cubicBezTo>
                      <a:pt x="33458" y="0"/>
                      <a:pt x="43129" y="9670"/>
                      <a:pt x="43129" y="21600"/>
                    </a:cubicBezTo>
                  </a:path>
                  <a:path w="43129" h="21600" stroke="0" extrusionOk="0">
                    <a:moveTo>
                      <a:pt x="0" y="19846"/>
                    </a:moveTo>
                    <a:cubicBezTo>
                      <a:pt x="913" y="8633"/>
                      <a:pt x="10279" y="-1"/>
                      <a:pt x="21529" y="0"/>
                    </a:cubicBezTo>
                    <a:cubicBezTo>
                      <a:pt x="33458" y="0"/>
                      <a:pt x="43129" y="9670"/>
                      <a:pt x="43129" y="21600"/>
                    </a:cubicBezTo>
                    <a:lnTo>
                      <a:pt x="21529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3688" name="Group 76"/>
              <p:cNvGrpSpPr>
                <a:grpSpLocks/>
              </p:cNvGrpSpPr>
              <p:nvPr/>
            </p:nvGrpSpPr>
            <p:grpSpPr bwMode="auto">
              <a:xfrm>
                <a:off x="624" y="4966"/>
                <a:ext cx="4256" cy="853"/>
                <a:chOff x="624" y="4996"/>
                <a:chExt cx="4256" cy="853"/>
              </a:xfrm>
            </p:grpSpPr>
            <p:grpSp>
              <p:nvGrpSpPr>
                <p:cNvPr id="23689" name="Group 77"/>
                <p:cNvGrpSpPr>
                  <a:grpSpLocks/>
                </p:cNvGrpSpPr>
                <p:nvPr/>
              </p:nvGrpSpPr>
              <p:grpSpPr bwMode="auto">
                <a:xfrm>
                  <a:off x="3054" y="5148"/>
                  <a:ext cx="1002" cy="472"/>
                  <a:chOff x="3039" y="4321"/>
                  <a:chExt cx="1002" cy="472"/>
                </a:xfrm>
              </p:grpSpPr>
              <p:sp>
                <p:nvSpPr>
                  <p:cNvPr id="23697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3154" y="4412"/>
                    <a:ext cx="783" cy="276"/>
                  </a:xfrm>
                  <a:prstGeom prst="ellips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698" name="Oval 79"/>
                  <p:cNvSpPr>
                    <a:spLocks noChangeArrowheads="1"/>
                  </p:cNvSpPr>
                  <p:nvPr/>
                </p:nvSpPr>
                <p:spPr bwMode="auto">
                  <a:xfrm>
                    <a:off x="3292" y="4478"/>
                    <a:ext cx="461" cy="141"/>
                  </a:xfrm>
                  <a:prstGeom prst="ellips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699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3039" y="4321"/>
                    <a:ext cx="1002" cy="472"/>
                  </a:xfrm>
                  <a:prstGeom prst="ellips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3690" name="Group 81"/>
                <p:cNvGrpSpPr>
                  <a:grpSpLocks/>
                </p:cNvGrpSpPr>
                <p:nvPr/>
              </p:nvGrpSpPr>
              <p:grpSpPr bwMode="auto">
                <a:xfrm>
                  <a:off x="1737" y="5159"/>
                  <a:ext cx="1002" cy="472"/>
                  <a:chOff x="5032" y="3710"/>
                  <a:chExt cx="1002" cy="472"/>
                </a:xfrm>
              </p:grpSpPr>
              <p:sp>
                <p:nvSpPr>
                  <p:cNvPr id="23692" name="Oval 82"/>
                  <p:cNvSpPr>
                    <a:spLocks noChangeArrowheads="1"/>
                  </p:cNvSpPr>
                  <p:nvPr/>
                </p:nvSpPr>
                <p:spPr bwMode="auto">
                  <a:xfrm>
                    <a:off x="5147" y="3801"/>
                    <a:ext cx="783" cy="276"/>
                  </a:xfrm>
                  <a:prstGeom prst="ellips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693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5285" y="3867"/>
                    <a:ext cx="461" cy="141"/>
                  </a:xfrm>
                  <a:prstGeom prst="ellips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23694" name="Group 84"/>
                  <p:cNvGrpSpPr>
                    <a:grpSpLocks/>
                  </p:cNvGrpSpPr>
                  <p:nvPr/>
                </p:nvGrpSpPr>
                <p:grpSpPr bwMode="auto">
                  <a:xfrm>
                    <a:off x="5032" y="3710"/>
                    <a:ext cx="1002" cy="472"/>
                    <a:chOff x="5032" y="3710"/>
                    <a:chExt cx="1002" cy="438"/>
                  </a:xfrm>
                </p:grpSpPr>
                <p:sp>
                  <p:nvSpPr>
                    <p:cNvPr id="23695" name="Oval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32" y="3710"/>
                      <a:ext cx="1002" cy="438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96" name="Line 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45" y="4124"/>
                      <a:ext cx="185" cy="23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23691" name="AutoShape 87"/>
                <p:cNvSpPr>
                  <a:spLocks noChangeArrowheads="1"/>
                </p:cNvSpPr>
                <p:nvPr/>
              </p:nvSpPr>
              <p:spPr bwMode="auto">
                <a:xfrm>
                  <a:off x="624" y="4996"/>
                  <a:ext cx="4256" cy="853"/>
                </a:xfrm>
                <a:prstGeom prst="parallelogram">
                  <a:avLst>
                    <a:gd name="adj" fmla="val 106280"/>
                  </a:avLst>
                </a:prstGeom>
                <a:noFill/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23568" name="Group 88"/>
          <p:cNvGrpSpPr>
            <a:grpSpLocks/>
          </p:cNvGrpSpPr>
          <p:nvPr/>
        </p:nvGrpSpPr>
        <p:grpSpPr bwMode="auto">
          <a:xfrm>
            <a:off x="4481513" y="1155700"/>
            <a:ext cx="2286000" cy="2071688"/>
            <a:chOff x="4746" y="4122"/>
            <a:chExt cx="1590" cy="1649"/>
          </a:xfrm>
        </p:grpSpPr>
        <p:sp>
          <p:nvSpPr>
            <p:cNvPr id="23674" name="AutoShape 89"/>
            <p:cNvSpPr>
              <a:spLocks noChangeArrowheads="1"/>
            </p:cNvSpPr>
            <p:nvPr/>
          </p:nvSpPr>
          <p:spPr bwMode="auto">
            <a:xfrm>
              <a:off x="4746" y="4421"/>
              <a:ext cx="1590" cy="703"/>
            </a:xfrm>
            <a:prstGeom prst="parallelogram">
              <a:avLst>
                <a:gd name="adj" fmla="val 56543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3675" name="Group 90"/>
            <p:cNvGrpSpPr>
              <a:grpSpLocks/>
            </p:cNvGrpSpPr>
            <p:nvPr/>
          </p:nvGrpSpPr>
          <p:grpSpPr bwMode="auto">
            <a:xfrm>
              <a:off x="5032" y="4537"/>
              <a:ext cx="1002" cy="472"/>
              <a:chOff x="5032" y="3710"/>
              <a:chExt cx="1002" cy="472"/>
            </a:xfrm>
          </p:grpSpPr>
          <p:sp>
            <p:nvSpPr>
              <p:cNvPr id="23679" name="Oval 91"/>
              <p:cNvSpPr>
                <a:spLocks noChangeArrowheads="1"/>
              </p:cNvSpPr>
              <p:nvPr/>
            </p:nvSpPr>
            <p:spPr bwMode="auto">
              <a:xfrm>
                <a:off x="5147" y="3801"/>
                <a:ext cx="783" cy="27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0" name="Oval 92"/>
              <p:cNvSpPr>
                <a:spLocks noChangeArrowheads="1"/>
              </p:cNvSpPr>
              <p:nvPr/>
            </p:nvSpPr>
            <p:spPr bwMode="auto">
              <a:xfrm>
                <a:off x="5285" y="3867"/>
                <a:ext cx="461" cy="141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3681" name="Group 93"/>
              <p:cNvGrpSpPr>
                <a:grpSpLocks/>
              </p:cNvGrpSpPr>
              <p:nvPr/>
            </p:nvGrpSpPr>
            <p:grpSpPr bwMode="auto">
              <a:xfrm>
                <a:off x="5032" y="3710"/>
                <a:ext cx="1002" cy="472"/>
                <a:chOff x="5032" y="3710"/>
                <a:chExt cx="1002" cy="438"/>
              </a:xfrm>
            </p:grpSpPr>
            <p:sp>
              <p:nvSpPr>
                <p:cNvPr id="23682" name="Oval 94"/>
                <p:cNvSpPr>
                  <a:spLocks noChangeArrowheads="1"/>
                </p:cNvSpPr>
                <p:nvPr/>
              </p:nvSpPr>
              <p:spPr bwMode="auto">
                <a:xfrm>
                  <a:off x="5032" y="3710"/>
                  <a:ext cx="1002" cy="438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83" name="Line 95"/>
                <p:cNvSpPr>
                  <a:spLocks noChangeShapeType="1"/>
                </p:cNvSpPr>
                <p:nvPr/>
              </p:nvSpPr>
              <p:spPr bwMode="auto">
                <a:xfrm>
                  <a:off x="5345" y="4124"/>
                  <a:ext cx="185" cy="2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3676" name="Line 96"/>
            <p:cNvSpPr>
              <a:spLocks noChangeShapeType="1"/>
            </p:cNvSpPr>
            <p:nvPr/>
          </p:nvSpPr>
          <p:spPr bwMode="auto">
            <a:xfrm flipV="1">
              <a:off x="5507" y="4122"/>
              <a:ext cx="0" cy="64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77" name="Line 97"/>
            <p:cNvSpPr>
              <a:spLocks noChangeShapeType="1"/>
            </p:cNvSpPr>
            <p:nvPr/>
          </p:nvSpPr>
          <p:spPr bwMode="auto">
            <a:xfrm flipV="1">
              <a:off x="5517" y="5126"/>
              <a:ext cx="0" cy="64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78" name="Line 98"/>
            <p:cNvSpPr>
              <a:spLocks noChangeShapeType="1"/>
            </p:cNvSpPr>
            <p:nvPr/>
          </p:nvSpPr>
          <p:spPr bwMode="auto">
            <a:xfrm flipH="1" flipV="1">
              <a:off x="5518" y="5274"/>
              <a:ext cx="12" cy="35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69" name="Rectangle 99"/>
          <p:cNvSpPr>
            <a:spLocks noChangeArrowheads="1"/>
          </p:cNvSpPr>
          <p:nvPr/>
        </p:nvSpPr>
        <p:spPr bwMode="auto">
          <a:xfrm>
            <a:off x="5875338" y="1139825"/>
            <a:ext cx="2286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Прямой   ток               </a:t>
            </a:r>
          </a:p>
          <a:p>
            <a:pPr eaLnBrk="0" hangingPunct="0"/>
            <a:r>
              <a:rPr lang="ru-RU" sz="1200" b="1">
                <a:cs typeface="Times New Roman" pitchFamily="18" charset="0"/>
              </a:rPr>
              <a:t>                                                                                    </a:t>
            </a:r>
            <a:endParaRPr lang="ru-RU"/>
          </a:p>
        </p:txBody>
      </p:sp>
      <p:grpSp>
        <p:nvGrpSpPr>
          <p:cNvPr id="23570" name="Group 108"/>
          <p:cNvGrpSpPr>
            <a:grpSpLocks/>
          </p:cNvGrpSpPr>
          <p:nvPr/>
        </p:nvGrpSpPr>
        <p:grpSpPr bwMode="auto">
          <a:xfrm>
            <a:off x="7180263" y="1582738"/>
            <a:ext cx="1212850" cy="1125537"/>
            <a:chOff x="2734" y="8273"/>
            <a:chExt cx="1430" cy="1392"/>
          </a:xfrm>
        </p:grpSpPr>
        <p:grpSp>
          <p:nvGrpSpPr>
            <p:cNvPr id="23667" name="Group 109"/>
            <p:cNvGrpSpPr>
              <a:grpSpLocks/>
            </p:cNvGrpSpPr>
            <p:nvPr/>
          </p:nvGrpSpPr>
          <p:grpSpPr bwMode="auto">
            <a:xfrm>
              <a:off x="2734" y="8273"/>
              <a:ext cx="1430" cy="1392"/>
              <a:chOff x="2734" y="8273"/>
              <a:chExt cx="1430" cy="1392"/>
            </a:xfrm>
          </p:grpSpPr>
          <p:sp>
            <p:nvSpPr>
              <p:cNvPr id="23671" name="Oval 110"/>
              <p:cNvSpPr>
                <a:spLocks noChangeArrowheads="1"/>
              </p:cNvSpPr>
              <p:nvPr/>
            </p:nvSpPr>
            <p:spPr bwMode="auto">
              <a:xfrm>
                <a:off x="2994" y="8510"/>
                <a:ext cx="936" cy="858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72" name="Oval 111"/>
              <p:cNvSpPr>
                <a:spLocks noChangeArrowheads="1"/>
              </p:cNvSpPr>
              <p:nvPr/>
            </p:nvSpPr>
            <p:spPr bwMode="auto">
              <a:xfrm>
                <a:off x="3196" y="8730"/>
                <a:ext cx="500" cy="439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73" name="Oval 112"/>
              <p:cNvSpPr>
                <a:spLocks noChangeArrowheads="1"/>
              </p:cNvSpPr>
              <p:nvPr/>
            </p:nvSpPr>
            <p:spPr bwMode="auto">
              <a:xfrm>
                <a:off x="2734" y="8273"/>
                <a:ext cx="1430" cy="1392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668" name="AutoShape 113"/>
            <p:cNvSpPr>
              <a:spLocks noChangeArrowheads="1"/>
            </p:cNvSpPr>
            <p:nvPr/>
          </p:nvSpPr>
          <p:spPr bwMode="auto">
            <a:xfrm>
              <a:off x="3337" y="8824"/>
              <a:ext cx="229" cy="261"/>
            </a:xfrm>
            <a:prstGeom prst="flowChartSummingJunction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69" name="Line 114"/>
            <p:cNvSpPr>
              <a:spLocks noChangeShapeType="1"/>
            </p:cNvSpPr>
            <p:nvPr/>
          </p:nvSpPr>
          <p:spPr bwMode="auto">
            <a:xfrm flipH="1">
              <a:off x="4135" y="8902"/>
              <a:ext cx="0" cy="2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70" name="Line 115"/>
            <p:cNvSpPr>
              <a:spLocks noChangeShapeType="1"/>
            </p:cNvSpPr>
            <p:nvPr/>
          </p:nvSpPr>
          <p:spPr bwMode="auto">
            <a:xfrm flipV="1">
              <a:off x="2972" y="8824"/>
              <a:ext cx="15" cy="21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571" name="Group 128"/>
          <p:cNvGrpSpPr>
            <a:grpSpLocks/>
          </p:cNvGrpSpPr>
          <p:nvPr/>
        </p:nvGrpSpPr>
        <p:grpSpPr bwMode="auto">
          <a:xfrm rot="4072658" flipH="1">
            <a:off x="5556250" y="2751138"/>
            <a:ext cx="609600" cy="609600"/>
            <a:chOff x="3340" y="2819"/>
            <a:chExt cx="566" cy="674"/>
          </a:xfrm>
        </p:grpSpPr>
        <p:sp>
          <p:nvSpPr>
            <p:cNvPr id="23663" name="Arc 129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4925">
              <a:solidFill>
                <a:srgbClr val="29239D">
                  <a:alpha val="7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64" name="Line 130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34925">
              <a:solidFill>
                <a:srgbClr val="29239D">
                  <a:alpha val="7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65" name="Line 131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34925">
              <a:solidFill>
                <a:srgbClr val="29239D">
                  <a:alpha val="7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66" name="Oval 132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noFill/>
            <a:ln w="34925">
              <a:solidFill>
                <a:srgbClr val="29239D">
                  <a:alpha val="7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72" name="Rectangle 99"/>
          <p:cNvSpPr>
            <a:spLocks noChangeArrowheads="1"/>
          </p:cNvSpPr>
          <p:nvPr/>
        </p:nvSpPr>
        <p:spPr bwMode="auto">
          <a:xfrm>
            <a:off x="6804025" y="2640013"/>
            <a:ext cx="228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В лист (от нас)              </a:t>
            </a:r>
          </a:p>
          <a:p>
            <a:pPr eaLnBrk="0" hangingPunct="0"/>
            <a:r>
              <a:rPr lang="ru-RU" sz="1200" b="1">
                <a:cs typeface="Times New Roman" pitchFamily="18" charset="0"/>
              </a:rPr>
              <a:t>                                                                                    </a:t>
            </a:r>
            <a:endParaRPr lang="ru-RU"/>
          </a:p>
        </p:txBody>
      </p:sp>
      <p:grpSp>
        <p:nvGrpSpPr>
          <p:cNvPr id="23573" name="Group 134"/>
          <p:cNvGrpSpPr>
            <a:grpSpLocks/>
          </p:cNvGrpSpPr>
          <p:nvPr/>
        </p:nvGrpSpPr>
        <p:grpSpPr bwMode="auto">
          <a:xfrm>
            <a:off x="1189038" y="1635125"/>
            <a:ext cx="2168525" cy="1651000"/>
            <a:chOff x="3845" y="5794"/>
            <a:chExt cx="2100" cy="1793"/>
          </a:xfrm>
        </p:grpSpPr>
        <p:sp>
          <p:nvSpPr>
            <p:cNvPr id="23661" name="AutoShape 135"/>
            <p:cNvSpPr>
              <a:spLocks noChangeArrowheads="1"/>
            </p:cNvSpPr>
            <p:nvPr/>
          </p:nvSpPr>
          <p:spPr bwMode="auto">
            <a:xfrm>
              <a:off x="3845" y="5794"/>
              <a:ext cx="2100" cy="1793"/>
            </a:xfrm>
            <a:prstGeom prst="foldedCorner">
              <a:avLst>
                <a:gd name="adj" fmla="val 12500"/>
              </a:avLst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62" name="Text Box 136"/>
            <p:cNvSpPr txBox="1">
              <a:spLocks noChangeArrowheads="1"/>
            </p:cNvSpPr>
            <p:nvPr/>
          </p:nvSpPr>
          <p:spPr bwMode="auto">
            <a:xfrm>
              <a:off x="3938" y="5881"/>
              <a:ext cx="2006" cy="1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магнитные                          линии</a:t>
              </a:r>
              <a:endParaRPr lang="ru-RU" b="1">
                <a:latin typeface="Times New Roman" pitchFamily="18" charset="0"/>
                <a:cs typeface="Times New Roman" pitchFamily="18" charset="0"/>
              </a:endParaRPr>
            </a:p>
            <a:p>
              <a:pPr>
                <a:spcAft>
                  <a:spcPts val="1000"/>
                </a:spcAft>
              </a:pPr>
              <a:r>
                <a:rPr lang="ru-RU" b="1">
                  <a:latin typeface="Times New Roman" pitchFamily="18" charset="0"/>
                  <a:cs typeface="Times New Roman" pitchFamily="18" charset="0"/>
                </a:rPr>
                <a:t>     по правилу</a:t>
              </a:r>
            </a:p>
            <a:p>
              <a:pPr algn="ctr">
                <a:spcAft>
                  <a:spcPts val="1000"/>
                </a:spcAft>
              </a:pPr>
              <a:r>
                <a:rPr lang="ru-RU" sz="2400" b="1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буравчика</a:t>
              </a:r>
              <a:endParaRPr lang="ru-RU" sz="2400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574" name="Group 137"/>
          <p:cNvGrpSpPr>
            <a:grpSpLocks/>
          </p:cNvGrpSpPr>
          <p:nvPr/>
        </p:nvGrpSpPr>
        <p:grpSpPr bwMode="auto">
          <a:xfrm>
            <a:off x="6484938" y="3255963"/>
            <a:ext cx="2181225" cy="1030287"/>
            <a:chOff x="1119" y="5071"/>
            <a:chExt cx="3436" cy="1624"/>
          </a:xfrm>
        </p:grpSpPr>
        <p:grpSp>
          <p:nvGrpSpPr>
            <p:cNvPr id="23632" name="Group 138"/>
            <p:cNvGrpSpPr>
              <a:grpSpLocks/>
            </p:cNvGrpSpPr>
            <p:nvPr/>
          </p:nvGrpSpPr>
          <p:grpSpPr bwMode="auto">
            <a:xfrm>
              <a:off x="1119" y="5071"/>
              <a:ext cx="3436" cy="1624"/>
              <a:chOff x="1796" y="6025"/>
              <a:chExt cx="5795" cy="1915"/>
            </a:xfrm>
          </p:grpSpPr>
          <p:grpSp>
            <p:nvGrpSpPr>
              <p:cNvPr id="23637" name="Group 139"/>
              <p:cNvGrpSpPr>
                <a:grpSpLocks/>
              </p:cNvGrpSpPr>
              <p:nvPr/>
            </p:nvGrpSpPr>
            <p:grpSpPr bwMode="auto">
              <a:xfrm>
                <a:off x="3479" y="6449"/>
                <a:ext cx="2316" cy="1491"/>
                <a:chOff x="3479" y="6449"/>
                <a:chExt cx="2316" cy="1491"/>
              </a:xfrm>
            </p:grpSpPr>
            <p:sp>
              <p:nvSpPr>
                <p:cNvPr id="23645" name="Rectangle 140"/>
                <p:cNvSpPr>
                  <a:spLocks noChangeArrowheads="1"/>
                </p:cNvSpPr>
                <p:nvPr/>
              </p:nvSpPr>
              <p:spPr bwMode="auto">
                <a:xfrm>
                  <a:off x="3479" y="6472"/>
                  <a:ext cx="2316" cy="691"/>
                </a:xfrm>
                <a:prstGeom prst="rect">
                  <a:avLst/>
                </a:prstGeom>
                <a:noFill/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46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3663" y="6472"/>
                  <a:ext cx="139" cy="703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47" name="Line 142"/>
                <p:cNvSpPr>
                  <a:spLocks noChangeShapeType="1"/>
                </p:cNvSpPr>
                <p:nvPr/>
              </p:nvSpPr>
              <p:spPr bwMode="auto">
                <a:xfrm flipV="1">
                  <a:off x="5506" y="6449"/>
                  <a:ext cx="139" cy="703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48" name="Line 143"/>
                <p:cNvSpPr>
                  <a:spLocks noChangeShapeType="1"/>
                </p:cNvSpPr>
                <p:nvPr/>
              </p:nvSpPr>
              <p:spPr bwMode="auto">
                <a:xfrm flipV="1">
                  <a:off x="5079" y="6473"/>
                  <a:ext cx="139" cy="703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49" name="Line 144"/>
                <p:cNvSpPr>
                  <a:spLocks noChangeShapeType="1"/>
                </p:cNvSpPr>
                <p:nvPr/>
              </p:nvSpPr>
              <p:spPr bwMode="auto">
                <a:xfrm flipV="1">
                  <a:off x="4354" y="6472"/>
                  <a:ext cx="139" cy="703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50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4688" y="6483"/>
                  <a:ext cx="139" cy="703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51" name="Line 146"/>
                <p:cNvSpPr>
                  <a:spLocks noChangeShapeType="1"/>
                </p:cNvSpPr>
                <p:nvPr/>
              </p:nvSpPr>
              <p:spPr bwMode="auto">
                <a:xfrm flipV="1">
                  <a:off x="3973" y="6460"/>
                  <a:ext cx="139" cy="703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52" name="Line 147"/>
                <p:cNvSpPr>
                  <a:spLocks noChangeShapeType="1"/>
                </p:cNvSpPr>
                <p:nvPr/>
              </p:nvSpPr>
              <p:spPr bwMode="auto">
                <a:xfrm>
                  <a:off x="3663" y="7165"/>
                  <a:ext cx="0" cy="68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53" name="Line 148"/>
                <p:cNvSpPr>
                  <a:spLocks noChangeShapeType="1"/>
                </p:cNvSpPr>
                <p:nvPr/>
              </p:nvSpPr>
              <p:spPr bwMode="auto">
                <a:xfrm>
                  <a:off x="5702" y="7164"/>
                  <a:ext cx="0" cy="68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3654" name="Group 149"/>
                <p:cNvGrpSpPr>
                  <a:grpSpLocks/>
                </p:cNvGrpSpPr>
                <p:nvPr/>
              </p:nvGrpSpPr>
              <p:grpSpPr bwMode="auto">
                <a:xfrm>
                  <a:off x="5598" y="7618"/>
                  <a:ext cx="184" cy="276"/>
                  <a:chOff x="3503" y="4378"/>
                  <a:chExt cx="184" cy="276"/>
                </a:xfrm>
              </p:grpSpPr>
              <p:sp>
                <p:nvSpPr>
                  <p:cNvPr id="23659" name="Oval 150"/>
                  <p:cNvSpPr>
                    <a:spLocks noChangeArrowheads="1"/>
                  </p:cNvSpPr>
                  <p:nvPr/>
                </p:nvSpPr>
                <p:spPr bwMode="auto">
                  <a:xfrm>
                    <a:off x="3525" y="4458"/>
                    <a:ext cx="141" cy="14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660" name="Line 1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03" y="4378"/>
                    <a:ext cx="184" cy="27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3655" name="Group 152"/>
                <p:cNvGrpSpPr>
                  <a:grpSpLocks/>
                </p:cNvGrpSpPr>
                <p:nvPr/>
              </p:nvGrpSpPr>
              <p:grpSpPr bwMode="auto">
                <a:xfrm>
                  <a:off x="3555" y="7664"/>
                  <a:ext cx="184" cy="276"/>
                  <a:chOff x="3503" y="4378"/>
                  <a:chExt cx="184" cy="276"/>
                </a:xfrm>
              </p:grpSpPr>
              <p:sp>
                <p:nvSpPr>
                  <p:cNvPr id="23657" name="Oval 153"/>
                  <p:cNvSpPr>
                    <a:spLocks noChangeArrowheads="1"/>
                  </p:cNvSpPr>
                  <p:nvPr/>
                </p:nvSpPr>
                <p:spPr bwMode="auto">
                  <a:xfrm>
                    <a:off x="3525" y="4458"/>
                    <a:ext cx="141" cy="14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658" name="Line 1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03" y="4378"/>
                    <a:ext cx="184" cy="27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3656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4009" y="6624"/>
                  <a:ext cx="69" cy="36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638" name="Group 156"/>
              <p:cNvGrpSpPr>
                <a:grpSpLocks/>
              </p:cNvGrpSpPr>
              <p:nvPr/>
            </p:nvGrpSpPr>
            <p:grpSpPr bwMode="auto">
              <a:xfrm>
                <a:off x="1796" y="6025"/>
                <a:ext cx="5795" cy="1589"/>
                <a:chOff x="1796" y="6025"/>
                <a:chExt cx="5795" cy="1589"/>
              </a:xfrm>
            </p:grpSpPr>
            <p:sp>
              <p:nvSpPr>
                <p:cNvPr id="23639" name="Oval 157"/>
                <p:cNvSpPr>
                  <a:spLocks noChangeArrowheads="1"/>
                </p:cNvSpPr>
                <p:nvPr/>
              </p:nvSpPr>
              <p:spPr bwMode="auto">
                <a:xfrm>
                  <a:off x="2511" y="6198"/>
                  <a:ext cx="4412" cy="391"/>
                </a:xfrm>
                <a:prstGeom prst="ellipse">
                  <a:avLst/>
                </a:prstGeom>
                <a:noFill/>
                <a:ln w="952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40" name="Oval 158"/>
                <p:cNvSpPr>
                  <a:spLocks noChangeArrowheads="1"/>
                </p:cNvSpPr>
                <p:nvPr/>
              </p:nvSpPr>
              <p:spPr bwMode="auto">
                <a:xfrm>
                  <a:off x="2430" y="7074"/>
                  <a:ext cx="4412" cy="391"/>
                </a:xfrm>
                <a:prstGeom prst="ellipse">
                  <a:avLst/>
                </a:prstGeom>
                <a:noFill/>
                <a:ln w="952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41" name="Oval 159"/>
                <p:cNvSpPr>
                  <a:spLocks noChangeArrowheads="1"/>
                </p:cNvSpPr>
                <p:nvPr/>
              </p:nvSpPr>
              <p:spPr bwMode="auto">
                <a:xfrm>
                  <a:off x="1796" y="6981"/>
                  <a:ext cx="5749" cy="633"/>
                </a:xfrm>
                <a:prstGeom prst="ellipse">
                  <a:avLst/>
                </a:prstGeom>
                <a:noFill/>
                <a:ln w="952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42" name="Oval 160"/>
                <p:cNvSpPr>
                  <a:spLocks noChangeArrowheads="1"/>
                </p:cNvSpPr>
                <p:nvPr/>
              </p:nvSpPr>
              <p:spPr bwMode="auto">
                <a:xfrm>
                  <a:off x="1842" y="6025"/>
                  <a:ext cx="5749" cy="633"/>
                </a:xfrm>
                <a:prstGeom prst="ellipse">
                  <a:avLst/>
                </a:prstGeom>
                <a:noFill/>
                <a:ln w="952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43" name="Line 161"/>
                <p:cNvSpPr>
                  <a:spLocks noChangeShapeType="1"/>
                </p:cNvSpPr>
                <p:nvPr/>
              </p:nvSpPr>
              <p:spPr bwMode="auto">
                <a:xfrm flipH="1">
                  <a:off x="2580" y="6799"/>
                  <a:ext cx="3906" cy="0"/>
                </a:xfrm>
                <a:prstGeom prst="line">
                  <a:avLst/>
                </a:prstGeom>
                <a:noFill/>
                <a:ln w="9525">
                  <a:solidFill>
                    <a:srgbClr val="FF00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44" name="Line 162"/>
                <p:cNvSpPr>
                  <a:spLocks noChangeShapeType="1"/>
                </p:cNvSpPr>
                <p:nvPr/>
              </p:nvSpPr>
              <p:spPr bwMode="auto">
                <a:xfrm flipH="1">
                  <a:off x="6278" y="6797"/>
                  <a:ext cx="519" cy="0"/>
                </a:xfrm>
                <a:prstGeom prst="line">
                  <a:avLst/>
                </a:prstGeom>
                <a:noFill/>
                <a:ln w="9525">
                  <a:solidFill>
                    <a:srgbClr val="FF00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3633" name="Group 163"/>
            <p:cNvGrpSpPr>
              <a:grpSpLocks/>
            </p:cNvGrpSpPr>
            <p:nvPr/>
          </p:nvGrpSpPr>
          <p:grpSpPr bwMode="auto">
            <a:xfrm>
              <a:off x="1746" y="6540"/>
              <a:ext cx="153" cy="153"/>
              <a:chOff x="1746" y="6540"/>
              <a:chExt cx="153" cy="153"/>
            </a:xfrm>
          </p:grpSpPr>
          <p:sp>
            <p:nvSpPr>
              <p:cNvPr id="23635" name="Line 164"/>
              <p:cNvSpPr>
                <a:spLocks noChangeShapeType="1"/>
              </p:cNvSpPr>
              <p:nvPr/>
            </p:nvSpPr>
            <p:spPr bwMode="auto">
              <a:xfrm rot="16200000" flipH="1">
                <a:off x="1746" y="6617"/>
                <a:ext cx="15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36" name="Line 165"/>
              <p:cNvSpPr>
                <a:spLocks noChangeShapeType="1"/>
              </p:cNvSpPr>
              <p:nvPr/>
            </p:nvSpPr>
            <p:spPr bwMode="auto">
              <a:xfrm flipH="1">
                <a:off x="1746" y="6618"/>
                <a:ext cx="15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634" name="Line 166"/>
            <p:cNvSpPr>
              <a:spLocks noChangeShapeType="1"/>
            </p:cNvSpPr>
            <p:nvPr/>
          </p:nvSpPr>
          <p:spPr bwMode="auto">
            <a:xfrm flipH="1">
              <a:off x="3140" y="6555"/>
              <a:ext cx="15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575" name="Group 167"/>
          <p:cNvGrpSpPr>
            <a:grpSpLocks/>
          </p:cNvGrpSpPr>
          <p:nvPr/>
        </p:nvGrpSpPr>
        <p:grpSpPr bwMode="auto">
          <a:xfrm>
            <a:off x="536575" y="4751388"/>
            <a:ext cx="1506538" cy="1612900"/>
            <a:chOff x="1276" y="7347"/>
            <a:chExt cx="2081" cy="1657"/>
          </a:xfrm>
        </p:grpSpPr>
        <p:grpSp>
          <p:nvGrpSpPr>
            <p:cNvPr id="23607" name="Group 168"/>
            <p:cNvGrpSpPr>
              <a:grpSpLocks/>
            </p:cNvGrpSpPr>
            <p:nvPr/>
          </p:nvGrpSpPr>
          <p:grpSpPr bwMode="auto">
            <a:xfrm>
              <a:off x="1276" y="7347"/>
              <a:ext cx="1263" cy="1657"/>
              <a:chOff x="1973" y="7246"/>
              <a:chExt cx="1263" cy="1657"/>
            </a:xfrm>
          </p:grpSpPr>
          <p:grpSp>
            <p:nvGrpSpPr>
              <p:cNvPr id="23611" name="Group 169"/>
              <p:cNvGrpSpPr>
                <a:grpSpLocks/>
              </p:cNvGrpSpPr>
              <p:nvPr/>
            </p:nvGrpSpPr>
            <p:grpSpPr bwMode="auto">
              <a:xfrm>
                <a:off x="1973" y="7839"/>
                <a:ext cx="1192" cy="1064"/>
                <a:chOff x="1915" y="7147"/>
                <a:chExt cx="1192" cy="1064"/>
              </a:xfrm>
            </p:grpSpPr>
            <p:sp>
              <p:nvSpPr>
                <p:cNvPr id="23621" name="Rectangle 170"/>
                <p:cNvSpPr>
                  <a:spLocks noChangeArrowheads="1"/>
                </p:cNvSpPr>
                <p:nvPr/>
              </p:nvSpPr>
              <p:spPr bwMode="auto">
                <a:xfrm>
                  <a:off x="1915" y="7399"/>
                  <a:ext cx="1192" cy="659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3622" name="Group 171"/>
                <p:cNvGrpSpPr>
                  <a:grpSpLocks/>
                </p:cNvGrpSpPr>
                <p:nvPr/>
              </p:nvGrpSpPr>
              <p:grpSpPr bwMode="auto">
                <a:xfrm>
                  <a:off x="1978" y="7270"/>
                  <a:ext cx="357" cy="935"/>
                  <a:chOff x="2020" y="7270"/>
                  <a:chExt cx="357" cy="935"/>
                </a:xfrm>
              </p:grpSpPr>
              <p:sp>
                <p:nvSpPr>
                  <p:cNvPr id="23629" name="Arc 172"/>
                  <p:cNvSpPr>
                    <a:spLocks/>
                  </p:cNvSpPr>
                  <p:nvPr/>
                </p:nvSpPr>
                <p:spPr bwMode="auto">
                  <a:xfrm flipV="1">
                    <a:off x="2020" y="8064"/>
                    <a:ext cx="174" cy="141"/>
                  </a:xfrm>
                  <a:custGeom>
                    <a:avLst/>
                    <a:gdLst>
                      <a:gd name="T0" fmla="*/ 0 w 43173"/>
                      <a:gd name="T1" fmla="*/ 0 h 21600"/>
                      <a:gd name="T2" fmla="*/ 0 w 43173"/>
                      <a:gd name="T3" fmla="*/ 0 h 21600"/>
                      <a:gd name="T4" fmla="*/ 0 w 43173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43173"/>
                      <a:gd name="T10" fmla="*/ 0 h 21600"/>
                      <a:gd name="T11" fmla="*/ 43173 w 43173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173" h="21600" fill="none" extrusionOk="0">
                        <a:moveTo>
                          <a:pt x="-1" y="20523"/>
                        </a:moveTo>
                        <a:cubicBezTo>
                          <a:pt x="573" y="9027"/>
                          <a:pt x="10061" y="-1"/>
                          <a:pt x="21573" y="0"/>
                        </a:cubicBezTo>
                        <a:cubicBezTo>
                          <a:pt x="33502" y="0"/>
                          <a:pt x="43173" y="9670"/>
                          <a:pt x="43173" y="21600"/>
                        </a:cubicBezTo>
                      </a:path>
                      <a:path w="43173" h="21600" stroke="0" extrusionOk="0">
                        <a:moveTo>
                          <a:pt x="-1" y="20523"/>
                        </a:moveTo>
                        <a:cubicBezTo>
                          <a:pt x="573" y="9027"/>
                          <a:pt x="10061" y="-1"/>
                          <a:pt x="21573" y="0"/>
                        </a:cubicBezTo>
                        <a:cubicBezTo>
                          <a:pt x="33502" y="0"/>
                          <a:pt x="43173" y="9670"/>
                          <a:pt x="43173" y="21600"/>
                        </a:cubicBezTo>
                        <a:lnTo>
                          <a:pt x="21573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630" name="Arc 173"/>
                  <p:cNvSpPr>
                    <a:spLocks/>
                  </p:cNvSpPr>
                  <p:nvPr/>
                </p:nvSpPr>
                <p:spPr bwMode="auto">
                  <a:xfrm>
                    <a:off x="2203" y="7270"/>
                    <a:ext cx="174" cy="141"/>
                  </a:xfrm>
                  <a:custGeom>
                    <a:avLst/>
                    <a:gdLst>
                      <a:gd name="T0" fmla="*/ 0 w 43173"/>
                      <a:gd name="T1" fmla="*/ 0 h 21600"/>
                      <a:gd name="T2" fmla="*/ 0 w 43173"/>
                      <a:gd name="T3" fmla="*/ 0 h 21600"/>
                      <a:gd name="T4" fmla="*/ 0 w 43173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43173"/>
                      <a:gd name="T10" fmla="*/ 0 h 21600"/>
                      <a:gd name="T11" fmla="*/ 43173 w 43173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173" h="21600" fill="none" extrusionOk="0">
                        <a:moveTo>
                          <a:pt x="-1" y="20523"/>
                        </a:moveTo>
                        <a:cubicBezTo>
                          <a:pt x="573" y="9027"/>
                          <a:pt x="10061" y="-1"/>
                          <a:pt x="21573" y="0"/>
                        </a:cubicBezTo>
                        <a:cubicBezTo>
                          <a:pt x="33502" y="0"/>
                          <a:pt x="43173" y="9670"/>
                          <a:pt x="43173" y="21600"/>
                        </a:cubicBezTo>
                      </a:path>
                      <a:path w="43173" h="21600" stroke="0" extrusionOk="0">
                        <a:moveTo>
                          <a:pt x="-1" y="20523"/>
                        </a:moveTo>
                        <a:cubicBezTo>
                          <a:pt x="573" y="9027"/>
                          <a:pt x="10061" y="-1"/>
                          <a:pt x="21573" y="0"/>
                        </a:cubicBezTo>
                        <a:cubicBezTo>
                          <a:pt x="33502" y="0"/>
                          <a:pt x="43173" y="9670"/>
                          <a:pt x="43173" y="21600"/>
                        </a:cubicBezTo>
                        <a:lnTo>
                          <a:pt x="21573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631" name="Line 174"/>
                  <p:cNvSpPr>
                    <a:spLocks noChangeShapeType="1"/>
                  </p:cNvSpPr>
                  <p:nvPr/>
                </p:nvSpPr>
                <p:spPr bwMode="auto">
                  <a:xfrm>
                    <a:off x="2200" y="7413"/>
                    <a:ext cx="0" cy="63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3623" name="Group 175"/>
                <p:cNvGrpSpPr>
                  <a:grpSpLocks/>
                </p:cNvGrpSpPr>
                <p:nvPr/>
              </p:nvGrpSpPr>
              <p:grpSpPr bwMode="auto">
                <a:xfrm>
                  <a:off x="2341" y="7276"/>
                  <a:ext cx="357" cy="935"/>
                  <a:chOff x="2020" y="7270"/>
                  <a:chExt cx="357" cy="935"/>
                </a:xfrm>
              </p:grpSpPr>
              <p:sp>
                <p:nvSpPr>
                  <p:cNvPr id="23626" name="Arc 176"/>
                  <p:cNvSpPr>
                    <a:spLocks/>
                  </p:cNvSpPr>
                  <p:nvPr/>
                </p:nvSpPr>
                <p:spPr bwMode="auto">
                  <a:xfrm flipV="1">
                    <a:off x="2020" y="8064"/>
                    <a:ext cx="174" cy="141"/>
                  </a:xfrm>
                  <a:custGeom>
                    <a:avLst/>
                    <a:gdLst>
                      <a:gd name="T0" fmla="*/ 0 w 43173"/>
                      <a:gd name="T1" fmla="*/ 0 h 21600"/>
                      <a:gd name="T2" fmla="*/ 0 w 43173"/>
                      <a:gd name="T3" fmla="*/ 0 h 21600"/>
                      <a:gd name="T4" fmla="*/ 0 w 43173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43173"/>
                      <a:gd name="T10" fmla="*/ 0 h 21600"/>
                      <a:gd name="T11" fmla="*/ 43173 w 43173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173" h="21600" fill="none" extrusionOk="0">
                        <a:moveTo>
                          <a:pt x="-1" y="20523"/>
                        </a:moveTo>
                        <a:cubicBezTo>
                          <a:pt x="573" y="9027"/>
                          <a:pt x="10061" y="-1"/>
                          <a:pt x="21573" y="0"/>
                        </a:cubicBezTo>
                        <a:cubicBezTo>
                          <a:pt x="33502" y="0"/>
                          <a:pt x="43173" y="9670"/>
                          <a:pt x="43173" y="21600"/>
                        </a:cubicBezTo>
                      </a:path>
                      <a:path w="43173" h="21600" stroke="0" extrusionOk="0">
                        <a:moveTo>
                          <a:pt x="-1" y="20523"/>
                        </a:moveTo>
                        <a:cubicBezTo>
                          <a:pt x="573" y="9027"/>
                          <a:pt x="10061" y="-1"/>
                          <a:pt x="21573" y="0"/>
                        </a:cubicBezTo>
                        <a:cubicBezTo>
                          <a:pt x="33502" y="0"/>
                          <a:pt x="43173" y="9670"/>
                          <a:pt x="43173" y="21600"/>
                        </a:cubicBezTo>
                        <a:lnTo>
                          <a:pt x="21573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627" name="Arc 177"/>
                  <p:cNvSpPr>
                    <a:spLocks/>
                  </p:cNvSpPr>
                  <p:nvPr/>
                </p:nvSpPr>
                <p:spPr bwMode="auto">
                  <a:xfrm>
                    <a:off x="2203" y="7270"/>
                    <a:ext cx="174" cy="141"/>
                  </a:xfrm>
                  <a:custGeom>
                    <a:avLst/>
                    <a:gdLst>
                      <a:gd name="T0" fmla="*/ 0 w 43173"/>
                      <a:gd name="T1" fmla="*/ 0 h 21600"/>
                      <a:gd name="T2" fmla="*/ 0 w 43173"/>
                      <a:gd name="T3" fmla="*/ 0 h 21600"/>
                      <a:gd name="T4" fmla="*/ 0 w 43173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43173"/>
                      <a:gd name="T10" fmla="*/ 0 h 21600"/>
                      <a:gd name="T11" fmla="*/ 43173 w 43173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173" h="21600" fill="none" extrusionOk="0">
                        <a:moveTo>
                          <a:pt x="-1" y="20523"/>
                        </a:moveTo>
                        <a:cubicBezTo>
                          <a:pt x="573" y="9027"/>
                          <a:pt x="10061" y="-1"/>
                          <a:pt x="21573" y="0"/>
                        </a:cubicBezTo>
                        <a:cubicBezTo>
                          <a:pt x="33502" y="0"/>
                          <a:pt x="43173" y="9670"/>
                          <a:pt x="43173" y="21600"/>
                        </a:cubicBezTo>
                      </a:path>
                      <a:path w="43173" h="21600" stroke="0" extrusionOk="0">
                        <a:moveTo>
                          <a:pt x="-1" y="20523"/>
                        </a:moveTo>
                        <a:cubicBezTo>
                          <a:pt x="573" y="9027"/>
                          <a:pt x="10061" y="-1"/>
                          <a:pt x="21573" y="0"/>
                        </a:cubicBezTo>
                        <a:cubicBezTo>
                          <a:pt x="33502" y="0"/>
                          <a:pt x="43173" y="9670"/>
                          <a:pt x="43173" y="21600"/>
                        </a:cubicBezTo>
                        <a:lnTo>
                          <a:pt x="21573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628" name="Line 178"/>
                  <p:cNvSpPr>
                    <a:spLocks noChangeShapeType="1"/>
                  </p:cNvSpPr>
                  <p:nvPr/>
                </p:nvSpPr>
                <p:spPr bwMode="auto">
                  <a:xfrm>
                    <a:off x="2200" y="7413"/>
                    <a:ext cx="0" cy="63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3624" name="Arc 179"/>
                <p:cNvSpPr>
                  <a:spLocks/>
                </p:cNvSpPr>
                <p:nvPr/>
              </p:nvSpPr>
              <p:spPr bwMode="auto">
                <a:xfrm flipV="1">
                  <a:off x="2698" y="8070"/>
                  <a:ext cx="174" cy="141"/>
                </a:xfrm>
                <a:custGeom>
                  <a:avLst/>
                  <a:gdLst>
                    <a:gd name="T0" fmla="*/ 0 w 43173"/>
                    <a:gd name="T1" fmla="*/ 0 h 21600"/>
                    <a:gd name="T2" fmla="*/ 0 w 43173"/>
                    <a:gd name="T3" fmla="*/ 0 h 21600"/>
                    <a:gd name="T4" fmla="*/ 0 w 4317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73"/>
                    <a:gd name="T10" fmla="*/ 0 h 21600"/>
                    <a:gd name="T11" fmla="*/ 43173 w 431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73" h="21600" fill="none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</a:path>
                    <a:path w="43173" h="21600" stroke="0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  <a:lnTo>
                        <a:pt x="21573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25" name="Line 180"/>
                <p:cNvSpPr>
                  <a:spLocks noChangeShapeType="1"/>
                </p:cNvSpPr>
                <p:nvPr/>
              </p:nvSpPr>
              <p:spPr bwMode="auto">
                <a:xfrm flipH="1">
                  <a:off x="2878" y="7147"/>
                  <a:ext cx="0" cy="90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3612" name="Line 181"/>
              <p:cNvSpPr>
                <a:spLocks noChangeShapeType="1"/>
              </p:cNvSpPr>
              <p:nvPr/>
            </p:nvSpPr>
            <p:spPr bwMode="auto">
              <a:xfrm flipV="1">
                <a:off x="2004" y="7397"/>
                <a:ext cx="0" cy="6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3613" name="Group 182"/>
              <p:cNvGrpSpPr>
                <a:grpSpLocks/>
              </p:cNvGrpSpPr>
              <p:nvPr/>
            </p:nvGrpSpPr>
            <p:grpSpPr bwMode="auto">
              <a:xfrm>
                <a:off x="2004" y="7246"/>
                <a:ext cx="644" cy="369"/>
                <a:chOff x="2004" y="7246"/>
                <a:chExt cx="644" cy="369"/>
              </a:xfrm>
            </p:grpSpPr>
            <p:sp>
              <p:nvSpPr>
                <p:cNvPr id="23617" name="Line 183"/>
                <p:cNvSpPr>
                  <a:spLocks noChangeShapeType="1"/>
                </p:cNvSpPr>
                <p:nvPr/>
              </p:nvSpPr>
              <p:spPr bwMode="auto">
                <a:xfrm flipH="1">
                  <a:off x="2350" y="7338"/>
                  <a:ext cx="0" cy="15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18" name="Line 184"/>
                <p:cNvSpPr>
                  <a:spLocks noChangeShapeType="1"/>
                </p:cNvSpPr>
                <p:nvPr/>
              </p:nvSpPr>
              <p:spPr bwMode="auto">
                <a:xfrm>
                  <a:off x="2004" y="7406"/>
                  <a:ext cx="24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19" name="Line 185"/>
                <p:cNvSpPr>
                  <a:spLocks noChangeShapeType="1"/>
                </p:cNvSpPr>
                <p:nvPr/>
              </p:nvSpPr>
              <p:spPr bwMode="auto">
                <a:xfrm>
                  <a:off x="2258" y="7246"/>
                  <a:ext cx="0" cy="3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20" name="Line 186"/>
                <p:cNvSpPr>
                  <a:spLocks noChangeShapeType="1"/>
                </p:cNvSpPr>
                <p:nvPr/>
              </p:nvSpPr>
              <p:spPr bwMode="auto">
                <a:xfrm>
                  <a:off x="2339" y="7407"/>
                  <a:ext cx="309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614" name="Group 187"/>
              <p:cNvGrpSpPr>
                <a:grpSpLocks/>
              </p:cNvGrpSpPr>
              <p:nvPr/>
            </p:nvGrpSpPr>
            <p:grpSpPr bwMode="auto">
              <a:xfrm>
                <a:off x="2660" y="7293"/>
                <a:ext cx="576" cy="587"/>
                <a:chOff x="2660" y="7293"/>
                <a:chExt cx="576" cy="587"/>
              </a:xfrm>
            </p:grpSpPr>
            <p:sp>
              <p:nvSpPr>
                <p:cNvPr id="23615" name="Rectangle 188"/>
                <p:cNvSpPr>
                  <a:spLocks noChangeArrowheads="1"/>
                </p:cNvSpPr>
                <p:nvPr/>
              </p:nvSpPr>
              <p:spPr bwMode="auto">
                <a:xfrm>
                  <a:off x="2660" y="7293"/>
                  <a:ext cx="576" cy="230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16" name="Line 189"/>
                <p:cNvSpPr>
                  <a:spLocks noChangeShapeType="1"/>
                </p:cNvSpPr>
                <p:nvPr/>
              </p:nvSpPr>
              <p:spPr bwMode="auto">
                <a:xfrm flipV="1">
                  <a:off x="2938" y="7546"/>
                  <a:ext cx="0" cy="33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3608" name="Group 190"/>
            <p:cNvGrpSpPr>
              <a:grpSpLocks/>
            </p:cNvGrpSpPr>
            <p:nvPr/>
          </p:nvGrpSpPr>
          <p:grpSpPr bwMode="auto">
            <a:xfrm rot="7361082">
              <a:off x="2868" y="8057"/>
              <a:ext cx="141" cy="836"/>
              <a:chOff x="5296" y="2846"/>
              <a:chExt cx="141" cy="836"/>
            </a:xfrm>
          </p:grpSpPr>
          <p:sp>
            <p:nvSpPr>
              <p:cNvPr id="23609" name="AutoShape 191"/>
              <p:cNvSpPr>
                <a:spLocks noChangeArrowheads="1"/>
              </p:cNvSpPr>
              <p:nvPr/>
            </p:nvSpPr>
            <p:spPr bwMode="auto">
              <a:xfrm>
                <a:off x="5296" y="2846"/>
                <a:ext cx="141" cy="415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10" name="AutoShape 192"/>
              <p:cNvSpPr>
                <a:spLocks noChangeArrowheads="1"/>
              </p:cNvSpPr>
              <p:nvPr/>
            </p:nvSpPr>
            <p:spPr bwMode="auto">
              <a:xfrm flipV="1">
                <a:off x="5296" y="3267"/>
                <a:ext cx="141" cy="415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3576" name="Group 193"/>
          <p:cNvGrpSpPr>
            <a:grpSpLocks/>
          </p:cNvGrpSpPr>
          <p:nvPr/>
        </p:nvGrpSpPr>
        <p:grpSpPr bwMode="auto">
          <a:xfrm>
            <a:off x="7072313" y="5143500"/>
            <a:ext cx="1389062" cy="1071563"/>
            <a:chOff x="5414" y="8539"/>
            <a:chExt cx="2188" cy="970"/>
          </a:xfrm>
        </p:grpSpPr>
        <p:grpSp>
          <p:nvGrpSpPr>
            <p:cNvPr id="23579" name="Group 194"/>
            <p:cNvGrpSpPr>
              <a:grpSpLocks/>
            </p:cNvGrpSpPr>
            <p:nvPr/>
          </p:nvGrpSpPr>
          <p:grpSpPr bwMode="auto">
            <a:xfrm>
              <a:off x="5414" y="8811"/>
              <a:ext cx="1983" cy="698"/>
              <a:chOff x="5414" y="8811"/>
              <a:chExt cx="1983" cy="698"/>
            </a:xfrm>
          </p:grpSpPr>
          <p:grpSp>
            <p:nvGrpSpPr>
              <p:cNvPr id="23584" name="Group 195"/>
              <p:cNvGrpSpPr>
                <a:grpSpLocks/>
              </p:cNvGrpSpPr>
              <p:nvPr/>
            </p:nvGrpSpPr>
            <p:grpSpPr bwMode="auto">
              <a:xfrm rot="-5400000">
                <a:off x="6734" y="8643"/>
                <a:ext cx="495" cy="831"/>
                <a:chOff x="1915" y="7147"/>
                <a:chExt cx="1192" cy="1064"/>
              </a:xfrm>
            </p:grpSpPr>
            <p:sp>
              <p:nvSpPr>
                <p:cNvPr id="23596" name="Rectangle 196"/>
                <p:cNvSpPr>
                  <a:spLocks noChangeArrowheads="1"/>
                </p:cNvSpPr>
                <p:nvPr/>
              </p:nvSpPr>
              <p:spPr bwMode="auto">
                <a:xfrm>
                  <a:off x="1915" y="7399"/>
                  <a:ext cx="1192" cy="659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3597" name="Group 197"/>
                <p:cNvGrpSpPr>
                  <a:grpSpLocks/>
                </p:cNvGrpSpPr>
                <p:nvPr/>
              </p:nvGrpSpPr>
              <p:grpSpPr bwMode="auto">
                <a:xfrm>
                  <a:off x="1978" y="7270"/>
                  <a:ext cx="357" cy="935"/>
                  <a:chOff x="2020" y="7270"/>
                  <a:chExt cx="357" cy="935"/>
                </a:xfrm>
              </p:grpSpPr>
              <p:sp>
                <p:nvSpPr>
                  <p:cNvPr id="23604" name="Arc 198"/>
                  <p:cNvSpPr>
                    <a:spLocks/>
                  </p:cNvSpPr>
                  <p:nvPr/>
                </p:nvSpPr>
                <p:spPr bwMode="auto">
                  <a:xfrm flipV="1">
                    <a:off x="2020" y="8064"/>
                    <a:ext cx="174" cy="141"/>
                  </a:xfrm>
                  <a:custGeom>
                    <a:avLst/>
                    <a:gdLst>
                      <a:gd name="T0" fmla="*/ 0 w 43173"/>
                      <a:gd name="T1" fmla="*/ 0 h 21600"/>
                      <a:gd name="T2" fmla="*/ 0 w 43173"/>
                      <a:gd name="T3" fmla="*/ 0 h 21600"/>
                      <a:gd name="T4" fmla="*/ 0 w 43173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43173"/>
                      <a:gd name="T10" fmla="*/ 0 h 21600"/>
                      <a:gd name="T11" fmla="*/ 43173 w 43173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173" h="21600" fill="none" extrusionOk="0">
                        <a:moveTo>
                          <a:pt x="-1" y="20523"/>
                        </a:moveTo>
                        <a:cubicBezTo>
                          <a:pt x="573" y="9027"/>
                          <a:pt x="10061" y="-1"/>
                          <a:pt x="21573" y="0"/>
                        </a:cubicBezTo>
                        <a:cubicBezTo>
                          <a:pt x="33502" y="0"/>
                          <a:pt x="43173" y="9670"/>
                          <a:pt x="43173" y="21600"/>
                        </a:cubicBezTo>
                      </a:path>
                      <a:path w="43173" h="21600" stroke="0" extrusionOk="0">
                        <a:moveTo>
                          <a:pt x="-1" y="20523"/>
                        </a:moveTo>
                        <a:cubicBezTo>
                          <a:pt x="573" y="9027"/>
                          <a:pt x="10061" y="-1"/>
                          <a:pt x="21573" y="0"/>
                        </a:cubicBezTo>
                        <a:cubicBezTo>
                          <a:pt x="33502" y="0"/>
                          <a:pt x="43173" y="9670"/>
                          <a:pt x="43173" y="21600"/>
                        </a:cubicBezTo>
                        <a:lnTo>
                          <a:pt x="21573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605" name="Arc 199"/>
                  <p:cNvSpPr>
                    <a:spLocks/>
                  </p:cNvSpPr>
                  <p:nvPr/>
                </p:nvSpPr>
                <p:spPr bwMode="auto">
                  <a:xfrm>
                    <a:off x="2203" y="7270"/>
                    <a:ext cx="174" cy="141"/>
                  </a:xfrm>
                  <a:custGeom>
                    <a:avLst/>
                    <a:gdLst>
                      <a:gd name="T0" fmla="*/ 0 w 43173"/>
                      <a:gd name="T1" fmla="*/ 0 h 21600"/>
                      <a:gd name="T2" fmla="*/ 0 w 43173"/>
                      <a:gd name="T3" fmla="*/ 0 h 21600"/>
                      <a:gd name="T4" fmla="*/ 0 w 43173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43173"/>
                      <a:gd name="T10" fmla="*/ 0 h 21600"/>
                      <a:gd name="T11" fmla="*/ 43173 w 43173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173" h="21600" fill="none" extrusionOk="0">
                        <a:moveTo>
                          <a:pt x="-1" y="20523"/>
                        </a:moveTo>
                        <a:cubicBezTo>
                          <a:pt x="573" y="9027"/>
                          <a:pt x="10061" y="-1"/>
                          <a:pt x="21573" y="0"/>
                        </a:cubicBezTo>
                        <a:cubicBezTo>
                          <a:pt x="33502" y="0"/>
                          <a:pt x="43173" y="9670"/>
                          <a:pt x="43173" y="21600"/>
                        </a:cubicBezTo>
                      </a:path>
                      <a:path w="43173" h="21600" stroke="0" extrusionOk="0">
                        <a:moveTo>
                          <a:pt x="-1" y="20523"/>
                        </a:moveTo>
                        <a:cubicBezTo>
                          <a:pt x="573" y="9027"/>
                          <a:pt x="10061" y="-1"/>
                          <a:pt x="21573" y="0"/>
                        </a:cubicBezTo>
                        <a:cubicBezTo>
                          <a:pt x="33502" y="0"/>
                          <a:pt x="43173" y="9670"/>
                          <a:pt x="43173" y="21600"/>
                        </a:cubicBezTo>
                        <a:lnTo>
                          <a:pt x="21573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606" name="Line 200"/>
                  <p:cNvSpPr>
                    <a:spLocks noChangeShapeType="1"/>
                  </p:cNvSpPr>
                  <p:nvPr/>
                </p:nvSpPr>
                <p:spPr bwMode="auto">
                  <a:xfrm>
                    <a:off x="2200" y="7413"/>
                    <a:ext cx="0" cy="63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3598" name="Group 201"/>
                <p:cNvGrpSpPr>
                  <a:grpSpLocks/>
                </p:cNvGrpSpPr>
                <p:nvPr/>
              </p:nvGrpSpPr>
              <p:grpSpPr bwMode="auto">
                <a:xfrm>
                  <a:off x="2341" y="7276"/>
                  <a:ext cx="357" cy="935"/>
                  <a:chOff x="2020" y="7270"/>
                  <a:chExt cx="357" cy="935"/>
                </a:xfrm>
              </p:grpSpPr>
              <p:sp>
                <p:nvSpPr>
                  <p:cNvPr id="23601" name="Arc 202"/>
                  <p:cNvSpPr>
                    <a:spLocks/>
                  </p:cNvSpPr>
                  <p:nvPr/>
                </p:nvSpPr>
                <p:spPr bwMode="auto">
                  <a:xfrm flipV="1">
                    <a:off x="2020" y="8064"/>
                    <a:ext cx="174" cy="141"/>
                  </a:xfrm>
                  <a:custGeom>
                    <a:avLst/>
                    <a:gdLst>
                      <a:gd name="T0" fmla="*/ 0 w 43173"/>
                      <a:gd name="T1" fmla="*/ 0 h 21600"/>
                      <a:gd name="T2" fmla="*/ 0 w 43173"/>
                      <a:gd name="T3" fmla="*/ 0 h 21600"/>
                      <a:gd name="T4" fmla="*/ 0 w 43173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43173"/>
                      <a:gd name="T10" fmla="*/ 0 h 21600"/>
                      <a:gd name="T11" fmla="*/ 43173 w 43173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173" h="21600" fill="none" extrusionOk="0">
                        <a:moveTo>
                          <a:pt x="-1" y="20523"/>
                        </a:moveTo>
                        <a:cubicBezTo>
                          <a:pt x="573" y="9027"/>
                          <a:pt x="10061" y="-1"/>
                          <a:pt x="21573" y="0"/>
                        </a:cubicBezTo>
                        <a:cubicBezTo>
                          <a:pt x="33502" y="0"/>
                          <a:pt x="43173" y="9670"/>
                          <a:pt x="43173" y="21600"/>
                        </a:cubicBezTo>
                      </a:path>
                      <a:path w="43173" h="21600" stroke="0" extrusionOk="0">
                        <a:moveTo>
                          <a:pt x="-1" y="20523"/>
                        </a:moveTo>
                        <a:cubicBezTo>
                          <a:pt x="573" y="9027"/>
                          <a:pt x="10061" y="-1"/>
                          <a:pt x="21573" y="0"/>
                        </a:cubicBezTo>
                        <a:cubicBezTo>
                          <a:pt x="33502" y="0"/>
                          <a:pt x="43173" y="9670"/>
                          <a:pt x="43173" y="21600"/>
                        </a:cubicBezTo>
                        <a:lnTo>
                          <a:pt x="21573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602" name="Arc 203"/>
                  <p:cNvSpPr>
                    <a:spLocks/>
                  </p:cNvSpPr>
                  <p:nvPr/>
                </p:nvSpPr>
                <p:spPr bwMode="auto">
                  <a:xfrm>
                    <a:off x="2203" y="7270"/>
                    <a:ext cx="174" cy="141"/>
                  </a:xfrm>
                  <a:custGeom>
                    <a:avLst/>
                    <a:gdLst>
                      <a:gd name="T0" fmla="*/ 0 w 43173"/>
                      <a:gd name="T1" fmla="*/ 0 h 21600"/>
                      <a:gd name="T2" fmla="*/ 0 w 43173"/>
                      <a:gd name="T3" fmla="*/ 0 h 21600"/>
                      <a:gd name="T4" fmla="*/ 0 w 43173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43173"/>
                      <a:gd name="T10" fmla="*/ 0 h 21600"/>
                      <a:gd name="T11" fmla="*/ 43173 w 43173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173" h="21600" fill="none" extrusionOk="0">
                        <a:moveTo>
                          <a:pt x="-1" y="20523"/>
                        </a:moveTo>
                        <a:cubicBezTo>
                          <a:pt x="573" y="9027"/>
                          <a:pt x="10061" y="-1"/>
                          <a:pt x="21573" y="0"/>
                        </a:cubicBezTo>
                        <a:cubicBezTo>
                          <a:pt x="33502" y="0"/>
                          <a:pt x="43173" y="9670"/>
                          <a:pt x="43173" y="21600"/>
                        </a:cubicBezTo>
                      </a:path>
                      <a:path w="43173" h="21600" stroke="0" extrusionOk="0">
                        <a:moveTo>
                          <a:pt x="-1" y="20523"/>
                        </a:moveTo>
                        <a:cubicBezTo>
                          <a:pt x="573" y="9027"/>
                          <a:pt x="10061" y="-1"/>
                          <a:pt x="21573" y="0"/>
                        </a:cubicBezTo>
                        <a:cubicBezTo>
                          <a:pt x="33502" y="0"/>
                          <a:pt x="43173" y="9670"/>
                          <a:pt x="43173" y="21600"/>
                        </a:cubicBezTo>
                        <a:lnTo>
                          <a:pt x="21573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603" name="Line 204"/>
                  <p:cNvSpPr>
                    <a:spLocks noChangeShapeType="1"/>
                  </p:cNvSpPr>
                  <p:nvPr/>
                </p:nvSpPr>
                <p:spPr bwMode="auto">
                  <a:xfrm>
                    <a:off x="2200" y="7413"/>
                    <a:ext cx="0" cy="63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3599" name="Arc 205"/>
                <p:cNvSpPr>
                  <a:spLocks/>
                </p:cNvSpPr>
                <p:nvPr/>
              </p:nvSpPr>
              <p:spPr bwMode="auto">
                <a:xfrm flipV="1">
                  <a:off x="2698" y="8070"/>
                  <a:ext cx="174" cy="141"/>
                </a:xfrm>
                <a:custGeom>
                  <a:avLst/>
                  <a:gdLst>
                    <a:gd name="T0" fmla="*/ 0 w 43173"/>
                    <a:gd name="T1" fmla="*/ 0 h 21600"/>
                    <a:gd name="T2" fmla="*/ 0 w 43173"/>
                    <a:gd name="T3" fmla="*/ 0 h 21600"/>
                    <a:gd name="T4" fmla="*/ 0 w 4317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73"/>
                    <a:gd name="T10" fmla="*/ 0 h 21600"/>
                    <a:gd name="T11" fmla="*/ 43173 w 431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73" h="21600" fill="none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</a:path>
                    <a:path w="43173" h="21600" stroke="0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  <a:lnTo>
                        <a:pt x="21573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00" name="Line 206"/>
                <p:cNvSpPr>
                  <a:spLocks noChangeShapeType="1"/>
                </p:cNvSpPr>
                <p:nvPr/>
              </p:nvSpPr>
              <p:spPr bwMode="auto">
                <a:xfrm flipH="1">
                  <a:off x="2878" y="7147"/>
                  <a:ext cx="0" cy="90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585" name="Group 207"/>
              <p:cNvGrpSpPr>
                <a:grpSpLocks/>
              </p:cNvGrpSpPr>
              <p:nvPr/>
            </p:nvGrpSpPr>
            <p:grpSpPr bwMode="auto">
              <a:xfrm>
                <a:off x="5758" y="9140"/>
                <a:ext cx="644" cy="369"/>
                <a:chOff x="2004" y="7246"/>
                <a:chExt cx="644" cy="369"/>
              </a:xfrm>
            </p:grpSpPr>
            <p:sp>
              <p:nvSpPr>
                <p:cNvPr id="23592" name="Line 208"/>
                <p:cNvSpPr>
                  <a:spLocks noChangeShapeType="1"/>
                </p:cNvSpPr>
                <p:nvPr/>
              </p:nvSpPr>
              <p:spPr bwMode="auto">
                <a:xfrm flipH="1">
                  <a:off x="2350" y="7338"/>
                  <a:ext cx="0" cy="15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93" name="Line 209"/>
                <p:cNvSpPr>
                  <a:spLocks noChangeShapeType="1"/>
                </p:cNvSpPr>
                <p:nvPr/>
              </p:nvSpPr>
              <p:spPr bwMode="auto">
                <a:xfrm>
                  <a:off x="2004" y="7406"/>
                  <a:ext cx="24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94" name="Line 210"/>
                <p:cNvSpPr>
                  <a:spLocks noChangeShapeType="1"/>
                </p:cNvSpPr>
                <p:nvPr/>
              </p:nvSpPr>
              <p:spPr bwMode="auto">
                <a:xfrm>
                  <a:off x="2258" y="7246"/>
                  <a:ext cx="0" cy="3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95" name="Line 211"/>
                <p:cNvSpPr>
                  <a:spLocks noChangeShapeType="1"/>
                </p:cNvSpPr>
                <p:nvPr/>
              </p:nvSpPr>
              <p:spPr bwMode="auto">
                <a:xfrm>
                  <a:off x="2339" y="7407"/>
                  <a:ext cx="309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3586" name="Line 212"/>
              <p:cNvSpPr>
                <a:spLocks noChangeShapeType="1"/>
              </p:cNvSpPr>
              <p:nvPr/>
            </p:nvSpPr>
            <p:spPr bwMode="auto">
              <a:xfrm>
                <a:off x="6405" y="9296"/>
                <a:ext cx="34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7" name="Line 213"/>
              <p:cNvSpPr>
                <a:spLocks noChangeShapeType="1"/>
              </p:cNvSpPr>
              <p:nvPr/>
            </p:nvSpPr>
            <p:spPr bwMode="auto">
              <a:xfrm flipH="1">
                <a:off x="5564" y="8905"/>
                <a:ext cx="101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8" name="Line 214"/>
              <p:cNvSpPr>
                <a:spLocks noChangeShapeType="1"/>
              </p:cNvSpPr>
              <p:nvPr/>
            </p:nvSpPr>
            <p:spPr bwMode="auto">
              <a:xfrm>
                <a:off x="5564" y="8905"/>
                <a:ext cx="0" cy="16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9" name="Line 215"/>
              <p:cNvSpPr>
                <a:spLocks noChangeShapeType="1"/>
              </p:cNvSpPr>
              <p:nvPr/>
            </p:nvSpPr>
            <p:spPr bwMode="auto">
              <a:xfrm>
                <a:off x="5576" y="9159"/>
                <a:ext cx="0" cy="16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90" name="Line 216"/>
              <p:cNvSpPr>
                <a:spLocks noChangeShapeType="1"/>
              </p:cNvSpPr>
              <p:nvPr/>
            </p:nvSpPr>
            <p:spPr bwMode="auto">
              <a:xfrm flipH="1">
                <a:off x="5414" y="9043"/>
                <a:ext cx="139" cy="13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91" name="Line 217"/>
              <p:cNvSpPr>
                <a:spLocks noChangeShapeType="1"/>
              </p:cNvSpPr>
              <p:nvPr/>
            </p:nvSpPr>
            <p:spPr bwMode="auto">
              <a:xfrm flipH="1" flipV="1">
                <a:off x="5577" y="9295"/>
                <a:ext cx="184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80" name="Group 218"/>
            <p:cNvGrpSpPr>
              <a:grpSpLocks/>
            </p:cNvGrpSpPr>
            <p:nvPr/>
          </p:nvGrpSpPr>
          <p:grpSpPr bwMode="auto">
            <a:xfrm>
              <a:off x="6497" y="8539"/>
              <a:ext cx="1105" cy="173"/>
              <a:chOff x="6497" y="8467"/>
              <a:chExt cx="1105" cy="173"/>
            </a:xfrm>
          </p:grpSpPr>
          <p:sp>
            <p:nvSpPr>
              <p:cNvPr id="23581" name="Line 219"/>
              <p:cNvSpPr>
                <a:spLocks noChangeShapeType="1"/>
              </p:cNvSpPr>
              <p:nvPr/>
            </p:nvSpPr>
            <p:spPr bwMode="auto">
              <a:xfrm>
                <a:off x="6497" y="8640"/>
                <a:ext cx="357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2" name="Line 220"/>
              <p:cNvSpPr>
                <a:spLocks noChangeShapeType="1"/>
              </p:cNvSpPr>
              <p:nvPr/>
            </p:nvSpPr>
            <p:spPr bwMode="auto">
              <a:xfrm flipH="1" flipV="1">
                <a:off x="6831" y="8467"/>
                <a:ext cx="415" cy="1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3" name="Line 221"/>
              <p:cNvSpPr>
                <a:spLocks noChangeShapeType="1"/>
              </p:cNvSpPr>
              <p:nvPr/>
            </p:nvSpPr>
            <p:spPr bwMode="auto">
              <a:xfrm>
                <a:off x="7245" y="8593"/>
                <a:ext cx="357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26" name="TextBox 225"/>
          <p:cNvSpPr txBox="1"/>
          <p:nvPr/>
        </p:nvSpPr>
        <p:spPr>
          <a:xfrm>
            <a:off x="1819275" y="5037138"/>
            <a:ext cx="24288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1. слабеет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2. от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3. </a:t>
            </a:r>
            <a:r>
              <a:rPr lang="ru-RU" b="1" cap="all" dirty="0">
                <a:latin typeface="Times New Roman" pitchFamily="18" charset="0"/>
                <a:cs typeface="Times New Roman" pitchFamily="18" charset="0"/>
              </a:rPr>
              <a:t>сердечник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4386263" y="4643438"/>
            <a:ext cx="2428875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u="sng" cap="all" dirty="0">
                <a:latin typeface="Times New Roman" pitchFamily="18" charset="0"/>
                <a:cs typeface="Times New Roman" pitchFamily="18" charset="0"/>
              </a:rPr>
              <a:t>Электромагнит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Переноска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сортировка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звонок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телеграф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реле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872332" y="3285331"/>
            <a:ext cx="4000500" cy="1587"/>
          </a:xfrm>
          <a:prstGeom prst="line">
            <a:avLst/>
          </a:prstGeom>
          <a:ln w="88900">
            <a:solidFill>
              <a:srgbClr val="00206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 rot="5400000">
            <a:off x="285750" y="3071813"/>
            <a:ext cx="5214937" cy="3571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857375" y="2071688"/>
            <a:ext cx="357188" cy="35718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857375" y="1143000"/>
            <a:ext cx="357188" cy="357188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1804988" y="3133725"/>
            <a:ext cx="357187" cy="357188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1733550" y="4114800"/>
            <a:ext cx="357188" cy="357188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1757363" y="5143500"/>
            <a:ext cx="357187" cy="357188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 rot="2662906">
            <a:off x="3513138" y="919163"/>
            <a:ext cx="815975" cy="833437"/>
            <a:chOff x="7108" y="3188"/>
            <a:chExt cx="207" cy="207"/>
          </a:xfrm>
        </p:grpSpPr>
        <p:sp>
          <p:nvSpPr>
            <p:cNvPr id="21531" name="Line 3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2" name="Line 4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2"/>
          <p:cNvGrpSpPr>
            <a:grpSpLocks/>
          </p:cNvGrpSpPr>
          <p:nvPr/>
        </p:nvGrpSpPr>
        <p:grpSpPr bwMode="auto">
          <a:xfrm rot="2662906">
            <a:off x="3517900" y="1938338"/>
            <a:ext cx="815975" cy="833437"/>
            <a:chOff x="7108" y="3188"/>
            <a:chExt cx="207" cy="207"/>
          </a:xfrm>
        </p:grpSpPr>
        <p:sp>
          <p:nvSpPr>
            <p:cNvPr id="21529" name="Line 3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0" name="Line 4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" name="Group 2"/>
          <p:cNvGrpSpPr>
            <a:grpSpLocks/>
          </p:cNvGrpSpPr>
          <p:nvPr/>
        </p:nvGrpSpPr>
        <p:grpSpPr bwMode="auto">
          <a:xfrm rot="2662906">
            <a:off x="3479800" y="2986088"/>
            <a:ext cx="815975" cy="833437"/>
            <a:chOff x="7108" y="3188"/>
            <a:chExt cx="207" cy="207"/>
          </a:xfrm>
        </p:grpSpPr>
        <p:sp>
          <p:nvSpPr>
            <p:cNvPr id="21527" name="Line 3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8" name="Line 4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Group 2"/>
          <p:cNvGrpSpPr>
            <a:grpSpLocks/>
          </p:cNvGrpSpPr>
          <p:nvPr/>
        </p:nvGrpSpPr>
        <p:grpSpPr bwMode="auto">
          <a:xfrm rot="2662906">
            <a:off x="3389313" y="3881438"/>
            <a:ext cx="815975" cy="833437"/>
            <a:chOff x="7108" y="3188"/>
            <a:chExt cx="207" cy="207"/>
          </a:xfrm>
        </p:grpSpPr>
        <p:sp>
          <p:nvSpPr>
            <p:cNvPr id="21525" name="Line 3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6" name="Line 4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Group 2"/>
          <p:cNvGrpSpPr>
            <a:grpSpLocks/>
          </p:cNvGrpSpPr>
          <p:nvPr/>
        </p:nvGrpSpPr>
        <p:grpSpPr bwMode="auto">
          <a:xfrm rot="2662906">
            <a:off x="3389313" y="4819650"/>
            <a:ext cx="815975" cy="833438"/>
            <a:chOff x="7108" y="3188"/>
            <a:chExt cx="207" cy="207"/>
          </a:xfrm>
        </p:grpSpPr>
        <p:sp>
          <p:nvSpPr>
            <p:cNvPr id="21523" name="Line 3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4" name="Line 4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518" name="TextBox 30"/>
          <p:cNvSpPr txBox="1">
            <a:spLocks noChangeArrowheads="1"/>
          </p:cNvSpPr>
          <p:nvPr/>
        </p:nvSpPr>
        <p:spPr bwMode="auto">
          <a:xfrm>
            <a:off x="428625" y="1143000"/>
            <a:ext cx="10715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21519" name="TextBox 31"/>
          <p:cNvSpPr txBox="1">
            <a:spLocks noChangeArrowheads="1"/>
          </p:cNvSpPr>
          <p:nvPr/>
        </p:nvSpPr>
        <p:spPr bwMode="auto">
          <a:xfrm>
            <a:off x="4500563" y="1428750"/>
            <a:ext cx="10715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357563" y="0"/>
            <a:ext cx="23574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 нас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33350" y="76200"/>
            <a:ext cx="23574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latin typeface="Times New Roman" pitchFamily="18" charset="0"/>
                <a:cs typeface="Times New Roman" pitchFamily="18" charset="0"/>
              </a:rPr>
              <a:t>На  нас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 rot="635014">
            <a:off x="5357813" y="3714750"/>
            <a:ext cx="27860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Правило «буравчика» (отвёртки)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5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5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33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822568" y="573560"/>
            <a:ext cx="1117584" cy="877359"/>
          </a:xfrm>
          <a:prstGeom prst="rect">
            <a:avLst/>
          </a:prstGeom>
          <a:solidFill>
            <a:srgbClr val="0000FF">
              <a:alpha val="84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66"/>
          <p:cNvGrpSpPr/>
          <p:nvPr/>
        </p:nvGrpSpPr>
        <p:grpSpPr>
          <a:xfrm>
            <a:off x="4822568" y="168896"/>
            <a:ext cx="1117584" cy="1316038"/>
            <a:chOff x="3168664" y="526712"/>
            <a:chExt cx="1117584" cy="1316038"/>
          </a:xfrm>
        </p:grpSpPr>
        <p:sp>
          <p:nvSpPr>
            <p:cNvPr id="2054" name="Line 6"/>
            <p:cNvSpPr>
              <a:spLocks noChangeShapeType="1"/>
            </p:cNvSpPr>
            <p:nvPr/>
          </p:nvSpPr>
          <p:spPr bwMode="auto">
            <a:xfrm>
              <a:off x="3168664" y="526712"/>
              <a:ext cx="0" cy="131603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5" name="Line 7"/>
            <p:cNvSpPr>
              <a:spLocks noChangeShapeType="1"/>
            </p:cNvSpPr>
            <p:nvPr/>
          </p:nvSpPr>
          <p:spPr bwMode="auto">
            <a:xfrm>
              <a:off x="4286248" y="526712"/>
              <a:ext cx="0" cy="131603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/>
            </a:p>
          </p:txBody>
        </p:sp>
        <p:sp>
          <p:nvSpPr>
            <p:cNvPr id="2056" name="Line 8"/>
            <p:cNvSpPr>
              <a:spLocks noChangeShapeType="1"/>
            </p:cNvSpPr>
            <p:nvPr/>
          </p:nvSpPr>
          <p:spPr bwMode="auto">
            <a:xfrm>
              <a:off x="3168664" y="1816080"/>
              <a:ext cx="1117584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966584" y="1484934"/>
            <a:ext cx="688956" cy="785818"/>
            <a:chOff x="2880" y="6480"/>
            <a:chExt cx="166" cy="549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2880" y="6480"/>
              <a:ext cx="166" cy="549"/>
              <a:chOff x="2880" y="6480"/>
              <a:chExt cx="166" cy="549"/>
            </a:xfrm>
          </p:grpSpPr>
          <p:sp>
            <p:nvSpPr>
              <p:cNvPr id="2059" name="Rectangle 11"/>
              <p:cNvSpPr>
                <a:spLocks noChangeArrowheads="1"/>
              </p:cNvSpPr>
              <p:nvPr/>
            </p:nvSpPr>
            <p:spPr bwMode="auto">
              <a:xfrm>
                <a:off x="2880" y="6741"/>
                <a:ext cx="144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auto">
              <a:xfrm>
                <a:off x="2960" y="6480"/>
                <a:ext cx="86" cy="251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5" y="215"/>
                  </a:cxn>
                  <a:cxn ang="0">
                    <a:pos x="79" y="172"/>
                  </a:cxn>
                  <a:cxn ang="0">
                    <a:pos x="86" y="151"/>
                  </a:cxn>
                  <a:cxn ang="0">
                    <a:pos x="43" y="0"/>
                  </a:cxn>
                </a:cxnLst>
                <a:rect l="0" t="0" r="r" b="b"/>
                <a:pathLst>
                  <a:path w="86" h="251">
                    <a:moveTo>
                      <a:pt x="0" y="251"/>
                    </a:moveTo>
                    <a:cubicBezTo>
                      <a:pt x="30" y="244"/>
                      <a:pt x="43" y="236"/>
                      <a:pt x="65" y="215"/>
                    </a:cubicBezTo>
                    <a:cubicBezTo>
                      <a:pt x="70" y="201"/>
                      <a:pt x="74" y="186"/>
                      <a:pt x="79" y="172"/>
                    </a:cubicBezTo>
                    <a:cubicBezTo>
                      <a:pt x="81" y="165"/>
                      <a:pt x="86" y="151"/>
                      <a:pt x="86" y="151"/>
                    </a:cubicBezTo>
                    <a:cubicBezTo>
                      <a:pt x="80" y="95"/>
                      <a:pt x="84" y="41"/>
                      <a:pt x="43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62" name="Прямая соединительная линия 61"/>
          <p:cNvCxnSpPr/>
          <p:nvPr/>
        </p:nvCxnSpPr>
        <p:spPr>
          <a:xfrm rot="5400000" flipH="1" flipV="1">
            <a:off x="2313947" y="1177933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4981478" y="1991120"/>
            <a:ext cx="571504" cy="28575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4427984" y="2276872"/>
            <a:ext cx="18573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40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801977" y="2448398"/>
            <a:ext cx="13623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(80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)+ 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" name="Прямая со стрелкой 70"/>
          <p:cNvCxnSpPr/>
          <p:nvPr/>
        </p:nvCxnSpPr>
        <p:spPr>
          <a:xfrm rot="5400000" flipH="1" flipV="1">
            <a:off x="5783987" y="1042455"/>
            <a:ext cx="1800000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6398632" y="1857364"/>
            <a:ext cx="244427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6255756" y="-24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914176" y="1357298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6106516" y="1200774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 flipV="1">
            <a:off x="6687903" y="548680"/>
            <a:ext cx="980441" cy="896576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6660232" y="548680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5940152" y="332656"/>
            <a:ext cx="864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899592" y="3429000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2300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000·0,5=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0" y="4500570"/>
            <a:ext cx="9144000" cy="523220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процесс испарения мы потратили ……Дж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3995936" y="3717032"/>
            <a:ext cx="1964577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0" y="0"/>
            <a:ext cx="3635896" cy="3234219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вд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=5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>
              <a:lnSpc>
                <a:spcPts val="35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вд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=4200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Дж/(кг∙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=2,3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МДж/кг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flipV="1">
            <a:off x="7668344" y="523280"/>
            <a:ext cx="1080120" cy="3248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3491880" y="2357388"/>
            <a:ext cx="792088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948264" y="2420888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0" y="3293616"/>
            <a:ext cx="9716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1"/>
          <p:cNvSpPr>
            <a:spLocks noChangeArrowheads="1"/>
          </p:cNvSpPr>
          <p:nvPr/>
        </p:nvSpPr>
        <p:spPr bwMode="auto">
          <a:xfrm>
            <a:off x="4135411" y="2480196"/>
            <a:ext cx="5212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lum bright="-20000" contrast="60000"/>
          </a:blip>
          <a:srcRect l="8643" t="34892" r="9686" b="54211"/>
          <a:stretch>
            <a:fillRect/>
          </a:stretch>
        </p:blipFill>
        <p:spPr bwMode="auto">
          <a:xfrm>
            <a:off x="0" y="5517232"/>
            <a:ext cx="914400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3455368" y="2996952"/>
            <a:ext cx="5688632" cy="523220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лишним был процесс испарения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68344" y="138118"/>
            <a:ext cx="1296144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испарение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19081580">
            <a:off x="6692477" y="1076397"/>
            <a:ext cx="136815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нагревание</a:t>
            </a:r>
            <a:endParaRPr lang="ru-RU" sz="1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0" y="5500702"/>
            <a:ext cx="533401" cy="357166"/>
          </a:xfrm>
          <a:prstGeom prst="rect">
            <a:avLst/>
          </a:prstGeom>
          <a:solidFill>
            <a:srgbClr val="FFFFFF"/>
          </a:solidFill>
          <a:ln w="952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12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300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300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300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300"/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300"/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300"/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000"/>
                            </p:stCondLst>
                            <p:childTnLst>
                              <p:par>
                                <p:cTn id="1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63" grpId="0" animBg="1"/>
      <p:bldP spid="69" grpId="0"/>
      <p:bldP spid="70" grpId="0"/>
      <p:bldP spid="73" grpId="0"/>
      <p:bldP spid="74" grpId="0"/>
      <p:bldP spid="75" grpId="0"/>
      <p:bldP spid="78" grpId="0"/>
      <p:bldP spid="91" grpId="0"/>
      <p:bldP spid="90" grpId="0" animBg="1"/>
      <p:bldP spid="99" grpId="0" animBg="1"/>
      <p:bldP spid="55" grpId="0" build="p" animBg="1"/>
      <p:bldP spid="66" grpId="0" animBg="1"/>
      <p:bldP spid="79" grpId="0"/>
      <p:bldP spid="80" grpId="0" animBg="1"/>
      <p:bldP spid="68" grpId="0"/>
      <p:bldP spid="39" grpId="0" animBg="1"/>
      <p:bldP spid="40" grpId="0" animBg="1"/>
      <p:bldP spid="4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5"/>
          <p:cNvSpPr>
            <a:spLocks noChangeArrowheads="1"/>
          </p:cNvSpPr>
          <p:nvPr/>
        </p:nvSpPr>
        <p:spPr bwMode="auto">
          <a:xfrm>
            <a:off x="3914775" y="2181225"/>
            <a:ext cx="357188" cy="357188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3838575" y="1162050"/>
            <a:ext cx="357188" cy="357188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3910013" y="3205163"/>
            <a:ext cx="357187" cy="35718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3933825" y="4157663"/>
            <a:ext cx="357188" cy="35718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910013" y="5181600"/>
            <a:ext cx="357187" cy="357188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428625" y="1143000"/>
            <a:ext cx="10715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22536" name="TextBox 7"/>
          <p:cNvSpPr txBox="1">
            <a:spLocks noChangeArrowheads="1"/>
          </p:cNvSpPr>
          <p:nvPr/>
        </p:nvSpPr>
        <p:spPr bwMode="auto">
          <a:xfrm>
            <a:off x="4429125" y="1785938"/>
            <a:ext cx="10715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14688" y="0"/>
            <a:ext cx="23574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latin typeface="Times New Roman" pitchFamily="18" charset="0"/>
                <a:cs typeface="Times New Roman" pitchFamily="18" charset="0"/>
              </a:rPr>
              <a:t>На  нас</a:t>
            </a: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 rot="2662906">
            <a:off x="1246188" y="1023938"/>
            <a:ext cx="815975" cy="833437"/>
            <a:chOff x="7108" y="3188"/>
            <a:chExt cx="207" cy="207"/>
          </a:xfrm>
        </p:grpSpPr>
        <p:sp>
          <p:nvSpPr>
            <p:cNvPr id="22555" name="Line 3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6" name="Line 4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2"/>
          <p:cNvGrpSpPr>
            <a:grpSpLocks/>
          </p:cNvGrpSpPr>
          <p:nvPr/>
        </p:nvGrpSpPr>
        <p:grpSpPr bwMode="auto">
          <a:xfrm rot="2662906">
            <a:off x="1255713" y="1952625"/>
            <a:ext cx="815975" cy="833438"/>
            <a:chOff x="7108" y="3188"/>
            <a:chExt cx="207" cy="207"/>
          </a:xfrm>
        </p:grpSpPr>
        <p:sp>
          <p:nvSpPr>
            <p:cNvPr id="22553" name="Line 3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4" name="Line 4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2"/>
          <p:cNvGrpSpPr>
            <a:grpSpLocks/>
          </p:cNvGrpSpPr>
          <p:nvPr/>
        </p:nvGrpSpPr>
        <p:grpSpPr bwMode="auto">
          <a:xfrm rot="2662906">
            <a:off x="1203325" y="3024188"/>
            <a:ext cx="815975" cy="833437"/>
            <a:chOff x="7108" y="3188"/>
            <a:chExt cx="207" cy="207"/>
          </a:xfrm>
        </p:grpSpPr>
        <p:sp>
          <p:nvSpPr>
            <p:cNvPr id="22551" name="Line 3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2" name="Line 4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" name="Group 2"/>
          <p:cNvGrpSpPr>
            <a:grpSpLocks/>
          </p:cNvGrpSpPr>
          <p:nvPr/>
        </p:nvGrpSpPr>
        <p:grpSpPr bwMode="auto">
          <a:xfrm rot="2662906">
            <a:off x="1217613" y="3952875"/>
            <a:ext cx="815975" cy="833438"/>
            <a:chOff x="7108" y="3188"/>
            <a:chExt cx="207" cy="207"/>
          </a:xfrm>
        </p:grpSpPr>
        <p:sp>
          <p:nvSpPr>
            <p:cNvPr id="22549" name="Line 3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0" name="Line 4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Group 2"/>
          <p:cNvGrpSpPr>
            <a:grpSpLocks/>
          </p:cNvGrpSpPr>
          <p:nvPr/>
        </p:nvGrpSpPr>
        <p:grpSpPr bwMode="auto">
          <a:xfrm rot="2662906">
            <a:off x="1203325" y="4881563"/>
            <a:ext cx="815975" cy="833437"/>
            <a:chOff x="7108" y="3188"/>
            <a:chExt cx="207" cy="207"/>
          </a:xfrm>
        </p:grpSpPr>
        <p:sp>
          <p:nvSpPr>
            <p:cNvPr id="22547" name="Line 3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8" name="Line 4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85750" y="0"/>
            <a:ext cx="23574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 нас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5400000" flipH="1" flipV="1">
            <a:off x="762794" y="3178969"/>
            <a:ext cx="4216400" cy="1588"/>
          </a:xfrm>
          <a:prstGeom prst="line">
            <a:avLst/>
          </a:prstGeom>
          <a:ln w="88900">
            <a:solidFill>
              <a:srgbClr val="00206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 rot="5400000">
            <a:off x="285750" y="3071813"/>
            <a:ext cx="5214937" cy="3571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 rot="2062796">
            <a:off x="5500688" y="3500438"/>
            <a:ext cx="27860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Правило «буравчика» (отвёртки)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5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500"/>
                            </p:stCondLst>
                            <p:childTnLst>
                              <p:par>
                                <p:cTn id="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9" grpId="0"/>
      <p:bldP spid="25" grpId="0"/>
      <p:bldP spid="3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Прямоугольник 72"/>
          <p:cNvSpPr/>
          <p:nvPr/>
        </p:nvSpPr>
        <p:spPr>
          <a:xfrm>
            <a:off x="2928938" y="2568575"/>
            <a:ext cx="2357437" cy="642938"/>
          </a:xfrm>
          <a:prstGeom prst="rect">
            <a:avLst/>
          </a:prstGeom>
          <a:solidFill>
            <a:schemeClr val="dk1">
              <a:alpha val="64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Line 33"/>
          <p:cNvSpPr>
            <a:spLocks noChangeShapeType="1"/>
          </p:cNvSpPr>
          <p:nvPr/>
        </p:nvSpPr>
        <p:spPr bwMode="auto">
          <a:xfrm rot="16200000" flipH="1" flipV="1">
            <a:off x="4166823" y="1543193"/>
            <a:ext cx="45719" cy="2786082"/>
          </a:xfrm>
          <a:prstGeom prst="line">
            <a:avLst/>
          </a:prstGeom>
          <a:noFill/>
          <a:ln w="149225">
            <a:solidFill>
              <a:srgbClr val="00CCFF"/>
            </a:solidFill>
            <a:round/>
            <a:headEnd type="none"/>
            <a:tailEnd type="stealth" w="med" len="med"/>
          </a:ln>
          <a:scene3d>
            <a:camera prst="orthographicFront">
              <a:rot lat="0" lon="0" rev="2154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0484" name="Group 2"/>
          <p:cNvGrpSpPr>
            <a:grpSpLocks/>
          </p:cNvGrpSpPr>
          <p:nvPr/>
        </p:nvGrpSpPr>
        <p:grpSpPr bwMode="auto">
          <a:xfrm>
            <a:off x="3125788" y="925513"/>
            <a:ext cx="2152650" cy="2789237"/>
            <a:chOff x="1973" y="7246"/>
            <a:chExt cx="1263" cy="1657"/>
          </a:xfrm>
        </p:grpSpPr>
        <p:grpSp>
          <p:nvGrpSpPr>
            <p:cNvPr id="20516" name="Group 3"/>
            <p:cNvGrpSpPr>
              <a:grpSpLocks/>
            </p:cNvGrpSpPr>
            <p:nvPr/>
          </p:nvGrpSpPr>
          <p:grpSpPr bwMode="auto">
            <a:xfrm>
              <a:off x="1973" y="7839"/>
              <a:ext cx="1192" cy="1064"/>
              <a:chOff x="1915" y="7147"/>
              <a:chExt cx="1192" cy="1064"/>
            </a:xfrm>
          </p:grpSpPr>
          <p:sp>
            <p:nvSpPr>
              <p:cNvPr id="20526" name="Rectangle 4"/>
              <p:cNvSpPr>
                <a:spLocks noChangeArrowheads="1"/>
              </p:cNvSpPr>
              <p:nvPr/>
            </p:nvSpPr>
            <p:spPr bwMode="auto">
              <a:xfrm>
                <a:off x="1915" y="7399"/>
                <a:ext cx="1192" cy="659"/>
              </a:xfrm>
              <a:prstGeom prst="rect">
                <a:avLst/>
              </a:prstGeom>
              <a:noFill/>
              <a:ln w="539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0527" name="Group 5"/>
              <p:cNvGrpSpPr>
                <a:grpSpLocks/>
              </p:cNvGrpSpPr>
              <p:nvPr/>
            </p:nvGrpSpPr>
            <p:grpSpPr bwMode="auto">
              <a:xfrm>
                <a:off x="1978" y="7270"/>
                <a:ext cx="357" cy="935"/>
                <a:chOff x="2020" y="7270"/>
                <a:chExt cx="357" cy="935"/>
              </a:xfrm>
            </p:grpSpPr>
            <p:sp>
              <p:nvSpPr>
                <p:cNvPr id="20534" name="Arc 6"/>
                <p:cNvSpPr>
                  <a:spLocks/>
                </p:cNvSpPr>
                <p:nvPr/>
              </p:nvSpPr>
              <p:spPr bwMode="auto">
                <a:xfrm flipV="1">
                  <a:off x="2020" y="8064"/>
                  <a:ext cx="174" cy="141"/>
                </a:xfrm>
                <a:custGeom>
                  <a:avLst/>
                  <a:gdLst>
                    <a:gd name="T0" fmla="*/ 0 w 43173"/>
                    <a:gd name="T1" fmla="*/ 0 h 21600"/>
                    <a:gd name="T2" fmla="*/ 0 w 43173"/>
                    <a:gd name="T3" fmla="*/ 0 h 21600"/>
                    <a:gd name="T4" fmla="*/ 0 w 4317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73"/>
                    <a:gd name="T10" fmla="*/ 0 h 21600"/>
                    <a:gd name="T11" fmla="*/ 43173 w 431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73" h="21600" fill="none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</a:path>
                    <a:path w="43173" h="21600" stroke="0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  <a:lnTo>
                        <a:pt x="21573" y="21600"/>
                      </a:lnTo>
                      <a:close/>
                    </a:path>
                  </a:pathLst>
                </a:custGeom>
                <a:noFill/>
                <a:ln w="539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535" name="Arc 7"/>
                <p:cNvSpPr>
                  <a:spLocks/>
                </p:cNvSpPr>
                <p:nvPr/>
              </p:nvSpPr>
              <p:spPr bwMode="auto">
                <a:xfrm>
                  <a:off x="2203" y="7270"/>
                  <a:ext cx="174" cy="141"/>
                </a:xfrm>
                <a:custGeom>
                  <a:avLst/>
                  <a:gdLst>
                    <a:gd name="T0" fmla="*/ 0 w 43173"/>
                    <a:gd name="T1" fmla="*/ 0 h 21600"/>
                    <a:gd name="T2" fmla="*/ 0 w 43173"/>
                    <a:gd name="T3" fmla="*/ 0 h 21600"/>
                    <a:gd name="T4" fmla="*/ 0 w 4317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73"/>
                    <a:gd name="T10" fmla="*/ 0 h 21600"/>
                    <a:gd name="T11" fmla="*/ 43173 w 431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73" h="21600" fill="none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</a:path>
                    <a:path w="43173" h="21600" stroke="0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  <a:lnTo>
                        <a:pt x="21573" y="21600"/>
                      </a:lnTo>
                      <a:close/>
                    </a:path>
                  </a:pathLst>
                </a:custGeom>
                <a:noFill/>
                <a:ln w="539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536" name="Line 8"/>
                <p:cNvSpPr>
                  <a:spLocks noChangeShapeType="1"/>
                </p:cNvSpPr>
                <p:nvPr/>
              </p:nvSpPr>
              <p:spPr bwMode="auto">
                <a:xfrm>
                  <a:off x="2200" y="7413"/>
                  <a:ext cx="0" cy="634"/>
                </a:xfrm>
                <a:prstGeom prst="line">
                  <a:avLst/>
                </a:prstGeom>
                <a:noFill/>
                <a:ln w="539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528" name="Group 9"/>
              <p:cNvGrpSpPr>
                <a:grpSpLocks/>
              </p:cNvGrpSpPr>
              <p:nvPr/>
            </p:nvGrpSpPr>
            <p:grpSpPr bwMode="auto">
              <a:xfrm>
                <a:off x="2341" y="7276"/>
                <a:ext cx="357" cy="935"/>
                <a:chOff x="2020" y="7270"/>
                <a:chExt cx="357" cy="935"/>
              </a:xfrm>
            </p:grpSpPr>
            <p:sp>
              <p:nvSpPr>
                <p:cNvPr id="20531" name="Arc 10"/>
                <p:cNvSpPr>
                  <a:spLocks/>
                </p:cNvSpPr>
                <p:nvPr/>
              </p:nvSpPr>
              <p:spPr bwMode="auto">
                <a:xfrm flipV="1">
                  <a:off x="2020" y="8064"/>
                  <a:ext cx="174" cy="141"/>
                </a:xfrm>
                <a:custGeom>
                  <a:avLst/>
                  <a:gdLst>
                    <a:gd name="T0" fmla="*/ 0 w 43173"/>
                    <a:gd name="T1" fmla="*/ 0 h 21600"/>
                    <a:gd name="T2" fmla="*/ 0 w 43173"/>
                    <a:gd name="T3" fmla="*/ 0 h 21600"/>
                    <a:gd name="T4" fmla="*/ 0 w 4317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73"/>
                    <a:gd name="T10" fmla="*/ 0 h 21600"/>
                    <a:gd name="T11" fmla="*/ 43173 w 431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73" h="21600" fill="none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</a:path>
                    <a:path w="43173" h="21600" stroke="0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  <a:lnTo>
                        <a:pt x="21573" y="21600"/>
                      </a:lnTo>
                      <a:close/>
                    </a:path>
                  </a:pathLst>
                </a:custGeom>
                <a:noFill/>
                <a:ln w="539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532" name="Arc 11"/>
                <p:cNvSpPr>
                  <a:spLocks/>
                </p:cNvSpPr>
                <p:nvPr/>
              </p:nvSpPr>
              <p:spPr bwMode="auto">
                <a:xfrm>
                  <a:off x="2203" y="7270"/>
                  <a:ext cx="174" cy="141"/>
                </a:xfrm>
                <a:custGeom>
                  <a:avLst/>
                  <a:gdLst>
                    <a:gd name="T0" fmla="*/ 0 w 43173"/>
                    <a:gd name="T1" fmla="*/ 0 h 21600"/>
                    <a:gd name="T2" fmla="*/ 0 w 43173"/>
                    <a:gd name="T3" fmla="*/ 0 h 21600"/>
                    <a:gd name="T4" fmla="*/ 0 w 4317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73"/>
                    <a:gd name="T10" fmla="*/ 0 h 21600"/>
                    <a:gd name="T11" fmla="*/ 43173 w 431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73" h="21600" fill="none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</a:path>
                    <a:path w="43173" h="21600" stroke="0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  <a:lnTo>
                        <a:pt x="21573" y="21600"/>
                      </a:lnTo>
                      <a:close/>
                    </a:path>
                  </a:pathLst>
                </a:custGeom>
                <a:noFill/>
                <a:ln w="539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533" name="Line 12"/>
                <p:cNvSpPr>
                  <a:spLocks noChangeShapeType="1"/>
                </p:cNvSpPr>
                <p:nvPr/>
              </p:nvSpPr>
              <p:spPr bwMode="auto">
                <a:xfrm>
                  <a:off x="2200" y="7413"/>
                  <a:ext cx="0" cy="634"/>
                </a:xfrm>
                <a:prstGeom prst="line">
                  <a:avLst/>
                </a:prstGeom>
                <a:noFill/>
                <a:ln w="539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0529" name="Arc 13"/>
              <p:cNvSpPr>
                <a:spLocks/>
              </p:cNvSpPr>
              <p:nvPr/>
            </p:nvSpPr>
            <p:spPr bwMode="auto">
              <a:xfrm flipV="1">
                <a:off x="2698" y="8070"/>
                <a:ext cx="174" cy="141"/>
              </a:xfrm>
              <a:custGeom>
                <a:avLst/>
                <a:gdLst>
                  <a:gd name="T0" fmla="*/ 0 w 43173"/>
                  <a:gd name="T1" fmla="*/ 0 h 21600"/>
                  <a:gd name="T2" fmla="*/ 0 w 43173"/>
                  <a:gd name="T3" fmla="*/ 0 h 21600"/>
                  <a:gd name="T4" fmla="*/ 0 w 4317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73"/>
                  <a:gd name="T10" fmla="*/ 0 h 21600"/>
                  <a:gd name="T11" fmla="*/ 43173 w 4317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73" h="21600" fill="none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</a:path>
                  <a:path w="43173" h="21600" stroke="0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  <a:lnTo>
                      <a:pt x="21573" y="21600"/>
                    </a:lnTo>
                    <a:close/>
                  </a:path>
                </a:pathLst>
              </a:custGeom>
              <a:noFill/>
              <a:ln w="539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30" name="Line 14"/>
              <p:cNvSpPr>
                <a:spLocks noChangeShapeType="1"/>
              </p:cNvSpPr>
              <p:nvPr/>
            </p:nvSpPr>
            <p:spPr bwMode="auto">
              <a:xfrm flipH="1">
                <a:off x="2878" y="7147"/>
                <a:ext cx="0" cy="906"/>
              </a:xfrm>
              <a:prstGeom prst="line">
                <a:avLst/>
              </a:prstGeom>
              <a:noFill/>
              <a:ln w="539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517" name="Line 15"/>
            <p:cNvSpPr>
              <a:spLocks noChangeShapeType="1"/>
            </p:cNvSpPr>
            <p:nvPr/>
          </p:nvSpPr>
          <p:spPr bwMode="auto">
            <a:xfrm flipV="1">
              <a:off x="2004" y="7397"/>
              <a:ext cx="0" cy="680"/>
            </a:xfrm>
            <a:prstGeom prst="line">
              <a:avLst/>
            </a:prstGeom>
            <a:noFill/>
            <a:ln w="539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518" name="Group 16"/>
            <p:cNvGrpSpPr>
              <a:grpSpLocks/>
            </p:cNvGrpSpPr>
            <p:nvPr/>
          </p:nvGrpSpPr>
          <p:grpSpPr bwMode="auto">
            <a:xfrm>
              <a:off x="2004" y="7246"/>
              <a:ext cx="644" cy="369"/>
              <a:chOff x="2004" y="7246"/>
              <a:chExt cx="644" cy="369"/>
            </a:xfrm>
          </p:grpSpPr>
          <p:sp>
            <p:nvSpPr>
              <p:cNvPr id="20522" name="Line 17"/>
              <p:cNvSpPr>
                <a:spLocks noChangeShapeType="1"/>
              </p:cNvSpPr>
              <p:nvPr/>
            </p:nvSpPr>
            <p:spPr bwMode="auto">
              <a:xfrm flipH="1">
                <a:off x="2350" y="7338"/>
                <a:ext cx="0" cy="150"/>
              </a:xfrm>
              <a:prstGeom prst="line">
                <a:avLst/>
              </a:prstGeom>
              <a:noFill/>
              <a:ln w="539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23" name="Line 18"/>
              <p:cNvSpPr>
                <a:spLocks noChangeShapeType="1"/>
              </p:cNvSpPr>
              <p:nvPr/>
            </p:nvSpPr>
            <p:spPr bwMode="auto">
              <a:xfrm>
                <a:off x="2004" y="7406"/>
                <a:ext cx="242" cy="0"/>
              </a:xfrm>
              <a:prstGeom prst="line">
                <a:avLst/>
              </a:prstGeom>
              <a:noFill/>
              <a:ln w="539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24" name="Line 19"/>
              <p:cNvSpPr>
                <a:spLocks noChangeShapeType="1"/>
              </p:cNvSpPr>
              <p:nvPr/>
            </p:nvSpPr>
            <p:spPr bwMode="auto">
              <a:xfrm>
                <a:off x="2258" y="7246"/>
                <a:ext cx="0" cy="369"/>
              </a:xfrm>
              <a:prstGeom prst="line">
                <a:avLst/>
              </a:prstGeom>
              <a:noFill/>
              <a:ln w="539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25" name="Line 20"/>
              <p:cNvSpPr>
                <a:spLocks noChangeShapeType="1"/>
              </p:cNvSpPr>
              <p:nvPr/>
            </p:nvSpPr>
            <p:spPr bwMode="auto">
              <a:xfrm>
                <a:off x="2339" y="7407"/>
                <a:ext cx="309" cy="0"/>
              </a:xfrm>
              <a:prstGeom prst="line">
                <a:avLst/>
              </a:prstGeom>
              <a:noFill/>
              <a:ln w="539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519" name="Group 21"/>
            <p:cNvGrpSpPr>
              <a:grpSpLocks/>
            </p:cNvGrpSpPr>
            <p:nvPr/>
          </p:nvGrpSpPr>
          <p:grpSpPr bwMode="auto">
            <a:xfrm>
              <a:off x="2660" y="7293"/>
              <a:ext cx="576" cy="587"/>
              <a:chOff x="2660" y="7293"/>
              <a:chExt cx="576" cy="587"/>
            </a:xfrm>
          </p:grpSpPr>
          <p:sp>
            <p:nvSpPr>
              <p:cNvPr id="20520" name="Rectangle 22"/>
              <p:cNvSpPr>
                <a:spLocks noChangeArrowheads="1"/>
              </p:cNvSpPr>
              <p:nvPr/>
            </p:nvSpPr>
            <p:spPr bwMode="auto">
              <a:xfrm>
                <a:off x="2660" y="7293"/>
                <a:ext cx="576" cy="230"/>
              </a:xfrm>
              <a:prstGeom prst="rect">
                <a:avLst/>
              </a:prstGeom>
              <a:noFill/>
              <a:ln w="539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21" name="Line 23"/>
              <p:cNvSpPr>
                <a:spLocks noChangeShapeType="1"/>
              </p:cNvSpPr>
              <p:nvPr/>
            </p:nvSpPr>
            <p:spPr bwMode="auto">
              <a:xfrm flipV="1">
                <a:off x="2938" y="7546"/>
                <a:ext cx="0" cy="334"/>
              </a:xfrm>
              <a:prstGeom prst="line">
                <a:avLst/>
              </a:prstGeom>
              <a:noFill/>
              <a:ln w="539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9" name="TextBox 28"/>
          <p:cNvSpPr txBox="1"/>
          <p:nvPr/>
        </p:nvSpPr>
        <p:spPr>
          <a:xfrm>
            <a:off x="0" y="0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u="sng" cap="all" dirty="0">
                <a:latin typeface="Times New Roman" pitchFamily="18" charset="0"/>
                <a:cs typeface="Times New Roman" pitchFamily="18" charset="0"/>
              </a:rPr>
              <a:t>Изучение магнитного поля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Line 41"/>
          <p:cNvSpPr>
            <a:spLocks noChangeShapeType="1"/>
          </p:cNvSpPr>
          <p:nvPr/>
        </p:nvSpPr>
        <p:spPr bwMode="auto">
          <a:xfrm rot="16200000" flipV="1">
            <a:off x="4242865" y="2867177"/>
            <a:ext cx="1071570" cy="45719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 type="none"/>
            <a:tailEnd type="stealth" w="med" len="med"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3" name="Line 41"/>
          <p:cNvSpPr>
            <a:spLocks noChangeShapeType="1"/>
          </p:cNvSpPr>
          <p:nvPr/>
        </p:nvSpPr>
        <p:spPr bwMode="auto">
          <a:xfrm rot="16200000" flipV="1">
            <a:off x="3654259" y="2798918"/>
            <a:ext cx="1071570" cy="45719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 type="none"/>
            <a:tailEnd type="stealth" w="med" len="med"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4" name="Line 41"/>
          <p:cNvSpPr>
            <a:spLocks noChangeShapeType="1"/>
          </p:cNvSpPr>
          <p:nvPr/>
        </p:nvSpPr>
        <p:spPr bwMode="auto">
          <a:xfrm rot="16200000" flipV="1">
            <a:off x="3021909" y="2865589"/>
            <a:ext cx="1071570" cy="45719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 type="none"/>
            <a:tailEnd type="stealth" w="med" len="med"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8" name="Group 24"/>
          <p:cNvGrpSpPr>
            <a:grpSpLocks/>
          </p:cNvGrpSpPr>
          <p:nvPr/>
        </p:nvGrpSpPr>
        <p:grpSpPr bwMode="auto">
          <a:xfrm rot="-5400000">
            <a:off x="7435850" y="1900238"/>
            <a:ext cx="763588" cy="1941512"/>
            <a:chOff x="5296" y="2846"/>
            <a:chExt cx="141" cy="836"/>
          </a:xfrm>
        </p:grpSpPr>
        <p:sp>
          <p:nvSpPr>
            <p:cNvPr id="20514" name="AutoShape 25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5" name="AutoShape 26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1071563" y="862013"/>
            <a:ext cx="6572250" cy="4143375"/>
            <a:chOff x="1796" y="6025"/>
            <a:chExt cx="5795" cy="1589"/>
          </a:xfrm>
        </p:grpSpPr>
        <p:sp>
          <p:nvSpPr>
            <p:cNvPr id="20509" name="Oval 29"/>
            <p:cNvSpPr>
              <a:spLocks noChangeArrowheads="1"/>
            </p:cNvSpPr>
            <p:nvPr/>
          </p:nvSpPr>
          <p:spPr bwMode="auto">
            <a:xfrm>
              <a:off x="2511" y="6198"/>
              <a:ext cx="4412" cy="391"/>
            </a:xfrm>
            <a:prstGeom prst="ellipse">
              <a:avLst/>
            </a:prstGeom>
            <a:noFill/>
            <a:ln w="730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0" name="Oval 30"/>
            <p:cNvSpPr>
              <a:spLocks noChangeArrowheads="1"/>
            </p:cNvSpPr>
            <p:nvPr/>
          </p:nvSpPr>
          <p:spPr bwMode="auto">
            <a:xfrm>
              <a:off x="2430" y="7074"/>
              <a:ext cx="4412" cy="391"/>
            </a:xfrm>
            <a:prstGeom prst="ellipse">
              <a:avLst/>
            </a:prstGeom>
            <a:noFill/>
            <a:ln w="730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1" name="Oval 31"/>
            <p:cNvSpPr>
              <a:spLocks noChangeArrowheads="1"/>
            </p:cNvSpPr>
            <p:nvPr/>
          </p:nvSpPr>
          <p:spPr bwMode="auto">
            <a:xfrm>
              <a:off x="1796" y="6981"/>
              <a:ext cx="5749" cy="633"/>
            </a:xfrm>
            <a:prstGeom prst="ellipse">
              <a:avLst/>
            </a:prstGeom>
            <a:noFill/>
            <a:ln w="730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2" name="Oval 32"/>
            <p:cNvSpPr>
              <a:spLocks noChangeArrowheads="1"/>
            </p:cNvSpPr>
            <p:nvPr/>
          </p:nvSpPr>
          <p:spPr bwMode="auto">
            <a:xfrm>
              <a:off x="1842" y="6025"/>
              <a:ext cx="5749" cy="633"/>
            </a:xfrm>
            <a:prstGeom prst="ellipse">
              <a:avLst/>
            </a:prstGeom>
            <a:noFill/>
            <a:ln w="730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3" name="Line 33"/>
            <p:cNvSpPr>
              <a:spLocks noChangeShapeType="1"/>
            </p:cNvSpPr>
            <p:nvPr/>
          </p:nvSpPr>
          <p:spPr bwMode="auto">
            <a:xfrm flipH="1">
              <a:off x="2600" y="6814"/>
              <a:ext cx="3906" cy="0"/>
            </a:xfrm>
            <a:prstGeom prst="line">
              <a:avLst/>
            </a:prstGeom>
            <a:noFill/>
            <a:ln w="149225">
              <a:solidFill>
                <a:srgbClr val="00CCFF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24"/>
          <p:cNvGrpSpPr>
            <a:grpSpLocks/>
          </p:cNvGrpSpPr>
          <p:nvPr/>
        </p:nvGrpSpPr>
        <p:grpSpPr bwMode="auto">
          <a:xfrm rot="-5400000">
            <a:off x="574675" y="1944687"/>
            <a:ext cx="763588" cy="1941513"/>
            <a:chOff x="5296" y="2846"/>
            <a:chExt cx="141" cy="836"/>
          </a:xfrm>
        </p:grpSpPr>
        <p:sp>
          <p:nvSpPr>
            <p:cNvPr id="20507" name="AutoShape 25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8" name="AutoShape 26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" name="Group 24"/>
          <p:cNvGrpSpPr>
            <a:grpSpLocks/>
          </p:cNvGrpSpPr>
          <p:nvPr/>
        </p:nvGrpSpPr>
        <p:grpSpPr bwMode="auto">
          <a:xfrm rot="6873333">
            <a:off x="1302544" y="3994944"/>
            <a:ext cx="763587" cy="1939925"/>
            <a:chOff x="5296" y="2846"/>
            <a:chExt cx="141" cy="836"/>
          </a:xfrm>
        </p:grpSpPr>
        <p:sp>
          <p:nvSpPr>
            <p:cNvPr id="20505" name="AutoShape 25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6" name="AutoShape 26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Group 24"/>
          <p:cNvGrpSpPr>
            <a:grpSpLocks/>
          </p:cNvGrpSpPr>
          <p:nvPr/>
        </p:nvGrpSpPr>
        <p:grpSpPr bwMode="auto">
          <a:xfrm rot="5400000">
            <a:off x="3875088" y="4268787"/>
            <a:ext cx="763588" cy="1941513"/>
            <a:chOff x="5296" y="2846"/>
            <a:chExt cx="141" cy="836"/>
          </a:xfrm>
        </p:grpSpPr>
        <p:sp>
          <p:nvSpPr>
            <p:cNvPr id="20503" name="AutoShape 25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4" name="AutoShape 26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Group 24"/>
          <p:cNvGrpSpPr>
            <a:grpSpLocks/>
          </p:cNvGrpSpPr>
          <p:nvPr/>
        </p:nvGrpSpPr>
        <p:grpSpPr bwMode="auto">
          <a:xfrm rot="-2862432">
            <a:off x="7038182" y="2823368"/>
            <a:ext cx="850900" cy="1941513"/>
            <a:chOff x="5296" y="2846"/>
            <a:chExt cx="141" cy="836"/>
          </a:xfrm>
        </p:grpSpPr>
        <p:sp>
          <p:nvSpPr>
            <p:cNvPr id="20501" name="AutoShape 25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2" name="AutoShape 26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" name="Group 24"/>
          <p:cNvGrpSpPr>
            <a:grpSpLocks/>
          </p:cNvGrpSpPr>
          <p:nvPr/>
        </p:nvGrpSpPr>
        <p:grpSpPr bwMode="auto">
          <a:xfrm rot="4140289">
            <a:off x="6303963" y="3968750"/>
            <a:ext cx="763587" cy="1941513"/>
            <a:chOff x="5296" y="2846"/>
            <a:chExt cx="141" cy="836"/>
          </a:xfrm>
        </p:grpSpPr>
        <p:sp>
          <p:nvSpPr>
            <p:cNvPr id="20499" name="AutoShape 25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0" name="AutoShape 26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490" name="TextBox 34"/>
          <p:cNvSpPr txBox="1">
            <a:spLocks noChangeArrowheads="1"/>
          </p:cNvSpPr>
          <p:nvPr/>
        </p:nvSpPr>
        <p:spPr bwMode="auto">
          <a:xfrm>
            <a:off x="5276850" y="5487988"/>
            <a:ext cx="2428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2. слабеет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14938" y="6140450"/>
            <a:ext cx="37861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6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сердечник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000875" y="4929188"/>
            <a:ext cx="2143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1. от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20490" grpId="0"/>
      <p:bldP spid="36" grpId="0"/>
      <p:bldP spid="2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872332" y="3285331"/>
            <a:ext cx="4000500" cy="1587"/>
          </a:xfrm>
          <a:prstGeom prst="line">
            <a:avLst/>
          </a:prstGeom>
          <a:ln w="88900">
            <a:solidFill>
              <a:srgbClr val="00206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 rot="5400000">
            <a:off x="285750" y="3071813"/>
            <a:ext cx="5214937" cy="3571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857375" y="2071688"/>
            <a:ext cx="357188" cy="35718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857375" y="1143000"/>
            <a:ext cx="357188" cy="357188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1804988" y="3133725"/>
            <a:ext cx="357187" cy="357188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1733550" y="4114800"/>
            <a:ext cx="357188" cy="357188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1757363" y="5143500"/>
            <a:ext cx="357187" cy="357188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 rot="2662906">
            <a:off x="3513138" y="919163"/>
            <a:ext cx="815975" cy="833437"/>
            <a:chOff x="7108" y="3188"/>
            <a:chExt cx="207" cy="207"/>
          </a:xfrm>
        </p:grpSpPr>
        <p:sp>
          <p:nvSpPr>
            <p:cNvPr id="21531" name="Line 3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2" name="Line 4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2"/>
          <p:cNvGrpSpPr>
            <a:grpSpLocks/>
          </p:cNvGrpSpPr>
          <p:nvPr/>
        </p:nvGrpSpPr>
        <p:grpSpPr bwMode="auto">
          <a:xfrm rot="2662906">
            <a:off x="3517900" y="1938338"/>
            <a:ext cx="815975" cy="833437"/>
            <a:chOff x="7108" y="3188"/>
            <a:chExt cx="207" cy="207"/>
          </a:xfrm>
        </p:grpSpPr>
        <p:sp>
          <p:nvSpPr>
            <p:cNvPr id="21529" name="Line 3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0" name="Line 4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" name="Group 2"/>
          <p:cNvGrpSpPr>
            <a:grpSpLocks/>
          </p:cNvGrpSpPr>
          <p:nvPr/>
        </p:nvGrpSpPr>
        <p:grpSpPr bwMode="auto">
          <a:xfrm rot="2662906">
            <a:off x="3479800" y="2986088"/>
            <a:ext cx="815975" cy="833437"/>
            <a:chOff x="7108" y="3188"/>
            <a:chExt cx="207" cy="207"/>
          </a:xfrm>
        </p:grpSpPr>
        <p:sp>
          <p:nvSpPr>
            <p:cNvPr id="21527" name="Line 3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8" name="Line 4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Group 2"/>
          <p:cNvGrpSpPr>
            <a:grpSpLocks/>
          </p:cNvGrpSpPr>
          <p:nvPr/>
        </p:nvGrpSpPr>
        <p:grpSpPr bwMode="auto">
          <a:xfrm rot="2662906">
            <a:off x="3389313" y="3881438"/>
            <a:ext cx="815975" cy="833437"/>
            <a:chOff x="7108" y="3188"/>
            <a:chExt cx="207" cy="207"/>
          </a:xfrm>
        </p:grpSpPr>
        <p:sp>
          <p:nvSpPr>
            <p:cNvPr id="21525" name="Line 3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6" name="Line 4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Group 2"/>
          <p:cNvGrpSpPr>
            <a:grpSpLocks/>
          </p:cNvGrpSpPr>
          <p:nvPr/>
        </p:nvGrpSpPr>
        <p:grpSpPr bwMode="auto">
          <a:xfrm rot="2662906">
            <a:off x="3389313" y="4819650"/>
            <a:ext cx="815975" cy="833438"/>
            <a:chOff x="7108" y="3188"/>
            <a:chExt cx="207" cy="207"/>
          </a:xfrm>
        </p:grpSpPr>
        <p:sp>
          <p:nvSpPr>
            <p:cNvPr id="21523" name="Line 3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4" name="Line 4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518" name="TextBox 30"/>
          <p:cNvSpPr txBox="1">
            <a:spLocks noChangeArrowheads="1"/>
          </p:cNvSpPr>
          <p:nvPr/>
        </p:nvSpPr>
        <p:spPr bwMode="auto">
          <a:xfrm>
            <a:off x="428625" y="1143000"/>
            <a:ext cx="10715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21519" name="TextBox 31"/>
          <p:cNvSpPr txBox="1">
            <a:spLocks noChangeArrowheads="1"/>
          </p:cNvSpPr>
          <p:nvPr/>
        </p:nvSpPr>
        <p:spPr bwMode="auto">
          <a:xfrm>
            <a:off x="4500563" y="1428750"/>
            <a:ext cx="10715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357563" y="0"/>
            <a:ext cx="23574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 нас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33350" y="76200"/>
            <a:ext cx="23574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latin typeface="Times New Roman" pitchFamily="18" charset="0"/>
                <a:cs typeface="Times New Roman" pitchFamily="18" charset="0"/>
              </a:rPr>
              <a:t>На  нас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 rot="635014">
            <a:off x="5357813" y="3714750"/>
            <a:ext cx="27860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Правило «буравчика» (отвёртки)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5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5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33" grpId="0"/>
      <p:bldP spid="34" grpId="0"/>
      <p:bldP spid="3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5"/>
          <p:cNvSpPr>
            <a:spLocks noChangeArrowheads="1"/>
          </p:cNvSpPr>
          <p:nvPr/>
        </p:nvSpPr>
        <p:spPr bwMode="auto">
          <a:xfrm>
            <a:off x="3914775" y="2181225"/>
            <a:ext cx="357188" cy="357188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3838575" y="1162050"/>
            <a:ext cx="357188" cy="357188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3910013" y="3205163"/>
            <a:ext cx="357187" cy="35718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3933825" y="4157663"/>
            <a:ext cx="357188" cy="35718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910013" y="5181600"/>
            <a:ext cx="357187" cy="357188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428625" y="1143000"/>
            <a:ext cx="10715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22536" name="TextBox 7"/>
          <p:cNvSpPr txBox="1">
            <a:spLocks noChangeArrowheads="1"/>
          </p:cNvSpPr>
          <p:nvPr/>
        </p:nvSpPr>
        <p:spPr bwMode="auto">
          <a:xfrm>
            <a:off x="4429125" y="1785938"/>
            <a:ext cx="10715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14688" y="0"/>
            <a:ext cx="23574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latin typeface="Times New Roman" pitchFamily="18" charset="0"/>
                <a:cs typeface="Times New Roman" pitchFamily="18" charset="0"/>
              </a:rPr>
              <a:t>На  нас</a:t>
            </a: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 rot="2662906">
            <a:off x="1246188" y="1023938"/>
            <a:ext cx="815975" cy="833437"/>
            <a:chOff x="7108" y="3188"/>
            <a:chExt cx="207" cy="207"/>
          </a:xfrm>
        </p:grpSpPr>
        <p:sp>
          <p:nvSpPr>
            <p:cNvPr id="22555" name="Line 3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6" name="Line 4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2"/>
          <p:cNvGrpSpPr>
            <a:grpSpLocks/>
          </p:cNvGrpSpPr>
          <p:nvPr/>
        </p:nvGrpSpPr>
        <p:grpSpPr bwMode="auto">
          <a:xfrm rot="2662906">
            <a:off x="1255713" y="1952625"/>
            <a:ext cx="815975" cy="833438"/>
            <a:chOff x="7108" y="3188"/>
            <a:chExt cx="207" cy="207"/>
          </a:xfrm>
        </p:grpSpPr>
        <p:sp>
          <p:nvSpPr>
            <p:cNvPr id="22553" name="Line 3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4" name="Line 4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2"/>
          <p:cNvGrpSpPr>
            <a:grpSpLocks/>
          </p:cNvGrpSpPr>
          <p:nvPr/>
        </p:nvGrpSpPr>
        <p:grpSpPr bwMode="auto">
          <a:xfrm rot="2662906">
            <a:off x="1203325" y="3024188"/>
            <a:ext cx="815975" cy="833437"/>
            <a:chOff x="7108" y="3188"/>
            <a:chExt cx="207" cy="207"/>
          </a:xfrm>
        </p:grpSpPr>
        <p:sp>
          <p:nvSpPr>
            <p:cNvPr id="22551" name="Line 3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2" name="Line 4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" name="Group 2"/>
          <p:cNvGrpSpPr>
            <a:grpSpLocks/>
          </p:cNvGrpSpPr>
          <p:nvPr/>
        </p:nvGrpSpPr>
        <p:grpSpPr bwMode="auto">
          <a:xfrm rot="2662906">
            <a:off x="1217613" y="3952875"/>
            <a:ext cx="815975" cy="833438"/>
            <a:chOff x="7108" y="3188"/>
            <a:chExt cx="207" cy="207"/>
          </a:xfrm>
        </p:grpSpPr>
        <p:sp>
          <p:nvSpPr>
            <p:cNvPr id="22549" name="Line 3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0" name="Line 4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Group 2"/>
          <p:cNvGrpSpPr>
            <a:grpSpLocks/>
          </p:cNvGrpSpPr>
          <p:nvPr/>
        </p:nvGrpSpPr>
        <p:grpSpPr bwMode="auto">
          <a:xfrm rot="2662906">
            <a:off x="1203325" y="4881563"/>
            <a:ext cx="815975" cy="833437"/>
            <a:chOff x="7108" y="3188"/>
            <a:chExt cx="207" cy="207"/>
          </a:xfrm>
        </p:grpSpPr>
        <p:sp>
          <p:nvSpPr>
            <p:cNvPr id="22547" name="Line 3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8" name="Line 4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85750" y="0"/>
            <a:ext cx="23574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 нас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5400000" flipH="1" flipV="1">
            <a:off x="762794" y="3178969"/>
            <a:ext cx="4216400" cy="1588"/>
          </a:xfrm>
          <a:prstGeom prst="line">
            <a:avLst/>
          </a:prstGeom>
          <a:ln w="88900">
            <a:solidFill>
              <a:srgbClr val="00206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 rot="5400000">
            <a:off x="285750" y="3071813"/>
            <a:ext cx="5214937" cy="3571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 rot="2062796">
            <a:off x="5500688" y="3500438"/>
            <a:ext cx="27860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Правило «буравчика» (отвёртки)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5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500"/>
                            </p:stCondLst>
                            <p:childTnLst>
                              <p:par>
                                <p:cTn id="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9" grpId="0"/>
      <p:bldP spid="25" grpId="0"/>
      <p:bldP spid="3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"/>
          <p:cNvGrpSpPr>
            <a:grpSpLocks/>
          </p:cNvGrpSpPr>
          <p:nvPr/>
        </p:nvGrpSpPr>
        <p:grpSpPr bwMode="auto">
          <a:xfrm rot="-5400000">
            <a:off x="6380162" y="1611313"/>
            <a:ext cx="1571625" cy="501650"/>
            <a:chOff x="12182" y="2651"/>
            <a:chExt cx="2057" cy="366"/>
          </a:xfrm>
        </p:grpSpPr>
        <p:sp>
          <p:nvSpPr>
            <p:cNvPr id="19486" name="Rectangle 2"/>
            <p:cNvSpPr>
              <a:spLocks noChangeArrowheads="1"/>
            </p:cNvSpPr>
            <p:nvPr/>
          </p:nvSpPr>
          <p:spPr bwMode="auto">
            <a:xfrm>
              <a:off x="12182" y="2651"/>
              <a:ext cx="1016" cy="366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7" name="Rectangle 3"/>
            <p:cNvSpPr>
              <a:spLocks noChangeArrowheads="1"/>
            </p:cNvSpPr>
            <p:nvPr/>
          </p:nvSpPr>
          <p:spPr bwMode="auto">
            <a:xfrm>
              <a:off x="13223" y="2651"/>
              <a:ext cx="1016" cy="366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 rot="-5400000">
            <a:off x="1078707" y="1442243"/>
            <a:ext cx="1587500" cy="1649413"/>
            <a:chOff x="1915" y="7147"/>
            <a:chExt cx="1192" cy="1064"/>
          </a:xfrm>
        </p:grpSpPr>
        <p:sp>
          <p:nvSpPr>
            <p:cNvPr id="19475" name="Rectangle 16"/>
            <p:cNvSpPr>
              <a:spLocks noChangeArrowheads="1"/>
            </p:cNvSpPr>
            <p:nvPr/>
          </p:nvSpPr>
          <p:spPr bwMode="auto">
            <a:xfrm>
              <a:off x="1915" y="7399"/>
              <a:ext cx="1192" cy="659"/>
            </a:xfrm>
            <a:prstGeom prst="rect">
              <a:avLst/>
            </a:prstGeom>
            <a:noFill/>
            <a:ln w="730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476" name="Group 17"/>
            <p:cNvGrpSpPr>
              <a:grpSpLocks/>
            </p:cNvGrpSpPr>
            <p:nvPr/>
          </p:nvGrpSpPr>
          <p:grpSpPr bwMode="auto">
            <a:xfrm>
              <a:off x="1978" y="7270"/>
              <a:ext cx="357" cy="935"/>
              <a:chOff x="2020" y="7270"/>
              <a:chExt cx="357" cy="935"/>
            </a:xfrm>
          </p:grpSpPr>
          <p:sp>
            <p:nvSpPr>
              <p:cNvPr id="19483" name="Arc 18"/>
              <p:cNvSpPr>
                <a:spLocks/>
              </p:cNvSpPr>
              <p:nvPr/>
            </p:nvSpPr>
            <p:spPr bwMode="auto">
              <a:xfrm flipV="1">
                <a:off x="2020" y="8064"/>
                <a:ext cx="174" cy="141"/>
              </a:xfrm>
              <a:custGeom>
                <a:avLst/>
                <a:gdLst>
                  <a:gd name="T0" fmla="*/ 0 w 43173"/>
                  <a:gd name="T1" fmla="*/ 0 h 21600"/>
                  <a:gd name="T2" fmla="*/ 0 w 43173"/>
                  <a:gd name="T3" fmla="*/ 0 h 21600"/>
                  <a:gd name="T4" fmla="*/ 0 w 4317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73"/>
                  <a:gd name="T10" fmla="*/ 0 h 21600"/>
                  <a:gd name="T11" fmla="*/ 43173 w 4317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73" h="21600" fill="none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</a:path>
                  <a:path w="43173" h="21600" stroke="0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  <a:lnTo>
                      <a:pt x="21573" y="21600"/>
                    </a:lnTo>
                    <a:close/>
                  </a:path>
                </a:pathLst>
              </a:custGeom>
              <a:noFill/>
              <a:ln w="730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4" name="Arc 19"/>
              <p:cNvSpPr>
                <a:spLocks/>
              </p:cNvSpPr>
              <p:nvPr/>
            </p:nvSpPr>
            <p:spPr bwMode="auto">
              <a:xfrm>
                <a:off x="2203" y="7270"/>
                <a:ext cx="174" cy="141"/>
              </a:xfrm>
              <a:custGeom>
                <a:avLst/>
                <a:gdLst>
                  <a:gd name="T0" fmla="*/ 0 w 43173"/>
                  <a:gd name="T1" fmla="*/ 0 h 21600"/>
                  <a:gd name="T2" fmla="*/ 0 w 43173"/>
                  <a:gd name="T3" fmla="*/ 0 h 21600"/>
                  <a:gd name="T4" fmla="*/ 0 w 4317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73"/>
                  <a:gd name="T10" fmla="*/ 0 h 21600"/>
                  <a:gd name="T11" fmla="*/ 43173 w 4317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73" h="21600" fill="none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</a:path>
                  <a:path w="43173" h="21600" stroke="0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  <a:lnTo>
                      <a:pt x="21573" y="21600"/>
                    </a:lnTo>
                    <a:close/>
                  </a:path>
                </a:pathLst>
              </a:custGeom>
              <a:noFill/>
              <a:ln w="730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5" name="Line 20"/>
              <p:cNvSpPr>
                <a:spLocks noChangeShapeType="1"/>
              </p:cNvSpPr>
              <p:nvPr/>
            </p:nvSpPr>
            <p:spPr bwMode="auto">
              <a:xfrm>
                <a:off x="2200" y="7413"/>
                <a:ext cx="0" cy="634"/>
              </a:xfrm>
              <a:prstGeom prst="line">
                <a:avLst/>
              </a:prstGeom>
              <a:noFill/>
              <a:ln w="730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477" name="Group 21"/>
            <p:cNvGrpSpPr>
              <a:grpSpLocks/>
            </p:cNvGrpSpPr>
            <p:nvPr/>
          </p:nvGrpSpPr>
          <p:grpSpPr bwMode="auto">
            <a:xfrm>
              <a:off x="2341" y="7276"/>
              <a:ext cx="357" cy="935"/>
              <a:chOff x="2020" y="7270"/>
              <a:chExt cx="357" cy="935"/>
            </a:xfrm>
          </p:grpSpPr>
          <p:sp>
            <p:nvSpPr>
              <p:cNvPr id="19480" name="Arc 22"/>
              <p:cNvSpPr>
                <a:spLocks/>
              </p:cNvSpPr>
              <p:nvPr/>
            </p:nvSpPr>
            <p:spPr bwMode="auto">
              <a:xfrm flipV="1">
                <a:off x="2020" y="8064"/>
                <a:ext cx="174" cy="141"/>
              </a:xfrm>
              <a:custGeom>
                <a:avLst/>
                <a:gdLst>
                  <a:gd name="T0" fmla="*/ 0 w 43173"/>
                  <a:gd name="T1" fmla="*/ 0 h 21600"/>
                  <a:gd name="T2" fmla="*/ 0 w 43173"/>
                  <a:gd name="T3" fmla="*/ 0 h 21600"/>
                  <a:gd name="T4" fmla="*/ 0 w 4317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73"/>
                  <a:gd name="T10" fmla="*/ 0 h 21600"/>
                  <a:gd name="T11" fmla="*/ 43173 w 4317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73" h="21600" fill="none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</a:path>
                  <a:path w="43173" h="21600" stroke="0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  <a:lnTo>
                      <a:pt x="21573" y="21600"/>
                    </a:lnTo>
                    <a:close/>
                  </a:path>
                </a:pathLst>
              </a:custGeom>
              <a:noFill/>
              <a:ln w="730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1" name="Arc 23"/>
              <p:cNvSpPr>
                <a:spLocks/>
              </p:cNvSpPr>
              <p:nvPr/>
            </p:nvSpPr>
            <p:spPr bwMode="auto">
              <a:xfrm>
                <a:off x="2203" y="7270"/>
                <a:ext cx="174" cy="141"/>
              </a:xfrm>
              <a:custGeom>
                <a:avLst/>
                <a:gdLst>
                  <a:gd name="T0" fmla="*/ 0 w 43173"/>
                  <a:gd name="T1" fmla="*/ 0 h 21600"/>
                  <a:gd name="T2" fmla="*/ 0 w 43173"/>
                  <a:gd name="T3" fmla="*/ 0 h 21600"/>
                  <a:gd name="T4" fmla="*/ 0 w 4317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73"/>
                  <a:gd name="T10" fmla="*/ 0 h 21600"/>
                  <a:gd name="T11" fmla="*/ 43173 w 4317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73" h="21600" fill="none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</a:path>
                  <a:path w="43173" h="21600" stroke="0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  <a:lnTo>
                      <a:pt x="21573" y="21600"/>
                    </a:lnTo>
                    <a:close/>
                  </a:path>
                </a:pathLst>
              </a:custGeom>
              <a:noFill/>
              <a:ln w="730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2" name="Line 24"/>
              <p:cNvSpPr>
                <a:spLocks noChangeShapeType="1"/>
              </p:cNvSpPr>
              <p:nvPr/>
            </p:nvSpPr>
            <p:spPr bwMode="auto">
              <a:xfrm>
                <a:off x="2200" y="7413"/>
                <a:ext cx="0" cy="634"/>
              </a:xfrm>
              <a:prstGeom prst="line">
                <a:avLst/>
              </a:prstGeom>
              <a:noFill/>
              <a:ln w="730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9478" name="Arc 25"/>
            <p:cNvSpPr>
              <a:spLocks/>
            </p:cNvSpPr>
            <p:nvPr/>
          </p:nvSpPr>
          <p:spPr bwMode="auto">
            <a:xfrm flipV="1">
              <a:off x="2698" y="8070"/>
              <a:ext cx="174" cy="141"/>
            </a:xfrm>
            <a:custGeom>
              <a:avLst/>
              <a:gdLst>
                <a:gd name="T0" fmla="*/ 0 w 43173"/>
                <a:gd name="T1" fmla="*/ 0 h 21600"/>
                <a:gd name="T2" fmla="*/ 0 w 43173"/>
                <a:gd name="T3" fmla="*/ 0 h 21600"/>
                <a:gd name="T4" fmla="*/ 0 w 43173"/>
                <a:gd name="T5" fmla="*/ 0 h 21600"/>
                <a:gd name="T6" fmla="*/ 0 60000 65536"/>
                <a:gd name="T7" fmla="*/ 0 60000 65536"/>
                <a:gd name="T8" fmla="*/ 0 60000 65536"/>
                <a:gd name="T9" fmla="*/ 0 w 43173"/>
                <a:gd name="T10" fmla="*/ 0 h 21600"/>
                <a:gd name="T11" fmla="*/ 43173 w 4317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73" h="21600" fill="none" extrusionOk="0">
                  <a:moveTo>
                    <a:pt x="-1" y="20523"/>
                  </a:moveTo>
                  <a:cubicBezTo>
                    <a:pt x="573" y="9027"/>
                    <a:pt x="10061" y="-1"/>
                    <a:pt x="21573" y="0"/>
                  </a:cubicBezTo>
                  <a:cubicBezTo>
                    <a:pt x="33502" y="0"/>
                    <a:pt x="43173" y="9670"/>
                    <a:pt x="43173" y="21600"/>
                  </a:cubicBezTo>
                </a:path>
                <a:path w="43173" h="21600" stroke="0" extrusionOk="0">
                  <a:moveTo>
                    <a:pt x="-1" y="20523"/>
                  </a:moveTo>
                  <a:cubicBezTo>
                    <a:pt x="573" y="9027"/>
                    <a:pt x="10061" y="-1"/>
                    <a:pt x="21573" y="0"/>
                  </a:cubicBezTo>
                  <a:cubicBezTo>
                    <a:pt x="33502" y="0"/>
                    <a:pt x="43173" y="9670"/>
                    <a:pt x="43173" y="21600"/>
                  </a:cubicBezTo>
                  <a:lnTo>
                    <a:pt x="21573" y="21600"/>
                  </a:lnTo>
                  <a:close/>
                </a:path>
              </a:pathLst>
            </a:custGeom>
            <a:noFill/>
            <a:ln w="730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9" name="Line 26"/>
            <p:cNvSpPr>
              <a:spLocks noChangeShapeType="1"/>
            </p:cNvSpPr>
            <p:nvPr/>
          </p:nvSpPr>
          <p:spPr bwMode="auto">
            <a:xfrm flipH="1">
              <a:off x="2878" y="7147"/>
              <a:ext cx="0" cy="906"/>
            </a:xfrm>
            <a:prstGeom prst="line">
              <a:avLst/>
            </a:prstGeom>
            <a:noFill/>
            <a:ln w="730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 rot="-5400000">
            <a:off x="261938" y="1023938"/>
            <a:ext cx="3390900" cy="2057400"/>
            <a:chOff x="1796" y="6025"/>
            <a:chExt cx="5795" cy="1589"/>
          </a:xfrm>
        </p:grpSpPr>
        <p:sp>
          <p:nvSpPr>
            <p:cNvPr id="19470" name="Oval 29"/>
            <p:cNvSpPr>
              <a:spLocks noChangeArrowheads="1"/>
            </p:cNvSpPr>
            <p:nvPr/>
          </p:nvSpPr>
          <p:spPr bwMode="auto">
            <a:xfrm>
              <a:off x="2511" y="6198"/>
              <a:ext cx="4412" cy="391"/>
            </a:xfrm>
            <a:prstGeom prst="ellipse">
              <a:avLst/>
            </a:prstGeom>
            <a:noFill/>
            <a:ln w="730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1" name="Oval 30"/>
            <p:cNvSpPr>
              <a:spLocks noChangeArrowheads="1"/>
            </p:cNvSpPr>
            <p:nvPr/>
          </p:nvSpPr>
          <p:spPr bwMode="auto">
            <a:xfrm>
              <a:off x="2430" y="7074"/>
              <a:ext cx="4412" cy="391"/>
            </a:xfrm>
            <a:prstGeom prst="ellipse">
              <a:avLst/>
            </a:prstGeom>
            <a:noFill/>
            <a:ln w="730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2" name="Oval 31"/>
            <p:cNvSpPr>
              <a:spLocks noChangeArrowheads="1"/>
            </p:cNvSpPr>
            <p:nvPr/>
          </p:nvSpPr>
          <p:spPr bwMode="auto">
            <a:xfrm>
              <a:off x="1796" y="6981"/>
              <a:ext cx="5749" cy="633"/>
            </a:xfrm>
            <a:prstGeom prst="ellipse">
              <a:avLst/>
            </a:prstGeom>
            <a:noFill/>
            <a:ln w="730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3" name="Oval 32"/>
            <p:cNvSpPr>
              <a:spLocks noChangeArrowheads="1"/>
            </p:cNvSpPr>
            <p:nvPr/>
          </p:nvSpPr>
          <p:spPr bwMode="auto">
            <a:xfrm>
              <a:off x="1842" y="6025"/>
              <a:ext cx="5749" cy="633"/>
            </a:xfrm>
            <a:prstGeom prst="ellipse">
              <a:avLst/>
            </a:prstGeom>
            <a:noFill/>
            <a:ln w="730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4" name="Line 33"/>
            <p:cNvSpPr>
              <a:spLocks noChangeShapeType="1"/>
            </p:cNvSpPr>
            <p:nvPr/>
          </p:nvSpPr>
          <p:spPr bwMode="auto">
            <a:xfrm flipH="1">
              <a:off x="2600" y="6814"/>
              <a:ext cx="3906" cy="0"/>
            </a:xfrm>
            <a:prstGeom prst="line">
              <a:avLst/>
            </a:prstGeom>
            <a:noFill/>
            <a:ln w="149225">
              <a:solidFill>
                <a:srgbClr val="00CCFF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7" name="Line 41"/>
          <p:cNvSpPr>
            <a:spLocks noChangeShapeType="1"/>
          </p:cNvSpPr>
          <p:nvPr/>
        </p:nvSpPr>
        <p:spPr bwMode="auto">
          <a:xfrm rot="-5400000" flipH="1" flipV="1">
            <a:off x="1835944" y="2021682"/>
            <a:ext cx="46037" cy="64135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8" name="Line 41"/>
          <p:cNvSpPr>
            <a:spLocks noChangeShapeType="1"/>
          </p:cNvSpPr>
          <p:nvPr/>
        </p:nvSpPr>
        <p:spPr bwMode="auto">
          <a:xfrm rot="-5400000" flipH="1" flipV="1">
            <a:off x="1832769" y="1470819"/>
            <a:ext cx="46038" cy="64135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" name="Line 41"/>
          <p:cNvSpPr>
            <a:spLocks noChangeShapeType="1"/>
          </p:cNvSpPr>
          <p:nvPr/>
        </p:nvSpPr>
        <p:spPr bwMode="auto">
          <a:xfrm rot="-5400000" flipH="1" flipV="1">
            <a:off x="1832769" y="2580482"/>
            <a:ext cx="46037" cy="64135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7" name="Group 28"/>
          <p:cNvGrpSpPr>
            <a:grpSpLocks/>
          </p:cNvGrpSpPr>
          <p:nvPr/>
        </p:nvGrpSpPr>
        <p:grpSpPr bwMode="auto">
          <a:xfrm rot="-5400000">
            <a:off x="5476875" y="776288"/>
            <a:ext cx="3390900" cy="2057400"/>
            <a:chOff x="1796" y="6025"/>
            <a:chExt cx="5795" cy="1589"/>
          </a:xfrm>
        </p:grpSpPr>
        <p:sp>
          <p:nvSpPr>
            <p:cNvPr id="19465" name="Oval 29"/>
            <p:cNvSpPr>
              <a:spLocks noChangeArrowheads="1"/>
            </p:cNvSpPr>
            <p:nvPr/>
          </p:nvSpPr>
          <p:spPr bwMode="auto">
            <a:xfrm>
              <a:off x="2511" y="6198"/>
              <a:ext cx="4412" cy="391"/>
            </a:xfrm>
            <a:prstGeom prst="ellipse">
              <a:avLst/>
            </a:prstGeom>
            <a:noFill/>
            <a:ln w="603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6" name="Oval 30"/>
            <p:cNvSpPr>
              <a:spLocks noChangeArrowheads="1"/>
            </p:cNvSpPr>
            <p:nvPr/>
          </p:nvSpPr>
          <p:spPr bwMode="auto">
            <a:xfrm>
              <a:off x="2430" y="7074"/>
              <a:ext cx="4412" cy="391"/>
            </a:xfrm>
            <a:prstGeom prst="ellipse">
              <a:avLst/>
            </a:prstGeom>
            <a:noFill/>
            <a:ln w="603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7" name="Oval 31"/>
            <p:cNvSpPr>
              <a:spLocks noChangeArrowheads="1"/>
            </p:cNvSpPr>
            <p:nvPr/>
          </p:nvSpPr>
          <p:spPr bwMode="auto">
            <a:xfrm>
              <a:off x="1796" y="6981"/>
              <a:ext cx="5749" cy="633"/>
            </a:xfrm>
            <a:prstGeom prst="ellipse">
              <a:avLst/>
            </a:prstGeom>
            <a:noFill/>
            <a:ln w="603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8" name="Oval 32"/>
            <p:cNvSpPr>
              <a:spLocks noChangeArrowheads="1"/>
            </p:cNvSpPr>
            <p:nvPr/>
          </p:nvSpPr>
          <p:spPr bwMode="auto">
            <a:xfrm>
              <a:off x="1842" y="6025"/>
              <a:ext cx="5749" cy="633"/>
            </a:xfrm>
            <a:prstGeom prst="ellipse">
              <a:avLst/>
            </a:prstGeom>
            <a:noFill/>
            <a:ln w="603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9" name="Line 33"/>
            <p:cNvSpPr>
              <a:spLocks noChangeShapeType="1"/>
            </p:cNvSpPr>
            <p:nvPr/>
          </p:nvSpPr>
          <p:spPr bwMode="auto">
            <a:xfrm flipH="1">
              <a:off x="2600" y="6814"/>
              <a:ext cx="3906" cy="0"/>
            </a:xfrm>
            <a:prstGeom prst="line">
              <a:avLst/>
            </a:prstGeom>
            <a:noFill/>
            <a:ln w="60325">
              <a:solidFill>
                <a:srgbClr val="00CCFF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214546" y="500042"/>
            <a:ext cx="1571636" cy="2071702"/>
            <a:chOff x="2214546" y="500042"/>
            <a:chExt cx="1500198" cy="192882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2214546" y="928670"/>
              <a:ext cx="428628" cy="150019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3269270" y="928670"/>
              <a:ext cx="428628" cy="1500198"/>
            </a:xfrm>
            <a:prstGeom prst="rect">
              <a:avLst/>
            </a:prstGeom>
            <a:solidFill>
              <a:srgbClr val="00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16200000">
              <a:off x="2750331" y="-35743"/>
              <a:ext cx="428628" cy="150019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286115" y="1928802"/>
            <a:ext cx="449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4545" y="1928802"/>
            <a:ext cx="449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715436" cy="50006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№15     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магнитное поле.  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 flipH="1" flipV="1">
            <a:off x="8820150" y="6381750"/>
            <a:ext cx="144463" cy="71438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700" smtClean="0">
              <a:solidFill>
                <a:schemeClr val="tx2"/>
              </a:solidFill>
            </a:endParaRPr>
          </a:p>
        </p:txBody>
      </p:sp>
      <p:sp>
        <p:nvSpPr>
          <p:cNvPr id="23556" name="Прямоугольник 54"/>
          <p:cNvSpPr>
            <a:spLocks noChangeArrowheads="1"/>
          </p:cNvSpPr>
          <p:nvPr/>
        </p:nvSpPr>
        <p:spPr bwMode="auto">
          <a:xfrm>
            <a:off x="428625" y="320675"/>
            <a:ext cx="727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Times New Roman" pitchFamily="18" charset="0"/>
                <a:cs typeface="Times New Roman" pitchFamily="18" charset="0"/>
              </a:rPr>
              <a:t>Эрcтед</a:t>
            </a:r>
            <a:r>
              <a:rPr lang="en-US" b="1"/>
              <a:t> </a:t>
            </a:r>
            <a:endParaRPr lang="ru-RU"/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1682750" y="693738"/>
            <a:ext cx="1084263" cy="90487"/>
            <a:chOff x="3799" y="2302"/>
            <a:chExt cx="1820" cy="141"/>
          </a:xfrm>
        </p:grpSpPr>
        <p:sp>
          <p:nvSpPr>
            <p:cNvPr id="23707" name="Line 53"/>
            <p:cNvSpPr>
              <a:spLocks noChangeShapeType="1"/>
            </p:cNvSpPr>
            <p:nvPr/>
          </p:nvSpPr>
          <p:spPr bwMode="auto">
            <a:xfrm>
              <a:off x="3799" y="2374"/>
              <a:ext cx="182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54"/>
            <p:cNvGrpSpPr>
              <a:grpSpLocks/>
            </p:cNvGrpSpPr>
            <p:nvPr/>
          </p:nvGrpSpPr>
          <p:grpSpPr bwMode="auto">
            <a:xfrm rot="5400000">
              <a:off x="4822" y="1955"/>
              <a:ext cx="141" cy="836"/>
              <a:chOff x="5296" y="2846"/>
              <a:chExt cx="141" cy="836"/>
            </a:xfrm>
          </p:grpSpPr>
          <p:sp>
            <p:nvSpPr>
              <p:cNvPr id="23709" name="AutoShape 55"/>
              <p:cNvSpPr>
                <a:spLocks noChangeArrowheads="1"/>
              </p:cNvSpPr>
              <p:nvPr/>
            </p:nvSpPr>
            <p:spPr bwMode="auto">
              <a:xfrm>
                <a:off x="5296" y="2846"/>
                <a:ext cx="141" cy="415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710" name="AutoShape 56"/>
              <p:cNvSpPr>
                <a:spLocks noChangeArrowheads="1"/>
              </p:cNvSpPr>
              <p:nvPr/>
            </p:nvSpPr>
            <p:spPr bwMode="auto">
              <a:xfrm flipV="1">
                <a:off x="5296" y="3267"/>
                <a:ext cx="141" cy="415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2968625" y="479425"/>
            <a:ext cx="1038225" cy="531813"/>
            <a:chOff x="4770" y="2671"/>
            <a:chExt cx="1634" cy="836"/>
          </a:xfrm>
        </p:grpSpPr>
        <p:grpSp>
          <p:nvGrpSpPr>
            <p:cNvPr id="5" name="Group 58"/>
            <p:cNvGrpSpPr>
              <a:grpSpLocks/>
            </p:cNvGrpSpPr>
            <p:nvPr/>
          </p:nvGrpSpPr>
          <p:grpSpPr bwMode="auto">
            <a:xfrm>
              <a:off x="5515" y="2671"/>
              <a:ext cx="141" cy="836"/>
              <a:chOff x="5296" y="2846"/>
              <a:chExt cx="141" cy="836"/>
            </a:xfrm>
          </p:grpSpPr>
          <p:sp>
            <p:nvSpPr>
              <p:cNvPr id="23705" name="AutoShape 59"/>
              <p:cNvSpPr>
                <a:spLocks noChangeArrowheads="1"/>
              </p:cNvSpPr>
              <p:nvPr/>
            </p:nvSpPr>
            <p:spPr bwMode="auto">
              <a:xfrm>
                <a:off x="5296" y="2846"/>
                <a:ext cx="141" cy="415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706" name="AutoShape 60"/>
              <p:cNvSpPr>
                <a:spLocks noChangeArrowheads="1"/>
              </p:cNvSpPr>
              <p:nvPr/>
            </p:nvSpPr>
            <p:spPr bwMode="auto">
              <a:xfrm flipV="1">
                <a:off x="5296" y="3267"/>
                <a:ext cx="141" cy="415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703" name="Line 61"/>
            <p:cNvSpPr>
              <a:spLocks noChangeShapeType="1"/>
            </p:cNvSpPr>
            <p:nvPr/>
          </p:nvSpPr>
          <p:spPr bwMode="auto">
            <a:xfrm>
              <a:off x="4770" y="3110"/>
              <a:ext cx="74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04" name="Line 62"/>
            <p:cNvSpPr>
              <a:spLocks noChangeShapeType="1"/>
            </p:cNvSpPr>
            <p:nvPr/>
          </p:nvSpPr>
          <p:spPr bwMode="auto">
            <a:xfrm>
              <a:off x="5655" y="3099"/>
              <a:ext cx="74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59" name="Rectangle 63"/>
          <p:cNvSpPr>
            <a:spLocks noChangeArrowheads="1"/>
          </p:cNvSpPr>
          <p:nvPr/>
        </p:nvSpPr>
        <p:spPr bwMode="auto">
          <a:xfrm>
            <a:off x="2325688" y="407988"/>
            <a:ext cx="500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200" b="1">
                <a:cs typeface="Times New Roman" pitchFamily="18" charset="0"/>
              </a:rPr>
              <a:t>I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ru-RU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0" name="Rectangle 63"/>
          <p:cNvSpPr>
            <a:spLocks noChangeArrowheads="1"/>
          </p:cNvSpPr>
          <p:nvPr/>
        </p:nvSpPr>
        <p:spPr bwMode="auto">
          <a:xfrm>
            <a:off x="2754313" y="407988"/>
            <a:ext cx="642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1" name="Line 65"/>
          <p:cNvSpPr>
            <a:spLocks noChangeShapeType="1"/>
          </p:cNvSpPr>
          <p:nvPr/>
        </p:nvSpPr>
        <p:spPr bwMode="auto">
          <a:xfrm flipH="1">
            <a:off x="3033713" y="749300"/>
            <a:ext cx="3238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306" name="Rectangle 66"/>
          <p:cNvSpPr>
            <a:spLocks noChangeArrowheads="1"/>
          </p:cNvSpPr>
          <p:nvPr/>
        </p:nvSpPr>
        <p:spPr bwMode="auto">
          <a:xfrm>
            <a:off x="4040188" y="479425"/>
            <a:ext cx="3357562" cy="461963"/>
          </a:xfrm>
          <a:prstGeom prst="rect">
            <a:avLst/>
          </a:prstGeom>
          <a:solidFill>
            <a:schemeClr val="tx2">
              <a:lumMod val="40000"/>
              <a:lumOff val="60000"/>
              <a:alpha val="49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1200" b="1">
                <a:latin typeface="Times New Roman" pitchFamily="18" charset="0"/>
                <a:cs typeface="Times New Roman" pitchFamily="18" charset="0"/>
              </a:rPr>
              <a:t>Вокруг  двигающихся зарядов (токов)  </a:t>
            </a:r>
            <a:endParaRPr lang="ru-RU" sz="11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100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 возникает   </a:t>
            </a:r>
            <a:r>
              <a:rPr lang="ru-RU" sz="1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МАГНИТНОЕ поле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  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2"/>
          <p:cNvSpPr txBox="1">
            <a:spLocks noChangeArrowheads="1"/>
          </p:cNvSpPr>
          <p:nvPr/>
        </p:nvSpPr>
        <p:spPr>
          <a:xfrm>
            <a:off x="0" y="2000240"/>
            <a:ext cx="6858016" cy="857256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>
              <a:defRPr/>
            </a:pPr>
            <a:r>
              <a:rPr lang="ru-RU" b="1" u="sng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lang="ru-RU" sz="44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4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</a:br>
            <a:endParaRPr lang="ru-RU" sz="4400" cap="all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3564" name="Прямоугольник 68"/>
          <p:cNvSpPr>
            <a:spLocks noChangeArrowheads="1"/>
          </p:cNvSpPr>
          <p:nvPr/>
        </p:nvSpPr>
        <p:spPr bwMode="auto">
          <a:xfrm>
            <a:off x="444500" y="1284288"/>
            <a:ext cx="4714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Направление  МП                                   </a:t>
            </a:r>
            <a:r>
              <a:rPr lang="en-US" sz="2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endParaRPr lang="ru-RU" sz="200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67"/>
          <p:cNvGrpSpPr>
            <a:grpSpLocks/>
          </p:cNvGrpSpPr>
          <p:nvPr/>
        </p:nvGrpSpPr>
        <p:grpSpPr bwMode="auto">
          <a:xfrm rot="5400000">
            <a:off x="3305969" y="740569"/>
            <a:ext cx="484188" cy="1428750"/>
            <a:chOff x="5296" y="2846"/>
            <a:chExt cx="141" cy="836"/>
          </a:xfrm>
        </p:grpSpPr>
        <p:sp>
          <p:nvSpPr>
            <p:cNvPr id="23700" name="AutoShape 68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01" name="AutoShape 69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310" name="Line 70"/>
          <p:cNvSpPr>
            <a:spLocks noChangeShapeType="1"/>
          </p:cNvSpPr>
          <p:nvPr/>
        </p:nvSpPr>
        <p:spPr bwMode="auto">
          <a:xfrm>
            <a:off x="412750" y="1638300"/>
            <a:ext cx="4103688" cy="0"/>
          </a:xfrm>
          <a:prstGeom prst="line">
            <a:avLst/>
          </a:prstGeom>
          <a:ln w="34925">
            <a:solidFill>
              <a:srgbClr val="0033CC"/>
            </a:solidFill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7" name="Group 71"/>
          <p:cNvGrpSpPr>
            <a:grpSpLocks/>
          </p:cNvGrpSpPr>
          <p:nvPr/>
        </p:nvGrpSpPr>
        <p:grpSpPr bwMode="auto">
          <a:xfrm>
            <a:off x="3286125" y="3286125"/>
            <a:ext cx="3214688" cy="1230313"/>
            <a:chOff x="624" y="4831"/>
            <a:chExt cx="4256" cy="853"/>
          </a:xfrm>
        </p:grpSpPr>
        <p:sp>
          <p:nvSpPr>
            <p:cNvPr id="23684" name="Line 72"/>
            <p:cNvSpPr>
              <a:spLocks noChangeShapeType="1"/>
            </p:cNvSpPr>
            <p:nvPr/>
          </p:nvSpPr>
          <p:spPr bwMode="auto">
            <a:xfrm>
              <a:off x="2799" y="4899"/>
              <a:ext cx="15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8" name="Group 73"/>
            <p:cNvGrpSpPr>
              <a:grpSpLocks/>
            </p:cNvGrpSpPr>
            <p:nvPr/>
          </p:nvGrpSpPr>
          <p:grpSpPr bwMode="auto">
            <a:xfrm>
              <a:off x="624" y="4831"/>
              <a:ext cx="4256" cy="853"/>
              <a:chOff x="624" y="4966"/>
              <a:chExt cx="4256" cy="853"/>
            </a:xfrm>
          </p:grpSpPr>
          <p:sp>
            <p:nvSpPr>
              <p:cNvPr id="23686" name="Line 74"/>
              <p:cNvSpPr>
                <a:spLocks noChangeShapeType="1"/>
              </p:cNvSpPr>
              <p:nvPr/>
            </p:nvSpPr>
            <p:spPr bwMode="auto">
              <a:xfrm flipH="1">
                <a:off x="3479" y="5604"/>
                <a:ext cx="185" cy="2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7" name="Arc 75"/>
              <p:cNvSpPr>
                <a:spLocks/>
              </p:cNvSpPr>
              <p:nvPr/>
            </p:nvSpPr>
            <p:spPr bwMode="auto">
              <a:xfrm flipH="1">
                <a:off x="2245" y="5039"/>
                <a:ext cx="1255" cy="338"/>
              </a:xfrm>
              <a:custGeom>
                <a:avLst/>
                <a:gdLst>
                  <a:gd name="T0" fmla="*/ 0 w 43129"/>
                  <a:gd name="T1" fmla="*/ 0 h 21600"/>
                  <a:gd name="T2" fmla="*/ 0 w 43129"/>
                  <a:gd name="T3" fmla="*/ 0 h 21600"/>
                  <a:gd name="T4" fmla="*/ 0 w 431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29"/>
                  <a:gd name="T10" fmla="*/ 0 h 21600"/>
                  <a:gd name="T11" fmla="*/ 43129 w 431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29" h="21600" fill="none" extrusionOk="0">
                    <a:moveTo>
                      <a:pt x="0" y="19846"/>
                    </a:moveTo>
                    <a:cubicBezTo>
                      <a:pt x="913" y="8633"/>
                      <a:pt x="10279" y="-1"/>
                      <a:pt x="21529" y="0"/>
                    </a:cubicBezTo>
                    <a:cubicBezTo>
                      <a:pt x="33458" y="0"/>
                      <a:pt x="43129" y="9670"/>
                      <a:pt x="43129" y="21600"/>
                    </a:cubicBezTo>
                  </a:path>
                  <a:path w="43129" h="21600" stroke="0" extrusionOk="0">
                    <a:moveTo>
                      <a:pt x="0" y="19846"/>
                    </a:moveTo>
                    <a:cubicBezTo>
                      <a:pt x="913" y="8633"/>
                      <a:pt x="10279" y="-1"/>
                      <a:pt x="21529" y="0"/>
                    </a:cubicBezTo>
                    <a:cubicBezTo>
                      <a:pt x="33458" y="0"/>
                      <a:pt x="43129" y="9670"/>
                      <a:pt x="43129" y="21600"/>
                    </a:cubicBezTo>
                    <a:lnTo>
                      <a:pt x="21529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" name="Group 76"/>
              <p:cNvGrpSpPr>
                <a:grpSpLocks/>
              </p:cNvGrpSpPr>
              <p:nvPr/>
            </p:nvGrpSpPr>
            <p:grpSpPr bwMode="auto">
              <a:xfrm>
                <a:off x="624" y="4966"/>
                <a:ext cx="4256" cy="853"/>
                <a:chOff x="624" y="4996"/>
                <a:chExt cx="4256" cy="853"/>
              </a:xfrm>
            </p:grpSpPr>
            <p:grpSp>
              <p:nvGrpSpPr>
                <p:cNvPr id="10" name="Group 77"/>
                <p:cNvGrpSpPr>
                  <a:grpSpLocks/>
                </p:cNvGrpSpPr>
                <p:nvPr/>
              </p:nvGrpSpPr>
              <p:grpSpPr bwMode="auto">
                <a:xfrm>
                  <a:off x="3054" y="5148"/>
                  <a:ext cx="1002" cy="472"/>
                  <a:chOff x="3039" y="4321"/>
                  <a:chExt cx="1002" cy="472"/>
                </a:xfrm>
              </p:grpSpPr>
              <p:sp>
                <p:nvSpPr>
                  <p:cNvPr id="23697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3154" y="4412"/>
                    <a:ext cx="783" cy="276"/>
                  </a:xfrm>
                  <a:prstGeom prst="ellips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698" name="Oval 79"/>
                  <p:cNvSpPr>
                    <a:spLocks noChangeArrowheads="1"/>
                  </p:cNvSpPr>
                  <p:nvPr/>
                </p:nvSpPr>
                <p:spPr bwMode="auto">
                  <a:xfrm>
                    <a:off x="3292" y="4478"/>
                    <a:ext cx="461" cy="141"/>
                  </a:xfrm>
                  <a:prstGeom prst="ellips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699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3039" y="4321"/>
                    <a:ext cx="1002" cy="472"/>
                  </a:xfrm>
                  <a:prstGeom prst="ellips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" name="Group 81"/>
                <p:cNvGrpSpPr>
                  <a:grpSpLocks/>
                </p:cNvGrpSpPr>
                <p:nvPr/>
              </p:nvGrpSpPr>
              <p:grpSpPr bwMode="auto">
                <a:xfrm>
                  <a:off x="1737" y="5159"/>
                  <a:ext cx="1002" cy="472"/>
                  <a:chOff x="5032" y="3710"/>
                  <a:chExt cx="1002" cy="472"/>
                </a:xfrm>
              </p:grpSpPr>
              <p:sp>
                <p:nvSpPr>
                  <p:cNvPr id="23692" name="Oval 82"/>
                  <p:cNvSpPr>
                    <a:spLocks noChangeArrowheads="1"/>
                  </p:cNvSpPr>
                  <p:nvPr/>
                </p:nvSpPr>
                <p:spPr bwMode="auto">
                  <a:xfrm>
                    <a:off x="5147" y="3801"/>
                    <a:ext cx="783" cy="276"/>
                  </a:xfrm>
                  <a:prstGeom prst="ellips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693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5285" y="3867"/>
                    <a:ext cx="461" cy="141"/>
                  </a:xfrm>
                  <a:prstGeom prst="ellips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2" name="Group 84"/>
                  <p:cNvGrpSpPr>
                    <a:grpSpLocks/>
                  </p:cNvGrpSpPr>
                  <p:nvPr/>
                </p:nvGrpSpPr>
                <p:grpSpPr bwMode="auto">
                  <a:xfrm>
                    <a:off x="5032" y="3710"/>
                    <a:ext cx="1002" cy="472"/>
                    <a:chOff x="5032" y="3710"/>
                    <a:chExt cx="1002" cy="438"/>
                  </a:xfrm>
                </p:grpSpPr>
                <p:sp>
                  <p:nvSpPr>
                    <p:cNvPr id="23695" name="Oval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32" y="3710"/>
                      <a:ext cx="1002" cy="438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96" name="Line 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45" y="4124"/>
                      <a:ext cx="185" cy="23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23691" name="AutoShape 87"/>
                <p:cNvSpPr>
                  <a:spLocks noChangeArrowheads="1"/>
                </p:cNvSpPr>
                <p:nvPr/>
              </p:nvSpPr>
              <p:spPr bwMode="auto">
                <a:xfrm>
                  <a:off x="624" y="4996"/>
                  <a:ext cx="4256" cy="853"/>
                </a:xfrm>
                <a:prstGeom prst="parallelogram">
                  <a:avLst>
                    <a:gd name="adj" fmla="val 106280"/>
                  </a:avLst>
                </a:prstGeom>
                <a:noFill/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3" name="Group 88"/>
          <p:cNvGrpSpPr>
            <a:grpSpLocks/>
          </p:cNvGrpSpPr>
          <p:nvPr/>
        </p:nvGrpSpPr>
        <p:grpSpPr bwMode="auto">
          <a:xfrm>
            <a:off x="4481513" y="1155700"/>
            <a:ext cx="2286000" cy="2071688"/>
            <a:chOff x="4746" y="4122"/>
            <a:chExt cx="1590" cy="1649"/>
          </a:xfrm>
        </p:grpSpPr>
        <p:sp>
          <p:nvSpPr>
            <p:cNvPr id="23674" name="AutoShape 89"/>
            <p:cNvSpPr>
              <a:spLocks noChangeArrowheads="1"/>
            </p:cNvSpPr>
            <p:nvPr/>
          </p:nvSpPr>
          <p:spPr bwMode="auto">
            <a:xfrm>
              <a:off x="4746" y="4421"/>
              <a:ext cx="1590" cy="703"/>
            </a:xfrm>
            <a:prstGeom prst="parallelogram">
              <a:avLst>
                <a:gd name="adj" fmla="val 56543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" name="Group 90"/>
            <p:cNvGrpSpPr>
              <a:grpSpLocks/>
            </p:cNvGrpSpPr>
            <p:nvPr/>
          </p:nvGrpSpPr>
          <p:grpSpPr bwMode="auto">
            <a:xfrm>
              <a:off x="5032" y="4537"/>
              <a:ext cx="1002" cy="472"/>
              <a:chOff x="5032" y="3710"/>
              <a:chExt cx="1002" cy="472"/>
            </a:xfrm>
          </p:grpSpPr>
          <p:sp>
            <p:nvSpPr>
              <p:cNvPr id="23679" name="Oval 91"/>
              <p:cNvSpPr>
                <a:spLocks noChangeArrowheads="1"/>
              </p:cNvSpPr>
              <p:nvPr/>
            </p:nvSpPr>
            <p:spPr bwMode="auto">
              <a:xfrm>
                <a:off x="5147" y="3801"/>
                <a:ext cx="783" cy="27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0" name="Oval 92"/>
              <p:cNvSpPr>
                <a:spLocks noChangeArrowheads="1"/>
              </p:cNvSpPr>
              <p:nvPr/>
            </p:nvSpPr>
            <p:spPr bwMode="auto">
              <a:xfrm>
                <a:off x="5285" y="3867"/>
                <a:ext cx="461" cy="141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5" name="Group 93"/>
              <p:cNvGrpSpPr>
                <a:grpSpLocks/>
              </p:cNvGrpSpPr>
              <p:nvPr/>
            </p:nvGrpSpPr>
            <p:grpSpPr bwMode="auto">
              <a:xfrm>
                <a:off x="5032" y="3710"/>
                <a:ext cx="1002" cy="472"/>
                <a:chOff x="5032" y="3710"/>
                <a:chExt cx="1002" cy="438"/>
              </a:xfrm>
            </p:grpSpPr>
            <p:sp>
              <p:nvSpPr>
                <p:cNvPr id="23682" name="Oval 94"/>
                <p:cNvSpPr>
                  <a:spLocks noChangeArrowheads="1"/>
                </p:cNvSpPr>
                <p:nvPr/>
              </p:nvSpPr>
              <p:spPr bwMode="auto">
                <a:xfrm>
                  <a:off x="5032" y="3710"/>
                  <a:ext cx="1002" cy="438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83" name="Line 95"/>
                <p:cNvSpPr>
                  <a:spLocks noChangeShapeType="1"/>
                </p:cNvSpPr>
                <p:nvPr/>
              </p:nvSpPr>
              <p:spPr bwMode="auto">
                <a:xfrm>
                  <a:off x="5345" y="4124"/>
                  <a:ext cx="185" cy="2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3676" name="Line 96"/>
            <p:cNvSpPr>
              <a:spLocks noChangeShapeType="1"/>
            </p:cNvSpPr>
            <p:nvPr/>
          </p:nvSpPr>
          <p:spPr bwMode="auto">
            <a:xfrm flipV="1">
              <a:off x="5507" y="4122"/>
              <a:ext cx="0" cy="64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77" name="Line 97"/>
            <p:cNvSpPr>
              <a:spLocks noChangeShapeType="1"/>
            </p:cNvSpPr>
            <p:nvPr/>
          </p:nvSpPr>
          <p:spPr bwMode="auto">
            <a:xfrm flipV="1">
              <a:off x="5517" y="5126"/>
              <a:ext cx="0" cy="64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78" name="Line 98"/>
            <p:cNvSpPr>
              <a:spLocks noChangeShapeType="1"/>
            </p:cNvSpPr>
            <p:nvPr/>
          </p:nvSpPr>
          <p:spPr bwMode="auto">
            <a:xfrm flipH="1" flipV="1">
              <a:off x="5518" y="5274"/>
              <a:ext cx="12" cy="35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69" name="Rectangle 99"/>
          <p:cNvSpPr>
            <a:spLocks noChangeArrowheads="1"/>
          </p:cNvSpPr>
          <p:nvPr/>
        </p:nvSpPr>
        <p:spPr bwMode="auto">
          <a:xfrm>
            <a:off x="5875338" y="1139825"/>
            <a:ext cx="2286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Прямой   ток               </a:t>
            </a:r>
          </a:p>
          <a:p>
            <a:pPr eaLnBrk="0" hangingPunct="0"/>
            <a:r>
              <a:rPr lang="ru-RU" sz="1200" b="1">
                <a:cs typeface="Times New Roman" pitchFamily="18" charset="0"/>
              </a:rPr>
              <a:t>                                                                                    </a:t>
            </a:r>
            <a:endParaRPr lang="ru-RU"/>
          </a:p>
        </p:txBody>
      </p:sp>
      <p:grpSp>
        <p:nvGrpSpPr>
          <p:cNvPr id="16" name="Group 108"/>
          <p:cNvGrpSpPr>
            <a:grpSpLocks/>
          </p:cNvGrpSpPr>
          <p:nvPr/>
        </p:nvGrpSpPr>
        <p:grpSpPr bwMode="auto">
          <a:xfrm>
            <a:off x="7180263" y="1582738"/>
            <a:ext cx="1212850" cy="1125537"/>
            <a:chOff x="2734" y="8273"/>
            <a:chExt cx="1430" cy="1392"/>
          </a:xfrm>
        </p:grpSpPr>
        <p:grpSp>
          <p:nvGrpSpPr>
            <p:cNvPr id="17" name="Group 109"/>
            <p:cNvGrpSpPr>
              <a:grpSpLocks/>
            </p:cNvGrpSpPr>
            <p:nvPr/>
          </p:nvGrpSpPr>
          <p:grpSpPr bwMode="auto">
            <a:xfrm>
              <a:off x="2734" y="8273"/>
              <a:ext cx="1430" cy="1392"/>
              <a:chOff x="2734" y="8273"/>
              <a:chExt cx="1430" cy="1392"/>
            </a:xfrm>
          </p:grpSpPr>
          <p:sp>
            <p:nvSpPr>
              <p:cNvPr id="23671" name="Oval 110"/>
              <p:cNvSpPr>
                <a:spLocks noChangeArrowheads="1"/>
              </p:cNvSpPr>
              <p:nvPr/>
            </p:nvSpPr>
            <p:spPr bwMode="auto">
              <a:xfrm>
                <a:off x="2994" y="8510"/>
                <a:ext cx="936" cy="858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72" name="Oval 111"/>
              <p:cNvSpPr>
                <a:spLocks noChangeArrowheads="1"/>
              </p:cNvSpPr>
              <p:nvPr/>
            </p:nvSpPr>
            <p:spPr bwMode="auto">
              <a:xfrm>
                <a:off x="3196" y="8730"/>
                <a:ext cx="500" cy="439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73" name="Oval 112"/>
              <p:cNvSpPr>
                <a:spLocks noChangeArrowheads="1"/>
              </p:cNvSpPr>
              <p:nvPr/>
            </p:nvSpPr>
            <p:spPr bwMode="auto">
              <a:xfrm>
                <a:off x="2734" y="8273"/>
                <a:ext cx="1430" cy="1392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668" name="AutoShape 113"/>
            <p:cNvSpPr>
              <a:spLocks noChangeArrowheads="1"/>
            </p:cNvSpPr>
            <p:nvPr/>
          </p:nvSpPr>
          <p:spPr bwMode="auto">
            <a:xfrm>
              <a:off x="3337" y="8824"/>
              <a:ext cx="229" cy="261"/>
            </a:xfrm>
            <a:prstGeom prst="flowChartSummingJunction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69" name="Line 114"/>
            <p:cNvSpPr>
              <a:spLocks noChangeShapeType="1"/>
            </p:cNvSpPr>
            <p:nvPr/>
          </p:nvSpPr>
          <p:spPr bwMode="auto">
            <a:xfrm flipH="1">
              <a:off x="4135" y="8902"/>
              <a:ext cx="0" cy="2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70" name="Line 115"/>
            <p:cNvSpPr>
              <a:spLocks noChangeShapeType="1"/>
            </p:cNvSpPr>
            <p:nvPr/>
          </p:nvSpPr>
          <p:spPr bwMode="auto">
            <a:xfrm flipV="1">
              <a:off x="2972" y="8824"/>
              <a:ext cx="15" cy="21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" name="Group 128"/>
          <p:cNvGrpSpPr>
            <a:grpSpLocks/>
          </p:cNvGrpSpPr>
          <p:nvPr/>
        </p:nvGrpSpPr>
        <p:grpSpPr bwMode="auto">
          <a:xfrm rot="4072658" flipH="1">
            <a:off x="5556250" y="2751138"/>
            <a:ext cx="609600" cy="609600"/>
            <a:chOff x="3340" y="2819"/>
            <a:chExt cx="566" cy="674"/>
          </a:xfrm>
        </p:grpSpPr>
        <p:sp>
          <p:nvSpPr>
            <p:cNvPr id="23663" name="Arc 129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4925">
              <a:solidFill>
                <a:srgbClr val="29239D">
                  <a:alpha val="7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64" name="Line 130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34925">
              <a:solidFill>
                <a:srgbClr val="29239D">
                  <a:alpha val="7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65" name="Line 131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34925">
              <a:solidFill>
                <a:srgbClr val="29239D">
                  <a:alpha val="7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66" name="Oval 132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noFill/>
            <a:ln w="34925">
              <a:solidFill>
                <a:srgbClr val="29239D">
                  <a:alpha val="7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72" name="Rectangle 99"/>
          <p:cNvSpPr>
            <a:spLocks noChangeArrowheads="1"/>
          </p:cNvSpPr>
          <p:nvPr/>
        </p:nvSpPr>
        <p:spPr bwMode="auto">
          <a:xfrm>
            <a:off x="6804025" y="2640013"/>
            <a:ext cx="228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В лист (от нас)              </a:t>
            </a:r>
          </a:p>
          <a:p>
            <a:pPr eaLnBrk="0" hangingPunct="0"/>
            <a:r>
              <a:rPr lang="ru-RU" sz="1200" b="1">
                <a:cs typeface="Times New Roman" pitchFamily="18" charset="0"/>
              </a:rPr>
              <a:t>                                                                                    </a:t>
            </a:r>
            <a:endParaRPr lang="ru-RU"/>
          </a:p>
        </p:txBody>
      </p:sp>
      <p:grpSp>
        <p:nvGrpSpPr>
          <p:cNvPr id="19" name="Group 134"/>
          <p:cNvGrpSpPr>
            <a:grpSpLocks/>
          </p:cNvGrpSpPr>
          <p:nvPr/>
        </p:nvGrpSpPr>
        <p:grpSpPr bwMode="auto">
          <a:xfrm>
            <a:off x="1189038" y="1635125"/>
            <a:ext cx="2168525" cy="1651000"/>
            <a:chOff x="3845" y="5794"/>
            <a:chExt cx="2100" cy="1793"/>
          </a:xfrm>
        </p:grpSpPr>
        <p:sp>
          <p:nvSpPr>
            <p:cNvPr id="23661" name="AutoShape 135"/>
            <p:cNvSpPr>
              <a:spLocks noChangeArrowheads="1"/>
            </p:cNvSpPr>
            <p:nvPr/>
          </p:nvSpPr>
          <p:spPr bwMode="auto">
            <a:xfrm>
              <a:off x="3845" y="5794"/>
              <a:ext cx="2100" cy="1793"/>
            </a:xfrm>
            <a:prstGeom prst="foldedCorner">
              <a:avLst>
                <a:gd name="adj" fmla="val 12500"/>
              </a:avLst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62" name="Text Box 136"/>
            <p:cNvSpPr txBox="1">
              <a:spLocks noChangeArrowheads="1"/>
            </p:cNvSpPr>
            <p:nvPr/>
          </p:nvSpPr>
          <p:spPr bwMode="auto">
            <a:xfrm>
              <a:off x="3938" y="5881"/>
              <a:ext cx="2006" cy="1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магнитные                          линии</a:t>
              </a:r>
              <a:endParaRPr lang="ru-RU" b="1">
                <a:latin typeface="Times New Roman" pitchFamily="18" charset="0"/>
                <a:cs typeface="Times New Roman" pitchFamily="18" charset="0"/>
              </a:endParaRPr>
            </a:p>
            <a:p>
              <a:pPr>
                <a:spcAft>
                  <a:spcPts val="1000"/>
                </a:spcAft>
              </a:pPr>
              <a:r>
                <a:rPr lang="ru-RU" b="1">
                  <a:latin typeface="Times New Roman" pitchFamily="18" charset="0"/>
                  <a:cs typeface="Times New Roman" pitchFamily="18" charset="0"/>
                </a:rPr>
                <a:t>     по правилу</a:t>
              </a:r>
            </a:p>
            <a:p>
              <a:pPr algn="ctr">
                <a:spcAft>
                  <a:spcPts val="1000"/>
                </a:spcAft>
              </a:pPr>
              <a:r>
                <a:rPr lang="ru-RU" sz="2400" b="1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буравчика</a:t>
              </a:r>
              <a:endParaRPr lang="ru-RU" sz="2400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Group 137"/>
          <p:cNvGrpSpPr>
            <a:grpSpLocks/>
          </p:cNvGrpSpPr>
          <p:nvPr/>
        </p:nvGrpSpPr>
        <p:grpSpPr bwMode="auto">
          <a:xfrm>
            <a:off x="6484938" y="3255963"/>
            <a:ext cx="2181225" cy="1030287"/>
            <a:chOff x="1119" y="5071"/>
            <a:chExt cx="3436" cy="1624"/>
          </a:xfrm>
        </p:grpSpPr>
        <p:grpSp>
          <p:nvGrpSpPr>
            <p:cNvPr id="21" name="Group 138"/>
            <p:cNvGrpSpPr>
              <a:grpSpLocks/>
            </p:cNvGrpSpPr>
            <p:nvPr/>
          </p:nvGrpSpPr>
          <p:grpSpPr bwMode="auto">
            <a:xfrm>
              <a:off x="1119" y="5071"/>
              <a:ext cx="3436" cy="1624"/>
              <a:chOff x="1796" y="6025"/>
              <a:chExt cx="5795" cy="1915"/>
            </a:xfrm>
          </p:grpSpPr>
          <p:grpSp>
            <p:nvGrpSpPr>
              <p:cNvPr id="22" name="Group 139"/>
              <p:cNvGrpSpPr>
                <a:grpSpLocks/>
              </p:cNvGrpSpPr>
              <p:nvPr/>
            </p:nvGrpSpPr>
            <p:grpSpPr bwMode="auto">
              <a:xfrm>
                <a:off x="3479" y="6449"/>
                <a:ext cx="2316" cy="1491"/>
                <a:chOff x="3479" y="6449"/>
                <a:chExt cx="2316" cy="1491"/>
              </a:xfrm>
            </p:grpSpPr>
            <p:sp>
              <p:nvSpPr>
                <p:cNvPr id="23645" name="Rectangle 140"/>
                <p:cNvSpPr>
                  <a:spLocks noChangeArrowheads="1"/>
                </p:cNvSpPr>
                <p:nvPr/>
              </p:nvSpPr>
              <p:spPr bwMode="auto">
                <a:xfrm>
                  <a:off x="3479" y="6472"/>
                  <a:ext cx="2316" cy="691"/>
                </a:xfrm>
                <a:prstGeom prst="rect">
                  <a:avLst/>
                </a:prstGeom>
                <a:noFill/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46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3663" y="6472"/>
                  <a:ext cx="139" cy="703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47" name="Line 142"/>
                <p:cNvSpPr>
                  <a:spLocks noChangeShapeType="1"/>
                </p:cNvSpPr>
                <p:nvPr/>
              </p:nvSpPr>
              <p:spPr bwMode="auto">
                <a:xfrm flipV="1">
                  <a:off x="5506" y="6449"/>
                  <a:ext cx="139" cy="703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48" name="Line 143"/>
                <p:cNvSpPr>
                  <a:spLocks noChangeShapeType="1"/>
                </p:cNvSpPr>
                <p:nvPr/>
              </p:nvSpPr>
              <p:spPr bwMode="auto">
                <a:xfrm flipV="1">
                  <a:off x="5079" y="6473"/>
                  <a:ext cx="139" cy="703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49" name="Line 144"/>
                <p:cNvSpPr>
                  <a:spLocks noChangeShapeType="1"/>
                </p:cNvSpPr>
                <p:nvPr/>
              </p:nvSpPr>
              <p:spPr bwMode="auto">
                <a:xfrm flipV="1">
                  <a:off x="4354" y="6472"/>
                  <a:ext cx="139" cy="703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50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4688" y="6483"/>
                  <a:ext cx="139" cy="703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51" name="Line 146"/>
                <p:cNvSpPr>
                  <a:spLocks noChangeShapeType="1"/>
                </p:cNvSpPr>
                <p:nvPr/>
              </p:nvSpPr>
              <p:spPr bwMode="auto">
                <a:xfrm flipV="1">
                  <a:off x="3973" y="6460"/>
                  <a:ext cx="139" cy="703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52" name="Line 147"/>
                <p:cNvSpPr>
                  <a:spLocks noChangeShapeType="1"/>
                </p:cNvSpPr>
                <p:nvPr/>
              </p:nvSpPr>
              <p:spPr bwMode="auto">
                <a:xfrm>
                  <a:off x="3663" y="7165"/>
                  <a:ext cx="0" cy="68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53" name="Line 148"/>
                <p:cNvSpPr>
                  <a:spLocks noChangeShapeType="1"/>
                </p:cNvSpPr>
                <p:nvPr/>
              </p:nvSpPr>
              <p:spPr bwMode="auto">
                <a:xfrm>
                  <a:off x="5702" y="7164"/>
                  <a:ext cx="0" cy="68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3" name="Group 149"/>
                <p:cNvGrpSpPr>
                  <a:grpSpLocks/>
                </p:cNvGrpSpPr>
                <p:nvPr/>
              </p:nvGrpSpPr>
              <p:grpSpPr bwMode="auto">
                <a:xfrm>
                  <a:off x="5598" y="7618"/>
                  <a:ext cx="184" cy="276"/>
                  <a:chOff x="3503" y="4378"/>
                  <a:chExt cx="184" cy="276"/>
                </a:xfrm>
              </p:grpSpPr>
              <p:sp>
                <p:nvSpPr>
                  <p:cNvPr id="23659" name="Oval 150"/>
                  <p:cNvSpPr>
                    <a:spLocks noChangeArrowheads="1"/>
                  </p:cNvSpPr>
                  <p:nvPr/>
                </p:nvSpPr>
                <p:spPr bwMode="auto">
                  <a:xfrm>
                    <a:off x="3525" y="4458"/>
                    <a:ext cx="141" cy="14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660" name="Line 1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03" y="4378"/>
                    <a:ext cx="184" cy="27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4" name="Group 152"/>
                <p:cNvGrpSpPr>
                  <a:grpSpLocks/>
                </p:cNvGrpSpPr>
                <p:nvPr/>
              </p:nvGrpSpPr>
              <p:grpSpPr bwMode="auto">
                <a:xfrm>
                  <a:off x="3555" y="7664"/>
                  <a:ext cx="184" cy="276"/>
                  <a:chOff x="3503" y="4378"/>
                  <a:chExt cx="184" cy="276"/>
                </a:xfrm>
              </p:grpSpPr>
              <p:sp>
                <p:nvSpPr>
                  <p:cNvPr id="23657" name="Oval 153"/>
                  <p:cNvSpPr>
                    <a:spLocks noChangeArrowheads="1"/>
                  </p:cNvSpPr>
                  <p:nvPr/>
                </p:nvSpPr>
                <p:spPr bwMode="auto">
                  <a:xfrm>
                    <a:off x="3525" y="4458"/>
                    <a:ext cx="141" cy="14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658" name="Line 1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03" y="4378"/>
                    <a:ext cx="184" cy="27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3656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4009" y="6624"/>
                  <a:ext cx="69" cy="36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" name="Group 156"/>
              <p:cNvGrpSpPr>
                <a:grpSpLocks/>
              </p:cNvGrpSpPr>
              <p:nvPr/>
            </p:nvGrpSpPr>
            <p:grpSpPr bwMode="auto">
              <a:xfrm>
                <a:off x="1796" y="6025"/>
                <a:ext cx="5795" cy="1589"/>
                <a:chOff x="1796" y="6025"/>
                <a:chExt cx="5795" cy="1589"/>
              </a:xfrm>
            </p:grpSpPr>
            <p:sp>
              <p:nvSpPr>
                <p:cNvPr id="23639" name="Oval 157"/>
                <p:cNvSpPr>
                  <a:spLocks noChangeArrowheads="1"/>
                </p:cNvSpPr>
                <p:nvPr/>
              </p:nvSpPr>
              <p:spPr bwMode="auto">
                <a:xfrm>
                  <a:off x="2511" y="6198"/>
                  <a:ext cx="4412" cy="391"/>
                </a:xfrm>
                <a:prstGeom prst="ellipse">
                  <a:avLst/>
                </a:prstGeom>
                <a:noFill/>
                <a:ln w="952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40" name="Oval 158"/>
                <p:cNvSpPr>
                  <a:spLocks noChangeArrowheads="1"/>
                </p:cNvSpPr>
                <p:nvPr/>
              </p:nvSpPr>
              <p:spPr bwMode="auto">
                <a:xfrm>
                  <a:off x="2430" y="7074"/>
                  <a:ext cx="4412" cy="391"/>
                </a:xfrm>
                <a:prstGeom prst="ellipse">
                  <a:avLst/>
                </a:prstGeom>
                <a:noFill/>
                <a:ln w="952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41" name="Oval 159"/>
                <p:cNvSpPr>
                  <a:spLocks noChangeArrowheads="1"/>
                </p:cNvSpPr>
                <p:nvPr/>
              </p:nvSpPr>
              <p:spPr bwMode="auto">
                <a:xfrm>
                  <a:off x="1796" y="6981"/>
                  <a:ext cx="5749" cy="633"/>
                </a:xfrm>
                <a:prstGeom prst="ellipse">
                  <a:avLst/>
                </a:prstGeom>
                <a:noFill/>
                <a:ln w="952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42" name="Oval 160"/>
                <p:cNvSpPr>
                  <a:spLocks noChangeArrowheads="1"/>
                </p:cNvSpPr>
                <p:nvPr/>
              </p:nvSpPr>
              <p:spPr bwMode="auto">
                <a:xfrm>
                  <a:off x="1842" y="6025"/>
                  <a:ext cx="5749" cy="633"/>
                </a:xfrm>
                <a:prstGeom prst="ellipse">
                  <a:avLst/>
                </a:prstGeom>
                <a:noFill/>
                <a:ln w="952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43" name="Line 161"/>
                <p:cNvSpPr>
                  <a:spLocks noChangeShapeType="1"/>
                </p:cNvSpPr>
                <p:nvPr/>
              </p:nvSpPr>
              <p:spPr bwMode="auto">
                <a:xfrm flipH="1">
                  <a:off x="2580" y="6799"/>
                  <a:ext cx="3906" cy="0"/>
                </a:xfrm>
                <a:prstGeom prst="line">
                  <a:avLst/>
                </a:prstGeom>
                <a:noFill/>
                <a:ln w="9525">
                  <a:solidFill>
                    <a:srgbClr val="FF00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44" name="Line 162"/>
                <p:cNvSpPr>
                  <a:spLocks noChangeShapeType="1"/>
                </p:cNvSpPr>
                <p:nvPr/>
              </p:nvSpPr>
              <p:spPr bwMode="auto">
                <a:xfrm flipH="1">
                  <a:off x="6278" y="6797"/>
                  <a:ext cx="519" cy="0"/>
                </a:xfrm>
                <a:prstGeom prst="line">
                  <a:avLst/>
                </a:prstGeom>
                <a:noFill/>
                <a:ln w="9525">
                  <a:solidFill>
                    <a:srgbClr val="FF00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6" name="Group 163"/>
            <p:cNvGrpSpPr>
              <a:grpSpLocks/>
            </p:cNvGrpSpPr>
            <p:nvPr/>
          </p:nvGrpSpPr>
          <p:grpSpPr bwMode="auto">
            <a:xfrm>
              <a:off x="1746" y="6540"/>
              <a:ext cx="153" cy="153"/>
              <a:chOff x="1746" y="6540"/>
              <a:chExt cx="153" cy="153"/>
            </a:xfrm>
          </p:grpSpPr>
          <p:sp>
            <p:nvSpPr>
              <p:cNvPr id="23635" name="Line 164"/>
              <p:cNvSpPr>
                <a:spLocks noChangeShapeType="1"/>
              </p:cNvSpPr>
              <p:nvPr/>
            </p:nvSpPr>
            <p:spPr bwMode="auto">
              <a:xfrm rot="16200000" flipH="1">
                <a:off x="1746" y="6617"/>
                <a:ext cx="15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36" name="Line 165"/>
              <p:cNvSpPr>
                <a:spLocks noChangeShapeType="1"/>
              </p:cNvSpPr>
              <p:nvPr/>
            </p:nvSpPr>
            <p:spPr bwMode="auto">
              <a:xfrm flipH="1">
                <a:off x="1746" y="6618"/>
                <a:ext cx="15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634" name="Line 166"/>
            <p:cNvSpPr>
              <a:spLocks noChangeShapeType="1"/>
            </p:cNvSpPr>
            <p:nvPr/>
          </p:nvSpPr>
          <p:spPr bwMode="auto">
            <a:xfrm flipH="1">
              <a:off x="3140" y="6555"/>
              <a:ext cx="15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7" name="Group 167"/>
          <p:cNvGrpSpPr>
            <a:grpSpLocks/>
          </p:cNvGrpSpPr>
          <p:nvPr/>
        </p:nvGrpSpPr>
        <p:grpSpPr bwMode="auto">
          <a:xfrm>
            <a:off x="536575" y="4751388"/>
            <a:ext cx="1506538" cy="1612900"/>
            <a:chOff x="1276" y="7347"/>
            <a:chExt cx="2081" cy="1657"/>
          </a:xfrm>
        </p:grpSpPr>
        <p:grpSp>
          <p:nvGrpSpPr>
            <p:cNvPr id="28" name="Group 168"/>
            <p:cNvGrpSpPr>
              <a:grpSpLocks/>
            </p:cNvGrpSpPr>
            <p:nvPr/>
          </p:nvGrpSpPr>
          <p:grpSpPr bwMode="auto">
            <a:xfrm>
              <a:off x="1276" y="7347"/>
              <a:ext cx="1263" cy="1657"/>
              <a:chOff x="1973" y="7246"/>
              <a:chExt cx="1263" cy="1657"/>
            </a:xfrm>
          </p:grpSpPr>
          <p:grpSp>
            <p:nvGrpSpPr>
              <p:cNvPr id="29" name="Group 169"/>
              <p:cNvGrpSpPr>
                <a:grpSpLocks/>
              </p:cNvGrpSpPr>
              <p:nvPr/>
            </p:nvGrpSpPr>
            <p:grpSpPr bwMode="auto">
              <a:xfrm>
                <a:off x="1973" y="7839"/>
                <a:ext cx="1192" cy="1064"/>
                <a:chOff x="1915" y="7147"/>
                <a:chExt cx="1192" cy="1064"/>
              </a:xfrm>
            </p:grpSpPr>
            <p:sp>
              <p:nvSpPr>
                <p:cNvPr id="23621" name="Rectangle 170"/>
                <p:cNvSpPr>
                  <a:spLocks noChangeArrowheads="1"/>
                </p:cNvSpPr>
                <p:nvPr/>
              </p:nvSpPr>
              <p:spPr bwMode="auto">
                <a:xfrm>
                  <a:off x="1915" y="7399"/>
                  <a:ext cx="1192" cy="659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30" name="Group 171"/>
                <p:cNvGrpSpPr>
                  <a:grpSpLocks/>
                </p:cNvGrpSpPr>
                <p:nvPr/>
              </p:nvGrpSpPr>
              <p:grpSpPr bwMode="auto">
                <a:xfrm>
                  <a:off x="1978" y="7270"/>
                  <a:ext cx="357" cy="935"/>
                  <a:chOff x="2020" y="7270"/>
                  <a:chExt cx="357" cy="935"/>
                </a:xfrm>
              </p:grpSpPr>
              <p:sp>
                <p:nvSpPr>
                  <p:cNvPr id="23629" name="Arc 172"/>
                  <p:cNvSpPr>
                    <a:spLocks/>
                  </p:cNvSpPr>
                  <p:nvPr/>
                </p:nvSpPr>
                <p:spPr bwMode="auto">
                  <a:xfrm flipV="1">
                    <a:off x="2020" y="8064"/>
                    <a:ext cx="174" cy="141"/>
                  </a:xfrm>
                  <a:custGeom>
                    <a:avLst/>
                    <a:gdLst>
                      <a:gd name="T0" fmla="*/ 0 w 43173"/>
                      <a:gd name="T1" fmla="*/ 0 h 21600"/>
                      <a:gd name="T2" fmla="*/ 0 w 43173"/>
                      <a:gd name="T3" fmla="*/ 0 h 21600"/>
                      <a:gd name="T4" fmla="*/ 0 w 43173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43173"/>
                      <a:gd name="T10" fmla="*/ 0 h 21600"/>
                      <a:gd name="T11" fmla="*/ 43173 w 43173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173" h="21600" fill="none" extrusionOk="0">
                        <a:moveTo>
                          <a:pt x="-1" y="20523"/>
                        </a:moveTo>
                        <a:cubicBezTo>
                          <a:pt x="573" y="9027"/>
                          <a:pt x="10061" y="-1"/>
                          <a:pt x="21573" y="0"/>
                        </a:cubicBezTo>
                        <a:cubicBezTo>
                          <a:pt x="33502" y="0"/>
                          <a:pt x="43173" y="9670"/>
                          <a:pt x="43173" y="21600"/>
                        </a:cubicBezTo>
                      </a:path>
                      <a:path w="43173" h="21600" stroke="0" extrusionOk="0">
                        <a:moveTo>
                          <a:pt x="-1" y="20523"/>
                        </a:moveTo>
                        <a:cubicBezTo>
                          <a:pt x="573" y="9027"/>
                          <a:pt x="10061" y="-1"/>
                          <a:pt x="21573" y="0"/>
                        </a:cubicBezTo>
                        <a:cubicBezTo>
                          <a:pt x="33502" y="0"/>
                          <a:pt x="43173" y="9670"/>
                          <a:pt x="43173" y="21600"/>
                        </a:cubicBezTo>
                        <a:lnTo>
                          <a:pt x="21573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630" name="Arc 173"/>
                  <p:cNvSpPr>
                    <a:spLocks/>
                  </p:cNvSpPr>
                  <p:nvPr/>
                </p:nvSpPr>
                <p:spPr bwMode="auto">
                  <a:xfrm>
                    <a:off x="2203" y="7270"/>
                    <a:ext cx="174" cy="141"/>
                  </a:xfrm>
                  <a:custGeom>
                    <a:avLst/>
                    <a:gdLst>
                      <a:gd name="T0" fmla="*/ 0 w 43173"/>
                      <a:gd name="T1" fmla="*/ 0 h 21600"/>
                      <a:gd name="T2" fmla="*/ 0 w 43173"/>
                      <a:gd name="T3" fmla="*/ 0 h 21600"/>
                      <a:gd name="T4" fmla="*/ 0 w 43173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43173"/>
                      <a:gd name="T10" fmla="*/ 0 h 21600"/>
                      <a:gd name="T11" fmla="*/ 43173 w 43173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173" h="21600" fill="none" extrusionOk="0">
                        <a:moveTo>
                          <a:pt x="-1" y="20523"/>
                        </a:moveTo>
                        <a:cubicBezTo>
                          <a:pt x="573" y="9027"/>
                          <a:pt x="10061" y="-1"/>
                          <a:pt x="21573" y="0"/>
                        </a:cubicBezTo>
                        <a:cubicBezTo>
                          <a:pt x="33502" y="0"/>
                          <a:pt x="43173" y="9670"/>
                          <a:pt x="43173" y="21600"/>
                        </a:cubicBezTo>
                      </a:path>
                      <a:path w="43173" h="21600" stroke="0" extrusionOk="0">
                        <a:moveTo>
                          <a:pt x="-1" y="20523"/>
                        </a:moveTo>
                        <a:cubicBezTo>
                          <a:pt x="573" y="9027"/>
                          <a:pt x="10061" y="-1"/>
                          <a:pt x="21573" y="0"/>
                        </a:cubicBezTo>
                        <a:cubicBezTo>
                          <a:pt x="33502" y="0"/>
                          <a:pt x="43173" y="9670"/>
                          <a:pt x="43173" y="21600"/>
                        </a:cubicBezTo>
                        <a:lnTo>
                          <a:pt x="21573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631" name="Line 174"/>
                  <p:cNvSpPr>
                    <a:spLocks noChangeShapeType="1"/>
                  </p:cNvSpPr>
                  <p:nvPr/>
                </p:nvSpPr>
                <p:spPr bwMode="auto">
                  <a:xfrm>
                    <a:off x="2200" y="7413"/>
                    <a:ext cx="0" cy="63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" name="Group 175"/>
                <p:cNvGrpSpPr>
                  <a:grpSpLocks/>
                </p:cNvGrpSpPr>
                <p:nvPr/>
              </p:nvGrpSpPr>
              <p:grpSpPr bwMode="auto">
                <a:xfrm>
                  <a:off x="2341" y="7276"/>
                  <a:ext cx="357" cy="935"/>
                  <a:chOff x="2020" y="7270"/>
                  <a:chExt cx="357" cy="935"/>
                </a:xfrm>
              </p:grpSpPr>
              <p:sp>
                <p:nvSpPr>
                  <p:cNvPr id="23626" name="Arc 176"/>
                  <p:cNvSpPr>
                    <a:spLocks/>
                  </p:cNvSpPr>
                  <p:nvPr/>
                </p:nvSpPr>
                <p:spPr bwMode="auto">
                  <a:xfrm flipV="1">
                    <a:off x="2020" y="8064"/>
                    <a:ext cx="174" cy="141"/>
                  </a:xfrm>
                  <a:custGeom>
                    <a:avLst/>
                    <a:gdLst>
                      <a:gd name="T0" fmla="*/ 0 w 43173"/>
                      <a:gd name="T1" fmla="*/ 0 h 21600"/>
                      <a:gd name="T2" fmla="*/ 0 w 43173"/>
                      <a:gd name="T3" fmla="*/ 0 h 21600"/>
                      <a:gd name="T4" fmla="*/ 0 w 43173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43173"/>
                      <a:gd name="T10" fmla="*/ 0 h 21600"/>
                      <a:gd name="T11" fmla="*/ 43173 w 43173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173" h="21600" fill="none" extrusionOk="0">
                        <a:moveTo>
                          <a:pt x="-1" y="20523"/>
                        </a:moveTo>
                        <a:cubicBezTo>
                          <a:pt x="573" y="9027"/>
                          <a:pt x="10061" y="-1"/>
                          <a:pt x="21573" y="0"/>
                        </a:cubicBezTo>
                        <a:cubicBezTo>
                          <a:pt x="33502" y="0"/>
                          <a:pt x="43173" y="9670"/>
                          <a:pt x="43173" y="21600"/>
                        </a:cubicBezTo>
                      </a:path>
                      <a:path w="43173" h="21600" stroke="0" extrusionOk="0">
                        <a:moveTo>
                          <a:pt x="-1" y="20523"/>
                        </a:moveTo>
                        <a:cubicBezTo>
                          <a:pt x="573" y="9027"/>
                          <a:pt x="10061" y="-1"/>
                          <a:pt x="21573" y="0"/>
                        </a:cubicBezTo>
                        <a:cubicBezTo>
                          <a:pt x="33502" y="0"/>
                          <a:pt x="43173" y="9670"/>
                          <a:pt x="43173" y="21600"/>
                        </a:cubicBezTo>
                        <a:lnTo>
                          <a:pt x="21573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627" name="Arc 177"/>
                  <p:cNvSpPr>
                    <a:spLocks/>
                  </p:cNvSpPr>
                  <p:nvPr/>
                </p:nvSpPr>
                <p:spPr bwMode="auto">
                  <a:xfrm>
                    <a:off x="2203" y="7270"/>
                    <a:ext cx="174" cy="141"/>
                  </a:xfrm>
                  <a:custGeom>
                    <a:avLst/>
                    <a:gdLst>
                      <a:gd name="T0" fmla="*/ 0 w 43173"/>
                      <a:gd name="T1" fmla="*/ 0 h 21600"/>
                      <a:gd name="T2" fmla="*/ 0 w 43173"/>
                      <a:gd name="T3" fmla="*/ 0 h 21600"/>
                      <a:gd name="T4" fmla="*/ 0 w 43173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43173"/>
                      <a:gd name="T10" fmla="*/ 0 h 21600"/>
                      <a:gd name="T11" fmla="*/ 43173 w 43173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173" h="21600" fill="none" extrusionOk="0">
                        <a:moveTo>
                          <a:pt x="-1" y="20523"/>
                        </a:moveTo>
                        <a:cubicBezTo>
                          <a:pt x="573" y="9027"/>
                          <a:pt x="10061" y="-1"/>
                          <a:pt x="21573" y="0"/>
                        </a:cubicBezTo>
                        <a:cubicBezTo>
                          <a:pt x="33502" y="0"/>
                          <a:pt x="43173" y="9670"/>
                          <a:pt x="43173" y="21600"/>
                        </a:cubicBezTo>
                      </a:path>
                      <a:path w="43173" h="21600" stroke="0" extrusionOk="0">
                        <a:moveTo>
                          <a:pt x="-1" y="20523"/>
                        </a:moveTo>
                        <a:cubicBezTo>
                          <a:pt x="573" y="9027"/>
                          <a:pt x="10061" y="-1"/>
                          <a:pt x="21573" y="0"/>
                        </a:cubicBezTo>
                        <a:cubicBezTo>
                          <a:pt x="33502" y="0"/>
                          <a:pt x="43173" y="9670"/>
                          <a:pt x="43173" y="21600"/>
                        </a:cubicBezTo>
                        <a:lnTo>
                          <a:pt x="21573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628" name="Line 178"/>
                  <p:cNvSpPr>
                    <a:spLocks noChangeShapeType="1"/>
                  </p:cNvSpPr>
                  <p:nvPr/>
                </p:nvSpPr>
                <p:spPr bwMode="auto">
                  <a:xfrm>
                    <a:off x="2200" y="7413"/>
                    <a:ext cx="0" cy="63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3624" name="Arc 179"/>
                <p:cNvSpPr>
                  <a:spLocks/>
                </p:cNvSpPr>
                <p:nvPr/>
              </p:nvSpPr>
              <p:spPr bwMode="auto">
                <a:xfrm flipV="1">
                  <a:off x="2698" y="8070"/>
                  <a:ext cx="174" cy="141"/>
                </a:xfrm>
                <a:custGeom>
                  <a:avLst/>
                  <a:gdLst>
                    <a:gd name="T0" fmla="*/ 0 w 43173"/>
                    <a:gd name="T1" fmla="*/ 0 h 21600"/>
                    <a:gd name="T2" fmla="*/ 0 w 43173"/>
                    <a:gd name="T3" fmla="*/ 0 h 21600"/>
                    <a:gd name="T4" fmla="*/ 0 w 4317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73"/>
                    <a:gd name="T10" fmla="*/ 0 h 21600"/>
                    <a:gd name="T11" fmla="*/ 43173 w 431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73" h="21600" fill="none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</a:path>
                    <a:path w="43173" h="21600" stroke="0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  <a:lnTo>
                        <a:pt x="21573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25" name="Line 180"/>
                <p:cNvSpPr>
                  <a:spLocks noChangeShapeType="1"/>
                </p:cNvSpPr>
                <p:nvPr/>
              </p:nvSpPr>
              <p:spPr bwMode="auto">
                <a:xfrm flipH="1">
                  <a:off x="2878" y="7147"/>
                  <a:ext cx="0" cy="90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3612" name="Line 181"/>
              <p:cNvSpPr>
                <a:spLocks noChangeShapeType="1"/>
              </p:cNvSpPr>
              <p:nvPr/>
            </p:nvSpPr>
            <p:spPr bwMode="auto">
              <a:xfrm flipV="1">
                <a:off x="2004" y="7397"/>
                <a:ext cx="0" cy="6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3552" name="Group 182"/>
              <p:cNvGrpSpPr>
                <a:grpSpLocks/>
              </p:cNvGrpSpPr>
              <p:nvPr/>
            </p:nvGrpSpPr>
            <p:grpSpPr bwMode="auto">
              <a:xfrm>
                <a:off x="2004" y="7246"/>
                <a:ext cx="644" cy="369"/>
                <a:chOff x="2004" y="7246"/>
                <a:chExt cx="644" cy="369"/>
              </a:xfrm>
            </p:grpSpPr>
            <p:sp>
              <p:nvSpPr>
                <p:cNvPr id="23617" name="Line 183"/>
                <p:cNvSpPr>
                  <a:spLocks noChangeShapeType="1"/>
                </p:cNvSpPr>
                <p:nvPr/>
              </p:nvSpPr>
              <p:spPr bwMode="auto">
                <a:xfrm flipH="1">
                  <a:off x="2350" y="7338"/>
                  <a:ext cx="0" cy="15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18" name="Line 184"/>
                <p:cNvSpPr>
                  <a:spLocks noChangeShapeType="1"/>
                </p:cNvSpPr>
                <p:nvPr/>
              </p:nvSpPr>
              <p:spPr bwMode="auto">
                <a:xfrm>
                  <a:off x="2004" y="7406"/>
                  <a:ext cx="24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19" name="Line 185"/>
                <p:cNvSpPr>
                  <a:spLocks noChangeShapeType="1"/>
                </p:cNvSpPr>
                <p:nvPr/>
              </p:nvSpPr>
              <p:spPr bwMode="auto">
                <a:xfrm>
                  <a:off x="2258" y="7246"/>
                  <a:ext cx="0" cy="3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20" name="Line 186"/>
                <p:cNvSpPr>
                  <a:spLocks noChangeShapeType="1"/>
                </p:cNvSpPr>
                <p:nvPr/>
              </p:nvSpPr>
              <p:spPr bwMode="auto">
                <a:xfrm>
                  <a:off x="2339" y="7407"/>
                  <a:ext cx="309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553" name="Group 187"/>
              <p:cNvGrpSpPr>
                <a:grpSpLocks/>
              </p:cNvGrpSpPr>
              <p:nvPr/>
            </p:nvGrpSpPr>
            <p:grpSpPr bwMode="auto">
              <a:xfrm>
                <a:off x="2660" y="7293"/>
                <a:ext cx="576" cy="587"/>
                <a:chOff x="2660" y="7293"/>
                <a:chExt cx="576" cy="587"/>
              </a:xfrm>
            </p:grpSpPr>
            <p:sp>
              <p:nvSpPr>
                <p:cNvPr id="23615" name="Rectangle 188"/>
                <p:cNvSpPr>
                  <a:spLocks noChangeArrowheads="1"/>
                </p:cNvSpPr>
                <p:nvPr/>
              </p:nvSpPr>
              <p:spPr bwMode="auto">
                <a:xfrm>
                  <a:off x="2660" y="7293"/>
                  <a:ext cx="576" cy="230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16" name="Line 189"/>
                <p:cNvSpPr>
                  <a:spLocks noChangeShapeType="1"/>
                </p:cNvSpPr>
                <p:nvPr/>
              </p:nvSpPr>
              <p:spPr bwMode="auto">
                <a:xfrm flipV="1">
                  <a:off x="2938" y="7546"/>
                  <a:ext cx="0" cy="33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3554" name="Group 190"/>
            <p:cNvGrpSpPr>
              <a:grpSpLocks/>
            </p:cNvGrpSpPr>
            <p:nvPr/>
          </p:nvGrpSpPr>
          <p:grpSpPr bwMode="auto">
            <a:xfrm rot="7361082">
              <a:off x="2868" y="8057"/>
              <a:ext cx="141" cy="836"/>
              <a:chOff x="5296" y="2846"/>
              <a:chExt cx="141" cy="836"/>
            </a:xfrm>
          </p:grpSpPr>
          <p:sp>
            <p:nvSpPr>
              <p:cNvPr id="23609" name="AutoShape 191"/>
              <p:cNvSpPr>
                <a:spLocks noChangeArrowheads="1"/>
              </p:cNvSpPr>
              <p:nvPr/>
            </p:nvSpPr>
            <p:spPr bwMode="auto">
              <a:xfrm>
                <a:off x="5296" y="2846"/>
                <a:ext cx="141" cy="415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10" name="AutoShape 192"/>
              <p:cNvSpPr>
                <a:spLocks noChangeArrowheads="1"/>
              </p:cNvSpPr>
              <p:nvPr/>
            </p:nvSpPr>
            <p:spPr bwMode="auto">
              <a:xfrm flipV="1">
                <a:off x="5296" y="3267"/>
                <a:ext cx="141" cy="415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3555" name="Group 193"/>
          <p:cNvGrpSpPr>
            <a:grpSpLocks/>
          </p:cNvGrpSpPr>
          <p:nvPr/>
        </p:nvGrpSpPr>
        <p:grpSpPr bwMode="auto">
          <a:xfrm>
            <a:off x="7072313" y="5143500"/>
            <a:ext cx="1389062" cy="1071563"/>
            <a:chOff x="5414" y="8539"/>
            <a:chExt cx="2188" cy="970"/>
          </a:xfrm>
        </p:grpSpPr>
        <p:grpSp>
          <p:nvGrpSpPr>
            <p:cNvPr id="23557" name="Group 194"/>
            <p:cNvGrpSpPr>
              <a:grpSpLocks/>
            </p:cNvGrpSpPr>
            <p:nvPr/>
          </p:nvGrpSpPr>
          <p:grpSpPr bwMode="auto">
            <a:xfrm>
              <a:off x="5414" y="8811"/>
              <a:ext cx="1983" cy="698"/>
              <a:chOff x="5414" y="8811"/>
              <a:chExt cx="1983" cy="698"/>
            </a:xfrm>
          </p:grpSpPr>
          <p:grpSp>
            <p:nvGrpSpPr>
              <p:cNvPr id="23558" name="Group 195"/>
              <p:cNvGrpSpPr>
                <a:grpSpLocks/>
              </p:cNvGrpSpPr>
              <p:nvPr/>
            </p:nvGrpSpPr>
            <p:grpSpPr bwMode="auto">
              <a:xfrm rot="-5400000">
                <a:off x="6734" y="8643"/>
                <a:ext cx="495" cy="831"/>
                <a:chOff x="1915" y="7147"/>
                <a:chExt cx="1192" cy="1064"/>
              </a:xfrm>
            </p:grpSpPr>
            <p:sp>
              <p:nvSpPr>
                <p:cNvPr id="23596" name="Rectangle 196"/>
                <p:cNvSpPr>
                  <a:spLocks noChangeArrowheads="1"/>
                </p:cNvSpPr>
                <p:nvPr/>
              </p:nvSpPr>
              <p:spPr bwMode="auto">
                <a:xfrm>
                  <a:off x="1915" y="7399"/>
                  <a:ext cx="1192" cy="659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3562" name="Group 197"/>
                <p:cNvGrpSpPr>
                  <a:grpSpLocks/>
                </p:cNvGrpSpPr>
                <p:nvPr/>
              </p:nvGrpSpPr>
              <p:grpSpPr bwMode="auto">
                <a:xfrm>
                  <a:off x="1978" y="7270"/>
                  <a:ext cx="357" cy="935"/>
                  <a:chOff x="2020" y="7270"/>
                  <a:chExt cx="357" cy="935"/>
                </a:xfrm>
              </p:grpSpPr>
              <p:sp>
                <p:nvSpPr>
                  <p:cNvPr id="23604" name="Arc 198"/>
                  <p:cNvSpPr>
                    <a:spLocks/>
                  </p:cNvSpPr>
                  <p:nvPr/>
                </p:nvSpPr>
                <p:spPr bwMode="auto">
                  <a:xfrm flipV="1">
                    <a:off x="2020" y="8064"/>
                    <a:ext cx="174" cy="141"/>
                  </a:xfrm>
                  <a:custGeom>
                    <a:avLst/>
                    <a:gdLst>
                      <a:gd name="T0" fmla="*/ 0 w 43173"/>
                      <a:gd name="T1" fmla="*/ 0 h 21600"/>
                      <a:gd name="T2" fmla="*/ 0 w 43173"/>
                      <a:gd name="T3" fmla="*/ 0 h 21600"/>
                      <a:gd name="T4" fmla="*/ 0 w 43173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43173"/>
                      <a:gd name="T10" fmla="*/ 0 h 21600"/>
                      <a:gd name="T11" fmla="*/ 43173 w 43173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173" h="21600" fill="none" extrusionOk="0">
                        <a:moveTo>
                          <a:pt x="-1" y="20523"/>
                        </a:moveTo>
                        <a:cubicBezTo>
                          <a:pt x="573" y="9027"/>
                          <a:pt x="10061" y="-1"/>
                          <a:pt x="21573" y="0"/>
                        </a:cubicBezTo>
                        <a:cubicBezTo>
                          <a:pt x="33502" y="0"/>
                          <a:pt x="43173" y="9670"/>
                          <a:pt x="43173" y="21600"/>
                        </a:cubicBezTo>
                      </a:path>
                      <a:path w="43173" h="21600" stroke="0" extrusionOk="0">
                        <a:moveTo>
                          <a:pt x="-1" y="20523"/>
                        </a:moveTo>
                        <a:cubicBezTo>
                          <a:pt x="573" y="9027"/>
                          <a:pt x="10061" y="-1"/>
                          <a:pt x="21573" y="0"/>
                        </a:cubicBezTo>
                        <a:cubicBezTo>
                          <a:pt x="33502" y="0"/>
                          <a:pt x="43173" y="9670"/>
                          <a:pt x="43173" y="21600"/>
                        </a:cubicBezTo>
                        <a:lnTo>
                          <a:pt x="21573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605" name="Arc 199"/>
                  <p:cNvSpPr>
                    <a:spLocks/>
                  </p:cNvSpPr>
                  <p:nvPr/>
                </p:nvSpPr>
                <p:spPr bwMode="auto">
                  <a:xfrm>
                    <a:off x="2203" y="7270"/>
                    <a:ext cx="174" cy="141"/>
                  </a:xfrm>
                  <a:custGeom>
                    <a:avLst/>
                    <a:gdLst>
                      <a:gd name="T0" fmla="*/ 0 w 43173"/>
                      <a:gd name="T1" fmla="*/ 0 h 21600"/>
                      <a:gd name="T2" fmla="*/ 0 w 43173"/>
                      <a:gd name="T3" fmla="*/ 0 h 21600"/>
                      <a:gd name="T4" fmla="*/ 0 w 43173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43173"/>
                      <a:gd name="T10" fmla="*/ 0 h 21600"/>
                      <a:gd name="T11" fmla="*/ 43173 w 43173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173" h="21600" fill="none" extrusionOk="0">
                        <a:moveTo>
                          <a:pt x="-1" y="20523"/>
                        </a:moveTo>
                        <a:cubicBezTo>
                          <a:pt x="573" y="9027"/>
                          <a:pt x="10061" y="-1"/>
                          <a:pt x="21573" y="0"/>
                        </a:cubicBezTo>
                        <a:cubicBezTo>
                          <a:pt x="33502" y="0"/>
                          <a:pt x="43173" y="9670"/>
                          <a:pt x="43173" y="21600"/>
                        </a:cubicBezTo>
                      </a:path>
                      <a:path w="43173" h="21600" stroke="0" extrusionOk="0">
                        <a:moveTo>
                          <a:pt x="-1" y="20523"/>
                        </a:moveTo>
                        <a:cubicBezTo>
                          <a:pt x="573" y="9027"/>
                          <a:pt x="10061" y="-1"/>
                          <a:pt x="21573" y="0"/>
                        </a:cubicBezTo>
                        <a:cubicBezTo>
                          <a:pt x="33502" y="0"/>
                          <a:pt x="43173" y="9670"/>
                          <a:pt x="43173" y="21600"/>
                        </a:cubicBezTo>
                        <a:lnTo>
                          <a:pt x="21573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606" name="Line 200"/>
                  <p:cNvSpPr>
                    <a:spLocks noChangeShapeType="1"/>
                  </p:cNvSpPr>
                  <p:nvPr/>
                </p:nvSpPr>
                <p:spPr bwMode="auto">
                  <a:xfrm>
                    <a:off x="2200" y="7413"/>
                    <a:ext cx="0" cy="63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3563" name="Group 201"/>
                <p:cNvGrpSpPr>
                  <a:grpSpLocks/>
                </p:cNvGrpSpPr>
                <p:nvPr/>
              </p:nvGrpSpPr>
              <p:grpSpPr bwMode="auto">
                <a:xfrm>
                  <a:off x="2341" y="7276"/>
                  <a:ext cx="357" cy="935"/>
                  <a:chOff x="2020" y="7270"/>
                  <a:chExt cx="357" cy="935"/>
                </a:xfrm>
              </p:grpSpPr>
              <p:sp>
                <p:nvSpPr>
                  <p:cNvPr id="23601" name="Arc 202"/>
                  <p:cNvSpPr>
                    <a:spLocks/>
                  </p:cNvSpPr>
                  <p:nvPr/>
                </p:nvSpPr>
                <p:spPr bwMode="auto">
                  <a:xfrm flipV="1">
                    <a:off x="2020" y="8064"/>
                    <a:ext cx="174" cy="141"/>
                  </a:xfrm>
                  <a:custGeom>
                    <a:avLst/>
                    <a:gdLst>
                      <a:gd name="T0" fmla="*/ 0 w 43173"/>
                      <a:gd name="T1" fmla="*/ 0 h 21600"/>
                      <a:gd name="T2" fmla="*/ 0 w 43173"/>
                      <a:gd name="T3" fmla="*/ 0 h 21600"/>
                      <a:gd name="T4" fmla="*/ 0 w 43173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43173"/>
                      <a:gd name="T10" fmla="*/ 0 h 21600"/>
                      <a:gd name="T11" fmla="*/ 43173 w 43173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173" h="21600" fill="none" extrusionOk="0">
                        <a:moveTo>
                          <a:pt x="-1" y="20523"/>
                        </a:moveTo>
                        <a:cubicBezTo>
                          <a:pt x="573" y="9027"/>
                          <a:pt x="10061" y="-1"/>
                          <a:pt x="21573" y="0"/>
                        </a:cubicBezTo>
                        <a:cubicBezTo>
                          <a:pt x="33502" y="0"/>
                          <a:pt x="43173" y="9670"/>
                          <a:pt x="43173" y="21600"/>
                        </a:cubicBezTo>
                      </a:path>
                      <a:path w="43173" h="21600" stroke="0" extrusionOk="0">
                        <a:moveTo>
                          <a:pt x="-1" y="20523"/>
                        </a:moveTo>
                        <a:cubicBezTo>
                          <a:pt x="573" y="9027"/>
                          <a:pt x="10061" y="-1"/>
                          <a:pt x="21573" y="0"/>
                        </a:cubicBezTo>
                        <a:cubicBezTo>
                          <a:pt x="33502" y="0"/>
                          <a:pt x="43173" y="9670"/>
                          <a:pt x="43173" y="21600"/>
                        </a:cubicBezTo>
                        <a:lnTo>
                          <a:pt x="21573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602" name="Arc 203"/>
                  <p:cNvSpPr>
                    <a:spLocks/>
                  </p:cNvSpPr>
                  <p:nvPr/>
                </p:nvSpPr>
                <p:spPr bwMode="auto">
                  <a:xfrm>
                    <a:off x="2203" y="7270"/>
                    <a:ext cx="174" cy="141"/>
                  </a:xfrm>
                  <a:custGeom>
                    <a:avLst/>
                    <a:gdLst>
                      <a:gd name="T0" fmla="*/ 0 w 43173"/>
                      <a:gd name="T1" fmla="*/ 0 h 21600"/>
                      <a:gd name="T2" fmla="*/ 0 w 43173"/>
                      <a:gd name="T3" fmla="*/ 0 h 21600"/>
                      <a:gd name="T4" fmla="*/ 0 w 43173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43173"/>
                      <a:gd name="T10" fmla="*/ 0 h 21600"/>
                      <a:gd name="T11" fmla="*/ 43173 w 43173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173" h="21600" fill="none" extrusionOk="0">
                        <a:moveTo>
                          <a:pt x="-1" y="20523"/>
                        </a:moveTo>
                        <a:cubicBezTo>
                          <a:pt x="573" y="9027"/>
                          <a:pt x="10061" y="-1"/>
                          <a:pt x="21573" y="0"/>
                        </a:cubicBezTo>
                        <a:cubicBezTo>
                          <a:pt x="33502" y="0"/>
                          <a:pt x="43173" y="9670"/>
                          <a:pt x="43173" y="21600"/>
                        </a:cubicBezTo>
                      </a:path>
                      <a:path w="43173" h="21600" stroke="0" extrusionOk="0">
                        <a:moveTo>
                          <a:pt x="-1" y="20523"/>
                        </a:moveTo>
                        <a:cubicBezTo>
                          <a:pt x="573" y="9027"/>
                          <a:pt x="10061" y="-1"/>
                          <a:pt x="21573" y="0"/>
                        </a:cubicBezTo>
                        <a:cubicBezTo>
                          <a:pt x="33502" y="0"/>
                          <a:pt x="43173" y="9670"/>
                          <a:pt x="43173" y="21600"/>
                        </a:cubicBezTo>
                        <a:lnTo>
                          <a:pt x="21573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603" name="Line 204"/>
                  <p:cNvSpPr>
                    <a:spLocks noChangeShapeType="1"/>
                  </p:cNvSpPr>
                  <p:nvPr/>
                </p:nvSpPr>
                <p:spPr bwMode="auto">
                  <a:xfrm>
                    <a:off x="2200" y="7413"/>
                    <a:ext cx="0" cy="63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3599" name="Arc 205"/>
                <p:cNvSpPr>
                  <a:spLocks/>
                </p:cNvSpPr>
                <p:nvPr/>
              </p:nvSpPr>
              <p:spPr bwMode="auto">
                <a:xfrm flipV="1">
                  <a:off x="2698" y="8070"/>
                  <a:ext cx="174" cy="141"/>
                </a:xfrm>
                <a:custGeom>
                  <a:avLst/>
                  <a:gdLst>
                    <a:gd name="T0" fmla="*/ 0 w 43173"/>
                    <a:gd name="T1" fmla="*/ 0 h 21600"/>
                    <a:gd name="T2" fmla="*/ 0 w 43173"/>
                    <a:gd name="T3" fmla="*/ 0 h 21600"/>
                    <a:gd name="T4" fmla="*/ 0 w 4317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73"/>
                    <a:gd name="T10" fmla="*/ 0 h 21600"/>
                    <a:gd name="T11" fmla="*/ 43173 w 431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73" h="21600" fill="none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</a:path>
                    <a:path w="43173" h="21600" stroke="0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  <a:lnTo>
                        <a:pt x="21573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00" name="Line 206"/>
                <p:cNvSpPr>
                  <a:spLocks noChangeShapeType="1"/>
                </p:cNvSpPr>
                <p:nvPr/>
              </p:nvSpPr>
              <p:spPr bwMode="auto">
                <a:xfrm flipH="1">
                  <a:off x="2878" y="7147"/>
                  <a:ext cx="0" cy="90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565" name="Group 207"/>
              <p:cNvGrpSpPr>
                <a:grpSpLocks/>
              </p:cNvGrpSpPr>
              <p:nvPr/>
            </p:nvGrpSpPr>
            <p:grpSpPr bwMode="auto">
              <a:xfrm>
                <a:off x="5758" y="9140"/>
                <a:ext cx="644" cy="369"/>
                <a:chOff x="2004" y="7246"/>
                <a:chExt cx="644" cy="369"/>
              </a:xfrm>
            </p:grpSpPr>
            <p:sp>
              <p:nvSpPr>
                <p:cNvPr id="23592" name="Line 208"/>
                <p:cNvSpPr>
                  <a:spLocks noChangeShapeType="1"/>
                </p:cNvSpPr>
                <p:nvPr/>
              </p:nvSpPr>
              <p:spPr bwMode="auto">
                <a:xfrm flipH="1">
                  <a:off x="2350" y="7338"/>
                  <a:ext cx="0" cy="15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93" name="Line 209"/>
                <p:cNvSpPr>
                  <a:spLocks noChangeShapeType="1"/>
                </p:cNvSpPr>
                <p:nvPr/>
              </p:nvSpPr>
              <p:spPr bwMode="auto">
                <a:xfrm>
                  <a:off x="2004" y="7406"/>
                  <a:ext cx="24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94" name="Line 210"/>
                <p:cNvSpPr>
                  <a:spLocks noChangeShapeType="1"/>
                </p:cNvSpPr>
                <p:nvPr/>
              </p:nvSpPr>
              <p:spPr bwMode="auto">
                <a:xfrm>
                  <a:off x="2258" y="7246"/>
                  <a:ext cx="0" cy="3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95" name="Line 211"/>
                <p:cNvSpPr>
                  <a:spLocks noChangeShapeType="1"/>
                </p:cNvSpPr>
                <p:nvPr/>
              </p:nvSpPr>
              <p:spPr bwMode="auto">
                <a:xfrm>
                  <a:off x="2339" y="7407"/>
                  <a:ext cx="309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3586" name="Line 212"/>
              <p:cNvSpPr>
                <a:spLocks noChangeShapeType="1"/>
              </p:cNvSpPr>
              <p:nvPr/>
            </p:nvSpPr>
            <p:spPr bwMode="auto">
              <a:xfrm>
                <a:off x="6405" y="9296"/>
                <a:ext cx="34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7" name="Line 213"/>
              <p:cNvSpPr>
                <a:spLocks noChangeShapeType="1"/>
              </p:cNvSpPr>
              <p:nvPr/>
            </p:nvSpPr>
            <p:spPr bwMode="auto">
              <a:xfrm flipH="1">
                <a:off x="5564" y="8905"/>
                <a:ext cx="101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8" name="Line 214"/>
              <p:cNvSpPr>
                <a:spLocks noChangeShapeType="1"/>
              </p:cNvSpPr>
              <p:nvPr/>
            </p:nvSpPr>
            <p:spPr bwMode="auto">
              <a:xfrm>
                <a:off x="5564" y="8905"/>
                <a:ext cx="0" cy="16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9" name="Line 215"/>
              <p:cNvSpPr>
                <a:spLocks noChangeShapeType="1"/>
              </p:cNvSpPr>
              <p:nvPr/>
            </p:nvSpPr>
            <p:spPr bwMode="auto">
              <a:xfrm>
                <a:off x="5576" y="9159"/>
                <a:ext cx="0" cy="16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90" name="Line 216"/>
              <p:cNvSpPr>
                <a:spLocks noChangeShapeType="1"/>
              </p:cNvSpPr>
              <p:nvPr/>
            </p:nvSpPr>
            <p:spPr bwMode="auto">
              <a:xfrm flipH="1">
                <a:off x="5414" y="9043"/>
                <a:ext cx="139" cy="13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91" name="Line 217"/>
              <p:cNvSpPr>
                <a:spLocks noChangeShapeType="1"/>
              </p:cNvSpPr>
              <p:nvPr/>
            </p:nvSpPr>
            <p:spPr bwMode="auto">
              <a:xfrm flipH="1" flipV="1">
                <a:off x="5577" y="9295"/>
                <a:ext cx="184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66" name="Group 218"/>
            <p:cNvGrpSpPr>
              <a:grpSpLocks/>
            </p:cNvGrpSpPr>
            <p:nvPr/>
          </p:nvGrpSpPr>
          <p:grpSpPr bwMode="auto">
            <a:xfrm>
              <a:off x="6497" y="8539"/>
              <a:ext cx="1105" cy="173"/>
              <a:chOff x="6497" y="8467"/>
              <a:chExt cx="1105" cy="173"/>
            </a:xfrm>
          </p:grpSpPr>
          <p:sp>
            <p:nvSpPr>
              <p:cNvPr id="23581" name="Line 219"/>
              <p:cNvSpPr>
                <a:spLocks noChangeShapeType="1"/>
              </p:cNvSpPr>
              <p:nvPr/>
            </p:nvSpPr>
            <p:spPr bwMode="auto">
              <a:xfrm>
                <a:off x="6497" y="8640"/>
                <a:ext cx="357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2" name="Line 220"/>
              <p:cNvSpPr>
                <a:spLocks noChangeShapeType="1"/>
              </p:cNvSpPr>
              <p:nvPr/>
            </p:nvSpPr>
            <p:spPr bwMode="auto">
              <a:xfrm flipH="1" flipV="1">
                <a:off x="6831" y="8467"/>
                <a:ext cx="415" cy="1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3" name="Line 221"/>
              <p:cNvSpPr>
                <a:spLocks noChangeShapeType="1"/>
              </p:cNvSpPr>
              <p:nvPr/>
            </p:nvSpPr>
            <p:spPr bwMode="auto">
              <a:xfrm>
                <a:off x="7245" y="8593"/>
                <a:ext cx="357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26" name="TextBox 225"/>
          <p:cNvSpPr txBox="1"/>
          <p:nvPr/>
        </p:nvSpPr>
        <p:spPr>
          <a:xfrm>
            <a:off x="1819275" y="5037138"/>
            <a:ext cx="24288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1. слабеет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2. от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3. </a:t>
            </a:r>
            <a:r>
              <a:rPr lang="ru-RU" b="1" cap="all" dirty="0">
                <a:latin typeface="Times New Roman" pitchFamily="18" charset="0"/>
                <a:cs typeface="Times New Roman" pitchFamily="18" charset="0"/>
              </a:rPr>
              <a:t>сердечник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4386263" y="4643438"/>
            <a:ext cx="2428875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u="sng" cap="all" dirty="0">
                <a:latin typeface="Times New Roman" pitchFamily="18" charset="0"/>
                <a:cs typeface="Times New Roman" pitchFamily="18" charset="0"/>
              </a:rPr>
              <a:t>Электромагнит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Переноска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сортировка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звонок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телеграф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реле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28938" y="28575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71750" y="1071563"/>
            <a:ext cx="4214813" cy="2071687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8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№15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48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17-20</a:t>
            </a:r>
            <a:endParaRPr lang="en-US" sz="4800" b="1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92868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822568" y="573560"/>
            <a:ext cx="1117584" cy="877359"/>
          </a:xfrm>
          <a:prstGeom prst="rect">
            <a:avLst/>
          </a:prstGeom>
          <a:solidFill>
            <a:srgbClr val="66CCFF">
              <a:alpha val="84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66"/>
          <p:cNvGrpSpPr/>
          <p:nvPr/>
        </p:nvGrpSpPr>
        <p:grpSpPr>
          <a:xfrm>
            <a:off x="4822568" y="168896"/>
            <a:ext cx="1117584" cy="1316038"/>
            <a:chOff x="3168664" y="526712"/>
            <a:chExt cx="1117584" cy="1316038"/>
          </a:xfrm>
        </p:grpSpPr>
        <p:sp>
          <p:nvSpPr>
            <p:cNvPr id="2054" name="Line 6"/>
            <p:cNvSpPr>
              <a:spLocks noChangeShapeType="1"/>
            </p:cNvSpPr>
            <p:nvPr/>
          </p:nvSpPr>
          <p:spPr bwMode="auto">
            <a:xfrm>
              <a:off x="3168664" y="526712"/>
              <a:ext cx="0" cy="131603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5" name="Line 7"/>
            <p:cNvSpPr>
              <a:spLocks noChangeShapeType="1"/>
            </p:cNvSpPr>
            <p:nvPr/>
          </p:nvSpPr>
          <p:spPr bwMode="auto">
            <a:xfrm>
              <a:off x="4286248" y="526712"/>
              <a:ext cx="0" cy="131603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/>
            </a:p>
          </p:txBody>
        </p:sp>
        <p:sp>
          <p:nvSpPr>
            <p:cNvPr id="2056" name="Line 8"/>
            <p:cNvSpPr>
              <a:spLocks noChangeShapeType="1"/>
            </p:cNvSpPr>
            <p:nvPr/>
          </p:nvSpPr>
          <p:spPr bwMode="auto">
            <a:xfrm>
              <a:off x="3168664" y="1816080"/>
              <a:ext cx="1117584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62" name="Прямая соединительная линия 61"/>
          <p:cNvCxnSpPr/>
          <p:nvPr/>
        </p:nvCxnSpPr>
        <p:spPr>
          <a:xfrm rot="5400000" flipH="1" flipV="1">
            <a:off x="2313947" y="1177933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/>
          <p:cNvSpPr/>
          <p:nvPr/>
        </p:nvSpPr>
        <p:spPr>
          <a:xfrm>
            <a:off x="6243004" y="2299519"/>
            <a:ext cx="18573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en-US" sz="4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40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028384" y="2448398"/>
            <a:ext cx="1008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(80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" name="Прямая со стрелкой 70"/>
          <p:cNvCxnSpPr/>
          <p:nvPr/>
        </p:nvCxnSpPr>
        <p:spPr>
          <a:xfrm rot="5400000" flipH="1" flipV="1">
            <a:off x="5783987" y="1042455"/>
            <a:ext cx="1800000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6398632" y="1857364"/>
            <a:ext cx="244427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6255756" y="-24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914176" y="1357298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6106516" y="1200774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76" name="Прямая соединительная линия 75"/>
          <p:cNvCxnSpPr>
            <a:stCxn id="74" idx="0"/>
          </p:cNvCxnSpPr>
          <p:nvPr/>
        </p:nvCxnSpPr>
        <p:spPr>
          <a:xfrm flipH="1" flipV="1">
            <a:off x="7784690" y="548680"/>
            <a:ext cx="744398" cy="808618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6732240" y="1412776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5940152" y="332656"/>
            <a:ext cx="864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899592" y="3429000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2300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000·2,5=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0" y="4500570"/>
            <a:ext cx="9144000" cy="523220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 конденсации 2,5кг пара выделится ……Дж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3995936" y="3717032"/>
            <a:ext cx="1964577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0" y="0"/>
            <a:ext cx="3635896" cy="3234219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вд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=2,5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>
              <a:lnSpc>
                <a:spcPts val="35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вд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=4200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Дж/(кг∙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2,5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=2,3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МДж/кг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flipV="1">
            <a:off x="6660232" y="548680"/>
            <a:ext cx="1080120" cy="3248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3491880" y="2357388"/>
            <a:ext cx="792088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449192" y="2361580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0" y="3293616"/>
            <a:ext cx="9716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1"/>
          <p:cNvSpPr>
            <a:spLocks noChangeArrowheads="1"/>
          </p:cNvSpPr>
          <p:nvPr/>
        </p:nvSpPr>
        <p:spPr bwMode="auto">
          <a:xfrm>
            <a:off x="4135411" y="2480196"/>
            <a:ext cx="5212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19672" y="2977788"/>
            <a:ext cx="752432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рассматриваем только процесс конденсации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lum bright="-20000" contrast="60000"/>
          </a:blip>
          <a:srcRect l="8643" t="14629" r="9686" b="75459"/>
          <a:stretch>
            <a:fillRect/>
          </a:stretch>
        </p:blipFill>
        <p:spPr bwMode="auto">
          <a:xfrm>
            <a:off x="0" y="5229200"/>
            <a:ext cx="91440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>
            <a:off x="6732240" y="0"/>
            <a:ext cx="158417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конденсация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2700955">
            <a:off x="7856612" y="694884"/>
            <a:ext cx="136815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охлаждение</a:t>
            </a:r>
            <a:endParaRPr lang="ru-RU" sz="1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0" y="5000636"/>
            <a:ext cx="533401" cy="357166"/>
          </a:xfrm>
          <a:prstGeom prst="rect">
            <a:avLst/>
          </a:prstGeom>
          <a:solidFill>
            <a:srgbClr val="FFFFFF"/>
          </a:solidFill>
          <a:ln w="952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13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300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300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300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300"/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300"/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300"/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1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69" grpId="0"/>
      <p:bldP spid="70" grpId="0"/>
      <p:bldP spid="73" grpId="0"/>
      <p:bldP spid="74" grpId="0"/>
      <p:bldP spid="75" grpId="0"/>
      <p:bldP spid="78" grpId="0"/>
      <p:bldP spid="91" grpId="0"/>
      <p:bldP spid="90" grpId="0" animBg="1"/>
      <p:bldP spid="99" grpId="0" animBg="1"/>
      <p:bldP spid="55" grpId="0" build="p" animBg="1"/>
      <p:bldP spid="66" grpId="0" animBg="1"/>
      <p:bldP spid="79" grpId="0"/>
      <p:bldP spid="80" grpId="0" animBg="1"/>
      <p:bldP spid="68" grpId="0"/>
      <p:bldP spid="39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Скругленный прямоугольник 48"/>
          <p:cNvSpPr/>
          <p:nvPr/>
        </p:nvSpPr>
        <p:spPr>
          <a:xfrm>
            <a:off x="5857884" y="2860346"/>
            <a:ext cx="2928958" cy="928694"/>
          </a:xfrm>
          <a:prstGeom prst="roundRect">
            <a:avLst/>
          </a:prstGeom>
          <a:solidFill>
            <a:schemeClr val="accent1">
              <a:alpha val="73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00298" y="0"/>
            <a:ext cx="4240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ТЕПЛОЁМКОСТЬ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857232"/>
            <a:ext cx="8130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35724" y="843584"/>
            <a:ext cx="17091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 1</a:t>
            </a:r>
            <a:r>
              <a:rPr lang="ru-RU" sz="32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 -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88648" y="802640"/>
            <a:ext cx="15039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Дж –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38308" y="775344"/>
            <a:ext cx="29854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удельная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85720" y="1285860"/>
            <a:ext cx="315208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5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4200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643438" y="1357298"/>
            <a:ext cx="312938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свинца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140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2101792"/>
            <a:ext cx="30684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кг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ru-RU" sz="36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870032" y="2060848"/>
            <a:ext cx="16578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Дж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0" y="2673296"/>
            <a:ext cx="29787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на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6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-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928926" y="2673296"/>
            <a:ext cx="14798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6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1"/>
          <p:cNvSpPr>
            <a:spLocks noChangeArrowheads="1"/>
          </p:cNvSpPr>
          <p:nvPr/>
        </p:nvSpPr>
        <p:spPr bwMode="auto">
          <a:xfrm>
            <a:off x="5572132" y="2873836"/>
            <a:ext cx="15728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Q=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521462" y="2931784"/>
            <a:ext cx="13564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861214" y="2852936"/>
            <a:ext cx="19111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48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8" cstate="print">
            <a:lum bright="-20000" contrast="80000"/>
          </a:blip>
          <a:srcRect l="8823" t="8159" r="9686" b="82230"/>
          <a:stretch>
            <a:fillRect/>
          </a:stretch>
        </p:blipFill>
        <p:spPr bwMode="auto">
          <a:xfrm>
            <a:off x="0" y="4221088"/>
            <a:ext cx="9144001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" y="0"/>
            <a:ext cx="500034" cy="357166"/>
          </a:xfrm>
          <a:prstGeom prst="rect">
            <a:avLst/>
          </a:prstGeom>
          <a:solidFill>
            <a:srgbClr val="FFFFFF"/>
          </a:solidFill>
          <a:ln w="952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14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1704A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3" grpId="0"/>
      <p:bldP spid="4" grpId="0"/>
      <p:bldP spid="6" grpId="0"/>
      <p:bldP spid="7" grpId="0"/>
      <p:bldP spid="8" grpId="0"/>
      <p:bldP spid="10" grpId="0"/>
      <p:bldP spid="11" grpId="0"/>
      <p:bldP spid="29" grpId="0"/>
      <p:bldP spid="30" grpId="0"/>
      <p:bldP spid="44" grpId="0"/>
      <p:bldP spid="45" grpId="0"/>
      <p:bldP spid="46" grpId="0"/>
      <p:bldP spid="47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6024" y="214290"/>
            <a:ext cx="35734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8" action="ppaction://hlinkfile"/>
              </a:rPr>
              <a:t>Кипение</a:t>
            </a:r>
            <a:r>
              <a:rPr lang="ru-RU" sz="4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981710" y="1071546"/>
            <a:ext cx="56622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парообразование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всему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КИПЕНИЯ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 таблицы )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2190">
            <a:off x="1004677" y="320717"/>
            <a:ext cx="1836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пузырки</a:t>
            </a:r>
            <a:r>
              <a:rPr lang="ru-RU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57488" y="2857496"/>
            <a:ext cx="13516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0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 rot="1302458">
            <a:off x="1571636" y="3429000"/>
            <a:ext cx="18573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пузыре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3000364" y="3500438"/>
            <a:ext cx="9286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gh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857356" y="2857496"/>
            <a:ext cx="12747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000" b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83748" y="2826946"/>
            <a:ext cx="11616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000" b="1" baseline="-25000" dirty="0" err="1" smtClean="0">
                <a:latin typeface="Times New Roman" pitchFamily="18" charset="0"/>
                <a:cs typeface="Times New Roman" pitchFamily="18" charset="0"/>
              </a:rPr>
              <a:t>атм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3929058" y="3563502"/>
            <a:ext cx="13573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10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5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Па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00034" y="285728"/>
            <a:ext cx="1356299" cy="2783905"/>
            <a:chOff x="4745" y="2903"/>
            <a:chExt cx="534" cy="784"/>
          </a:xfrm>
        </p:grpSpPr>
        <p:sp>
          <p:nvSpPr>
            <p:cNvPr id="24" name="Line 16"/>
            <p:cNvSpPr>
              <a:spLocks noChangeShapeType="1"/>
            </p:cNvSpPr>
            <p:nvPr/>
          </p:nvSpPr>
          <p:spPr bwMode="auto">
            <a:xfrm flipH="1">
              <a:off x="5278" y="2904"/>
              <a:ext cx="1" cy="78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 flipH="1">
              <a:off x="4745" y="2903"/>
              <a:ext cx="1" cy="78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>
              <a:off x="4758" y="3685"/>
              <a:ext cx="51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500034" y="944436"/>
            <a:ext cx="1362066" cy="2102590"/>
          </a:xfrm>
          <a:prstGeom prst="rect">
            <a:avLst/>
          </a:prstGeom>
          <a:solidFill>
            <a:srgbClr val="00CC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284830" y="2783881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13326" y="2783881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6786546" y="2276872"/>
            <a:ext cx="23574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1ат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2244" y="3075008"/>
            <a:ext cx="1500198" cy="2857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9" cstate="print">
            <a:lum bright="-20000" contrast="80000"/>
          </a:blip>
          <a:srcRect l="8823" t="18114" r="10423" b="64691"/>
          <a:stretch>
            <a:fillRect/>
          </a:stretch>
        </p:blipFill>
        <p:spPr bwMode="auto">
          <a:xfrm>
            <a:off x="0" y="4104456"/>
            <a:ext cx="918051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9" cstate="print">
            <a:lum bright="-20000" contrast="80000"/>
          </a:blip>
          <a:srcRect l="59562" t="26259" r="9686" b="38791"/>
          <a:stretch>
            <a:fillRect/>
          </a:stretch>
        </p:blipFill>
        <p:spPr bwMode="auto">
          <a:xfrm>
            <a:off x="5974381" y="4392488"/>
            <a:ext cx="3098627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Прямая соединительная линия 33"/>
          <p:cNvCxnSpPr/>
          <p:nvPr/>
        </p:nvCxnSpPr>
        <p:spPr>
          <a:xfrm flipV="1">
            <a:off x="5940152" y="5301208"/>
            <a:ext cx="2880320" cy="72008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4283968" y="5445805"/>
            <a:ext cx="179279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6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gh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</a:t>
            </a: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1" y="0"/>
            <a:ext cx="500034" cy="357166"/>
          </a:xfrm>
          <a:prstGeom prst="rect">
            <a:avLst/>
          </a:prstGeom>
          <a:solidFill>
            <a:srgbClr val="FFFFFF"/>
          </a:solidFill>
          <a:ln w="952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14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4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3C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3120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4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4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052 -0.2886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mph" presetSubtype="0" repeatCount="indefinite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64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052 -0.2886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300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3C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3120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300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300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300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3C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3120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300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300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300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3C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3120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300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300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169" grpId="0" build="p"/>
      <p:bldP spid="6" grpId="0"/>
      <p:bldP spid="17" grpId="0"/>
      <p:bldP spid="7176" grpId="0"/>
      <p:bldP spid="19" grpId="0"/>
      <p:bldP spid="20" grpId="0"/>
      <p:bldP spid="21" grpId="0"/>
      <p:bldP spid="22" grpId="0"/>
      <p:bldP spid="27" grpId="0" animBg="1"/>
      <p:bldP spid="28" grpId="0" animBg="1"/>
      <p:bldP spid="28" grpId="1" animBg="1"/>
      <p:bldP spid="28" grpId="2" animBg="1"/>
      <p:bldP spid="30" grpId="0" animBg="1"/>
      <p:bldP spid="30" grpId="1" animBg="1"/>
      <p:bldP spid="30" grpId="2" animBg="1"/>
      <p:bldP spid="32" grpId="0"/>
      <p:bldP spid="32" grpId="1"/>
      <p:bldP spid="23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lum bright="-20000" contrast="80000"/>
          </a:blip>
          <a:srcRect l="8823" t="34964" r="41515" b="38791"/>
          <a:stretch>
            <a:fillRect/>
          </a:stretch>
        </p:blipFill>
        <p:spPr bwMode="auto">
          <a:xfrm>
            <a:off x="0" y="0"/>
            <a:ext cx="9144000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1571612"/>
            <a:ext cx="4857752" cy="531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1822914"/>
            <a:ext cx="6543576" cy="27392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№898.  Возле самого носика «кипящего» чайника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совсем не видно пара, а выше «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 хорошо виден,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потому что пар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невидим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а видим мы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капельки воды.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" y="0"/>
            <a:ext cx="500034" cy="357166"/>
          </a:xfrm>
          <a:prstGeom prst="rect">
            <a:avLst/>
          </a:prstGeom>
          <a:solidFill>
            <a:srgbClr val="FFFFFF"/>
          </a:solidFill>
          <a:ln w="952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14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 rot="18808039">
            <a:off x="6372061" y="4901642"/>
            <a:ext cx="1744507" cy="122753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643042" y="0"/>
            <a:ext cx="6986593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 ТЕПЛОТА парообразования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sym typeface="Symbol" pitchFamily="18" charset="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06" y="642918"/>
            <a:ext cx="12570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кг -  </a:t>
            </a:r>
            <a:endParaRPr lang="ru-RU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571480"/>
            <a:ext cx="16964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Дж –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14612" y="571480"/>
            <a:ext cx="29854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удельная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42844" y="1214422"/>
            <a:ext cx="26775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2,3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2599032" y="1214422"/>
            <a:ext cx="1409361" cy="995133"/>
            <a:chOff x="2469887" y="5355195"/>
            <a:chExt cx="1180684" cy="995133"/>
          </a:xfrm>
        </p:grpSpPr>
        <p:sp>
          <p:nvSpPr>
            <p:cNvPr id="12" name="Rectangle 1"/>
            <p:cNvSpPr>
              <a:spLocks noChangeArrowheads="1"/>
            </p:cNvSpPr>
            <p:nvPr/>
          </p:nvSpPr>
          <p:spPr bwMode="auto">
            <a:xfrm>
              <a:off x="2469887" y="5355195"/>
              <a:ext cx="118068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Дж 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853864" y="5827108"/>
              <a:ext cx="5401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кг </a:t>
              </a:r>
              <a:endParaRPr lang="ru-RU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2643174" y="5857892"/>
              <a:ext cx="957619" cy="37982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316742" y="1142984"/>
            <a:ext cx="29618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спирт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0,85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5"/>
          <p:cNvGrpSpPr/>
          <p:nvPr/>
        </p:nvGrpSpPr>
        <p:grpSpPr>
          <a:xfrm>
            <a:off x="7000892" y="1153434"/>
            <a:ext cx="1409361" cy="995133"/>
            <a:chOff x="2469887" y="5355195"/>
            <a:chExt cx="1180684" cy="995133"/>
          </a:xfrm>
        </p:grpSpPr>
        <p:sp>
          <p:nvSpPr>
            <p:cNvPr id="17" name="Rectangle 1"/>
            <p:cNvSpPr>
              <a:spLocks noChangeArrowheads="1"/>
            </p:cNvSpPr>
            <p:nvPr/>
          </p:nvSpPr>
          <p:spPr bwMode="auto">
            <a:xfrm>
              <a:off x="2469887" y="5355195"/>
              <a:ext cx="118068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Дж 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853864" y="5827108"/>
              <a:ext cx="5401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кг </a:t>
              </a:r>
              <a:endParaRPr lang="ru-RU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2643174" y="5857892"/>
              <a:ext cx="957619" cy="37982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Прямоугольник 19"/>
          <p:cNvSpPr/>
          <p:nvPr/>
        </p:nvSpPr>
        <p:spPr>
          <a:xfrm>
            <a:off x="214282" y="2180862"/>
            <a:ext cx="16225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кг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615714" y="2143116"/>
            <a:ext cx="1965795" cy="64633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Дж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979860" y="2060848"/>
            <a:ext cx="2306916" cy="928694"/>
          </a:xfrm>
          <a:prstGeom prst="roundRect">
            <a:avLst/>
          </a:prstGeom>
          <a:solidFill>
            <a:schemeClr val="accent1">
              <a:alpha val="73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5673208" y="2001614"/>
            <a:ext cx="15728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Q=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22538" y="2073052"/>
            <a:ext cx="13564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962290" y="1980714"/>
            <a:ext cx="12279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 </a:t>
            </a:r>
            <a:r>
              <a:rPr lang="en-US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8" cstate="print">
            <a:lum bright="10000" contrast="40000"/>
          </a:blip>
          <a:srcRect/>
          <a:stretch>
            <a:fillRect/>
          </a:stretch>
        </p:blipFill>
        <p:spPr bwMode="auto">
          <a:xfrm>
            <a:off x="0" y="2924944"/>
            <a:ext cx="7936409" cy="2643181"/>
          </a:xfrm>
          <a:prstGeom prst="rect">
            <a:avLst/>
          </a:prstGeom>
          <a:noFill/>
          <a:ln w="57150">
            <a:solidFill>
              <a:srgbClr val="FF33CC"/>
            </a:solidFill>
            <a:miter lim="800000"/>
            <a:headEnd/>
            <a:tailEnd/>
          </a:ln>
        </p:spPr>
      </p:pic>
      <p:sp>
        <p:nvSpPr>
          <p:cNvPr id="39" name="Скругленный прямоугольник 38"/>
          <p:cNvSpPr/>
          <p:nvPr/>
        </p:nvSpPr>
        <p:spPr>
          <a:xfrm>
            <a:off x="5148064" y="3212976"/>
            <a:ext cx="571504" cy="411782"/>
          </a:xfrm>
          <a:prstGeom prst="round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0" y="4437112"/>
            <a:ext cx="3491880" cy="41178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9" cstate="print">
            <a:lum bright="-20000" contrast="80000"/>
          </a:blip>
          <a:srcRect l="9813" t="8109" r="11829" b="88033"/>
          <a:stretch>
            <a:fillRect/>
          </a:stretch>
        </p:blipFill>
        <p:spPr bwMode="auto">
          <a:xfrm>
            <a:off x="0" y="5688632"/>
            <a:ext cx="745232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0" y="0"/>
            <a:ext cx="571471" cy="428604"/>
          </a:xfrm>
          <a:prstGeom prst="rect">
            <a:avLst/>
          </a:prstGeom>
          <a:solidFill>
            <a:srgbClr val="FFFFFF"/>
          </a:solidFill>
          <a:ln w="952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15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1704A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"/>
                            </p:stCondLst>
                            <p:childTnLst>
                              <p:par>
                                <p:cTn id="2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 animBg="1"/>
      <p:bldP spid="4" grpId="0"/>
      <p:bldP spid="7" grpId="0"/>
      <p:bldP spid="8" grpId="0"/>
      <p:bldP spid="9" grpId="0"/>
      <p:bldP spid="15" grpId="0"/>
      <p:bldP spid="20" grpId="0"/>
      <p:bldP spid="21" grpId="0" animBg="1"/>
      <p:bldP spid="22" grpId="0" animBg="1"/>
      <p:bldP spid="23" grpId="0"/>
      <p:bldP spid="24" grpId="0"/>
      <p:bldP spid="25" grpId="0"/>
      <p:bldP spid="39" grpId="0" animBg="1"/>
      <p:bldP spid="4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2528</TotalTime>
  <Words>1859</Words>
  <Application>Microsoft Office PowerPoint</Application>
  <PresentationFormat>Экран (4:3)</PresentationFormat>
  <Paragraphs>491</Paragraphs>
  <Slides>47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Трек</vt:lpstr>
      <vt:lpstr>Слайд 1</vt:lpstr>
      <vt:lpstr>Домашнее задание.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Домашнее задание.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Домашнее задание.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№15     магнитное поле.   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№15     магнитное поле.   </vt:lpstr>
      <vt:lpstr>Домашнее задание.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knt</cp:lastModifiedBy>
  <cp:revision>175</cp:revision>
  <dcterms:created xsi:type="dcterms:W3CDTF">2009-11-04T14:29:22Z</dcterms:created>
  <dcterms:modified xsi:type="dcterms:W3CDTF">2020-02-12T08:12:02Z</dcterms:modified>
</cp:coreProperties>
</file>