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0"/>
  </p:notesMasterIdLst>
  <p:sldIdLst>
    <p:sldId id="359" r:id="rId2"/>
    <p:sldId id="289" r:id="rId3"/>
    <p:sldId id="345" r:id="rId4"/>
    <p:sldId id="363" r:id="rId5"/>
    <p:sldId id="360" r:id="rId6"/>
    <p:sldId id="362" r:id="rId7"/>
    <p:sldId id="357" r:id="rId8"/>
    <p:sldId id="358" r:id="rId9"/>
    <p:sldId id="316" r:id="rId10"/>
    <p:sldId id="337" r:id="rId11"/>
    <p:sldId id="348" r:id="rId12"/>
    <p:sldId id="349" r:id="rId13"/>
    <p:sldId id="350" r:id="rId14"/>
    <p:sldId id="338" r:id="rId15"/>
    <p:sldId id="339" r:id="rId16"/>
    <p:sldId id="351" r:id="rId17"/>
    <p:sldId id="347" r:id="rId18"/>
    <p:sldId id="366" r:id="rId19"/>
    <p:sldId id="367" r:id="rId20"/>
    <p:sldId id="364" r:id="rId21"/>
    <p:sldId id="344" r:id="rId22"/>
    <p:sldId id="346" r:id="rId23"/>
    <p:sldId id="365" r:id="rId24"/>
    <p:sldId id="352" r:id="rId25"/>
    <p:sldId id="353" r:id="rId26"/>
    <p:sldId id="354" r:id="rId27"/>
    <p:sldId id="356" r:id="rId28"/>
    <p:sldId id="35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6600"/>
    <a:srgbClr val="365D21"/>
    <a:srgbClr val="220FB1"/>
    <a:srgbClr val="66CCFF"/>
    <a:srgbClr val="003300"/>
    <a:srgbClr val="000000"/>
    <a:srgbClr val="0033CC"/>
    <a:srgbClr val="0014AC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64" autoAdjust="0"/>
    <p:restoredTop sz="94671" autoAdjust="0"/>
  </p:normalViewPr>
  <p:slideViewPr>
    <p:cSldViewPr>
      <p:cViewPr>
        <p:scale>
          <a:sx n="51" d="100"/>
          <a:sy n="51" d="100"/>
        </p:scale>
        <p:origin x="-251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654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0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0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0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.wav"/><Relationship Id="rId10" Type="http://schemas.openxmlformats.org/officeDocument/2006/relationships/image" Target="../media/image11.jpeg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1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10.wav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12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emf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835821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marL="0" indent="0" algn="ctr">
              <a:lnSpc>
                <a:spcPts val="4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Прз№0,1,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упр12(1-4)стр182</a:t>
            </a:r>
          </a:p>
          <a:p>
            <a:pPr marL="0" indent="0" algn="ctr">
              <a:lnSpc>
                <a:spcPts val="4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Гр.3, бр3</a:t>
            </a:r>
          </a:p>
          <a:p>
            <a:pPr marL="0" indent="0" algn="ctr">
              <a:lnSpc>
                <a:spcPts val="4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3//№294,292,297,300,308</a:t>
            </a:r>
          </a:p>
          <a:p>
            <a:pPr marL="0" indent="0" algn="ctr">
              <a:lnSpc>
                <a:spcPts val="4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Д(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634,635,636,637,630***)</a:t>
            </a:r>
          </a:p>
          <a:p>
            <a:pPr marL="0" indent="0" algn="ctr">
              <a:lnSpc>
                <a:spcPts val="4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Упр11(8-10)12(1-4)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52"/>
            <a:ext cx="9144000" cy="5635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 Домашнее задание.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857620" y="3143248"/>
            <a:ext cx="2357454" cy="1087441"/>
          </a:xfrm>
          <a:prstGeom prst="foldedCorner">
            <a:avLst>
              <a:gd name="adj" fmla="val 12500"/>
            </a:avLst>
          </a:prstGeom>
          <a:solidFill>
            <a:srgbClr val="006600">
              <a:alpha val="25000"/>
            </a:srgb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00800" cy="1124744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газовые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…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4282" y="1270000"/>
            <a:ext cx="2500331" cy="730240"/>
          </a:xfrm>
          <a:prstGeom prst="rect">
            <a:avLst/>
          </a:prstGeom>
          <a:solidFill>
            <a:srgbClr val="00FF00">
              <a:alpha val="5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786182" y="1285860"/>
            <a:ext cx="2143139" cy="61912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28599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2800" b="1" baseline="-25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228599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2800" b="1" baseline="-25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2600" y="3475040"/>
            <a:ext cx="874690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115680" y="3214686"/>
            <a:ext cx="2357454" cy="1087441"/>
          </a:xfrm>
          <a:prstGeom prst="foldedCorner">
            <a:avLst>
              <a:gd name="adj" fmla="val 12500"/>
            </a:avLst>
          </a:prstGeom>
          <a:solidFill>
            <a:srgbClr val="FFFF00">
              <a:alpha val="42000"/>
            </a:srgb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214414" y="3214306"/>
            <a:ext cx="1089029" cy="1143388"/>
            <a:chOff x="9757" y="3167"/>
            <a:chExt cx="681" cy="745"/>
          </a:xfrm>
        </p:grpSpPr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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9766" y="3510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2459355" y="3143248"/>
            <a:ext cx="1112514" cy="1214446"/>
            <a:chOff x="9757" y="3167"/>
            <a:chExt cx="681" cy="662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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9757" y="3495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89782" y="3480394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3898563" y="3142868"/>
            <a:ext cx="1089029" cy="1143388"/>
            <a:chOff x="9757" y="3167"/>
            <a:chExt cx="681" cy="745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9766" y="3510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5143504" y="3071810"/>
            <a:ext cx="1112514" cy="1214446"/>
            <a:chOff x="9757" y="3167"/>
            <a:chExt cx="681" cy="662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9757" y="3495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673931" y="3408956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28596" y="4357694"/>
            <a:ext cx="6696092" cy="10001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58" y="4572008"/>
            <a:ext cx="428628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cap="all" dirty="0" smtClean="0"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Объединенный </a:t>
            </a:r>
            <a:r>
              <a:rPr lang="ru-RU" sz="2800" b="1" u="sng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800" b="1" u="sng" cap="all" dirty="0" smtClean="0">
                <a:solidFill>
                  <a:srgbClr val="000099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З.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4008" y="4365104"/>
            <a:ext cx="342902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Ур-ние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Клапейрона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2857488" y="1500174"/>
            <a:ext cx="78581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65014" y="3345420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5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57000"/>
            </a:schemeClr>
          </a:solidFill>
        </p:grpSpPr>
        <p:sp>
          <p:nvSpPr>
            <p:cNvPr id="40" name="Прямоугольник 8"/>
            <p:cNvSpPr/>
            <p:nvPr/>
          </p:nvSpPr>
          <p:spPr>
            <a:xfrm>
              <a:off x="-6929518" y="-3429000"/>
              <a:ext cx="9144000" cy="6858000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endPara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7"/>
            <p:cNvSpPr txBox="1"/>
            <p:nvPr/>
          </p:nvSpPr>
          <p:spPr>
            <a:xfrm>
              <a:off x="-4857848" y="2321004"/>
              <a:ext cx="5191091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1026" grpId="0" animBg="1"/>
      <p:bldP spid="1027" grpId="0" animBg="1"/>
      <p:bldP spid="8" grpId="0"/>
      <p:bldP spid="9" grpId="0"/>
      <p:bldP spid="1029" grpId="0"/>
      <p:bldP spid="1030" grpId="0" animBg="1"/>
      <p:bldP spid="1030" grpId="1" animBg="1"/>
      <p:bldP spid="20" grpId="0"/>
      <p:bldP spid="20" grpId="1"/>
      <p:bldP spid="29" grpId="0"/>
      <p:bldP spid="32" grpId="0" animBg="1"/>
      <p:bldP spid="33" grpId="0" animBg="1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>
          <a:xfrm>
            <a:off x="3752547" y="0"/>
            <a:ext cx="2428892" cy="1200774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6" name="Овал 45"/>
          <p:cNvSpPr/>
          <p:nvPr/>
        </p:nvSpPr>
        <p:spPr>
          <a:xfrm>
            <a:off x="928662" y="3357562"/>
            <a:ext cx="2286016" cy="642942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143108" y="1785926"/>
            <a:ext cx="1928826" cy="1285884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5984" y="1785926"/>
            <a:ext cx="1856694" cy="1320806"/>
            <a:chOff x="938" y="6349"/>
            <a:chExt cx="1391" cy="843"/>
          </a:xfrm>
        </p:grpSpPr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8" y="6349"/>
              <a:ext cx="1391" cy="843"/>
              <a:chOff x="892" y="5583"/>
              <a:chExt cx="1391" cy="843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892" y="5584"/>
                <a:ext cx="608" cy="812"/>
                <a:chOff x="9735" y="3167"/>
                <a:chExt cx="703" cy="662"/>
              </a:xfrm>
            </p:grpSpPr>
            <p:sp>
              <p:nvSpPr>
                <p:cNvPr id="20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614" y="5583"/>
                <a:ext cx="669" cy="843"/>
                <a:chOff x="9758" y="3167"/>
                <a:chExt cx="701" cy="662"/>
              </a:xfrm>
            </p:grpSpPr>
            <p:sp>
              <p:nvSpPr>
                <p:cNvPr id="2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79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3" name="Прямоугольник 42"/>
          <p:cNvSpPr/>
          <p:nvPr/>
        </p:nvSpPr>
        <p:spPr>
          <a:xfrm>
            <a:off x="1214414" y="3401662"/>
            <a:ext cx="173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=const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1499703" y="4313884"/>
            <a:ext cx="0" cy="15637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1452868" y="5786454"/>
            <a:ext cx="191928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Arc 48"/>
          <p:cNvSpPr>
            <a:spLocks/>
          </p:cNvSpPr>
          <p:nvPr/>
        </p:nvSpPr>
        <p:spPr bwMode="auto">
          <a:xfrm rot="6365021" flipV="1">
            <a:off x="1822731" y="4320845"/>
            <a:ext cx="1174157" cy="1188073"/>
          </a:xfrm>
          <a:custGeom>
            <a:avLst/>
            <a:gdLst>
              <a:gd name="G0" fmla="+- 0 0 0"/>
              <a:gd name="G1" fmla="+- 20408 0 0"/>
              <a:gd name="G2" fmla="+- 21600 0 0"/>
              <a:gd name="T0" fmla="*/ 7076 w 21600"/>
              <a:gd name="T1" fmla="*/ 0 h 24128"/>
              <a:gd name="T2" fmla="*/ 21277 w 21600"/>
              <a:gd name="T3" fmla="*/ 24128 h 24128"/>
              <a:gd name="T4" fmla="*/ 0 w 21600"/>
              <a:gd name="T5" fmla="*/ 20408 h 2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28" fill="none" extrusionOk="0">
                <a:moveTo>
                  <a:pt x="7076" y="-1"/>
                </a:moveTo>
                <a:cubicBezTo>
                  <a:pt x="15770" y="3014"/>
                  <a:pt x="21600" y="11206"/>
                  <a:pt x="21600" y="20408"/>
                </a:cubicBezTo>
                <a:cubicBezTo>
                  <a:pt x="21600" y="21655"/>
                  <a:pt x="21492" y="22899"/>
                  <a:pt x="21277" y="24128"/>
                </a:cubicBezTo>
              </a:path>
              <a:path w="21600" h="24128" stroke="0" extrusionOk="0">
                <a:moveTo>
                  <a:pt x="7076" y="-1"/>
                </a:moveTo>
                <a:cubicBezTo>
                  <a:pt x="15770" y="3014"/>
                  <a:pt x="21600" y="11206"/>
                  <a:pt x="21600" y="20408"/>
                </a:cubicBezTo>
                <a:cubicBezTo>
                  <a:pt x="21600" y="21655"/>
                  <a:pt x="21492" y="22899"/>
                  <a:pt x="21277" y="24128"/>
                </a:cubicBezTo>
                <a:lnTo>
                  <a:pt x="0" y="2040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7" name="Arc 49"/>
          <p:cNvSpPr>
            <a:spLocks/>
          </p:cNvSpPr>
          <p:nvPr/>
        </p:nvSpPr>
        <p:spPr bwMode="auto">
          <a:xfrm rot="6365021" flipV="1">
            <a:off x="2048016" y="4016642"/>
            <a:ext cx="1198070" cy="1149595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407191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357554" y="55390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7987" y="500597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786050" y="532476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428728" y="4967575"/>
            <a:ext cx="1571636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1447887" y="5288252"/>
            <a:ext cx="1071570" cy="1588"/>
          </a:xfrm>
          <a:prstGeom prst="line">
            <a:avLst/>
          </a:prstGeom>
          <a:ln w="28575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1892281" y="5288252"/>
            <a:ext cx="1071570" cy="1588"/>
          </a:xfrm>
          <a:prstGeom prst="line">
            <a:avLst/>
          </a:prstGeom>
          <a:ln w="28575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857620" y="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терм.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Бойля-Мариот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 rot="2756073">
            <a:off x="2215850" y="4474444"/>
            <a:ext cx="1238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терма</a:t>
            </a:r>
          </a:p>
        </p:txBody>
      </p:sp>
      <p:grpSp>
        <p:nvGrpSpPr>
          <p:cNvPr id="14" name="Группа 108"/>
          <p:cNvGrpSpPr/>
          <p:nvPr/>
        </p:nvGrpSpPr>
        <p:grpSpPr>
          <a:xfrm rot="5400000">
            <a:off x="6526506" y="4079365"/>
            <a:ext cx="1343100" cy="2642581"/>
            <a:chOff x="3000364" y="785794"/>
            <a:chExt cx="214314" cy="5674096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21"/>
          <p:cNvGrpSpPr/>
          <p:nvPr/>
        </p:nvGrpSpPr>
        <p:grpSpPr>
          <a:xfrm>
            <a:off x="4843248" y="4754790"/>
            <a:ext cx="1714512" cy="1259524"/>
            <a:chOff x="513682" y="5670874"/>
            <a:chExt cx="1066030" cy="870904"/>
          </a:xfrm>
        </p:grpSpPr>
        <p:grpSp>
          <p:nvGrpSpPr>
            <p:cNvPr id="16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Прямоугольник 138"/>
          <p:cNvSpPr/>
          <p:nvPr/>
        </p:nvSpPr>
        <p:spPr>
          <a:xfrm>
            <a:off x="7616199" y="4964917"/>
            <a:ext cx="572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812049" y="4997955"/>
            <a:ext cx="689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230312" y="5754898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47752" y="573913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V2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34" name="Group 7"/>
          <p:cNvGrpSpPr>
            <a:grpSpLocks/>
          </p:cNvGrpSpPr>
          <p:nvPr/>
        </p:nvGrpSpPr>
        <p:grpSpPr bwMode="auto">
          <a:xfrm>
            <a:off x="5214941" y="1785546"/>
            <a:ext cx="1089029" cy="1143388"/>
            <a:chOff x="9757" y="3167"/>
            <a:chExt cx="681" cy="745"/>
          </a:xfrm>
        </p:grpSpPr>
        <p:sp>
          <p:nvSpPr>
            <p:cNvPr id="135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Line 10"/>
            <p:cNvSpPr>
              <a:spLocks noChangeShapeType="1"/>
            </p:cNvSpPr>
            <p:nvPr/>
          </p:nvSpPr>
          <p:spPr bwMode="auto">
            <a:xfrm>
              <a:off x="9766" y="3510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6" name="Group 11"/>
          <p:cNvGrpSpPr>
            <a:grpSpLocks/>
          </p:cNvGrpSpPr>
          <p:nvPr/>
        </p:nvGrpSpPr>
        <p:grpSpPr bwMode="auto">
          <a:xfrm>
            <a:off x="6459882" y="1714488"/>
            <a:ext cx="1112514" cy="1214446"/>
            <a:chOff x="9757" y="3167"/>
            <a:chExt cx="681" cy="662"/>
          </a:xfrm>
        </p:grpSpPr>
        <p:sp>
          <p:nvSpPr>
            <p:cNvPr id="157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Line 14"/>
            <p:cNvSpPr>
              <a:spLocks noChangeShapeType="1"/>
            </p:cNvSpPr>
            <p:nvPr/>
          </p:nvSpPr>
          <p:spPr bwMode="auto">
            <a:xfrm>
              <a:off x="9757" y="3495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Text Box 6"/>
          <p:cNvSpPr txBox="1">
            <a:spLocks noChangeArrowheads="1"/>
          </p:cNvSpPr>
          <p:nvPr/>
        </p:nvSpPr>
        <p:spPr bwMode="auto">
          <a:xfrm>
            <a:off x="5976620" y="2055912"/>
            <a:ext cx="655382" cy="7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5272732" y="2346980"/>
            <a:ext cx="857256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6500826" y="2371078"/>
            <a:ext cx="857256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4" name="Группа 5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solidFill>
              <a:schemeClr val="tx1">
                <a:lumMod val="75000"/>
                <a:lumOff val="25000"/>
                <a:alpha val="57000"/>
              </a:schemeClr>
            </a:solidFill>
          </p:grpSpPr>
          <p:sp>
            <p:nvSpPr>
              <p:cNvPr id="67" name="Прямоугольник 8"/>
              <p:cNvSpPr/>
              <p:nvPr/>
            </p:nvSpPr>
            <p:spPr>
              <a:xfrm>
                <a:off x="-6929518" y="-3429000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7"/>
              <p:cNvSpPr txBox="1"/>
              <p:nvPr/>
            </p:nvSpPr>
            <p:spPr>
              <a:xfrm>
                <a:off x="-4857848" y="2321004"/>
                <a:ext cx="5191091" cy="1107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RT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6600" b="1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714776" y="1906115"/>
              <a:ext cx="3714744" cy="12464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const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изо</a:t>
              </a: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терм.</a:t>
              </a: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Бойля-Мариотта</a:t>
              </a:r>
              <a:endParaRPr lang="ru-RU" sz="2800" dirty="0"/>
            </a:p>
          </p:txBody>
        </p:sp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1050564" y="2055408"/>
              <a:ext cx="1712497" cy="1090044"/>
              <a:chOff x="947" y="6436"/>
              <a:chExt cx="1265" cy="677"/>
            </a:xfrm>
          </p:grpSpPr>
          <p:sp>
            <p:nvSpPr>
              <p:cNvPr id="57" name="Text Box 6"/>
              <p:cNvSpPr txBox="1">
                <a:spLocks noChangeArrowheads="1"/>
              </p:cNvSpPr>
              <p:nvPr/>
            </p:nvSpPr>
            <p:spPr bwMode="auto">
              <a:xfrm>
                <a:off x="1359" y="6597"/>
                <a:ext cx="491" cy="2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8" name="Group 7"/>
              <p:cNvGrpSpPr>
                <a:grpSpLocks/>
              </p:cNvGrpSpPr>
              <p:nvPr/>
            </p:nvGrpSpPr>
            <p:grpSpPr bwMode="auto">
              <a:xfrm>
                <a:off x="947" y="6436"/>
                <a:ext cx="1265" cy="677"/>
                <a:chOff x="901" y="5670"/>
                <a:chExt cx="1265" cy="677"/>
              </a:xfrm>
            </p:grpSpPr>
            <p:grpSp>
              <p:nvGrpSpPr>
                <p:cNvPr id="59" name="Group 8"/>
                <p:cNvGrpSpPr>
                  <a:grpSpLocks/>
                </p:cNvGrpSpPr>
                <p:nvPr/>
              </p:nvGrpSpPr>
              <p:grpSpPr bwMode="auto">
                <a:xfrm>
                  <a:off x="901" y="5670"/>
                  <a:ext cx="581" cy="677"/>
                  <a:chOff x="9735" y="3238"/>
                  <a:chExt cx="671" cy="552"/>
                </a:xfrm>
              </p:grpSpPr>
              <p:sp>
                <p:nvSpPr>
                  <p:cNvPr id="6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7" y="3495"/>
                    <a:ext cx="589" cy="29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29" y="3238"/>
                    <a:ext cx="566" cy="29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735" y="3509"/>
                    <a:ext cx="53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0" name="Group 12"/>
                <p:cNvGrpSpPr>
                  <a:grpSpLocks/>
                </p:cNvGrpSpPr>
                <p:nvPr/>
              </p:nvGrpSpPr>
              <p:grpSpPr bwMode="auto">
                <a:xfrm>
                  <a:off x="1598" y="5676"/>
                  <a:ext cx="568" cy="665"/>
                  <a:chOff x="9800" y="3227"/>
                  <a:chExt cx="599" cy="520"/>
                </a:xfrm>
              </p:grpSpPr>
              <p:sp>
                <p:nvSpPr>
                  <p:cNvPr id="6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75" y="3457"/>
                    <a:ext cx="492" cy="29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81" y="3227"/>
                    <a:ext cx="518" cy="25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9800" y="3489"/>
                    <a:ext cx="5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46" grpId="0" animBg="1"/>
      <p:bldP spid="2075" grpId="0" animBg="1"/>
      <p:bldP spid="2075" grpId="1" animBg="1"/>
      <p:bldP spid="2075" grpId="2" animBg="1"/>
      <p:bldP spid="43" grpId="0"/>
      <p:bldP spid="2088" grpId="0" animBg="1"/>
      <p:bldP spid="2089" grpId="0" animBg="1"/>
      <p:bldP spid="2096" grpId="0" animBg="1"/>
      <p:bldP spid="2097" grpId="0" animBg="1"/>
      <p:bldP spid="72" grpId="0"/>
      <p:bldP spid="76" grpId="0"/>
      <p:bldP spid="78" grpId="0"/>
      <p:bldP spid="78" grpId="1"/>
      <p:bldP spid="79" grpId="0"/>
      <p:bldP spid="95" grpId="0" build="p"/>
      <p:bldP spid="107" grpId="0"/>
      <p:bldP spid="139" grpId="0"/>
      <p:bldP spid="139" grpId="1"/>
      <p:bldP spid="140" grpId="0"/>
      <p:bldP spid="140" grpId="1"/>
      <p:bldP spid="154" grpId="0"/>
      <p:bldP spid="155" grpId="0"/>
      <p:bldP spid="160" grpId="0"/>
      <p:bldP spid="161" grpId="0" animBg="1"/>
      <p:bldP spid="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571472" y="0"/>
            <a:ext cx="2428892" cy="1214422"/>
          </a:xfrm>
          <a:prstGeom prst="roundRect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928662" y="1428736"/>
            <a:ext cx="1928826" cy="1285884"/>
          </a:xfrm>
          <a:prstGeom prst="rect">
            <a:avLst/>
          </a:prstGeom>
          <a:solidFill>
            <a:srgbClr val="0066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1010550" y="1461333"/>
            <a:ext cx="1813982" cy="1324725"/>
            <a:chOff x="972" y="6339"/>
            <a:chExt cx="1359" cy="843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12" name="Group 19"/>
              <p:cNvGrpSpPr>
                <a:grpSpLocks/>
              </p:cNvGrpSpPr>
              <p:nvPr/>
            </p:nvGrpSpPr>
            <p:grpSpPr bwMode="auto">
              <a:xfrm>
                <a:off x="926" y="5584"/>
                <a:ext cx="590" cy="812"/>
                <a:chOff x="9757" y="3167"/>
                <a:chExt cx="681" cy="662"/>
              </a:xfrm>
            </p:grpSpPr>
            <p:sp>
              <p:nvSpPr>
                <p:cNvPr id="20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70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466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207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679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74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462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4" name="Прямоугольник 43"/>
          <p:cNvSpPr/>
          <p:nvPr/>
        </p:nvSpPr>
        <p:spPr>
          <a:xfrm>
            <a:off x="857224" y="3143248"/>
            <a:ext cx="2186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V =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3655578" y="2841577"/>
            <a:ext cx="0" cy="15637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527432" y="4272565"/>
            <a:ext cx="191547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3654718" y="2780994"/>
            <a:ext cx="1235386" cy="149632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3680612" y="3471306"/>
            <a:ext cx="1497905" cy="79143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V="1">
            <a:off x="4214810" y="2714620"/>
            <a:ext cx="754221" cy="874103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4384982" y="3386161"/>
            <a:ext cx="952792" cy="51777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406687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1480" y="256668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86380" y="335249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29190" y="263811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3728392" y="3574350"/>
            <a:ext cx="1571636" cy="1588"/>
          </a:xfrm>
          <a:prstGeom prst="line">
            <a:avLst/>
          </a:prstGeom>
          <a:ln w="28575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3692673" y="3732045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392611" y="3775107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71472" y="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барн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 rot="18567017">
            <a:off x="3738958" y="2916831"/>
            <a:ext cx="11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бара</a:t>
            </a:r>
            <a:endParaRPr lang="ru-RU" sz="2000" dirty="0"/>
          </a:p>
        </p:txBody>
      </p:sp>
      <p:grpSp>
        <p:nvGrpSpPr>
          <p:cNvPr id="17" name="Группа 122"/>
          <p:cNvGrpSpPr/>
          <p:nvPr/>
        </p:nvGrpSpPr>
        <p:grpSpPr>
          <a:xfrm rot="5400000">
            <a:off x="4071934" y="4500570"/>
            <a:ext cx="642942" cy="1643074"/>
            <a:chOff x="3000364" y="785794"/>
            <a:chExt cx="214314" cy="567409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25"/>
          <p:cNvGrpSpPr/>
          <p:nvPr/>
        </p:nvGrpSpPr>
        <p:grpSpPr>
          <a:xfrm>
            <a:off x="3414488" y="5013348"/>
            <a:ext cx="1066030" cy="602934"/>
            <a:chOff x="513682" y="5670874"/>
            <a:chExt cx="1066030" cy="870904"/>
          </a:xfrm>
        </p:grpSpPr>
        <p:grpSp>
          <p:nvGrpSpPr>
            <p:cNvPr id="1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Прямоугольник 140"/>
          <p:cNvSpPr/>
          <p:nvPr/>
        </p:nvSpPr>
        <p:spPr>
          <a:xfrm>
            <a:off x="4517408" y="508572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896530" y="507207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500562" y="5616282"/>
            <a:ext cx="428628" cy="500066"/>
            <a:chOff x="2880" y="6480"/>
            <a:chExt cx="166" cy="549"/>
          </a:xfrm>
        </p:grpSpPr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48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7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2" name="Прямоугольник 151"/>
          <p:cNvSpPr/>
          <p:nvPr/>
        </p:nvSpPr>
        <p:spPr>
          <a:xfrm>
            <a:off x="4721066" y="420742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960590" y="422319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34" name="Group 7"/>
          <p:cNvGrpSpPr>
            <a:grpSpLocks/>
          </p:cNvGrpSpPr>
          <p:nvPr/>
        </p:nvGrpSpPr>
        <p:grpSpPr bwMode="auto">
          <a:xfrm>
            <a:off x="5500693" y="1499794"/>
            <a:ext cx="1089029" cy="1143388"/>
            <a:chOff x="9757" y="3167"/>
            <a:chExt cx="681" cy="745"/>
          </a:xfrm>
        </p:grpSpPr>
        <p:sp>
          <p:nvSpPr>
            <p:cNvPr id="135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Line 10"/>
            <p:cNvSpPr>
              <a:spLocks noChangeShapeType="1"/>
            </p:cNvSpPr>
            <p:nvPr/>
          </p:nvSpPr>
          <p:spPr bwMode="auto">
            <a:xfrm>
              <a:off x="9766" y="3510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6" name="Group 11"/>
          <p:cNvGrpSpPr>
            <a:grpSpLocks/>
          </p:cNvGrpSpPr>
          <p:nvPr/>
        </p:nvGrpSpPr>
        <p:grpSpPr bwMode="auto">
          <a:xfrm>
            <a:off x="6745634" y="1428736"/>
            <a:ext cx="1112514" cy="1214446"/>
            <a:chOff x="9757" y="3167"/>
            <a:chExt cx="681" cy="662"/>
          </a:xfrm>
        </p:grpSpPr>
        <p:sp>
          <p:nvSpPr>
            <p:cNvPr id="157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Line 14"/>
            <p:cNvSpPr>
              <a:spLocks noChangeShapeType="1"/>
            </p:cNvSpPr>
            <p:nvPr/>
          </p:nvSpPr>
          <p:spPr bwMode="auto">
            <a:xfrm>
              <a:off x="9757" y="3495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Прямоугольник 159"/>
          <p:cNvSpPr/>
          <p:nvPr/>
        </p:nvSpPr>
        <p:spPr>
          <a:xfrm>
            <a:off x="5558484" y="2071678"/>
            <a:ext cx="428628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6786578" y="2102172"/>
            <a:ext cx="428628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 Box 17"/>
          <p:cNvSpPr txBox="1">
            <a:spLocks noChangeArrowheads="1"/>
          </p:cNvSpPr>
          <p:nvPr/>
        </p:nvSpPr>
        <p:spPr bwMode="auto">
          <a:xfrm>
            <a:off x="6286512" y="1730300"/>
            <a:ext cx="655383" cy="7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5473398" y="1544316"/>
            <a:ext cx="428628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6718338" y="1544316"/>
            <a:ext cx="428628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0" y="-76502"/>
            <a:ext cx="9144000" cy="6858000"/>
            <a:chOff x="0" y="0"/>
            <a:chExt cx="9144000" cy="6858000"/>
          </a:xfrm>
        </p:grpSpPr>
        <p:grpSp>
          <p:nvGrpSpPr>
            <p:cNvPr id="70" name="Группа 5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solidFill>
              <a:schemeClr val="tx1">
                <a:lumMod val="75000"/>
                <a:lumOff val="25000"/>
                <a:alpha val="57000"/>
              </a:schemeClr>
            </a:solidFill>
          </p:grpSpPr>
          <p:sp>
            <p:nvSpPr>
              <p:cNvPr id="90" name="Прямоугольник 8"/>
              <p:cNvSpPr/>
              <p:nvPr/>
            </p:nvSpPr>
            <p:spPr>
              <a:xfrm>
                <a:off x="-6929518" y="-3429000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Box 7"/>
              <p:cNvSpPr txBox="1"/>
              <p:nvPr/>
            </p:nvSpPr>
            <p:spPr>
              <a:xfrm>
                <a:off x="-4857848" y="2321004"/>
                <a:ext cx="5191091" cy="1107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RT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6600" b="1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714776" y="1906115"/>
              <a:ext cx="3714744" cy="13849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const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0"/>
                </a:spcAft>
              </a:pP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Изо</a:t>
              </a:r>
              <a:r>
                <a:rPr lang="ru-RU" sz="2800" b="1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барн</a:t>
              </a: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 algn="ctr">
                <a:spcAft>
                  <a:spcPts val="0"/>
                </a:spcAft>
              </a:pPr>
              <a:r>
                <a:rPr lang="ru-RU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Гей-Люс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800" dirty="0"/>
            </a:p>
          </p:txBody>
        </p:sp>
        <p:grpSp>
          <p:nvGrpSpPr>
            <p:cNvPr id="72" name="Group 5"/>
            <p:cNvGrpSpPr>
              <a:grpSpLocks/>
            </p:cNvGrpSpPr>
            <p:nvPr/>
          </p:nvGrpSpPr>
          <p:grpSpPr bwMode="auto">
            <a:xfrm>
              <a:off x="1050564" y="2055408"/>
              <a:ext cx="1712497" cy="1090044"/>
              <a:chOff x="947" y="6436"/>
              <a:chExt cx="1265" cy="677"/>
            </a:xfrm>
          </p:grpSpPr>
          <p:sp>
            <p:nvSpPr>
              <p:cNvPr id="73" name="Text Box 6"/>
              <p:cNvSpPr txBox="1">
                <a:spLocks noChangeArrowheads="1"/>
              </p:cNvSpPr>
              <p:nvPr/>
            </p:nvSpPr>
            <p:spPr bwMode="auto">
              <a:xfrm>
                <a:off x="1359" y="6597"/>
                <a:ext cx="491" cy="2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4" name="Group 7"/>
              <p:cNvGrpSpPr>
                <a:grpSpLocks/>
              </p:cNvGrpSpPr>
              <p:nvPr/>
            </p:nvGrpSpPr>
            <p:grpSpPr bwMode="auto">
              <a:xfrm>
                <a:off x="947" y="6436"/>
                <a:ext cx="1265" cy="677"/>
                <a:chOff x="901" y="5670"/>
                <a:chExt cx="1265" cy="677"/>
              </a:xfrm>
            </p:grpSpPr>
            <p:grpSp>
              <p:nvGrpSpPr>
                <p:cNvPr id="76" name="Group 8"/>
                <p:cNvGrpSpPr>
                  <a:grpSpLocks/>
                </p:cNvGrpSpPr>
                <p:nvPr/>
              </p:nvGrpSpPr>
              <p:grpSpPr bwMode="auto">
                <a:xfrm>
                  <a:off x="901" y="5670"/>
                  <a:ext cx="581" cy="677"/>
                  <a:chOff x="9735" y="3238"/>
                  <a:chExt cx="671" cy="552"/>
                </a:xfrm>
              </p:grpSpPr>
              <p:sp>
                <p:nvSpPr>
                  <p:cNvPr id="8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7" y="3495"/>
                    <a:ext cx="589" cy="29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lang="ru-RU" sz="32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ru-RU" sz="3200" b="1" baseline="-250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29" y="3238"/>
                    <a:ext cx="566" cy="29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ru-RU" sz="3200" b="1" baseline="-25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735" y="3509"/>
                    <a:ext cx="53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8" name="Group 12"/>
                <p:cNvGrpSpPr>
                  <a:grpSpLocks/>
                </p:cNvGrpSpPr>
                <p:nvPr/>
              </p:nvGrpSpPr>
              <p:grpSpPr bwMode="auto">
                <a:xfrm>
                  <a:off x="1598" y="5676"/>
                  <a:ext cx="568" cy="665"/>
                  <a:chOff x="9800" y="3227"/>
                  <a:chExt cx="599" cy="520"/>
                </a:xfrm>
              </p:grpSpPr>
              <p:sp>
                <p:nvSpPr>
                  <p:cNvPr id="7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75" y="3457"/>
                    <a:ext cx="492" cy="29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81" y="3227"/>
                    <a:ext cx="518" cy="25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9800" y="3489"/>
                    <a:ext cx="5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2" animBg="1"/>
      <p:bldP spid="44" grpId="0"/>
      <p:bldP spid="2091" grpId="0" animBg="1"/>
      <p:bldP spid="2092" grpId="0" animBg="1"/>
      <p:bldP spid="2099" grpId="0" animBg="1"/>
      <p:bldP spid="2100" grpId="0" animBg="1"/>
      <p:bldP spid="2101" grpId="0" animBg="1"/>
      <p:bldP spid="2102" grpId="0" animBg="1"/>
      <p:bldP spid="75" grpId="0"/>
      <p:bldP spid="77" grpId="0"/>
      <p:bldP spid="80" grpId="0"/>
      <p:bldP spid="80" grpId="1"/>
      <p:bldP spid="81" grpId="0"/>
      <p:bldP spid="97" grpId="0" build="p"/>
      <p:bldP spid="106" grpId="0"/>
      <p:bldP spid="141" grpId="0"/>
      <p:bldP spid="141" grpId="1"/>
      <p:bldP spid="142" grpId="0"/>
      <p:bldP spid="142" grpId="1"/>
      <p:bldP spid="152" grpId="0"/>
      <p:bldP spid="153" grpId="0"/>
      <p:bldP spid="160" grpId="0" animBg="1"/>
      <p:bldP spid="161" grpId="0" animBg="1"/>
      <p:bldP spid="162" grpId="0"/>
      <p:bldP spid="163" grpId="0" animBg="1"/>
      <p:bldP spid="1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кругленный прямоугольник 99"/>
          <p:cNvSpPr/>
          <p:nvPr/>
        </p:nvSpPr>
        <p:spPr>
          <a:xfrm>
            <a:off x="714348" y="0"/>
            <a:ext cx="2428892" cy="1214422"/>
          </a:xfrm>
          <a:prstGeom prst="roundRect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85786" y="1571612"/>
            <a:ext cx="1928826" cy="1143008"/>
          </a:xfrm>
          <a:prstGeom prst="rect">
            <a:avLst/>
          </a:prstGeom>
          <a:solidFill>
            <a:srgbClr val="66CCFF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00100" y="1500174"/>
            <a:ext cx="1785948" cy="1250259"/>
            <a:chOff x="972" y="6349"/>
            <a:chExt cx="1338" cy="843"/>
          </a:xfrm>
        </p:grpSpPr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134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972" y="6349"/>
              <a:ext cx="1338" cy="843"/>
              <a:chOff x="926" y="5583"/>
              <a:chExt cx="1338" cy="843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926" y="5584"/>
                <a:ext cx="590" cy="812"/>
                <a:chOff x="9757" y="3167"/>
                <a:chExt cx="681" cy="662"/>
              </a:xfrm>
            </p:grpSpPr>
            <p:sp>
              <p:nvSpPr>
                <p:cNvPr id="20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2" name="Line 34"/>
                <p:cNvSpPr>
                  <a:spLocks noChangeShapeType="1"/>
                </p:cNvSpPr>
                <p:nvPr/>
              </p:nvSpPr>
              <p:spPr bwMode="auto">
                <a:xfrm>
                  <a:off x="9757" y="3514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1614" y="5583"/>
                <a:ext cx="650" cy="843"/>
                <a:chOff x="9757" y="3167"/>
                <a:chExt cx="681" cy="662"/>
              </a:xfrm>
            </p:grpSpPr>
            <p:sp>
              <p:nvSpPr>
                <p:cNvPr id="20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3200" b="1" i="0" u="none" strike="noStrike" cap="none" normalizeH="0" baseline="-2500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auto">
                <a:xfrm>
                  <a:off x="9789" y="3508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5" name="Прямоугольник 44"/>
          <p:cNvSpPr/>
          <p:nvPr/>
        </p:nvSpPr>
        <p:spPr>
          <a:xfrm>
            <a:off x="785786" y="3071810"/>
            <a:ext cx="1913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 = p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6866756" y="2766694"/>
            <a:ext cx="0" cy="15637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724680" y="4211044"/>
            <a:ext cx="191928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6858978" y="2707390"/>
            <a:ext cx="1235386" cy="149632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V="1">
            <a:off x="6912168" y="3370406"/>
            <a:ext cx="1497905" cy="79143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7358082" y="2643181"/>
            <a:ext cx="815209" cy="92869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7500958" y="3286124"/>
            <a:ext cx="1013780" cy="57236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0" y="500063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идеальный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29388" y="250030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572528" y="407194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286776" y="3357562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01024" y="271462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3300"/>
              </a:solidFill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6786578" y="3429000"/>
            <a:ext cx="1571636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6965967" y="3678239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7750197" y="3678239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42910" y="-2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m,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=const</a:t>
            </a:r>
          </a:p>
          <a:p>
            <a:pPr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хорн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Шарля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4282" y="550070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.взаимодействуют 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+П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857224" y="5572140"/>
            <a:ext cx="1357322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 flipH="1" flipV="1">
            <a:off x="3857620" y="557214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428860" y="507207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разряженный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горячий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 rot="18384490">
            <a:off x="6791337" y="2913545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хора.</a:t>
            </a:r>
          </a:p>
        </p:txBody>
      </p:sp>
      <p:grpSp>
        <p:nvGrpSpPr>
          <p:cNvPr id="20" name="Группа 130"/>
          <p:cNvGrpSpPr/>
          <p:nvPr/>
        </p:nvGrpSpPr>
        <p:grpSpPr>
          <a:xfrm rot="5400000">
            <a:off x="7429520" y="4429132"/>
            <a:ext cx="642942" cy="1643074"/>
            <a:chOff x="3000364" y="785794"/>
            <a:chExt cx="214314" cy="5674096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133"/>
          <p:cNvGrpSpPr/>
          <p:nvPr/>
        </p:nvGrpSpPr>
        <p:grpSpPr>
          <a:xfrm>
            <a:off x="6357950" y="4956494"/>
            <a:ext cx="1066030" cy="602934"/>
            <a:chOff x="513682" y="5670874"/>
            <a:chExt cx="1066030" cy="870904"/>
          </a:xfrm>
        </p:grpSpPr>
        <p:grpSp>
          <p:nvGrpSpPr>
            <p:cNvPr id="22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37" name="Прямоугольник 13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Прямоугольник 142"/>
          <p:cNvSpPr/>
          <p:nvPr/>
        </p:nvSpPr>
        <p:spPr>
          <a:xfrm>
            <a:off x="7786710" y="50006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111240" y="50006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7929586" y="5572140"/>
            <a:ext cx="428628" cy="500066"/>
            <a:chOff x="2880" y="6480"/>
            <a:chExt cx="166" cy="549"/>
          </a:xfrm>
        </p:grpSpPr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48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7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0" name="Прямоугольник 149"/>
          <p:cNvSpPr/>
          <p:nvPr/>
        </p:nvSpPr>
        <p:spPr>
          <a:xfrm>
            <a:off x="8072462" y="41433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286644" y="41433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34" name="Group 7"/>
          <p:cNvGrpSpPr>
            <a:grpSpLocks/>
          </p:cNvGrpSpPr>
          <p:nvPr/>
        </p:nvGrpSpPr>
        <p:grpSpPr bwMode="auto">
          <a:xfrm>
            <a:off x="3214678" y="1571232"/>
            <a:ext cx="1089029" cy="1143388"/>
            <a:chOff x="9757" y="3167"/>
            <a:chExt cx="681" cy="745"/>
          </a:xfrm>
        </p:grpSpPr>
        <p:sp>
          <p:nvSpPr>
            <p:cNvPr id="135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Line 10"/>
            <p:cNvSpPr>
              <a:spLocks noChangeShapeType="1"/>
            </p:cNvSpPr>
            <p:nvPr/>
          </p:nvSpPr>
          <p:spPr bwMode="auto">
            <a:xfrm>
              <a:off x="9766" y="3510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6" name="Group 11"/>
          <p:cNvGrpSpPr>
            <a:grpSpLocks/>
          </p:cNvGrpSpPr>
          <p:nvPr/>
        </p:nvGrpSpPr>
        <p:grpSpPr bwMode="auto">
          <a:xfrm>
            <a:off x="4459619" y="1500174"/>
            <a:ext cx="1112514" cy="1214446"/>
            <a:chOff x="9757" y="3167"/>
            <a:chExt cx="681" cy="662"/>
          </a:xfrm>
        </p:grpSpPr>
        <p:sp>
          <p:nvSpPr>
            <p:cNvPr id="157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Line 14"/>
            <p:cNvSpPr>
              <a:spLocks noChangeShapeType="1"/>
            </p:cNvSpPr>
            <p:nvPr/>
          </p:nvSpPr>
          <p:spPr bwMode="auto">
            <a:xfrm>
              <a:off x="9757" y="3495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Text Box 6"/>
          <p:cNvSpPr txBox="1">
            <a:spLocks noChangeArrowheads="1"/>
          </p:cNvSpPr>
          <p:nvPr/>
        </p:nvSpPr>
        <p:spPr bwMode="auto">
          <a:xfrm>
            <a:off x="3976357" y="1841598"/>
            <a:ext cx="655382" cy="7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3313412" y="2112622"/>
            <a:ext cx="357190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4514210" y="2187258"/>
            <a:ext cx="428628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857752" y="1615754"/>
            <a:ext cx="357190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599164" y="1643050"/>
            <a:ext cx="357190" cy="4286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7" name="Группа 5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solidFill>
              <a:schemeClr val="tx1">
                <a:lumMod val="75000"/>
                <a:lumOff val="25000"/>
                <a:alpha val="57000"/>
              </a:schemeClr>
            </a:solidFill>
          </p:grpSpPr>
          <p:sp>
            <p:nvSpPr>
              <p:cNvPr id="85" name="Прямоугольник 8"/>
              <p:cNvSpPr/>
              <p:nvPr/>
            </p:nvSpPr>
            <p:spPr>
              <a:xfrm>
                <a:off x="-6929518" y="-3429000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Box 7"/>
              <p:cNvSpPr txBox="1"/>
              <p:nvPr/>
            </p:nvSpPr>
            <p:spPr>
              <a:xfrm>
                <a:off x="-4857848" y="2321004"/>
                <a:ext cx="5191091" cy="1107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RT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6600" b="1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6357982" y="142852"/>
              <a:ext cx="2643174" cy="15696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m,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=const</a:t>
              </a:r>
            </a:p>
            <a:p>
              <a:pPr algn="ctr">
                <a:spcAft>
                  <a:spcPts val="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изо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хорный</a:t>
              </a:r>
            </a:p>
            <a:p>
              <a:pPr algn="ctr">
                <a:spcAft>
                  <a:spcPts val="0"/>
                </a:spcAft>
              </a:pP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Шарля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/>
            </a:p>
          </p:txBody>
        </p:sp>
        <p:grpSp>
          <p:nvGrpSpPr>
            <p:cNvPr id="69" name="Group 5"/>
            <p:cNvGrpSpPr>
              <a:grpSpLocks/>
            </p:cNvGrpSpPr>
            <p:nvPr/>
          </p:nvGrpSpPr>
          <p:grpSpPr bwMode="auto">
            <a:xfrm>
              <a:off x="3904275" y="3192120"/>
              <a:ext cx="1655639" cy="1090042"/>
              <a:chOff x="3055" y="7142"/>
              <a:chExt cx="1223" cy="677"/>
            </a:xfrm>
          </p:grpSpPr>
          <p:sp>
            <p:nvSpPr>
              <p:cNvPr id="71" name="Text Box 6"/>
              <p:cNvSpPr txBox="1">
                <a:spLocks noChangeArrowheads="1"/>
              </p:cNvSpPr>
              <p:nvPr/>
            </p:nvSpPr>
            <p:spPr bwMode="auto">
              <a:xfrm>
                <a:off x="3434" y="7306"/>
                <a:ext cx="491" cy="2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3055" y="7142"/>
                <a:ext cx="1223" cy="677"/>
                <a:chOff x="3009" y="6376"/>
                <a:chExt cx="1223" cy="677"/>
              </a:xfrm>
            </p:grpSpPr>
            <p:grpSp>
              <p:nvGrpSpPr>
                <p:cNvPr id="75" name="Group 8"/>
                <p:cNvGrpSpPr>
                  <a:grpSpLocks/>
                </p:cNvGrpSpPr>
                <p:nvPr/>
              </p:nvGrpSpPr>
              <p:grpSpPr bwMode="auto">
                <a:xfrm>
                  <a:off x="3009" y="6376"/>
                  <a:ext cx="542" cy="677"/>
                  <a:chOff x="12152" y="3828"/>
                  <a:chExt cx="625" cy="554"/>
                </a:xfrm>
              </p:grpSpPr>
              <p:sp>
                <p:nvSpPr>
                  <p:cNvPr id="8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89" y="4086"/>
                    <a:ext cx="588" cy="29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lang="ru-RU" sz="32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ru-RU" sz="3200" b="1" baseline="-250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02" y="3828"/>
                    <a:ext cx="565" cy="294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ru-RU" sz="3200" b="1" baseline="-25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2152" y="4122"/>
                    <a:ext cx="5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6" name="Group 12"/>
                <p:cNvGrpSpPr>
                  <a:grpSpLocks/>
                </p:cNvGrpSpPr>
                <p:nvPr/>
              </p:nvGrpSpPr>
              <p:grpSpPr bwMode="auto">
                <a:xfrm>
                  <a:off x="3705" y="6386"/>
                  <a:ext cx="527" cy="666"/>
                  <a:chOff x="12046" y="3769"/>
                  <a:chExt cx="557" cy="519"/>
                </a:xfrm>
              </p:grpSpPr>
              <p:sp>
                <p:nvSpPr>
                  <p:cNvPr id="7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78" y="3999"/>
                    <a:ext cx="493" cy="28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lang="en-US" sz="2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en-US" sz="2800" b="1" baseline="-250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36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84" y="3769"/>
                    <a:ext cx="519" cy="258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2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ru-RU" sz="2800" b="1" baseline="-250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36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046" y="4050"/>
                    <a:ext cx="53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42" grpId="0" animBg="1"/>
      <p:bldP spid="42" grpId="1" animBg="1"/>
      <p:bldP spid="42" grpId="2" animBg="1"/>
      <p:bldP spid="45" grpId="0"/>
      <p:bldP spid="2094" grpId="0" animBg="1"/>
      <p:bldP spid="2095" grpId="0" animBg="1"/>
      <p:bldP spid="2104" grpId="0" animBg="1"/>
      <p:bldP spid="2105" grpId="0" animBg="1"/>
      <p:bldP spid="2106" grpId="0" animBg="1"/>
      <p:bldP spid="2107" grpId="0" animBg="1"/>
      <p:bldP spid="70" grpId="0"/>
      <p:bldP spid="73" grpId="0"/>
      <p:bldP spid="74" grpId="0"/>
      <p:bldP spid="82" grpId="0"/>
      <p:bldP spid="82" grpId="1"/>
      <p:bldP spid="83" grpId="0"/>
      <p:bldP spid="99" grpId="0" build="p"/>
      <p:bldP spid="101" grpId="0"/>
      <p:bldP spid="104" grpId="0"/>
      <p:bldP spid="105" grpId="0"/>
      <p:bldP spid="143" grpId="0"/>
      <p:bldP spid="143" grpId="1"/>
      <p:bldP spid="144" grpId="0"/>
      <p:bldP spid="144" grpId="1"/>
      <p:bldP spid="150" grpId="0"/>
      <p:bldP spid="151" grpId="0"/>
      <p:bldP spid="160" grpId="0"/>
      <p:bldP spid="161" grpId="0" animBg="1"/>
      <p:bldP spid="162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кругленный прямоугольник 99"/>
          <p:cNvSpPr/>
          <p:nvPr/>
        </p:nvSpPr>
        <p:spPr>
          <a:xfrm>
            <a:off x="6500826" y="0"/>
            <a:ext cx="2428892" cy="1214422"/>
          </a:xfrm>
          <a:prstGeom prst="roundRect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286116" y="0"/>
            <a:ext cx="2428892" cy="1214422"/>
          </a:xfrm>
          <a:prstGeom prst="roundRect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14538" y="13648"/>
            <a:ext cx="2428892" cy="1200774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6" name="Овал 45"/>
          <p:cNvSpPr/>
          <p:nvPr/>
        </p:nvSpPr>
        <p:spPr>
          <a:xfrm>
            <a:off x="500034" y="2199770"/>
            <a:ext cx="2286016" cy="642942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3500430" y="1142984"/>
            <a:ext cx="1928826" cy="1285884"/>
          </a:xfrm>
          <a:prstGeom prst="rect">
            <a:avLst/>
          </a:prstGeom>
          <a:solidFill>
            <a:srgbClr val="0066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6500826" y="1142984"/>
            <a:ext cx="1928826" cy="1143008"/>
          </a:xfrm>
          <a:prstGeom prst="rect">
            <a:avLst/>
          </a:prstGeom>
          <a:solidFill>
            <a:srgbClr val="66CCFF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785786" y="1071546"/>
            <a:ext cx="1928826" cy="1285884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857224" y="1142984"/>
            <a:ext cx="1831334" cy="1320806"/>
            <a:chOff x="938" y="6349"/>
            <a:chExt cx="1372" cy="843"/>
          </a:xfrm>
        </p:grpSpPr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938" y="6349"/>
              <a:ext cx="1372" cy="843"/>
              <a:chOff x="892" y="5583"/>
              <a:chExt cx="1372" cy="843"/>
            </a:xfrm>
          </p:grpSpPr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892" y="5584"/>
                <a:ext cx="608" cy="812"/>
                <a:chOff x="9735" y="3167"/>
                <a:chExt cx="703" cy="662"/>
              </a:xfrm>
            </p:grpSpPr>
            <p:sp>
              <p:nvSpPr>
                <p:cNvPr id="20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60" name="Group 12"/>
              <p:cNvGrpSpPr>
                <a:grpSpLocks/>
              </p:cNvGrpSpPr>
              <p:nvPr/>
            </p:nvGrpSpPr>
            <p:grpSpPr bwMode="auto">
              <a:xfrm>
                <a:off x="1614" y="5583"/>
                <a:ext cx="650" cy="843"/>
                <a:chOff x="9757" y="3167"/>
                <a:chExt cx="681" cy="662"/>
              </a:xfrm>
            </p:grpSpPr>
            <p:sp>
              <p:nvSpPr>
                <p:cNvPr id="2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6715140" y="1071546"/>
            <a:ext cx="1785948" cy="1250259"/>
            <a:chOff x="972" y="6349"/>
            <a:chExt cx="1338" cy="843"/>
          </a:xfrm>
        </p:grpSpPr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134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78" name="Group 30"/>
            <p:cNvGrpSpPr>
              <a:grpSpLocks/>
            </p:cNvGrpSpPr>
            <p:nvPr/>
          </p:nvGrpSpPr>
          <p:grpSpPr bwMode="auto">
            <a:xfrm>
              <a:off x="972" y="6349"/>
              <a:ext cx="1338" cy="843"/>
              <a:chOff x="926" y="5583"/>
              <a:chExt cx="1338" cy="843"/>
            </a:xfrm>
          </p:grpSpPr>
          <p:grpSp>
            <p:nvGrpSpPr>
              <p:cNvPr id="2079" name="Group 31"/>
              <p:cNvGrpSpPr>
                <a:grpSpLocks/>
              </p:cNvGrpSpPr>
              <p:nvPr/>
            </p:nvGrpSpPr>
            <p:grpSpPr bwMode="auto">
              <a:xfrm>
                <a:off x="926" y="5584"/>
                <a:ext cx="590" cy="812"/>
                <a:chOff x="9757" y="3167"/>
                <a:chExt cx="681" cy="662"/>
              </a:xfrm>
            </p:grpSpPr>
            <p:sp>
              <p:nvSpPr>
                <p:cNvPr id="20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2" name="Line 34"/>
                <p:cNvSpPr>
                  <a:spLocks noChangeShapeType="1"/>
                </p:cNvSpPr>
                <p:nvPr/>
              </p:nvSpPr>
              <p:spPr bwMode="auto">
                <a:xfrm>
                  <a:off x="9757" y="3514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83" name="Group 35"/>
              <p:cNvGrpSpPr>
                <a:grpSpLocks/>
              </p:cNvGrpSpPr>
              <p:nvPr/>
            </p:nvGrpSpPr>
            <p:grpSpPr bwMode="auto">
              <a:xfrm>
                <a:off x="1614" y="5583"/>
                <a:ext cx="650" cy="843"/>
                <a:chOff x="9757" y="3167"/>
                <a:chExt cx="681" cy="662"/>
              </a:xfrm>
            </p:grpSpPr>
            <p:sp>
              <p:nvSpPr>
                <p:cNvPr id="20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3200" b="1" i="0" u="none" strike="noStrike" cap="none" normalizeH="0" baseline="-2500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auto">
                <a:xfrm>
                  <a:off x="9789" y="3508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571868" y="1142984"/>
            <a:ext cx="1813982" cy="1324725"/>
            <a:chOff x="972" y="6339"/>
            <a:chExt cx="1359" cy="843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66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2067" name="Group 19"/>
              <p:cNvGrpSpPr>
                <a:grpSpLocks/>
              </p:cNvGrpSpPr>
              <p:nvPr/>
            </p:nvGrpSpPr>
            <p:grpSpPr bwMode="auto">
              <a:xfrm>
                <a:off x="926" y="5584"/>
                <a:ext cx="590" cy="812"/>
                <a:chOff x="9757" y="3167"/>
                <a:chExt cx="681" cy="662"/>
              </a:xfrm>
            </p:grpSpPr>
            <p:sp>
              <p:nvSpPr>
                <p:cNvPr id="20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200" b="1" i="0" u="none" strike="noStrike" cap="none" normalizeH="0" baseline="-2500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70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466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71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207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3200" b="1" i="0" u="none" strike="noStrike" cap="none" normalizeH="0" baseline="-2500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679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74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462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3" name="Прямоугольник 42"/>
          <p:cNvSpPr/>
          <p:nvPr/>
        </p:nvSpPr>
        <p:spPr>
          <a:xfrm>
            <a:off x="785786" y="2243870"/>
            <a:ext cx="173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=const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57554" y="2285992"/>
            <a:ext cx="2186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V =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43702" y="2143116"/>
            <a:ext cx="1913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 = p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713885" y="2885148"/>
            <a:ext cx="0" cy="15637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571809" y="4329498"/>
            <a:ext cx="191928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3655578" y="2841577"/>
            <a:ext cx="0" cy="15637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527432" y="4272565"/>
            <a:ext cx="191547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6866756" y="2766694"/>
            <a:ext cx="0" cy="15637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724680" y="4211044"/>
            <a:ext cx="191928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Arc 48"/>
          <p:cNvSpPr>
            <a:spLocks/>
          </p:cNvSpPr>
          <p:nvPr/>
        </p:nvSpPr>
        <p:spPr bwMode="auto">
          <a:xfrm rot="6365021" flipV="1">
            <a:off x="1036913" y="2892109"/>
            <a:ext cx="1174157" cy="1188073"/>
          </a:xfrm>
          <a:custGeom>
            <a:avLst/>
            <a:gdLst>
              <a:gd name="G0" fmla="+- 0 0 0"/>
              <a:gd name="G1" fmla="+- 20408 0 0"/>
              <a:gd name="G2" fmla="+- 21600 0 0"/>
              <a:gd name="T0" fmla="*/ 7076 w 21600"/>
              <a:gd name="T1" fmla="*/ 0 h 24128"/>
              <a:gd name="T2" fmla="*/ 21277 w 21600"/>
              <a:gd name="T3" fmla="*/ 24128 h 24128"/>
              <a:gd name="T4" fmla="*/ 0 w 21600"/>
              <a:gd name="T5" fmla="*/ 20408 h 2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28" fill="none" extrusionOk="0">
                <a:moveTo>
                  <a:pt x="7076" y="-1"/>
                </a:moveTo>
                <a:cubicBezTo>
                  <a:pt x="15770" y="3014"/>
                  <a:pt x="21600" y="11206"/>
                  <a:pt x="21600" y="20408"/>
                </a:cubicBezTo>
                <a:cubicBezTo>
                  <a:pt x="21600" y="21655"/>
                  <a:pt x="21492" y="22899"/>
                  <a:pt x="21277" y="24128"/>
                </a:cubicBezTo>
              </a:path>
              <a:path w="21600" h="24128" stroke="0" extrusionOk="0">
                <a:moveTo>
                  <a:pt x="7076" y="-1"/>
                </a:moveTo>
                <a:cubicBezTo>
                  <a:pt x="15770" y="3014"/>
                  <a:pt x="21600" y="11206"/>
                  <a:pt x="21600" y="20408"/>
                </a:cubicBezTo>
                <a:cubicBezTo>
                  <a:pt x="21600" y="21655"/>
                  <a:pt x="21492" y="22899"/>
                  <a:pt x="21277" y="24128"/>
                </a:cubicBezTo>
                <a:lnTo>
                  <a:pt x="0" y="2040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7" name="Arc 49"/>
          <p:cNvSpPr>
            <a:spLocks/>
          </p:cNvSpPr>
          <p:nvPr/>
        </p:nvSpPr>
        <p:spPr bwMode="auto">
          <a:xfrm rot="6365021" flipV="1">
            <a:off x="1262198" y="2587906"/>
            <a:ext cx="1198070" cy="1149595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3654718" y="2780994"/>
            <a:ext cx="1235386" cy="149632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3680612" y="3471306"/>
            <a:ext cx="1497905" cy="79143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V="1">
            <a:off x="4214810" y="2714620"/>
            <a:ext cx="754221" cy="874103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4384982" y="3386161"/>
            <a:ext cx="952792" cy="51777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6858978" y="2707390"/>
            <a:ext cx="1235386" cy="149632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V="1">
            <a:off x="6912168" y="3370406"/>
            <a:ext cx="1497905" cy="79143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7358082" y="2643181"/>
            <a:ext cx="815209" cy="92869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7500958" y="3286124"/>
            <a:ext cx="1013780" cy="57236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714612" y="600076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идеальный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7158" y="264318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29388" y="250030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572528" y="407194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406687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71736" y="411034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1480" y="256668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222169" y="35772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000232" y="389602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86380" y="335249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29190" y="263811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286776" y="3357562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01024" y="271462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3300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3728392" y="3574350"/>
            <a:ext cx="1571636" cy="1588"/>
          </a:xfrm>
          <a:prstGeom prst="line">
            <a:avLst/>
          </a:prstGeom>
          <a:ln w="28575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786578" y="3429000"/>
            <a:ext cx="1571636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3692673" y="3732045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392611" y="3775107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6965967" y="3678239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7750197" y="3678239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42910" y="3538839"/>
            <a:ext cx="1571636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662069" y="3859516"/>
            <a:ext cx="1071570" cy="1588"/>
          </a:xfrm>
          <a:prstGeom prst="line">
            <a:avLst/>
          </a:prstGeom>
          <a:ln w="28575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1106463" y="3859516"/>
            <a:ext cx="1071570" cy="1588"/>
          </a:xfrm>
          <a:prstGeom prst="line">
            <a:avLst/>
          </a:prstGeom>
          <a:ln w="28575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71472" y="1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терм.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Бойля-Мариот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3286116" y="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барн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2264" y="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m,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=const</a:t>
            </a:r>
          </a:p>
          <a:p>
            <a:pPr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хорн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Шарля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29124" y="628652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.взаимодействуют 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+П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5286380" y="6357958"/>
            <a:ext cx="1357322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 flipH="1" flipV="1">
            <a:off x="8072462" y="6357958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286380" y="592933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разряженный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горячий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 rot="18384490">
            <a:off x="6791337" y="2913545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хора.</a:t>
            </a:r>
          </a:p>
        </p:txBody>
      </p:sp>
      <p:sp>
        <p:nvSpPr>
          <p:cNvPr id="106" name="Прямоугольник 105"/>
          <p:cNvSpPr/>
          <p:nvPr/>
        </p:nvSpPr>
        <p:spPr>
          <a:xfrm rot="18567017">
            <a:off x="3738958" y="2916831"/>
            <a:ext cx="11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бара</a:t>
            </a:r>
            <a:endParaRPr lang="ru-RU" sz="2000" dirty="0"/>
          </a:p>
        </p:txBody>
      </p:sp>
      <p:sp>
        <p:nvSpPr>
          <p:cNvPr id="107" name="Прямоугольник 106"/>
          <p:cNvSpPr/>
          <p:nvPr/>
        </p:nvSpPr>
        <p:spPr>
          <a:xfrm rot="2756073">
            <a:off x="1430032" y="3045708"/>
            <a:ext cx="1238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терма</a:t>
            </a:r>
          </a:p>
        </p:txBody>
      </p:sp>
      <p:grpSp>
        <p:nvGrpSpPr>
          <p:cNvPr id="109" name="Группа 108"/>
          <p:cNvGrpSpPr/>
          <p:nvPr/>
        </p:nvGrpSpPr>
        <p:grpSpPr>
          <a:xfrm rot="5400000">
            <a:off x="1214414" y="4500570"/>
            <a:ext cx="642942" cy="1643074"/>
            <a:chOff x="3000364" y="785794"/>
            <a:chExt cx="214314" cy="5674096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-7284" y="5014284"/>
            <a:ext cx="1066030" cy="602934"/>
            <a:chOff x="513682" y="5670874"/>
            <a:chExt cx="1066030" cy="870904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Группа 122"/>
          <p:cNvGrpSpPr/>
          <p:nvPr/>
        </p:nvGrpSpPr>
        <p:grpSpPr>
          <a:xfrm rot="5400000">
            <a:off x="4071934" y="4500570"/>
            <a:ext cx="642942" cy="1643074"/>
            <a:chOff x="3000364" y="785794"/>
            <a:chExt cx="214314" cy="567409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414488" y="5013348"/>
            <a:ext cx="1066030" cy="602934"/>
            <a:chOff x="513682" y="5670874"/>
            <a:chExt cx="1066030" cy="870904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 rot="5400000">
            <a:off x="7429520" y="4429132"/>
            <a:ext cx="642942" cy="1643074"/>
            <a:chOff x="3000364" y="785794"/>
            <a:chExt cx="214314" cy="5674096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6357950" y="4956494"/>
            <a:ext cx="1066030" cy="602934"/>
            <a:chOff x="513682" y="5670874"/>
            <a:chExt cx="1066030" cy="870904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37" name="Прямоугольник 13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Прямоугольник 138"/>
          <p:cNvSpPr/>
          <p:nvPr/>
        </p:nvSpPr>
        <p:spPr>
          <a:xfrm>
            <a:off x="1715482" y="503903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952892" y="5072075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517408" y="508572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896530" y="507207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786710" y="50006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111240" y="50006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45" name="Group 9"/>
          <p:cNvGrpSpPr>
            <a:grpSpLocks/>
          </p:cNvGrpSpPr>
          <p:nvPr/>
        </p:nvGrpSpPr>
        <p:grpSpPr bwMode="auto">
          <a:xfrm>
            <a:off x="4500562" y="5616282"/>
            <a:ext cx="428628" cy="500066"/>
            <a:chOff x="2880" y="6480"/>
            <a:chExt cx="166" cy="549"/>
          </a:xfrm>
        </p:grpSpPr>
        <p:grpSp>
          <p:nvGrpSpPr>
            <p:cNvPr id="146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48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7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0" name="Прямоугольник 149"/>
          <p:cNvSpPr/>
          <p:nvPr/>
        </p:nvSpPr>
        <p:spPr>
          <a:xfrm>
            <a:off x="8072462" y="41433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286644" y="41433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721066" y="420742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960590" y="422319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444494" y="4326162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961934" y="43103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V2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57" name="Группа 5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57000"/>
            </a:schemeClr>
          </a:solidFill>
        </p:grpSpPr>
        <p:sp>
          <p:nvSpPr>
            <p:cNvPr id="170" name="Прямоугольник 8"/>
            <p:cNvSpPr/>
            <p:nvPr/>
          </p:nvSpPr>
          <p:spPr>
            <a:xfrm>
              <a:off x="-6929518" y="-3429000"/>
              <a:ext cx="9144000" cy="6858000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endPara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TextBox 7"/>
            <p:cNvSpPr txBox="1"/>
            <p:nvPr/>
          </p:nvSpPr>
          <p:spPr>
            <a:xfrm>
              <a:off x="-4857848" y="2321004"/>
              <a:ext cx="5191091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3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3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3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3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3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3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40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20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2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3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3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3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9" dur="3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0" dur="3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3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6" dur="3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7" dur="3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3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62" dur="2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996E-6 L 0.39393 -0.00879 " pathEditMode="relative" rAng="0" ptsTypes="AA">
                                      <p:cBhvr>
                                        <p:cTn id="3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3" dur="20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5" dur="2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00"/>
                            </p:stCondLst>
                            <p:childTnLst>
                              <p:par>
                                <p:cTn id="3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000"/>
                            </p:stCondLst>
                            <p:childTnLst>
                              <p:par>
                                <p:cTn id="3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3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2000"/>
                            </p:stCondLst>
                            <p:childTnLst>
                              <p:par>
                                <p:cTn id="4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7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1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000"/>
                            </p:stCondLst>
                            <p:childTnLst>
                              <p:par>
                                <p:cTn id="4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"/>
                            </p:stCondLst>
                            <p:childTnLst>
                              <p:par>
                                <p:cTn id="4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00"/>
                            </p:stCondLst>
                            <p:childTnLst>
                              <p:par>
                                <p:cTn id="4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00"/>
                            </p:stCondLst>
                            <p:childTnLst>
                              <p:par>
                                <p:cTn id="4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000"/>
                            </p:stCondLst>
                            <p:childTnLst>
                              <p:par>
                                <p:cTn id="4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1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000"/>
                            </p:stCondLst>
                            <p:childTnLst>
                              <p:par>
                                <p:cTn id="5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9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2075" grpId="0" animBg="1"/>
      <p:bldP spid="2075" grpId="1" animBg="1"/>
      <p:bldP spid="2075" grpId="2" animBg="1"/>
      <p:bldP spid="43" grpId="0"/>
      <p:bldP spid="44" grpId="0"/>
      <p:bldP spid="45" grpId="0"/>
      <p:bldP spid="2088" grpId="0" animBg="1"/>
      <p:bldP spid="2089" grpId="0" animBg="1"/>
      <p:bldP spid="2091" grpId="0" animBg="1"/>
      <p:bldP spid="2092" grpId="0" animBg="1"/>
      <p:bldP spid="2094" grpId="0" animBg="1"/>
      <p:bldP spid="2095" grpId="0" animBg="1"/>
      <p:bldP spid="2096" grpId="0" animBg="1"/>
      <p:bldP spid="2097" grpId="0" animBg="1"/>
      <p:bldP spid="2099" grpId="0" animBg="1"/>
      <p:bldP spid="2100" grpId="0" animBg="1"/>
      <p:bldP spid="2101" grpId="0" animBg="1"/>
      <p:bldP spid="2102" grpId="0" animBg="1"/>
      <p:bldP spid="2104" grpId="0" animBg="1"/>
      <p:bldP spid="2105" grpId="0" animBg="1"/>
      <p:bldP spid="2106" grpId="0" animBg="1"/>
      <p:bldP spid="2107" grpId="0" animBg="1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8" grpId="1"/>
      <p:bldP spid="79" grpId="0"/>
      <p:bldP spid="80" grpId="0"/>
      <p:bldP spid="80" grpId="1"/>
      <p:bldP spid="81" grpId="0"/>
      <p:bldP spid="82" grpId="0"/>
      <p:bldP spid="82" grpId="1"/>
      <p:bldP spid="83" grpId="0"/>
      <p:bldP spid="95" grpId="0" build="p"/>
      <p:bldP spid="97" grpId="0" build="p"/>
      <p:bldP spid="99" grpId="0" build="p"/>
      <p:bldP spid="101" grpId="0"/>
      <p:bldP spid="104" grpId="0"/>
      <p:bldP spid="105" grpId="0"/>
      <p:bldP spid="106" grpId="0"/>
      <p:bldP spid="107" grpId="0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814730" y="428604"/>
            <a:ext cx="0" cy="24288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71472" y="2672105"/>
            <a:ext cx="32861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 rot="6365021" flipV="1">
            <a:off x="1568826" y="532491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92743" y="1198341"/>
            <a:ext cx="1907621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2375999" y="799053"/>
            <a:ext cx="0" cy="138339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796223" y="3457578"/>
            <a:ext cx="0" cy="26146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00034" y="5818046"/>
            <a:ext cx="34480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5371466" y="357166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267334" y="2884792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654745" y="1428736"/>
            <a:ext cx="2001943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7500958" y="959267"/>
            <a:ext cx="0" cy="14889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5378459" y="694465"/>
            <a:ext cx="2518281" cy="2182081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6068420" y="635566"/>
            <a:ext cx="1863045" cy="16539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027348" y="4190296"/>
            <a:ext cx="200194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2544658" y="3993504"/>
            <a:ext cx="0" cy="14889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785786" y="3628859"/>
            <a:ext cx="2518281" cy="218208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1475747" y="3583608"/>
            <a:ext cx="1863045" cy="16539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5459750" y="4222695"/>
            <a:ext cx="1973388" cy="170879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5446102" y="3561611"/>
            <a:ext cx="1362755" cy="237156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5433669" y="4621381"/>
            <a:ext cx="2859551" cy="132829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242370" y="4502337"/>
            <a:ext cx="1793862" cy="270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5426045" y="3571876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5157152" y="5959642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 flipV="1">
            <a:off x="6242370" y="4500570"/>
            <a:ext cx="357190" cy="9286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58214" y="2857496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7620" y="2571744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29058" y="5286388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57224" y="3214686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29190" y="3500438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358214" y="542926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15338" y="442913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29520" y="407194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86578" y="34290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15206" y="5253351"/>
            <a:ext cx="83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00166" y="71414"/>
            <a:ext cx="1660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57554" y="428604"/>
            <a:ext cx="152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Изобара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28992" y="1071546"/>
            <a:ext cx="1519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изохора.</a:t>
            </a:r>
          </a:p>
        </p:txBody>
      </p:sp>
      <p:grpSp>
        <p:nvGrpSpPr>
          <p:cNvPr id="56" name="Группа 5"/>
          <p:cNvGrpSpPr/>
          <p:nvPr/>
        </p:nvGrpSpPr>
        <p:grpSpPr>
          <a:xfrm>
            <a:off x="0" y="24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57000"/>
            </a:schemeClr>
          </a:solidFill>
        </p:grpSpPr>
        <p:sp>
          <p:nvSpPr>
            <p:cNvPr id="57" name="Прямоугольник 8"/>
            <p:cNvSpPr/>
            <p:nvPr/>
          </p:nvSpPr>
          <p:spPr>
            <a:xfrm>
              <a:off x="-6929518" y="-3429000"/>
              <a:ext cx="9144000" cy="6858000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endPara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7"/>
            <p:cNvSpPr txBox="1"/>
            <p:nvPr/>
          </p:nvSpPr>
          <p:spPr>
            <a:xfrm>
              <a:off x="-4857848" y="2321004"/>
              <a:ext cx="5191091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86512" y="0"/>
            <a:ext cx="28574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3-1а,б,в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43768" y="6211669"/>
            <a:ext cx="20717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30" grpId="0" animBg="1"/>
      <p:bldP spid="1031" grpId="0" animBg="1"/>
      <p:bldP spid="1032" grpId="0" animBg="1"/>
      <p:bldP spid="1034" grpId="0" animBg="1"/>
      <p:bldP spid="1035" grpId="0" animBg="1"/>
      <p:bldP spid="1037" grpId="0" animBg="1"/>
      <p:bldP spid="1038" grpId="0" animBg="1"/>
      <p:bldP spid="1040" grpId="0" animBg="1"/>
      <p:bldP spid="1041" grpId="0" animBg="1"/>
      <p:bldP spid="1043" grpId="0" animBg="1"/>
      <p:bldP spid="1044" grpId="0" animBg="1"/>
      <p:bldP spid="1046" grpId="0" animBg="1"/>
      <p:bldP spid="1047" grpId="0" animBg="1"/>
      <p:bldP spid="1049" grpId="0" animBg="1"/>
      <p:bldP spid="1050" grpId="0" animBg="1"/>
      <p:bldP spid="1053" grpId="0" animBg="1"/>
      <p:bldP spid="1056" grpId="0" animBg="1"/>
      <p:bldP spid="1059" grpId="0" animBg="1"/>
      <p:bldP spid="1061" grpId="0" animBg="1"/>
      <p:bldP spid="39" grpId="0" animBg="1"/>
      <p:bldP spid="40" grpId="0" animBg="1"/>
      <p:bldP spid="1062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2" grpId="1"/>
      <p:bldP spid="53" grpId="0"/>
      <p:bldP spid="54" grpId="0"/>
      <p:bldP spid="54" grpId="1"/>
      <p:bldP spid="55" grpId="0"/>
      <p:bldP spid="38" grpId="0"/>
      <p:bldP spid="41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6445"/>
            <a:ext cx="8309326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«Проверка закона Бойля – Мариотта».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56579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56645"/>
            <a:ext cx="914400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Сосуд с водой, барометр, стеклянная трубка, запаянная с одного конца на линейке.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3456777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99719"/>
            <a:ext cx="4279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установку: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099719"/>
            <a:ext cx="431355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Группа 5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solidFill>
              <a:schemeClr val="tx1">
                <a:lumMod val="75000"/>
                <a:lumOff val="25000"/>
                <a:alpha val="57000"/>
              </a:schemeClr>
            </a:solidFill>
          </p:grpSpPr>
          <p:sp>
            <p:nvSpPr>
              <p:cNvPr id="23" name="Прямоугольник 8"/>
              <p:cNvSpPr/>
              <p:nvPr/>
            </p:nvSpPr>
            <p:spPr>
              <a:xfrm>
                <a:off x="-6929518" y="-3429000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7"/>
              <p:cNvSpPr txBox="1"/>
              <p:nvPr/>
            </p:nvSpPr>
            <p:spPr>
              <a:xfrm>
                <a:off x="-6000856" y="1857388"/>
                <a:ext cx="5191091" cy="1107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RT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6600" b="1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714776" y="1906115"/>
              <a:ext cx="3714744" cy="12464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const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изо</a:t>
              </a: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терм.</a:t>
              </a: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Бойля-Мариотта</a:t>
              </a:r>
              <a:endParaRPr lang="ru-RU" sz="2800" dirty="0"/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50566" y="2055408"/>
              <a:ext cx="1712502" cy="1090044"/>
              <a:chOff x="947" y="6436"/>
              <a:chExt cx="1265" cy="677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1359" y="6597"/>
                <a:ext cx="491" cy="2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7"/>
              <p:cNvGrpSpPr>
                <a:grpSpLocks/>
              </p:cNvGrpSpPr>
              <p:nvPr/>
            </p:nvGrpSpPr>
            <p:grpSpPr bwMode="auto">
              <a:xfrm>
                <a:off x="947" y="6436"/>
                <a:ext cx="1265" cy="677"/>
                <a:chOff x="901" y="5670"/>
                <a:chExt cx="1265" cy="677"/>
              </a:xfrm>
            </p:grpSpPr>
            <p:grpSp>
              <p:nvGrpSpPr>
                <p:cNvPr id="15" name="Group 8"/>
                <p:cNvGrpSpPr>
                  <a:grpSpLocks/>
                </p:cNvGrpSpPr>
                <p:nvPr/>
              </p:nvGrpSpPr>
              <p:grpSpPr bwMode="auto">
                <a:xfrm>
                  <a:off x="901" y="5670"/>
                  <a:ext cx="581" cy="677"/>
                  <a:chOff x="9735" y="3238"/>
                  <a:chExt cx="671" cy="552"/>
                </a:xfrm>
              </p:grpSpPr>
              <p:sp>
                <p:nvSpPr>
                  <p:cNvPr id="2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7" y="3495"/>
                    <a:ext cx="589" cy="29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29" y="3238"/>
                    <a:ext cx="566" cy="29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735" y="3509"/>
                    <a:ext cx="53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Group 12"/>
                <p:cNvGrpSpPr>
                  <a:grpSpLocks/>
                </p:cNvGrpSpPr>
                <p:nvPr/>
              </p:nvGrpSpPr>
              <p:grpSpPr bwMode="auto">
                <a:xfrm>
                  <a:off x="1598" y="5676"/>
                  <a:ext cx="568" cy="665"/>
                  <a:chOff x="9800" y="3227"/>
                  <a:chExt cx="599" cy="520"/>
                </a:xfrm>
              </p:grpSpPr>
              <p:sp>
                <p:nvSpPr>
                  <p:cNvPr id="1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75" y="3457"/>
                    <a:ext cx="492" cy="29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81" y="3227"/>
                    <a:ext cx="518" cy="25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9800" y="3489"/>
                    <a:ext cx="5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25" name="Прямоугольник 24"/>
          <p:cNvSpPr/>
          <p:nvPr/>
        </p:nvSpPr>
        <p:spPr>
          <a:xfrm>
            <a:off x="-29481" y="1455167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«ИЗУЧЕНИЕ ИЗОТЕРМИЧЕСКОГО ПРОЦЕССА».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16" y="0"/>
            <a:ext cx="228598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Стр.10//4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6273249"/>
            <a:ext cx="22859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  <p:bldP spid="8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5429256" y="0"/>
            <a:ext cx="3714744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ts val="3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3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терм.</a:t>
            </a:r>
          </a:p>
          <a:p>
            <a:pPr lvl="0" algn="ctr">
              <a:lnSpc>
                <a:spcPts val="3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Бойля-Мариотта</a:t>
            </a:r>
            <a:endParaRPr lang="ru-RU" sz="28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51284" y="2357430"/>
            <a:ext cx="785818" cy="4000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 rot="16200000" flipH="1">
            <a:off x="-821570" y="3536157"/>
            <a:ext cx="5572164" cy="71438"/>
          </a:xfrm>
          <a:prstGeom prst="straightConnector1">
            <a:avLst/>
          </a:prstGeom>
          <a:ln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17252" y="11429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91792" y="13572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 rot="16200000" flipH="1">
            <a:off x="-2107454" y="3321843"/>
            <a:ext cx="5000660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5"/>
          <p:cNvGrpSpPr>
            <a:grpSpLocks/>
          </p:cNvGrpSpPr>
          <p:nvPr/>
        </p:nvGrpSpPr>
        <p:grpSpPr bwMode="auto">
          <a:xfrm>
            <a:off x="2763692" y="142852"/>
            <a:ext cx="1736870" cy="1165719"/>
            <a:chOff x="946" y="6432"/>
            <a:chExt cx="1283" cy="724"/>
          </a:xfrm>
        </p:grpSpPr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6" name="Group 7"/>
            <p:cNvGrpSpPr>
              <a:grpSpLocks/>
            </p:cNvGrpSpPr>
            <p:nvPr/>
          </p:nvGrpSpPr>
          <p:grpSpPr bwMode="auto">
            <a:xfrm>
              <a:off x="946" y="6432"/>
              <a:ext cx="1283" cy="724"/>
              <a:chOff x="900" y="5666"/>
              <a:chExt cx="1283" cy="724"/>
            </a:xfrm>
          </p:grpSpPr>
          <p:grpSp>
            <p:nvGrpSpPr>
              <p:cNvPr id="127" name="Group 8"/>
              <p:cNvGrpSpPr>
                <a:grpSpLocks/>
              </p:cNvGrpSpPr>
              <p:nvPr/>
            </p:nvGrpSpPr>
            <p:grpSpPr bwMode="auto">
              <a:xfrm>
                <a:off x="900" y="5666"/>
                <a:ext cx="677" cy="724"/>
                <a:chOff x="9735" y="3238"/>
                <a:chExt cx="782" cy="591"/>
              </a:xfrm>
            </p:grpSpPr>
            <p:sp>
              <p:nvSpPr>
                <p:cNvPr id="13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36" y="3461"/>
                  <a:ext cx="681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829" y="3238"/>
                  <a:ext cx="566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8" name="Group 12"/>
              <p:cNvGrpSpPr>
                <a:grpSpLocks/>
              </p:cNvGrpSpPr>
              <p:nvPr/>
            </p:nvGrpSpPr>
            <p:grpSpPr bwMode="auto">
              <a:xfrm>
                <a:off x="1631" y="5712"/>
                <a:ext cx="552" cy="538"/>
                <a:chOff x="9800" y="3258"/>
                <a:chExt cx="580" cy="421"/>
              </a:xfrm>
            </p:grpSpPr>
            <p:sp>
              <p:nvSpPr>
                <p:cNvPr id="1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875" y="3457"/>
                  <a:ext cx="492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62" y="3258"/>
                  <a:ext cx="518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48" name="TextBox 147"/>
          <p:cNvSpPr txBox="1"/>
          <p:nvPr/>
        </p:nvSpPr>
        <p:spPr>
          <a:xfrm>
            <a:off x="3357554" y="1428736"/>
            <a:ext cx="578644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=730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мм.рт.ст.=13600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786182" y="1857364"/>
            <a:ext cx="364333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0,5м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57554" y="2928934"/>
            <a:ext cx="57864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82816" y="3429000"/>
            <a:ext cx="714380" cy="2928958"/>
          </a:xfrm>
          <a:prstGeom prst="rect">
            <a:avLst/>
          </a:prstGeom>
          <a:solidFill>
            <a:srgbClr val="66CCFF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 стрелкой 119"/>
          <p:cNvCxnSpPr/>
          <p:nvPr/>
        </p:nvCxnSpPr>
        <p:spPr>
          <a:xfrm rot="5400000">
            <a:off x="-338544" y="4629004"/>
            <a:ext cx="2428892" cy="1588"/>
          </a:xfrm>
          <a:prstGeom prst="straightConnector1">
            <a:avLst/>
          </a:prstGeom>
          <a:ln w="38100">
            <a:solidFill>
              <a:srgbClr val="365D2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57824" y="4000504"/>
            <a:ext cx="51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786182" y="3500438"/>
            <a:ext cx="364333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0,493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7" name="Группа 146"/>
          <p:cNvGrpSpPr/>
          <p:nvPr/>
        </p:nvGrpSpPr>
        <p:grpSpPr>
          <a:xfrm>
            <a:off x="2143108" y="714356"/>
            <a:ext cx="214314" cy="5674096"/>
            <a:chOff x="3000364" y="785794"/>
            <a:chExt cx="214314" cy="5674096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1024240" y="5778080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2" name="Group 5"/>
          <p:cNvGrpSpPr>
            <a:grpSpLocks/>
          </p:cNvGrpSpPr>
          <p:nvPr/>
        </p:nvGrpSpPr>
        <p:grpSpPr bwMode="auto">
          <a:xfrm>
            <a:off x="3213324" y="4214818"/>
            <a:ext cx="1359172" cy="1299357"/>
            <a:chOff x="945" y="6354"/>
            <a:chExt cx="1004" cy="807"/>
          </a:xfrm>
        </p:grpSpPr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458" y="6576"/>
              <a:ext cx="491" cy="3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5" name="Group 8"/>
            <p:cNvGrpSpPr>
              <a:grpSpLocks/>
            </p:cNvGrpSpPr>
            <p:nvPr/>
          </p:nvGrpSpPr>
          <p:grpSpPr bwMode="auto">
            <a:xfrm>
              <a:off x="945" y="6354"/>
              <a:ext cx="580" cy="807"/>
              <a:chOff x="9735" y="3171"/>
              <a:chExt cx="670" cy="658"/>
            </a:xfrm>
          </p:grpSpPr>
          <p:sp>
            <p:nvSpPr>
              <p:cNvPr id="160" name="Text Box 9"/>
              <p:cNvSpPr txBox="1">
                <a:spLocks noChangeArrowheads="1"/>
              </p:cNvSpPr>
              <p:nvPr/>
            </p:nvSpPr>
            <p:spPr bwMode="auto">
              <a:xfrm>
                <a:off x="9836" y="3497"/>
                <a:ext cx="569" cy="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Text Box 10"/>
              <p:cNvSpPr txBox="1">
                <a:spLocks noChangeArrowheads="1"/>
              </p:cNvSpPr>
              <p:nvPr/>
            </p:nvSpPr>
            <p:spPr bwMode="auto">
              <a:xfrm>
                <a:off x="9829" y="3171"/>
                <a:ext cx="566" cy="293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Line 11"/>
              <p:cNvSpPr>
                <a:spLocks noChangeShapeType="1"/>
              </p:cNvSpPr>
              <p:nvPr/>
            </p:nvSpPr>
            <p:spPr bwMode="auto">
              <a:xfrm>
                <a:off x="9735" y="3509"/>
                <a:ext cx="5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64" name="Group 5"/>
          <p:cNvGrpSpPr>
            <a:grpSpLocks/>
          </p:cNvGrpSpPr>
          <p:nvPr/>
        </p:nvGrpSpPr>
        <p:grpSpPr bwMode="auto">
          <a:xfrm>
            <a:off x="6127870" y="4305244"/>
            <a:ext cx="1225149" cy="1128686"/>
            <a:chOff x="1677" y="6405"/>
            <a:chExt cx="905" cy="701"/>
          </a:xfrm>
        </p:grpSpPr>
        <p:sp>
          <p:nvSpPr>
            <p:cNvPr id="165" name="Text Box 6"/>
            <p:cNvSpPr txBox="1">
              <a:spLocks noChangeArrowheads="1"/>
            </p:cNvSpPr>
            <p:nvPr/>
          </p:nvSpPr>
          <p:spPr bwMode="auto">
            <a:xfrm>
              <a:off x="2091" y="660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8" name="Group 12"/>
            <p:cNvGrpSpPr>
              <a:grpSpLocks/>
            </p:cNvGrpSpPr>
            <p:nvPr/>
          </p:nvGrpSpPr>
          <p:grpSpPr bwMode="auto">
            <a:xfrm>
              <a:off x="1677" y="6405"/>
              <a:ext cx="552" cy="701"/>
              <a:chOff x="9800" y="3198"/>
              <a:chExt cx="580" cy="548"/>
            </a:xfrm>
          </p:grpSpPr>
          <p:sp>
            <p:nvSpPr>
              <p:cNvPr id="169" name="Text Box 13"/>
              <p:cNvSpPr txBox="1">
                <a:spLocks noChangeArrowheads="1"/>
              </p:cNvSpPr>
              <p:nvPr/>
            </p:nvSpPr>
            <p:spPr bwMode="auto">
              <a:xfrm>
                <a:off x="9875" y="3457"/>
                <a:ext cx="492" cy="28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Text Box 14"/>
              <p:cNvSpPr txBox="1">
                <a:spLocks noChangeArrowheads="1"/>
              </p:cNvSpPr>
              <p:nvPr/>
            </p:nvSpPr>
            <p:spPr bwMode="auto">
              <a:xfrm>
                <a:off x="9862" y="3198"/>
                <a:ext cx="518" cy="25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Line 15"/>
              <p:cNvSpPr>
                <a:spLocks noChangeShapeType="1"/>
              </p:cNvSpPr>
              <p:nvPr/>
            </p:nvSpPr>
            <p:spPr bwMode="auto">
              <a:xfrm>
                <a:off x="9800" y="3489"/>
                <a:ext cx="5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44" name="Прямая соединительная линия 43"/>
          <p:cNvCxnSpPr/>
          <p:nvPr/>
        </p:nvCxnSpPr>
        <p:spPr>
          <a:xfrm>
            <a:off x="1272204" y="3415352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194370" y="5742312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10082" y="30413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251</a:t>
            </a:r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57422" y="543971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</a:t>
            </a:r>
            <a:r>
              <a:rPr lang="en-US" dirty="0" smtClean="0"/>
              <a:t>1</a:t>
            </a:r>
            <a:r>
              <a:rPr lang="ru-RU" dirty="0" smtClean="0"/>
              <a:t>мм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14414" y="6344310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895849">
            <a:off x="1414219" y="5837292"/>
            <a:ext cx="7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7мм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00958" y="242886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24см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"/>
          <p:cNvGrpSpPr>
            <a:grpSpLocks/>
          </p:cNvGrpSpPr>
          <p:nvPr/>
        </p:nvGrpSpPr>
        <p:grpSpPr bwMode="auto">
          <a:xfrm>
            <a:off x="7098051" y="4286256"/>
            <a:ext cx="1199427" cy="1117415"/>
            <a:chOff x="1696" y="6403"/>
            <a:chExt cx="886" cy="694"/>
          </a:xfrm>
        </p:grpSpPr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91" y="660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12"/>
            <p:cNvGrpSpPr>
              <a:grpSpLocks/>
            </p:cNvGrpSpPr>
            <p:nvPr/>
          </p:nvGrpSpPr>
          <p:grpSpPr bwMode="auto">
            <a:xfrm>
              <a:off x="1696" y="6403"/>
              <a:ext cx="740" cy="683"/>
              <a:chOff x="9800" y="3198"/>
              <a:chExt cx="776" cy="534"/>
            </a:xfrm>
          </p:grpSpPr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9837" y="3510"/>
                <a:ext cx="663" cy="22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SH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14"/>
              <p:cNvSpPr txBox="1">
                <a:spLocks noChangeArrowheads="1"/>
              </p:cNvSpPr>
              <p:nvPr/>
            </p:nvSpPr>
            <p:spPr bwMode="auto">
              <a:xfrm>
                <a:off x="9862" y="3198"/>
                <a:ext cx="714" cy="25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SH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9800" y="3489"/>
                <a:ext cx="5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8001024" y="4568873"/>
            <a:ext cx="664695" cy="503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1736" y="6273249"/>
            <a:ext cx="204876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8" name="Группа 5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solidFill>
              <a:schemeClr val="tx1">
                <a:lumMod val="75000"/>
                <a:lumOff val="25000"/>
                <a:alpha val="57000"/>
              </a:schemeClr>
            </a:solidFill>
          </p:grpSpPr>
          <p:sp>
            <p:nvSpPr>
              <p:cNvPr id="91" name="Прямоугольник 8"/>
              <p:cNvSpPr/>
              <p:nvPr/>
            </p:nvSpPr>
            <p:spPr>
              <a:xfrm>
                <a:off x="-6929518" y="-3429000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7"/>
              <p:cNvSpPr txBox="1"/>
              <p:nvPr/>
            </p:nvSpPr>
            <p:spPr>
              <a:xfrm>
                <a:off x="-4857848" y="2321004"/>
                <a:ext cx="5191091" cy="1107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RT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6600" b="1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714776" y="1906115"/>
              <a:ext cx="3714744" cy="12464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const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изо</a:t>
              </a: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терм.</a:t>
              </a: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Бойля-Мариотта</a:t>
              </a:r>
              <a:endParaRPr lang="ru-RU" sz="2800" dirty="0"/>
            </a:p>
          </p:txBody>
        </p:sp>
        <p:grpSp>
          <p:nvGrpSpPr>
            <p:cNvPr id="80" name="Group 5"/>
            <p:cNvGrpSpPr>
              <a:grpSpLocks/>
            </p:cNvGrpSpPr>
            <p:nvPr/>
          </p:nvGrpSpPr>
          <p:grpSpPr bwMode="auto">
            <a:xfrm>
              <a:off x="1050564" y="2055408"/>
              <a:ext cx="1712497" cy="1090044"/>
              <a:chOff x="947" y="6436"/>
              <a:chExt cx="1265" cy="677"/>
            </a:xfrm>
          </p:grpSpPr>
          <p:sp>
            <p:nvSpPr>
              <p:cNvPr id="81" name="Text Box 6"/>
              <p:cNvSpPr txBox="1">
                <a:spLocks noChangeArrowheads="1"/>
              </p:cNvSpPr>
              <p:nvPr/>
            </p:nvSpPr>
            <p:spPr bwMode="auto">
              <a:xfrm>
                <a:off x="1359" y="6597"/>
                <a:ext cx="491" cy="2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2" name="Group 7"/>
              <p:cNvGrpSpPr>
                <a:grpSpLocks/>
              </p:cNvGrpSpPr>
              <p:nvPr/>
            </p:nvGrpSpPr>
            <p:grpSpPr bwMode="auto">
              <a:xfrm>
                <a:off x="947" y="6436"/>
                <a:ext cx="1265" cy="677"/>
                <a:chOff x="901" y="5670"/>
                <a:chExt cx="1265" cy="677"/>
              </a:xfrm>
            </p:grpSpPr>
            <p:grpSp>
              <p:nvGrpSpPr>
                <p:cNvPr id="83" name="Group 8"/>
                <p:cNvGrpSpPr>
                  <a:grpSpLocks/>
                </p:cNvGrpSpPr>
                <p:nvPr/>
              </p:nvGrpSpPr>
              <p:grpSpPr bwMode="auto">
                <a:xfrm>
                  <a:off x="901" y="5670"/>
                  <a:ext cx="581" cy="677"/>
                  <a:chOff x="9735" y="3238"/>
                  <a:chExt cx="671" cy="552"/>
                </a:xfrm>
              </p:grpSpPr>
              <p:sp>
                <p:nvSpPr>
                  <p:cNvPr id="8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7" y="3495"/>
                    <a:ext cx="589" cy="29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29" y="3238"/>
                    <a:ext cx="566" cy="29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735" y="3509"/>
                    <a:ext cx="53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4" name="Group 12"/>
                <p:cNvGrpSpPr>
                  <a:grpSpLocks/>
                </p:cNvGrpSpPr>
                <p:nvPr/>
              </p:nvGrpSpPr>
              <p:grpSpPr bwMode="auto">
                <a:xfrm>
                  <a:off x="1598" y="5676"/>
                  <a:ext cx="568" cy="665"/>
                  <a:chOff x="9800" y="3227"/>
                  <a:chExt cx="599" cy="520"/>
                </a:xfrm>
              </p:grpSpPr>
              <p:sp>
                <p:nvSpPr>
                  <p:cNvPr id="8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75" y="3457"/>
                    <a:ext cx="492" cy="29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81" y="3227"/>
                    <a:ext cx="518" cy="25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9800" y="3489"/>
                    <a:ext cx="5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2396 0.0032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9" grpId="0" animBg="1"/>
      <p:bldP spid="116" grpId="0"/>
      <p:bldP spid="117" grpId="0"/>
      <p:bldP spid="148" grpId="0" animBg="1"/>
      <p:bldP spid="149" grpId="0" animBg="1"/>
      <p:bldP spid="150" grpId="0" animBg="1"/>
      <p:bldP spid="110" grpId="0" animBg="1"/>
      <p:bldP spid="122" grpId="0"/>
      <p:bldP spid="151" grpId="0" animBg="1"/>
      <p:bldP spid="112" grpId="0" animBg="1"/>
      <p:bldP spid="48" grpId="0"/>
      <p:bldP spid="49" grpId="0"/>
      <p:bldP spid="51" grpId="0"/>
      <p:bldP spid="52" grpId="0"/>
      <p:bldP spid="59" grpId="0" animBg="1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0283" y="0"/>
            <a:ext cx="6982311" cy="1928802"/>
          </a:xfrm>
          <a:prstGeom prst="rect">
            <a:avLst/>
          </a:prstGeom>
          <a:noFill/>
          <a:ln w="63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928794" cy="179668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825173"/>
            <a:ext cx="91440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57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рисунке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координатных осях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изображен график процесса изменения состояния идеального газа. Какой из графиков, приведенных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соответствует этому процессу  на диаграмме в координатных осях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94856"/>
            <a:ext cx="9144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755775" algn="l"/>
              </a:tabLs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2д.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из графиков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2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графиком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изотермического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процесса?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9"/>
          <p:cNvGrpSpPr/>
          <p:nvPr/>
        </p:nvGrpSpPr>
        <p:grpSpPr>
          <a:xfrm rot="5400000">
            <a:off x="1221666" y="4885056"/>
            <a:ext cx="642942" cy="1643074"/>
            <a:chOff x="3000364" y="785794"/>
            <a:chExt cx="214314" cy="5674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2"/>
          <p:cNvGrpSpPr/>
          <p:nvPr/>
        </p:nvGrpSpPr>
        <p:grpSpPr>
          <a:xfrm>
            <a:off x="-32" y="5398770"/>
            <a:ext cx="1066030" cy="602934"/>
            <a:chOff x="513682" y="5670874"/>
            <a:chExt cx="1066030" cy="870904"/>
          </a:xfrm>
        </p:grpSpPr>
        <p:grpSp>
          <p:nvGrpSpPr>
            <p:cNvPr id="4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47"/>
          <p:cNvGrpSpPr/>
          <p:nvPr/>
        </p:nvGrpSpPr>
        <p:grpSpPr>
          <a:xfrm rot="5400000">
            <a:off x="4079186" y="4885056"/>
            <a:ext cx="642942" cy="1643074"/>
            <a:chOff x="3000364" y="785794"/>
            <a:chExt cx="214314" cy="567409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50"/>
          <p:cNvGrpSpPr/>
          <p:nvPr/>
        </p:nvGrpSpPr>
        <p:grpSpPr>
          <a:xfrm>
            <a:off x="3421740" y="5397834"/>
            <a:ext cx="1066030" cy="602934"/>
            <a:chOff x="513682" y="5670874"/>
            <a:chExt cx="1066030" cy="870904"/>
          </a:xfrm>
        </p:grpSpPr>
        <p:grpSp>
          <p:nvGrpSpPr>
            <p:cNvPr id="8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55"/>
          <p:cNvGrpSpPr/>
          <p:nvPr/>
        </p:nvGrpSpPr>
        <p:grpSpPr>
          <a:xfrm rot="5400000">
            <a:off x="7436772" y="4813618"/>
            <a:ext cx="642942" cy="1643074"/>
            <a:chOff x="3000364" y="785794"/>
            <a:chExt cx="214314" cy="567409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58"/>
          <p:cNvGrpSpPr/>
          <p:nvPr/>
        </p:nvGrpSpPr>
        <p:grpSpPr>
          <a:xfrm>
            <a:off x="6365202" y="5340980"/>
            <a:ext cx="1066030" cy="602934"/>
            <a:chOff x="513682" y="5670874"/>
            <a:chExt cx="1066030" cy="870904"/>
          </a:xfrm>
        </p:grpSpPr>
        <p:grpSp>
          <p:nvGrpSpPr>
            <p:cNvPr id="11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1722734" y="542352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60144" y="5456561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24660" y="547020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903782" y="545656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793962" y="53851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118492" y="539622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507814" y="6000768"/>
            <a:ext cx="428628" cy="500066"/>
            <a:chOff x="2880" y="6480"/>
            <a:chExt cx="166" cy="549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42844" y="6182045"/>
            <a:ext cx="28575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71868" y="4929198"/>
            <a:ext cx="18573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58016" y="6072206"/>
            <a:ext cx="207167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8924615">
            <a:off x="5475774" y="-71174"/>
            <a:ext cx="50006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8924615">
            <a:off x="8532249" y="100224"/>
            <a:ext cx="50006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18924615">
            <a:off x="2988055" y="100224"/>
            <a:ext cx="50006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996E-6 L 0.39393 -0.00879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9325E-6 L -0.72552 -0.66443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0" y="-3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52 -0.66505 L -0.25295 -0.67569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1.61887E-6 L 0.17639 -0.71138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35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13" grpId="0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5" grpId="0" build="allAtOnce" animBg="1"/>
      <p:bldP spid="75" grpId="1" build="p" animBg="1"/>
      <p:bldP spid="75" grpId="2" build="allAtOnce"/>
      <p:bldP spid="76" grpId="0" animBg="1"/>
      <p:bldP spid="77" grpId="0" animBg="1"/>
      <p:bldP spid="77" grpId="1" animBg="1"/>
      <p:bldP spid="77" grpId="2" animBg="1"/>
      <p:bldP spid="78" grpId="0" animBg="1"/>
      <p:bldP spid="79" grpId="0" animBg="1"/>
      <p:bldP spid="79" grpId="1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928802"/>
            <a:ext cx="91440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57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координатных осях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V-Т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изображен график  процесса изменения состояния идеального газа. Какой из графиков, приведенных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4,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соответствует этому процессу на диаграмме в координатных осях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р-Т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643042" cy="2109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79" y="71414"/>
            <a:ext cx="7429521" cy="1928826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1433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755775" algn="l"/>
              </a:tabLs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4д.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из графиков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4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графиком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хорного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процесса в идеальном газе?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8"/>
          <p:cNvGrpSpPr/>
          <p:nvPr/>
        </p:nvGrpSpPr>
        <p:grpSpPr>
          <a:xfrm rot="5400000">
            <a:off x="1214414" y="4956494"/>
            <a:ext cx="642942" cy="1643074"/>
            <a:chOff x="3000364" y="785794"/>
            <a:chExt cx="214314" cy="56740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-32" y="5470208"/>
            <a:ext cx="1066030" cy="602934"/>
            <a:chOff x="513682" y="5670874"/>
            <a:chExt cx="1066030" cy="870904"/>
          </a:xfrm>
        </p:grpSpPr>
        <p:grpSp>
          <p:nvGrpSpPr>
            <p:cNvPr id="4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46"/>
          <p:cNvGrpSpPr/>
          <p:nvPr/>
        </p:nvGrpSpPr>
        <p:grpSpPr>
          <a:xfrm rot="5400000">
            <a:off x="4079186" y="4913574"/>
            <a:ext cx="642942" cy="1643074"/>
            <a:chOff x="3000364" y="785794"/>
            <a:chExt cx="214314" cy="5674096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49"/>
          <p:cNvGrpSpPr/>
          <p:nvPr/>
        </p:nvGrpSpPr>
        <p:grpSpPr>
          <a:xfrm>
            <a:off x="3421740" y="5426352"/>
            <a:ext cx="1066030" cy="602934"/>
            <a:chOff x="513682" y="5670874"/>
            <a:chExt cx="1066030" cy="870904"/>
          </a:xfrm>
        </p:grpSpPr>
        <p:grpSp>
          <p:nvGrpSpPr>
            <p:cNvPr id="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54"/>
          <p:cNvGrpSpPr/>
          <p:nvPr/>
        </p:nvGrpSpPr>
        <p:grpSpPr>
          <a:xfrm rot="5400000">
            <a:off x="7436772" y="4842136"/>
            <a:ext cx="642942" cy="1643074"/>
            <a:chOff x="3000364" y="785794"/>
            <a:chExt cx="214314" cy="567409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57"/>
          <p:cNvGrpSpPr/>
          <p:nvPr/>
        </p:nvGrpSpPr>
        <p:grpSpPr>
          <a:xfrm>
            <a:off x="6365202" y="5369498"/>
            <a:ext cx="1066030" cy="602934"/>
            <a:chOff x="513682" y="5670874"/>
            <a:chExt cx="1066030" cy="870904"/>
          </a:xfrm>
        </p:grpSpPr>
        <p:grpSp>
          <p:nvGrpSpPr>
            <p:cNvPr id="12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1722734" y="549496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60144" y="5527999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524660" y="549872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903782" y="548507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93962" y="54136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118492" y="54136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4507814" y="6029286"/>
            <a:ext cx="428628" cy="500066"/>
            <a:chOff x="2880" y="6480"/>
            <a:chExt cx="166" cy="549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4" name="TextBox 73"/>
          <p:cNvSpPr txBox="1"/>
          <p:nvPr/>
        </p:nvSpPr>
        <p:spPr>
          <a:xfrm rot="19297129">
            <a:off x="8395175" y="253085"/>
            <a:ext cx="50006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2990069">
            <a:off x="5251903" y="164374"/>
            <a:ext cx="50006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8662" y="6215082"/>
            <a:ext cx="192882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57686" y="4957716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00958" y="6243600"/>
            <a:ext cx="142876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9297129">
            <a:off x="6823537" y="312999"/>
            <a:ext cx="50006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rot="5400000">
            <a:off x="857224" y="428604"/>
            <a:ext cx="500066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>
            <a:off x="8286776" y="1071546"/>
            <a:ext cx="57150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28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28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28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996E-6 L 0.39393 -0.00879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86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24 L -0.47986 -0.48473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2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86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486 L -0.45729 -0.65995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29 -0.65995 L -0.2882 -0.65578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0.01041 L 0.23421 -0.66351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3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2239E-6 L 0.29184 -0.46785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6" grpId="0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74" grpId="0" animBg="1"/>
      <p:bldP spid="75" grpId="0" animBg="1"/>
      <p:bldP spid="76" grpId="0" animBg="1"/>
      <p:bldP spid="76" grpId="1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00618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10  класс  (Г.З.) 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- 6 (МКТ и ТД 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/Т3/ ИЗОПРОЦЕССЫ В ГАЗАХ.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ЦЕЛИ:1.  Научить учащихся выводить объединенный газовый закон.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 понятия «газового закона» и «уравнения состояния».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выводить газовые законы и продемонстрировать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изопроцессы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Изотермический процесс.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Изохорный процесс.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Изобарный процесс.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28860" y="4939929"/>
            <a:ext cx="2857520" cy="1297383"/>
            <a:chOff x="2428860" y="4939929"/>
            <a:chExt cx="2857520" cy="129738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428860" y="4939929"/>
              <a:ext cx="2857520" cy="1297383"/>
              <a:chOff x="2428860" y="4939929"/>
              <a:chExt cx="2857520" cy="129738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28860" y="5353737"/>
                <a:ext cx="2857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3200" b="1" baseline="-25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 Box 22"/>
              <p:cNvSpPr txBox="1">
                <a:spLocks noChangeArrowheads="1"/>
              </p:cNvSpPr>
              <p:nvPr/>
            </p:nvSpPr>
            <p:spPr bwMode="auto">
              <a:xfrm>
                <a:off x="3516354" y="560192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23"/>
              <p:cNvSpPr txBox="1">
                <a:spLocks noChangeArrowheads="1"/>
              </p:cNvSpPr>
              <p:nvPr/>
            </p:nvSpPr>
            <p:spPr bwMode="auto">
              <a:xfrm>
                <a:off x="3506335" y="493992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3638810" y="5661248"/>
              <a:ext cx="576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857232"/>
            <a:ext cx="721523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4800" b="1" dirty="0" smtClean="0">
                <a:solidFill>
                  <a:srgbClr val="FF0000"/>
                </a:solidFill>
              </a:rPr>
              <a:t>.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прз1,2,3,стр189</a:t>
            </a:r>
            <a:r>
              <a:rPr lang="ru-RU" sz="4800" b="1" dirty="0" smtClean="0"/>
              <a:t> </a:t>
            </a:r>
          </a:p>
          <a:p>
            <a:pPr algn="ctr"/>
            <a:r>
              <a:rPr lang="ru-RU" sz="4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13(1-7)</a:t>
            </a:r>
            <a:endParaRPr lang="en-US" sz="48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00618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10  класс  (Г.З.) 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643314"/>
          <a:ext cx="8429684" cy="2200284"/>
        </p:xfrm>
        <a:graphic>
          <a:graphicData uri="http://schemas.openxmlformats.org/drawingml/2006/table">
            <a:tbl>
              <a:tblPr/>
              <a:tblGrid>
                <a:gridCol w="7244222"/>
                <a:gridCol w="1185462"/>
              </a:tblGrid>
              <a:tr h="1833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1. консультация по теме №3 и Д.З.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2. Планирование лабораторной работы и инструктаж по ТБ.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Выполнение ее.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Расчетные работы и вывод.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Доп. Вопрос: «Спланируйте проверку закона Шарля».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Д.З. гр. №4 (         Д.Л.Р. 1 /яйцо в бутылку/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- 7 (МКТ и ТД )       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/ЛР1/ «ИЗУЧЕНИЕ ИЗОТЕРМИЧЕСКОГО ПРОЦЕССА».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3.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Убедиться в справедливости закона Бойля-Мариотта.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практические и вычислительные навыки.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способы определения погрешностей.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00618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10  класс  (Г.З.) 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/ЛР1/ «ИЗУЧЕНИЕ ИЗОТЕРМИЧЕСКОГО ПРОЦЕССА».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-39310" y="0"/>
            <a:ext cx="9144000" cy="6858000"/>
            <a:chOff x="0" y="0"/>
            <a:chExt cx="9144000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solidFill>
              <a:schemeClr val="tx1">
                <a:lumMod val="75000"/>
                <a:lumOff val="25000"/>
                <a:alpha val="57000"/>
              </a:schemeClr>
            </a:solidFill>
          </p:grpSpPr>
          <p:sp>
            <p:nvSpPr>
              <p:cNvPr id="9" name="Прямоугольник 8"/>
              <p:cNvSpPr/>
              <p:nvPr/>
            </p:nvSpPr>
            <p:spPr>
              <a:xfrm>
                <a:off x="-6929518" y="-3429000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4857848" y="2321004"/>
                <a:ext cx="5191091" cy="1107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66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6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RT</a:t>
                </a:r>
                <a:r>
                  <a:rPr lang="en-US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6600" b="1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714776" y="1906115"/>
              <a:ext cx="3714744" cy="12464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const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изо</a:t>
              </a: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терм.</a:t>
              </a:r>
            </a:p>
            <a:p>
              <a:pPr lvl="0" algn="ctr">
                <a:lnSpc>
                  <a:spcPts val="3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Бойля-Мариотта</a:t>
              </a:r>
              <a:endParaRPr lang="ru-RU" sz="2800" dirty="0"/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50565" y="2055407"/>
              <a:ext cx="1758530" cy="1091654"/>
              <a:chOff x="947" y="6436"/>
              <a:chExt cx="1299" cy="678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1359" y="6597"/>
                <a:ext cx="491" cy="2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7"/>
              <p:cNvGrpSpPr>
                <a:grpSpLocks/>
              </p:cNvGrpSpPr>
              <p:nvPr/>
            </p:nvGrpSpPr>
            <p:grpSpPr bwMode="auto">
              <a:xfrm>
                <a:off x="947" y="6436"/>
                <a:ext cx="1299" cy="678"/>
                <a:chOff x="901" y="5670"/>
                <a:chExt cx="1299" cy="678"/>
              </a:xfrm>
            </p:grpSpPr>
            <p:grpSp>
              <p:nvGrpSpPr>
                <p:cNvPr id="15" name="Group 8"/>
                <p:cNvGrpSpPr>
                  <a:grpSpLocks/>
                </p:cNvGrpSpPr>
                <p:nvPr/>
              </p:nvGrpSpPr>
              <p:grpSpPr bwMode="auto">
                <a:xfrm>
                  <a:off x="901" y="5670"/>
                  <a:ext cx="581" cy="677"/>
                  <a:chOff x="9735" y="3238"/>
                  <a:chExt cx="671" cy="552"/>
                </a:xfrm>
              </p:grpSpPr>
              <p:sp>
                <p:nvSpPr>
                  <p:cNvPr id="2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7" y="3495"/>
                    <a:ext cx="589" cy="29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29" y="3238"/>
                    <a:ext cx="566" cy="29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735" y="3509"/>
                    <a:ext cx="53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Group 12"/>
                <p:cNvGrpSpPr>
                  <a:grpSpLocks/>
                </p:cNvGrpSpPr>
                <p:nvPr/>
              </p:nvGrpSpPr>
              <p:grpSpPr bwMode="auto">
                <a:xfrm>
                  <a:off x="1630" y="5682"/>
                  <a:ext cx="570" cy="666"/>
                  <a:chOff x="9800" y="3227"/>
                  <a:chExt cx="599" cy="520"/>
                </a:xfrm>
              </p:grpSpPr>
              <p:sp>
                <p:nvSpPr>
                  <p:cNvPr id="1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75" y="3457"/>
                    <a:ext cx="492" cy="29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81" y="3227"/>
                    <a:ext cx="518" cy="25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9800" y="3489"/>
                    <a:ext cx="5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73450" y="1309688"/>
            <a:ext cx="1335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76525" y="1004888"/>
            <a:ext cx="20018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-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//стр.10 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Под каким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сжать воздух, чтобы при температуре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плотность стала равной плотности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нормальных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условиях?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2"/>
          <p:cNvGrpSpPr/>
          <p:nvPr/>
        </p:nvGrpSpPr>
        <p:grpSpPr>
          <a:xfrm>
            <a:off x="357158" y="1845865"/>
            <a:ext cx="2928958" cy="1297383"/>
            <a:chOff x="4429124" y="1572364"/>
            <a:chExt cx="2928958" cy="1297383"/>
          </a:xfrm>
        </p:grpSpPr>
        <p:sp>
          <p:nvSpPr>
            <p:cNvPr id="44" name="TextBox 43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Группа 48"/>
          <p:cNvGrpSpPr/>
          <p:nvPr/>
        </p:nvGrpSpPr>
        <p:grpSpPr>
          <a:xfrm>
            <a:off x="3214678" y="1755003"/>
            <a:ext cx="2857520" cy="1297383"/>
            <a:chOff x="4429124" y="1572364"/>
            <a:chExt cx="2857520" cy="1297383"/>
          </a:xfrm>
        </p:grpSpPr>
        <p:sp>
          <p:nvSpPr>
            <p:cNvPr id="50" name="TextBox 49"/>
            <p:cNvSpPr txBox="1"/>
            <p:nvPr/>
          </p:nvSpPr>
          <p:spPr>
            <a:xfrm>
              <a:off x="4429124" y="2000240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5214942" y="1572364"/>
              <a:ext cx="1422855" cy="1297383"/>
              <a:chOff x="6703265" y="1702989"/>
              <a:chExt cx="1422855" cy="1297383"/>
            </a:xfrm>
          </p:grpSpPr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auto">
              <a:xfrm>
                <a:off x="6713284" y="2364984"/>
                <a:ext cx="141283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23"/>
              <p:cNvSpPr txBox="1">
                <a:spLocks noChangeArrowheads="1"/>
              </p:cNvSpPr>
              <p:nvPr/>
            </p:nvSpPr>
            <p:spPr bwMode="auto">
              <a:xfrm>
                <a:off x="6703265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6846141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4263" y="3274625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0"/>
          <p:cNvGrpSpPr/>
          <p:nvPr/>
        </p:nvGrpSpPr>
        <p:grpSpPr>
          <a:xfrm>
            <a:off x="1275833" y="3112325"/>
            <a:ext cx="2720103" cy="1245369"/>
            <a:chOff x="4214810" y="1624378"/>
            <a:chExt cx="2510349" cy="1245369"/>
          </a:xfrm>
        </p:grpSpPr>
        <p:sp>
          <p:nvSpPr>
            <p:cNvPr id="22" name="TextBox 21"/>
            <p:cNvSpPr txBox="1"/>
            <p:nvPr/>
          </p:nvSpPr>
          <p:spPr>
            <a:xfrm>
              <a:off x="4270757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066583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143240" y="3203187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4214810" y="3040887"/>
            <a:ext cx="2805462" cy="1245369"/>
            <a:chOff x="4214810" y="1624378"/>
            <a:chExt cx="2510349" cy="1245369"/>
          </a:xfrm>
        </p:grpSpPr>
        <p:sp>
          <p:nvSpPr>
            <p:cNvPr id="30" name="TextBox 29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6818915" y="1556364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8915" y="2202695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273К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732" y="2854107"/>
            <a:ext cx="35003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29·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кг/моль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1406" y="4286256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910155" y="4227358"/>
            <a:ext cx="11160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998522" y="4424089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условию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0"/>
          <p:cNvGrpSpPr/>
          <p:nvPr/>
        </p:nvGrpSpPr>
        <p:grpSpPr>
          <a:xfrm>
            <a:off x="4286248" y="4041019"/>
            <a:ext cx="2510349" cy="1245369"/>
            <a:chOff x="4214810" y="1624378"/>
            <a:chExt cx="2510349" cy="1245369"/>
          </a:xfrm>
        </p:grpSpPr>
        <p:sp>
          <p:nvSpPr>
            <p:cNvPr id="42" name="TextBox 41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5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58"/>
          <p:cNvGrpSpPr/>
          <p:nvPr/>
        </p:nvGrpSpPr>
        <p:grpSpPr>
          <a:xfrm>
            <a:off x="5715008" y="4041019"/>
            <a:ext cx="2510349" cy="1245369"/>
            <a:chOff x="4214810" y="1624378"/>
            <a:chExt cx="2510349" cy="1245369"/>
          </a:xfrm>
        </p:grpSpPr>
        <p:sp>
          <p:nvSpPr>
            <p:cNvPr id="60" name="TextBox 59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62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143504" y="414338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65"/>
          <p:cNvGrpSpPr/>
          <p:nvPr/>
        </p:nvGrpSpPr>
        <p:grpSpPr>
          <a:xfrm>
            <a:off x="7143769" y="4000504"/>
            <a:ext cx="2510348" cy="1245369"/>
            <a:chOff x="4214811" y="1624378"/>
            <a:chExt cx="2510348" cy="1245369"/>
          </a:xfrm>
        </p:grpSpPr>
        <p:sp>
          <p:nvSpPr>
            <p:cNvPr id="67" name="TextBox 66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6"/>
            <p:cNvGrpSpPr/>
            <p:nvPr/>
          </p:nvGrpSpPr>
          <p:grpSpPr>
            <a:xfrm>
              <a:off x="4214811" y="1624378"/>
              <a:ext cx="2510348" cy="1245369"/>
              <a:chOff x="5703134" y="1755003"/>
              <a:chExt cx="2510348" cy="1245369"/>
            </a:xfrm>
          </p:grpSpPr>
          <p:sp>
            <p:nvSpPr>
              <p:cNvPr id="6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5703134" y="1755003"/>
                <a:ext cx="928694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7803458" y="414338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72"/>
          <p:cNvGrpSpPr/>
          <p:nvPr/>
        </p:nvGrpSpPr>
        <p:grpSpPr>
          <a:xfrm>
            <a:off x="8294168" y="3969581"/>
            <a:ext cx="2207186" cy="1245369"/>
            <a:chOff x="4214811" y="1624378"/>
            <a:chExt cx="2510348" cy="1245369"/>
          </a:xfrm>
        </p:grpSpPr>
        <p:sp>
          <p:nvSpPr>
            <p:cNvPr id="74" name="TextBox 73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16"/>
            <p:cNvGrpSpPr/>
            <p:nvPr/>
          </p:nvGrpSpPr>
          <p:grpSpPr>
            <a:xfrm>
              <a:off x="4214811" y="1624378"/>
              <a:ext cx="2510348" cy="1245369"/>
              <a:chOff x="5703134" y="1755003"/>
              <a:chExt cx="2510348" cy="1245369"/>
            </a:xfrm>
          </p:grpSpPr>
          <p:sp>
            <p:nvSpPr>
              <p:cNvPr id="7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703134" y="1755003"/>
                <a:ext cx="857256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-71470" y="5461854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79"/>
          <p:cNvGrpSpPr/>
          <p:nvPr/>
        </p:nvGrpSpPr>
        <p:grpSpPr>
          <a:xfrm>
            <a:off x="1142975" y="5247540"/>
            <a:ext cx="1071572" cy="1233870"/>
            <a:chOff x="4214809" y="1624378"/>
            <a:chExt cx="803677" cy="1233870"/>
          </a:xfrm>
        </p:grpSpPr>
        <p:sp>
          <p:nvSpPr>
            <p:cNvPr id="81" name="TextBox 80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Группа 16"/>
            <p:cNvGrpSpPr/>
            <p:nvPr/>
          </p:nvGrpSpPr>
          <p:grpSpPr>
            <a:xfrm>
              <a:off x="4214809" y="1624378"/>
              <a:ext cx="803677" cy="642942"/>
              <a:chOff x="5703132" y="1755003"/>
              <a:chExt cx="803677" cy="642942"/>
            </a:xfrm>
          </p:grpSpPr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5703132" y="1755003"/>
                <a:ext cx="80367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Line 24"/>
              <p:cNvSpPr>
                <a:spLocks noChangeShapeType="1"/>
              </p:cNvSpPr>
              <p:nvPr/>
            </p:nvSpPr>
            <p:spPr bwMode="auto">
              <a:xfrm>
                <a:off x="5703135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071670" y="54812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86"/>
          <p:cNvGrpSpPr/>
          <p:nvPr/>
        </p:nvGrpSpPr>
        <p:grpSpPr>
          <a:xfrm>
            <a:off x="2643175" y="5266964"/>
            <a:ext cx="1857389" cy="1233870"/>
            <a:chOff x="4214809" y="1624378"/>
            <a:chExt cx="1393038" cy="1233870"/>
          </a:xfrm>
        </p:grpSpPr>
        <p:sp>
          <p:nvSpPr>
            <p:cNvPr id="88" name="TextBox 87"/>
            <p:cNvSpPr txBox="1"/>
            <p:nvPr/>
          </p:nvSpPr>
          <p:spPr>
            <a:xfrm>
              <a:off x="4286247" y="2273473"/>
              <a:ext cx="89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273К 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Группа 16"/>
            <p:cNvGrpSpPr/>
            <p:nvPr/>
          </p:nvGrpSpPr>
          <p:grpSpPr>
            <a:xfrm>
              <a:off x="4214809" y="1624378"/>
              <a:ext cx="1393038" cy="642942"/>
              <a:chOff x="5703132" y="1755003"/>
              <a:chExt cx="1393038" cy="642942"/>
            </a:xfrm>
          </p:grpSpPr>
          <p:sp>
            <p:nvSpPr>
              <p:cNvPr id="90" name="Text Box 23"/>
              <p:cNvSpPr txBox="1">
                <a:spLocks noChangeArrowheads="1"/>
              </p:cNvSpPr>
              <p:nvPr/>
            </p:nvSpPr>
            <p:spPr bwMode="auto">
              <a:xfrm>
                <a:off x="5703132" y="1755003"/>
                <a:ext cx="1393038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373·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3200" b="1" baseline="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5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24"/>
              <p:cNvSpPr>
                <a:spLocks noChangeShapeType="1"/>
              </p:cNvSpPr>
              <p:nvPr/>
            </p:nvSpPr>
            <p:spPr bwMode="auto">
              <a:xfrm flipV="1">
                <a:off x="5703134" y="2352226"/>
                <a:ext cx="1285878" cy="457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scene3d>
                <a:camera prst="orthographicFront">
                  <a:rot lat="20492440" lon="1263064" rev="21074086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86248" y="5500702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4714876" y="5500702"/>
            <a:ext cx="27860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1,37·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0034" y="1428736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71868" y="1428736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6929390" y="6286520"/>
            <a:ext cx="2214610" cy="571480"/>
          </a:xfrm>
          <a:prstGeom prst="rect">
            <a:avLst/>
          </a:prstGeom>
          <a:solidFill>
            <a:srgbClr val="FFFF00"/>
          </a:solidFill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65" grpId="0"/>
      <p:bldP spid="72" grpId="0"/>
      <p:bldP spid="79" grpId="0"/>
      <p:bldP spid="86" grpId="0"/>
      <p:bldP spid="92" grpId="0"/>
      <p:bldP spid="93" grpId="0"/>
      <p:bldP spid="94" grpId="0" animBg="1"/>
      <p:bldP spid="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55" t="11194" r="40392" b="19776"/>
          <a:stretch/>
        </p:blipFill>
        <p:spPr bwMode="auto">
          <a:xfrm>
            <a:off x="35495" y="0"/>
            <a:ext cx="64366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8" t="10884" r="66480" b="52048"/>
          <a:stretch/>
        </p:blipFill>
        <p:spPr bwMode="auto">
          <a:xfrm>
            <a:off x="6472135" y="44624"/>
            <a:ext cx="2673288" cy="308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49" t="10884" r="39114" b="52048"/>
          <a:stretch/>
        </p:blipFill>
        <p:spPr bwMode="auto">
          <a:xfrm>
            <a:off x="6472134" y="3685981"/>
            <a:ext cx="2673288" cy="317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98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8" t="10884" r="39009" b="52048"/>
          <a:stretch/>
        </p:blipFill>
        <p:spPr bwMode="auto">
          <a:xfrm>
            <a:off x="4127917" y="4155729"/>
            <a:ext cx="5029201" cy="271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3" t="46659" r="39494" b="17780"/>
          <a:stretch/>
        </p:blipFill>
        <p:spPr bwMode="auto">
          <a:xfrm>
            <a:off x="9872" y="9398"/>
            <a:ext cx="8162528" cy="41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23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1" t="45367" r="39989" b="46048"/>
          <a:stretch/>
        </p:blipFill>
        <p:spPr bwMode="auto">
          <a:xfrm>
            <a:off x="-14943" y="0"/>
            <a:ext cx="9158943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9" t="54376" r="39822" b="17927"/>
          <a:stretch/>
        </p:blipFill>
        <p:spPr bwMode="auto">
          <a:xfrm>
            <a:off x="-36512" y="2276872"/>
            <a:ext cx="9203951" cy="39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37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21" t="41342" r="45535" b="13541"/>
          <a:stretch/>
        </p:blipFill>
        <p:spPr bwMode="auto">
          <a:xfrm>
            <a:off x="4478221" y="0"/>
            <a:ext cx="4665779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09" t="10417" r="44866" b="6250"/>
          <a:stretch/>
        </p:blipFill>
        <p:spPr bwMode="auto">
          <a:xfrm>
            <a:off x="0" y="-1"/>
            <a:ext cx="4499992" cy="692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94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61" t="16377" r="40204" b="34591"/>
          <a:stretch/>
        </p:blipFill>
        <p:spPr bwMode="auto">
          <a:xfrm>
            <a:off x="0" y="0"/>
            <a:ext cx="91821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8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00618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10  класс  (Г.З.) 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642918"/>
          <a:ext cx="8501122" cy="5072098"/>
        </p:xfrm>
        <a:graphic>
          <a:graphicData uri="http://schemas.openxmlformats.org/drawingml/2006/table">
            <a:tbl>
              <a:tblPr/>
              <a:tblGrid>
                <a:gridCol w="7495778"/>
                <a:gridCol w="1005344"/>
              </a:tblGrid>
              <a:tr h="46109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Консультация по гр.3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Постановка </a:t>
                      </a:r>
                      <a:r>
                        <a:rPr lang="ru-RU" sz="2000" u="none" strike="noStrike" dirty="0" err="1">
                          <a:latin typeface="Times New Roman"/>
                          <a:ea typeface="Times New Roman"/>
                        </a:rPr>
                        <a:t>проблемы«Связаны</a:t>
                      </a: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 ли ТД параметры газа друг с другом? Как меняется температура при увеличении объёма?»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выкладкам на доске,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  Первичная обратная связь по вопросам из учебника стр.42.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6. Применение знаний при решении задач. ПРЗ № 1,2,3 (стр. 43).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Упр.3 (1-6)  стр.43 с записью в тетради.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Д.З. $$ 13,14. Т.3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упр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3 (7-9 ) стр.44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473450" y="852488"/>
            <a:ext cx="1335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241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Стальной баллон наполнен азотом при температуре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 азота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МПа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азота при этих условиях.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-32" y="1285860"/>
            <a:ext cx="2928958" cy="1297383"/>
            <a:chOff x="4429124" y="1572364"/>
            <a:chExt cx="2928958" cy="1297383"/>
          </a:xfrm>
        </p:grpSpPr>
        <p:sp>
          <p:nvSpPr>
            <p:cNvPr id="8" name="TextBox 7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0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643174" y="1714488"/>
            <a:ext cx="542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Разделим  обе части на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-71470" y="2345931"/>
            <a:ext cx="2928958" cy="1297383"/>
            <a:chOff x="4429124" y="1572364"/>
            <a:chExt cx="2928958" cy="1297383"/>
          </a:xfrm>
        </p:grpSpPr>
        <p:sp>
          <p:nvSpPr>
            <p:cNvPr id="21" name="TextBox 2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29058" y="2571744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8"/>
          <p:cNvGrpSpPr/>
          <p:nvPr/>
        </p:nvGrpSpPr>
        <p:grpSpPr>
          <a:xfrm>
            <a:off x="4990577" y="2143116"/>
            <a:ext cx="2510349" cy="1245369"/>
            <a:chOff x="4214810" y="1624378"/>
            <a:chExt cx="2510349" cy="1245369"/>
          </a:xfrm>
        </p:grpSpPr>
        <p:sp>
          <p:nvSpPr>
            <p:cNvPr id="27" name="TextBox 26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500430" y="4183895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32"/>
          <p:cNvGrpSpPr/>
          <p:nvPr/>
        </p:nvGrpSpPr>
        <p:grpSpPr>
          <a:xfrm>
            <a:off x="4500562" y="3826705"/>
            <a:ext cx="3071834" cy="1388245"/>
            <a:chOff x="4214810" y="1481502"/>
            <a:chExt cx="3071834" cy="1388245"/>
          </a:xfrm>
        </p:grpSpPr>
        <p:sp>
          <p:nvSpPr>
            <p:cNvPr id="34" name="TextBox 33"/>
            <p:cNvSpPr txBox="1"/>
            <p:nvPr/>
          </p:nvSpPr>
          <p:spPr>
            <a:xfrm>
              <a:off x="4429124" y="2273473"/>
              <a:ext cx="2143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8,31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285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Группа 16"/>
            <p:cNvGrpSpPr/>
            <p:nvPr/>
          </p:nvGrpSpPr>
          <p:grpSpPr>
            <a:xfrm>
              <a:off x="4214810" y="1481502"/>
              <a:ext cx="3071834" cy="1388245"/>
              <a:chOff x="5703133" y="1612127"/>
              <a:chExt cx="3071834" cy="1388245"/>
            </a:xfrm>
          </p:grpSpPr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612127"/>
                <a:ext cx="3071834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28·10</a:t>
                </a:r>
                <a:r>
                  <a:rPr lang="ru-RU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-3</a:t>
                </a: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ru-RU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·10</a:t>
                </a:r>
                <a:r>
                  <a:rPr lang="ru-RU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5917447" y="2300212"/>
                <a:ext cx="1857388" cy="457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scene3d>
                <a:camera prst="orthographicFront">
                  <a:rot lat="300000" lon="1200001" rev="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469294" y="416752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858016" y="4214818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177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000892" y="6396021"/>
            <a:ext cx="2143108" cy="462003"/>
          </a:xfrm>
          <a:prstGeom prst="rect">
            <a:avLst/>
          </a:prstGeom>
          <a:solidFill>
            <a:srgbClr val="B6DDE8"/>
          </a:solidFill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13" grpId="0"/>
      <p:bldP spid="26" grpId="0"/>
      <p:bldP spid="32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357694"/>
            <a:ext cx="9144000" cy="20002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В сосуде находится 0,5 моль водорода. Сколько примерно молекул водорода в сосуде?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0,5·10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310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6·10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Среди ответов А-Г нет правильного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Какую площадь может занять капля оливкового масла объемом 0,02 см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расплывании ее на поверхности воды?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=1,7 10</a:t>
            </a:r>
            <a:r>
              <a:rPr kumimoji="0" lang="ru-RU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-7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1714488"/>
            <a:ext cx="9144000" cy="1214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Определите молярную массу воды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количество вещества и число молекул, содержащихся в углекислом газе массой 1 кг.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можно доказать на основе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жидкостей,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диффузии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броуновского движения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Какие явления объясняют распространение запахов?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количество вещества содержится в 8 граммах водорода?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28" y="63347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 2//ПРЗ№0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857752" y="1571612"/>
            <a:ext cx="1643074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г/моль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7500958" y="785794"/>
            <a:ext cx="1643042" cy="7858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4моля</a:t>
            </a:r>
          </a:p>
          <a:p>
            <a:pPr lvl="0">
              <a:spcAft>
                <a:spcPts val="100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993353" y="3214686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940256" y="3017526"/>
            <a:ext cx="371804" cy="758016"/>
            <a:chOff x="9433" y="2778"/>
            <a:chExt cx="735" cy="1033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029519" y="3599172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5142751" y="2900168"/>
            <a:ext cx="2463820" cy="1243212"/>
            <a:chOff x="9742" y="2765"/>
            <a:chExt cx="823" cy="1493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9742" y="3461"/>
              <a:ext cx="823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44г/моль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9793" y="2765"/>
              <a:ext cx="680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1000г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500562" y="321468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build="p" animBg="1"/>
      <p:bldP spid="1029" grpId="0" build="p" animBg="1"/>
      <p:bldP spid="8" grpId="0" animBg="1"/>
      <p:bldP spid="9" grpId="0" animBg="1"/>
      <p:bldP spid="17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1-8. </a:t>
            </a:r>
            <a:r>
              <a:rPr lang="ru-RU" sz="2800" dirty="0" smtClean="0">
                <a:latin typeface="Times New Roman"/>
                <a:ea typeface="Times New Roman"/>
              </a:rPr>
              <a:t>Почему 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маленькие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/>
                <a:ea typeface="Times New Roman"/>
              </a:rPr>
              <a:t>броуновские частицы </a:t>
            </a:r>
            <a:r>
              <a:rPr lang="ru-RU" sz="2800" dirty="0" smtClean="0">
                <a:latin typeface="Times New Roman"/>
                <a:ea typeface="Times New Roman"/>
              </a:rPr>
              <a:t>двигаются 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быстрее</a:t>
            </a:r>
            <a:r>
              <a:rPr lang="ru-RU" sz="2800" dirty="0" smtClean="0">
                <a:latin typeface="Times New Roman"/>
                <a:ea typeface="Times New Roman"/>
              </a:rPr>
              <a:t>?</a:t>
            </a:r>
            <a:endParaRPr lang="ru-RU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05174" y="1245295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928662" y="1643050"/>
            <a:ext cx="684000" cy="28596"/>
          </a:xfrm>
          <a:prstGeom prst="line">
            <a:avLst/>
          </a:prstGeom>
          <a:ln w="285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002914" y="1006602"/>
            <a:ext cx="497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000100" y="1524112"/>
            <a:ext cx="758746" cy="6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571604" y="1230799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≈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2071670" y="1595362"/>
            <a:ext cx="720000" cy="28596"/>
          </a:xfrm>
          <a:prstGeom prst="line">
            <a:avLst/>
          </a:prstGeom>
          <a:ln w="381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059607" y="940545"/>
            <a:ext cx="5982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952544" y="1501114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ρV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714612" y="121442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≈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3143804" y="940545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024114" y="1508848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4/3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l-GR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36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3214678" y="1571424"/>
            <a:ext cx="1032262" cy="28596"/>
          </a:xfrm>
          <a:prstGeom prst="line">
            <a:avLst/>
          </a:prstGeom>
          <a:ln w="285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429124" y="123798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≈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4905440" y="1591973"/>
            <a:ext cx="684000" cy="28596"/>
          </a:xfrm>
          <a:prstGeom prst="line">
            <a:avLst/>
          </a:prstGeom>
          <a:ln w="285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5048316" y="949031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5048316" y="1520535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786578" y="642918"/>
            <a:ext cx="1571604" cy="1571636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58082" y="228599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29454" y="207167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643702" y="164305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72264" y="114298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000892" y="57148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929586" y="42860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215338" y="85723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429652" y="128586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358214" y="171448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072462" y="207167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8148" y="228599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29520" y="50004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86578" y="78579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985188" y="2224843"/>
            <a:ext cx="500066" cy="500066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8421346">
            <a:off x="5871462" y="2682621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8421346">
            <a:off x="5657147" y="2468307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8421346">
            <a:off x="6014337" y="203967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rot="8421346">
            <a:off x="6371529" y="2039679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5197055">
            <a:off x="6657281" y="2325431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8421346">
            <a:off x="6585842" y="261118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8421346">
            <a:off x="6442966" y="2825497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8421346">
            <a:off x="5728585" y="218255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rot="8421346">
            <a:off x="6085776" y="289693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000728" y="63347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 2//ПРЗ№0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1573 C -0.03212 0.01365 -0.01563 0.0081 0.00226 -0.00023 C 0.0198 -0.00903 0.03525 -0.01898 0.04514 -0.02731 C 0.03351 -0.02499 0.01737 -0.01898 -0.00052 -0.01041 C -0.01822 -0.00162 -0.03386 0.00763 -0.04358 0.01573 Z " pathEditMode="relative" rAng="-1198987" ptsTypes="fffff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72 0.02059 C -0.00903 0.02128 -0.0059 0.01735 -0.00365 0.0111 L 0.00712 -0.01503 C 0.00972 -0.02128 0.01111 -0.02706 0.01042 -0.02776 L 0.00694 -0.0303 C 0.00608 -0.031 0.0033 -0.02637 0.00069 -0.01989 L -0.01042 0.00625 C -0.01267 0.01226 -0.01406 0.01758 -0.01302 0.01828 Z " pathEditMode="relative" rAng="-3671353" ptsTypes="fFfFfFff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23 0.02475 C -0.01354 0.02568 -0.01024 0.02244 -0.00677 0.01735 L 0.00799 -0.00509 C 0.01163 -0.01041 0.01388 -0.01573 0.01337 -0.01665 L 0.01025 -0.02012 C 0.00972 -0.02105 0.00608 -0.01711 0.00278 -0.01156 L -0.01249 0.01064 C -0.01562 0.01573 -0.01805 0.02036 -0.01718 0.02152 Z " pathEditMode="relative" rAng="-2914580" ptsTypes="fFfFfFff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4.94912E-6 C 0.00035 0.00116 0.00434 0.00139 0.00955 -0.00023 L 0.03125 -0.0067 C 0.03663 -0.00832 0.0408 -0.01086 0.0408 -0.01202 L 0.03976 -0.01711 C 0.03959 -0.0185 0.03507 -0.01803 0.02986 -0.01642 L 0.00781 -0.01017 C 0.00295 -0.00832 -0.00104 -0.00647 -0.00069 -0.00485 Z " pathEditMode="relative" rAng="-768256" ptsTypes="fFfFfFff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3.11748E-6 C 1.94444E-6 0.00115 0.00416 0.00254 0.0092 0.00254 L 0.0316 0.003 C 0.03715 0.003 0.04149 0.00208 0.04166 0.00069 L 0.04166 -0.0044 C 0.04166 -0.00602 0.03732 -0.00694 0.03177 -0.00694 L 0.00937 -0.0074 C 0.00451 -0.0074 1.94444E-6 -0.00671 0.00035 -0.00532 Z " pathEditMode="relative" rAng="3160240" ptsTypes="fFfFfFff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"/>
                            </p:stCondLst>
                            <p:childTnLst>
                              <p:par>
                                <p:cTn id="60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1 -0.00579 C -0.00746 -0.0044 -0.00503 -0.00047 -0.00052 0.00301 L 0.01858 0.01921 C 0.02292 0.02268 0.02726 0.025 0.02778 0.02407 L 0.03021 0.01944 C 0.03056 0.01851 0.02726 0.01435 0.0224 0.01088 L 0.00365 -0.00556 C -0.00069 -0.00857 -0.00451 -0.01135 -0.00538 -0.00973 Z " pathEditMode="relative" rAng="1936539" ptsTypes="fFfFfFff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33 0.02428 C -0.01163 0.02498 -0.00816 0.02128 -0.00486 0.0148 L 0.00851 -0.00741 C 0.01181 -0.01342 0.01389 -0.01897 0.01337 -0.01943 L 0.01007 -0.0229 C 0.00938 -0.0236 0.00608 -0.01943 0.00295 -0.01388 L -0.01111 0.00971 C -0.01389 0.0148 -0.01632 0.02012 -0.01528 0.02058 Z " pathEditMode="relative" rAng="-3127501" ptsTypes="fFfFfFff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2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"/>
                            </p:stCondLst>
                            <p:childTnLst>
                              <p:par>
                                <p:cTn id="78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719 0.01712 C -0.01684 0.01851 -0.01302 0.01666 -0.00868 0.01273 L 0.01024 -0.00393 C 0.01389 -0.00763 0.01684 -0.01203 0.01719 -0.01341 L 0.01424 -0.01758 C 0.01441 -0.0192 0.01007 -0.01619 0.00573 -0.01249 L -0.01372 0.00463 C -0.01753 0.00902 -0.02014 0.01226 -0.01944 0.01388 Z " pathEditMode="relative" rAng="-2062820" ptsTypes="fFfFfFff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00"/>
                            </p:stCondLst>
                            <p:childTnLst>
                              <p:par>
                                <p:cTn id="87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14 6.80083E-7 C -0.02014 0.00116 -0.01615 0.00254 -0.01094 0.00254 L 0.01146 0.00254 C 0.01684 0.00254 0.02135 0.00139 0.02153 0.00023 L 0.02135 -0.00509 C 0.02153 -0.00648 0.01701 -0.0074 0.01163 -0.0074 L -0.01094 -0.00763 C -0.01597 -0.0074 -0.02014 -0.00671 -0.02014 -0.00509 Z " pathEditMode="relative" rAng="0" ptsTypes="fFfFfFff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3.678E-6 C -0.00035 0.00115 0.00191 0.00416 0.00729 0.00786 L 0.02726 0.02151 C 0.03212 0.02475 0.03646 0.02637 0.03698 0.02544 L 0.0382 0.02035 C 0.03941 0.01943 0.03559 0.01596 0.0309 0.01272 L 0.01077 -0.00116 C 0.00573 -0.0044 0.00226 -0.00602 0.00174 -0.0044 Z " pathEditMode="relative" rAng="1624873" ptsTypes="fFfFfFff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163 -0.0222 C -0.01215 -0.02128 -0.00972 -0.01688 -0.00572 -0.01249 L 0.01181 0.00648 C 0.01598 0.01134 0.02014 0.01411 0.02066 0.01319 L 0.0231 0.00926 C 0.02362 0.0081 0.02083 0.00347 0.01685 -0.00092 L -0.00086 -0.02035 C -0.00451 -0.02429 -0.00815 -0.02706 -0.0092 -0.02614 Z " pathEditMode="relative" rAng="2368347" ptsTypes="fFfFfFff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00"/>
                            </p:stCondLst>
                            <p:childTnLst>
                              <p:par>
                                <p:cTn id="114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0.01619 C 0.01805 0.01573 0.01736 0.01018 0.01528 0.00393 L 0.00607 -0.02336 C 0.00382 -0.02984 0.00121 -0.0347 0.00034 -0.03447 L -0.0033 -0.03215 C -0.00434 -0.03169 -0.00313 -0.02591 -0.00087 -0.01943 L 0.00816 0.0081 C 0.01041 0.01411 0.01267 0.01897 0.01371 0.01828 Z " pathEditMode="relative" rAng="14746335" ptsTypes="fFfFfFff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600"/>
                            </p:stCondLst>
                            <p:childTnLst>
                              <p:par>
                                <p:cTn id="123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34 0.02822 C 0.0092 0.02822 0.01025 0.0229 0.01025 0.01596 L 0.01025 -0.01388 C 0.01025 -0.02105 0.00938 -0.02707 0.00851 -0.0273 L 0.00452 -0.02707 C 0.00347 -0.0273 0.00278 -0.02129 0.00278 -0.01412 L 0.00261 0.01596 C 0.00278 0.02266 0.0033 0.02822 0.00452 0.02822 Z " pathEditMode="relative" rAng="16200000" ptsTypes="fFfFfFff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00"/>
                            </p:stCondLst>
                            <p:childTnLst>
                              <p:par>
                                <p:cTn id="132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52 0.00394 C -0.00052 0.00394 0.0026 0.00833 0.00747 0.01041 L 0.02899 0.01967 C 0.03403 0.02175 0.03854 0.02267 0.03906 0.02082 L 0.04045 0.01596 C 0.04063 0.01527 0.03681 0.01134 0.03108 0.00995 L 0.0099 -3.25468E-6 C 0.00521 -0.00162 0.00104 -0.00208 0.00069 -0.00069 Z " pathEditMode="relative" rAng="1079921" ptsTypes="fFfFfFff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01574 C -0.02847 -0.0088 -0.01684 -0.00023 -0.0033 0.00694 C 0.00972 0.01366 0.0224 0.01713 0.03195 0.01852 C 0.02465 0.01111 0.01268 0.00324 -0.00052 -0.00347 C -0.01406 -0.00995 -0.02621 -0.01574 -0.03559 -0.01574 Z " pathEditMode="relative" rAng="1241580" ptsTypes="fffff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1 -0.00903 C 0.01423 -0.01226 0.0118 -0.01388 0.0092 -0.01388 C 0.00677 -0.01388 0.00416 -0.01226 0.00243 -0.00903 C 0.00416 -0.00625 0.00677 -0.0037 0.0092 -0.0037 C 0.0118 -0.0037 0.01423 -0.00625 0.0151 -0.00903 Z " pathEditMode="relative" rAng="0" ptsTypes="fffff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2.73947E-6 C 0.00156 0.00278 0.00503 0.00509 0.00885 0.00509 C 0.01267 0.00509 0.01649 0.00278 0.01909 -2.73947E-6 C 0.01649 -0.00324 0.01267 -0.00509 0.00885 -0.00509 C 0.00503 -0.00509 0.00156 -0.00324 4.44444E-6 -2.73947E-6 Z " pathEditMode="relative" rAng="0" ptsTypes="fffff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00"/>
                            </p:stCondLst>
                            <p:childTnLst>
                              <p:par>
                                <p:cTn id="1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0.01342 C 0.00087 -0.02199 0.00278 -0.02731 0.00487 -0.02731 C 0.00695 -0.02731 0.00903 -0.02199 0.01042 -0.01342 C 0.00903 -0.00532 0.00695 0.0007 0.00487 0.0007 C 0.00278 0.0007 0.00087 -0.00532 5E-6 -0.01342 Z " pathEditMode="relative" rAng="0" ptsTypes="fffff">
                                      <p:cBhvr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"/>
                            </p:stCondLst>
                            <p:childTnLst>
                              <p:par>
                                <p:cTn id="1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0.01342 C 0.00087 -0.02199 0.00278 -0.02731 0.00487 -0.02731 C 0.00695 -0.02731 0.00903 -0.02199 0.01042 -0.01342 C 0.00903 -0.00532 0.00695 0.0007 0.00487 0.0007 C 0.00278 0.0007 0.00087 -0.00532 5E-6 -0.01342 Z " pathEditMode="relative" rAng="0" ptsTypes="fffff"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"/>
                            </p:stCondLst>
                            <p:childTnLst>
                              <p:par>
                                <p:cTn id="1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path" presetSubtype="0" repeatCount="indefinite" accel="50000" decel="5000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343 1.09671E-6 C -0.01944 -0.00301 -0.01024 -0.00486 -0.00035 -0.00486 C 0.00972 -0.00486 0.01962 -0.00301 0.02639 1.09671E-6 C 0.01962 0.00301 0.00972 0.00532 -0.00035 0.00532 C -0.01024 0.00532 -0.01944 0.00301 -0.02343 1.09671E-6 Z " pathEditMode="relative" rAng="0" ptsTypes="fffff">
                                      <p:cBhvr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8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1.92966E-6 C 0.00295 -0.00208 0.00816 -0.00069 0.01285 0.00232 C 0.01754 0.00532 0.02153 0.01041 0.02361 0.01574 C 0.01927 0.01643 0.01354 0.0155 0.00886 0.01296 C 0.00434 0.00926 0.00087 0.00417 -1.11111E-6 -1.92966E-6 Z " pathEditMode="relative" rAng="1591039" ptsTypes="fffff">
                                      <p:cBhvr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300"/>
                            </p:stCondLst>
                            <p:childTnLst>
                              <p:par>
                                <p:cTn id="197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21 -0.01134 C -0.00434 -0.0199 -0.00243 -0.02522 -0.00035 -0.02522 C 0.00173 -0.02522 0.00382 -0.0199 0.00521 -0.01134 C 0.00382 -0.00324 0.00173 0.00278 -0.00035 0.00278 C -0.00243 0.00278 -0.00434 -0.00324 -0.00521 -0.01134 Z " pathEditMode="relative" rAng="0" ptsTypes="fffff">
                                      <p:cBhvr>
                                        <p:cTn id="2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900"/>
                            </p:stCondLst>
                            <p:childTnLst>
                              <p:par>
                                <p:cTn id="206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337 -0.01019 C -0.01163 -0.01157 -0.00486 -0.01088 0.00278 -0.00671 C 0.00972 -0.00348 0.01597 0.00069 0.01962 0.0074 C 0.01563 0.00763 0.00608 0.00578 0.00052 0.003 C -0.00781 -0.0007 -0.01284 -0.00556 -0.01337 -0.01019 Z " pathEditMode="relative" rAng="1161125" ptsTypes="fffff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0.01342 C 0.00087 -0.02199 0.00278 -0.02731 0.00487 -0.02731 C 0.00695 -0.02731 0.00903 -0.02199 0.01042 -0.01342 C 0.00903 -0.00532 0.00695 0.0007 0.00487 0.0007 C 0.00278 0.0007 0.00087 -0.00532 5E-6 -0.01342 Z " pathEditMode="relative" rAng="0" ptsTypes="fffff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allAtOnce"/>
      <p:bldP spid="12" grpId="1" build="allAtOnce"/>
      <p:bldP spid="13" grpId="0"/>
      <p:bldP spid="13" grpId="1"/>
      <p:bldP spid="14" grpId="0"/>
      <p:bldP spid="16" grpId="0"/>
      <p:bldP spid="16" grpId="1"/>
      <p:bldP spid="17" grpId="0"/>
      <p:bldP spid="17" grpId="1"/>
      <p:bldP spid="18" grpId="0"/>
      <p:bldP spid="19" grpId="0"/>
      <p:bldP spid="20" grpId="0"/>
      <p:bldP spid="22" grpId="0"/>
      <p:bldP spid="25" grpId="0"/>
      <p:bldP spid="25" grpId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4. Применение знаний в измененных условиях  по вопросам: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  <a:sym typeface="Symbol"/>
              </a:rPr>
              <a:t>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Воздух в комнате состоит из водорода, азота, водяных паров и углекислого газа. </a:t>
            </a:r>
            <a:r>
              <a:rPr lang="ru-RU" sz="2800" b="1" dirty="0" smtClean="0">
                <a:latin typeface="Times New Roman"/>
                <a:ea typeface="Times New Roman"/>
              </a:rPr>
              <a:t>Что у них всех одинаково: 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давление,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температура, 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концентрация, </a:t>
            </a:r>
            <a:r>
              <a:rPr lang="ru-RU" sz="28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скорость движения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, средняя кинетическая энергия?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  <a:sym typeface="Symbol"/>
              </a:rPr>
              <a:t>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первом сосуде водород. Во втором кислород. </a:t>
            </a:r>
            <a:r>
              <a:rPr lang="ru-RU" sz="2800" dirty="0" smtClean="0">
                <a:latin typeface="Times New Roman"/>
                <a:ea typeface="Times New Roman"/>
              </a:rPr>
              <a:t>Сравните </a:t>
            </a:r>
            <a:r>
              <a:rPr lang="ru-RU" sz="3200" b="1" dirty="0" smtClean="0">
                <a:latin typeface="Times New Roman"/>
                <a:ea typeface="Times New Roman"/>
              </a:rPr>
              <a:t>давления</a:t>
            </a:r>
            <a:r>
              <a:rPr lang="ru-RU" sz="2800" dirty="0" smtClean="0">
                <a:latin typeface="Times New Roman"/>
                <a:ea typeface="Times New Roman"/>
              </a:rPr>
              <a:t> в этих сосудах, 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если концентрации и температуры в них одинаковы. 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  <a:sym typeface="Symbol"/>
              </a:rPr>
              <a:t>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Какие уравнения являются основным уравнением МКТ газов?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1)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p=1/3nmv</a:t>
            </a:r>
            <a:r>
              <a:rPr lang="en-US" sz="2800" b="1" baseline="30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2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    </a:t>
            </a:r>
            <a:r>
              <a:rPr lang="ru-RU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2)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nkT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       </a:t>
            </a:r>
            <a:r>
              <a:rPr lang="ru-RU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3) 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p=2/3nEk</a:t>
            </a:r>
            <a:endParaRPr lang="ru-RU" sz="2800" b="1" dirty="0" smtClean="0">
              <a:solidFill>
                <a:srgbClr val="0033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5. Применение знаний темы для решения задач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 11 (8,9,10)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стр.167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-36512" y="-27384"/>
            <a:ext cx="9144000" cy="6858000"/>
            <a:chOff x="3571868" y="-3429000"/>
            <a:chExt cx="9144000" cy="6858000"/>
          </a:xfrm>
        </p:grpSpPr>
        <p:grpSp>
          <p:nvGrpSpPr>
            <p:cNvPr id="3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4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5072066" y="285752"/>
                  <a:ext cx="380636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60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sz="6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= t</a:t>
                  </a:r>
                  <a:r>
                    <a:rPr lang="en-US" sz="6000" b="1" baseline="30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6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+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273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Группа 123"/>
              <p:cNvGrpSpPr/>
              <p:nvPr/>
            </p:nvGrpSpPr>
            <p:grpSpPr>
              <a:xfrm>
                <a:off x="-3214742" y="1428785"/>
                <a:ext cx="7640195" cy="1633860"/>
                <a:chOff x="-3367142" y="-981790"/>
                <a:chExt cx="7640195" cy="163386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367142" y="-981790"/>
                  <a:ext cx="2071670" cy="85725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en-US" sz="4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ru-RU" sz="44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400" b="1" dirty="0" smtClean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4400" b="1" dirty="0" smtClean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44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43"/>
                <p:cNvSpPr>
                  <a:spLocks noChangeShapeType="1"/>
                </p:cNvSpPr>
                <p:nvPr/>
              </p:nvSpPr>
              <p:spPr bwMode="auto">
                <a:xfrm>
                  <a:off x="3483689" y="652070"/>
                  <a:ext cx="789364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Группа 17"/>
              <p:cNvGrpSpPr/>
              <p:nvPr/>
            </p:nvGrpSpPr>
            <p:grpSpPr>
              <a:xfrm>
                <a:off x="-2357518" y="3643362"/>
                <a:ext cx="6143668" cy="3423660"/>
                <a:chOff x="-71502" y="3244382"/>
                <a:chExt cx="6143668" cy="3423660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1643010" y="3244382"/>
                  <a:ext cx="44291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err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6600" b="1" dirty="0" err="1" smtClean="0">
                      <a:solidFill>
                        <a:srgbClr val="0033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6600" b="1" dirty="0" smtClean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</a:t>
                  </a:r>
                  <a:r>
                    <a:rPr lang="en-US" sz="6600" b="1" dirty="0" smtClean="0">
                      <a:latin typeface="Times New Roman" pitchFamily="18" charset="0"/>
                      <a:cs typeface="Times New Roman" pitchFamily="18" charset="0"/>
                    </a:rPr>
                    <a:t>R </a:t>
                  </a:r>
                  <a:r>
                    <a:rPr lang="en-US" sz="66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-71502" y="5744712"/>
                  <a:ext cx="3857652" cy="92333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p </a:t>
                  </a:r>
                  <a:r>
                    <a:rPr lang="en-US" sz="4800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4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b="1" dirty="0" smtClean="0">
                      <a:latin typeface="Times New Roman" pitchFamily="18" charset="0"/>
                      <a:cs typeface="Times New Roman" pitchFamily="18" charset="0"/>
                    </a:rPr>
                    <a:t>1/3</a:t>
                  </a:r>
                  <a:r>
                    <a:rPr lang="en-US" sz="5400" b="1" dirty="0" smtClean="0">
                      <a:solidFill>
                        <a:srgbClr val="003300"/>
                      </a:solidFill>
                      <a:latin typeface="Times New Roman" pitchFamily="18" charset="0"/>
                      <a:cs typeface="Times New Roman" pitchFamily="18" charset="0"/>
                    </a:rPr>
                    <a:t>nm</a:t>
                  </a:r>
                  <a:r>
                    <a:rPr lang="ru-RU" sz="5400" b="1" baseline="-25000" dirty="0" smtClean="0">
                      <a:solidFill>
                        <a:srgbClr val="0033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5400" b="1" baseline="30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5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-64" y="4816018"/>
                  <a:ext cx="3071834" cy="92333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5400" b="1" dirty="0" smtClean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5400" b="1" dirty="0" err="1" smtClean="0"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sz="5400" b="1" dirty="0" err="1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kT</a:t>
                  </a:r>
                  <a:endParaRPr lang="ru-RU" sz="5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" name="Line 1"/>
            <p:cNvSpPr>
              <a:spLocks noChangeShapeType="1"/>
            </p:cNvSpPr>
            <p:nvPr/>
          </p:nvSpPr>
          <p:spPr bwMode="auto">
            <a:xfrm rot="21120000">
              <a:off x="7567582" y="1739677"/>
              <a:ext cx="360000" cy="53509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857232"/>
            <a:ext cx="721523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4800" b="1" dirty="0" smtClean="0">
                <a:solidFill>
                  <a:srgbClr val="FF0000"/>
                </a:solidFill>
              </a:rPr>
              <a:t>.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прз1,2,3,стр189</a:t>
            </a:r>
            <a:r>
              <a:rPr lang="ru-RU" sz="4800" b="1" dirty="0" smtClean="0"/>
              <a:t> </a:t>
            </a:r>
          </a:p>
          <a:p>
            <a:pPr algn="ctr"/>
            <a:r>
              <a:rPr lang="ru-RU" sz="4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13(1-7)</a:t>
            </a:r>
            <a:endParaRPr lang="en-US" sz="48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114298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газовые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14480" y="3429000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5"/>
          <p:cNvGrpSpPr/>
          <p:nvPr/>
        </p:nvGrpSpPr>
        <p:grpSpPr>
          <a:xfrm>
            <a:off x="0" y="24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57000"/>
            </a:schemeClr>
          </a:solidFill>
        </p:grpSpPr>
        <p:sp>
          <p:nvSpPr>
            <p:cNvPr id="15" name="Прямоугольник 8"/>
            <p:cNvSpPr/>
            <p:nvPr/>
          </p:nvSpPr>
          <p:spPr>
            <a:xfrm>
              <a:off x="-6929518" y="-3429000"/>
              <a:ext cx="9144000" cy="6858000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endPara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-4857848" y="2321004"/>
              <a:ext cx="5191091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66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6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en-US" sz="66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6827</TotalTime>
  <Words>1601</Words>
  <Application>Microsoft Office PowerPoint</Application>
  <PresentationFormat>Экран (4:3)</PresentationFormat>
  <Paragraphs>481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Проверим Домашнее задание.</vt:lpstr>
      <vt:lpstr>Уроки физики    Вторушина С.В.      10  класс  (Г.З.) </vt:lpstr>
      <vt:lpstr>Уроки физики    Вторушина С.В.      10  класс  (Г.З.) </vt:lpstr>
      <vt:lpstr>Слайд 4</vt:lpstr>
      <vt:lpstr>Слайд 5</vt:lpstr>
      <vt:lpstr>Слайд 6</vt:lpstr>
      <vt:lpstr>Слайд 7</vt:lpstr>
      <vt:lpstr>Домашнее задание.</vt:lpstr>
      <vt:lpstr>Слайд 9</vt:lpstr>
      <vt:lpstr>газовые    законы – это …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задание.</vt:lpstr>
      <vt:lpstr>Уроки физики    Вторушина С.В.      10  класс  (Г.З.) </vt:lpstr>
      <vt:lpstr>Уроки физики    Вторушина С.В.      10  класс  (Г.З.) 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845</cp:revision>
  <dcterms:created xsi:type="dcterms:W3CDTF">2009-11-04T14:29:22Z</dcterms:created>
  <dcterms:modified xsi:type="dcterms:W3CDTF">2021-10-25T14:03:37Z</dcterms:modified>
</cp:coreProperties>
</file>