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58"/>
  </p:notesMasterIdLst>
  <p:sldIdLst>
    <p:sldId id="289" r:id="rId2"/>
    <p:sldId id="314" r:id="rId3"/>
    <p:sldId id="315" r:id="rId4"/>
    <p:sldId id="333" r:id="rId5"/>
    <p:sldId id="330" r:id="rId6"/>
    <p:sldId id="331" r:id="rId7"/>
    <p:sldId id="332" r:id="rId8"/>
    <p:sldId id="328" r:id="rId9"/>
    <p:sldId id="324" r:id="rId10"/>
    <p:sldId id="312" r:id="rId11"/>
    <p:sldId id="311" r:id="rId12"/>
    <p:sldId id="335" r:id="rId13"/>
    <p:sldId id="338" r:id="rId14"/>
    <p:sldId id="336" r:id="rId15"/>
    <p:sldId id="320" r:id="rId16"/>
    <p:sldId id="319" r:id="rId17"/>
    <p:sldId id="334" r:id="rId18"/>
    <p:sldId id="326" r:id="rId19"/>
    <p:sldId id="329" r:id="rId20"/>
    <p:sldId id="323" r:id="rId21"/>
    <p:sldId id="339" r:id="rId22"/>
    <p:sldId id="367" r:id="rId23"/>
    <p:sldId id="322" r:id="rId24"/>
    <p:sldId id="327" r:id="rId25"/>
    <p:sldId id="316" r:id="rId26"/>
    <p:sldId id="321" r:id="rId27"/>
    <p:sldId id="293" r:id="rId28"/>
    <p:sldId id="325" r:id="rId29"/>
    <p:sldId id="337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356" r:id="rId47"/>
    <p:sldId id="357" r:id="rId48"/>
    <p:sldId id="358" r:id="rId49"/>
    <p:sldId id="359" r:id="rId50"/>
    <p:sldId id="360" r:id="rId51"/>
    <p:sldId id="361" r:id="rId52"/>
    <p:sldId id="362" r:id="rId53"/>
    <p:sldId id="363" r:id="rId54"/>
    <p:sldId id="364" r:id="rId55"/>
    <p:sldId id="365" r:id="rId56"/>
    <p:sldId id="366" r:id="rId5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0014AC"/>
    <a:srgbClr val="0033CC"/>
    <a:srgbClr val="000000"/>
    <a:srgbClr val="365D21"/>
    <a:srgbClr val="FFFFFF"/>
    <a:srgbClr val="220FB1"/>
    <a:srgbClr val="29239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362" autoAdjust="0"/>
  </p:normalViewPr>
  <p:slideViewPr>
    <p:cSldViewPr>
      <p:cViewPr varScale="1">
        <p:scale>
          <a:sx n="95" d="100"/>
          <a:sy n="95" d="100"/>
        </p:scale>
        <p:origin x="-3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06.12.2020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8635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5.jpeg"/><Relationship Id="rId5" Type="http://schemas.openxmlformats.org/officeDocument/2006/relationships/audio" Target="../media/audio4.wav"/><Relationship Id="rId10" Type="http://schemas.openxmlformats.org/officeDocument/2006/relationships/image" Target="../media/image4.jpeg"/><Relationship Id="rId4" Type="http://schemas.openxmlformats.org/officeDocument/2006/relationships/audio" Target="../media/audio3.wav"/><Relationship Id="rId9" Type="http://schemas.openxmlformats.org/officeDocument/2006/relationships/image" Target="../media/image3.png"/><Relationship Id="rId1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audio" Target="../media/audio10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8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4" Type="http://schemas.openxmlformats.org/officeDocument/2006/relationships/audio" Target="../media/audio9.wav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4" Type="http://schemas.openxmlformats.org/officeDocument/2006/relationships/audio" Target="../media/audio9.wav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8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4" Type="http://schemas.openxmlformats.org/officeDocument/2006/relationships/audio" Target="../media/audio9.wav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8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10" Type="http://schemas.openxmlformats.org/officeDocument/2006/relationships/image" Target="../media/image13.jpeg"/><Relationship Id="rId4" Type="http://schemas.openxmlformats.org/officeDocument/2006/relationships/audio" Target="../media/audio9.wav"/><Relationship Id="rId9" Type="http://schemas.openxmlformats.org/officeDocument/2006/relationships/audio" Target="../media/audio10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8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10" Type="http://schemas.openxmlformats.org/officeDocument/2006/relationships/image" Target="../media/image13.jpeg"/><Relationship Id="rId4" Type="http://schemas.openxmlformats.org/officeDocument/2006/relationships/audio" Target="../media/audio9.wav"/><Relationship Id="rId9" Type="http://schemas.openxmlformats.org/officeDocument/2006/relationships/audio" Target="../media/audio10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10" Type="http://schemas.openxmlformats.org/officeDocument/2006/relationships/image" Target="../media/image13.jpeg"/><Relationship Id="rId4" Type="http://schemas.openxmlformats.org/officeDocument/2006/relationships/audio" Target="../media/audio9.wav"/><Relationship Id="rId9" Type="http://schemas.openxmlformats.org/officeDocument/2006/relationships/audio" Target="../media/audio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6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4.jpeg"/><Relationship Id="rId5" Type="http://schemas.openxmlformats.org/officeDocument/2006/relationships/audio" Target="../media/audio4.wav"/><Relationship Id="rId15" Type="http://schemas.openxmlformats.org/officeDocument/2006/relationships/image" Target="../media/image8.jpeg"/><Relationship Id="rId10" Type="http://schemas.openxmlformats.org/officeDocument/2006/relationships/image" Target="../media/image3.png"/><Relationship Id="rId4" Type="http://schemas.openxmlformats.org/officeDocument/2006/relationships/audio" Target="../media/audio3.wav"/><Relationship Id="rId9" Type="http://schemas.openxmlformats.org/officeDocument/2006/relationships/image" Target="../media/image14.png"/><Relationship Id="rId1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8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10" Type="http://schemas.openxmlformats.org/officeDocument/2006/relationships/image" Target="../media/image13.jpeg"/><Relationship Id="rId4" Type="http://schemas.openxmlformats.org/officeDocument/2006/relationships/audio" Target="../media/audio9.wav"/><Relationship Id="rId9" Type="http://schemas.openxmlformats.org/officeDocument/2006/relationships/audio" Target="../media/audio10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8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4" Type="http://schemas.openxmlformats.org/officeDocument/2006/relationships/audio" Target="../media/audio9.wav"/><Relationship Id="rId9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10" Type="http://schemas.openxmlformats.org/officeDocument/2006/relationships/image" Target="../media/image13.jpeg"/><Relationship Id="rId4" Type="http://schemas.openxmlformats.org/officeDocument/2006/relationships/audio" Target="../media/audio9.wav"/><Relationship Id="rId9" Type="http://schemas.openxmlformats.org/officeDocument/2006/relationships/audio" Target="../media/audio8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5.jpeg"/><Relationship Id="rId5" Type="http://schemas.openxmlformats.org/officeDocument/2006/relationships/audio" Target="../media/audio4.wav"/><Relationship Id="rId10" Type="http://schemas.openxmlformats.org/officeDocument/2006/relationships/image" Target="../media/image4.jpeg"/><Relationship Id="rId4" Type="http://schemas.openxmlformats.org/officeDocument/2006/relationships/audio" Target="../media/audio3.wav"/><Relationship Id="rId9" Type="http://schemas.openxmlformats.org/officeDocument/2006/relationships/image" Target="../media/image3.png"/><Relationship Id="rId1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48;&#1088;&#1080;&#1085;&#1072;\&#1043;&#1048;&#1040;\&#1060;&#1080;&#1079;&#1080;&#1082;&#1072;\&#1055;&#1086;&#1076;&#1075;&#1086;&#1090;&#1086;&#1074;&#1082;&#1072;%20&#1082;%20&#1043;&#1048;&#1040;\1.13.%20&#1057;&#1080;&#1083;&#1072;%20&#1090;&#1088;&#1077;&#1085;&#1080;&#1103;\&#1057;&#1080;&#1083;&#1072;%20&#1090;&#1088;&#1077;&#1085;&#1080;&#1103;%20&#1087;&#1086;&#1082;&#1086;&#1103;%20&#1080;%20&#1089;&#1080;&#1083;&#1072;%20&#1090;&#1088;&#1077;&#1085;&#1080;&#1103;%20&#1089;&#1082;&#1086;&#1083;&#1100;&#1078;&#1077;&#1085;&#1080;&#1103;.avi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5.jpeg"/><Relationship Id="rId5" Type="http://schemas.openxmlformats.org/officeDocument/2006/relationships/audio" Target="../media/audio4.wav"/><Relationship Id="rId10" Type="http://schemas.openxmlformats.org/officeDocument/2006/relationships/image" Target="../media/image4.jpeg"/><Relationship Id="rId4" Type="http://schemas.openxmlformats.org/officeDocument/2006/relationships/audio" Target="../media/audio3.wav"/><Relationship Id="rId9" Type="http://schemas.openxmlformats.org/officeDocument/2006/relationships/image" Target="../media/image3.png"/><Relationship Id="rId1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H:\&#1042;&#1077;&#1088;&#1086;&#1085;&#1080;&#1082;&#1072;\1.13.%20&#1057;&#1080;&#1083;&#1072;%20&#1090;&#1088;&#1077;&#1085;&#1080;&#1103;\&#1057;&#1080;&#1083;&#1072;%20&#1090;&#1088;&#1077;&#1085;&#1080;&#1103;%20&#1082;&#1072;&#1095;&#1077;&#1085;&#1080;&#1103;%20&#1080;%20&#1077;&#1077;%20&#1087;&#1088;&#1080;&#1084;&#1077;&#1085;&#1077;&#1085;&#1080;&#1077;.avi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H:\&#1042;&#1077;&#1088;&#1086;&#1085;&#1080;&#1082;&#1072;\1.13.%20&#1057;&#1080;&#1083;&#1072;%20&#1090;&#1088;&#1077;&#1085;&#1080;&#1103;\&#1054;&#1087;&#1099;&#1090;%20&#1087;&#1086;%20&#1085;&#1072;&#1073;&#1083;&#1102;&#1076;&#1077;&#1085;&#1080;&#1102;%20&#1089;&#1080;&#1083;&#1099;%20&#1090;&#1088;&#1077;&#1085;&#1080;&#1103;%20&#1087;&#1086;&#1082;&#1086;&#1103;%20&#1080;%20&#1089;&#1082;&#1086;&#1083;&#1100;&#1078;&#1077;&#1085;&#1080;&#1103;.avi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9.wav"/><Relationship Id="rId7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0.wav"/><Relationship Id="rId10" Type="http://schemas.openxmlformats.org/officeDocument/2006/relationships/image" Target="../media/image9.png"/><Relationship Id="rId4" Type="http://schemas.openxmlformats.org/officeDocument/2006/relationships/audio" Target="../media/audio5.wav"/><Relationship Id="rId9" Type="http://schemas.openxmlformats.org/officeDocument/2006/relationships/audio" Target="../media/audio6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8.wav"/><Relationship Id="rId7" Type="http://schemas.openxmlformats.org/officeDocument/2006/relationships/audio" Target="../media/audio1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10.wav"/><Relationship Id="rId4" Type="http://schemas.openxmlformats.org/officeDocument/2006/relationships/audio" Target="../media/audio5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8.wav"/><Relationship Id="rId7" Type="http://schemas.openxmlformats.org/officeDocument/2006/relationships/audio" Target="../media/audio1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10.wav"/><Relationship Id="rId10" Type="http://schemas.openxmlformats.org/officeDocument/2006/relationships/image" Target="../media/image10.png"/><Relationship Id="rId4" Type="http://schemas.openxmlformats.org/officeDocument/2006/relationships/audio" Target="../media/audio5.wav"/><Relationship Id="rId9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42918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9  класс  (статика) 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928694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/упр./    Решение задач на законы Ньютона.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раздел (III)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Развить навыки в составлении  основного  уравнения  динамики.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Создать условия для развития навыков практического использования  законов Ньютона</a:t>
            </a:r>
          </a:p>
          <a:p>
            <a:pPr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4929198"/>
            <a:ext cx="7572428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9   «тело, брошенное горизонтально»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10  Вес тела, двигающегося ускоренно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12  Торможение  тела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13  Движение по наклонной плоскости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736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решения задач 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1.Что? Как?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(Движение какого тела  Вы описываете?)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Расставить силы! </a:t>
            </a:r>
          </a:p>
          <a:p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(Сила – действие другого тела.  </a:t>
            </a:r>
          </a:p>
          <a:p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                         Сколько других тел, столько и сил!)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Записать уравнение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или 2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з-на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Ньютона.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Вспомнить вопрос задачи и выразить неизвестные!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данные и найденное выносить на рисунок!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8992" y="0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-24"/>
            <a:ext cx="8501090" cy="257176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№12  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34, </a:t>
            </a:r>
            <a:r>
              <a:rPr lang="ru-RU" sz="4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Упр18</a:t>
            </a:r>
          </a:p>
          <a:p>
            <a:pPr marL="0" indent="0" algn="ctr" eaLnBrk="1" hangingPunct="1">
              <a:buNone/>
            </a:pPr>
            <a:r>
              <a:rPr lang="ru-RU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Гр №5 </a:t>
            </a:r>
            <a:r>
              <a:rPr lang="ru-RU" sz="4000" dirty="0" smtClean="0">
                <a:solidFill>
                  <a:srgbClr val="92D050"/>
                </a:solidFill>
              </a:rPr>
              <a:t> </a:t>
            </a:r>
            <a:r>
              <a:rPr lang="ru-RU" sz="4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300,</a:t>
            </a:r>
            <a:r>
              <a:rPr lang="ru-RU" sz="4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301,</a:t>
            </a:r>
            <a:r>
              <a:rPr lang="ru-RU" sz="4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303,</a:t>
            </a:r>
            <a:r>
              <a:rPr lang="ru-RU" sz="4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306</a:t>
            </a:r>
            <a:r>
              <a:rPr lang="ru-RU" sz="4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/>
              <a:t> </a:t>
            </a:r>
          </a:p>
          <a:p>
            <a:pPr marL="0" indent="0" algn="ctr" eaLnBrk="1" hangingPunct="1">
              <a:buNone/>
            </a:pPr>
            <a:r>
              <a:rPr lang="ru-RU" sz="4000" dirty="0" smtClean="0"/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857224" y="857232"/>
            <a:ext cx="4773612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движение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6273225"/>
            <a:ext cx="69294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з-нов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Ньтона,стр.22,23.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79375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№12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20" name="Picture 2" descr="http://class-fizika.narod.ru/9_class/1/colec2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143040" y="5429250"/>
            <a:ext cx="5229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357158" y="2500306"/>
            <a:ext cx="7858148" cy="150019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13800" b="1" dirty="0" smtClean="0">
                <a:latin typeface="Times New Roman" pitchFamily="18" charset="0"/>
                <a:cs typeface="Times New Roman" pitchFamily="18" charset="0"/>
              </a:rPr>
              <a:t>под действием</a:t>
            </a:r>
            <a:endParaRPr lang="ru-RU" sz="138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20901792">
            <a:off x="213386" y="4206105"/>
            <a:ext cx="7858148" cy="150019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13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силы трения</a:t>
            </a:r>
            <a:endParaRPr lang="ru-RU" sz="138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6067462" y="4214819"/>
            <a:ext cx="3076570" cy="2000264"/>
            <a:chOff x="1231" y="6650"/>
            <a:chExt cx="1338" cy="1232"/>
          </a:xfrm>
        </p:grpSpPr>
        <p:grpSp>
          <p:nvGrpSpPr>
            <p:cNvPr id="13" name="Group 3"/>
            <p:cNvGrpSpPr>
              <a:grpSpLocks/>
            </p:cNvGrpSpPr>
            <p:nvPr/>
          </p:nvGrpSpPr>
          <p:grpSpPr bwMode="auto">
            <a:xfrm>
              <a:off x="1231" y="6650"/>
              <a:ext cx="1338" cy="1232"/>
              <a:chOff x="1231" y="6794"/>
              <a:chExt cx="1338" cy="12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2199" y="7369"/>
                <a:ext cx="141" cy="14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6" name="Group 5"/>
              <p:cNvGrpSpPr>
                <a:grpSpLocks/>
              </p:cNvGrpSpPr>
              <p:nvPr/>
            </p:nvGrpSpPr>
            <p:grpSpPr bwMode="auto">
              <a:xfrm>
                <a:off x="1231" y="6794"/>
                <a:ext cx="1338" cy="1232"/>
                <a:chOff x="1231" y="6890"/>
                <a:chExt cx="1338" cy="1232"/>
              </a:xfrm>
            </p:grpSpPr>
            <p:sp>
              <p:nvSpPr>
                <p:cNvPr id="17" name="Arc 6"/>
                <p:cNvSpPr>
                  <a:spLocks/>
                </p:cNvSpPr>
                <p:nvPr/>
              </p:nvSpPr>
              <p:spPr bwMode="auto">
                <a:xfrm>
                  <a:off x="1231" y="7006"/>
                  <a:ext cx="1099" cy="714"/>
                </a:xfrm>
                <a:custGeom>
                  <a:avLst/>
                  <a:gdLst>
                    <a:gd name="G0" fmla="+- 13878 0 0"/>
                    <a:gd name="G1" fmla="+- 21600 0 0"/>
                    <a:gd name="G2" fmla="+- 21600 0 0"/>
                    <a:gd name="T0" fmla="*/ 13878 w 35478"/>
                    <a:gd name="T1" fmla="*/ 0 h 43200"/>
                    <a:gd name="T2" fmla="*/ 0 w 35478"/>
                    <a:gd name="T3" fmla="*/ 38152 h 43200"/>
                    <a:gd name="T4" fmla="*/ 13878 w 35478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478" h="43200" fill="none" extrusionOk="0">
                      <a:moveTo>
                        <a:pt x="13877" y="0"/>
                      </a:moveTo>
                      <a:cubicBezTo>
                        <a:pt x="25807" y="0"/>
                        <a:pt x="35478" y="9670"/>
                        <a:pt x="35478" y="21600"/>
                      </a:cubicBezTo>
                      <a:cubicBezTo>
                        <a:pt x="35478" y="33529"/>
                        <a:pt x="25807" y="43200"/>
                        <a:pt x="13878" y="43200"/>
                      </a:cubicBezTo>
                      <a:cubicBezTo>
                        <a:pt x="8802" y="43200"/>
                        <a:pt x="3889" y="41412"/>
                        <a:pt x="0" y="38151"/>
                      </a:cubicBezTo>
                    </a:path>
                    <a:path w="35478" h="43200" stroke="0" extrusionOk="0">
                      <a:moveTo>
                        <a:pt x="13877" y="0"/>
                      </a:moveTo>
                      <a:cubicBezTo>
                        <a:pt x="25807" y="0"/>
                        <a:pt x="35478" y="9670"/>
                        <a:pt x="35478" y="21600"/>
                      </a:cubicBezTo>
                      <a:cubicBezTo>
                        <a:pt x="35478" y="33529"/>
                        <a:pt x="25807" y="43200"/>
                        <a:pt x="13878" y="43200"/>
                      </a:cubicBezTo>
                      <a:cubicBezTo>
                        <a:pt x="8802" y="43200"/>
                        <a:pt x="3889" y="41412"/>
                        <a:pt x="0" y="38151"/>
                      </a:cubicBezTo>
                      <a:lnTo>
                        <a:pt x="13878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2235" y="7259"/>
                  <a:ext cx="334" cy="31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" name="Line 8"/>
                <p:cNvSpPr>
                  <a:spLocks noChangeShapeType="1"/>
                </p:cNvSpPr>
                <p:nvPr/>
              </p:nvSpPr>
              <p:spPr bwMode="auto">
                <a:xfrm>
                  <a:off x="2269" y="7523"/>
                  <a:ext cx="0" cy="599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20" name="Group 9"/>
                <p:cNvGrpSpPr>
                  <a:grpSpLocks/>
                </p:cNvGrpSpPr>
                <p:nvPr/>
              </p:nvGrpSpPr>
              <p:grpSpPr bwMode="auto">
                <a:xfrm>
                  <a:off x="1809" y="6890"/>
                  <a:ext cx="460" cy="944"/>
                  <a:chOff x="1809" y="6890"/>
                  <a:chExt cx="460" cy="944"/>
                </a:xfrm>
              </p:grpSpPr>
              <p:sp>
                <p:nvSpPr>
                  <p:cNvPr id="21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35" y="7523"/>
                    <a:ext cx="334" cy="31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2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269" y="6890"/>
                    <a:ext cx="0" cy="599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" name="Line 1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09" y="7291"/>
                    <a:ext cx="438" cy="1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820" y="6877"/>
              <a:ext cx="288" cy="150"/>
            </a:xfrm>
            <a:prstGeom prst="line">
              <a:avLst/>
            </a:prstGeom>
            <a:noFill/>
            <a:ln w="9525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0" y="-928718"/>
            <a:ext cx="9144000" cy="7072363"/>
            <a:chOff x="214282" y="0"/>
            <a:chExt cx="9144000" cy="7072363"/>
          </a:xfrm>
        </p:grpSpPr>
        <p:grpSp>
          <p:nvGrpSpPr>
            <p:cNvPr id="48" name="Группа 16"/>
            <p:cNvGrpSpPr/>
            <p:nvPr/>
          </p:nvGrpSpPr>
          <p:grpSpPr>
            <a:xfrm>
              <a:off x="214282" y="0"/>
              <a:ext cx="9144000" cy="7072363"/>
              <a:chOff x="-428628" y="0"/>
              <a:chExt cx="9144000" cy="7072363"/>
            </a:xfrm>
            <a:solidFill>
              <a:schemeClr val="tx1">
                <a:alpha val="66000"/>
              </a:schemeClr>
            </a:solidFill>
          </p:grpSpPr>
          <p:grpSp>
            <p:nvGrpSpPr>
              <p:cNvPr id="61" name="Группа 12"/>
              <p:cNvGrpSpPr/>
              <p:nvPr/>
            </p:nvGrpSpPr>
            <p:grpSpPr>
              <a:xfrm>
                <a:off x="-428628" y="0"/>
                <a:ext cx="9144000" cy="7072363"/>
                <a:chOff x="-428628" y="-142877"/>
                <a:chExt cx="9144000" cy="7072363"/>
              </a:xfrm>
              <a:grpFill/>
            </p:grpSpPr>
            <p:sp>
              <p:nvSpPr>
                <p:cNvPr id="68" name="Прямоугольник 67"/>
                <p:cNvSpPr/>
                <p:nvPr/>
              </p:nvSpPr>
              <p:spPr>
                <a:xfrm>
                  <a:off x="-428628" y="-142877"/>
                  <a:ext cx="9144000" cy="7072363"/>
                </a:xfrm>
                <a:prstGeom prst="rect">
                  <a:avLst/>
                </a:prstGeom>
                <a:grpFill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     </a:t>
                  </a:r>
                  <a:endParaRPr lang="ru-RU" sz="11500" b="1" dirty="0" smtClean="0">
                    <a:solidFill>
                      <a:srgbClr val="FFC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ru-RU" sz="5400" b="1" dirty="0" err="1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тр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=</a:t>
                  </a:r>
                  <a:r>
                    <a:rPr lang="en-US" sz="80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</a:t>
                  </a:r>
                  <a:r>
                    <a:rPr lang="en-US" sz="80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endParaRPr lang="ru-RU" sz="8000" dirty="0" smtClean="0">
                    <a:solidFill>
                      <a:schemeClr val="bg1"/>
                    </a:solidFill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115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4929158" y="5143511"/>
                  <a:ext cx="3571932" cy="110799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6600" b="1" baseline="-25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lang="ru-RU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at</a:t>
                  </a:r>
                  <a:r>
                    <a:rPr lang="ru-RU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lang="ru-RU" sz="66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2" name="Группа 15"/>
              <p:cNvGrpSpPr/>
              <p:nvPr/>
            </p:nvGrpSpPr>
            <p:grpSpPr>
              <a:xfrm>
                <a:off x="1428724" y="105297"/>
                <a:ext cx="3870105" cy="1323438"/>
                <a:chOff x="-156654" y="638277"/>
                <a:chExt cx="2113700" cy="1082017"/>
              </a:xfrm>
              <a:grpFill/>
            </p:grpSpPr>
            <p:sp>
              <p:nvSpPr>
                <p:cNvPr id="6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428596" y="638277"/>
                  <a:ext cx="933026" cy="108201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8000" b="1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lang="ru-RU" sz="8000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lang="ru-RU" sz="8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1091879" y="682724"/>
                  <a:ext cx="865167" cy="98136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72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</a:t>
                  </a:r>
                  <a:r>
                    <a:rPr lang="el-GR" sz="72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Σ</a:t>
                  </a:r>
                  <a:r>
                    <a:rPr lang="en-US" sz="72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endParaRPr lang="ru-RU" sz="7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5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-156654" y="1003759"/>
                  <a:ext cx="624285" cy="59972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5000"/>
                    </a:lnSpc>
                  </a:pPr>
                  <a:r>
                    <a:rPr lang="ru-RU" sz="6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endParaRPr lang="ru-RU" sz="6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" name="Line 23"/>
                <p:cNvSpPr>
                  <a:spLocks noChangeShapeType="1"/>
                </p:cNvSpPr>
                <p:nvPr/>
              </p:nvSpPr>
              <p:spPr bwMode="auto">
                <a:xfrm>
                  <a:off x="1590263" y="785794"/>
                  <a:ext cx="360000" cy="0"/>
                </a:xfrm>
                <a:prstGeom prst="line">
                  <a:avLst/>
                </a:prstGeom>
                <a:grpFill/>
                <a:ln w="76200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" name="Line 23"/>
                <p:cNvSpPr>
                  <a:spLocks noChangeShapeType="1"/>
                </p:cNvSpPr>
                <p:nvPr/>
              </p:nvSpPr>
              <p:spPr bwMode="auto">
                <a:xfrm>
                  <a:off x="509142" y="879413"/>
                  <a:ext cx="360000" cy="0"/>
                </a:xfrm>
                <a:prstGeom prst="line">
                  <a:avLst/>
                </a:prstGeom>
                <a:grpFill/>
                <a:ln w="38100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9" name="Группа 55"/>
            <p:cNvGrpSpPr/>
            <p:nvPr/>
          </p:nvGrpSpPr>
          <p:grpSpPr>
            <a:xfrm>
              <a:off x="259858" y="1357298"/>
              <a:ext cx="2383314" cy="1178652"/>
              <a:chOff x="630659" y="4438667"/>
              <a:chExt cx="1597459" cy="1178652"/>
            </a:xfrm>
          </p:grpSpPr>
          <p:grpSp>
            <p:nvGrpSpPr>
              <p:cNvPr id="56" name="Group 3"/>
              <p:cNvGrpSpPr>
                <a:grpSpLocks/>
              </p:cNvGrpSpPr>
              <p:nvPr/>
            </p:nvGrpSpPr>
            <p:grpSpPr bwMode="auto">
              <a:xfrm>
                <a:off x="1469655" y="4438667"/>
                <a:ext cx="758463" cy="1132099"/>
                <a:chOff x="9804" y="3167"/>
                <a:chExt cx="194" cy="622"/>
              </a:xfrm>
            </p:grpSpPr>
            <p:sp>
              <p:nvSpPr>
                <p:cNvPr id="58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827" y="3421"/>
                  <a:ext cx="11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815" y="3167"/>
                  <a:ext cx="183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54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0" name="Line 6"/>
                <p:cNvSpPr>
                  <a:spLocks noChangeShapeType="1"/>
                </p:cNvSpPr>
                <p:nvPr/>
              </p:nvSpPr>
              <p:spPr bwMode="auto">
                <a:xfrm>
                  <a:off x="9804" y="3598"/>
                  <a:ext cx="120" cy="0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630659" y="4786322"/>
                <a:ext cx="10001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4000" b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ru-RU" sz="4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0" name="Группа 55"/>
            <p:cNvGrpSpPr/>
            <p:nvPr/>
          </p:nvGrpSpPr>
          <p:grpSpPr>
            <a:xfrm>
              <a:off x="557626" y="4906847"/>
              <a:ext cx="3870533" cy="1643078"/>
              <a:chOff x="-2992558" y="6935848"/>
              <a:chExt cx="3156376" cy="1215825"/>
            </a:xfrm>
          </p:grpSpPr>
          <p:grpSp>
            <p:nvGrpSpPr>
              <p:cNvPr id="51" name="Group 3"/>
              <p:cNvGrpSpPr>
                <a:grpSpLocks/>
              </p:cNvGrpSpPr>
              <p:nvPr/>
            </p:nvGrpSpPr>
            <p:grpSpPr bwMode="auto">
              <a:xfrm>
                <a:off x="-2807478" y="6935848"/>
                <a:ext cx="2971296" cy="1215825"/>
                <a:chOff x="8710" y="4539"/>
                <a:chExt cx="760" cy="668"/>
              </a:xfrm>
            </p:grpSpPr>
            <p:sp>
              <p:nvSpPr>
                <p:cNvPr id="53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8710" y="4839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ru-RU" sz="4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   </a:t>
                  </a: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2a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790" y="4539"/>
                  <a:ext cx="680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4800" b="1" baseline="-25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кон</a:t>
                  </a:r>
                  <a:r>
                    <a:rPr kumimoji="0" lang="en-US" sz="48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–v</a:t>
                  </a:r>
                  <a:r>
                    <a:rPr kumimoji="0" lang="ru-RU" sz="4800" b="1" i="0" u="none" strike="noStrike" cap="none" normalizeH="0" baseline="-25000" dirty="0" err="1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нач</a:t>
                  </a:r>
                  <a:r>
                    <a:rPr kumimoji="0" lang="en-US" sz="48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5" name="Line 6"/>
                <p:cNvSpPr>
                  <a:spLocks noChangeShapeType="1"/>
                </p:cNvSpPr>
                <p:nvPr/>
              </p:nvSpPr>
              <p:spPr bwMode="auto">
                <a:xfrm>
                  <a:off x="8830" y="4922"/>
                  <a:ext cx="530" cy="0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-2992558" y="7178267"/>
                <a:ext cx="785818" cy="751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4400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Загнутый угол 146"/>
          <p:cNvSpPr/>
          <p:nvPr/>
        </p:nvSpPr>
        <p:spPr>
          <a:xfrm>
            <a:off x="3437366" y="4207426"/>
            <a:ext cx="1706138" cy="785818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ts val="500"/>
              </a:spcBef>
              <a:spcAft>
                <a:spcPts val="100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12-1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время и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путь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торможения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автомобиля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3"/>
          <p:cNvGrpSpPr/>
          <p:nvPr/>
        </p:nvGrpSpPr>
        <p:grpSpPr>
          <a:xfrm>
            <a:off x="3286116" y="4183406"/>
            <a:ext cx="2071702" cy="707886"/>
            <a:chOff x="5486632" y="4873526"/>
            <a:chExt cx="2236665" cy="707886"/>
          </a:xfrm>
        </p:grpSpPr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5820247" y="4934702"/>
              <a:ext cx="19030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 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193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4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15"/>
            <p:cNvSpPr txBox="1">
              <a:spLocks noChangeArrowheads="1"/>
            </p:cNvSpPr>
            <p:nvPr/>
          </p:nvSpPr>
          <p:spPr bwMode="auto">
            <a:xfrm>
              <a:off x="5486632" y="4873526"/>
              <a:ext cx="92869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0" y="1500174"/>
            <a:ext cx="285748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 lvl="0">
              <a:lnSpc>
                <a:spcPts val="35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км/ч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27,8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м/с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</a:t>
            </a:r>
          </a:p>
          <a:p>
            <a:pPr>
              <a:lnSpc>
                <a:spcPts val="3500"/>
              </a:lnSpc>
            </a:pPr>
            <a:endParaRPr lang="ru-RU" sz="60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68"/>
          <p:cNvGrpSpPr/>
          <p:nvPr/>
        </p:nvGrpSpPr>
        <p:grpSpPr>
          <a:xfrm>
            <a:off x="71406" y="1285860"/>
            <a:ext cx="2571768" cy="3060000"/>
            <a:chOff x="928662" y="1571612"/>
            <a:chExt cx="2573356" cy="30600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1971224" y="3100818"/>
              <a:ext cx="3060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928662" y="3929066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5143536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не переходите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дорогу перед близко идущим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транспортом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571572" y="0"/>
            <a:ext cx="7572428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Автомобиль тормозит</a:t>
            </a:r>
          </a:p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тр.п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M·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4" name="Группа 4"/>
          <p:cNvGrpSpPr/>
          <p:nvPr/>
        </p:nvGrpSpPr>
        <p:grpSpPr>
          <a:xfrm>
            <a:off x="6858016" y="2953270"/>
            <a:ext cx="714380" cy="461665"/>
            <a:chOff x="2714612" y="4429132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7"/>
          <p:cNvGrpSpPr/>
          <p:nvPr/>
        </p:nvGrpSpPr>
        <p:grpSpPr>
          <a:xfrm>
            <a:off x="7715272" y="1285860"/>
            <a:ext cx="714380" cy="461665"/>
            <a:chOff x="3357554" y="2143116"/>
            <a:chExt cx="71438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10"/>
          <p:cNvGrpSpPr/>
          <p:nvPr/>
        </p:nvGrpSpPr>
        <p:grpSpPr>
          <a:xfrm>
            <a:off x="6500450" y="1815622"/>
            <a:ext cx="841866" cy="461665"/>
            <a:chOff x="1857356" y="2528824"/>
            <a:chExt cx="714380" cy="461665"/>
          </a:xfrm>
        </p:grpSpPr>
        <p:cxnSp>
          <p:nvCxnSpPr>
            <p:cNvPr id="75" name="Прямая со стрелкой 7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857356" y="2528824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тр,п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4" name="Прямоугольник 83"/>
          <p:cNvSpPr/>
          <p:nvPr/>
        </p:nvSpPr>
        <p:spPr>
          <a:xfrm>
            <a:off x="7320240" y="2159861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rot="-120000" flipV="1">
            <a:off x="6858016" y="2367723"/>
            <a:ext cx="720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7106183" y="2909721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7082403" y="1850455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6716728" y="1595948"/>
            <a:ext cx="784230" cy="2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7"/>
          <p:cNvGrpSpPr/>
          <p:nvPr/>
        </p:nvGrpSpPr>
        <p:grpSpPr>
          <a:xfrm>
            <a:off x="6858016" y="1011173"/>
            <a:ext cx="714380" cy="584775"/>
            <a:chOff x="3357554" y="2143116"/>
            <a:chExt cx="714380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>
            <a:off x="7786710" y="2024574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8001024" y="1511239"/>
            <a:ext cx="714380" cy="584775"/>
            <a:chOff x="3357554" y="2143116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131"/>
          <p:cNvGrpSpPr/>
          <p:nvPr/>
        </p:nvGrpSpPr>
        <p:grpSpPr>
          <a:xfrm>
            <a:off x="8214456" y="1953138"/>
            <a:ext cx="715262" cy="1428760"/>
            <a:chOff x="4713994" y="1142984"/>
            <a:chExt cx="715262" cy="1428760"/>
          </a:xfrm>
        </p:grpSpPr>
        <p:grpSp>
          <p:nvGrpSpPr>
            <p:cNvPr id="10" name="Группа 68"/>
            <p:cNvGrpSpPr/>
            <p:nvPr/>
          </p:nvGrpSpPr>
          <p:grpSpPr>
            <a:xfrm rot="10800000">
              <a:off x="4740210" y="1285860"/>
              <a:ext cx="546170" cy="1285884"/>
              <a:chOff x="671325" y="1571634"/>
              <a:chExt cx="983713" cy="3060000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682438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4713994" y="171448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000628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2714612" y="1142984"/>
            <a:ext cx="392909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000364" y="1643050"/>
            <a:ext cx="2357454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143240" y="2214554"/>
            <a:ext cx="2143140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3428992" y="2786058"/>
            <a:ext cx="1357322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40" name="TextBox 139"/>
          <p:cNvSpPr txBox="1"/>
          <p:nvPr/>
        </p:nvSpPr>
        <p:spPr>
          <a:xfrm>
            <a:off x="4786314" y="2786058"/>
            <a:ext cx="1571636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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/с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55"/>
          <p:cNvGrpSpPr/>
          <p:nvPr/>
        </p:nvGrpSpPr>
        <p:grpSpPr>
          <a:xfrm>
            <a:off x="395536" y="3957469"/>
            <a:ext cx="3157358" cy="1215826"/>
            <a:chOff x="630659" y="4415019"/>
            <a:chExt cx="3157358" cy="1215826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816721" y="4415019"/>
              <a:ext cx="2971296" cy="1215826"/>
              <a:chOff x="9637" y="3154"/>
              <a:chExt cx="760" cy="668"/>
            </a:xfrm>
          </p:grpSpPr>
          <p:sp>
            <p:nvSpPr>
              <p:cNvPr id="144" name="Text Box 4"/>
              <p:cNvSpPr txBox="1">
                <a:spLocks noChangeArrowheads="1"/>
              </p:cNvSpPr>
              <p:nvPr/>
            </p:nvSpPr>
            <p:spPr bwMode="auto">
              <a:xfrm>
                <a:off x="9637" y="3454"/>
                <a:ext cx="68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" name="Text Box 5"/>
              <p:cNvSpPr txBox="1">
                <a:spLocks noChangeArrowheads="1"/>
              </p:cNvSpPr>
              <p:nvPr/>
            </p:nvSpPr>
            <p:spPr bwMode="auto">
              <a:xfrm>
                <a:off x="9717" y="3154"/>
                <a:ext cx="680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4000" b="1" baseline="-25000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кон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–v</a:t>
                </a:r>
                <a:r>
                  <a:rPr kumimoji="0" lang="ru-RU" sz="4000" b="1" i="0" u="none" strike="noStrike" cap="none" normalizeH="0" baseline="-25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нач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" name="Line 6"/>
              <p:cNvSpPr>
                <a:spLocks noChangeShapeType="1"/>
              </p:cNvSpPr>
              <p:nvPr/>
            </p:nvSpPr>
            <p:spPr bwMode="auto">
              <a:xfrm>
                <a:off x="9757" y="3537"/>
                <a:ext cx="53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630659" y="4786322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2" name="Загнутый угол 151"/>
          <p:cNvSpPr/>
          <p:nvPr/>
        </p:nvSpPr>
        <p:spPr>
          <a:xfrm>
            <a:off x="7500958" y="4572008"/>
            <a:ext cx="1571636" cy="785818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4" name="Прямая со стрелкой 153"/>
          <p:cNvCxnSpPr/>
          <p:nvPr/>
        </p:nvCxnSpPr>
        <p:spPr>
          <a:xfrm rot="10800000" flipV="1">
            <a:off x="3286116" y="857232"/>
            <a:ext cx="928694" cy="857256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>
            <a:off x="3643306" y="1500174"/>
            <a:ext cx="1214446" cy="357190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Скругленный прямоугольник 69"/>
          <p:cNvSpPr/>
          <p:nvPr/>
        </p:nvSpPr>
        <p:spPr>
          <a:xfrm>
            <a:off x="942958" y="4111872"/>
            <a:ext cx="1071570" cy="500042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196971" y="2357430"/>
            <a:ext cx="428628" cy="357190"/>
          </a:xfrm>
          <a:prstGeom prst="roundRect">
            <a:avLst/>
          </a:prstGeom>
          <a:solidFill>
            <a:schemeClr val="bg1">
              <a:lumMod val="8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607261" y="2345073"/>
            <a:ext cx="306163" cy="357190"/>
          </a:xfrm>
          <a:prstGeom prst="roundRect">
            <a:avLst/>
          </a:prstGeom>
          <a:solidFill>
            <a:schemeClr val="bg1">
              <a:lumMod val="8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1746" y="2841139"/>
            <a:ext cx="2274238" cy="64294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рямоугольник 147"/>
          <p:cNvSpPr/>
          <p:nvPr/>
        </p:nvSpPr>
        <p:spPr>
          <a:xfrm>
            <a:off x="5357818" y="3929066"/>
            <a:ext cx="341112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Время торможения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285984" y="3500438"/>
            <a:ext cx="4401765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Найдём тормозной путь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8560" y="4421740"/>
            <a:ext cx="364202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ru-RU" sz="2800" dirty="0">
              <a:solidFill>
                <a:srgbClr val="C00000"/>
              </a:solidFill>
            </a:endParaRPr>
          </a:p>
        </p:txBody>
      </p:sp>
      <p:grpSp>
        <p:nvGrpSpPr>
          <p:cNvPr id="16" name="Группа 53"/>
          <p:cNvGrpSpPr/>
          <p:nvPr/>
        </p:nvGrpSpPr>
        <p:grpSpPr>
          <a:xfrm>
            <a:off x="7429519" y="4626778"/>
            <a:ext cx="1897292" cy="659610"/>
            <a:chOff x="5265435" y="4415665"/>
            <a:chExt cx="1958290" cy="613044"/>
          </a:xfrm>
        </p:grpSpPr>
        <p:sp>
          <p:nvSpPr>
            <p:cNvPr id="151" name="TextBox 15"/>
            <p:cNvSpPr txBox="1">
              <a:spLocks noChangeArrowheads="1"/>
            </p:cNvSpPr>
            <p:nvPr/>
          </p:nvSpPr>
          <p:spPr bwMode="auto">
            <a:xfrm>
              <a:off x="5265435" y="4415665"/>
              <a:ext cx="928696" cy="543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TextBox 149"/>
            <p:cNvSpPr txBox="1">
              <a:spLocks noChangeArrowheads="1"/>
            </p:cNvSpPr>
            <p:nvPr/>
          </p:nvSpPr>
          <p:spPr bwMode="auto">
            <a:xfrm>
              <a:off x="5527825" y="4428006"/>
              <a:ext cx="1695900" cy="600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 13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,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9c</a:t>
              </a:r>
              <a:endParaRPr lang="ru-RU" sz="4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0" name="Text Box 2"/>
          <p:cNvSpPr txBox="1">
            <a:spLocks noChangeArrowheads="1"/>
          </p:cNvSpPr>
          <p:nvPr/>
        </p:nvSpPr>
        <p:spPr bwMode="auto">
          <a:xfrm>
            <a:off x="-32" y="6215082"/>
            <a:ext cx="6715172" cy="64291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12-1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стр.22 ///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СР-3,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стр.1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(мотоцикл ….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0" y="571480"/>
            <a:ext cx="1071554" cy="50006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12-1</a:t>
            </a:r>
            <a:endParaRPr kumimoji="0" lang="ru-RU" sz="44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858016" y="5643578"/>
            <a:ext cx="228601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км/ч =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км/ч –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/c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72км/ч = 20м/с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300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300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300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3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3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3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5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6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7411" grpId="0"/>
      <p:bldP spid="55" grpId="0" uiExpand="1" build="p"/>
      <p:bldP spid="82" grpId="0"/>
      <p:bldP spid="60" grpId="0" animBg="1"/>
      <p:bldP spid="84" grpId="0" animBg="1"/>
      <p:bldP spid="133" grpId="0" build="p" animBg="1"/>
      <p:bldP spid="135" grpId="0" animBg="1"/>
      <p:bldP spid="138" grpId="0" animBg="1"/>
      <p:bldP spid="139" grpId="0" animBg="1"/>
      <p:bldP spid="140" grpId="0" animBg="1"/>
      <p:bldP spid="152" grpId="0" animBg="1"/>
      <p:bldP spid="70" grpId="0" animBg="1"/>
      <p:bldP spid="61" grpId="0" animBg="1"/>
      <p:bldP spid="62" grpId="0" animBg="1"/>
      <p:bldP spid="87" grpId="0" animBg="1"/>
      <p:bldP spid="148" grpId="0" animBg="1"/>
      <p:bldP spid="95" grpId="0" animBg="1"/>
      <p:bldP spid="19" grpId="0" animBg="1"/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Загнутый угол 146"/>
          <p:cNvSpPr/>
          <p:nvPr/>
        </p:nvSpPr>
        <p:spPr>
          <a:xfrm>
            <a:off x="3437366" y="4207426"/>
            <a:ext cx="1706138" cy="785818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время и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путь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торможения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автомобиля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3"/>
          <p:cNvGrpSpPr/>
          <p:nvPr/>
        </p:nvGrpSpPr>
        <p:grpSpPr>
          <a:xfrm>
            <a:off x="3286116" y="4183406"/>
            <a:ext cx="2071702" cy="707886"/>
            <a:chOff x="5486632" y="4873526"/>
            <a:chExt cx="2236665" cy="707886"/>
          </a:xfrm>
        </p:grpSpPr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5820247" y="4934702"/>
              <a:ext cx="19030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 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193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4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15"/>
            <p:cNvSpPr txBox="1">
              <a:spLocks noChangeArrowheads="1"/>
            </p:cNvSpPr>
            <p:nvPr/>
          </p:nvSpPr>
          <p:spPr bwMode="auto">
            <a:xfrm>
              <a:off x="5486632" y="4873526"/>
              <a:ext cx="92869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0" y="1500174"/>
            <a:ext cx="285748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 lvl="0">
              <a:lnSpc>
                <a:spcPts val="35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км/ч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27,8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м/с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</a:t>
            </a:r>
          </a:p>
          <a:p>
            <a:pPr>
              <a:lnSpc>
                <a:spcPts val="3500"/>
              </a:lnSpc>
            </a:pPr>
            <a:endParaRPr lang="ru-RU" sz="60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68"/>
          <p:cNvGrpSpPr/>
          <p:nvPr/>
        </p:nvGrpSpPr>
        <p:grpSpPr>
          <a:xfrm>
            <a:off x="71406" y="1285860"/>
            <a:ext cx="2571768" cy="3060000"/>
            <a:chOff x="928662" y="1571612"/>
            <a:chExt cx="2573356" cy="30600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1971224" y="3100818"/>
              <a:ext cx="3060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928662" y="3929066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5357850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не переходите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дорогу перед близко идущим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транспортом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42976" y="4211"/>
            <a:ext cx="7572428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Автомобиль тормозит</a:t>
            </a:r>
          </a:p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тр.п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M·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4" name="Группа 4"/>
          <p:cNvGrpSpPr/>
          <p:nvPr/>
        </p:nvGrpSpPr>
        <p:grpSpPr>
          <a:xfrm>
            <a:off x="6858016" y="3000372"/>
            <a:ext cx="714380" cy="461665"/>
            <a:chOff x="2714612" y="4429132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7"/>
          <p:cNvGrpSpPr/>
          <p:nvPr/>
        </p:nvGrpSpPr>
        <p:grpSpPr>
          <a:xfrm>
            <a:off x="7715272" y="1285860"/>
            <a:ext cx="714380" cy="461665"/>
            <a:chOff x="3357554" y="2143116"/>
            <a:chExt cx="71438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10"/>
          <p:cNvGrpSpPr/>
          <p:nvPr/>
        </p:nvGrpSpPr>
        <p:grpSpPr>
          <a:xfrm>
            <a:off x="6500450" y="1862724"/>
            <a:ext cx="841866" cy="461665"/>
            <a:chOff x="1857356" y="2528824"/>
            <a:chExt cx="714380" cy="461665"/>
          </a:xfrm>
        </p:grpSpPr>
        <p:cxnSp>
          <p:nvCxnSpPr>
            <p:cNvPr id="75" name="Прямая со стрелкой 7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857356" y="2528824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тр,п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4" name="Прямоугольник 83"/>
          <p:cNvSpPr/>
          <p:nvPr/>
        </p:nvSpPr>
        <p:spPr>
          <a:xfrm>
            <a:off x="7320240" y="2206963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rot="-120000" flipV="1">
            <a:off x="6858016" y="2414825"/>
            <a:ext cx="720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7106183" y="295682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7082403" y="189755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6716728" y="1643050"/>
            <a:ext cx="784230" cy="2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7"/>
          <p:cNvGrpSpPr/>
          <p:nvPr/>
        </p:nvGrpSpPr>
        <p:grpSpPr>
          <a:xfrm>
            <a:off x="6858016" y="1058275"/>
            <a:ext cx="714380" cy="584775"/>
            <a:chOff x="3357554" y="2143116"/>
            <a:chExt cx="714380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>
            <a:off x="7786710" y="2071676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8001024" y="1558341"/>
            <a:ext cx="714380" cy="584775"/>
            <a:chOff x="3357554" y="2143116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131"/>
          <p:cNvGrpSpPr/>
          <p:nvPr/>
        </p:nvGrpSpPr>
        <p:grpSpPr>
          <a:xfrm>
            <a:off x="8214456" y="2000240"/>
            <a:ext cx="715262" cy="1428760"/>
            <a:chOff x="4713994" y="1142984"/>
            <a:chExt cx="715262" cy="1428760"/>
          </a:xfrm>
        </p:grpSpPr>
        <p:grpSp>
          <p:nvGrpSpPr>
            <p:cNvPr id="10" name="Группа 68"/>
            <p:cNvGrpSpPr/>
            <p:nvPr/>
          </p:nvGrpSpPr>
          <p:grpSpPr>
            <a:xfrm rot="10800000">
              <a:off x="4740210" y="1285860"/>
              <a:ext cx="546170" cy="1285884"/>
              <a:chOff x="671325" y="1571634"/>
              <a:chExt cx="983713" cy="3060000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682438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4713994" y="171448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000628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2714612" y="1142984"/>
            <a:ext cx="392909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000364" y="1643050"/>
            <a:ext cx="2357454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143240" y="2214554"/>
            <a:ext cx="2143140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3428992" y="2786058"/>
            <a:ext cx="1357322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40" name="TextBox 139"/>
          <p:cNvSpPr txBox="1"/>
          <p:nvPr/>
        </p:nvSpPr>
        <p:spPr>
          <a:xfrm>
            <a:off x="4786314" y="2786058"/>
            <a:ext cx="1571636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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/с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55"/>
          <p:cNvGrpSpPr/>
          <p:nvPr/>
        </p:nvGrpSpPr>
        <p:grpSpPr>
          <a:xfrm>
            <a:off x="395536" y="3957469"/>
            <a:ext cx="3157358" cy="1215826"/>
            <a:chOff x="630659" y="4415019"/>
            <a:chExt cx="3157358" cy="1215826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816721" y="4415019"/>
              <a:ext cx="2971296" cy="1215826"/>
              <a:chOff x="9637" y="3154"/>
              <a:chExt cx="760" cy="668"/>
            </a:xfrm>
          </p:grpSpPr>
          <p:sp>
            <p:nvSpPr>
              <p:cNvPr id="144" name="Text Box 4"/>
              <p:cNvSpPr txBox="1">
                <a:spLocks noChangeArrowheads="1"/>
              </p:cNvSpPr>
              <p:nvPr/>
            </p:nvSpPr>
            <p:spPr bwMode="auto">
              <a:xfrm>
                <a:off x="9637" y="3454"/>
                <a:ext cx="68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" name="Text Box 5"/>
              <p:cNvSpPr txBox="1">
                <a:spLocks noChangeArrowheads="1"/>
              </p:cNvSpPr>
              <p:nvPr/>
            </p:nvSpPr>
            <p:spPr bwMode="auto">
              <a:xfrm>
                <a:off x="9717" y="3154"/>
                <a:ext cx="680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4000" b="1" baseline="-25000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кон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–v</a:t>
                </a:r>
                <a:r>
                  <a:rPr kumimoji="0" lang="ru-RU" sz="4000" b="1" i="0" u="none" strike="noStrike" cap="none" normalizeH="0" baseline="-25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нач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" name="Line 6"/>
              <p:cNvSpPr>
                <a:spLocks noChangeShapeType="1"/>
              </p:cNvSpPr>
              <p:nvPr/>
            </p:nvSpPr>
            <p:spPr bwMode="auto">
              <a:xfrm>
                <a:off x="9757" y="3537"/>
                <a:ext cx="53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630659" y="4786322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2" name="Загнутый угол 151"/>
          <p:cNvSpPr/>
          <p:nvPr/>
        </p:nvSpPr>
        <p:spPr>
          <a:xfrm>
            <a:off x="7500958" y="4857760"/>
            <a:ext cx="1571636" cy="785818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4" name="Прямая со стрелкой 153"/>
          <p:cNvCxnSpPr/>
          <p:nvPr/>
        </p:nvCxnSpPr>
        <p:spPr>
          <a:xfrm rot="10800000" flipV="1">
            <a:off x="3286116" y="857232"/>
            <a:ext cx="928694" cy="857256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>
            <a:off x="3643306" y="1500174"/>
            <a:ext cx="1214446" cy="357190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Скругленный прямоугольник 69"/>
          <p:cNvSpPr/>
          <p:nvPr/>
        </p:nvSpPr>
        <p:spPr>
          <a:xfrm>
            <a:off x="942958" y="4111872"/>
            <a:ext cx="1071570" cy="500042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196971" y="2357430"/>
            <a:ext cx="428628" cy="357190"/>
          </a:xfrm>
          <a:prstGeom prst="roundRect">
            <a:avLst/>
          </a:prstGeom>
          <a:solidFill>
            <a:schemeClr val="bg1">
              <a:lumMod val="85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607261" y="2345073"/>
            <a:ext cx="306163" cy="357190"/>
          </a:xfrm>
          <a:prstGeom prst="roundRect">
            <a:avLst/>
          </a:prstGeom>
          <a:solidFill>
            <a:schemeClr val="bg1">
              <a:lumMod val="85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1746" y="2841139"/>
            <a:ext cx="2274238" cy="64294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рямоугольник 147"/>
          <p:cNvSpPr/>
          <p:nvPr/>
        </p:nvSpPr>
        <p:spPr>
          <a:xfrm>
            <a:off x="5715008" y="3929066"/>
            <a:ext cx="341112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Время торможения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285984" y="3500438"/>
            <a:ext cx="4401765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Найдём тормозной путь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8560" y="4421740"/>
            <a:ext cx="364202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ru-RU" sz="2800" dirty="0">
              <a:solidFill>
                <a:srgbClr val="C00000"/>
              </a:solidFill>
            </a:endParaRPr>
          </a:p>
        </p:txBody>
      </p:sp>
      <p:grpSp>
        <p:nvGrpSpPr>
          <p:cNvPr id="13" name="Группа 53"/>
          <p:cNvGrpSpPr/>
          <p:nvPr/>
        </p:nvGrpSpPr>
        <p:grpSpPr>
          <a:xfrm>
            <a:off x="7429519" y="4912530"/>
            <a:ext cx="1897292" cy="659610"/>
            <a:chOff x="5265435" y="4415665"/>
            <a:chExt cx="1958290" cy="613044"/>
          </a:xfrm>
        </p:grpSpPr>
        <p:sp>
          <p:nvSpPr>
            <p:cNvPr id="151" name="TextBox 15"/>
            <p:cNvSpPr txBox="1">
              <a:spLocks noChangeArrowheads="1"/>
            </p:cNvSpPr>
            <p:nvPr/>
          </p:nvSpPr>
          <p:spPr bwMode="auto">
            <a:xfrm>
              <a:off x="5265435" y="4415665"/>
              <a:ext cx="928696" cy="543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TextBox 149"/>
            <p:cNvSpPr txBox="1">
              <a:spLocks noChangeArrowheads="1"/>
            </p:cNvSpPr>
            <p:nvPr/>
          </p:nvSpPr>
          <p:spPr bwMode="auto">
            <a:xfrm>
              <a:off x="5527825" y="4428006"/>
              <a:ext cx="1695900" cy="600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 13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,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9c</a:t>
              </a:r>
              <a:endParaRPr lang="ru-RU" sz="4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0" name="Text Box 2"/>
          <p:cNvSpPr txBox="1">
            <a:spLocks noChangeArrowheads="1"/>
          </p:cNvSpPr>
          <p:nvPr/>
        </p:nvSpPr>
        <p:spPr bwMode="auto">
          <a:xfrm>
            <a:off x="7000892" y="6215082"/>
            <a:ext cx="2143108" cy="64291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12-1 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стр.22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31532" y="15766"/>
            <a:ext cx="1071554" cy="64291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12-1</a:t>
            </a:r>
            <a:endParaRPr kumimoji="0" lang="ru-RU" sz="44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300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300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300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3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3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3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5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6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7411" grpId="0"/>
      <p:bldP spid="55" grpId="0" build="p"/>
      <p:bldP spid="82" grpId="0"/>
      <p:bldP spid="60" grpId="0" animBg="1"/>
      <p:bldP spid="84" grpId="0" animBg="1"/>
      <p:bldP spid="133" grpId="0" build="p" animBg="1"/>
      <p:bldP spid="135" grpId="0" animBg="1"/>
      <p:bldP spid="138" grpId="0" animBg="1"/>
      <p:bldP spid="139" grpId="0" animBg="1"/>
      <p:bldP spid="140" grpId="0" animBg="1"/>
      <p:bldP spid="152" grpId="0" animBg="1"/>
      <p:bldP spid="70" grpId="0" animBg="1"/>
      <p:bldP spid="61" grpId="0" animBg="1"/>
      <p:bldP spid="62" grpId="0" animBg="1"/>
      <p:bldP spid="87" grpId="0" animBg="1"/>
      <p:bldP spid="148" grpId="0" animBg="1"/>
      <p:bldP spid="95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Загнутый угол 146"/>
          <p:cNvSpPr/>
          <p:nvPr/>
        </p:nvSpPr>
        <p:spPr>
          <a:xfrm>
            <a:off x="7000892" y="3929066"/>
            <a:ext cx="2000264" cy="785818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12-2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минимальный радиус поворота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автомобиля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3"/>
          <p:cNvGrpSpPr/>
          <p:nvPr/>
        </p:nvGrpSpPr>
        <p:grpSpPr>
          <a:xfrm>
            <a:off x="6929422" y="4024644"/>
            <a:ext cx="2214578" cy="646331"/>
            <a:chOff x="5486632" y="4934702"/>
            <a:chExt cx="1910405" cy="646331"/>
          </a:xfrm>
        </p:grpSpPr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5820247" y="4934702"/>
              <a:ext cx="157679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 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386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4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15"/>
            <p:cNvSpPr txBox="1">
              <a:spLocks noChangeArrowheads="1"/>
            </p:cNvSpPr>
            <p:nvPr/>
          </p:nvSpPr>
          <p:spPr bwMode="auto">
            <a:xfrm>
              <a:off x="5486632" y="4939316"/>
              <a:ext cx="92869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/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0" y="1500174"/>
            <a:ext cx="285748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 lvl="0">
              <a:lnSpc>
                <a:spcPts val="35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км/ч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27,8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м/с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</a:t>
            </a:r>
          </a:p>
          <a:p>
            <a:pPr>
              <a:lnSpc>
                <a:spcPts val="3500"/>
              </a:lnSpc>
            </a:pPr>
            <a:endParaRPr lang="ru-RU" sz="48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68"/>
          <p:cNvGrpSpPr/>
          <p:nvPr/>
        </p:nvGrpSpPr>
        <p:grpSpPr>
          <a:xfrm>
            <a:off x="71406" y="1285860"/>
            <a:ext cx="2571768" cy="3060000"/>
            <a:chOff x="928662" y="1571612"/>
            <a:chExt cx="2573356" cy="30600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1971224" y="3100818"/>
              <a:ext cx="3060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928662" y="3929066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4714884"/>
            <a:ext cx="757239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тормозите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перед поворотом!!!!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7224" y="0"/>
            <a:ext cx="7286676" cy="9900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Автомобиль поворачивает</a:t>
            </a:r>
          </a:p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oz)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тр.п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4" name="Группа 4"/>
          <p:cNvGrpSpPr/>
          <p:nvPr/>
        </p:nvGrpSpPr>
        <p:grpSpPr>
          <a:xfrm>
            <a:off x="6858016" y="3000372"/>
            <a:ext cx="714380" cy="461665"/>
            <a:chOff x="2714612" y="4429132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7"/>
          <p:cNvGrpSpPr/>
          <p:nvPr/>
        </p:nvGrpSpPr>
        <p:grpSpPr>
          <a:xfrm>
            <a:off x="7286644" y="1000108"/>
            <a:ext cx="714380" cy="461665"/>
            <a:chOff x="3357554" y="2143116"/>
            <a:chExt cx="71438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10"/>
          <p:cNvGrpSpPr/>
          <p:nvPr/>
        </p:nvGrpSpPr>
        <p:grpSpPr>
          <a:xfrm>
            <a:off x="6643702" y="1957320"/>
            <a:ext cx="714380" cy="400110"/>
            <a:chOff x="1857356" y="2528824"/>
            <a:chExt cx="714380" cy="400110"/>
          </a:xfrm>
        </p:grpSpPr>
        <p:cxnSp>
          <p:nvCxnSpPr>
            <p:cNvPr id="75" name="Прямая со стрелкой 7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857356" y="2528824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5" name="Прямая соединительная линия 84"/>
          <p:cNvCxnSpPr/>
          <p:nvPr/>
        </p:nvCxnSpPr>
        <p:spPr>
          <a:xfrm rot="-120000" flipV="1">
            <a:off x="6858016" y="2414825"/>
            <a:ext cx="720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7106183" y="295682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7082403" y="189755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rot="10800000" flipV="1">
            <a:off x="7713684" y="2643182"/>
            <a:ext cx="715968" cy="357190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7"/>
          <p:cNvGrpSpPr/>
          <p:nvPr/>
        </p:nvGrpSpPr>
        <p:grpSpPr>
          <a:xfrm>
            <a:off x="7858148" y="2714620"/>
            <a:ext cx="714380" cy="584775"/>
            <a:chOff x="3357554" y="2143116"/>
            <a:chExt cx="714380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>
            <a:off x="6643702" y="1785926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6715140" y="1142984"/>
            <a:ext cx="714380" cy="584775"/>
            <a:chOff x="3357554" y="2143116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131"/>
          <p:cNvGrpSpPr/>
          <p:nvPr/>
        </p:nvGrpSpPr>
        <p:grpSpPr>
          <a:xfrm>
            <a:off x="8428738" y="1571612"/>
            <a:ext cx="715262" cy="1428760"/>
            <a:chOff x="4713994" y="1142984"/>
            <a:chExt cx="715262" cy="1428760"/>
          </a:xfrm>
        </p:grpSpPr>
        <p:grpSp>
          <p:nvGrpSpPr>
            <p:cNvPr id="10" name="Группа 68"/>
            <p:cNvGrpSpPr/>
            <p:nvPr/>
          </p:nvGrpSpPr>
          <p:grpSpPr>
            <a:xfrm rot="10800000">
              <a:off x="4740210" y="1285860"/>
              <a:ext cx="546170" cy="1285884"/>
              <a:chOff x="671325" y="1571634"/>
              <a:chExt cx="983713" cy="3060000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682438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4713994" y="171448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z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000628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2714612" y="1142984"/>
            <a:ext cx="37147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928926" y="1643050"/>
            <a:ext cx="2357454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928926" y="2214554"/>
            <a:ext cx="2286016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3286116" y="2786058"/>
            <a:ext cx="1500198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40" name="TextBox 139"/>
          <p:cNvSpPr txBox="1"/>
          <p:nvPr/>
        </p:nvSpPr>
        <p:spPr>
          <a:xfrm>
            <a:off x="4786314" y="2786058"/>
            <a:ext cx="1714512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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/с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55"/>
          <p:cNvGrpSpPr/>
          <p:nvPr/>
        </p:nvGrpSpPr>
        <p:grpSpPr>
          <a:xfrm>
            <a:off x="2714644" y="3571876"/>
            <a:ext cx="1597548" cy="1132099"/>
            <a:chOff x="630659" y="4438667"/>
            <a:chExt cx="1597548" cy="1132099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512748" y="4438667"/>
              <a:ext cx="715459" cy="1132099"/>
              <a:chOff x="9815" y="3167"/>
              <a:chExt cx="183" cy="622"/>
            </a:xfrm>
          </p:grpSpPr>
          <p:sp>
            <p:nvSpPr>
              <p:cNvPr id="144" name="Text Box 4"/>
              <p:cNvSpPr txBox="1">
                <a:spLocks noChangeArrowheads="1"/>
              </p:cNvSpPr>
              <p:nvPr/>
            </p:nvSpPr>
            <p:spPr bwMode="auto">
              <a:xfrm>
                <a:off x="9827" y="3421"/>
                <a:ext cx="11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" name="Text Box 5"/>
              <p:cNvSpPr txBox="1">
                <a:spLocks noChangeArrowheads="1"/>
              </p:cNvSpPr>
              <p:nvPr/>
            </p:nvSpPr>
            <p:spPr bwMode="auto">
              <a:xfrm>
                <a:off x="9815" y="3167"/>
                <a:ext cx="183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1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630659" y="4786322"/>
              <a:ext cx="100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54" name="Прямая со стрелкой 153"/>
          <p:cNvCxnSpPr/>
          <p:nvPr/>
        </p:nvCxnSpPr>
        <p:spPr>
          <a:xfrm>
            <a:off x="3500430" y="1500174"/>
            <a:ext cx="1285884" cy="285752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rot="5400000">
            <a:off x="2750331" y="1250141"/>
            <a:ext cx="1143008" cy="71438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Arc 6"/>
          <p:cNvSpPr>
            <a:spLocks/>
          </p:cNvSpPr>
          <p:nvPr/>
        </p:nvSpPr>
        <p:spPr bwMode="auto">
          <a:xfrm>
            <a:off x="6078236" y="2011518"/>
            <a:ext cx="1529502" cy="738444"/>
          </a:xfrm>
          <a:custGeom>
            <a:avLst/>
            <a:gdLst>
              <a:gd name="G0" fmla="+- 13878 0 0"/>
              <a:gd name="G1" fmla="+- 21600 0 0"/>
              <a:gd name="G2" fmla="+- 21600 0 0"/>
              <a:gd name="T0" fmla="*/ 13878 w 35478"/>
              <a:gd name="T1" fmla="*/ 0 h 43200"/>
              <a:gd name="T2" fmla="*/ 0 w 35478"/>
              <a:gd name="T3" fmla="*/ 38152 h 43200"/>
              <a:gd name="T4" fmla="*/ 13878 w 354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478" h="43200" fill="none" extrusionOk="0">
                <a:moveTo>
                  <a:pt x="13877" y="0"/>
                </a:moveTo>
                <a:cubicBezTo>
                  <a:pt x="25807" y="0"/>
                  <a:pt x="35478" y="9670"/>
                  <a:pt x="35478" y="21600"/>
                </a:cubicBezTo>
                <a:cubicBezTo>
                  <a:pt x="35478" y="33529"/>
                  <a:pt x="25807" y="43200"/>
                  <a:pt x="13878" y="43200"/>
                </a:cubicBezTo>
                <a:cubicBezTo>
                  <a:pt x="8802" y="43200"/>
                  <a:pt x="3889" y="41412"/>
                  <a:pt x="0" y="38151"/>
                </a:cubicBezTo>
              </a:path>
              <a:path w="35478" h="43200" stroke="0" extrusionOk="0">
                <a:moveTo>
                  <a:pt x="13877" y="0"/>
                </a:moveTo>
                <a:cubicBezTo>
                  <a:pt x="25807" y="0"/>
                  <a:pt x="35478" y="9670"/>
                  <a:pt x="35478" y="21600"/>
                </a:cubicBezTo>
                <a:cubicBezTo>
                  <a:pt x="35478" y="33529"/>
                  <a:pt x="25807" y="43200"/>
                  <a:pt x="13878" y="43200"/>
                </a:cubicBezTo>
                <a:cubicBezTo>
                  <a:pt x="8802" y="43200"/>
                  <a:pt x="3889" y="41412"/>
                  <a:pt x="0" y="38151"/>
                </a:cubicBezTo>
                <a:lnTo>
                  <a:pt x="13878" y="2160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7320240" y="2206963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113074" y="-24"/>
            <a:ext cx="303095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тр.к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ru-RU" sz="3200" dirty="0"/>
          </a:p>
        </p:txBody>
      </p:sp>
      <p:grpSp>
        <p:nvGrpSpPr>
          <p:cNvPr id="13" name="Группа 55"/>
          <p:cNvGrpSpPr/>
          <p:nvPr/>
        </p:nvGrpSpPr>
        <p:grpSpPr>
          <a:xfrm>
            <a:off x="4500562" y="3595526"/>
            <a:ext cx="1616652" cy="1119358"/>
            <a:chOff x="916411" y="4438665"/>
            <a:chExt cx="1616652" cy="1119358"/>
          </a:xfrm>
        </p:grpSpPr>
        <p:grpSp>
          <p:nvGrpSpPr>
            <p:cNvPr id="14" name="Group 3"/>
            <p:cNvGrpSpPr>
              <a:grpSpLocks/>
            </p:cNvGrpSpPr>
            <p:nvPr/>
          </p:nvGrpSpPr>
          <p:grpSpPr bwMode="auto">
            <a:xfrm>
              <a:off x="1391459" y="4438665"/>
              <a:ext cx="1141604" cy="1119358"/>
              <a:chOff x="9784" y="3167"/>
              <a:chExt cx="292" cy="615"/>
            </a:xfrm>
          </p:grpSpPr>
          <p:sp>
            <p:nvSpPr>
              <p:cNvPr id="77" name="Text Box 4"/>
              <p:cNvSpPr txBox="1">
                <a:spLocks noChangeArrowheads="1"/>
              </p:cNvSpPr>
              <p:nvPr/>
            </p:nvSpPr>
            <p:spPr bwMode="auto">
              <a:xfrm>
                <a:off x="9784" y="3414"/>
                <a:ext cx="292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4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ru-RU" sz="28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Text Box 5"/>
              <p:cNvSpPr txBox="1">
                <a:spLocks noChangeArrowheads="1"/>
              </p:cNvSpPr>
              <p:nvPr/>
            </p:nvSpPr>
            <p:spPr bwMode="auto">
              <a:xfrm>
                <a:off x="9815" y="3167"/>
                <a:ext cx="183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9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1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916411" y="478632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1" name="Прямая со стрелкой 80"/>
          <p:cNvCxnSpPr/>
          <p:nvPr/>
        </p:nvCxnSpPr>
        <p:spPr>
          <a:xfrm flipV="1">
            <a:off x="7209024" y="2246620"/>
            <a:ext cx="792000" cy="468000"/>
          </a:xfrm>
          <a:prstGeom prst="straightConnector1">
            <a:avLst/>
          </a:prstGeom>
          <a:ln w="50800">
            <a:solidFill>
              <a:srgbClr val="000000"/>
            </a:solidFill>
            <a:headEnd type="stealth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7"/>
          <p:cNvGrpSpPr/>
          <p:nvPr/>
        </p:nvGrpSpPr>
        <p:grpSpPr>
          <a:xfrm>
            <a:off x="6858016" y="2538707"/>
            <a:ext cx="714380" cy="461665"/>
            <a:chOff x="3357554" y="2143116"/>
            <a:chExt cx="714380" cy="696148"/>
          </a:xfrm>
        </p:grpSpPr>
        <p:sp>
          <p:nvSpPr>
            <p:cNvPr id="90" name="TextBox 89"/>
            <p:cNvSpPr txBox="1"/>
            <p:nvPr/>
          </p:nvSpPr>
          <p:spPr>
            <a:xfrm>
              <a:off x="3357554" y="2143116"/>
              <a:ext cx="714380" cy="696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latin typeface="Times New Roman" pitchFamily="18" charset="0"/>
                  <a:cs typeface="Times New Roman" pitchFamily="18" charset="0"/>
                </a:rPr>
                <a:t>мот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1" name="Прямая со стрелкой 90"/>
            <p:cNvCxnSpPr/>
            <p:nvPr/>
          </p:nvCxnSpPr>
          <p:spPr>
            <a:xfrm>
              <a:off x="3499408" y="2196411"/>
              <a:ext cx="227368" cy="158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7"/>
          <p:cNvGrpSpPr/>
          <p:nvPr/>
        </p:nvGrpSpPr>
        <p:grpSpPr>
          <a:xfrm>
            <a:off x="7786710" y="1785926"/>
            <a:ext cx="1071570" cy="461665"/>
            <a:chOff x="3357554" y="2143116"/>
            <a:chExt cx="1071570" cy="696148"/>
          </a:xfrm>
        </p:grpSpPr>
        <p:sp>
          <p:nvSpPr>
            <p:cNvPr id="93" name="TextBox 92"/>
            <p:cNvSpPr txBox="1"/>
            <p:nvPr/>
          </p:nvSpPr>
          <p:spPr>
            <a:xfrm>
              <a:off x="3357554" y="2143116"/>
              <a:ext cx="1071570" cy="696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err="1" smtClean="0"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ru-RU" sz="2400" b="1" baseline="-25000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2400" b="1" baseline="-25000" dirty="0" err="1" smtClean="0">
                  <a:latin typeface="Times New Roman" pitchFamily="18" charset="0"/>
                  <a:cs typeface="Times New Roman" pitchFamily="18" charset="0"/>
                </a:rPr>
                <a:t>кач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4" name="Прямая со стрелкой 93"/>
            <p:cNvCxnSpPr/>
            <p:nvPr/>
          </p:nvCxnSpPr>
          <p:spPr>
            <a:xfrm>
              <a:off x="3499408" y="2196411"/>
              <a:ext cx="227368" cy="158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 Box 3"/>
          <p:cNvSpPr txBox="1">
            <a:spLocks noChangeArrowheads="1"/>
          </p:cNvSpPr>
          <p:nvPr/>
        </p:nvSpPr>
        <p:spPr bwMode="auto">
          <a:xfrm>
            <a:off x="2500330" y="6215082"/>
            <a:ext cx="6643702" cy="64294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Лучше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тормозить,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чем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поворачивать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!!!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2928926" y="2357430"/>
            <a:ext cx="500066" cy="357190"/>
          </a:xfrm>
          <a:prstGeom prst="roundRect">
            <a:avLst/>
          </a:prstGeom>
          <a:solidFill>
            <a:schemeClr val="bg1">
              <a:lumMod val="8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4525276" y="2357430"/>
            <a:ext cx="357190" cy="357190"/>
          </a:xfrm>
          <a:prstGeom prst="roundRect">
            <a:avLst/>
          </a:prstGeom>
          <a:solidFill>
            <a:schemeClr val="bg1">
              <a:lumMod val="8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11746" y="2762309"/>
            <a:ext cx="2742896" cy="64294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 rot="21037304">
            <a:off x="2927569" y="5570445"/>
            <a:ext cx="594771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ЕСЛИ СКОЛЬЖЕНИЕ!!!</a:t>
            </a:r>
            <a:endParaRPr lang="ru-RU" sz="3600" dirty="0"/>
          </a:p>
        </p:txBody>
      </p:sp>
      <p:sp>
        <p:nvSpPr>
          <p:cNvPr id="97" name="Text Box 2"/>
          <p:cNvSpPr txBox="1">
            <a:spLocks noChangeArrowheads="1"/>
          </p:cNvSpPr>
          <p:nvPr/>
        </p:nvSpPr>
        <p:spPr bwMode="auto">
          <a:xfrm>
            <a:off x="0" y="5214950"/>
            <a:ext cx="3357554" cy="10001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12-2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стр.22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СР-3 1-4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стр.2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2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3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9" dur="3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0" dur="3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3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0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3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7411" grpId="0"/>
      <p:bldP spid="55" grpId="0" build="p"/>
      <p:bldP spid="82" grpId="0"/>
      <p:bldP spid="60" grpId="0" animBg="1"/>
      <p:bldP spid="133" grpId="0" animBg="1"/>
      <p:bldP spid="135" grpId="0" animBg="1"/>
      <p:bldP spid="138" grpId="0" animBg="1"/>
      <p:bldP spid="139" grpId="0" animBg="1"/>
      <p:bldP spid="140" grpId="0" animBg="1"/>
      <p:bldP spid="71" grpId="0" animBg="1"/>
      <p:bldP spid="84" grpId="0" animBg="1"/>
      <p:bldP spid="72" grpId="0" animBg="1" autoUpdateAnimBg="0"/>
      <p:bldP spid="96" grpId="0" animBg="1"/>
      <p:bldP spid="80" grpId="0" animBg="1"/>
      <p:bldP spid="95" grpId="0" animBg="1"/>
      <p:bldP spid="104" grpId="0" animBg="1"/>
      <p:bldP spid="65" grpId="0" animBg="1"/>
      <p:bldP spid="6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Загнутый угол 146"/>
          <p:cNvSpPr/>
          <p:nvPr/>
        </p:nvSpPr>
        <p:spPr>
          <a:xfrm>
            <a:off x="4286248" y="4929198"/>
            <a:ext cx="2000264" cy="785818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12-3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минимальный радиус поворота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автомобиля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3"/>
          <p:cNvGrpSpPr/>
          <p:nvPr/>
        </p:nvGrpSpPr>
        <p:grpSpPr>
          <a:xfrm>
            <a:off x="4214810" y="5000636"/>
            <a:ext cx="2214578" cy="646331"/>
            <a:chOff x="5486632" y="4934702"/>
            <a:chExt cx="1910405" cy="646331"/>
          </a:xfrm>
        </p:grpSpPr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5820247" y="4934702"/>
              <a:ext cx="157679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 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386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4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15"/>
            <p:cNvSpPr txBox="1">
              <a:spLocks noChangeArrowheads="1"/>
            </p:cNvSpPr>
            <p:nvPr/>
          </p:nvSpPr>
          <p:spPr bwMode="auto">
            <a:xfrm>
              <a:off x="5486632" y="4939316"/>
              <a:ext cx="92869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/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0" y="1500174"/>
            <a:ext cx="285748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 lvl="0">
              <a:lnSpc>
                <a:spcPts val="35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км/ч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27,8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м/с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</a:t>
            </a:r>
          </a:p>
          <a:p>
            <a:pPr>
              <a:lnSpc>
                <a:spcPts val="3500"/>
              </a:lnSpc>
            </a:pPr>
            <a:endParaRPr lang="ru-RU" sz="48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68"/>
          <p:cNvGrpSpPr/>
          <p:nvPr/>
        </p:nvGrpSpPr>
        <p:grpSpPr>
          <a:xfrm>
            <a:off x="71406" y="1285860"/>
            <a:ext cx="2571768" cy="3060000"/>
            <a:chOff x="928662" y="1571612"/>
            <a:chExt cx="2573356" cy="30600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1971224" y="3100818"/>
              <a:ext cx="3060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928662" y="3929066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5572140"/>
            <a:ext cx="757239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тормозите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перед поворотом!!!!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42976" y="0"/>
            <a:ext cx="7286676" cy="9900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Автомобиль поворачивает</a:t>
            </a:r>
          </a:p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oz)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тр.п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4" name="Группа 4"/>
          <p:cNvGrpSpPr/>
          <p:nvPr/>
        </p:nvGrpSpPr>
        <p:grpSpPr>
          <a:xfrm>
            <a:off x="6858016" y="3000372"/>
            <a:ext cx="714380" cy="461665"/>
            <a:chOff x="2714612" y="4429132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7"/>
          <p:cNvGrpSpPr/>
          <p:nvPr/>
        </p:nvGrpSpPr>
        <p:grpSpPr>
          <a:xfrm>
            <a:off x="7286644" y="1000108"/>
            <a:ext cx="714380" cy="461665"/>
            <a:chOff x="3357554" y="2143116"/>
            <a:chExt cx="71438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10"/>
          <p:cNvGrpSpPr/>
          <p:nvPr/>
        </p:nvGrpSpPr>
        <p:grpSpPr>
          <a:xfrm>
            <a:off x="6643702" y="1957320"/>
            <a:ext cx="714380" cy="400110"/>
            <a:chOff x="1857356" y="2528824"/>
            <a:chExt cx="714380" cy="400110"/>
          </a:xfrm>
        </p:grpSpPr>
        <p:cxnSp>
          <p:nvCxnSpPr>
            <p:cNvPr id="75" name="Прямая со стрелкой 7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857356" y="2528824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5" name="Прямая соединительная линия 84"/>
          <p:cNvCxnSpPr/>
          <p:nvPr/>
        </p:nvCxnSpPr>
        <p:spPr>
          <a:xfrm rot="-120000" flipV="1">
            <a:off x="6858016" y="2414825"/>
            <a:ext cx="720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7106183" y="295682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7082403" y="189755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rot="10800000" flipV="1">
            <a:off x="7713684" y="2643182"/>
            <a:ext cx="715968" cy="357190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7"/>
          <p:cNvGrpSpPr/>
          <p:nvPr/>
        </p:nvGrpSpPr>
        <p:grpSpPr>
          <a:xfrm>
            <a:off x="7858148" y="2714620"/>
            <a:ext cx="714380" cy="584775"/>
            <a:chOff x="3357554" y="2143116"/>
            <a:chExt cx="714380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>
            <a:off x="6643702" y="1785926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6715140" y="1142984"/>
            <a:ext cx="714380" cy="584775"/>
            <a:chOff x="3357554" y="2143116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131"/>
          <p:cNvGrpSpPr/>
          <p:nvPr/>
        </p:nvGrpSpPr>
        <p:grpSpPr>
          <a:xfrm>
            <a:off x="8428738" y="1571612"/>
            <a:ext cx="715262" cy="1428760"/>
            <a:chOff x="4713994" y="1142984"/>
            <a:chExt cx="715262" cy="1428760"/>
          </a:xfrm>
        </p:grpSpPr>
        <p:grpSp>
          <p:nvGrpSpPr>
            <p:cNvPr id="10" name="Группа 68"/>
            <p:cNvGrpSpPr/>
            <p:nvPr/>
          </p:nvGrpSpPr>
          <p:grpSpPr>
            <a:xfrm rot="10800000">
              <a:off x="4740210" y="1285860"/>
              <a:ext cx="546170" cy="1285884"/>
              <a:chOff x="671325" y="1571634"/>
              <a:chExt cx="983713" cy="3060000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682438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4713994" y="171448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z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000628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2714612" y="1142984"/>
            <a:ext cx="37147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928926" y="1643050"/>
            <a:ext cx="2357454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928926" y="2214554"/>
            <a:ext cx="2286016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3286116" y="2786058"/>
            <a:ext cx="1500198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40" name="TextBox 139"/>
          <p:cNvSpPr txBox="1"/>
          <p:nvPr/>
        </p:nvSpPr>
        <p:spPr>
          <a:xfrm>
            <a:off x="4786314" y="2786058"/>
            <a:ext cx="1714512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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/с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55"/>
          <p:cNvGrpSpPr/>
          <p:nvPr/>
        </p:nvGrpSpPr>
        <p:grpSpPr>
          <a:xfrm>
            <a:off x="0" y="4572008"/>
            <a:ext cx="1597548" cy="1132099"/>
            <a:chOff x="630659" y="4438667"/>
            <a:chExt cx="1597548" cy="1132099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512748" y="4438667"/>
              <a:ext cx="715459" cy="1132099"/>
              <a:chOff x="9815" y="3167"/>
              <a:chExt cx="183" cy="622"/>
            </a:xfrm>
          </p:grpSpPr>
          <p:sp>
            <p:nvSpPr>
              <p:cNvPr id="144" name="Text Box 4"/>
              <p:cNvSpPr txBox="1">
                <a:spLocks noChangeArrowheads="1"/>
              </p:cNvSpPr>
              <p:nvPr/>
            </p:nvSpPr>
            <p:spPr bwMode="auto">
              <a:xfrm>
                <a:off x="9827" y="3421"/>
                <a:ext cx="11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" name="Text Box 5"/>
              <p:cNvSpPr txBox="1">
                <a:spLocks noChangeArrowheads="1"/>
              </p:cNvSpPr>
              <p:nvPr/>
            </p:nvSpPr>
            <p:spPr bwMode="auto">
              <a:xfrm>
                <a:off x="9815" y="3167"/>
                <a:ext cx="183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1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630659" y="4786322"/>
              <a:ext cx="100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54" name="Прямая со стрелкой 153"/>
          <p:cNvCxnSpPr/>
          <p:nvPr/>
        </p:nvCxnSpPr>
        <p:spPr>
          <a:xfrm>
            <a:off x="3500430" y="1500174"/>
            <a:ext cx="1285884" cy="285752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rot="5400000">
            <a:off x="2750331" y="1250141"/>
            <a:ext cx="1143008" cy="71438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Arc 6"/>
          <p:cNvSpPr>
            <a:spLocks/>
          </p:cNvSpPr>
          <p:nvPr/>
        </p:nvSpPr>
        <p:spPr bwMode="auto">
          <a:xfrm>
            <a:off x="6078236" y="2011518"/>
            <a:ext cx="1529502" cy="738444"/>
          </a:xfrm>
          <a:custGeom>
            <a:avLst/>
            <a:gdLst>
              <a:gd name="G0" fmla="+- 13878 0 0"/>
              <a:gd name="G1" fmla="+- 21600 0 0"/>
              <a:gd name="G2" fmla="+- 21600 0 0"/>
              <a:gd name="T0" fmla="*/ 13878 w 35478"/>
              <a:gd name="T1" fmla="*/ 0 h 43200"/>
              <a:gd name="T2" fmla="*/ 0 w 35478"/>
              <a:gd name="T3" fmla="*/ 38152 h 43200"/>
              <a:gd name="T4" fmla="*/ 13878 w 354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478" h="43200" fill="none" extrusionOk="0">
                <a:moveTo>
                  <a:pt x="13877" y="0"/>
                </a:moveTo>
                <a:cubicBezTo>
                  <a:pt x="25807" y="0"/>
                  <a:pt x="35478" y="9670"/>
                  <a:pt x="35478" y="21600"/>
                </a:cubicBezTo>
                <a:cubicBezTo>
                  <a:pt x="35478" y="33529"/>
                  <a:pt x="25807" y="43200"/>
                  <a:pt x="13878" y="43200"/>
                </a:cubicBezTo>
                <a:cubicBezTo>
                  <a:pt x="8802" y="43200"/>
                  <a:pt x="3889" y="41412"/>
                  <a:pt x="0" y="38151"/>
                </a:cubicBezTo>
              </a:path>
              <a:path w="35478" h="43200" stroke="0" extrusionOk="0">
                <a:moveTo>
                  <a:pt x="13877" y="0"/>
                </a:moveTo>
                <a:cubicBezTo>
                  <a:pt x="25807" y="0"/>
                  <a:pt x="35478" y="9670"/>
                  <a:pt x="35478" y="21600"/>
                </a:cubicBezTo>
                <a:cubicBezTo>
                  <a:pt x="35478" y="33529"/>
                  <a:pt x="25807" y="43200"/>
                  <a:pt x="13878" y="43200"/>
                </a:cubicBezTo>
                <a:cubicBezTo>
                  <a:pt x="8802" y="43200"/>
                  <a:pt x="3889" y="41412"/>
                  <a:pt x="0" y="38151"/>
                </a:cubicBezTo>
                <a:lnTo>
                  <a:pt x="13878" y="2160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7320240" y="2206963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113074" y="-24"/>
            <a:ext cx="303095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тр.к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ru-RU" sz="3200" dirty="0"/>
          </a:p>
        </p:txBody>
      </p:sp>
      <p:grpSp>
        <p:nvGrpSpPr>
          <p:cNvPr id="73" name="Группа 55"/>
          <p:cNvGrpSpPr/>
          <p:nvPr/>
        </p:nvGrpSpPr>
        <p:grpSpPr>
          <a:xfrm>
            <a:off x="1785918" y="4595658"/>
            <a:ext cx="1616652" cy="1119358"/>
            <a:chOff x="916411" y="4438665"/>
            <a:chExt cx="1616652" cy="1119358"/>
          </a:xfrm>
        </p:grpSpPr>
        <p:grpSp>
          <p:nvGrpSpPr>
            <p:cNvPr id="74" name="Group 3"/>
            <p:cNvGrpSpPr>
              <a:grpSpLocks/>
            </p:cNvGrpSpPr>
            <p:nvPr/>
          </p:nvGrpSpPr>
          <p:grpSpPr bwMode="auto">
            <a:xfrm>
              <a:off x="1391459" y="4438665"/>
              <a:ext cx="1141604" cy="1119358"/>
              <a:chOff x="9784" y="3167"/>
              <a:chExt cx="292" cy="615"/>
            </a:xfrm>
          </p:grpSpPr>
          <p:sp>
            <p:nvSpPr>
              <p:cNvPr id="77" name="Text Box 4"/>
              <p:cNvSpPr txBox="1">
                <a:spLocks noChangeArrowheads="1"/>
              </p:cNvSpPr>
              <p:nvPr/>
            </p:nvSpPr>
            <p:spPr bwMode="auto">
              <a:xfrm>
                <a:off x="9784" y="3414"/>
                <a:ext cx="292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4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ru-RU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Text Box 5"/>
              <p:cNvSpPr txBox="1">
                <a:spLocks noChangeArrowheads="1"/>
              </p:cNvSpPr>
              <p:nvPr/>
            </p:nvSpPr>
            <p:spPr bwMode="auto">
              <a:xfrm>
                <a:off x="9815" y="3167"/>
                <a:ext cx="183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9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1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916411" y="478632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1" name="Прямая со стрелкой 80"/>
          <p:cNvCxnSpPr/>
          <p:nvPr/>
        </p:nvCxnSpPr>
        <p:spPr>
          <a:xfrm flipV="1">
            <a:off x="7209024" y="2246620"/>
            <a:ext cx="792000" cy="468000"/>
          </a:xfrm>
          <a:prstGeom prst="straightConnector1">
            <a:avLst/>
          </a:prstGeom>
          <a:ln w="50800">
            <a:solidFill>
              <a:srgbClr val="000000"/>
            </a:solidFill>
            <a:headEnd type="stealth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Группа 7"/>
          <p:cNvGrpSpPr/>
          <p:nvPr/>
        </p:nvGrpSpPr>
        <p:grpSpPr>
          <a:xfrm>
            <a:off x="6858016" y="2538707"/>
            <a:ext cx="714380" cy="461665"/>
            <a:chOff x="3357554" y="2143116"/>
            <a:chExt cx="714380" cy="696148"/>
          </a:xfrm>
        </p:grpSpPr>
        <p:sp>
          <p:nvSpPr>
            <p:cNvPr id="90" name="TextBox 89"/>
            <p:cNvSpPr txBox="1"/>
            <p:nvPr/>
          </p:nvSpPr>
          <p:spPr>
            <a:xfrm>
              <a:off x="3357554" y="2143116"/>
              <a:ext cx="714380" cy="696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latin typeface="Times New Roman" pitchFamily="18" charset="0"/>
                  <a:cs typeface="Times New Roman" pitchFamily="18" charset="0"/>
                </a:rPr>
                <a:t>мот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1" name="Прямая со стрелкой 90"/>
            <p:cNvCxnSpPr/>
            <p:nvPr/>
          </p:nvCxnSpPr>
          <p:spPr>
            <a:xfrm>
              <a:off x="3499408" y="2196411"/>
              <a:ext cx="227368" cy="158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Группа 7"/>
          <p:cNvGrpSpPr/>
          <p:nvPr/>
        </p:nvGrpSpPr>
        <p:grpSpPr>
          <a:xfrm>
            <a:off x="7786710" y="1785926"/>
            <a:ext cx="1071570" cy="461665"/>
            <a:chOff x="3357554" y="2143116"/>
            <a:chExt cx="1071570" cy="696148"/>
          </a:xfrm>
        </p:grpSpPr>
        <p:sp>
          <p:nvSpPr>
            <p:cNvPr id="93" name="TextBox 92"/>
            <p:cNvSpPr txBox="1"/>
            <p:nvPr/>
          </p:nvSpPr>
          <p:spPr>
            <a:xfrm>
              <a:off x="3357554" y="2143116"/>
              <a:ext cx="1071570" cy="696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err="1" smtClean="0"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ru-RU" sz="2400" b="1" baseline="-25000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2400" b="1" baseline="-25000" dirty="0" err="1" smtClean="0">
                  <a:latin typeface="Times New Roman" pitchFamily="18" charset="0"/>
                  <a:cs typeface="Times New Roman" pitchFamily="18" charset="0"/>
                </a:rPr>
                <a:t>кач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4" name="Прямая со стрелкой 93"/>
            <p:cNvCxnSpPr/>
            <p:nvPr/>
          </p:nvCxnSpPr>
          <p:spPr>
            <a:xfrm>
              <a:off x="3499408" y="2196411"/>
              <a:ext cx="227368" cy="158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 Box 3"/>
          <p:cNvSpPr txBox="1">
            <a:spLocks noChangeArrowheads="1"/>
          </p:cNvSpPr>
          <p:nvPr/>
        </p:nvSpPr>
        <p:spPr bwMode="auto">
          <a:xfrm>
            <a:off x="2500330" y="6215082"/>
            <a:ext cx="6643702" cy="64294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Лучше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тормозить,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чем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поворачивать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!!!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7" name="Прямая со стрелкой 86"/>
          <p:cNvCxnSpPr/>
          <p:nvPr/>
        </p:nvCxnSpPr>
        <p:spPr>
          <a:xfrm rot="10800000">
            <a:off x="6811292" y="1379308"/>
            <a:ext cx="857254" cy="1588"/>
          </a:xfrm>
          <a:prstGeom prst="straightConnector1">
            <a:avLst/>
          </a:prstGeom>
          <a:ln w="50800">
            <a:solidFill>
              <a:srgbClr val="0014AC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rot="16200000" flipV="1">
            <a:off x="6380704" y="188403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rot="16200000" flipV="1">
            <a:off x="6715141" y="1571612"/>
            <a:ext cx="1071570" cy="64294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Скругленный прямоугольник 79"/>
          <p:cNvSpPr/>
          <p:nvPr/>
        </p:nvSpPr>
        <p:spPr>
          <a:xfrm>
            <a:off x="2928926" y="2357430"/>
            <a:ext cx="500066" cy="3571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4525276" y="2357430"/>
            <a:ext cx="357190" cy="3571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11746" y="2762309"/>
            <a:ext cx="2742896" cy="64294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4" name="Группа 113"/>
          <p:cNvGrpSpPr/>
          <p:nvPr/>
        </p:nvGrpSpPr>
        <p:grpSpPr>
          <a:xfrm>
            <a:off x="4283967" y="3985900"/>
            <a:ext cx="2101082" cy="523220"/>
            <a:chOff x="5435651" y="4017916"/>
            <a:chExt cx="2533324" cy="457669"/>
          </a:xfrm>
          <a:solidFill>
            <a:schemeClr val="bg2"/>
          </a:solidFill>
        </p:grpSpPr>
        <p:sp>
          <p:nvSpPr>
            <p:cNvPr id="115" name="TextBox 114"/>
            <p:cNvSpPr txBox="1"/>
            <p:nvPr/>
          </p:nvSpPr>
          <p:spPr>
            <a:xfrm>
              <a:off x="5435651" y="4017916"/>
              <a:ext cx="2533324" cy="4576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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6546901" y="4063741"/>
              <a:ext cx="1302181" cy="1588"/>
            </a:xfrm>
            <a:prstGeom prst="line">
              <a:avLst/>
            </a:prstGeom>
            <a:grpFill/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8" name="Группа 117"/>
          <p:cNvGrpSpPr/>
          <p:nvPr/>
        </p:nvGrpSpPr>
        <p:grpSpPr>
          <a:xfrm>
            <a:off x="2313375" y="3429000"/>
            <a:ext cx="3372253" cy="523220"/>
            <a:chOff x="3804042" y="4205381"/>
            <a:chExt cx="3469555" cy="457669"/>
          </a:xfrm>
          <a:solidFill>
            <a:schemeClr val="bg2"/>
          </a:solidFill>
        </p:grpSpPr>
        <p:sp>
          <p:nvSpPr>
            <p:cNvPr id="122" name="TextBox 121"/>
            <p:cNvSpPr txBox="1"/>
            <p:nvPr/>
          </p:nvSpPr>
          <p:spPr>
            <a:xfrm>
              <a:off x="3804042" y="4205381"/>
              <a:ext cx="3469555" cy="4576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общ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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тр,п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5" name="Прямая соединительная линия 124"/>
            <p:cNvCxnSpPr/>
            <p:nvPr/>
          </p:nvCxnSpPr>
          <p:spPr>
            <a:xfrm>
              <a:off x="5461065" y="4255185"/>
              <a:ext cx="1575000" cy="1389"/>
            </a:xfrm>
            <a:prstGeom prst="line">
              <a:avLst/>
            </a:prstGeom>
            <a:grpFill/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8" name="Группа 127"/>
          <p:cNvGrpSpPr/>
          <p:nvPr/>
        </p:nvGrpSpPr>
        <p:grpSpPr>
          <a:xfrm>
            <a:off x="755576" y="4005064"/>
            <a:ext cx="3705915" cy="523220"/>
            <a:chOff x="3804043" y="4205381"/>
            <a:chExt cx="4208511" cy="457669"/>
          </a:xfrm>
          <a:solidFill>
            <a:schemeClr val="bg2"/>
          </a:solidFill>
        </p:grpSpPr>
        <p:sp>
          <p:nvSpPr>
            <p:cNvPr id="130" name="TextBox 129"/>
            <p:cNvSpPr txBox="1"/>
            <p:nvPr/>
          </p:nvSpPr>
          <p:spPr>
            <a:xfrm>
              <a:off x="3804043" y="4205381"/>
              <a:ext cx="4208511" cy="4576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общ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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(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Mg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а)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2" name="Прямая соединительная линия 131"/>
            <p:cNvCxnSpPr/>
            <p:nvPr/>
          </p:nvCxnSpPr>
          <p:spPr>
            <a:xfrm>
              <a:off x="5632021" y="4251206"/>
              <a:ext cx="1921500" cy="1"/>
            </a:xfrm>
            <a:prstGeom prst="line">
              <a:avLst/>
            </a:prstGeom>
            <a:grpFill/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4" name="Прямая со стрелкой 133"/>
          <p:cNvCxnSpPr>
            <a:endCxn id="122" idx="0"/>
          </p:cNvCxnSpPr>
          <p:nvPr/>
        </p:nvCxnSpPr>
        <p:spPr>
          <a:xfrm>
            <a:off x="3625599" y="1649513"/>
            <a:ext cx="373903" cy="1779487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/>
          <p:nvPr/>
        </p:nvCxnSpPr>
        <p:spPr>
          <a:xfrm flipH="1">
            <a:off x="4929190" y="857232"/>
            <a:ext cx="357190" cy="2742206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 rot="21037304">
            <a:off x="2927569" y="5570445"/>
            <a:ext cx="594771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ЕСЛИ СКОЛЬЖЕНИЕ!!!</a:t>
            </a:r>
            <a:endParaRPr lang="ru-RU" sz="3600" dirty="0"/>
          </a:p>
        </p:txBody>
      </p:sp>
      <p:sp>
        <p:nvSpPr>
          <p:cNvPr id="170" name="TextBox 169"/>
          <p:cNvSpPr txBox="1"/>
          <p:nvPr/>
        </p:nvSpPr>
        <p:spPr>
          <a:xfrm>
            <a:off x="6410391" y="3971156"/>
            <a:ext cx="2590733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P=51000Н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Прямоугольный треугольник 170"/>
          <p:cNvSpPr/>
          <p:nvPr/>
        </p:nvSpPr>
        <p:spPr>
          <a:xfrm>
            <a:off x="7329423" y="2085740"/>
            <a:ext cx="194905" cy="335148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Text Box 2"/>
          <p:cNvSpPr txBox="1">
            <a:spLocks noChangeArrowheads="1"/>
          </p:cNvSpPr>
          <p:nvPr/>
        </p:nvSpPr>
        <p:spPr bwMode="auto">
          <a:xfrm>
            <a:off x="-71438" y="6215082"/>
            <a:ext cx="3000364" cy="64291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12-3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стр.23   /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СР-3,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cs typeface="Times New Roman" pitchFamily="18" charset="0"/>
              </a:rPr>
              <a:t>стр.2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2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3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9" dur="3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0" dur="3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3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"/>
                            </p:stCondLst>
                            <p:childTnLst>
                              <p:par>
                                <p:cTn id="2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5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5000"/>
                            </p:stCondLst>
                            <p:childTnLst>
                              <p:par>
                                <p:cTn id="2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7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0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7411" grpId="0"/>
      <p:bldP spid="55" grpId="0" build="p"/>
      <p:bldP spid="82" grpId="0"/>
      <p:bldP spid="60" grpId="0" animBg="1"/>
      <p:bldP spid="133" grpId="0" animBg="1"/>
      <p:bldP spid="135" grpId="0" animBg="1"/>
      <p:bldP spid="138" grpId="0" animBg="1"/>
      <p:bldP spid="139" grpId="0" animBg="1"/>
      <p:bldP spid="140" grpId="0" animBg="1"/>
      <p:bldP spid="71" grpId="0" animBg="1"/>
      <p:bldP spid="84" grpId="0" animBg="1"/>
      <p:bldP spid="72" grpId="0" animBg="1" autoUpdateAnimBg="0"/>
      <p:bldP spid="96" grpId="0" animBg="1"/>
      <p:bldP spid="80" grpId="0" animBg="1"/>
      <p:bldP spid="95" grpId="0" animBg="1"/>
      <p:bldP spid="104" grpId="0" animBg="1"/>
      <p:bldP spid="65" grpId="0" animBg="1"/>
      <p:bldP spid="65" grpId="1" animBg="1"/>
      <p:bldP spid="170" grpId="0" animBg="1"/>
      <p:bldP spid="1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12-3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вес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автомобиля и  отклонение подвеса во время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торможения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0" y="1500174"/>
            <a:ext cx="285748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 lvl="0">
              <a:lnSpc>
                <a:spcPts val="35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км/ч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27,8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м/с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</a:t>
            </a:r>
          </a:p>
          <a:p>
            <a:pPr>
              <a:lnSpc>
                <a:spcPts val="3500"/>
              </a:lnSpc>
            </a:pPr>
            <a:endParaRPr lang="ru-RU" sz="60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Р-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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-?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68"/>
          <p:cNvGrpSpPr/>
          <p:nvPr/>
        </p:nvGrpSpPr>
        <p:grpSpPr>
          <a:xfrm>
            <a:off x="71406" y="1285860"/>
            <a:ext cx="2571768" cy="3060000"/>
            <a:chOff x="928662" y="1571612"/>
            <a:chExt cx="2573356" cy="30600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1971224" y="3100818"/>
              <a:ext cx="3060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928662" y="3929066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4786322"/>
            <a:ext cx="3857620" cy="642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перегрузки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42976" y="0"/>
            <a:ext cx="8001024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Автомобиль тормозит,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каков его вес?</a:t>
            </a:r>
          </a:p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тр.п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4" name="Группа 4"/>
          <p:cNvGrpSpPr/>
          <p:nvPr/>
        </p:nvGrpSpPr>
        <p:grpSpPr>
          <a:xfrm>
            <a:off x="6858016" y="3000372"/>
            <a:ext cx="714380" cy="461665"/>
            <a:chOff x="2714612" y="4429132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7"/>
          <p:cNvGrpSpPr/>
          <p:nvPr/>
        </p:nvGrpSpPr>
        <p:grpSpPr>
          <a:xfrm>
            <a:off x="7715272" y="1285860"/>
            <a:ext cx="714380" cy="461665"/>
            <a:chOff x="3357554" y="2143116"/>
            <a:chExt cx="71438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10"/>
          <p:cNvGrpSpPr/>
          <p:nvPr/>
        </p:nvGrpSpPr>
        <p:grpSpPr>
          <a:xfrm>
            <a:off x="6516216" y="1957320"/>
            <a:ext cx="841866" cy="461665"/>
            <a:chOff x="1857356" y="2528824"/>
            <a:chExt cx="714380" cy="461665"/>
          </a:xfrm>
        </p:grpSpPr>
        <p:cxnSp>
          <p:nvCxnSpPr>
            <p:cNvPr id="75" name="Прямая со стрелкой 7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857356" y="2528824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тр,п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4" name="Прямоугольник 83"/>
          <p:cNvSpPr/>
          <p:nvPr/>
        </p:nvSpPr>
        <p:spPr>
          <a:xfrm>
            <a:off x="7320240" y="2206963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rot="-120000" flipV="1">
            <a:off x="6858016" y="2414825"/>
            <a:ext cx="720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7106183" y="295682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7082403" y="189755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6716728" y="1643050"/>
            <a:ext cx="784230" cy="2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6858016" y="1058275"/>
            <a:ext cx="714380" cy="584775"/>
            <a:chOff x="3357554" y="2143116"/>
            <a:chExt cx="714380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>
            <a:off x="7786710" y="2071676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7"/>
          <p:cNvGrpSpPr/>
          <p:nvPr/>
        </p:nvGrpSpPr>
        <p:grpSpPr>
          <a:xfrm>
            <a:off x="8001024" y="1558341"/>
            <a:ext cx="714380" cy="584775"/>
            <a:chOff x="3357554" y="2143116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131"/>
          <p:cNvGrpSpPr/>
          <p:nvPr/>
        </p:nvGrpSpPr>
        <p:grpSpPr>
          <a:xfrm>
            <a:off x="8214456" y="2000240"/>
            <a:ext cx="715262" cy="1428760"/>
            <a:chOff x="4713994" y="1142984"/>
            <a:chExt cx="715262" cy="1428760"/>
          </a:xfrm>
        </p:grpSpPr>
        <p:grpSp>
          <p:nvGrpSpPr>
            <p:cNvPr id="11" name="Группа 68"/>
            <p:cNvGrpSpPr/>
            <p:nvPr/>
          </p:nvGrpSpPr>
          <p:grpSpPr>
            <a:xfrm rot="10800000">
              <a:off x="4740210" y="1285860"/>
              <a:ext cx="546170" cy="1285884"/>
              <a:chOff x="671325" y="1571634"/>
              <a:chExt cx="983713" cy="3060000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682438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4713994" y="171448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000628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2714612" y="1142984"/>
            <a:ext cx="392909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000364" y="1643050"/>
            <a:ext cx="2357454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143240" y="2214554"/>
            <a:ext cx="2143140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3428992" y="2786058"/>
            <a:ext cx="1357322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40" name="TextBox 139"/>
          <p:cNvSpPr txBox="1"/>
          <p:nvPr/>
        </p:nvSpPr>
        <p:spPr>
          <a:xfrm>
            <a:off x="4786314" y="2786058"/>
            <a:ext cx="1571636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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/с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4" name="Прямая со стрелкой 153"/>
          <p:cNvCxnSpPr/>
          <p:nvPr/>
        </p:nvCxnSpPr>
        <p:spPr>
          <a:xfrm rot="5400000">
            <a:off x="3286116" y="928670"/>
            <a:ext cx="1000132" cy="857256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>
            <a:off x="3643306" y="1500174"/>
            <a:ext cx="1214446" cy="357190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Скругленный прямоугольник 60"/>
          <p:cNvSpPr/>
          <p:nvPr/>
        </p:nvSpPr>
        <p:spPr>
          <a:xfrm>
            <a:off x="3196971" y="2357430"/>
            <a:ext cx="428628" cy="357190"/>
          </a:xfrm>
          <a:prstGeom prst="roundRect">
            <a:avLst/>
          </a:prstGeom>
          <a:solidFill>
            <a:schemeClr val="bg1">
              <a:lumMod val="8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623027" y="2345073"/>
            <a:ext cx="306163" cy="357190"/>
          </a:xfrm>
          <a:prstGeom prst="roundRect">
            <a:avLst/>
          </a:prstGeom>
          <a:solidFill>
            <a:schemeClr val="bg1">
              <a:lumMod val="8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1746" y="2857496"/>
            <a:ext cx="2202800" cy="64294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8" name="Прямая со стрелкой 87"/>
          <p:cNvCxnSpPr/>
          <p:nvPr/>
        </p:nvCxnSpPr>
        <p:spPr>
          <a:xfrm rot="10800000">
            <a:off x="6811292" y="1379308"/>
            <a:ext cx="857254" cy="1588"/>
          </a:xfrm>
          <a:prstGeom prst="straightConnector1">
            <a:avLst/>
          </a:prstGeom>
          <a:ln w="50800">
            <a:solidFill>
              <a:srgbClr val="0014AC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rot="16200000" flipV="1">
            <a:off x="6380704" y="188403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rot="16200000" flipV="1">
            <a:off x="6715141" y="1571612"/>
            <a:ext cx="1071570" cy="64294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Группа 90"/>
          <p:cNvGrpSpPr/>
          <p:nvPr/>
        </p:nvGrpSpPr>
        <p:grpSpPr>
          <a:xfrm>
            <a:off x="3959268" y="4216291"/>
            <a:ext cx="2301379" cy="523220"/>
            <a:chOff x="5435651" y="4017916"/>
            <a:chExt cx="2533324" cy="457669"/>
          </a:xfrm>
          <a:solidFill>
            <a:schemeClr val="bg2"/>
          </a:solidFill>
        </p:grpSpPr>
        <p:sp>
          <p:nvSpPr>
            <p:cNvPr id="92" name="TextBox 91"/>
            <p:cNvSpPr txBox="1"/>
            <p:nvPr/>
          </p:nvSpPr>
          <p:spPr>
            <a:xfrm>
              <a:off x="5435651" y="4017916"/>
              <a:ext cx="2533324" cy="4576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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3" name="Прямая соединительная линия 92"/>
            <p:cNvCxnSpPr/>
            <p:nvPr/>
          </p:nvCxnSpPr>
          <p:spPr>
            <a:xfrm>
              <a:off x="6546901" y="4063741"/>
              <a:ext cx="1302181" cy="1588"/>
            </a:xfrm>
            <a:prstGeom prst="line">
              <a:avLst/>
            </a:prstGeom>
            <a:grpFill/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4" name="Группа 93"/>
          <p:cNvGrpSpPr/>
          <p:nvPr/>
        </p:nvGrpSpPr>
        <p:grpSpPr>
          <a:xfrm>
            <a:off x="2842821" y="3548722"/>
            <a:ext cx="3372253" cy="523220"/>
            <a:chOff x="3804042" y="4205381"/>
            <a:chExt cx="3469555" cy="457669"/>
          </a:xfrm>
          <a:solidFill>
            <a:schemeClr val="bg2"/>
          </a:solidFill>
        </p:grpSpPr>
        <p:sp>
          <p:nvSpPr>
            <p:cNvPr id="95" name="TextBox 94"/>
            <p:cNvSpPr txBox="1"/>
            <p:nvPr/>
          </p:nvSpPr>
          <p:spPr>
            <a:xfrm>
              <a:off x="3804042" y="4205381"/>
              <a:ext cx="3469555" cy="4576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общ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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тр,п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6" name="Прямая соединительная линия 95"/>
            <p:cNvCxnSpPr/>
            <p:nvPr/>
          </p:nvCxnSpPr>
          <p:spPr>
            <a:xfrm>
              <a:off x="5461065" y="4255185"/>
              <a:ext cx="1575000" cy="1389"/>
            </a:xfrm>
            <a:prstGeom prst="line">
              <a:avLst/>
            </a:prstGeom>
            <a:grpFill/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7" name="Группа 96"/>
          <p:cNvGrpSpPr/>
          <p:nvPr/>
        </p:nvGrpSpPr>
        <p:grpSpPr>
          <a:xfrm>
            <a:off x="142844" y="4235455"/>
            <a:ext cx="4000528" cy="523220"/>
            <a:chOff x="3804043" y="4205381"/>
            <a:chExt cx="4208511" cy="457669"/>
          </a:xfrm>
          <a:solidFill>
            <a:schemeClr val="bg2"/>
          </a:solidFill>
        </p:grpSpPr>
        <p:sp>
          <p:nvSpPr>
            <p:cNvPr id="98" name="TextBox 97"/>
            <p:cNvSpPr txBox="1"/>
            <p:nvPr/>
          </p:nvSpPr>
          <p:spPr>
            <a:xfrm>
              <a:off x="3804043" y="4205381"/>
              <a:ext cx="4208511" cy="4576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общ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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(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Mg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а)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9" name="Прямая соединительная линия 98"/>
            <p:cNvCxnSpPr/>
            <p:nvPr/>
          </p:nvCxnSpPr>
          <p:spPr>
            <a:xfrm>
              <a:off x="5632021" y="4251206"/>
              <a:ext cx="1921500" cy="1"/>
            </a:xfrm>
            <a:prstGeom prst="line">
              <a:avLst/>
            </a:prstGeom>
            <a:grpFill/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6" name="Прямая со стрелкой 135"/>
          <p:cNvCxnSpPr/>
          <p:nvPr/>
        </p:nvCxnSpPr>
        <p:spPr>
          <a:xfrm rot="16200000" flipH="1">
            <a:off x="2997807" y="2033347"/>
            <a:ext cx="2119986" cy="1099956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 flipH="1">
            <a:off x="5072066" y="928670"/>
            <a:ext cx="357190" cy="274220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6191516" y="4201547"/>
            <a:ext cx="2770119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P=51000Н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Прямоугольный треугольник 141"/>
          <p:cNvSpPr/>
          <p:nvPr/>
        </p:nvSpPr>
        <p:spPr>
          <a:xfrm>
            <a:off x="7329423" y="2085740"/>
            <a:ext cx="194905" cy="335148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 Box 2"/>
          <p:cNvSpPr txBox="1">
            <a:spLocks noChangeArrowheads="1"/>
          </p:cNvSpPr>
          <p:nvPr/>
        </p:nvSpPr>
        <p:spPr bwMode="auto">
          <a:xfrm>
            <a:off x="6215074" y="6357958"/>
            <a:ext cx="2928926" cy="42862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12-3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стр.23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929058" y="4714884"/>
            <a:ext cx="2786050" cy="707886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=N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5143504" y="5429264"/>
            <a:ext cx="2071702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643702" y="4714884"/>
            <a:ext cx="2500298" cy="707886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300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300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300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3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3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3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0"/>
                            </p:stCondLst>
                            <p:childTnLst>
                              <p:par>
                                <p:cTn id="2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0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1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55" grpId="0" build="p"/>
      <p:bldP spid="82" grpId="0" animBg="1"/>
      <p:bldP spid="60" grpId="0" animBg="1"/>
      <p:bldP spid="84" grpId="0" animBg="1"/>
      <p:bldP spid="133" grpId="0" build="p" animBg="1"/>
      <p:bldP spid="135" grpId="0" animBg="1"/>
      <p:bldP spid="138" grpId="0" animBg="1"/>
      <p:bldP spid="139" grpId="0" animBg="1"/>
      <p:bldP spid="140" grpId="0" animBg="1"/>
      <p:bldP spid="61" grpId="0" animBg="1"/>
      <p:bldP spid="62" grpId="0" animBg="1"/>
      <p:bldP spid="87" grpId="0" animBg="1"/>
      <p:bldP spid="141" grpId="0" animBg="1"/>
      <p:bldP spid="142" grpId="0" animBg="1"/>
      <p:bldP spid="102" grpId="0" animBg="1"/>
      <p:bldP spid="103" grpId="0" animBg="1"/>
      <p:bldP spid="1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Загнутый угол 146"/>
          <p:cNvSpPr/>
          <p:nvPr/>
        </p:nvSpPr>
        <p:spPr>
          <a:xfrm>
            <a:off x="2786050" y="4821664"/>
            <a:ext cx="1571636" cy="785818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2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12-4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Определите время 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длину пути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разгона автомобиля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53"/>
          <p:cNvGrpSpPr/>
          <p:nvPr/>
        </p:nvGrpSpPr>
        <p:grpSpPr>
          <a:xfrm>
            <a:off x="2643174" y="4786322"/>
            <a:ext cx="2214576" cy="707886"/>
            <a:chOff x="5486632" y="4873526"/>
            <a:chExt cx="2390915" cy="707886"/>
          </a:xfrm>
        </p:grpSpPr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5820245" y="4934702"/>
              <a:ext cx="20573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 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193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4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15"/>
            <p:cNvSpPr txBox="1">
              <a:spLocks noChangeArrowheads="1"/>
            </p:cNvSpPr>
            <p:nvPr/>
          </p:nvSpPr>
          <p:spPr bwMode="auto">
            <a:xfrm>
              <a:off x="5486632" y="4873526"/>
              <a:ext cx="92869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0" y="1500174"/>
            <a:ext cx="285748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 lvl="0">
              <a:lnSpc>
                <a:spcPts val="35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кон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км/ч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27,8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м/с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покоя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</a:t>
            </a:r>
          </a:p>
          <a:p>
            <a:pPr>
              <a:lnSpc>
                <a:spcPts val="3500"/>
              </a:lnSpc>
            </a:pPr>
            <a:endParaRPr lang="ru-RU" sz="60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68"/>
          <p:cNvGrpSpPr/>
          <p:nvPr/>
        </p:nvGrpSpPr>
        <p:grpSpPr>
          <a:xfrm>
            <a:off x="200032" y="1285860"/>
            <a:ext cx="2571768" cy="3060000"/>
            <a:chOff x="928662" y="1571612"/>
            <a:chExt cx="2573356" cy="30600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1971224" y="3100818"/>
              <a:ext cx="3060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928662" y="3929066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1619672" y="6021288"/>
            <a:ext cx="7524328" cy="64294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одевайте машину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зимнюю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резину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85852" y="0"/>
            <a:ext cx="7572428" cy="11387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Автомобиль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разгоняется</a:t>
            </a:r>
          </a:p>
          <a:p>
            <a:pPr marL="514350" indent="-51435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7619927" y="2431770"/>
            <a:ext cx="1212858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7715272" y="3253087"/>
            <a:ext cx="714380" cy="461665"/>
            <a:chOff x="2714612" y="4429132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7"/>
          <p:cNvGrpSpPr/>
          <p:nvPr/>
        </p:nvGrpSpPr>
        <p:grpSpPr>
          <a:xfrm>
            <a:off x="7715272" y="1285860"/>
            <a:ext cx="714380" cy="461665"/>
            <a:chOff x="3357554" y="2143116"/>
            <a:chExt cx="71438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10"/>
          <p:cNvGrpSpPr/>
          <p:nvPr/>
        </p:nvGrpSpPr>
        <p:grpSpPr>
          <a:xfrm>
            <a:off x="6786578" y="1957320"/>
            <a:ext cx="571504" cy="400110"/>
            <a:chOff x="2000232" y="2528824"/>
            <a:chExt cx="571504" cy="400110"/>
          </a:xfrm>
        </p:grpSpPr>
        <p:cxnSp>
          <p:nvCxnSpPr>
            <p:cNvPr id="75" name="Прямая со стрелкой 7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4" name="Прямоугольник 83"/>
          <p:cNvSpPr/>
          <p:nvPr/>
        </p:nvSpPr>
        <p:spPr>
          <a:xfrm>
            <a:off x="7320240" y="2206963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flipV="1">
            <a:off x="7072330" y="2438889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7106183" y="295682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7082403" y="189755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8143932" y="2571744"/>
            <a:ext cx="1071538" cy="584775"/>
            <a:chOff x="3357554" y="2143116"/>
            <a:chExt cx="714380" cy="881786"/>
          </a:xfrm>
        </p:grpSpPr>
        <p:sp>
          <p:nvSpPr>
            <p:cNvPr id="102" name="TextBox 101"/>
            <p:cNvSpPr txBox="1"/>
            <p:nvPr/>
          </p:nvSpPr>
          <p:spPr>
            <a:xfrm>
              <a:off x="3357554" y="2143116"/>
              <a:ext cx="714380" cy="881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мот</a:t>
              </a:r>
              <a:endParaRPr lang="ru-RU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" name="Прямая со стрелкой 102"/>
            <p:cNvCxnSpPr/>
            <p:nvPr/>
          </p:nvCxnSpPr>
          <p:spPr>
            <a:xfrm>
              <a:off x="3357554" y="2214555"/>
              <a:ext cx="22736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Прямая со стрелкой 115"/>
          <p:cNvCxnSpPr/>
          <p:nvPr/>
        </p:nvCxnSpPr>
        <p:spPr>
          <a:xfrm>
            <a:off x="6716728" y="1643050"/>
            <a:ext cx="784230" cy="2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7"/>
          <p:cNvGrpSpPr/>
          <p:nvPr/>
        </p:nvGrpSpPr>
        <p:grpSpPr>
          <a:xfrm>
            <a:off x="6858016" y="1058275"/>
            <a:ext cx="714380" cy="584775"/>
            <a:chOff x="3357554" y="2143116"/>
            <a:chExt cx="714380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>
            <a:off x="8216926" y="2071678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7"/>
          <p:cNvGrpSpPr/>
          <p:nvPr/>
        </p:nvGrpSpPr>
        <p:grpSpPr>
          <a:xfrm>
            <a:off x="8429620" y="1428736"/>
            <a:ext cx="714380" cy="584775"/>
            <a:chOff x="3357554" y="2143116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1"/>
          <p:cNvGrpSpPr/>
          <p:nvPr/>
        </p:nvGrpSpPr>
        <p:grpSpPr>
          <a:xfrm>
            <a:off x="7215206" y="2857496"/>
            <a:ext cx="1714512" cy="1357322"/>
            <a:chOff x="3714744" y="1214422"/>
            <a:chExt cx="1714512" cy="1357322"/>
          </a:xfrm>
        </p:grpSpPr>
        <p:grpSp>
          <p:nvGrpSpPr>
            <p:cNvPr id="12" name="Группа 68"/>
            <p:cNvGrpSpPr/>
            <p:nvPr/>
          </p:nvGrpSpPr>
          <p:grpSpPr>
            <a:xfrm rot="10800000">
              <a:off x="3714744" y="1285860"/>
              <a:ext cx="1428760" cy="1285884"/>
              <a:chOff x="928662" y="1571612"/>
              <a:chExt cx="2573356" cy="3060000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5400000" flipH="1" flipV="1">
                <a:off x="1971224" y="3100818"/>
                <a:ext cx="3060000" cy="1588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928662" y="2591614"/>
                <a:ext cx="2563834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5000628" y="178592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786182" y="1214422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2714612" y="1142984"/>
            <a:ext cx="392909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928926" y="1643050"/>
            <a:ext cx="2786082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пок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857488" y="2285992"/>
            <a:ext cx="3357586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857488" y="2928934"/>
            <a:ext cx="364333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тр.п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2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138" name="TextBox 137"/>
          <p:cNvSpPr txBox="1"/>
          <p:nvPr/>
        </p:nvSpPr>
        <p:spPr>
          <a:xfrm>
            <a:off x="3143240" y="3500438"/>
            <a:ext cx="2143140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3571868" y="4071942"/>
            <a:ext cx="1357322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40" name="TextBox 139"/>
          <p:cNvSpPr txBox="1"/>
          <p:nvPr/>
        </p:nvSpPr>
        <p:spPr>
          <a:xfrm>
            <a:off x="4988271" y="4096656"/>
            <a:ext cx="1571636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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/с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55"/>
          <p:cNvGrpSpPr/>
          <p:nvPr/>
        </p:nvGrpSpPr>
        <p:grpSpPr>
          <a:xfrm>
            <a:off x="-32" y="4548353"/>
            <a:ext cx="3157358" cy="1215826"/>
            <a:chOff x="630659" y="4415019"/>
            <a:chExt cx="3157358" cy="1215826"/>
          </a:xfrm>
        </p:grpSpPr>
        <p:grpSp>
          <p:nvGrpSpPr>
            <p:cNvPr id="14" name="Group 3"/>
            <p:cNvGrpSpPr>
              <a:grpSpLocks/>
            </p:cNvGrpSpPr>
            <p:nvPr/>
          </p:nvGrpSpPr>
          <p:grpSpPr bwMode="auto">
            <a:xfrm>
              <a:off x="816721" y="4415019"/>
              <a:ext cx="2971296" cy="1215826"/>
              <a:chOff x="9637" y="3154"/>
              <a:chExt cx="760" cy="668"/>
            </a:xfrm>
          </p:grpSpPr>
          <p:sp>
            <p:nvSpPr>
              <p:cNvPr id="144" name="Text Box 4"/>
              <p:cNvSpPr txBox="1">
                <a:spLocks noChangeArrowheads="1"/>
              </p:cNvSpPr>
              <p:nvPr/>
            </p:nvSpPr>
            <p:spPr bwMode="auto">
              <a:xfrm>
                <a:off x="9637" y="3454"/>
                <a:ext cx="68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" name="Text Box 5"/>
              <p:cNvSpPr txBox="1">
                <a:spLocks noChangeArrowheads="1"/>
              </p:cNvSpPr>
              <p:nvPr/>
            </p:nvSpPr>
            <p:spPr bwMode="auto">
              <a:xfrm>
                <a:off x="9717" y="3154"/>
                <a:ext cx="680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4000" b="1" baseline="-25000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кон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–v</a:t>
                </a:r>
                <a:r>
                  <a:rPr kumimoji="0" lang="ru-RU" sz="4000" b="1" i="0" u="none" strike="noStrike" cap="none" normalizeH="0" baseline="-25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нач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" name="Line 6"/>
              <p:cNvSpPr>
                <a:spLocks noChangeShapeType="1"/>
              </p:cNvSpPr>
              <p:nvPr/>
            </p:nvSpPr>
            <p:spPr bwMode="auto">
              <a:xfrm>
                <a:off x="9757" y="3537"/>
                <a:ext cx="53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630659" y="4786322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8" name="Прямоугольник 147"/>
          <p:cNvSpPr/>
          <p:nvPr/>
        </p:nvSpPr>
        <p:spPr>
          <a:xfrm>
            <a:off x="4411847" y="4714884"/>
            <a:ext cx="480362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время разгона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Загнутый угол 151"/>
          <p:cNvSpPr/>
          <p:nvPr/>
        </p:nvSpPr>
        <p:spPr>
          <a:xfrm>
            <a:off x="6168716" y="5286388"/>
            <a:ext cx="1571636" cy="785818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53"/>
          <p:cNvGrpSpPr/>
          <p:nvPr/>
        </p:nvGrpSpPr>
        <p:grpSpPr>
          <a:xfrm>
            <a:off x="6000760" y="5286391"/>
            <a:ext cx="1928826" cy="646331"/>
            <a:chOff x="5486635" y="4867596"/>
            <a:chExt cx="1990837" cy="600703"/>
          </a:xfrm>
        </p:grpSpPr>
        <p:sp>
          <p:nvSpPr>
            <p:cNvPr id="150" name="TextBox 149"/>
            <p:cNvSpPr txBox="1">
              <a:spLocks noChangeArrowheads="1"/>
            </p:cNvSpPr>
            <p:nvPr/>
          </p:nvSpPr>
          <p:spPr bwMode="auto">
            <a:xfrm>
              <a:off x="5679479" y="4867596"/>
              <a:ext cx="1797993" cy="600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 13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,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9c</a:t>
              </a:r>
              <a:endParaRPr lang="ru-RU" sz="4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1" name="TextBox 15"/>
            <p:cNvSpPr txBox="1">
              <a:spLocks noChangeArrowheads="1"/>
            </p:cNvSpPr>
            <p:nvPr/>
          </p:nvSpPr>
          <p:spPr bwMode="auto">
            <a:xfrm>
              <a:off x="5486635" y="4873513"/>
              <a:ext cx="928695" cy="543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54" name="Прямая со стрелкой 153"/>
          <p:cNvCxnSpPr/>
          <p:nvPr/>
        </p:nvCxnSpPr>
        <p:spPr>
          <a:xfrm flipV="1">
            <a:off x="3643306" y="2786058"/>
            <a:ext cx="428628" cy="357190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>
            <a:off x="3571868" y="1571612"/>
            <a:ext cx="2071702" cy="857256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Скругленный прямоугольник 157"/>
          <p:cNvSpPr/>
          <p:nvPr/>
        </p:nvSpPr>
        <p:spPr>
          <a:xfrm>
            <a:off x="1558818" y="4702852"/>
            <a:ext cx="1215200" cy="500042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196971" y="3640610"/>
            <a:ext cx="428628" cy="357190"/>
          </a:xfrm>
          <a:prstGeom prst="roundRect">
            <a:avLst/>
          </a:prstGeom>
          <a:solidFill>
            <a:schemeClr val="bg1">
              <a:lumMod val="85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592883" y="3628253"/>
            <a:ext cx="306163" cy="357190"/>
          </a:xfrm>
          <a:prstGeom prst="roundRect">
            <a:avLst/>
          </a:prstGeom>
          <a:solidFill>
            <a:schemeClr val="bg1">
              <a:lumMod val="85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746" y="2812743"/>
            <a:ext cx="2742896" cy="61625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5929330"/>
            <a:ext cx="1428728" cy="92867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12-4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стр.23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80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80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80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7411" grpId="0"/>
      <p:bldP spid="55" grpId="0" build="p"/>
      <p:bldP spid="82" grpId="0" animBg="1"/>
      <p:bldP spid="60" grpId="0" animBg="1"/>
      <p:bldP spid="84" grpId="0" animBg="1"/>
      <p:bldP spid="133" grpId="0" build="p" animBg="1"/>
      <p:bldP spid="134" grpId="0" animBg="1"/>
      <p:bldP spid="134" grpId="1" animBg="1"/>
      <p:bldP spid="135" grpId="0" animBg="1"/>
      <p:bldP spid="136" grpId="0" animBg="1"/>
      <p:bldP spid="138" grpId="0" animBg="1"/>
      <p:bldP spid="139" grpId="0" animBg="1"/>
      <p:bldP spid="140" grpId="0" animBg="1"/>
      <p:bldP spid="148" grpId="0" animBg="1"/>
      <p:bldP spid="152" grpId="0" animBg="1"/>
      <p:bldP spid="158" grpId="0" animBg="1"/>
      <p:bldP spid="70" grpId="0" animBg="1"/>
      <p:bldP spid="71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2908" y="44624"/>
            <a:ext cx="9286908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«Что лучше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тормозить</a:t>
            </a:r>
            <a:r>
              <a:rPr lang="ru-RU" sz="5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или </a:t>
            </a:r>
            <a:r>
              <a:rPr lang="ru-RU" sz="54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отворачивать</a:t>
            </a:r>
            <a:r>
              <a:rPr lang="ru-RU" sz="5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от преграды?»</a:t>
            </a:r>
            <a:endParaRPr lang="ru-RU" sz="5400" b="1" dirty="0"/>
          </a:p>
        </p:txBody>
      </p:sp>
      <p:grpSp>
        <p:nvGrpSpPr>
          <p:cNvPr id="26" name="Группа 55"/>
          <p:cNvGrpSpPr/>
          <p:nvPr/>
        </p:nvGrpSpPr>
        <p:grpSpPr>
          <a:xfrm>
            <a:off x="1115616" y="1772816"/>
            <a:ext cx="1437226" cy="1228564"/>
            <a:chOff x="822173" y="4442308"/>
            <a:chExt cx="1437226" cy="1228564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27" name="Group 3"/>
            <p:cNvGrpSpPr>
              <a:grpSpLocks/>
            </p:cNvGrpSpPr>
            <p:nvPr/>
          </p:nvGrpSpPr>
          <p:grpSpPr bwMode="auto">
            <a:xfrm>
              <a:off x="1391467" y="4442308"/>
              <a:ext cx="867932" cy="1228564"/>
              <a:chOff x="9784" y="3169"/>
              <a:chExt cx="222" cy="675"/>
            </a:xfrm>
            <a:grpFill/>
          </p:grpSpPr>
          <p:sp>
            <p:nvSpPr>
              <p:cNvPr id="29" name="Text Box 4"/>
              <p:cNvSpPr txBox="1">
                <a:spLocks noChangeArrowheads="1"/>
              </p:cNvSpPr>
              <p:nvPr/>
            </p:nvSpPr>
            <p:spPr bwMode="auto">
              <a:xfrm>
                <a:off x="9784" y="3476"/>
                <a:ext cx="222" cy="36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4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ru-RU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 Box 5"/>
              <p:cNvSpPr txBox="1">
                <a:spLocks noChangeArrowheads="1"/>
              </p:cNvSpPr>
              <p:nvPr/>
            </p:nvSpPr>
            <p:spPr bwMode="auto">
              <a:xfrm>
                <a:off x="9823" y="3169"/>
                <a:ext cx="183" cy="4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166" cy="0"/>
              </a:xfrm>
              <a:prstGeom prst="line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822173" y="4712167"/>
              <a:ext cx="72008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Группа 55"/>
          <p:cNvGrpSpPr/>
          <p:nvPr/>
        </p:nvGrpSpPr>
        <p:grpSpPr>
          <a:xfrm>
            <a:off x="5951146" y="1834962"/>
            <a:ext cx="3157358" cy="1432418"/>
            <a:chOff x="630659" y="4415020"/>
            <a:chExt cx="3157358" cy="1432418"/>
          </a:xfrm>
          <a:solidFill>
            <a:schemeClr val="bg2"/>
          </a:solidFill>
        </p:grpSpPr>
        <p:grpSp>
          <p:nvGrpSpPr>
            <p:cNvPr id="33" name="Group 3"/>
            <p:cNvGrpSpPr>
              <a:grpSpLocks/>
            </p:cNvGrpSpPr>
            <p:nvPr/>
          </p:nvGrpSpPr>
          <p:grpSpPr bwMode="auto">
            <a:xfrm>
              <a:off x="1129489" y="4415020"/>
              <a:ext cx="2658528" cy="1432418"/>
              <a:chOff x="9717" y="3154"/>
              <a:chExt cx="680" cy="787"/>
            </a:xfrm>
            <a:grpFill/>
          </p:grpSpPr>
          <p:sp>
            <p:nvSpPr>
              <p:cNvPr id="35" name="Text Box 4"/>
              <p:cNvSpPr txBox="1">
                <a:spLocks noChangeArrowheads="1"/>
              </p:cNvSpPr>
              <p:nvPr/>
            </p:nvSpPr>
            <p:spPr bwMode="auto">
              <a:xfrm>
                <a:off x="9986" y="3573"/>
                <a:ext cx="340" cy="36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 Box 5"/>
              <p:cNvSpPr txBox="1">
                <a:spLocks noChangeArrowheads="1"/>
              </p:cNvSpPr>
              <p:nvPr/>
            </p:nvSpPr>
            <p:spPr bwMode="auto">
              <a:xfrm>
                <a:off x="9717" y="3154"/>
                <a:ext cx="680" cy="4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4000" b="1" baseline="-25000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кон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–v</a:t>
                </a:r>
                <a:r>
                  <a:rPr kumimoji="0" lang="ru-RU" sz="4000" b="1" i="0" u="none" strike="noStrike" cap="none" normalizeH="0" baseline="-25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нач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Line 6"/>
              <p:cNvSpPr>
                <a:spLocks noChangeShapeType="1"/>
              </p:cNvSpPr>
              <p:nvPr/>
            </p:nvSpPr>
            <p:spPr bwMode="auto">
              <a:xfrm>
                <a:off x="9757" y="3537"/>
                <a:ext cx="530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630659" y="4786322"/>
              <a:ext cx="78581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6452758" y="1970410"/>
            <a:ext cx="1071570" cy="500042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647958" y="2312695"/>
            <a:ext cx="364202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85877" y="1898074"/>
            <a:ext cx="802503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31840" y="1844824"/>
            <a:ext cx="1202537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-23313" y="4581128"/>
            <a:ext cx="9286908" cy="175432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«Почему мы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наклоняемся</a:t>
            </a:r>
            <a:r>
              <a:rPr lang="ru-RU" sz="5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при разгоне? И </a:t>
            </a:r>
            <a:r>
              <a:rPr lang="ru-RU" sz="54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куда</a:t>
            </a:r>
            <a:r>
              <a:rPr lang="ru-RU" sz="5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?»</a:t>
            </a:r>
            <a:endParaRPr lang="ru-RU" sz="5400" b="1" dirty="0"/>
          </a:p>
        </p:txBody>
      </p:sp>
    </p:spTree>
    <p:extLst>
      <p:ext uri="{BB962C8B-B14F-4D97-AF65-F5344CB8AC3E}">
        <p14:creationId xmlns="" xmlns:p14="http://schemas.microsoft.com/office/powerpoint/2010/main" val="372983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640" y="0"/>
            <a:ext cx="6597906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12,01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500043"/>
            <a:ext cx="8358246" cy="257176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гр5 </a:t>
            </a:r>
          </a:p>
          <a:p>
            <a:pPr marL="0" indent="0" algn="ctr" eaLnBrk="1" hangingPunct="1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№№300,  301,  303,  306 </a:t>
            </a:r>
          </a:p>
          <a:p>
            <a:pPr marL="0" indent="0" algn="ctr" eaLnBrk="1" hangingPunct="1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800" b="1" baseline="-25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т12  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71538" cy="146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36798" y="1"/>
            <a:ext cx="130720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00875" y="2786058"/>
            <a:ext cx="2143125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139952" y="6215082"/>
            <a:ext cx="5004048" cy="64291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Для диагностики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571472" y="4829181"/>
            <a:ext cx="1862124" cy="1743091"/>
            <a:chOff x="1231" y="6650"/>
            <a:chExt cx="1338" cy="1232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1231" y="6650"/>
              <a:ext cx="1338" cy="1232"/>
              <a:chOff x="1231" y="6794"/>
              <a:chExt cx="1338" cy="1232"/>
            </a:xfrm>
          </p:grpSpPr>
          <p:sp>
            <p:nvSpPr>
              <p:cNvPr id="2052" name="Rectangle 4"/>
              <p:cNvSpPr>
                <a:spLocks noChangeArrowheads="1"/>
              </p:cNvSpPr>
              <p:nvPr/>
            </p:nvSpPr>
            <p:spPr bwMode="auto">
              <a:xfrm>
                <a:off x="2199" y="7369"/>
                <a:ext cx="141" cy="14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2053" name="Group 5"/>
              <p:cNvGrpSpPr>
                <a:grpSpLocks/>
              </p:cNvGrpSpPr>
              <p:nvPr/>
            </p:nvGrpSpPr>
            <p:grpSpPr bwMode="auto">
              <a:xfrm>
                <a:off x="1231" y="6794"/>
                <a:ext cx="1338" cy="1232"/>
                <a:chOff x="1231" y="6890"/>
                <a:chExt cx="1338" cy="1232"/>
              </a:xfrm>
            </p:grpSpPr>
            <p:sp>
              <p:nvSpPr>
                <p:cNvPr id="2054" name="Arc 6"/>
                <p:cNvSpPr>
                  <a:spLocks/>
                </p:cNvSpPr>
                <p:nvPr/>
              </p:nvSpPr>
              <p:spPr bwMode="auto">
                <a:xfrm>
                  <a:off x="1231" y="7006"/>
                  <a:ext cx="1099" cy="714"/>
                </a:xfrm>
                <a:custGeom>
                  <a:avLst/>
                  <a:gdLst>
                    <a:gd name="G0" fmla="+- 13878 0 0"/>
                    <a:gd name="G1" fmla="+- 21600 0 0"/>
                    <a:gd name="G2" fmla="+- 21600 0 0"/>
                    <a:gd name="T0" fmla="*/ 13878 w 35478"/>
                    <a:gd name="T1" fmla="*/ 0 h 43200"/>
                    <a:gd name="T2" fmla="*/ 0 w 35478"/>
                    <a:gd name="T3" fmla="*/ 38152 h 43200"/>
                    <a:gd name="T4" fmla="*/ 13878 w 35478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478" h="43200" fill="none" extrusionOk="0">
                      <a:moveTo>
                        <a:pt x="13877" y="0"/>
                      </a:moveTo>
                      <a:cubicBezTo>
                        <a:pt x="25807" y="0"/>
                        <a:pt x="35478" y="9670"/>
                        <a:pt x="35478" y="21600"/>
                      </a:cubicBezTo>
                      <a:cubicBezTo>
                        <a:pt x="35478" y="33529"/>
                        <a:pt x="25807" y="43200"/>
                        <a:pt x="13878" y="43200"/>
                      </a:cubicBezTo>
                      <a:cubicBezTo>
                        <a:pt x="8802" y="43200"/>
                        <a:pt x="3889" y="41412"/>
                        <a:pt x="0" y="38151"/>
                      </a:cubicBezTo>
                    </a:path>
                    <a:path w="35478" h="43200" stroke="0" extrusionOk="0">
                      <a:moveTo>
                        <a:pt x="13877" y="0"/>
                      </a:moveTo>
                      <a:cubicBezTo>
                        <a:pt x="25807" y="0"/>
                        <a:pt x="35478" y="9670"/>
                        <a:pt x="35478" y="21600"/>
                      </a:cubicBezTo>
                      <a:cubicBezTo>
                        <a:pt x="35478" y="33529"/>
                        <a:pt x="25807" y="43200"/>
                        <a:pt x="13878" y="43200"/>
                      </a:cubicBezTo>
                      <a:cubicBezTo>
                        <a:pt x="8802" y="43200"/>
                        <a:pt x="3889" y="41412"/>
                        <a:pt x="0" y="38151"/>
                      </a:cubicBezTo>
                      <a:lnTo>
                        <a:pt x="13878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5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2235" y="7259"/>
                  <a:ext cx="334" cy="31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6" name="Line 8"/>
                <p:cNvSpPr>
                  <a:spLocks noChangeShapeType="1"/>
                </p:cNvSpPr>
                <p:nvPr/>
              </p:nvSpPr>
              <p:spPr bwMode="auto">
                <a:xfrm>
                  <a:off x="2269" y="7523"/>
                  <a:ext cx="0" cy="599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2057" name="Group 9"/>
                <p:cNvGrpSpPr>
                  <a:grpSpLocks/>
                </p:cNvGrpSpPr>
                <p:nvPr/>
              </p:nvGrpSpPr>
              <p:grpSpPr bwMode="auto">
                <a:xfrm>
                  <a:off x="1809" y="6890"/>
                  <a:ext cx="460" cy="944"/>
                  <a:chOff x="1809" y="6890"/>
                  <a:chExt cx="460" cy="944"/>
                </a:xfrm>
              </p:grpSpPr>
              <p:sp>
                <p:nvSpPr>
                  <p:cNvPr id="2058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35" y="7523"/>
                    <a:ext cx="334" cy="31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5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269" y="6890"/>
                    <a:ext cx="0" cy="599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60" name="Line 1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09" y="7291"/>
                    <a:ext cx="438" cy="1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>
              <a:off x="1820" y="6877"/>
              <a:ext cx="288" cy="150"/>
            </a:xfrm>
            <a:prstGeom prst="line">
              <a:avLst/>
            </a:prstGeom>
            <a:noFill/>
            <a:ln w="9525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0" y="254241"/>
            <a:ext cx="9144000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Урок - 10  (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) /3у14н/ №42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(III)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/т.12/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Движение под действием силы трения.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Изучить закономерности, проявляющиеся при движении тела под действием силы трения.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Создать условия для повторения понятий силы трения скольжения и покоя,    развития навыков в решении задач и использовании законов механики для практических целей (определения тормозного пути, времени торможения, радиуса поворота).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Зависимости тормозного пути от квадрата начальной скорости.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Скатить с целой и половинной высоты 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время и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путь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торможения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автомобиля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0" y="1500174"/>
            <a:ext cx="285748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 lvl="0">
              <a:lnSpc>
                <a:spcPts val="35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км/ч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27,8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м/с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</a:t>
            </a:r>
          </a:p>
          <a:p>
            <a:pPr>
              <a:lnSpc>
                <a:spcPts val="3500"/>
              </a:lnSpc>
            </a:pPr>
            <a:endParaRPr lang="ru-RU" sz="60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68"/>
          <p:cNvGrpSpPr/>
          <p:nvPr/>
        </p:nvGrpSpPr>
        <p:grpSpPr>
          <a:xfrm>
            <a:off x="71406" y="1285860"/>
            <a:ext cx="2571768" cy="3060000"/>
            <a:chOff x="928662" y="1571612"/>
            <a:chExt cx="2573356" cy="30600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1971224" y="3100818"/>
              <a:ext cx="3060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928662" y="3929066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5643578"/>
            <a:ext cx="7500958" cy="5714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: или держитесь за поручни !!!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36512" y="47526"/>
            <a:ext cx="91440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человек  тормозит наклоняясь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НАЗАД</a:t>
            </a:r>
          </a:p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тр.п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4" name="Группа 4"/>
          <p:cNvGrpSpPr/>
          <p:nvPr/>
        </p:nvGrpSpPr>
        <p:grpSpPr>
          <a:xfrm>
            <a:off x="6858016" y="3000372"/>
            <a:ext cx="714380" cy="461665"/>
            <a:chOff x="2714612" y="4429132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7"/>
          <p:cNvGrpSpPr/>
          <p:nvPr/>
        </p:nvGrpSpPr>
        <p:grpSpPr>
          <a:xfrm>
            <a:off x="7715272" y="1285860"/>
            <a:ext cx="714380" cy="461665"/>
            <a:chOff x="3357554" y="2143116"/>
            <a:chExt cx="71438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10"/>
          <p:cNvGrpSpPr/>
          <p:nvPr/>
        </p:nvGrpSpPr>
        <p:grpSpPr>
          <a:xfrm>
            <a:off x="6786578" y="1957320"/>
            <a:ext cx="571504" cy="400110"/>
            <a:chOff x="2000232" y="2528824"/>
            <a:chExt cx="571504" cy="400110"/>
          </a:xfrm>
        </p:grpSpPr>
        <p:cxnSp>
          <p:nvCxnSpPr>
            <p:cNvPr id="75" name="Прямая со стрелкой 7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4" name="Прямоугольник 83"/>
          <p:cNvSpPr/>
          <p:nvPr/>
        </p:nvSpPr>
        <p:spPr>
          <a:xfrm>
            <a:off x="7320240" y="2206963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rot="-120000" flipV="1">
            <a:off x="6858016" y="2414825"/>
            <a:ext cx="720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7106183" y="295682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7082403" y="189755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6716728" y="1643050"/>
            <a:ext cx="784230" cy="2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7"/>
          <p:cNvGrpSpPr/>
          <p:nvPr/>
        </p:nvGrpSpPr>
        <p:grpSpPr>
          <a:xfrm>
            <a:off x="6858016" y="1058275"/>
            <a:ext cx="714380" cy="584775"/>
            <a:chOff x="3357554" y="2143116"/>
            <a:chExt cx="714380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>
            <a:off x="7786710" y="2071676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8001024" y="1558341"/>
            <a:ext cx="714380" cy="584775"/>
            <a:chOff x="3357554" y="2143116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131"/>
          <p:cNvGrpSpPr/>
          <p:nvPr/>
        </p:nvGrpSpPr>
        <p:grpSpPr>
          <a:xfrm>
            <a:off x="8214456" y="2000240"/>
            <a:ext cx="715262" cy="1428760"/>
            <a:chOff x="4713994" y="1142984"/>
            <a:chExt cx="715262" cy="1428760"/>
          </a:xfrm>
        </p:grpSpPr>
        <p:grpSp>
          <p:nvGrpSpPr>
            <p:cNvPr id="10" name="Группа 68"/>
            <p:cNvGrpSpPr/>
            <p:nvPr/>
          </p:nvGrpSpPr>
          <p:grpSpPr>
            <a:xfrm rot="10800000">
              <a:off x="4740210" y="1285860"/>
              <a:ext cx="546170" cy="1285884"/>
              <a:chOff x="671325" y="1571634"/>
              <a:chExt cx="983713" cy="3060000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682438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4713994" y="171448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000628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2714612" y="1142984"/>
            <a:ext cx="392909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000364" y="1643050"/>
            <a:ext cx="2357454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071802" y="2214554"/>
            <a:ext cx="2143140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3428992" y="2857496"/>
            <a:ext cx="1357322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40" name="TextBox 139"/>
          <p:cNvSpPr txBox="1"/>
          <p:nvPr/>
        </p:nvSpPr>
        <p:spPr>
          <a:xfrm>
            <a:off x="4786314" y="2857496"/>
            <a:ext cx="1571636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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/с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4" name="Прямая со стрелкой 153"/>
          <p:cNvCxnSpPr/>
          <p:nvPr/>
        </p:nvCxnSpPr>
        <p:spPr>
          <a:xfrm>
            <a:off x="3500430" y="1571612"/>
            <a:ext cx="1357322" cy="214314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rot="16200000" flipH="1">
            <a:off x="2750331" y="1178703"/>
            <a:ext cx="928694" cy="285752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Скругленный прямоугольник 58"/>
          <p:cNvSpPr/>
          <p:nvPr/>
        </p:nvSpPr>
        <p:spPr>
          <a:xfrm>
            <a:off x="3111577" y="2357430"/>
            <a:ext cx="428628" cy="3571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537633" y="2345073"/>
            <a:ext cx="306163" cy="3571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7" name="Прямая со стрелкой 86"/>
          <p:cNvCxnSpPr/>
          <p:nvPr/>
        </p:nvCxnSpPr>
        <p:spPr>
          <a:xfrm rot="10800000">
            <a:off x="6811292" y="1379308"/>
            <a:ext cx="857254" cy="1588"/>
          </a:xfrm>
          <a:prstGeom prst="straightConnector1">
            <a:avLst/>
          </a:prstGeom>
          <a:ln w="50800">
            <a:solidFill>
              <a:srgbClr val="0014AC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rot="16200000" flipV="1">
            <a:off x="6380704" y="188403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rot="16200000" flipV="1">
            <a:off x="6715141" y="1571612"/>
            <a:ext cx="1071570" cy="64294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915816" y="3501008"/>
            <a:ext cx="329336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40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40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1" name="Прямая со стрелкой 90"/>
          <p:cNvCxnSpPr/>
          <p:nvPr/>
        </p:nvCxnSpPr>
        <p:spPr>
          <a:xfrm>
            <a:off x="3625599" y="1649513"/>
            <a:ext cx="946401" cy="1995389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3540205" y="857231"/>
            <a:ext cx="1674737" cy="2787671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6072198" y="3513202"/>
            <a:ext cx="318032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4" name="Группа 133"/>
          <p:cNvGrpSpPr/>
          <p:nvPr/>
        </p:nvGrpSpPr>
        <p:grpSpPr>
          <a:xfrm>
            <a:off x="3563887" y="5019209"/>
            <a:ext cx="2101082" cy="523220"/>
            <a:chOff x="5435651" y="4017916"/>
            <a:chExt cx="2533324" cy="457669"/>
          </a:xfrm>
          <a:solidFill>
            <a:schemeClr val="bg2"/>
          </a:solidFill>
        </p:grpSpPr>
        <p:sp>
          <p:nvSpPr>
            <p:cNvPr id="136" name="TextBox 135"/>
            <p:cNvSpPr txBox="1"/>
            <p:nvPr/>
          </p:nvSpPr>
          <p:spPr>
            <a:xfrm>
              <a:off x="5435651" y="4017916"/>
              <a:ext cx="2533324" cy="4576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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7" name="Прямая соединительная линия 136"/>
            <p:cNvCxnSpPr/>
            <p:nvPr/>
          </p:nvCxnSpPr>
          <p:spPr>
            <a:xfrm>
              <a:off x="6546901" y="4063741"/>
              <a:ext cx="1302181" cy="1588"/>
            </a:xfrm>
            <a:prstGeom prst="line">
              <a:avLst/>
            </a:prstGeom>
            <a:grpFill/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1" name="Группа 140"/>
          <p:cNvGrpSpPr/>
          <p:nvPr/>
        </p:nvGrpSpPr>
        <p:grpSpPr>
          <a:xfrm>
            <a:off x="1089239" y="4462309"/>
            <a:ext cx="3372253" cy="523220"/>
            <a:chOff x="3804042" y="4205381"/>
            <a:chExt cx="3469555" cy="457669"/>
          </a:xfrm>
          <a:solidFill>
            <a:schemeClr val="bg2"/>
          </a:solidFill>
        </p:grpSpPr>
        <p:sp>
          <p:nvSpPr>
            <p:cNvPr id="142" name="TextBox 141"/>
            <p:cNvSpPr txBox="1"/>
            <p:nvPr/>
          </p:nvSpPr>
          <p:spPr>
            <a:xfrm>
              <a:off x="3804042" y="4205381"/>
              <a:ext cx="3469555" cy="4576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общ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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тр,п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9" name="Прямая соединительная линия 148"/>
            <p:cNvCxnSpPr/>
            <p:nvPr/>
          </p:nvCxnSpPr>
          <p:spPr>
            <a:xfrm>
              <a:off x="5461065" y="4255185"/>
              <a:ext cx="1575000" cy="1389"/>
            </a:xfrm>
            <a:prstGeom prst="line">
              <a:avLst/>
            </a:prstGeom>
            <a:grpFill/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3" name="Группа 152"/>
          <p:cNvGrpSpPr/>
          <p:nvPr/>
        </p:nvGrpSpPr>
        <p:grpSpPr>
          <a:xfrm>
            <a:off x="35496" y="5038373"/>
            <a:ext cx="3705915" cy="523220"/>
            <a:chOff x="3804043" y="4205381"/>
            <a:chExt cx="4208511" cy="457669"/>
          </a:xfrm>
          <a:solidFill>
            <a:schemeClr val="bg2"/>
          </a:solidFill>
        </p:grpSpPr>
        <p:sp>
          <p:nvSpPr>
            <p:cNvPr id="155" name="TextBox 154"/>
            <p:cNvSpPr txBox="1"/>
            <p:nvPr/>
          </p:nvSpPr>
          <p:spPr>
            <a:xfrm>
              <a:off x="3804043" y="4205381"/>
              <a:ext cx="4208511" cy="4576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общ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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(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Mg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а)</a:t>
              </a:r>
              <a:r>
                <a:rPr lang="en-US" sz="28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7" name="Прямая соединительная линия 156"/>
            <p:cNvCxnSpPr/>
            <p:nvPr/>
          </p:nvCxnSpPr>
          <p:spPr>
            <a:xfrm>
              <a:off x="5632021" y="4251206"/>
              <a:ext cx="1921500" cy="1"/>
            </a:xfrm>
            <a:prstGeom prst="line">
              <a:avLst/>
            </a:prstGeom>
            <a:grpFill/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8" name="TextBox 157"/>
          <p:cNvSpPr txBox="1"/>
          <p:nvPr/>
        </p:nvSpPr>
        <p:spPr>
          <a:xfrm>
            <a:off x="5690311" y="5004465"/>
            <a:ext cx="2482089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P=816Н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Прямоугольный треугольник 158"/>
          <p:cNvSpPr/>
          <p:nvPr/>
        </p:nvSpPr>
        <p:spPr>
          <a:xfrm>
            <a:off x="7329423" y="2085740"/>
            <a:ext cx="194905" cy="335148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Скругленный прямоугольник 159"/>
          <p:cNvSpPr/>
          <p:nvPr/>
        </p:nvSpPr>
        <p:spPr>
          <a:xfrm>
            <a:off x="7452320" y="3687766"/>
            <a:ext cx="428628" cy="3571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Скругленный прямоугольник 160"/>
          <p:cNvSpPr/>
          <p:nvPr/>
        </p:nvSpPr>
        <p:spPr>
          <a:xfrm>
            <a:off x="8375235" y="3708088"/>
            <a:ext cx="413705" cy="3571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6688141" y="4247889"/>
            <a:ext cx="185738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=27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°</a:t>
            </a: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7000892" y="6215082"/>
            <a:ext cx="2143108" cy="64291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 12-4,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стр.8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2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3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0"/>
                            </p:stCondLst>
                            <p:childTnLst>
                              <p:par>
                                <p:cTn id="2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55" grpId="0" build="p"/>
      <p:bldP spid="82" grpId="0" animBg="1"/>
      <p:bldP spid="60" grpId="0" animBg="1"/>
      <p:bldP spid="84" grpId="0" animBg="1"/>
      <p:bldP spid="135" grpId="0" animBg="1"/>
      <p:bldP spid="138" grpId="0" animBg="1"/>
      <p:bldP spid="139" grpId="0" animBg="1"/>
      <p:bldP spid="140" grpId="0" animBg="1"/>
      <p:bldP spid="59" grpId="0" animBg="1"/>
      <p:bldP spid="61" grpId="0" animBg="1"/>
      <p:bldP spid="90" grpId="0" animBg="1"/>
      <p:bldP spid="132" grpId="0" animBg="1"/>
      <p:bldP spid="158" grpId="0" animBg="1"/>
      <p:bldP spid="159" grpId="0" animBg="1"/>
      <p:bldP spid="160" grpId="0" animBg="1"/>
      <p:bldP spid="161" grpId="0" animBg="1"/>
      <p:bldP spid="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№246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 Резинка лежит на диске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0" y="1500174"/>
            <a:ext cx="285748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=50г</a:t>
            </a:r>
          </a:p>
          <a:p>
            <a:pPr lvl="0">
              <a:lnSpc>
                <a:spcPts val="3500"/>
              </a:lnSpc>
            </a:pPr>
            <a:r>
              <a:rPr lang="el-GR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об/мин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0,25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моб/с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</a:p>
          <a:p>
            <a:pPr>
              <a:lnSpc>
                <a:spcPts val="3500"/>
              </a:lnSpc>
            </a:pPr>
            <a:endParaRPr lang="ru-RU" sz="48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-=12м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71406" y="1285860"/>
            <a:ext cx="2571768" cy="3060000"/>
            <a:chOff x="928662" y="1571612"/>
            <a:chExt cx="2573356" cy="306000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rot="5400000" flipH="1" flipV="1">
              <a:off x="1971224" y="3100818"/>
              <a:ext cx="3060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928662" y="3929066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5072074"/>
            <a:ext cx="757239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тормозите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перед поворотом!!!!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57324" y="0"/>
            <a:ext cx="7286676" cy="9900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Резинка движется по окружности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oz)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тр.п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3" name="Группа 4"/>
          <p:cNvGrpSpPr/>
          <p:nvPr/>
        </p:nvGrpSpPr>
        <p:grpSpPr>
          <a:xfrm>
            <a:off x="6858016" y="3000372"/>
            <a:ext cx="714380" cy="461665"/>
            <a:chOff x="2714612" y="4429132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7"/>
          <p:cNvGrpSpPr/>
          <p:nvPr/>
        </p:nvGrpSpPr>
        <p:grpSpPr>
          <a:xfrm>
            <a:off x="7286644" y="1038509"/>
            <a:ext cx="714380" cy="461665"/>
            <a:chOff x="3357554" y="2143116"/>
            <a:chExt cx="714380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0"/>
          <p:cNvGrpSpPr/>
          <p:nvPr/>
        </p:nvGrpSpPr>
        <p:grpSpPr>
          <a:xfrm>
            <a:off x="6643702" y="1957320"/>
            <a:ext cx="714380" cy="400110"/>
            <a:chOff x="1857356" y="2528824"/>
            <a:chExt cx="714380" cy="400110"/>
          </a:xfrm>
        </p:grpSpPr>
        <p:cxnSp>
          <p:nvCxnSpPr>
            <p:cNvPr id="75" name="Прямая со стрелкой 7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857356" y="2528824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5" name="Прямая соединительная линия 84"/>
          <p:cNvCxnSpPr/>
          <p:nvPr/>
        </p:nvCxnSpPr>
        <p:spPr>
          <a:xfrm rot="-120000" flipV="1">
            <a:off x="6858016" y="2414825"/>
            <a:ext cx="720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7106183" y="295682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7082403" y="189755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rot="10800000" flipV="1">
            <a:off x="7713684" y="2643182"/>
            <a:ext cx="715968" cy="357190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"/>
          <p:cNvGrpSpPr/>
          <p:nvPr/>
        </p:nvGrpSpPr>
        <p:grpSpPr>
          <a:xfrm>
            <a:off x="7858148" y="2714620"/>
            <a:ext cx="714380" cy="584775"/>
            <a:chOff x="3357554" y="2143116"/>
            <a:chExt cx="714380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>
            <a:off x="6643702" y="1785926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7"/>
          <p:cNvGrpSpPr/>
          <p:nvPr/>
        </p:nvGrpSpPr>
        <p:grpSpPr>
          <a:xfrm>
            <a:off x="6715140" y="1142984"/>
            <a:ext cx="714380" cy="584775"/>
            <a:chOff x="3357554" y="2143116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131"/>
          <p:cNvGrpSpPr/>
          <p:nvPr/>
        </p:nvGrpSpPr>
        <p:grpSpPr>
          <a:xfrm>
            <a:off x="8428738" y="1571612"/>
            <a:ext cx="715262" cy="1428760"/>
            <a:chOff x="4713994" y="1142984"/>
            <a:chExt cx="715262" cy="1428760"/>
          </a:xfrm>
        </p:grpSpPr>
        <p:grpSp>
          <p:nvGrpSpPr>
            <p:cNvPr id="9" name="Группа 68"/>
            <p:cNvGrpSpPr/>
            <p:nvPr/>
          </p:nvGrpSpPr>
          <p:grpSpPr>
            <a:xfrm rot="10800000">
              <a:off x="4740210" y="1285860"/>
              <a:ext cx="546170" cy="1285884"/>
              <a:chOff x="671325" y="1571634"/>
              <a:chExt cx="983713" cy="3060000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682438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4713994" y="171448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z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000628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2714612" y="1142984"/>
            <a:ext cx="37147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928926" y="1643050"/>
            <a:ext cx="2357454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928926" y="2214554"/>
            <a:ext cx="2286016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3286116" y="2786058"/>
            <a:ext cx="1500198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grpSp>
        <p:nvGrpSpPr>
          <p:cNvPr id="10" name="Группа 55"/>
          <p:cNvGrpSpPr/>
          <p:nvPr/>
        </p:nvGrpSpPr>
        <p:grpSpPr>
          <a:xfrm>
            <a:off x="3286116" y="3429000"/>
            <a:ext cx="2071670" cy="773540"/>
            <a:chOff x="630659" y="4665259"/>
            <a:chExt cx="2071670" cy="773540"/>
          </a:xfrm>
        </p:grpSpPr>
        <p:sp>
          <p:nvSpPr>
            <p:cNvPr id="145" name="Text Box 5"/>
            <p:cNvSpPr txBox="1">
              <a:spLocks noChangeArrowheads="1"/>
            </p:cNvSpPr>
            <p:nvPr/>
          </p:nvSpPr>
          <p:spPr bwMode="auto">
            <a:xfrm>
              <a:off x="1512748" y="4665259"/>
              <a:ext cx="1189581" cy="773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l-GR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4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spcAft>
                  <a:spcPts val="1000"/>
                </a:spcAft>
              </a:pP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30659" y="4786322"/>
              <a:ext cx="100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54" name="Прямая со стрелкой 153"/>
          <p:cNvCxnSpPr/>
          <p:nvPr/>
        </p:nvCxnSpPr>
        <p:spPr>
          <a:xfrm>
            <a:off x="3500430" y="1500174"/>
            <a:ext cx="1285884" cy="285752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rot="5400000">
            <a:off x="2750331" y="1250141"/>
            <a:ext cx="1143008" cy="71438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Arc 6"/>
          <p:cNvSpPr>
            <a:spLocks/>
          </p:cNvSpPr>
          <p:nvPr/>
        </p:nvSpPr>
        <p:spPr bwMode="auto">
          <a:xfrm>
            <a:off x="6078236" y="2011518"/>
            <a:ext cx="1529502" cy="738444"/>
          </a:xfrm>
          <a:custGeom>
            <a:avLst/>
            <a:gdLst>
              <a:gd name="G0" fmla="+- 13878 0 0"/>
              <a:gd name="G1" fmla="+- 21600 0 0"/>
              <a:gd name="G2" fmla="+- 21600 0 0"/>
              <a:gd name="T0" fmla="*/ 13878 w 35478"/>
              <a:gd name="T1" fmla="*/ 0 h 43200"/>
              <a:gd name="T2" fmla="*/ 0 w 35478"/>
              <a:gd name="T3" fmla="*/ 38152 h 43200"/>
              <a:gd name="T4" fmla="*/ 13878 w 354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478" h="43200" fill="none" extrusionOk="0">
                <a:moveTo>
                  <a:pt x="13877" y="0"/>
                </a:moveTo>
                <a:cubicBezTo>
                  <a:pt x="25807" y="0"/>
                  <a:pt x="35478" y="9670"/>
                  <a:pt x="35478" y="21600"/>
                </a:cubicBezTo>
                <a:cubicBezTo>
                  <a:pt x="35478" y="33529"/>
                  <a:pt x="25807" y="43200"/>
                  <a:pt x="13878" y="43200"/>
                </a:cubicBezTo>
                <a:cubicBezTo>
                  <a:pt x="8802" y="43200"/>
                  <a:pt x="3889" y="41412"/>
                  <a:pt x="0" y="38151"/>
                </a:cubicBezTo>
              </a:path>
              <a:path w="35478" h="43200" stroke="0" extrusionOk="0">
                <a:moveTo>
                  <a:pt x="13877" y="0"/>
                </a:moveTo>
                <a:cubicBezTo>
                  <a:pt x="25807" y="0"/>
                  <a:pt x="35478" y="9670"/>
                  <a:pt x="35478" y="21600"/>
                </a:cubicBezTo>
                <a:cubicBezTo>
                  <a:pt x="35478" y="33529"/>
                  <a:pt x="25807" y="43200"/>
                  <a:pt x="13878" y="43200"/>
                </a:cubicBezTo>
                <a:cubicBezTo>
                  <a:pt x="8802" y="43200"/>
                  <a:pt x="3889" y="41412"/>
                  <a:pt x="0" y="38151"/>
                </a:cubicBezTo>
                <a:lnTo>
                  <a:pt x="13878" y="2160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7320240" y="2206963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2928926" y="2357430"/>
            <a:ext cx="500066" cy="357190"/>
          </a:xfrm>
          <a:prstGeom prst="roundRect">
            <a:avLst/>
          </a:prstGeom>
          <a:solidFill>
            <a:schemeClr val="bg1">
              <a:lumMod val="8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4525276" y="2357430"/>
            <a:ext cx="357190" cy="357190"/>
          </a:xfrm>
          <a:prstGeom prst="roundRect">
            <a:avLst/>
          </a:prstGeom>
          <a:solidFill>
            <a:schemeClr val="bg1">
              <a:lumMod val="8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5572132" y="3643314"/>
            <a:ext cx="1857388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l-GR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32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87" name="TextBox 86"/>
          <p:cNvSpPr txBox="1"/>
          <p:nvPr/>
        </p:nvSpPr>
        <p:spPr>
          <a:xfrm>
            <a:off x="3428992" y="4357694"/>
            <a:ext cx="1857388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l-GR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32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8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9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55" grpId="0" build="p"/>
      <p:bldP spid="82" grpId="0"/>
      <p:bldP spid="60" grpId="0" animBg="1"/>
      <p:bldP spid="133" grpId="0" animBg="1"/>
      <p:bldP spid="135" grpId="0" animBg="1"/>
      <p:bldP spid="138" grpId="0" animBg="1"/>
      <p:bldP spid="139" grpId="0" animBg="1"/>
      <p:bldP spid="71" grpId="0" animBg="1"/>
      <p:bldP spid="84" grpId="0" animBg="1"/>
      <p:bldP spid="80" grpId="0" animBg="1"/>
      <p:bldP spid="95" grpId="0" animBg="1"/>
      <p:bldP spid="74" grpId="0" animBg="1"/>
      <p:bldP spid="8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какой скорость мотоциклу нужно двигаться по вертикальной стене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0" y="857232"/>
            <a:ext cx="2500298" cy="233653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ts val="35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V-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=500кг</a:t>
            </a: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=0,4</a:t>
            </a:r>
          </a:p>
          <a:p>
            <a:pPr>
              <a:lnSpc>
                <a:spcPts val="3500"/>
              </a:lnSpc>
            </a:pPr>
            <a:endParaRPr lang="ru-RU" sz="48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=10м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5000636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только по окружности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со скоростью не меньше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15,8 м/с,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это около 60км/ч.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643174" y="0"/>
            <a:ext cx="6072230" cy="9900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Мотоцикл  движется по окружности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oz)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M·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3" name="Группа 4"/>
          <p:cNvGrpSpPr/>
          <p:nvPr/>
        </p:nvGrpSpPr>
        <p:grpSpPr>
          <a:xfrm>
            <a:off x="6858016" y="3000372"/>
            <a:ext cx="714380" cy="461665"/>
            <a:chOff x="2714612" y="4429132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0"/>
          <p:cNvGrpSpPr/>
          <p:nvPr/>
        </p:nvGrpSpPr>
        <p:grpSpPr>
          <a:xfrm>
            <a:off x="6858016" y="1314378"/>
            <a:ext cx="714380" cy="400110"/>
            <a:chOff x="1857356" y="2528824"/>
            <a:chExt cx="714380" cy="400110"/>
          </a:xfrm>
        </p:grpSpPr>
        <p:cxnSp>
          <p:nvCxnSpPr>
            <p:cNvPr id="75" name="Прямая со стрелкой 7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857356" y="2528824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5" name="Прямая соединительная линия 84"/>
          <p:cNvCxnSpPr/>
          <p:nvPr/>
        </p:nvCxnSpPr>
        <p:spPr>
          <a:xfrm rot="-120000" flipV="1">
            <a:off x="6858016" y="2414825"/>
            <a:ext cx="720000" cy="28380"/>
          </a:xfrm>
          <a:prstGeom prst="line">
            <a:avLst/>
          </a:prstGeom>
          <a:ln w="50800">
            <a:solidFill>
              <a:srgbClr val="0014AC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7106183" y="295682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7082403" y="1897557"/>
            <a:ext cx="1021304" cy="17253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rot="10800000" flipV="1">
            <a:off x="7713684" y="2643182"/>
            <a:ext cx="715968" cy="357190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"/>
          <p:cNvGrpSpPr/>
          <p:nvPr/>
        </p:nvGrpSpPr>
        <p:grpSpPr>
          <a:xfrm>
            <a:off x="7858148" y="2714620"/>
            <a:ext cx="714380" cy="584775"/>
            <a:chOff x="3357554" y="2143116"/>
            <a:chExt cx="714380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>
            <a:off x="6643702" y="1857362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7"/>
          <p:cNvGrpSpPr/>
          <p:nvPr/>
        </p:nvGrpSpPr>
        <p:grpSpPr>
          <a:xfrm>
            <a:off x="6215074" y="1844093"/>
            <a:ext cx="714380" cy="584775"/>
            <a:chOff x="2857488" y="2844225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2857488" y="2844225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2938551" y="3031722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131"/>
          <p:cNvGrpSpPr/>
          <p:nvPr/>
        </p:nvGrpSpPr>
        <p:grpSpPr>
          <a:xfrm>
            <a:off x="8428738" y="1571612"/>
            <a:ext cx="715262" cy="1428760"/>
            <a:chOff x="4713994" y="1142984"/>
            <a:chExt cx="715262" cy="1428760"/>
          </a:xfrm>
        </p:grpSpPr>
        <p:grpSp>
          <p:nvGrpSpPr>
            <p:cNvPr id="9" name="Группа 68"/>
            <p:cNvGrpSpPr/>
            <p:nvPr/>
          </p:nvGrpSpPr>
          <p:grpSpPr>
            <a:xfrm rot="10800000">
              <a:off x="4740210" y="1285860"/>
              <a:ext cx="546170" cy="1285884"/>
              <a:chOff x="671325" y="1571634"/>
              <a:chExt cx="983713" cy="3060000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682438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4713994" y="171448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z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000628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2714612" y="1000108"/>
            <a:ext cx="392909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тр.п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928926" y="1643050"/>
            <a:ext cx="2357454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928926" y="2214554"/>
            <a:ext cx="2286016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3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3286116" y="2786058"/>
            <a:ext cx="1500198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3200" dirty="0"/>
          </a:p>
        </p:txBody>
      </p:sp>
      <p:cxnSp>
        <p:nvCxnSpPr>
          <p:cNvPr id="154" name="Прямая со стрелкой 153"/>
          <p:cNvCxnSpPr/>
          <p:nvPr/>
        </p:nvCxnSpPr>
        <p:spPr>
          <a:xfrm rot="16200000" flipH="1">
            <a:off x="3714744" y="714356"/>
            <a:ext cx="1071570" cy="1071570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rot="5400000">
            <a:off x="3178959" y="1464455"/>
            <a:ext cx="500066" cy="285752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7472083" y="2206963"/>
            <a:ext cx="214314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2928926" y="2357430"/>
            <a:ext cx="500066" cy="357190"/>
          </a:xfrm>
          <a:prstGeom prst="roundRect">
            <a:avLst/>
          </a:prstGeom>
          <a:solidFill>
            <a:schemeClr val="bg1">
              <a:lumMod val="8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4339026" y="2338770"/>
            <a:ext cx="357190" cy="357190"/>
          </a:xfrm>
          <a:prstGeom prst="roundRect">
            <a:avLst/>
          </a:prstGeom>
          <a:solidFill>
            <a:schemeClr val="bg1">
              <a:lumMod val="8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709710" y="1500174"/>
            <a:ext cx="71438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3286116" y="3357562"/>
            <a:ext cx="1500198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2,5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3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429256" y="1500174"/>
            <a:ext cx="71438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5500694" y="2214554"/>
            <a:ext cx="2214578" cy="500066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7"/>
          <p:cNvGrpSpPr/>
          <p:nvPr/>
        </p:nvGrpSpPr>
        <p:grpSpPr>
          <a:xfrm>
            <a:off x="6500826" y="2467269"/>
            <a:ext cx="714380" cy="461665"/>
            <a:chOff x="3357554" y="2143116"/>
            <a:chExt cx="714380" cy="461665"/>
          </a:xfrm>
        </p:grpSpPr>
        <p:sp>
          <p:nvSpPr>
            <p:cNvPr id="58" name="TextBox 57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Прямая со стрелкой 5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Группа 55"/>
          <p:cNvGrpSpPr/>
          <p:nvPr/>
        </p:nvGrpSpPr>
        <p:grpSpPr>
          <a:xfrm>
            <a:off x="4786314" y="3571876"/>
            <a:ext cx="1597548" cy="1132099"/>
            <a:chOff x="630659" y="4438667"/>
            <a:chExt cx="1597548" cy="1132099"/>
          </a:xfrm>
        </p:grpSpPr>
        <p:grpSp>
          <p:nvGrpSpPr>
            <p:cNvPr id="62" name="Group 3"/>
            <p:cNvGrpSpPr>
              <a:grpSpLocks/>
            </p:cNvGrpSpPr>
            <p:nvPr/>
          </p:nvGrpSpPr>
          <p:grpSpPr bwMode="auto">
            <a:xfrm>
              <a:off x="1512695" y="4438667"/>
              <a:ext cx="715458" cy="1132099"/>
              <a:chOff x="9815" y="3167"/>
              <a:chExt cx="183" cy="622"/>
            </a:xfrm>
          </p:grpSpPr>
          <p:sp>
            <p:nvSpPr>
              <p:cNvPr id="70" name="Text Box 4"/>
              <p:cNvSpPr txBox="1">
                <a:spLocks noChangeArrowheads="1"/>
              </p:cNvSpPr>
              <p:nvPr/>
            </p:nvSpPr>
            <p:spPr bwMode="auto">
              <a:xfrm>
                <a:off x="9827" y="3421"/>
                <a:ext cx="11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 Box 5"/>
              <p:cNvSpPr txBox="1">
                <a:spLocks noChangeArrowheads="1"/>
              </p:cNvSpPr>
              <p:nvPr/>
            </p:nvSpPr>
            <p:spPr bwMode="auto">
              <a:xfrm>
                <a:off x="9815" y="3167"/>
                <a:ext cx="183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1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630659" y="4786322"/>
              <a:ext cx="100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6" name="Группа 55"/>
          <p:cNvGrpSpPr/>
          <p:nvPr/>
        </p:nvGrpSpPr>
        <p:grpSpPr>
          <a:xfrm>
            <a:off x="7425178" y="3643314"/>
            <a:ext cx="1147350" cy="1132099"/>
            <a:chOff x="1080803" y="4438667"/>
            <a:chExt cx="1147350" cy="1132099"/>
          </a:xfrm>
        </p:grpSpPr>
        <p:grpSp>
          <p:nvGrpSpPr>
            <p:cNvPr id="77" name="Group 3"/>
            <p:cNvGrpSpPr>
              <a:grpSpLocks/>
            </p:cNvGrpSpPr>
            <p:nvPr/>
          </p:nvGrpSpPr>
          <p:grpSpPr bwMode="auto">
            <a:xfrm>
              <a:off x="1512695" y="4438667"/>
              <a:ext cx="715458" cy="1132099"/>
              <a:chOff x="9815" y="3167"/>
              <a:chExt cx="183" cy="622"/>
            </a:xfrm>
          </p:grpSpPr>
          <p:sp>
            <p:nvSpPr>
              <p:cNvPr id="79" name="Text Box 4"/>
              <p:cNvSpPr txBox="1">
                <a:spLocks noChangeArrowheads="1"/>
              </p:cNvSpPr>
              <p:nvPr/>
            </p:nvSpPr>
            <p:spPr bwMode="auto">
              <a:xfrm>
                <a:off x="9827" y="3421"/>
                <a:ext cx="11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" name="Text Box 5"/>
              <p:cNvSpPr txBox="1">
                <a:spLocks noChangeArrowheads="1"/>
              </p:cNvSpPr>
              <p:nvPr/>
            </p:nvSpPr>
            <p:spPr bwMode="auto">
              <a:xfrm>
                <a:off x="9815" y="3167"/>
                <a:ext cx="183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1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1080803" y="4786322"/>
              <a:ext cx="428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0" name="Group 3"/>
          <p:cNvGrpSpPr>
            <a:grpSpLocks/>
          </p:cNvGrpSpPr>
          <p:nvPr/>
        </p:nvGrpSpPr>
        <p:grpSpPr bwMode="auto">
          <a:xfrm>
            <a:off x="6927041" y="3654223"/>
            <a:ext cx="762373" cy="1132099"/>
            <a:chOff x="9815" y="3167"/>
            <a:chExt cx="195" cy="622"/>
          </a:xfrm>
        </p:grpSpPr>
        <p:sp>
          <p:nvSpPr>
            <p:cNvPr id="92" name="Text Box 4"/>
            <p:cNvSpPr txBox="1">
              <a:spLocks noChangeArrowheads="1"/>
            </p:cNvSpPr>
            <p:nvPr/>
          </p:nvSpPr>
          <p:spPr bwMode="auto">
            <a:xfrm>
              <a:off x="9827" y="3421"/>
              <a:ext cx="18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40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4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Text Box 5"/>
            <p:cNvSpPr txBox="1">
              <a:spLocks noChangeArrowheads="1"/>
            </p:cNvSpPr>
            <p:nvPr/>
          </p:nvSpPr>
          <p:spPr bwMode="auto">
            <a:xfrm>
              <a:off x="9815" y="3167"/>
              <a:ext cx="183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Line 6"/>
            <p:cNvSpPr>
              <a:spLocks noChangeShapeType="1"/>
            </p:cNvSpPr>
            <p:nvPr/>
          </p:nvSpPr>
          <p:spPr bwMode="auto">
            <a:xfrm>
              <a:off x="9827" y="3537"/>
              <a:ext cx="1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643042" y="5429264"/>
            <a:ext cx="714380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97" name="TextBox 96"/>
          <p:cNvSpPr txBox="1"/>
          <p:nvPr/>
        </p:nvSpPr>
        <p:spPr>
          <a:xfrm>
            <a:off x="5022144" y="5450780"/>
            <a:ext cx="428628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9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0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55" grpId="0" build="p" animBg="1"/>
      <p:bldP spid="82" grpId="0"/>
      <p:bldP spid="60" grpId="0" animBg="1"/>
      <p:bldP spid="133" grpId="0" animBg="1"/>
      <p:bldP spid="135" grpId="0" animBg="1"/>
      <p:bldP spid="138" grpId="0" animBg="1"/>
      <p:bldP spid="139" grpId="0" animBg="1"/>
      <p:bldP spid="84" grpId="0" animBg="1"/>
      <p:bldP spid="80" grpId="0" animBg="1"/>
      <p:bldP spid="95" grpId="0" animBg="1"/>
      <p:bldP spid="53" grpId="0" animBg="1"/>
      <p:bldP spid="56" grpId="0" animBg="1"/>
      <p:bldP spid="96" grpId="0" animBg="1"/>
      <p:bldP spid="96" grpId="1" animBg="1"/>
      <p:bldP spid="97" grpId="0" animBg="1"/>
      <p:bldP spid="9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Почему при больших скоростях автомобиль иногда «заносит» на поворотах?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Каким образом поворачивает теплоход?</a:t>
            </a:r>
            <a:endParaRPr lang="ru-RU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3.Велосипедист двигается по вращающемуся диску так, что относительно земли он покоится. </a:t>
            </a:r>
          </a:p>
          <a:p>
            <a:pPr lvl="0" eaLnBrk="0" hangingPunct="0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какую сторону он должен наклоняться?(</a:t>
            </a:r>
            <a:r>
              <a:rPr lang="ru-RU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в какую!)</a:t>
            </a:r>
            <a:endParaRPr lang="ru-RU" sz="3200" dirty="0" smtClean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Зачем человек поплевывает на руки, беря в руки топор?</a:t>
            </a:r>
          </a:p>
          <a:p>
            <a:pPr eaLnBrk="0" hangingPunct="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 Почему проходимость колес с большим радиус выше, чем  с маленьким?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Зачем велосипедист  наклоняется на повороте?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0" y="0"/>
            <a:ext cx="9144000" cy="7072363"/>
            <a:chOff x="214282" y="0"/>
            <a:chExt cx="9144000" cy="7072363"/>
          </a:xfrm>
        </p:grpSpPr>
        <p:grpSp>
          <p:nvGrpSpPr>
            <p:cNvPr id="30" name="Группа 16"/>
            <p:cNvGrpSpPr/>
            <p:nvPr/>
          </p:nvGrpSpPr>
          <p:grpSpPr>
            <a:xfrm>
              <a:off x="214282" y="0"/>
              <a:ext cx="9144000" cy="7072363"/>
              <a:chOff x="-428628" y="0"/>
              <a:chExt cx="9144000" cy="7072363"/>
            </a:xfrm>
            <a:solidFill>
              <a:schemeClr val="tx1">
                <a:alpha val="66000"/>
              </a:schemeClr>
            </a:solidFill>
          </p:grpSpPr>
          <p:grpSp>
            <p:nvGrpSpPr>
              <p:cNvPr id="43" name="Группа 12"/>
              <p:cNvGrpSpPr/>
              <p:nvPr/>
            </p:nvGrpSpPr>
            <p:grpSpPr>
              <a:xfrm>
                <a:off x="-428628" y="0"/>
                <a:ext cx="9144000" cy="7072363"/>
                <a:chOff x="-428628" y="-142877"/>
                <a:chExt cx="9144000" cy="7072363"/>
              </a:xfrm>
              <a:grpFill/>
            </p:grpSpPr>
            <p:sp>
              <p:nvSpPr>
                <p:cNvPr id="50" name="Прямоугольник 49"/>
                <p:cNvSpPr/>
                <p:nvPr/>
              </p:nvSpPr>
              <p:spPr>
                <a:xfrm>
                  <a:off x="-428628" y="-142877"/>
                  <a:ext cx="9144000" cy="7072363"/>
                </a:xfrm>
                <a:prstGeom prst="rect">
                  <a:avLst/>
                </a:prstGeom>
                <a:grpFill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     </a:t>
                  </a:r>
                  <a:endParaRPr lang="ru-RU" sz="11500" b="1" dirty="0" smtClean="0">
                    <a:solidFill>
                      <a:srgbClr val="FFC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ru-RU" sz="5400" b="1" dirty="0" err="1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тр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=</a:t>
                  </a:r>
                  <a:r>
                    <a:rPr lang="en-US" sz="80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</a:t>
                  </a:r>
                  <a:r>
                    <a:rPr lang="en-US" sz="80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endParaRPr lang="ru-RU" sz="8000" dirty="0" smtClean="0">
                    <a:solidFill>
                      <a:schemeClr val="bg1"/>
                    </a:solidFill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115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4929158" y="5143511"/>
                  <a:ext cx="3571932" cy="110799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6600" b="1" baseline="-25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lang="ru-RU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at</a:t>
                  </a:r>
                  <a:r>
                    <a:rPr lang="ru-RU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lang="ru-RU" sz="66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4" name="Группа 15"/>
              <p:cNvGrpSpPr/>
              <p:nvPr/>
            </p:nvGrpSpPr>
            <p:grpSpPr>
              <a:xfrm>
                <a:off x="1428724" y="105297"/>
                <a:ext cx="3870105" cy="1323438"/>
                <a:chOff x="-156654" y="638277"/>
                <a:chExt cx="2113700" cy="1082017"/>
              </a:xfrm>
              <a:grpFill/>
            </p:grpSpPr>
            <p:sp>
              <p:nvSpPr>
                <p:cNvPr id="45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428596" y="638277"/>
                  <a:ext cx="933026" cy="108201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8000" b="1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lang="ru-RU" sz="8000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lang="ru-RU" sz="8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1091879" y="682724"/>
                  <a:ext cx="865167" cy="98136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72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</a:t>
                  </a:r>
                  <a:r>
                    <a:rPr lang="el-GR" sz="72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Σ</a:t>
                  </a:r>
                  <a:r>
                    <a:rPr lang="en-US" sz="72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endParaRPr lang="ru-RU" sz="7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-156654" y="1003759"/>
                  <a:ext cx="624285" cy="59972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5000"/>
                    </a:lnSpc>
                  </a:pPr>
                  <a:r>
                    <a:rPr lang="ru-RU" sz="6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endParaRPr lang="ru-RU" sz="6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Line 23"/>
                <p:cNvSpPr>
                  <a:spLocks noChangeShapeType="1"/>
                </p:cNvSpPr>
                <p:nvPr/>
              </p:nvSpPr>
              <p:spPr bwMode="auto">
                <a:xfrm>
                  <a:off x="1590263" y="785794"/>
                  <a:ext cx="360000" cy="0"/>
                </a:xfrm>
                <a:prstGeom prst="line">
                  <a:avLst/>
                </a:prstGeom>
                <a:grpFill/>
                <a:ln w="76200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Line 23"/>
                <p:cNvSpPr>
                  <a:spLocks noChangeShapeType="1"/>
                </p:cNvSpPr>
                <p:nvPr/>
              </p:nvSpPr>
              <p:spPr bwMode="auto">
                <a:xfrm>
                  <a:off x="509142" y="879413"/>
                  <a:ext cx="360000" cy="0"/>
                </a:xfrm>
                <a:prstGeom prst="line">
                  <a:avLst/>
                </a:prstGeom>
                <a:grpFill/>
                <a:ln w="38100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31" name="Группа 55"/>
            <p:cNvGrpSpPr/>
            <p:nvPr/>
          </p:nvGrpSpPr>
          <p:grpSpPr>
            <a:xfrm>
              <a:off x="259858" y="1357298"/>
              <a:ext cx="2383314" cy="1178652"/>
              <a:chOff x="630659" y="4438667"/>
              <a:chExt cx="1597459" cy="1178652"/>
            </a:xfrm>
          </p:grpSpPr>
          <p:grpSp>
            <p:nvGrpSpPr>
              <p:cNvPr id="38" name="Group 3"/>
              <p:cNvGrpSpPr>
                <a:grpSpLocks/>
              </p:cNvGrpSpPr>
              <p:nvPr/>
            </p:nvGrpSpPr>
            <p:grpSpPr bwMode="auto">
              <a:xfrm>
                <a:off x="1469655" y="4438667"/>
                <a:ext cx="758463" cy="1132099"/>
                <a:chOff x="9804" y="3167"/>
                <a:chExt cx="194" cy="622"/>
              </a:xfrm>
            </p:grpSpPr>
            <p:sp>
              <p:nvSpPr>
                <p:cNvPr id="4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827" y="3421"/>
                  <a:ext cx="11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815" y="3167"/>
                  <a:ext cx="183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54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2" name="Line 6"/>
                <p:cNvSpPr>
                  <a:spLocks noChangeShapeType="1"/>
                </p:cNvSpPr>
                <p:nvPr/>
              </p:nvSpPr>
              <p:spPr bwMode="auto">
                <a:xfrm>
                  <a:off x="9804" y="3598"/>
                  <a:ext cx="120" cy="0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>
              <a:xfrm>
                <a:off x="630659" y="4786322"/>
                <a:ext cx="10001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4000" b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ru-RU" sz="4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2" name="Группа 55"/>
            <p:cNvGrpSpPr/>
            <p:nvPr/>
          </p:nvGrpSpPr>
          <p:grpSpPr>
            <a:xfrm>
              <a:off x="557626" y="4906847"/>
              <a:ext cx="3870533" cy="1643078"/>
              <a:chOff x="-2992558" y="6935848"/>
              <a:chExt cx="3156376" cy="1215825"/>
            </a:xfrm>
          </p:grpSpPr>
          <p:grpSp>
            <p:nvGrpSpPr>
              <p:cNvPr id="33" name="Group 3"/>
              <p:cNvGrpSpPr>
                <a:grpSpLocks/>
              </p:cNvGrpSpPr>
              <p:nvPr/>
            </p:nvGrpSpPr>
            <p:grpSpPr bwMode="auto">
              <a:xfrm>
                <a:off x="-2807478" y="6935848"/>
                <a:ext cx="2971296" cy="1215825"/>
                <a:chOff x="8710" y="4539"/>
                <a:chExt cx="760" cy="668"/>
              </a:xfrm>
            </p:grpSpPr>
            <p:sp>
              <p:nvSpPr>
                <p:cNvPr id="35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8710" y="4839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ru-RU" sz="4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   </a:t>
                  </a: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2a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790" y="4539"/>
                  <a:ext cx="680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4800" b="1" baseline="-25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кон</a:t>
                  </a:r>
                  <a:r>
                    <a:rPr kumimoji="0" lang="en-US" sz="48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–v</a:t>
                  </a:r>
                  <a:r>
                    <a:rPr kumimoji="0" lang="ru-RU" sz="4800" b="1" i="0" u="none" strike="noStrike" cap="none" normalizeH="0" baseline="-25000" dirty="0" err="1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нач</a:t>
                  </a:r>
                  <a:r>
                    <a:rPr kumimoji="0" lang="en-US" sz="48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Line 6"/>
                <p:cNvSpPr>
                  <a:spLocks noChangeShapeType="1"/>
                </p:cNvSpPr>
                <p:nvPr/>
              </p:nvSpPr>
              <p:spPr bwMode="auto">
                <a:xfrm>
                  <a:off x="8830" y="4922"/>
                  <a:ext cx="530" cy="0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-2992558" y="7178267"/>
                <a:ext cx="785818" cy="751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4400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/>
          <p:cNvGrpSpPr/>
          <p:nvPr/>
        </p:nvGrpSpPr>
        <p:grpSpPr>
          <a:xfrm>
            <a:off x="4429124" y="0"/>
            <a:ext cx="3492000" cy="4357694"/>
            <a:chOff x="4429124" y="0"/>
            <a:chExt cx="3500430" cy="435769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21094" t="29167" r="68125" b="40000"/>
            <a:stretch>
              <a:fillRect/>
            </a:stretch>
          </p:blipFill>
          <p:spPr bwMode="auto">
            <a:xfrm flipH="1">
              <a:off x="4786314" y="0"/>
              <a:ext cx="3143240" cy="4252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Скругленный прямоугольник 22"/>
            <p:cNvSpPr/>
            <p:nvPr/>
          </p:nvSpPr>
          <p:spPr>
            <a:xfrm>
              <a:off x="4429124" y="2428868"/>
              <a:ext cx="1500198" cy="19288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7"/>
          <p:cNvGrpSpPr/>
          <p:nvPr/>
        </p:nvGrpSpPr>
        <p:grpSpPr>
          <a:xfrm>
            <a:off x="6286512" y="1643050"/>
            <a:ext cx="1000132" cy="461665"/>
            <a:chOff x="3357554" y="2143116"/>
            <a:chExt cx="1000132" cy="461665"/>
          </a:xfrm>
          <a:solidFill>
            <a:schemeClr val="bg2"/>
          </a:solidFill>
        </p:grpSpPr>
        <p:sp>
          <p:nvSpPr>
            <p:cNvPr id="4" name="TextBox 3"/>
            <p:cNvSpPr txBox="1"/>
            <p:nvPr/>
          </p:nvSpPr>
          <p:spPr>
            <a:xfrm>
              <a:off x="3357554" y="2143116"/>
              <a:ext cx="100013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общ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" name="Прямая со стрелкой 4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Прямая со стрелкой 5"/>
          <p:cNvCxnSpPr/>
          <p:nvPr/>
        </p:nvCxnSpPr>
        <p:spPr>
          <a:xfrm rot="16200000" flipV="1">
            <a:off x="5289009" y="2431497"/>
            <a:ext cx="1692000" cy="17253"/>
          </a:xfrm>
          <a:prstGeom prst="straightConnector1">
            <a:avLst/>
          </a:prstGeom>
          <a:ln w="76200">
            <a:solidFill>
              <a:srgbClr val="00B05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143768" y="1214420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7500958" y="571480"/>
            <a:ext cx="714380" cy="584775"/>
            <a:chOff x="3357554" y="2143116"/>
            <a:chExt cx="714380" cy="58477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" name="TextBox 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 стрелкой 10"/>
          <p:cNvCxnSpPr/>
          <p:nvPr/>
        </p:nvCxnSpPr>
        <p:spPr>
          <a:xfrm rot="10800000">
            <a:off x="6170082" y="2214554"/>
            <a:ext cx="1188000" cy="1588"/>
          </a:xfrm>
          <a:prstGeom prst="straightConnector1">
            <a:avLst/>
          </a:prstGeom>
          <a:ln w="50800">
            <a:solidFill>
              <a:srgbClr val="0014AC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V="1">
            <a:off x="5529388" y="3114554"/>
            <a:ext cx="1800000" cy="0"/>
          </a:xfrm>
          <a:prstGeom prst="straightConnector1">
            <a:avLst/>
          </a:prstGeom>
          <a:ln w="50800">
            <a:solidFill>
              <a:srgbClr val="0014AC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7"/>
          <p:cNvGrpSpPr/>
          <p:nvPr/>
        </p:nvGrpSpPr>
        <p:grpSpPr>
          <a:xfrm>
            <a:off x="7500958" y="1967203"/>
            <a:ext cx="428628" cy="461665"/>
            <a:chOff x="3357554" y="2143116"/>
            <a:chExt cx="619129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3357554" y="2143116"/>
              <a:ext cx="619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 стрелкой 15"/>
          <p:cNvCxnSpPr/>
          <p:nvPr/>
        </p:nvCxnSpPr>
        <p:spPr>
          <a:xfrm rot="16200000" flipV="1">
            <a:off x="6530082" y="3007115"/>
            <a:ext cx="1656000" cy="0"/>
          </a:xfrm>
          <a:prstGeom prst="straightConnector1">
            <a:avLst/>
          </a:prstGeom>
          <a:ln w="762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857884" y="4000504"/>
            <a:ext cx="788036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16200000" flipV="1">
            <a:off x="6072199" y="2571745"/>
            <a:ext cx="1643074" cy="92869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-120000" flipV="1">
            <a:off x="6421353" y="3884361"/>
            <a:ext cx="936000" cy="28380"/>
          </a:xfrm>
          <a:prstGeom prst="line">
            <a:avLst/>
          </a:prstGeom>
          <a:ln w="76200">
            <a:solidFill>
              <a:srgbClr val="C000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4"/>
          <p:cNvGrpSpPr/>
          <p:nvPr/>
        </p:nvGrpSpPr>
        <p:grpSpPr>
          <a:xfrm>
            <a:off x="5429256" y="3071810"/>
            <a:ext cx="714380" cy="523220"/>
            <a:chOff x="2714612" y="4429132"/>
            <a:chExt cx="714380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2714612" y="4429132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5000628" y="1500174"/>
            <a:ext cx="3071834" cy="1643074"/>
          </a:xfrm>
          <a:prstGeom prst="line">
            <a:avLst/>
          </a:prstGeom>
          <a:ln w="5715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10"/>
          <p:cNvGrpSpPr/>
          <p:nvPr/>
        </p:nvGrpSpPr>
        <p:grpSpPr>
          <a:xfrm>
            <a:off x="5857884" y="4000504"/>
            <a:ext cx="714380" cy="523220"/>
            <a:chOff x="1994179" y="2460676"/>
            <a:chExt cx="571504" cy="523220"/>
          </a:xfrm>
          <a:solidFill>
            <a:schemeClr val="bg2"/>
          </a:solidFill>
        </p:grpSpPr>
        <p:sp>
          <p:nvSpPr>
            <p:cNvPr id="32" name="TextBox 31"/>
            <p:cNvSpPr txBox="1"/>
            <p:nvPr/>
          </p:nvSpPr>
          <p:spPr>
            <a:xfrm>
              <a:off x="1994179" y="2460676"/>
              <a:ext cx="57150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71438" y="4500570"/>
            <a:ext cx="8929718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тело не вращалось надо чтобы сумма моментов сил была равна нулю, т.е. плечи всех сил относительно центра масс = нулю!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силы проходят через центр масс!!!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6211669"/>
            <a:ext cx="8671413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«Зачем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тела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наклоняются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повороте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714356"/>
            <a:ext cx="385762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1214422"/>
            <a:ext cx="2786050" cy="707886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 =N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22291"/>
            <a:ext cx="7286676" cy="5491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oz)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0" y="2643182"/>
            <a:ext cx="2071702" cy="584775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 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0" y="2000240"/>
            <a:ext cx="3000364" cy="707886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 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2400" dirty="0"/>
          </a:p>
        </p:txBody>
      </p:sp>
      <p:sp>
        <p:nvSpPr>
          <p:cNvPr id="40" name="Овал 39"/>
          <p:cNvSpPr/>
          <p:nvPr/>
        </p:nvSpPr>
        <p:spPr>
          <a:xfrm>
            <a:off x="6072198" y="1547862"/>
            <a:ext cx="142876" cy="1428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ый треугольник 40"/>
          <p:cNvSpPr/>
          <p:nvPr/>
        </p:nvSpPr>
        <p:spPr>
          <a:xfrm>
            <a:off x="6858016" y="3225745"/>
            <a:ext cx="357190" cy="584383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96231" y="3369358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41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42984"/>
            <a:ext cx="9501222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больших скоростях автомобиль иногда «заносит» на поворотах?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Tx/>
              <a:buChar char="•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Каким образом поворачивает теплоход?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3Велосипедист двигается по вращающемуся диску так, что относительно земли он покоится.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4.В какую сторону он должен наклоняться?</a:t>
            </a:r>
            <a:r>
              <a:rPr lang="ru-RU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в какую!)</a:t>
            </a:r>
            <a:endParaRPr lang="ru-RU" sz="1600" dirty="0" smtClean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Зачем человек поплевывает на руки, беря в руки топор?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ts val="1400"/>
              </a:lnSpc>
            </a:pPr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 Почему проходимость колес с большим радиус выше, чем  с маленьким?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 Зачем велосипедист  наклоняется на повороте?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385582"/>
          <a:ext cx="9144000" cy="4419600"/>
        </p:xfrm>
        <a:graphic>
          <a:graphicData uri="http://schemas.openxmlformats.org/drawingml/2006/table">
            <a:tbl>
              <a:tblPr/>
              <a:tblGrid>
                <a:gridCol w="4669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569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00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99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99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Д.З. гр. № 3 (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99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теме №12.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9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Закрепление знаний по теме 12: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  </a:t>
                      </a:r>
                      <a:r>
                        <a:rPr lang="ru-RU" sz="18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Аудиализация</a:t>
                      </a:r>
                      <a:r>
                        <a:rPr lang="ru-RU" sz="18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чего зависит и не зависит тормозной путь?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чего зависит и не зависит минимальный радиус горизонтального поворота?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визуализация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9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Решение типичных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 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19 (2) </a:t>
                      </a:r>
                      <a:endParaRPr lang="ru-RU" sz="28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</a:t>
                      </a:r>
                      <a:r>
                        <a:rPr lang="ru-RU" sz="2400" b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</a:t>
                      </a:r>
                      <a:r>
                        <a:rPr lang="ru-RU" sz="2400" b="1" dirty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19 (1) стр. 103.</a:t>
                      </a:r>
                      <a:endParaRPr lang="ru-RU" sz="1800" b="1" dirty="0">
                        <a:solidFill>
                          <a:srgbClr val="0014A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9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236, 238, 241, 242, 239.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Решение качественных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9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ДЗ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гр.№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50м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21852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- 11  (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/1у15н/ 43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(III)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/зт12/</a:t>
            </a:r>
            <a:r>
              <a:rPr kumimoji="0" lang="ru-RU" sz="28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Тормозной путь и время торможения.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знания по теме 12.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Создать условия для закрепления знаний темы 12, развития навыков решения задач, умений пользоваться законами динамики.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00364" y="0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71470" y="500042"/>
            <a:ext cx="7215238" cy="257176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5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Теме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№12 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37 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500"/>
              </a:lnSpc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Гр. 5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301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303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306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800" b="1" baseline="-25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т12</a:t>
            </a:r>
            <a:r>
              <a:rPr lang="ru-RU" sz="4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№13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6"/>
          <p:cNvSpPr txBox="1">
            <a:spLocks/>
          </p:cNvSpPr>
          <p:nvPr/>
        </p:nvSpPr>
        <p:spPr>
          <a:xfrm>
            <a:off x="2500266" y="0"/>
            <a:ext cx="6643734" cy="1142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Что?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i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Санки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двигаются ускоренно вниз по горке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6" name="Прямоугольный треугольник 65"/>
          <p:cNvSpPr/>
          <p:nvPr/>
        </p:nvSpPr>
        <p:spPr>
          <a:xfrm rot="16376365">
            <a:off x="2124694" y="2580480"/>
            <a:ext cx="642942" cy="357190"/>
          </a:xfrm>
          <a:prstGeom prst="rtTriangle">
            <a:avLst/>
          </a:prstGeom>
          <a:solidFill>
            <a:srgbClr val="FFFF00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ый треугольник 59"/>
          <p:cNvSpPr/>
          <p:nvPr/>
        </p:nvSpPr>
        <p:spPr>
          <a:xfrm>
            <a:off x="714348" y="1497748"/>
            <a:ext cx="4929222" cy="2357454"/>
          </a:xfrm>
          <a:prstGeom prst="rtTriangl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 стрелкой 72"/>
          <p:cNvCxnSpPr/>
          <p:nvPr/>
        </p:nvCxnSpPr>
        <p:spPr>
          <a:xfrm rot="5400000">
            <a:off x="1965307" y="3035297"/>
            <a:ext cx="1357322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5400000" flipH="1" flipV="1">
            <a:off x="2481832" y="1518640"/>
            <a:ext cx="1000132" cy="642942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5400000" flipH="1" flipV="1">
            <a:off x="1821637" y="2536001"/>
            <a:ext cx="1000132" cy="642942"/>
          </a:xfrm>
          <a:prstGeom prst="straightConnector1">
            <a:avLst/>
          </a:prstGeom>
          <a:ln w="44450">
            <a:solidFill>
              <a:srgbClr val="0014AC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2056680" y="3372552"/>
            <a:ext cx="571504" cy="285752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5400000" flipH="1" flipV="1">
            <a:off x="2491047" y="2780295"/>
            <a:ext cx="1000132" cy="642942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Группа 86"/>
          <p:cNvGrpSpPr/>
          <p:nvPr/>
        </p:nvGrpSpPr>
        <p:grpSpPr>
          <a:xfrm>
            <a:off x="2714612" y="3500414"/>
            <a:ext cx="714380" cy="461665"/>
            <a:chOff x="2714612" y="4429132"/>
            <a:chExt cx="714380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6" name="Прямая со стрелкой 8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Группа 88"/>
          <p:cNvGrpSpPr/>
          <p:nvPr/>
        </p:nvGrpSpPr>
        <p:grpSpPr>
          <a:xfrm>
            <a:off x="3357554" y="1214398"/>
            <a:ext cx="714380" cy="461665"/>
            <a:chOff x="3357554" y="2143116"/>
            <a:chExt cx="714380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8" name="Прямая со стрелкой 87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Группа 95"/>
          <p:cNvGrpSpPr/>
          <p:nvPr/>
        </p:nvGrpSpPr>
        <p:grpSpPr>
          <a:xfrm>
            <a:off x="2000232" y="1600106"/>
            <a:ext cx="571504" cy="400110"/>
            <a:chOff x="2000232" y="2528824"/>
            <a:chExt cx="571504" cy="400110"/>
          </a:xfrm>
        </p:grpSpPr>
        <p:cxnSp>
          <p:nvCxnSpPr>
            <p:cNvPr id="85" name="Прямая со стрелкой 8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8" name="Прямоугольник 97"/>
          <p:cNvSpPr/>
          <p:nvPr/>
        </p:nvSpPr>
        <p:spPr>
          <a:xfrm rot="1635248">
            <a:off x="2972516" y="2120317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 rot="1671037">
            <a:off x="1538743" y="2608684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1" name="Прямая со стрелкой 100"/>
          <p:cNvCxnSpPr/>
          <p:nvPr/>
        </p:nvCxnSpPr>
        <p:spPr>
          <a:xfrm>
            <a:off x="4071934" y="2786058"/>
            <a:ext cx="714380" cy="428628"/>
          </a:xfrm>
          <a:prstGeom prst="straightConnector1">
            <a:avLst/>
          </a:prstGeom>
          <a:ln w="635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ый треугольник 101"/>
          <p:cNvSpPr/>
          <p:nvPr/>
        </p:nvSpPr>
        <p:spPr>
          <a:xfrm>
            <a:off x="4714876" y="3429000"/>
            <a:ext cx="859378" cy="376598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ый треугольник 103"/>
          <p:cNvSpPr/>
          <p:nvPr/>
        </p:nvSpPr>
        <p:spPr>
          <a:xfrm rot="5400000">
            <a:off x="2579745" y="3006194"/>
            <a:ext cx="642942" cy="456338"/>
          </a:xfrm>
          <a:prstGeom prst="rtTriangle">
            <a:avLst/>
          </a:prstGeom>
          <a:solidFill>
            <a:srgbClr val="FFFF00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 rot="1535645">
            <a:off x="2391018" y="2058699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2214546" y="2106184"/>
            <a:ext cx="428628" cy="184441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2683643" y="2359779"/>
            <a:ext cx="571504" cy="285752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Группа 114"/>
          <p:cNvGrpSpPr/>
          <p:nvPr/>
        </p:nvGrpSpPr>
        <p:grpSpPr>
          <a:xfrm>
            <a:off x="4286248" y="2487035"/>
            <a:ext cx="556020" cy="584775"/>
            <a:chOff x="4362433" y="2426063"/>
            <a:chExt cx="556020" cy="584775"/>
          </a:xfrm>
        </p:grpSpPr>
        <p:sp>
          <p:nvSpPr>
            <p:cNvPr id="110" name="TextBox 109"/>
            <p:cNvSpPr txBox="1"/>
            <p:nvPr/>
          </p:nvSpPr>
          <p:spPr>
            <a:xfrm rot="2012913" flipH="1">
              <a:off x="4362433" y="2426063"/>
              <a:ext cx="5560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3200" dirty="0"/>
            </a:p>
          </p:txBody>
        </p:sp>
        <p:cxnSp>
          <p:nvCxnSpPr>
            <p:cNvPr id="113" name="Прямая со стрелкой 112"/>
            <p:cNvCxnSpPr/>
            <p:nvPr/>
          </p:nvCxnSpPr>
          <p:spPr>
            <a:xfrm>
              <a:off x="4525876" y="2501438"/>
              <a:ext cx="389932" cy="265146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7" name="Прямая со стрелкой 116"/>
          <p:cNvCxnSpPr/>
          <p:nvPr/>
        </p:nvCxnSpPr>
        <p:spPr>
          <a:xfrm>
            <a:off x="4876794" y="3370944"/>
            <a:ext cx="714380" cy="428628"/>
          </a:xfrm>
          <a:prstGeom prst="straightConnector1">
            <a:avLst/>
          </a:prstGeom>
          <a:ln w="635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Группа 123"/>
          <p:cNvGrpSpPr/>
          <p:nvPr/>
        </p:nvGrpSpPr>
        <p:grpSpPr>
          <a:xfrm>
            <a:off x="5115902" y="3120094"/>
            <a:ext cx="556020" cy="523220"/>
            <a:chOff x="5115902" y="3136083"/>
            <a:chExt cx="556020" cy="523220"/>
          </a:xfrm>
        </p:grpSpPr>
        <p:sp>
          <p:nvSpPr>
            <p:cNvPr id="119" name="TextBox 118"/>
            <p:cNvSpPr txBox="1"/>
            <p:nvPr/>
          </p:nvSpPr>
          <p:spPr>
            <a:xfrm rot="2012913" flipH="1">
              <a:off x="5115902" y="3136083"/>
              <a:ext cx="5560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2" name="Прямая со стрелкой 121"/>
            <p:cNvCxnSpPr/>
            <p:nvPr/>
          </p:nvCxnSpPr>
          <p:spPr>
            <a:xfrm>
              <a:off x="5357818" y="3143248"/>
              <a:ext cx="214314" cy="1428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5857884" y="1285860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Планета Земля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33792" y="928670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Деформация поверхности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72132" y="1714488"/>
            <a:ext cx="31851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Прижимающая  </a:t>
            </a:r>
          </a:p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составляющая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Mg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15008" y="2643182"/>
            <a:ext cx="31851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Скатывающая  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составляющая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Mg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1071546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Трение о поверхность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0" y="4429132"/>
            <a:ext cx="6572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ox)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  </a:t>
            </a:r>
          </a:p>
          <a:p>
            <a:pPr marL="514350" indent="-514350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-153386" y="206691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0" y="3857628"/>
            <a:ext cx="7786742" cy="584775"/>
            <a:chOff x="571472" y="3500438"/>
            <a:chExt cx="7858180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571472" y="3500438"/>
              <a:ext cx="7858180" cy="58477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/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Почему?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32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</a:t>
              </a:r>
              <a:r>
                <a:rPr lang="en-US" sz="3200" b="1" dirty="0" err="1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(2 </a:t>
              </a:r>
              <a:r>
                <a:rPr lang="ru-RU" sz="3200" b="1" dirty="0" err="1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з-н</a:t>
              </a:r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Н)            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endParaRPr lang="ru-RU" sz="3200" dirty="0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4435221" y="3571876"/>
              <a:ext cx="457489" cy="0"/>
            </a:xfrm>
            <a:prstGeom prst="line">
              <a:avLst/>
            </a:prstGeom>
            <a:ln w="22225">
              <a:solidFill>
                <a:srgbClr val="FF0000"/>
              </a:solidFill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2777073" y="3571876"/>
              <a:ext cx="457489" cy="0"/>
            </a:xfrm>
            <a:prstGeom prst="line">
              <a:avLst/>
            </a:prstGeom>
            <a:ln w="22225">
              <a:solidFill>
                <a:srgbClr val="FF0000"/>
              </a:solidFill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>
              <a:off x="3642194" y="3571876"/>
              <a:ext cx="457489" cy="0"/>
            </a:xfrm>
            <a:prstGeom prst="line">
              <a:avLst/>
            </a:prstGeom>
            <a:ln w="22225">
              <a:solidFill>
                <a:srgbClr val="FF0000"/>
              </a:solidFill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Line 18"/>
            <p:cNvSpPr>
              <a:spLocks noChangeShapeType="1"/>
            </p:cNvSpPr>
            <p:nvPr/>
          </p:nvSpPr>
          <p:spPr bwMode="auto">
            <a:xfrm>
              <a:off x="5401729" y="3571876"/>
              <a:ext cx="457489" cy="0"/>
            </a:xfrm>
            <a:prstGeom prst="line">
              <a:avLst/>
            </a:prstGeom>
            <a:ln w="22225">
              <a:solidFill>
                <a:srgbClr val="FF0000"/>
              </a:solidFill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57158" y="42860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57554" y="178592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0" y="5357826"/>
            <a:ext cx="2143140" cy="5847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79314" y="5362588"/>
            <a:ext cx="3929090" cy="5847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00166" y="5970288"/>
            <a:ext cx="5357850" cy="5847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 rot="19956786">
            <a:off x="5495611" y="4538151"/>
            <a:ext cx="3722500" cy="5847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75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75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000"/>
                            </p:stCondLst>
                            <p:childTnLst>
                              <p:par>
                                <p:cTn id="1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250"/>
                            </p:stCondLst>
                            <p:childTnLst>
                              <p:par>
                                <p:cTn id="172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7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8250"/>
                            </p:stCondLst>
                            <p:childTnLst>
                              <p:par>
                                <p:cTn id="17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250"/>
                            </p:stCondLst>
                            <p:childTnLst>
                              <p:par>
                                <p:cTn id="17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9" dur="2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4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5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9" dur="2000" fill="hold"/>
                                        <p:tgtEl>
                                          <p:spTgt spid="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500"/>
                            </p:stCondLst>
                            <p:childTnLst>
                              <p:par>
                                <p:cTn id="19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2" dur="2000" fill="hold"/>
                                        <p:tgtEl>
                                          <p:spTgt spid="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000"/>
                            </p:stCondLst>
                            <p:childTnLst>
                              <p:par>
                                <p:cTn id="2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0"/>
                            </p:stCondLst>
                            <p:childTnLst>
                              <p:par>
                                <p:cTn id="2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750"/>
                            </p:stCondLst>
                            <p:childTnLst>
                              <p:par>
                                <p:cTn id="219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8950"/>
                            </p:stCondLst>
                            <p:childTnLst>
                              <p:par>
                                <p:cTn id="226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150"/>
                            </p:stCondLst>
                            <p:childTnLst>
                              <p:par>
                                <p:cTn id="2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6" grpId="0" animBg="1"/>
      <p:bldP spid="98" grpId="0"/>
      <p:bldP spid="98" grpId="1"/>
      <p:bldP spid="98" grpId="2"/>
      <p:bldP spid="99" grpId="0"/>
      <p:bldP spid="99" grpId="1"/>
      <p:bldP spid="99" grpId="2"/>
      <p:bldP spid="102" grpId="0" animBg="1"/>
      <p:bldP spid="104" grpId="0" animBg="1"/>
      <p:bldP spid="105" grpId="0" animBg="1"/>
      <p:bldP spid="43" grpId="0"/>
      <p:bldP spid="44" grpId="0"/>
      <p:bldP spid="45" grpId="0"/>
      <p:bldP spid="46" grpId="0"/>
      <p:bldP spid="47" grpId="0"/>
      <p:bldP spid="49" grpId="0"/>
      <p:bldP spid="52" grpId="0"/>
      <p:bldP spid="48" grpId="0"/>
      <p:bldP spid="53" grpId="0" animBg="1"/>
      <p:bldP spid="54" grpId="0" animBg="1"/>
      <p:bldP spid="55" grpId="0" animBg="1"/>
      <p:bldP spid="5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71546"/>
            <a:ext cx="3929058" cy="25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857356" y="991734"/>
            <a:ext cx="2143934" cy="1072364"/>
            <a:chOff x="1785918" y="1000108"/>
            <a:chExt cx="2143934" cy="1072364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1785918" y="1000108"/>
              <a:ext cx="2143140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3393273" y="1535893"/>
              <a:ext cx="1071570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Найти коэффициент  трения цепочки  длиной 1м о стол, максимальная длина свешивающейся части 40см.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357290" y="975968"/>
            <a:ext cx="3214710" cy="9962"/>
            <a:chOff x="4786314" y="3929066"/>
            <a:chExt cx="3214710" cy="996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4786314" y="3929066"/>
              <a:ext cx="2143140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6929454" y="3937440"/>
              <a:ext cx="1071570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6286512" y="92867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силы разгоняют автомобиль?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а)   б)    в)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Какие силы  тормозят автомобиль?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Грузовой или легковой автомобиль затормозит быстрее?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Что выгоднее,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тормозить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перед преградой или </a:t>
            </a:r>
            <a:r>
              <a:rPr lang="ru-RU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только поворачивать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85794"/>
          <a:ext cx="9144000" cy="4654220"/>
        </p:xfrm>
        <a:graphic>
          <a:graphicData uri="http://schemas.openxmlformats.org/drawingml/2006/table">
            <a:tbl>
              <a:tblPr/>
              <a:tblGrid>
                <a:gridCol w="4668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13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57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1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задачам гр. 2.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Постановка проблемы: «Что лучше тормозить или отворачивать от преграды?»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3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Эвристическая беседа по теме 12 с заполнением справочника № 3, демонстрациями и решением поставленной проблемы.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20м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Повторение темы по опорному конспекту с акцентуацией сложных моментов.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266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Первичное закрепление изученного при работе с вопросами и типичными задачами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стр. 103 (1,2,3,4,5)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упр. 19 (1,) стр. 103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упр. 17 (2,)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1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ДЗ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т. 12 ($ 37) упр. 19 (1,2)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50м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169" name="Group 1"/>
          <p:cNvGrpSpPr>
            <a:grpSpLocks/>
          </p:cNvGrpSpPr>
          <p:nvPr/>
        </p:nvGrpSpPr>
        <p:grpSpPr bwMode="auto">
          <a:xfrm>
            <a:off x="928662" y="5572140"/>
            <a:ext cx="1958983" cy="785818"/>
            <a:chOff x="0" y="0"/>
            <a:chExt cx="20000" cy="20000"/>
          </a:xfrm>
        </p:grpSpPr>
        <p:sp>
          <p:nvSpPr>
            <p:cNvPr id="7171" name="Arc 3"/>
            <p:cNvSpPr>
              <a:spLocks/>
            </p:cNvSpPr>
            <p:nvPr/>
          </p:nvSpPr>
          <p:spPr bwMode="auto">
            <a:xfrm flipH="1" flipV="1">
              <a:off x="0" y="1024"/>
              <a:ext cx="20000" cy="189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0" name="Arc 2"/>
            <p:cNvSpPr>
              <a:spLocks/>
            </p:cNvSpPr>
            <p:nvPr/>
          </p:nvSpPr>
          <p:spPr bwMode="auto">
            <a:xfrm>
              <a:off x="0" y="0"/>
              <a:ext cx="19798" cy="1895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286116" y="285728"/>
            <a:ext cx="2447925" cy="395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00364" y="5643578"/>
            <a:ext cx="5857916" cy="7858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каком случае скорость тел в точке В будет больше? Коэффициент трения одинаков.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786190"/>
            <a:ext cx="7406640" cy="17526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Учитель: Попова И.А.</a:t>
            </a:r>
          </a:p>
          <a:p>
            <a:pPr algn="r"/>
            <a:r>
              <a:rPr lang="ru-RU" dirty="0" smtClean="0"/>
              <a:t>МОУ СОШ № 30 г. Белово</a:t>
            </a:r>
          </a:p>
          <a:p>
            <a:pPr algn="r"/>
            <a:r>
              <a:rPr lang="ru-RU" dirty="0" smtClean="0"/>
              <a:t>Белово 2010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357298"/>
            <a:ext cx="9001156" cy="2643206"/>
          </a:xfrm>
        </p:spPr>
        <p:txBody>
          <a:bodyPr>
            <a:normAutofit/>
          </a:bodyPr>
          <a:lstStyle/>
          <a:p>
            <a:r>
              <a:rPr lang="ru-RU" smtClean="0"/>
              <a:t>Сила трения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Подготовка к ГИА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D:\Ирина\ГИА\Физика\Подготовка к ГИА\1.13. Сила трения\Сила трения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000504"/>
            <a:ext cx="28575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1214422"/>
            <a:ext cx="7143768" cy="4929222"/>
          </a:xfrm>
        </p:spPr>
        <p:txBody>
          <a:bodyPr>
            <a:normAutofit/>
          </a:bodyPr>
          <a:lstStyle/>
          <a:p>
            <a:pPr marL="895350" indent="-868363" algn="l">
              <a:buFont typeface="Arial" pitchFamily="34" charset="0"/>
              <a:buChar char="•"/>
            </a:pPr>
            <a:r>
              <a:rPr lang="ru-RU" dirty="0" smtClean="0"/>
              <a:t>повторение основных понятий, графиков и формул, связанных с силой трения, а также разбор задач различного уровня сложности в соответствии с кодификатором ГИА и планом демонстрационного варианта экзаменационной работы</a:t>
            </a:r>
          </a:p>
          <a:p>
            <a:pPr marL="895350" indent="-868363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2428892" cy="928694"/>
          </a:xfrm>
        </p:spPr>
        <p:txBody>
          <a:bodyPr>
            <a:normAutofit/>
          </a:bodyPr>
          <a:lstStyle/>
          <a:p>
            <a:pPr marL="809625" indent="-809625" algn="l">
              <a:tabLst>
                <a:tab pos="895350" algn="l"/>
              </a:tabLst>
            </a:pPr>
            <a:r>
              <a:rPr lang="ru-RU" sz="3200" dirty="0" smtClean="0"/>
              <a:t>Цель: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Силы трения - силы электромагнитного происхождения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214422"/>
            <a:ext cx="8686800" cy="257176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Силы трения </a:t>
            </a:r>
            <a:r>
              <a:rPr lang="ru-RU" dirty="0" smtClean="0"/>
              <a:t>действуют </a:t>
            </a:r>
            <a:r>
              <a:rPr lang="ru-RU" b="1" dirty="0" smtClean="0">
                <a:solidFill>
                  <a:srgbClr val="C00000"/>
                </a:solidFill>
              </a:rPr>
              <a:t>вдоль поверхности </a:t>
            </a:r>
            <a:r>
              <a:rPr lang="ru-RU" dirty="0" smtClean="0"/>
              <a:t>тел </a:t>
            </a:r>
            <a:r>
              <a:rPr lang="ru-RU" b="1" dirty="0" smtClean="0">
                <a:solidFill>
                  <a:srgbClr val="C00000"/>
                </a:solidFill>
              </a:rPr>
              <a:t>при их непосредственном соприкосновении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929066"/>
            <a:ext cx="8865155" cy="206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/>
          </a:bodyPr>
          <a:lstStyle/>
          <a:p>
            <a:r>
              <a:rPr lang="ru-RU" dirty="0" smtClean="0"/>
              <a:t>Особенности сил трения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57232"/>
            <a:ext cx="5857884" cy="5500726"/>
          </a:xfrm>
        </p:spPr>
        <p:txBody>
          <a:bodyPr>
            <a:noAutofit/>
          </a:bodyPr>
          <a:lstStyle/>
          <a:p>
            <a:pPr marL="285750" lvl="1"/>
            <a:r>
              <a:rPr lang="ru-RU" sz="2800" dirty="0" smtClean="0"/>
              <a:t>Силы трения </a:t>
            </a:r>
            <a:r>
              <a:rPr lang="ru-RU" sz="2800" dirty="0" smtClean="0">
                <a:solidFill>
                  <a:srgbClr val="C00000"/>
                </a:solidFill>
              </a:rPr>
              <a:t>действуют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вдоль поверхности тел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при их непосредственном соприкосновении</a:t>
            </a:r>
            <a:r>
              <a:rPr lang="ru-RU" sz="2800" dirty="0" smtClean="0"/>
              <a:t>;</a:t>
            </a:r>
          </a:p>
          <a:p>
            <a:pPr marL="285750" lvl="1"/>
            <a:r>
              <a:rPr lang="ru-RU" sz="2800" dirty="0" smtClean="0"/>
              <a:t> Главная особенность сил трения, </a:t>
            </a:r>
            <a:r>
              <a:rPr lang="ru-RU" sz="2800" b="1" dirty="0" smtClean="0"/>
              <a:t>отличающая их от гравитационных сил и сил упругости</a:t>
            </a:r>
            <a:r>
              <a:rPr lang="ru-RU" sz="2800" dirty="0" smtClean="0"/>
              <a:t>, состоит в том, что они </a:t>
            </a:r>
            <a:r>
              <a:rPr lang="ru-RU" sz="2800" b="1" dirty="0" smtClean="0">
                <a:solidFill>
                  <a:srgbClr val="FF0000"/>
                </a:solidFill>
              </a:rPr>
              <a:t>зависят от скорости движения тел </a:t>
            </a:r>
            <a:r>
              <a:rPr lang="ru-RU" sz="2800" dirty="0" smtClean="0"/>
              <a:t>относительно друг друга;</a:t>
            </a:r>
          </a:p>
          <a:p>
            <a:pPr marL="285750" lvl="1"/>
            <a:r>
              <a:rPr lang="ru-RU" sz="2800" dirty="0" smtClean="0"/>
              <a:t>Силы трения во всех случаях </a:t>
            </a:r>
            <a:r>
              <a:rPr lang="ru-RU" sz="2800" b="1" dirty="0" smtClean="0">
                <a:solidFill>
                  <a:srgbClr val="FF0000"/>
                </a:solidFill>
              </a:rPr>
              <a:t>препятствуют относительному движению </a:t>
            </a:r>
            <a:r>
              <a:rPr lang="ru-RU" sz="2800" dirty="0" smtClean="0"/>
              <a:t>соприкасающихся тел. </a:t>
            </a:r>
          </a:p>
        </p:txBody>
      </p:sp>
      <p:pic>
        <p:nvPicPr>
          <p:cNvPr id="6" name="Picture 2" descr="http://fizika7k.narod.ru/images/03-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642918"/>
            <a:ext cx="3024208" cy="2268156"/>
          </a:xfrm>
          <a:prstGeom prst="rect">
            <a:avLst/>
          </a:prstGeom>
          <a:noFill/>
        </p:spPr>
      </p:pic>
      <p:pic>
        <p:nvPicPr>
          <p:cNvPr id="26626" name="Picture 2" descr="http://class-fizika.narod.ru/tren/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714620"/>
            <a:ext cx="3023913" cy="2233256"/>
          </a:xfrm>
          <a:prstGeom prst="rect">
            <a:avLst/>
          </a:prstGeom>
          <a:noFill/>
        </p:spPr>
      </p:pic>
      <p:pic>
        <p:nvPicPr>
          <p:cNvPr id="7" name="Picture 4" descr="http://class-fizika.narod.ru/tren/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786322"/>
            <a:ext cx="298994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Определение силы трения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000108"/>
            <a:ext cx="8643998" cy="278608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200" dirty="0" smtClean="0"/>
              <a:t>Сила,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возникающая при движении</a:t>
            </a:r>
            <a:r>
              <a:rPr lang="ru-RU" sz="3200" dirty="0" smtClean="0"/>
              <a:t> одного тела </a:t>
            </a:r>
            <a:r>
              <a:rPr lang="ru-RU" sz="3200" b="1" dirty="0" smtClean="0">
                <a:solidFill>
                  <a:srgbClr val="C00000"/>
                </a:solidFill>
              </a:rPr>
              <a:t>по поверхности </a:t>
            </a:r>
            <a:r>
              <a:rPr lang="ru-RU" sz="3200" dirty="0" smtClean="0"/>
              <a:t>другого,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приложенная к движущемуся телу</a:t>
            </a:r>
            <a:r>
              <a:rPr lang="ru-RU" sz="3200" dirty="0" smtClean="0"/>
              <a:t> и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направлена против движения</a:t>
            </a:r>
            <a:r>
              <a:rPr lang="ru-RU" sz="3200" dirty="0" smtClean="0"/>
              <a:t>, </a:t>
            </a:r>
          </a:p>
          <a:p>
            <a:pPr algn="ctr">
              <a:buNone/>
            </a:pPr>
            <a:r>
              <a:rPr lang="ru-RU" sz="3200" dirty="0" smtClean="0"/>
              <a:t>называется </a:t>
            </a:r>
            <a:r>
              <a:rPr lang="ru-RU" sz="3200" b="1" dirty="0" smtClean="0">
                <a:solidFill>
                  <a:srgbClr val="FF0000"/>
                </a:solidFill>
              </a:rPr>
              <a:t>силой трения</a:t>
            </a:r>
            <a:r>
              <a:rPr lang="ru-RU" sz="3200" b="1" i="1" dirty="0" smtClean="0"/>
              <a:t>.</a:t>
            </a:r>
            <a:endParaRPr lang="ru-RU" sz="3200" dirty="0"/>
          </a:p>
        </p:txBody>
      </p:sp>
      <p:pic>
        <p:nvPicPr>
          <p:cNvPr id="5" name="Picture 2" descr="http://markx.narod.ru/pic/trenie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694914"/>
            <a:ext cx="4026978" cy="3020234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4000496" y="5677803"/>
            <a:ext cx="642942" cy="1588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5072066" y="5715016"/>
            <a:ext cx="642942" cy="1588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/>
              <a:t>Природа силы: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4866" cy="511494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1. Шероховатость поверхностей.</a:t>
            </a:r>
          </a:p>
          <a:p>
            <a:r>
              <a:rPr lang="ru-RU" sz="3600" dirty="0" smtClean="0"/>
              <a:t>2. Взаимное притяжение молекул соприкосновения тел.</a:t>
            </a:r>
            <a:endParaRPr lang="ru-RU" sz="3600" dirty="0"/>
          </a:p>
        </p:txBody>
      </p:sp>
      <p:pic>
        <p:nvPicPr>
          <p:cNvPr id="31746" name="Picture 2" descr="D:\Ирина\ГИА\Физика\Подготовка к ГИА\1.13. Сила трения\Шероховатость поверхностей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785794"/>
            <a:ext cx="3071834" cy="3071834"/>
          </a:xfrm>
          <a:prstGeom prst="rect">
            <a:avLst/>
          </a:prstGeom>
          <a:noFill/>
        </p:spPr>
      </p:pic>
      <p:pic>
        <p:nvPicPr>
          <p:cNvPr id="31747" name="Picture 3" descr="D:\Ирина\ГИА\Физика\Подготовка к ГИА\1.13. Сила трения\Взаимодействие между молекулами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429000"/>
            <a:ext cx="3100396" cy="31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Виды трения</a:t>
            </a:r>
            <a:endParaRPr lang="ru-RU" dirty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00298" cy="409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Стрелка вверх 8"/>
          <p:cNvSpPr/>
          <p:nvPr/>
        </p:nvSpPr>
        <p:spPr>
          <a:xfrm rot="11623043">
            <a:off x="3672818" y="813104"/>
            <a:ext cx="714380" cy="2442678"/>
          </a:xfrm>
          <a:prstGeom prst="up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9714778">
            <a:off x="5088533" y="762967"/>
            <a:ext cx="714380" cy="2520812"/>
          </a:xfrm>
          <a:prstGeom prst="up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213057"/>
            <a:ext cx="2714644" cy="364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180659"/>
            <a:ext cx="3071834" cy="367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Стрелка вверх 7"/>
          <p:cNvSpPr/>
          <p:nvPr/>
        </p:nvSpPr>
        <p:spPr>
          <a:xfrm rot="14133200">
            <a:off x="2578434" y="560980"/>
            <a:ext cx="529741" cy="1622719"/>
          </a:xfrm>
          <a:prstGeom prst="up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0"/>
            <a:ext cx="250029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" name="Стрелка вверх 10"/>
          <p:cNvSpPr/>
          <p:nvPr/>
        </p:nvSpPr>
        <p:spPr>
          <a:xfrm rot="7060342">
            <a:off x="6143062" y="563494"/>
            <a:ext cx="538382" cy="1453599"/>
          </a:xfrm>
          <a:prstGeom prst="up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5000660" cy="785794"/>
          </a:xfrm>
        </p:spPr>
        <p:txBody>
          <a:bodyPr/>
          <a:lstStyle/>
          <a:p>
            <a:r>
              <a:rPr lang="ru-RU" dirty="0" smtClean="0"/>
              <a:t>Виды трения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14356"/>
            <a:ext cx="5786446" cy="614364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При скольжении </a:t>
            </a:r>
            <a:r>
              <a:rPr lang="ru-RU" dirty="0" smtClean="0"/>
              <a:t>одного тела по поверхности другого возникает </a:t>
            </a:r>
            <a:r>
              <a:rPr lang="ru-RU" b="1" dirty="0" smtClean="0">
                <a:solidFill>
                  <a:srgbClr val="FF0000"/>
                </a:solidFill>
              </a:rPr>
              <a:t>сила трения скольжения</a:t>
            </a:r>
          </a:p>
          <a:p>
            <a:r>
              <a:rPr lang="ru-RU" dirty="0" smtClean="0"/>
              <a:t>Если тело не скользит, а </a:t>
            </a:r>
            <a:r>
              <a:rPr lang="ru-RU" b="1" dirty="0" smtClean="0">
                <a:solidFill>
                  <a:srgbClr val="C00000"/>
                </a:solidFill>
              </a:rPr>
              <a:t>катится</a:t>
            </a:r>
            <a:r>
              <a:rPr lang="ru-RU" dirty="0" smtClean="0"/>
              <a:t> по поверхности другого тела, то трение, возникающее при этом называется </a:t>
            </a:r>
            <a:r>
              <a:rPr lang="ru-RU" b="1" dirty="0" smtClean="0">
                <a:solidFill>
                  <a:srgbClr val="FF0000"/>
                </a:solidFill>
              </a:rPr>
              <a:t>трением качения</a:t>
            </a:r>
          </a:p>
          <a:p>
            <a:r>
              <a:rPr lang="ru-RU" dirty="0" smtClean="0"/>
              <a:t>Когда тело находится </a:t>
            </a:r>
            <a:r>
              <a:rPr lang="ru-RU" b="1" dirty="0" smtClean="0">
                <a:solidFill>
                  <a:srgbClr val="C00000"/>
                </a:solidFill>
              </a:rPr>
              <a:t>в покое на наклонной плоскости</a:t>
            </a:r>
            <a:r>
              <a:rPr lang="ru-RU" dirty="0" smtClean="0"/>
              <a:t> оно удерживается на ней </a:t>
            </a:r>
            <a:r>
              <a:rPr lang="ru-RU" b="1" dirty="0" smtClean="0">
                <a:solidFill>
                  <a:srgbClr val="FF0000"/>
                </a:solidFill>
              </a:rPr>
              <a:t>силой трения покоя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6599" y="1"/>
            <a:ext cx="254976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143116"/>
            <a:ext cx="2571747" cy="231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357694"/>
            <a:ext cx="25727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0" name="Picture 6" descr="http://exact.claw.ru/Image89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714488"/>
            <a:ext cx="264671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3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Сравнение силы трения покоя, силы трения скольжения и силы трения качения</a:t>
            </a:r>
            <a:endParaRPr lang="ru-RU" dirty="0"/>
          </a:p>
        </p:txBody>
      </p:sp>
      <p:pic>
        <p:nvPicPr>
          <p:cNvPr id="3" name="Сила трения покоя и сила трения скольжения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95600" y="2057400"/>
            <a:ext cx="3352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ru-RU" dirty="0" smtClean="0"/>
              <a:t>Вязкое трение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71480"/>
            <a:ext cx="5072066" cy="628652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 движении твердого тела в жидкости или газе </a:t>
            </a:r>
            <a:r>
              <a:rPr lang="ru-RU" dirty="0" smtClean="0"/>
              <a:t>возникает </a:t>
            </a:r>
            <a:r>
              <a:rPr lang="ru-RU" b="1" dirty="0" err="1" smtClean="0">
                <a:solidFill>
                  <a:srgbClr val="FF0000"/>
                </a:solidFill>
              </a:rPr>
              <a:t>силa</a:t>
            </a:r>
            <a:r>
              <a:rPr lang="ru-RU" b="1" dirty="0" smtClean="0">
                <a:solidFill>
                  <a:srgbClr val="FF0000"/>
                </a:solidFill>
              </a:rPr>
              <a:t> вязкого трения</a:t>
            </a:r>
            <a:r>
              <a:rPr lang="ru-RU" dirty="0" smtClean="0"/>
              <a:t>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Сила вязкого трения </a:t>
            </a:r>
            <a:r>
              <a:rPr lang="ru-RU" dirty="0" smtClean="0"/>
              <a:t>значительно </a:t>
            </a:r>
            <a:r>
              <a:rPr lang="ru-RU" b="1" dirty="0" smtClean="0">
                <a:solidFill>
                  <a:srgbClr val="C00000"/>
                </a:solidFill>
              </a:rPr>
              <a:t>меньше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силы сухого трения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Она также </a:t>
            </a:r>
            <a:r>
              <a:rPr lang="ru-RU" b="1" dirty="0" smtClean="0">
                <a:solidFill>
                  <a:srgbClr val="C00000"/>
                </a:solidFill>
              </a:rPr>
              <a:t>направлена в сторону, противоположную относительной скорости </a:t>
            </a:r>
            <a:r>
              <a:rPr lang="ru-RU" dirty="0" smtClean="0"/>
              <a:t>тела.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При вязком трении нет трения покоя.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Сила вязкого трения </a:t>
            </a:r>
            <a:r>
              <a:rPr lang="ru-RU" dirty="0" smtClean="0"/>
              <a:t>сильно </a:t>
            </a:r>
            <a:r>
              <a:rPr lang="ru-RU" b="1" dirty="0" smtClean="0">
                <a:solidFill>
                  <a:srgbClr val="C00000"/>
                </a:solidFill>
              </a:rPr>
              <a:t>зависит от скорости </a:t>
            </a:r>
            <a:r>
              <a:rPr lang="ru-RU" dirty="0" smtClean="0"/>
              <a:t>тела.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При малых скоростях </a:t>
            </a:r>
            <a:r>
              <a:rPr lang="ru-RU" b="1" i="1" dirty="0" err="1" smtClean="0">
                <a:solidFill>
                  <a:srgbClr val="FF0000"/>
                </a:solidFill>
              </a:rPr>
              <a:t>F</a:t>
            </a:r>
            <a:r>
              <a:rPr lang="ru-RU" b="1" i="1" baseline="-25000" dirty="0" err="1" smtClean="0">
                <a:solidFill>
                  <a:srgbClr val="FF0000"/>
                </a:solidFill>
              </a:rPr>
              <a:t>тр</a:t>
            </a:r>
            <a:r>
              <a:rPr lang="ru-RU" b="1" i="1" dirty="0" smtClean="0">
                <a:solidFill>
                  <a:srgbClr val="FF0000"/>
                </a:solidFill>
              </a:rPr>
              <a:t> ~ </a:t>
            </a:r>
            <a:r>
              <a:rPr lang="ru-RU" b="1" i="1" dirty="0" err="1" smtClean="0">
                <a:solidFill>
                  <a:srgbClr val="FF0000"/>
                </a:solidFill>
              </a:rPr>
              <a:t>υ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rgbClr val="C00000"/>
                </a:solidFill>
              </a:rPr>
              <a:t>при больших скоростях </a:t>
            </a:r>
            <a:r>
              <a:rPr lang="ru-RU" b="1" i="1" dirty="0" err="1" smtClean="0">
                <a:solidFill>
                  <a:srgbClr val="FF0000"/>
                </a:solidFill>
              </a:rPr>
              <a:t>Fтр</a:t>
            </a:r>
            <a:r>
              <a:rPr lang="ru-RU" b="1" i="1" dirty="0" smtClean="0">
                <a:solidFill>
                  <a:srgbClr val="FF0000"/>
                </a:solidFill>
              </a:rPr>
              <a:t> ~ υ</a:t>
            </a:r>
            <a:r>
              <a:rPr lang="ru-RU" b="1" i="1" baseline="30000" dirty="0" smtClean="0">
                <a:solidFill>
                  <a:srgbClr val="FF0000"/>
                </a:solidFill>
              </a:rPr>
              <a:t>2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При этом </a:t>
            </a:r>
            <a:r>
              <a:rPr lang="ru-RU" b="1" dirty="0" smtClean="0">
                <a:solidFill>
                  <a:srgbClr val="FF0000"/>
                </a:solidFill>
              </a:rPr>
              <a:t>коэффициенты пропорциональности </a:t>
            </a:r>
            <a:r>
              <a:rPr lang="ru-RU" dirty="0" smtClean="0"/>
              <a:t>в этих соотношениях </a:t>
            </a:r>
            <a:r>
              <a:rPr lang="ru-RU" b="1" dirty="0" smtClean="0">
                <a:solidFill>
                  <a:srgbClr val="C00000"/>
                </a:solidFill>
              </a:rPr>
              <a:t>зависят от формы тела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214290"/>
            <a:ext cx="1643074" cy="67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9" y="928670"/>
            <a:ext cx="414337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857628"/>
            <a:ext cx="41433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8992" y="0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-24"/>
            <a:ext cx="8501090" cy="257176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№12  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34,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Упр18</a:t>
            </a:r>
          </a:p>
          <a:p>
            <a:pPr marL="0" indent="0" algn="ctr" eaLnBrk="1" hangingPunct="1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 №5 </a:t>
            </a:r>
            <a:r>
              <a:rPr lang="ru-RU" sz="4000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300,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301,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303,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306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/>
              <a:t> </a:t>
            </a:r>
          </a:p>
          <a:p>
            <a:pPr marL="0" indent="0" algn="ctr" eaLnBrk="1" hangingPunct="1">
              <a:buNone/>
            </a:pPr>
            <a:r>
              <a:rPr lang="ru-RU" sz="4000" dirty="0" smtClean="0"/>
              <a:t> </a:t>
            </a:r>
            <a:r>
              <a:rPr lang="ru-RU" sz="4000" b="1" dirty="0" err="1" smtClean="0"/>
              <a:t>F</a:t>
            </a:r>
            <a:r>
              <a:rPr lang="ru-RU" sz="4000" b="1" baseline="-25000" dirty="0" err="1" smtClean="0"/>
              <a:t>тр</a:t>
            </a:r>
            <a:r>
              <a:rPr lang="ru-RU" sz="4000" dirty="0" smtClean="0"/>
              <a:t> </a:t>
            </a:r>
            <a:r>
              <a:rPr lang="ru-RU" sz="4000" b="1" dirty="0" smtClean="0"/>
              <a:t>12</a:t>
            </a:r>
            <a:r>
              <a:rPr lang="ru-RU" sz="4000" dirty="0" smtClean="0"/>
              <a:t> 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Полезное и вредное трение</a:t>
            </a:r>
            <a:endParaRPr lang="ru-RU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2182019"/>
            <a:ext cx="30861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3488" y="2252256"/>
            <a:ext cx="3248025" cy="322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Сила трения качения и ее применение</a:t>
            </a:r>
            <a:endParaRPr lang="ru-RU" dirty="0"/>
          </a:p>
        </p:txBody>
      </p:sp>
      <p:pic>
        <p:nvPicPr>
          <p:cNvPr id="3" name="Сила трения качения и ее применение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95600" y="2057400"/>
            <a:ext cx="3352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уменьшения </a:t>
            </a:r>
            <a:r>
              <a:rPr lang="en-US" dirty="0" smtClean="0"/>
              <a:t>F</a:t>
            </a:r>
            <a:r>
              <a:rPr lang="ru-RU" baseline="-25000" dirty="0" err="1" smtClean="0"/>
              <a:t>тр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1357298"/>
            <a:ext cx="7143800" cy="250033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Шлифовка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Смазка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Замена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F</a:t>
            </a:r>
            <a:r>
              <a:rPr lang="ru-RU" sz="3600" b="1" i="1" baseline="-25000" dirty="0" err="1" smtClean="0">
                <a:solidFill>
                  <a:srgbClr val="FF0000"/>
                </a:solidFill>
              </a:rPr>
              <a:t>тр.ск</a:t>
            </a:r>
            <a:r>
              <a:rPr lang="ru-RU" sz="3600" baseline="-25000" dirty="0" smtClean="0"/>
              <a:t>. </a:t>
            </a:r>
            <a:r>
              <a:rPr lang="ru-RU" sz="3600" dirty="0" smtClean="0"/>
              <a:t>на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F</a:t>
            </a:r>
            <a:r>
              <a:rPr lang="ru-RU" sz="3600" b="1" i="1" baseline="-25000" dirty="0" err="1" smtClean="0">
                <a:solidFill>
                  <a:srgbClr val="FF0000"/>
                </a:solidFill>
              </a:rPr>
              <a:t>тр.кач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643314"/>
            <a:ext cx="4038600" cy="270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 чего зависит </a:t>
            </a:r>
            <a:r>
              <a:rPr lang="en-US" dirty="0" smtClean="0"/>
              <a:t>F</a:t>
            </a:r>
            <a:r>
              <a:rPr lang="ru-RU" baseline="-25000" dirty="0" err="1" smtClean="0"/>
              <a:t>тр</a:t>
            </a:r>
            <a:r>
              <a:rPr lang="ru-RU" dirty="0" smtClean="0"/>
              <a:t>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758138" cy="2114552"/>
          </a:xfrm>
        </p:spPr>
        <p:txBody>
          <a:bodyPr/>
          <a:lstStyle/>
          <a:p>
            <a:r>
              <a:rPr lang="ru-RU" dirty="0" smtClean="0"/>
              <a:t>1. Сила трения зависит от рода соприкасающихся поверхностей</a:t>
            </a:r>
            <a:br>
              <a:rPr lang="ru-RU" dirty="0" smtClean="0"/>
            </a:br>
            <a:r>
              <a:rPr lang="ru-RU" dirty="0" smtClean="0"/>
              <a:t>2. Сила трения зависит от величины нагрузки.</a:t>
            </a:r>
            <a:endParaRPr lang="ru-RU" dirty="0"/>
          </a:p>
        </p:txBody>
      </p:sp>
      <p:pic>
        <p:nvPicPr>
          <p:cNvPr id="1026" name="Picture 2" descr="http://festival.1september.ru/articles/502774/Image1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500702"/>
            <a:ext cx="8334671" cy="857256"/>
          </a:xfrm>
          <a:prstGeom prst="rect">
            <a:avLst/>
          </a:prstGeom>
          <a:noFill/>
        </p:spPr>
      </p:pic>
      <p:pic>
        <p:nvPicPr>
          <p:cNvPr id="5" name="Рисунок 4" descr="Силы трения--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3071810"/>
            <a:ext cx="4286280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Опыт по наблюдению силы трения покоя и скольжения</a:t>
            </a:r>
            <a:endParaRPr lang="ru-RU" dirty="0"/>
          </a:p>
        </p:txBody>
      </p:sp>
      <p:pic>
        <p:nvPicPr>
          <p:cNvPr id="3" name="Опыт по наблюдению силы трения покоя и скольжения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124200" y="2343150"/>
            <a:ext cx="2895600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Составляющие силы трения</a:t>
            </a:r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14751"/>
            <a:ext cx="8715436" cy="303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 rot="16200000" flipV="1">
            <a:off x="357158" y="4071942"/>
            <a:ext cx="1428760" cy="857256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858018" y="5857098"/>
            <a:ext cx="1285884" cy="1588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428728" y="5214950"/>
            <a:ext cx="928694" cy="1588"/>
          </a:xfrm>
          <a:prstGeom prst="straightConnector1">
            <a:avLst/>
          </a:prstGeom>
          <a:ln w="76200">
            <a:solidFill>
              <a:srgbClr val="7C62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8929718" cy="35719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Когда мы пытаемся сдвинуть покоящийся брусок вдоль горизонтальной поверхности, </a:t>
            </a:r>
            <a:r>
              <a:rPr lang="ru-RU" b="1" dirty="0" smtClean="0">
                <a:solidFill>
                  <a:srgbClr val="FF0000"/>
                </a:solidFill>
              </a:rPr>
              <a:t>равнодействующая всех сил</a:t>
            </a:r>
            <a:r>
              <a:rPr lang="ru-RU" dirty="0" smtClean="0"/>
              <a:t>, действующих на него, </a:t>
            </a:r>
            <a:r>
              <a:rPr lang="ru-RU" b="1" dirty="0" smtClean="0">
                <a:solidFill>
                  <a:srgbClr val="FF0000"/>
                </a:solidFill>
              </a:rPr>
              <a:t>равна нулю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этом на него действует земля с силой тяжести </a:t>
            </a:r>
            <a:r>
              <a:rPr lang="en-US" sz="3100" b="1" i="1" dirty="0" smtClean="0">
                <a:solidFill>
                  <a:srgbClr val="FF0000"/>
                </a:solidFill>
              </a:rPr>
              <a:t>F</a:t>
            </a:r>
            <a:r>
              <a:rPr lang="ru-RU" sz="3100" b="1" i="1" baseline="-25000" dirty="0" smtClean="0">
                <a:solidFill>
                  <a:srgbClr val="FF0000"/>
                </a:solidFill>
              </a:rPr>
              <a:t>тяж</a:t>
            </a:r>
          </a:p>
          <a:p>
            <a:r>
              <a:rPr lang="ru-RU" dirty="0" smtClean="0"/>
              <a:t>Пружина с силой </a:t>
            </a:r>
            <a:r>
              <a:rPr lang="en-US" b="1" i="1" dirty="0" smtClean="0">
                <a:solidFill>
                  <a:srgbClr val="FF0000"/>
                </a:solidFill>
              </a:rPr>
              <a:t>T</a:t>
            </a:r>
            <a:endParaRPr lang="en-US" b="1" i="1" baseline="-25000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Опора – с силой </a:t>
            </a:r>
            <a:r>
              <a:rPr lang="en-US" b="1" i="1" dirty="0" smtClean="0">
                <a:solidFill>
                  <a:srgbClr val="FF0000"/>
                </a:solidFill>
              </a:rPr>
              <a:t>R</a:t>
            </a:r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Поскольку </a:t>
            </a:r>
            <a:r>
              <a:rPr lang="ru-RU" dirty="0" smtClean="0">
                <a:solidFill>
                  <a:srgbClr val="C00000"/>
                </a:solidFill>
              </a:rPr>
              <a:t>сила тяжести направлена вертикально вниз</a:t>
            </a:r>
            <a:r>
              <a:rPr lang="ru-RU" dirty="0" smtClean="0"/>
              <a:t>, а </a:t>
            </a:r>
            <a:r>
              <a:rPr lang="ru-RU" dirty="0" smtClean="0">
                <a:solidFill>
                  <a:srgbClr val="C00000"/>
                </a:solidFill>
              </a:rPr>
              <a:t>сила упругости горизонтально</a:t>
            </a:r>
            <a:r>
              <a:rPr lang="ru-RU" dirty="0" smtClean="0"/>
              <a:t>, то для их компенсации </a:t>
            </a:r>
            <a:r>
              <a:rPr lang="ru-RU" b="1" dirty="0" smtClean="0">
                <a:solidFill>
                  <a:srgbClr val="FF0000"/>
                </a:solidFill>
              </a:rPr>
              <a:t>сила реакции опоры </a:t>
            </a:r>
            <a:r>
              <a:rPr lang="ru-RU" dirty="0" smtClean="0"/>
              <a:t>должна быть направлена </a:t>
            </a:r>
            <a:r>
              <a:rPr lang="ru-RU" b="1" dirty="0" smtClean="0">
                <a:solidFill>
                  <a:srgbClr val="FF0000"/>
                </a:solidFill>
              </a:rPr>
              <a:t>под углом к горизонту</a:t>
            </a:r>
          </a:p>
          <a:p>
            <a:r>
              <a:rPr lang="ru-RU" dirty="0" smtClean="0"/>
              <a:t>Для удобства силу реакции опоры разлагают на 2 составляющих 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F</a:t>
            </a:r>
            <a:r>
              <a:rPr lang="en-US" b="1" i="1" baseline="-25000" dirty="0" smtClean="0">
                <a:solidFill>
                  <a:srgbClr val="C00000"/>
                </a:solidFill>
              </a:rPr>
              <a:t>1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(сила упругости опоры)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F</a:t>
            </a:r>
            <a:r>
              <a:rPr lang="en-US" b="1" i="1" baseline="-25000" dirty="0" smtClean="0">
                <a:solidFill>
                  <a:srgbClr val="C00000"/>
                </a:solidFill>
              </a:rPr>
              <a:t>2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(сила трения)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 flipH="1" flipV="1">
            <a:off x="821505" y="4536289"/>
            <a:ext cx="1357322" cy="158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571472" y="5214950"/>
            <a:ext cx="92869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5358612" y="5857098"/>
            <a:ext cx="1285884" cy="1588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5322893" y="4535495"/>
            <a:ext cx="1357322" cy="158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000760" y="5214950"/>
            <a:ext cx="928694" cy="1588"/>
          </a:xfrm>
          <a:prstGeom prst="straightConnector1">
            <a:avLst/>
          </a:prstGeom>
          <a:ln w="76200">
            <a:solidFill>
              <a:srgbClr val="7C62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5072066" y="5214950"/>
            <a:ext cx="92869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ая выноска 24"/>
          <p:cNvSpPr/>
          <p:nvPr/>
        </p:nvSpPr>
        <p:spPr>
          <a:xfrm>
            <a:off x="6643702" y="6000768"/>
            <a:ext cx="2286016" cy="857232"/>
          </a:xfrm>
          <a:prstGeom prst="wedgeRectCallout">
            <a:avLst>
              <a:gd name="adj1" fmla="val -75421"/>
              <a:gd name="adj2" fmla="val -54208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</a:rPr>
              <a:t>F</a:t>
            </a:r>
            <a:r>
              <a:rPr lang="ru-RU" sz="3600" b="1" i="1" baseline="-25000" dirty="0" smtClean="0">
                <a:solidFill>
                  <a:schemeClr val="tx1"/>
                </a:solidFill>
              </a:rPr>
              <a:t>тяж</a:t>
            </a:r>
            <a:r>
              <a:rPr lang="en-US" sz="3600" b="1" i="1" dirty="0" smtClean="0">
                <a:solidFill>
                  <a:schemeClr val="tx1"/>
                </a:solidFill>
              </a:rPr>
              <a:t> = N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6643702" y="3571876"/>
            <a:ext cx="2286016" cy="928670"/>
          </a:xfrm>
          <a:prstGeom prst="wedgeRectCallout">
            <a:avLst>
              <a:gd name="adj1" fmla="val -39657"/>
              <a:gd name="adj2" fmla="val 9136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</a:rPr>
              <a:t>T = F</a:t>
            </a:r>
            <a:r>
              <a:rPr lang="ru-RU" sz="3600" b="1" i="1" baseline="-25000" dirty="0" err="1" smtClean="0">
                <a:solidFill>
                  <a:schemeClr val="tx1"/>
                </a:solidFill>
              </a:rPr>
              <a:t>тр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857892"/>
            <a:ext cx="232448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11222"/>
          </a:xfrm>
        </p:spPr>
        <p:txBody>
          <a:bodyPr/>
          <a:lstStyle/>
          <a:p>
            <a:r>
              <a:rPr lang="ru-RU" dirty="0" smtClean="0"/>
              <a:t>Определение тормозного пути</a:t>
            </a:r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3108" y="3071810"/>
            <a:ext cx="478634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Сила трения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F</a:t>
            </a:r>
            <a:r>
              <a:rPr kumimoji="0" lang="ru-RU" sz="2800" b="1" i="1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тр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=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kN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k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- коэффициент трения.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Сила нормального давления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N =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mg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Тормозной путь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S = V</a:t>
            </a:r>
            <a:r>
              <a:rPr kumimoji="0" lang="ru-RU" sz="2800" b="1" i="1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o</a:t>
            </a:r>
            <a:r>
              <a:rPr kumimoji="0" lang="ru-RU" sz="2800" b="1" i="1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2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/2kg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V</a:t>
            </a:r>
            <a:r>
              <a:rPr kumimoji="0" lang="ru-RU" sz="2800" b="1" i="1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o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- начальная скорость.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9938" name="Picture 2" descr="D:\Ирина\ГИА\Физика\Подготовка к ГИА\1.13. Сила трения\Сила трения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000108"/>
            <a:ext cx="4071966" cy="2035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rmAutofit/>
          </a:bodyPr>
          <a:lstStyle/>
          <a:p>
            <a:r>
              <a:rPr lang="ru-RU" dirty="0" smtClean="0"/>
              <a:t>Итоги</a:t>
            </a:r>
            <a:endParaRPr lang="ru-RU" dirty="0"/>
          </a:p>
        </p:txBody>
      </p:sp>
      <p:pic>
        <p:nvPicPr>
          <p:cNvPr id="30722" name="Picture 2" descr="http://markx.narod.ru/pic/ftren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8001003" cy="6000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886200"/>
            <a:ext cx="7572428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Подборка заданий по кинематике</a:t>
            </a:r>
          </a:p>
          <a:p>
            <a:r>
              <a:rPr lang="ru-RU" dirty="0" smtClean="0"/>
              <a:t>(из заданий ГИА 2008-2010 гг.)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Рассмотрим задачи: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ГИА-2009-6. </a:t>
            </a:r>
            <a:r>
              <a:rPr lang="ru-RU" sz="3200" dirty="0" smtClean="0"/>
              <a:t>Брусок массой </a:t>
            </a:r>
            <a:r>
              <a:rPr lang="ru-RU" sz="3200" i="1" dirty="0" smtClean="0"/>
              <a:t>т </a:t>
            </a:r>
            <a:r>
              <a:rPr lang="ru-RU" sz="3200" dirty="0" smtClean="0"/>
              <a:t>может двигаться по горизонтальной поверхности стола под действием любой из трех</a:t>
            </a:r>
            <a:br>
              <a:rPr lang="ru-RU" sz="3200" dirty="0" smtClean="0"/>
            </a:br>
            <a:r>
              <a:rPr lang="ru-RU" sz="3200" dirty="0" smtClean="0"/>
              <a:t>одинаковых по модулю сил </a:t>
            </a:r>
            <a:r>
              <a:rPr lang="ru-RU" sz="3200" i="1" dirty="0" err="1" smtClean="0"/>
              <a:t>F</a:t>
            </a:r>
            <a:r>
              <a:rPr lang="ru-RU" sz="3200" i="1" baseline="-25000" dirty="0" err="1" smtClean="0"/>
              <a:t>l</a:t>
            </a:r>
            <a:r>
              <a:rPr lang="ru-RU" sz="3200" i="1" baseline="-25000" dirty="0" smtClean="0"/>
              <a:t>,</a:t>
            </a:r>
            <a:r>
              <a:rPr lang="ru-RU" sz="3200" i="1" dirty="0" smtClean="0"/>
              <a:t> F</a:t>
            </a:r>
            <a:r>
              <a:rPr lang="ru-RU" sz="3200" i="1" baseline="-25000" dirty="0" smtClean="0"/>
              <a:t>2</a:t>
            </a:r>
            <a:r>
              <a:rPr lang="ru-RU" sz="3200" i="1" dirty="0" smtClean="0"/>
              <a:t> </a:t>
            </a:r>
            <a:r>
              <a:rPr lang="ru-RU" sz="3200" dirty="0" smtClean="0"/>
              <a:t>или</a:t>
            </a:r>
            <a:r>
              <a:rPr lang="ru-RU" sz="3200" i="1" dirty="0" smtClean="0"/>
              <a:t> F</a:t>
            </a:r>
            <a:r>
              <a:rPr lang="ru-RU" sz="3200" i="1" baseline="-25000" dirty="0" smtClean="0"/>
              <a:t>3</a:t>
            </a:r>
            <a:r>
              <a:rPr lang="ru-RU" sz="3200" i="1" dirty="0" smtClean="0"/>
              <a:t>. </a:t>
            </a:r>
            <a:r>
              <a:rPr lang="ru-RU" sz="3200" smtClean="0"/>
              <a:t>Сила трения </a:t>
            </a:r>
            <a:r>
              <a:rPr lang="ru-RU" sz="3200" dirty="0" smtClean="0"/>
              <a:t>скольжения бруска о поверхность стола в случае действия . . 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sz="half" idx="1"/>
          </p:nvPr>
        </p:nvSpPr>
        <p:spPr>
          <a:xfrm>
            <a:off x="357158" y="3571876"/>
            <a:ext cx="6143668" cy="309720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1. силы F</a:t>
            </a:r>
            <a:r>
              <a:rPr lang="ru-RU" baseline="-25000" dirty="0" smtClean="0"/>
              <a:t>1</a:t>
            </a:r>
            <a:r>
              <a:rPr lang="ru-RU" dirty="0" smtClean="0"/>
              <a:t> имеет минимальное значение.</a:t>
            </a:r>
          </a:p>
          <a:p>
            <a:r>
              <a:rPr lang="ru-RU" dirty="0" smtClean="0"/>
              <a:t>2. силы F</a:t>
            </a:r>
            <a:r>
              <a:rPr lang="ru-RU" baseline="-25000" dirty="0" smtClean="0"/>
              <a:t>2</a:t>
            </a:r>
            <a:r>
              <a:rPr lang="ru-RU" dirty="0" smtClean="0"/>
              <a:t> имеет минимальное значение.</a:t>
            </a:r>
          </a:p>
          <a:p>
            <a:r>
              <a:rPr lang="ru-RU" dirty="0" smtClean="0"/>
              <a:t>3. силы F</a:t>
            </a:r>
            <a:r>
              <a:rPr lang="ru-RU" baseline="-25000" dirty="0" smtClean="0"/>
              <a:t>3</a:t>
            </a:r>
            <a:r>
              <a:rPr lang="ru-RU" dirty="0" smtClean="0"/>
              <a:t> имеет минимальное значение.</a:t>
            </a:r>
          </a:p>
          <a:p>
            <a:r>
              <a:rPr lang="ru-RU" dirty="0" smtClean="0"/>
              <a:t>4. любой из трех сил имеет одинаковое значение</a:t>
            </a:r>
            <a:endParaRPr lang="ru-RU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571876"/>
            <a:ext cx="3067060" cy="187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 cstate="print"/>
          <a:srcRect l="28125" t="30029" r="10351" b="64112"/>
          <a:stretch>
            <a:fillRect/>
          </a:stretch>
        </p:blipFill>
        <p:spPr bwMode="auto">
          <a:xfrm>
            <a:off x="-32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543030" y="1571612"/>
            <a:ext cx="2743878" cy="2571768"/>
          </a:xfrm>
          <a:prstGeom prst="ellipse">
            <a:avLst/>
          </a:prstGeom>
          <a:solidFill>
            <a:schemeClr val="bg1">
              <a:lumMod val="85000"/>
              <a:alpha val="43000"/>
            </a:schemeClr>
          </a:solidFill>
          <a:ln w="41275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outerShdw blurRad="50800" dist="50800"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500827" y="1595164"/>
            <a:ext cx="2786081" cy="2548216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7848424" y="2834678"/>
            <a:ext cx="1081293" cy="909008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7715278" y="1714484"/>
            <a:ext cx="0" cy="571504"/>
          </a:xfrm>
          <a:prstGeom prst="line">
            <a:avLst/>
          </a:prstGeom>
          <a:noFill/>
          <a:ln w="4127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429652" y="2886429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2"/>
          <p:cNvGrpSpPr/>
          <p:nvPr/>
        </p:nvGrpSpPr>
        <p:grpSpPr>
          <a:xfrm>
            <a:off x="7215212" y="1785922"/>
            <a:ext cx="642942" cy="523220"/>
            <a:chOff x="1582054" y="1000108"/>
            <a:chExt cx="714380" cy="523220"/>
          </a:xfrm>
        </p:grpSpPr>
        <p:sp>
          <p:nvSpPr>
            <p:cNvPr id="16" name="TextBox 15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rgbClr val="0000CC"/>
                </a:solidFill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1602084" y="1168702"/>
              <a:ext cx="428628" cy="1588"/>
            </a:xfrm>
            <a:prstGeom prst="straightConnector1">
              <a:avLst/>
            </a:prstGeom>
            <a:ln w="444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 rot="21159106">
            <a:off x="7363294" y="2427203"/>
            <a:ext cx="111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земли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7354225" y="2473299"/>
            <a:ext cx="432485" cy="5594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35"/>
          <p:cNvGrpSpPr/>
          <p:nvPr/>
        </p:nvGrpSpPr>
        <p:grpSpPr>
          <a:xfrm>
            <a:off x="71406" y="1214422"/>
            <a:ext cx="1599419" cy="929073"/>
            <a:chOff x="4679501" y="2786058"/>
            <a:chExt cx="1321259" cy="929073"/>
          </a:xfrm>
          <a:solidFill>
            <a:schemeClr val="bg2">
              <a:lumMod val="90000"/>
            </a:schemeClr>
          </a:solidFill>
        </p:grpSpPr>
        <p:sp>
          <p:nvSpPr>
            <p:cNvPr id="22" name="TextBox 21"/>
            <p:cNvSpPr txBox="1"/>
            <p:nvPr/>
          </p:nvSpPr>
          <p:spPr>
            <a:xfrm>
              <a:off x="4679501" y="3037794"/>
              <a:ext cx="53112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11" name="Группа 34"/>
            <p:cNvGrpSpPr/>
            <p:nvPr/>
          </p:nvGrpSpPr>
          <p:grpSpPr>
            <a:xfrm>
              <a:off x="5072066" y="2786058"/>
              <a:ext cx="928694" cy="929073"/>
              <a:chOff x="5072066" y="2786058"/>
              <a:chExt cx="928694" cy="929073"/>
            </a:xfrm>
            <a:grpFill/>
          </p:grpSpPr>
          <p:sp>
            <p:nvSpPr>
              <p:cNvPr id="24" name="Text Box 24"/>
              <p:cNvSpPr txBox="1">
                <a:spLocks noChangeArrowheads="1"/>
              </p:cNvSpPr>
              <p:nvPr/>
            </p:nvSpPr>
            <p:spPr bwMode="auto">
              <a:xfrm>
                <a:off x="5072066" y="2786058"/>
                <a:ext cx="928694" cy="8937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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250158" y="3253466"/>
                <a:ext cx="397717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Т</a:t>
                </a:r>
                <a:endParaRPr lang="ru-RU" sz="2400" dirty="0">
                  <a:solidFill>
                    <a:srgbClr val="0000CC"/>
                  </a:solidFill>
                </a:endParaRPr>
              </a:p>
            </p:txBody>
          </p:sp>
        </p:grpSp>
      </p:grpSp>
      <p:grpSp>
        <p:nvGrpSpPr>
          <p:cNvPr id="15" name="Группа 35"/>
          <p:cNvGrpSpPr/>
          <p:nvPr/>
        </p:nvGrpSpPr>
        <p:grpSpPr>
          <a:xfrm>
            <a:off x="1571609" y="1214801"/>
            <a:ext cx="3532011" cy="928694"/>
            <a:chOff x="4679503" y="2786437"/>
            <a:chExt cx="1614393" cy="928694"/>
          </a:xfrm>
          <a:solidFill>
            <a:schemeClr val="bg2">
              <a:lumMod val="90000"/>
            </a:schemeClr>
          </a:solidFill>
        </p:grpSpPr>
        <p:sp>
          <p:nvSpPr>
            <p:cNvPr id="27" name="TextBox 26"/>
            <p:cNvSpPr txBox="1"/>
            <p:nvPr/>
          </p:nvSpPr>
          <p:spPr>
            <a:xfrm>
              <a:off x="4679503" y="3037794"/>
              <a:ext cx="35929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endParaRPr lang="ru-RU" dirty="0"/>
            </a:p>
          </p:txBody>
        </p:sp>
        <p:grpSp>
          <p:nvGrpSpPr>
            <p:cNvPr id="21" name="Группа 34"/>
            <p:cNvGrpSpPr/>
            <p:nvPr/>
          </p:nvGrpSpPr>
          <p:grpSpPr>
            <a:xfrm>
              <a:off x="4908068" y="2786437"/>
              <a:ext cx="1385828" cy="928694"/>
              <a:chOff x="4908068" y="2786437"/>
              <a:chExt cx="1385828" cy="928694"/>
            </a:xfrm>
            <a:grpFill/>
          </p:grpSpPr>
          <p:sp>
            <p:nvSpPr>
              <p:cNvPr id="29" name="Text Box 24"/>
              <p:cNvSpPr txBox="1">
                <a:spLocks noChangeArrowheads="1"/>
              </p:cNvSpPr>
              <p:nvPr/>
            </p:nvSpPr>
            <p:spPr bwMode="auto">
              <a:xfrm>
                <a:off x="4908068" y="2786437"/>
                <a:ext cx="1385828" cy="82194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2800" b="1" u="sng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ru-RU" sz="2800" b="1" u="sng" dirty="0" smtClean="0">
                    <a:solidFill>
                      <a:srgbClr val="F9010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·</a:t>
                </a:r>
                <a:r>
                  <a:rPr lang="ru-RU" sz="2800" b="1" u="sng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3,14</a:t>
                </a:r>
                <a:r>
                  <a:rPr lang="ru-RU" sz="2800" b="1" u="sng" dirty="0" smtClean="0">
                    <a:solidFill>
                      <a:srgbClr val="F9010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·</a:t>
                </a:r>
                <a:r>
                  <a:rPr lang="ru-RU" sz="2800" b="1" u="sng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6380000</a:t>
                </a:r>
                <a:r>
                  <a:rPr lang="ru-RU" sz="2800" b="1" u="sng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м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066107" y="3253466"/>
                <a:ext cx="571504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8640</a:t>
                </a:r>
                <a:r>
                  <a:rPr lang="ru-RU" sz="24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с</a:t>
                </a: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1" name="Содержимое 36"/>
          <p:cNvSpPr txBox="1">
            <a:spLocks/>
          </p:cNvSpPr>
          <p:nvPr/>
        </p:nvSpPr>
        <p:spPr>
          <a:xfrm>
            <a:off x="-32" y="571480"/>
            <a:ext cx="9144000" cy="5000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Скорость поверхности Земли на экваторе составляет около</a:t>
            </a: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3" name="Группа 98"/>
          <p:cNvGrpSpPr/>
          <p:nvPr/>
        </p:nvGrpSpPr>
        <p:grpSpPr>
          <a:xfrm rot="3284265">
            <a:off x="8281711" y="831323"/>
            <a:ext cx="565168" cy="1013245"/>
            <a:chOff x="597884" y="191611"/>
            <a:chExt cx="565168" cy="1013245"/>
          </a:xfrm>
        </p:grpSpPr>
        <p:cxnSp>
          <p:nvCxnSpPr>
            <p:cNvPr id="12" name="Прямая со стрелкой 11"/>
            <p:cNvCxnSpPr/>
            <p:nvPr/>
          </p:nvCxnSpPr>
          <p:spPr>
            <a:xfrm rot="5400000">
              <a:off x="633979" y="811947"/>
              <a:ext cx="428628" cy="357190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18780627">
              <a:off x="544252" y="287191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/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rot="5400000">
              <a:off x="597884" y="418850"/>
              <a:ext cx="285752" cy="285752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7768212" y="1452482"/>
            <a:ext cx="220943" cy="207567"/>
          </a:xfrm>
          <a:prstGeom prst="ellipse">
            <a:avLst/>
          </a:prstGeom>
          <a:solidFill>
            <a:srgbClr val="00FF00"/>
          </a:solidFill>
          <a:ln w="412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843684" y="1320076"/>
            <a:ext cx="207170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464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36"/>
          <p:cNvSpPr txBox="1">
            <a:spLocks/>
          </p:cNvSpPr>
          <p:nvPr/>
        </p:nvSpPr>
        <p:spPr>
          <a:xfrm>
            <a:off x="0" y="2285992"/>
            <a:ext cx="6858016" cy="5000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спутнику нужна первая космическая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7,8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км/с</a:t>
            </a: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4000504"/>
            <a:ext cx="9144000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Ответ: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спутник надо запускать на восток, т.к. в этом направлении  двигателями надо сообщать  скорость на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464м/с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меньше, чем первая космическая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7,8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км/с.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7858154" y="1614113"/>
            <a:ext cx="0" cy="857256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0" y="5473005"/>
            <a:ext cx="9144000" cy="95410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Поэтому космодромы надо строить поближе к экватору!!!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32" y="3010489"/>
            <a:ext cx="2571736" cy="99001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T=24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ч=8640с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R=6380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0" y="0"/>
            <a:ext cx="539552" cy="476672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41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8" grpId="0"/>
      <p:bldP spid="20" grpId="0" animBg="1"/>
      <p:bldP spid="31" grpId="0" build="p" animBg="1"/>
      <p:bldP spid="19" grpId="0" animBg="1"/>
      <p:bldP spid="32" grpId="0" animBg="1"/>
      <p:bldP spid="5" grpId="0" build="p" animBg="1"/>
      <p:bldP spid="33" grpId="0" animBg="1"/>
      <p:bldP spid="34" grpId="0" animBg="1"/>
      <p:bldP spid="36" grpId="0" animBg="1"/>
      <p:bldP spid="37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572500" cy="2357437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ЕГЭ-2007-А8. </a:t>
            </a:r>
            <a:r>
              <a:rPr lang="ru-RU" sz="2400" dirty="0" smtClean="0"/>
              <a:t>Брусок массой 0,5 кг прижат к вертикальной стене силой 10 H, направленной горизонтально. Коэффициент трения скольжения между бруском и стеной равен 0,4. Какую минимальную силу надо приложить к бруску по вертикали, чтобы равномерно поднимать его вертикально вверх?</a:t>
            </a:r>
            <a:endParaRPr lang="ru-RU" sz="2400" dirty="0" smtClean="0">
              <a:solidFill>
                <a:srgbClr val="7030A0"/>
              </a:solidFill>
            </a:endParaRPr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734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533400" y="2895600"/>
            <a:ext cx="1676400" cy="2357438"/>
          </a:xfrm>
        </p:spPr>
        <p:txBody>
          <a:bodyPr/>
          <a:lstStyle/>
          <a:p>
            <a:pPr marL="514350" indent="-514350">
              <a:buFont typeface="Bookman Old Style" pitchFamily="18" charset="0"/>
              <a:buAutoNum type="arabicPeriod"/>
            </a:pPr>
            <a:r>
              <a:rPr lang="en-US" sz="3200" smtClean="0"/>
              <a:t>9 H</a:t>
            </a:r>
            <a:endParaRPr lang="ru-RU" sz="3200" smtClean="0"/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en-US" sz="3200" smtClean="0"/>
              <a:t>7 H</a:t>
            </a:r>
            <a:endParaRPr lang="ru-RU" sz="3200" smtClean="0"/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en-US" sz="3200" smtClean="0"/>
              <a:t>5 H</a:t>
            </a:r>
            <a:endParaRPr lang="ru-RU" sz="3200" smtClean="0"/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ru-RU" sz="3200" smtClean="0"/>
              <a:t>4 </a:t>
            </a:r>
            <a:r>
              <a:rPr lang="en-US" sz="3200" smtClean="0"/>
              <a:t>H</a:t>
            </a:r>
            <a:endParaRPr lang="ru-RU" sz="3200" smtClean="0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514600"/>
            <a:ext cx="27336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743200"/>
            <a:ext cx="35052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5029200"/>
            <a:ext cx="2362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4" name="Rectangle 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5638800"/>
            <a:ext cx="50085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7" name="Rectangle 10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250033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ГИА-2010-15.</a:t>
            </a:r>
            <a:r>
              <a:rPr lang="ru-RU" sz="2800" dirty="0" smtClean="0"/>
              <a:t> При исследовании зависимости силы трения от силы нормальною давления были получены результаты, представленные на графике. Наиболее точно отражает результаты</a:t>
            </a:r>
            <a:br>
              <a:rPr lang="ru-RU" sz="2800" dirty="0" smtClean="0"/>
            </a:br>
            <a:r>
              <a:rPr lang="ru-RU" sz="2800" dirty="0" smtClean="0"/>
              <a:t>эксперимента зависимость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857496"/>
            <a:ext cx="35719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i="1" dirty="0" smtClean="0"/>
              <a:t>F</a:t>
            </a:r>
            <a:r>
              <a:rPr lang="ru-RU" sz="2800" i="1" baseline="-25000" dirty="0" err="1" smtClean="0"/>
              <a:t>тр</a:t>
            </a:r>
            <a:r>
              <a:rPr lang="en-US" sz="2800" i="1" dirty="0" smtClean="0"/>
              <a:t> = 0</a:t>
            </a:r>
            <a:r>
              <a:rPr lang="ru-RU" sz="2800" i="1" dirty="0" smtClean="0"/>
              <a:t>,</a:t>
            </a:r>
            <a:r>
              <a:rPr lang="en-US" sz="2800" i="1" dirty="0" smtClean="0"/>
              <a:t>3 F</a:t>
            </a:r>
            <a:r>
              <a:rPr lang="ru-RU" sz="2800" i="1" baseline="-25000" dirty="0" smtClean="0"/>
              <a:t>Д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/>
              <a:t>F</a:t>
            </a:r>
            <a:r>
              <a:rPr lang="ru-RU" sz="2800" i="1" baseline="-25000" dirty="0" err="1" smtClean="0"/>
              <a:t>тр</a:t>
            </a:r>
            <a:r>
              <a:rPr lang="en-US" sz="2800" i="1" dirty="0" smtClean="0"/>
              <a:t> = 0</a:t>
            </a:r>
            <a:r>
              <a:rPr lang="ru-RU" sz="2800" i="1" dirty="0" smtClean="0"/>
              <a:t>,2</a:t>
            </a:r>
            <a:r>
              <a:rPr lang="en-US" sz="2800" i="1" dirty="0" smtClean="0"/>
              <a:t> F</a:t>
            </a:r>
            <a:r>
              <a:rPr lang="ru-RU" sz="2800" i="1" baseline="-25000" dirty="0" smtClean="0"/>
              <a:t>Д</a:t>
            </a:r>
            <a:endParaRPr lang="ru-RU" sz="2800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/>
              <a:t>F</a:t>
            </a:r>
            <a:r>
              <a:rPr lang="ru-RU" sz="2800" i="1" baseline="-25000" dirty="0" err="1" smtClean="0"/>
              <a:t>тр</a:t>
            </a:r>
            <a:r>
              <a:rPr lang="en-US" sz="2800" i="1" dirty="0" smtClean="0"/>
              <a:t> = 0</a:t>
            </a:r>
            <a:r>
              <a:rPr lang="ru-RU" sz="2800" i="1" dirty="0" smtClean="0"/>
              <a:t>,1</a:t>
            </a:r>
            <a:r>
              <a:rPr lang="en-US" sz="2800" i="1" dirty="0" smtClean="0"/>
              <a:t> F</a:t>
            </a:r>
            <a:r>
              <a:rPr lang="ru-RU" sz="2800" i="1" baseline="-25000" dirty="0" smtClean="0"/>
              <a:t>Д</a:t>
            </a:r>
            <a:endParaRPr lang="ru-RU" sz="2800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/>
              <a:t>F</a:t>
            </a:r>
            <a:r>
              <a:rPr lang="ru-RU" sz="2800" i="1" baseline="-25000" dirty="0" err="1" smtClean="0"/>
              <a:t>тр</a:t>
            </a:r>
            <a:r>
              <a:rPr lang="en-US" sz="2800" i="1" dirty="0" smtClean="0"/>
              <a:t> = 0</a:t>
            </a:r>
            <a:r>
              <a:rPr lang="ru-RU" sz="2800" i="1" dirty="0" smtClean="0"/>
              <a:t>,4</a:t>
            </a:r>
            <a:r>
              <a:rPr lang="en-US" sz="2800" i="1" dirty="0" smtClean="0"/>
              <a:t> F</a:t>
            </a:r>
            <a:r>
              <a:rPr lang="ru-RU" sz="2800" i="1" baseline="-25000" dirty="0" smtClean="0"/>
              <a:t>Д</a:t>
            </a:r>
            <a:endParaRPr lang="ru-RU" sz="2800" i="1" dirty="0" smtClean="0"/>
          </a:p>
          <a:p>
            <a:pPr marL="514350" indent="-514350"/>
            <a:endParaRPr lang="ru-RU" sz="2800" i="1" dirty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0" y="247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214686"/>
            <a:ext cx="482737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362200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3200" dirty="0" smtClean="0">
                <a:solidFill>
                  <a:srgbClr val="FF0000"/>
                </a:solidFill>
              </a:rPr>
              <a:t>ЕГЭ-2001-А7. </a:t>
            </a:r>
            <a:r>
              <a:rPr lang="ru-RU" sz="3200" dirty="0" smtClean="0"/>
              <a:t>Брусок равномерно перемещается по столу вправо под действием силы  </a:t>
            </a:r>
            <a:r>
              <a:rPr lang="en-US" sz="3200" dirty="0" smtClean="0"/>
              <a:t>F</a:t>
            </a:r>
            <a:r>
              <a:rPr lang="ru-RU" sz="3200" dirty="0" smtClean="0"/>
              <a:t> = 2 Н. Чему равен модуль силы трения  </a:t>
            </a:r>
            <a:r>
              <a:rPr lang="en-US" sz="3200" dirty="0" smtClean="0"/>
              <a:t>F</a:t>
            </a:r>
            <a:r>
              <a:rPr lang="ru-RU" sz="3200" baseline="-25000" dirty="0" err="1" smtClean="0"/>
              <a:t>тр</a:t>
            </a:r>
            <a:r>
              <a:rPr lang="ru-RU" sz="3200" dirty="0" smtClean="0"/>
              <a:t>  и как направлен вектор этой силы?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57752" y="3714752"/>
            <a:ext cx="4041775" cy="2876550"/>
          </a:xfrm>
        </p:spPr>
        <p:txBody>
          <a:bodyPr/>
          <a:lstStyle/>
          <a:p>
            <a:pPr marL="514350" indent="-514350">
              <a:buFont typeface="Bookman Old Style" pitchFamily="18" charset="0"/>
              <a:buAutoNum type="arabicPeriod"/>
            </a:pPr>
            <a:r>
              <a:rPr lang="ru-RU" dirty="0" smtClean="0"/>
              <a:t>0</a:t>
            </a:r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ru-RU" dirty="0" smtClean="0"/>
              <a:t>2 Н; вправо</a:t>
            </a:r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ru-RU" dirty="0" smtClean="0"/>
              <a:t>2 Н; влево.</a:t>
            </a:r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ru-RU" dirty="0" smtClean="0"/>
              <a:t>4 Н; вправо.</a:t>
            </a:r>
          </a:p>
        </p:txBody>
      </p:sp>
      <p:pic>
        <p:nvPicPr>
          <p:cNvPr id="3891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4572008"/>
            <a:ext cx="3519488" cy="19764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9C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62400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3200" dirty="0" smtClean="0">
                <a:solidFill>
                  <a:srgbClr val="FF0000"/>
                </a:solidFill>
              </a:rPr>
              <a:t>ЕГЭ-200</a:t>
            </a:r>
            <a:r>
              <a:rPr lang="en-US" sz="3200" dirty="0" smtClean="0">
                <a:solidFill>
                  <a:srgbClr val="FF0000"/>
                </a:solidFill>
              </a:rPr>
              <a:t>7</a:t>
            </a:r>
            <a:r>
              <a:rPr lang="ru-RU" sz="3200" dirty="0" smtClean="0">
                <a:solidFill>
                  <a:srgbClr val="FF0000"/>
                </a:solidFill>
              </a:rPr>
              <a:t>-А</a:t>
            </a:r>
            <a:r>
              <a:rPr lang="en-US" sz="3200" dirty="0" smtClean="0">
                <a:solidFill>
                  <a:srgbClr val="FF0000"/>
                </a:solidFill>
              </a:rPr>
              <a:t>8</a:t>
            </a:r>
            <a:r>
              <a:rPr lang="ru-RU" sz="3200" dirty="0" smtClean="0">
                <a:solidFill>
                  <a:srgbClr val="FF0000"/>
                </a:solidFill>
              </a:rPr>
              <a:t>. </a:t>
            </a:r>
            <a:r>
              <a:rPr lang="ru-RU" sz="3200" dirty="0" smtClean="0"/>
              <a:t>Брусок массой 0,5 кг прижат к вертикальной стене силой 10 H, направленной горизонтально. Коэффициент трения скольжения между бруском и стеной равен 0,4. Какую минимальную силу надо приложить к бруску по вертикали, чтобы равномерно поднимать его вертикально вверх?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38600" y="4191000"/>
            <a:ext cx="1981200" cy="2286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Bookman Old Style" pitchFamily="18" charset="0"/>
              <a:buAutoNum type="arabicPeriod"/>
            </a:pPr>
            <a:r>
              <a:rPr lang="en-US" smtClean="0"/>
              <a:t>9 H</a:t>
            </a:r>
            <a:endParaRPr lang="ru-RU" smtClean="0"/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en-US" smtClean="0"/>
              <a:t>7 H</a:t>
            </a:r>
            <a:endParaRPr lang="ru-RU" smtClean="0"/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en-US" smtClean="0"/>
              <a:t>5 H</a:t>
            </a:r>
            <a:endParaRPr lang="ru-RU" smtClean="0"/>
          </a:p>
          <a:p>
            <a:pPr marL="514350" indent="-514350">
              <a:buFont typeface="Bookman Old Style" pitchFamily="18" charset="0"/>
              <a:buAutoNum type="arabicPeriod"/>
            </a:pPr>
            <a:r>
              <a:rPr lang="ru-RU" smtClean="0"/>
              <a:t>4 </a:t>
            </a:r>
            <a:r>
              <a:rPr lang="en-US" smtClean="0"/>
              <a:t>H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905000"/>
          </a:xfrm>
        </p:spPr>
        <p:txBody>
          <a:bodyPr/>
          <a:lstStyle/>
          <a:p>
            <a:pPr algn="l" eaLnBrk="1" hangingPunct="1"/>
            <a:r>
              <a:rPr lang="ru-RU" sz="2800" dirty="0" smtClean="0">
                <a:solidFill>
                  <a:srgbClr val="FF0000"/>
                </a:solidFill>
              </a:rPr>
              <a:t>ЕГЭ-2008-А4. </a:t>
            </a:r>
            <a:r>
              <a:rPr lang="ru-RU" sz="2800" dirty="0" smtClean="0"/>
              <a:t>Тело равномерно движется по плоскости. Сила давления тела на плоскость равна 20 Н, сила трения 5 Н. Коэффициент трения скольжения равен</a:t>
            </a:r>
            <a:r>
              <a:rPr lang="ru-RU" sz="2800" i="1" dirty="0" smtClean="0"/>
              <a:t>:</a:t>
            </a:r>
            <a:endParaRPr lang="ru-RU" sz="2800" dirty="0" smtClean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2819400" y="25908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Font typeface="Bookman Old Style" pitchFamily="18" charset="0"/>
              <a:buAutoNum type="arabicPeriod"/>
            </a:pPr>
            <a:r>
              <a:rPr lang="ru-RU" sz="2400"/>
              <a:t>0,8	</a:t>
            </a:r>
          </a:p>
          <a:p>
            <a:pPr marL="457200" indent="-457200">
              <a:buFont typeface="Bookman Old Style" pitchFamily="18" charset="0"/>
              <a:buAutoNum type="arabicPeriod"/>
            </a:pPr>
            <a:r>
              <a:rPr lang="ru-RU" sz="2400"/>
              <a:t>0,25</a:t>
            </a:r>
          </a:p>
          <a:p>
            <a:pPr marL="457200" indent="-457200">
              <a:buFont typeface="Bookman Old Style" pitchFamily="18" charset="0"/>
              <a:buAutoNum type="arabicPeriod"/>
            </a:pPr>
            <a:r>
              <a:rPr lang="ru-RU" sz="2400"/>
              <a:t>0,75	</a:t>
            </a:r>
          </a:p>
          <a:p>
            <a:pPr marL="457200" indent="-457200">
              <a:buFont typeface="Bookman Old Style" pitchFamily="18" charset="0"/>
              <a:buAutoNum type="arabicPeriod"/>
            </a:pPr>
            <a:r>
              <a:rPr lang="ru-RU" sz="2400"/>
              <a:t>0,2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2800" dirty="0" smtClean="0">
                <a:solidFill>
                  <a:srgbClr val="FF0000"/>
                </a:solidFill>
              </a:rPr>
              <a:t>ЕГЭ-20</a:t>
            </a:r>
            <a:r>
              <a:rPr lang="en-US" sz="2800" dirty="0" smtClean="0">
                <a:solidFill>
                  <a:srgbClr val="FF0000"/>
                </a:solidFill>
              </a:rPr>
              <a:t>10</a:t>
            </a:r>
            <a:r>
              <a:rPr lang="ru-RU" sz="2800" dirty="0" smtClean="0">
                <a:solidFill>
                  <a:srgbClr val="FF0000"/>
                </a:solidFill>
              </a:rPr>
              <a:t>-А</a:t>
            </a:r>
            <a:r>
              <a:rPr lang="en-US" sz="2800" dirty="0" smtClean="0">
                <a:solidFill>
                  <a:srgbClr val="FF0000"/>
                </a:solidFill>
              </a:rPr>
              <a:t>3</a:t>
            </a:r>
            <a:r>
              <a:rPr lang="ru-RU" sz="2800" dirty="0" smtClean="0">
                <a:solidFill>
                  <a:srgbClr val="FF0000"/>
                </a:solidFill>
              </a:rPr>
              <a:t>. </a:t>
            </a:r>
            <a:r>
              <a:rPr lang="ru-RU" sz="2800" dirty="0" smtClean="0"/>
              <a:t>При исследовании зависимости силы трения скольжения </a:t>
            </a:r>
            <a:r>
              <a:rPr lang="ru-RU" sz="2800" i="1" dirty="0" err="1" smtClean="0"/>
              <a:t>F</a:t>
            </a:r>
            <a:r>
              <a:rPr lang="ru-RU" sz="2800" i="1" baseline="-25000" dirty="0" err="1" smtClean="0"/>
              <a:t>тр</a:t>
            </a:r>
            <a:r>
              <a:rPr lang="ru-RU" sz="2800" i="1" baseline="30000" dirty="0" smtClean="0"/>
              <a:t> </a:t>
            </a:r>
            <a:r>
              <a:rPr lang="ru-RU" sz="2800" dirty="0" smtClean="0"/>
              <a:t>от силы нормального давления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F</a:t>
            </a:r>
            <a:r>
              <a:rPr lang="ru-RU" sz="2800" i="1" baseline="-25000" dirty="0" err="1" smtClean="0"/>
              <a:t>д</a:t>
            </a:r>
            <a:r>
              <a:rPr lang="ru-RU" sz="2800" i="1" baseline="30000" dirty="0" smtClean="0"/>
              <a:t> </a:t>
            </a:r>
            <a:r>
              <a:rPr lang="ru-RU" sz="2800" dirty="0" smtClean="0"/>
              <a:t>были получены следующие данные: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Из результатов исследования можно заключить, что коэффициент трения скольжения равен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352800" y="4038600"/>
            <a:ext cx="2133600" cy="2362200"/>
          </a:xfrm>
        </p:spPr>
        <p:txBody>
          <a:bodyPr/>
          <a:lstStyle/>
          <a:p>
            <a:pPr marL="514350" indent="-514350" eaLnBrk="1" hangingPunct="1">
              <a:buFont typeface="Bookman Old Style" pitchFamily="18" charset="0"/>
              <a:buAutoNum type="arabicPeriod"/>
            </a:pPr>
            <a:r>
              <a:rPr lang="ru-RU" smtClean="0"/>
              <a:t>0,2 </a:t>
            </a:r>
            <a:endParaRPr lang="en-US" smtClean="0"/>
          </a:p>
          <a:p>
            <a:pPr marL="514350" indent="-514350" eaLnBrk="1" hangingPunct="1">
              <a:buFont typeface="Bookman Old Style" pitchFamily="18" charset="0"/>
              <a:buAutoNum type="arabicPeriod"/>
            </a:pPr>
            <a:r>
              <a:rPr lang="ru-RU" smtClean="0"/>
              <a:t>2 </a:t>
            </a:r>
            <a:endParaRPr lang="en-US" smtClean="0"/>
          </a:p>
          <a:p>
            <a:pPr marL="514350" indent="-514350" eaLnBrk="1" hangingPunct="1">
              <a:buFont typeface="Bookman Old Style" pitchFamily="18" charset="0"/>
              <a:buAutoNum type="arabicPeriod"/>
            </a:pPr>
            <a:r>
              <a:rPr lang="ru-RU" smtClean="0"/>
              <a:t>0,5 </a:t>
            </a:r>
            <a:endParaRPr lang="en-US" smtClean="0"/>
          </a:p>
          <a:p>
            <a:pPr marL="514350" indent="-514350" eaLnBrk="1" hangingPunct="1">
              <a:buFont typeface="Bookman Old Style" pitchFamily="18" charset="0"/>
              <a:buAutoNum type="arabicPeriod"/>
            </a:pPr>
            <a:r>
              <a:rPr lang="ru-RU" smtClean="0"/>
              <a:t>5 	</a:t>
            </a:r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6737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8194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FF0000"/>
                </a:solidFill>
              </a:rPr>
              <a:t>ЕГЭ-20</a:t>
            </a:r>
            <a:r>
              <a:rPr lang="en-US" sz="2800" dirty="0" smtClean="0">
                <a:solidFill>
                  <a:srgbClr val="FF0000"/>
                </a:solidFill>
              </a:rPr>
              <a:t>10</a:t>
            </a:r>
            <a:r>
              <a:rPr lang="ru-RU" sz="2800" dirty="0" smtClean="0">
                <a:solidFill>
                  <a:srgbClr val="FF0000"/>
                </a:solidFill>
              </a:rPr>
              <a:t>-А7. </a:t>
            </a:r>
            <a:r>
              <a:rPr lang="ru-RU" sz="2800" dirty="0" smtClean="0"/>
              <a:t>Одинаковые бруски, связанные нитью, движутся под действием внешней силы </a:t>
            </a:r>
            <a:r>
              <a:rPr lang="ru-RU" sz="2800" i="1" dirty="0" smtClean="0"/>
              <a:t>F </a:t>
            </a:r>
            <a:r>
              <a:rPr lang="ru-RU" sz="2800" dirty="0" smtClean="0"/>
              <a:t>по гладкой горизонтальной поверхности. Как изменится сила натяжения нити </a:t>
            </a:r>
            <a:r>
              <a:rPr lang="ru-RU" sz="2800" i="1" dirty="0" smtClean="0"/>
              <a:t>Т, </a:t>
            </a:r>
            <a:r>
              <a:rPr lang="ru-RU" sz="2800" dirty="0" smtClean="0"/>
              <a:t>если третий брусок переложить с первого на второй?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3200400"/>
            <a:ext cx="2743200" cy="32004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Bookman Old Style" pitchFamily="18" charset="0"/>
              <a:buAutoNum type="arabicPeriod"/>
            </a:pPr>
            <a:r>
              <a:rPr lang="ru-RU" sz="2400" smtClean="0"/>
              <a:t>уменьшится в 1,5 раза 	</a:t>
            </a:r>
          </a:p>
          <a:p>
            <a:pPr marL="457200" indent="-457200">
              <a:buFont typeface="Bookman Old Style" pitchFamily="18" charset="0"/>
              <a:buAutoNum type="arabicPeriod"/>
            </a:pPr>
            <a:r>
              <a:rPr lang="ru-RU" sz="2400" smtClean="0"/>
              <a:t>уменьшится в 2 раза 	</a:t>
            </a:r>
          </a:p>
          <a:p>
            <a:pPr marL="457200" indent="-457200">
              <a:buFont typeface="Bookman Old Style" pitchFamily="18" charset="0"/>
              <a:buAutoNum type="arabicPeriod"/>
            </a:pPr>
            <a:r>
              <a:rPr lang="ru-RU" sz="2400" smtClean="0"/>
              <a:t>увеличится в 2 раза 	</a:t>
            </a:r>
          </a:p>
          <a:p>
            <a:pPr marL="457200" indent="-457200">
              <a:buFont typeface="Bookman Old Style" pitchFamily="18" charset="0"/>
              <a:buAutoNum type="arabicPeriod"/>
            </a:pPr>
            <a:r>
              <a:rPr lang="ru-RU" sz="2400" smtClean="0"/>
              <a:t>увеличится в 3 раза 	</a:t>
            </a:r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352800"/>
            <a:ext cx="48244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 l="28125" t="30029" r="10351" b="53125"/>
          <a:stretch>
            <a:fillRect/>
          </a:stretch>
        </p:blipFill>
        <p:spPr bwMode="auto">
          <a:xfrm>
            <a:off x="142844" y="0"/>
            <a:ext cx="91440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428736"/>
            <a:ext cx="2571736" cy="233653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T=24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ч=8640с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R=6380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+Н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7273346" y="2294414"/>
            <a:ext cx="1154860" cy="1129106"/>
          </a:xfrm>
          <a:prstGeom prst="ellipse">
            <a:avLst/>
          </a:prstGeom>
          <a:solidFill>
            <a:srgbClr val="00B0F0">
              <a:alpha val="43000"/>
            </a:srgbClr>
          </a:solidFill>
          <a:ln w="41275">
            <a:solidFill>
              <a:srgbClr val="000000"/>
            </a:solidFill>
            <a:round/>
            <a:headEnd/>
            <a:tailEnd/>
          </a:ln>
          <a:effectLst>
            <a:outerShdw blurRad="50800" dist="50800"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6500827" y="1595164"/>
            <a:ext cx="2786081" cy="2548216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7848424" y="2834678"/>
            <a:ext cx="1081293" cy="909008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7858154" y="1614113"/>
            <a:ext cx="0" cy="857256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H="1">
            <a:off x="7715278" y="1714484"/>
            <a:ext cx="0" cy="571504"/>
          </a:xfrm>
          <a:prstGeom prst="line">
            <a:avLst/>
          </a:prstGeom>
          <a:noFill/>
          <a:ln w="4127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429652" y="2886429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-?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8"/>
          <p:cNvGrpSpPr/>
          <p:nvPr/>
        </p:nvGrpSpPr>
        <p:grpSpPr>
          <a:xfrm rot="3284265">
            <a:off x="8281711" y="831323"/>
            <a:ext cx="565168" cy="1013245"/>
            <a:chOff x="597884" y="191611"/>
            <a:chExt cx="565168" cy="1013245"/>
          </a:xfrm>
        </p:grpSpPr>
        <p:cxnSp>
          <p:nvCxnSpPr>
            <p:cNvPr id="26" name="Прямая со стрелкой 25"/>
            <p:cNvCxnSpPr/>
            <p:nvPr/>
          </p:nvCxnSpPr>
          <p:spPr>
            <a:xfrm rot="5400000">
              <a:off x="633979" y="811947"/>
              <a:ext cx="428628" cy="357190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18780627">
              <a:off x="544252" y="287191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/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 rot="5400000">
              <a:off x="597884" y="418850"/>
              <a:ext cx="285752" cy="285752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102"/>
          <p:cNvGrpSpPr/>
          <p:nvPr/>
        </p:nvGrpSpPr>
        <p:grpSpPr>
          <a:xfrm>
            <a:off x="6929454" y="1785922"/>
            <a:ext cx="642942" cy="523220"/>
            <a:chOff x="1582054" y="1000108"/>
            <a:chExt cx="714380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rgbClr val="0000CC"/>
                </a:solidFill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1602084" y="1168702"/>
              <a:ext cx="428628" cy="1588"/>
            </a:xfrm>
            <a:prstGeom prst="straightConnector1">
              <a:avLst/>
            </a:prstGeom>
            <a:ln w="444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 rot="21159106">
            <a:off x="7363294" y="2427203"/>
            <a:ext cx="111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земли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"/>
          <p:cNvSpPr>
            <a:spLocks noChangeArrowheads="1"/>
          </p:cNvSpPr>
          <p:nvPr/>
        </p:nvSpPr>
        <p:spPr bwMode="auto">
          <a:xfrm>
            <a:off x="7768212" y="1452482"/>
            <a:ext cx="220943" cy="207567"/>
          </a:xfrm>
          <a:prstGeom prst="ellipse">
            <a:avLst/>
          </a:prstGeom>
          <a:solidFill>
            <a:srgbClr val="00FF00"/>
          </a:solidFill>
          <a:ln w="412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 flipV="1">
            <a:off x="7354225" y="2473299"/>
            <a:ext cx="432485" cy="5594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Содержимое 36"/>
          <p:cNvSpPr txBox="1">
            <a:spLocks/>
          </p:cNvSpPr>
          <p:nvPr/>
        </p:nvSpPr>
        <p:spPr>
          <a:xfrm>
            <a:off x="1571604" y="2935428"/>
            <a:ext cx="5643602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 Как?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Двигается по окружности с центростремительным ускорением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00166" y="3578370"/>
            <a:ext cx="407196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Почему?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000" b="1" baseline="-25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800" dirty="0"/>
          </a:p>
        </p:txBody>
      </p:sp>
      <p:sp>
        <p:nvSpPr>
          <p:cNvPr id="38" name="Содержимое 36"/>
          <p:cNvSpPr txBox="1">
            <a:spLocks/>
          </p:cNvSpPr>
          <p:nvPr/>
        </p:nvSpPr>
        <p:spPr>
          <a:xfrm>
            <a:off x="2714612" y="2363924"/>
            <a:ext cx="2571800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1.Что?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Спутник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5" name="Группа 91"/>
          <p:cNvGrpSpPr/>
          <p:nvPr/>
        </p:nvGrpSpPr>
        <p:grpSpPr>
          <a:xfrm>
            <a:off x="5857884" y="3755346"/>
            <a:ext cx="2571860" cy="1074230"/>
            <a:chOff x="5488819" y="1702801"/>
            <a:chExt cx="2571860" cy="1074230"/>
          </a:xfrm>
          <a:solidFill>
            <a:srgbClr val="FFFF00"/>
          </a:solidFill>
        </p:grpSpPr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5613075" y="2162273"/>
              <a:ext cx="962564" cy="6147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(r)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Группа 103"/>
            <p:cNvGrpSpPr/>
            <p:nvPr/>
          </p:nvGrpSpPr>
          <p:grpSpPr>
            <a:xfrm>
              <a:off x="5488819" y="1702801"/>
              <a:ext cx="2571860" cy="935899"/>
              <a:chOff x="5488819" y="1709349"/>
              <a:chExt cx="2571860" cy="982645"/>
            </a:xfrm>
            <a:grpFill/>
          </p:grpSpPr>
          <p:sp>
            <p:nvSpPr>
              <p:cNvPr id="42" name="Text Box 14"/>
              <p:cNvSpPr txBox="1">
                <a:spLocks noChangeArrowheads="1"/>
              </p:cNvSpPr>
              <p:nvPr/>
            </p:nvSpPr>
            <p:spPr bwMode="auto">
              <a:xfrm>
                <a:off x="5488819" y="1709349"/>
                <a:ext cx="1214446" cy="55742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2800" b="1" i="0" u="sng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r>
                  <a:rPr kumimoji="0" lang="en-US" sz="2800" b="1" i="0" u="sng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2800" b="0" i="0" u="sng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>
                <a:off x="7417479" y="1785924"/>
                <a:ext cx="643200" cy="906070"/>
                <a:chOff x="14308" y="1785"/>
                <a:chExt cx="503" cy="466"/>
              </a:xfrm>
              <a:grpFill/>
            </p:grpSpPr>
            <p:sp>
              <p:nvSpPr>
                <p:cNvPr id="4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4310" y="1994"/>
                  <a:ext cx="445" cy="25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r</a:t>
                  </a:r>
                  <a:endPara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4308" y="1785"/>
                  <a:ext cx="503" cy="20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sng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2800" b="1" i="0" u="sng" strike="noStrike" cap="none" normalizeH="0" baseline="30000" dirty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800" b="0" i="0" u="sng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6633282" y="1939684"/>
                <a:ext cx="798431" cy="5493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ru-RU" sz="2800" dirty="0">
                  <a:solidFill>
                    <a:srgbClr val="0014AC"/>
                  </a:solidFill>
                </a:endParaRPr>
              </a:p>
            </p:txBody>
          </p:sp>
        </p:grpSp>
      </p:grpSp>
      <p:sp>
        <p:nvSpPr>
          <p:cNvPr id="49" name="Скругленный прямоугольник 48"/>
          <p:cNvSpPr/>
          <p:nvPr/>
        </p:nvSpPr>
        <p:spPr>
          <a:xfrm>
            <a:off x="6685906" y="3828394"/>
            <a:ext cx="357190" cy="357190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328848" y="4114146"/>
            <a:ext cx="357190" cy="357190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35"/>
          <p:cNvGrpSpPr/>
          <p:nvPr/>
        </p:nvGrpSpPr>
        <p:grpSpPr>
          <a:xfrm>
            <a:off x="2643173" y="1428736"/>
            <a:ext cx="1599419" cy="893766"/>
            <a:chOff x="4679501" y="2786058"/>
            <a:chExt cx="1321259" cy="893766"/>
          </a:xfrm>
          <a:solidFill>
            <a:schemeClr val="bg2">
              <a:lumMod val="90000"/>
            </a:schemeClr>
          </a:solidFill>
        </p:grpSpPr>
        <p:sp>
          <p:nvSpPr>
            <p:cNvPr id="52" name="TextBox 51"/>
            <p:cNvSpPr txBox="1"/>
            <p:nvPr/>
          </p:nvSpPr>
          <p:spPr>
            <a:xfrm>
              <a:off x="4679501" y="3037794"/>
              <a:ext cx="53112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endParaRPr lang="ru-RU" dirty="0"/>
            </a:p>
          </p:txBody>
        </p:sp>
        <p:grpSp>
          <p:nvGrpSpPr>
            <p:cNvPr id="9" name="Группа 34"/>
            <p:cNvGrpSpPr/>
            <p:nvPr/>
          </p:nvGrpSpPr>
          <p:grpSpPr>
            <a:xfrm>
              <a:off x="5072066" y="2786058"/>
              <a:ext cx="928694" cy="893766"/>
              <a:chOff x="5072066" y="2786058"/>
              <a:chExt cx="928694" cy="893766"/>
            </a:xfrm>
            <a:grpFill/>
          </p:grpSpPr>
          <p:sp>
            <p:nvSpPr>
              <p:cNvPr id="54" name="Text Box 24"/>
              <p:cNvSpPr txBox="1">
                <a:spLocks noChangeArrowheads="1"/>
              </p:cNvSpPr>
              <p:nvPr/>
            </p:nvSpPr>
            <p:spPr bwMode="auto">
              <a:xfrm>
                <a:off x="5072066" y="2786058"/>
                <a:ext cx="928694" cy="8937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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285022" y="3253466"/>
                <a:ext cx="571504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Т</a:t>
                </a:r>
                <a:endParaRPr lang="ru-RU" dirty="0"/>
              </a:p>
            </p:txBody>
          </p:sp>
        </p:grpSp>
      </p:grpSp>
      <p:grpSp>
        <p:nvGrpSpPr>
          <p:cNvPr id="10" name="Группа 35"/>
          <p:cNvGrpSpPr/>
          <p:nvPr/>
        </p:nvGrpSpPr>
        <p:grpSpPr>
          <a:xfrm>
            <a:off x="4143375" y="1428736"/>
            <a:ext cx="2161937" cy="929073"/>
            <a:chOff x="4679503" y="2786058"/>
            <a:chExt cx="1208141" cy="929073"/>
          </a:xfrm>
          <a:solidFill>
            <a:schemeClr val="bg2">
              <a:lumMod val="90000"/>
            </a:schemeClr>
          </a:solidFill>
        </p:grpSpPr>
        <p:sp>
          <p:nvSpPr>
            <p:cNvPr id="57" name="TextBox 56"/>
            <p:cNvSpPr txBox="1"/>
            <p:nvPr/>
          </p:nvSpPr>
          <p:spPr>
            <a:xfrm>
              <a:off x="4679503" y="3037794"/>
              <a:ext cx="35929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endParaRPr lang="ru-RU" dirty="0"/>
            </a:p>
          </p:txBody>
        </p:sp>
        <p:grpSp>
          <p:nvGrpSpPr>
            <p:cNvPr id="11" name="Группа 34"/>
            <p:cNvGrpSpPr/>
            <p:nvPr/>
          </p:nvGrpSpPr>
          <p:grpSpPr>
            <a:xfrm>
              <a:off x="4958951" y="2786058"/>
              <a:ext cx="928693" cy="929073"/>
              <a:chOff x="4958951" y="2786058"/>
              <a:chExt cx="928693" cy="929073"/>
            </a:xfrm>
            <a:grpFill/>
          </p:grpSpPr>
          <p:sp>
            <p:nvSpPr>
              <p:cNvPr id="59" name="Text Box 24"/>
              <p:cNvSpPr txBox="1">
                <a:spLocks noChangeArrowheads="1"/>
              </p:cNvSpPr>
              <p:nvPr/>
            </p:nvSpPr>
            <p:spPr bwMode="auto">
              <a:xfrm>
                <a:off x="4958951" y="2786058"/>
                <a:ext cx="928693" cy="8937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2800" b="1" u="sng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ru-RU" sz="2800" b="1" u="sng" dirty="0" smtClean="0">
                    <a:solidFill>
                      <a:srgbClr val="F9010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·</a:t>
                </a:r>
                <a:r>
                  <a:rPr lang="ru-RU" sz="2800" b="1" u="sng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3,14</a:t>
                </a:r>
                <a:r>
                  <a:rPr lang="ru-RU" sz="2800" b="1" u="sng" dirty="0" smtClean="0">
                    <a:solidFill>
                      <a:srgbClr val="F9010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·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066107" y="3253466"/>
                <a:ext cx="571504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8640с</a:t>
                </a: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1" name="TextBox 60"/>
          <p:cNvSpPr txBox="1"/>
          <p:nvPr/>
        </p:nvSpPr>
        <p:spPr>
          <a:xfrm>
            <a:off x="0" y="5042142"/>
            <a:ext cx="9144000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Ответ: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чтобы спутник, «висел» над одним городом, высота на Землёй должна составлять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…км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 должен быть на экваторе, т.к. плоскость орбиты должна проходить через центр планеты.</a:t>
            </a: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0" y="0"/>
            <a:ext cx="539552" cy="476672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3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3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3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32" grpId="0"/>
      <p:bldP spid="33" grpId="0" animBg="1"/>
      <p:bldP spid="34" grpId="0" animBg="1"/>
      <p:bldP spid="36" grpId="0" build="p" animBg="1"/>
      <p:bldP spid="37" grpId="0" animBg="1"/>
      <p:bldP spid="38" grpId="0" build="p" animBg="1"/>
      <p:bldP spid="49" grpId="0" animBg="1"/>
      <p:bldP spid="50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 l="26953" t="21240" r="9765" b="64844"/>
          <a:stretch>
            <a:fillRect/>
          </a:stretch>
        </p:blipFill>
        <p:spPr bwMode="auto">
          <a:xfrm>
            <a:off x="0" y="0"/>
            <a:ext cx="9144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-32" y="1306777"/>
            <a:ext cx="2571736" cy="3234219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R=6380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</a:p>
          <a:p>
            <a:pPr>
              <a:lnSpc>
                <a:spcPts val="3500"/>
              </a:lnSpc>
            </a:pPr>
            <a:r>
              <a:rPr lang="en-US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endParaRPr lang="ru-RU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</a:p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7344784" y="2294414"/>
            <a:ext cx="1154860" cy="1129106"/>
          </a:xfrm>
          <a:prstGeom prst="ellipse">
            <a:avLst/>
          </a:prstGeom>
          <a:solidFill>
            <a:srgbClr val="00B0F0">
              <a:alpha val="43000"/>
            </a:srgbClr>
          </a:solidFill>
          <a:ln w="41275">
            <a:solidFill>
              <a:srgbClr val="000000"/>
            </a:solidFill>
            <a:round/>
            <a:headEnd/>
            <a:tailEnd/>
          </a:ln>
          <a:effectLst>
            <a:outerShdw blurRad="50800" dist="50800"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572265" y="1595164"/>
            <a:ext cx="2786081" cy="2548216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7919862" y="2834678"/>
            <a:ext cx="1081293" cy="909008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7786716" y="1714484"/>
            <a:ext cx="0" cy="571504"/>
          </a:xfrm>
          <a:prstGeom prst="line">
            <a:avLst/>
          </a:prstGeom>
          <a:noFill/>
          <a:ln w="41275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501090" y="2886429"/>
            <a:ext cx="642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8"/>
          <p:cNvGrpSpPr/>
          <p:nvPr/>
        </p:nvGrpSpPr>
        <p:grpSpPr>
          <a:xfrm rot="3284265">
            <a:off x="8353149" y="831323"/>
            <a:ext cx="565168" cy="1013245"/>
            <a:chOff x="597884" y="191611"/>
            <a:chExt cx="565168" cy="1013245"/>
          </a:xfrm>
        </p:grpSpPr>
        <p:cxnSp>
          <p:nvCxnSpPr>
            <p:cNvPr id="12" name="Прямая со стрелкой 11"/>
            <p:cNvCxnSpPr/>
            <p:nvPr/>
          </p:nvCxnSpPr>
          <p:spPr>
            <a:xfrm rot="5400000">
              <a:off x="633979" y="811947"/>
              <a:ext cx="428628" cy="357190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18780627">
              <a:off x="544252" y="287191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/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rot="5400000">
              <a:off x="597884" y="418850"/>
              <a:ext cx="285752" cy="285752"/>
            </a:xfrm>
            <a:prstGeom prst="straightConnector1">
              <a:avLst/>
            </a:prstGeom>
            <a:ln w="34925">
              <a:solidFill>
                <a:srgbClr val="0014AC"/>
              </a:solidFill>
              <a:headEnd type="stealth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02"/>
          <p:cNvGrpSpPr/>
          <p:nvPr/>
        </p:nvGrpSpPr>
        <p:grpSpPr>
          <a:xfrm>
            <a:off x="7286650" y="1785922"/>
            <a:ext cx="642942" cy="523220"/>
            <a:chOff x="1582054" y="1000108"/>
            <a:chExt cx="714380" cy="523220"/>
          </a:xfrm>
        </p:grpSpPr>
        <p:sp>
          <p:nvSpPr>
            <p:cNvPr id="16" name="TextBox 15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rgbClr val="0000CC"/>
                </a:solidFill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1602084" y="1168702"/>
              <a:ext cx="428628" cy="1588"/>
            </a:xfrm>
            <a:prstGeom prst="straightConnector1">
              <a:avLst/>
            </a:prstGeom>
            <a:ln w="444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 rot="21159106">
            <a:off x="7434732" y="2427203"/>
            <a:ext cx="111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земли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7839650" y="1452482"/>
            <a:ext cx="220943" cy="207567"/>
          </a:xfrm>
          <a:prstGeom prst="ellipse">
            <a:avLst/>
          </a:prstGeom>
          <a:solidFill>
            <a:srgbClr val="00FF00"/>
          </a:solidFill>
          <a:ln w="412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7425663" y="2473299"/>
            <a:ext cx="432485" cy="5594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Содержимое 36"/>
          <p:cNvSpPr txBox="1">
            <a:spLocks/>
          </p:cNvSpPr>
          <p:nvPr/>
        </p:nvSpPr>
        <p:spPr>
          <a:xfrm>
            <a:off x="2571736" y="1285860"/>
            <a:ext cx="4572032" cy="1357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lnSpc>
                <a:spcPts val="2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Спутник двигается по окружности с центростремительным ускорением, которое ему сообщает сила тяготения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14612" y="2643182"/>
            <a:ext cx="278608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000" b="1" baseline="-25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800" dirty="0"/>
          </a:p>
        </p:txBody>
      </p:sp>
      <p:grpSp>
        <p:nvGrpSpPr>
          <p:cNvPr id="5" name="Группа 91"/>
          <p:cNvGrpSpPr/>
          <p:nvPr/>
        </p:nvGrpSpPr>
        <p:grpSpPr>
          <a:xfrm>
            <a:off x="1571604" y="3500438"/>
            <a:ext cx="2571860" cy="1074230"/>
            <a:chOff x="5488819" y="1702801"/>
            <a:chExt cx="2571860" cy="1074230"/>
          </a:xfrm>
          <a:solidFill>
            <a:srgbClr val="FFFF00"/>
          </a:solidFill>
        </p:grpSpPr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5613075" y="2162273"/>
              <a:ext cx="962564" cy="6147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(r)</a:t>
              </a:r>
              <a:r>
                <a:rPr kumimoji="0" lang="en-US" sz="28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Группа 103"/>
            <p:cNvGrpSpPr/>
            <p:nvPr/>
          </p:nvGrpSpPr>
          <p:grpSpPr>
            <a:xfrm>
              <a:off x="5488819" y="1702799"/>
              <a:ext cx="2571860" cy="935903"/>
              <a:chOff x="5488819" y="1709349"/>
              <a:chExt cx="2571860" cy="982650"/>
            </a:xfrm>
            <a:grpFill/>
          </p:grpSpPr>
          <p:sp>
            <p:nvSpPr>
              <p:cNvPr id="27" name="Text Box 14"/>
              <p:cNvSpPr txBox="1">
                <a:spLocks noChangeArrowheads="1"/>
              </p:cNvSpPr>
              <p:nvPr/>
            </p:nvSpPr>
            <p:spPr bwMode="auto">
              <a:xfrm>
                <a:off x="5488819" y="1709349"/>
                <a:ext cx="1214446" cy="55742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2800" b="1" i="0" u="sng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r>
                  <a:rPr kumimoji="0" lang="en-US" sz="2800" b="1" i="0" u="sng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2800" b="0" i="0" u="sng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5" name="Group 17"/>
              <p:cNvGrpSpPr>
                <a:grpSpLocks/>
              </p:cNvGrpSpPr>
              <p:nvPr/>
            </p:nvGrpSpPr>
            <p:grpSpPr bwMode="auto">
              <a:xfrm>
                <a:off x="7417479" y="1785928"/>
                <a:ext cx="643200" cy="906071"/>
                <a:chOff x="14308" y="1785"/>
                <a:chExt cx="503" cy="466"/>
              </a:xfrm>
              <a:grpFill/>
            </p:grpSpPr>
            <p:sp>
              <p:nvSpPr>
                <p:cNvPr id="3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4310" y="1994"/>
                  <a:ext cx="445" cy="25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r</a:t>
                  </a:r>
                  <a:endPara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4308" y="1785"/>
                  <a:ext cx="503" cy="20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sng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2800" b="1" i="0" u="sng" strike="noStrike" cap="none" normalizeH="0" baseline="30000" dirty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800" b="0" i="0" u="sng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6633282" y="1939684"/>
                <a:ext cx="798431" cy="5493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ru-RU" sz="2800" dirty="0">
                  <a:solidFill>
                    <a:srgbClr val="0014AC"/>
                  </a:solidFill>
                </a:endParaRPr>
              </a:p>
            </p:txBody>
          </p:sp>
        </p:grpSp>
      </p:grpSp>
      <p:sp>
        <p:nvSpPr>
          <p:cNvPr id="32" name="Скругленный прямоугольник 31"/>
          <p:cNvSpPr/>
          <p:nvPr/>
        </p:nvSpPr>
        <p:spPr>
          <a:xfrm>
            <a:off x="2399626" y="3573486"/>
            <a:ext cx="357190" cy="357190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042568" y="3859238"/>
            <a:ext cx="357190" cy="357190"/>
          </a:xfrm>
          <a:prstGeom prst="round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91"/>
          <p:cNvGrpSpPr/>
          <p:nvPr/>
        </p:nvGrpSpPr>
        <p:grpSpPr>
          <a:xfrm>
            <a:off x="4314384" y="3571876"/>
            <a:ext cx="1596355" cy="905132"/>
            <a:chOff x="5429256" y="1590769"/>
            <a:chExt cx="1714604" cy="905132"/>
          </a:xfrm>
        </p:grpSpPr>
        <p:sp>
          <p:nvSpPr>
            <p:cNvPr id="35" name="Text Box 15"/>
            <p:cNvSpPr txBox="1">
              <a:spLocks noChangeArrowheads="1"/>
            </p:cNvSpPr>
            <p:nvPr/>
          </p:nvSpPr>
          <p:spPr bwMode="auto">
            <a:xfrm>
              <a:off x="5613075" y="2024019"/>
              <a:ext cx="706717" cy="471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6" name="Группа 103"/>
            <p:cNvGrpSpPr/>
            <p:nvPr/>
          </p:nvGrpSpPr>
          <p:grpSpPr>
            <a:xfrm>
              <a:off x="5429256" y="1590769"/>
              <a:ext cx="1714604" cy="735881"/>
              <a:chOff x="5429256" y="1591724"/>
              <a:chExt cx="1714604" cy="772637"/>
            </a:xfrm>
            <a:solidFill>
              <a:srgbClr val="00B050">
                <a:alpha val="6000"/>
              </a:srgbClr>
            </a:solidFill>
          </p:grpSpPr>
          <p:sp>
            <p:nvSpPr>
              <p:cNvPr id="37" name="Text Box 14"/>
              <p:cNvSpPr txBox="1">
                <a:spLocks noChangeArrowheads="1"/>
              </p:cNvSpPr>
              <p:nvPr/>
            </p:nvSpPr>
            <p:spPr bwMode="auto">
              <a:xfrm>
                <a:off x="5429256" y="1591724"/>
                <a:ext cx="1688054" cy="7500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2800" b="1" i="0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endParaRPr kumimoji="0" lang="ru-RU" sz="2800" b="0" i="0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 Box 18"/>
              <p:cNvSpPr txBox="1">
                <a:spLocks noChangeArrowheads="1"/>
              </p:cNvSpPr>
              <p:nvPr/>
            </p:nvSpPr>
            <p:spPr bwMode="auto">
              <a:xfrm>
                <a:off x="6572264" y="1816743"/>
                <a:ext cx="571596" cy="53664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2800" b="1" i="0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2800" b="0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239026" y="1815007"/>
                <a:ext cx="404676" cy="5493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endParaRPr lang="ru-RU" sz="2800" dirty="0">
                  <a:solidFill>
                    <a:srgbClr val="0014AC"/>
                  </a:solidFill>
                </a:endParaRPr>
              </a:p>
            </p:txBody>
          </p:sp>
        </p:grpSp>
      </p:grpSp>
      <p:sp>
        <p:nvSpPr>
          <p:cNvPr id="40" name="Line 16"/>
          <p:cNvSpPr>
            <a:spLocks noChangeShapeType="1"/>
          </p:cNvSpPr>
          <p:nvPr/>
        </p:nvSpPr>
        <p:spPr bwMode="auto">
          <a:xfrm rot="-120000">
            <a:off x="4386423" y="4063495"/>
            <a:ext cx="648000" cy="457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43200" y="4052857"/>
            <a:ext cx="357190" cy="357190"/>
          </a:xfrm>
          <a:prstGeom prst="roundRect">
            <a:avLst/>
          </a:prstGeom>
          <a:solidFill>
            <a:schemeClr val="bg1">
              <a:alpha val="59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557892" y="3989096"/>
            <a:ext cx="357190" cy="357190"/>
          </a:xfrm>
          <a:prstGeom prst="roundRect">
            <a:avLst/>
          </a:prstGeom>
          <a:solidFill>
            <a:schemeClr val="bg1">
              <a:alpha val="59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>
            <a:off x="7942562" y="1614113"/>
            <a:ext cx="0" cy="857256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32" y="5000636"/>
            <a:ext cx="9358314" cy="16927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чтобы спутник падал мимо Земли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высоте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поверхности Земли он должен иметь скорость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5,6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км/с,</a:t>
            </a:r>
          </a:p>
          <a:p>
            <a:pPr marL="514350" indent="-514350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высоте 2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поверхности Земли  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4,6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км/с, </a:t>
            </a:r>
          </a:p>
          <a:p>
            <a:pPr marL="514350" indent="-51435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высоте 3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поверхности Земли -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3,9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км/с. 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91"/>
          <p:cNvGrpSpPr/>
          <p:nvPr/>
        </p:nvGrpSpPr>
        <p:grpSpPr>
          <a:xfrm>
            <a:off x="6143636" y="3071810"/>
            <a:ext cx="2199403" cy="975472"/>
            <a:chOff x="4781535" y="1590769"/>
            <a:chExt cx="2362325" cy="975472"/>
          </a:xfrm>
          <a:solidFill>
            <a:schemeClr val="bg1">
              <a:lumMod val="65000"/>
            </a:schemeClr>
          </a:solidFill>
        </p:grpSpPr>
        <p:sp>
          <p:nvSpPr>
            <p:cNvPr id="46" name="Text Box 15"/>
            <p:cNvSpPr txBox="1">
              <a:spLocks noChangeArrowheads="1"/>
            </p:cNvSpPr>
            <p:nvPr/>
          </p:nvSpPr>
          <p:spPr bwMode="auto">
            <a:xfrm>
              <a:off x="4781535" y="2094359"/>
              <a:ext cx="1026528" cy="4718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800" b="1" baseline="30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48" name="Группа 103"/>
            <p:cNvGrpSpPr/>
            <p:nvPr/>
          </p:nvGrpSpPr>
          <p:grpSpPr>
            <a:xfrm>
              <a:off x="4934995" y="1590769"/>
              <a:ext cx="2208865" cy="735881"/>
              <a:chOff x="4934995" y="1591724"/>
              <a:chExt cx="2208865" cy="772637"/>
            </a:xfrm>
            <a:grpFill/>
          </p:grpSpPr>
          <p:sp>
            <p:nvSpPr>
              <p:cNvPr id="48" name="Text Box 14"/>
              <p:cNvSpPr txBox="1">
                <a:spLocks noChangeArrowheads="1"/>
              </p:cNvSpPr>
              <p:nvPr/>
            </p:nvSpPr>
            <p:spPr bwMode="auto">
              <a:xfrm>
                <a:off x="4934995" y="1591724"/>
                <a:ext cx="1457866" cy="52504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2800" b="1" i="0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r>
                  <a:rPr kumimoji="0" lang="ru-RU" sz="2800" b="1" i="0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2800" b="0" i="0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Text Box 18"/>
              <p:cNvSpPr txBox="1">
                <a:spLocks noChangeArrowheads="1"/>
              </p:cNvSpPr>
              <p:nvPr/>
            </p:nvSpPr>
            <p:spPr bwMode="auto">
              <a:xfrm>
                <a:off x="6572264" y="1816743"/>
                <a:ext cx="571596" cy="53664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2800" b="1" i="0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2800" b="0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239032" y="1815007"/>
                <a:ext cx="404676" cy="5493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endParaRPr lang="ru-RU" sz="2800" dirty="0">
                  <a:solidFill>
                    <a:srgbClr val="0014AC"/>
                  </a:solidFill>
                </a:endParaRPr>
              </a:p>
            </p:txBody>
          </p:sp>
        </p:grpSp>
      </p:grpSp>
      <p:sp>
        <p:nvSpPr>
          <p:cNvPr id="51" name="Line 16"/>
          <p:cNvSpPr>
            <a:spLocks noChangeShapeType="1"/>
          </p:cNvSpPr>
          <p:nvPr/>
        </p:nvSpPr>
        <p:spPr bwMode="auto">
          <a:xfrm rot="-120000">
            <a:off x="6359151" y="3567613"/>
            <a:ext cx="1140608" cy="8868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400154" y="3071810"/>
            <a:ext cx="714380" cy="9286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49" name="Группа 91"/>
          <p:cNvGrpSpPr/>
          <p:nvPr/>
        </p:nvGrpSpPr>
        <p:grpSpPr>
          <a:xfrm>
            <a:off x="6857993" y="4025165"/>
            <a:ext cx="2000256" cy="975471"/>
            <a:chOff x="4995434" y="1590770"/>
            <a:chExt cx="2148426" cy="975471"/>
          </a:xfrm>
          <a:solidFill>
            <a:schemeClr val="bg1">
              <a:lumMod val="65000"/>
            </a:schemeClr>
          </a:solidFill>
        </p:grpSpPr>
        <p:sp>
          <p:nvSpPr>
            <p:cNvPr id="54" name="Text Box 15"/>
            <p:cNvSpPr txBox="1">
              <a:spLocks noChangeArrowheads="1"/>
            </p:cNvSpPr>
            <p:nvPr/>
          </p:nvSpPr>
          <p:spPr bwMode="auto">
            <a:xfrm>
              <a:off x="5318643" y="2094359"/>
              <a:ext cx="460379" cy="4718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51" name="Группа 103"/>
            <p:cNvGrpSpPr/>
            <p:nvPr/>
          </p:nvGrpSpPr>
          <p:grpSpPr>
            <a:xfrm>
              <a:off x="4995434" y="1590770"/>
              <a:ext cx="2148426" cy="735882"/>
              <a:chOff x="4995434" y="1591724"/>
              <a:chExt cx="2148426" cy="772637"/>
            </a:xfrm>
            <a:grpFill/>
          </p:grpSpPr>
          <p:sp>
            <p:nvSpPr>
              <p:cNvPr id="56" name="Text Box 14"/>
              <p:cNvSpPr txBox="1">
                <a:spLocks noChangeArrowheads="1"/>
              </p:cNvSpPr>
              <p:nvPr/>
            </p:nvSpPr>
            <p:spPr bwMode="auto">
              <a:xfrm>
                <a:off x="4995434" y="1591724"/>
                <a:ext cx="1304431" cy="52504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ru-RU" sz="2800" b="1" i="0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9,8</a:t>
                </a:r>
                <a:r>
                  <a:rPr kumimoji="0" lang="ru-RU" sz="2800" b="1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·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2800" b="0" i="0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Text Box 18"/>
              <p:cNvSpPr txBox="1">
                <a:spLocks noChangeArrowheads="1"/>
              </p:cNvSpPr>
              <p:nvPr/>
            </p:nvSpPr>
            <p:spPr bwMode="auto">
              <a:xfrm>
                <a:off x="6572264" y="1816743"/>
                <a:ext cx="571596" cy="53664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2800" b="1" i="0" strike="noStrike" cap="none" normalizeH="0" baseline="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2800" b="0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239032" y="1815007"/>
                <a:ext cx="404676" cy="5493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endParaRPr lang="ru-RU" sz="2800" dirty="0">
                  <a:solidFill>
                    <a:srgbClr val="0014AC"/>
                  </a:solidFill>
                </a:endParaRPr>
              </a:p>
            </p:txBody>
          </p:sp>
        </p:grpSp>
      </p:grpSp>
      <p:sp>
        <p:nvSpPr>
          <p:cNvPr id="59" name="Line 16"/>
          <p:cNvSpPr>
            <a:spLocks noChangeShapeType="1"/>
          </p:cNvSpPr>
          <p:nvPr/>
        </p:nvSpPr>
        <p:spPr bwMode="auto">
          <a:xfrm rot="-120000">
            <a:off x="6787777" y="4473670"/>
            <a:ext cx="1140608" cy="8868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357686" y="3571876"/>
            <a:ext cx="1571636" cy="92869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0" y="0"/>
            <a:ext cx="539552" cy="476672"/>
          </a:xfrm>
          <a:prstGeom prst="rect">
            <a:avLst/>
          </a:prstGeom>
          <a:solidFill>
            <a:srgbClr val="FFFF00"/>
          </a:solidFill>
          <a:ln w="3810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43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3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3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3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  <p:bldP spid="7" grpId="0" animBg="1"/>
      <p:bldP spid="8" grpId="0" animBg="1"/>
      <p:bldP spid="9" grpId="0" animBg="1"/>
      <p:bldP spid="10" grpId="0"/>
      <p:bldP spid="18" grpId="0"/>
      <p:bldP spid="19" grpId="0" animBg="1"/>
      <p:bldP spid="20" grpId="0" animBg="1"/>
      <p:bldP spid="21" grpId="0" build="p" animBg="1"/>
      <p:bldP spid="22" grpId="0" animBg="1"/>
      <p:bldP spid="32" grpId="0" animBg="1"/>
      <p:bldP spid="3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1" grpId="0" animBg="1"/>
      <p:bldP spid="52" grpId="0" animBg="1"/>
      <p:bldP spid="59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21550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tabLst>
                <a:tab pos="228600" algn="l"/>
              </a:tabLst>
            </a:pP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Почему спутники и Луна не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падают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Землю? /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/сделайте рисунок//</a:t>
            </a:r>
          </a:p>
          <a:p>
            <a:pPr lvl="0" eaLnBrk="0" hangingPunct="0">
              <a:tabLst>
                <a:tab pos="228600" algn="l"/>
              </a:tabLst>
            </a:pP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2.Что заставляет двигаться спутник по орбите?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960558"/>
            <a:ext cx="9215502" cy="175432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eaLnBrk="0" hangingPunct="0">
              <a:tabLst>
                <a:tab pos="228600" algn="l"/>
              </a:tabLst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Как сделать, чтобы спутник «висел над головой»?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228600" algn="l"/>
              </a:tabLst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4. Почему все тела в спутнике невесомы?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2908" y="642918"/>
            <a:ext cx="92869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«Что лучше тормозить или отворачивать от преграды?»</a:t>
            </a:r>
            <a:endParaRPr lang="ru-RU" sz="54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-32" y="0"/>
            <a:ext cx="9144000" cy="7072363"/>
            <a:chOff x="214282" y="0"/>
            <a:chExt cx="9144000" cy="7072363"/>
          </a:xfrm>
        </p:grpSpPr>
        <p:grpSp>
          <p:nvGrpSpPr>
            <p:cNvPr id="4" name="Группа 16"/>
            <p:cNvGrpSpPr/>
            <p:nvPr/>
          </p:nvGrpSpPr>
          <p:grpSpPr>
            <a:xfrm>
              <a:off x="214282" y="0"/>
              <a:ext cx="9144000" cy="7072363"/>
              <a:chOff x="-428628" y="0"/>
              <a:chExt cx="9144000" cy="7072363"/>
            </a:xfrm>
            <a:solidFill>
              <a:schemeClr val="tx1">
                <a:alpha val="66000"/>
              </a:schemeClr>
            </a:solidFill>
          </p:grpSpPr>
          <p:grpSp>
            <p:nvGrpSpPr>
              <p:cNvPr id="17" name="Группа 12"/>
              <p:cNvGrpSpPr/>
              <p:nvPr/>
            </p:nvGrpSpPr>
            <p:grpSpPr>
              <a:xfrm>
                <a:off x="-428628" y="0"/>
                <a:ext cx="9144000" cy="7072363"/>
                <a:chOff x="-428628" y="-142877"/>
                <a:chExt cx="9144000" cy="7072363"/>
              </a:xfrm>
              <a:grpFill/>
            </p:grpSpPr>
            <p:sp>
              <p:nvSpPr>
                <p:cNvPr id="24" name="Прямоугольник 23"/>
                <p:cNvSpPr/>
                <p:nvPr/>
              </p:nvSpPr>
              <p:spPr>
                <a:xfrm>
                  <a:off x="-428628" y="-142877"/>
                  <a:ext cx="9144000" cy="7072363"/>
                </a:xfrm>
                <a:prstGeom prst="rect">
                  <a:avLst/>
                </a:prstGeom>
                <a:solidFill>
                  <a:srgbClr val="92D050">
                    <a:alpha val="79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     </a:t>
                  </a:r>
                  <a:endParaRPr lang="ru-RU" sz="11500" b="1" dirty="0" smtClean="0">
                    <a:solidFill>
                      <a:srgbClr val="FFC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ru-RU" sz="5400" b="1" dirty="0" err="1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тр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=</a:t>
                  </a:r>
                  <a:r>
                    <a:rPr lang="en-US" sz="80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</a:t>
                  </a:r>
                  <a:r>
                    <a:rPr lang="en-US" sz="80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endParaRPr lang="ru-RU" sz="8000" dirty="0" smtClean="0">
                    <a:solidFill>
                      <a:schemeClr val="bg1"/>
                    </a:solidFill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115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929158" y="5143511"/>
                  <a:ext cx="3571932" cy="110799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6600" b="1" baseline="-25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lang="ru-RU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at</a:t>
                  </a:r>
                  <a:r>
                    <a:rPr lang="ru-RU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lang="ru-RU" sz="66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8" name="Группа 15"/>
              <p:cNvGrpSpPr/>
              <p:nvPr/>
            </p:nvGrpSpPr>
            <p:grpSpPr>
              <a:xfrm>
                <a:off x="1428726" y="105297"/>
                <a:ext cx="3870105" cy="1323438"/>
                <a:chOff x="-156654" y="638277"/>
                <a:chExt cx="2113700" cy="1082017"/>
              </a:xfrm>
              <a:grpFill/>
            </p:grpSpPr>
            <p:sp>
              <p:nvSpPr>
                <p:cNvPr id="1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428596" y="638277"/>
                  <a:ext cx="933026" cy="108201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8000" b="1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r>
                    <a:rPr lang="ru-RU" sz="8000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lang="ru-RU" sz="8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1091879" y="682724"/>
                  <a:ext cx="865167" cy="98136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72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</a:t>
                  </a:r>
                  <a:r>
                    <a:rPr lang="el-GR" sz="72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Σ</a:t>
                  </a:r>
                  <a:r>
                    <a:rPr lang="en-US" sz="72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endParaRPr lang="ru-RU" sz="7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-156654" y="1003759"/>
                  <a:ext cx="624285" cy="59972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5000"/>
                    </a:lnSpc>
                  </a:pPr>
                  <a:r>
                    <a:rPr lang="ru-RU" sz="60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66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endParaRPr lang="ru-RU" sz="6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Line 23"/>
                <p:cNvSpPr>
                  <a:spLocks noChangeShapeType="1"/>
                </p:cNvSpPr>
                <p:nvPr/>
              </p:nvSpPr>
              <p:spPr bwMode="auto">
                <a:xfrm>
                  <a:off x="1590263" y="785794"/>
                  <a:ext cx="360000" cy="0"/>
                </a:xfrm>
                <a:prstGeom prst="line">
                  <a:avLst/>
                </a:prstGeom>
                <a:grpFill/>
                <a:ln w="76200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Line 23"/>
                <p:cNvSpPr>
                  <a:spLocks noChangeShapeType="1"/>
                </p:cNvSpPr>
                <p:nvPr/>
              </p:nvSpPr>
              <p:spPr bwMode="auto">
                <a:xfrm>
                  <a:off x="509142" y="879413"/>
                  <a:ext cx="360000" cy="0"/>
                </a:xfrm>
                <a:prstGeom prst="line">
                  <a:avLst/>
                </a:prstGeom>
                <a:grpFill/>
                <a:ln w="38100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5" name="Группа 55"/>
            <p:cNvGrpSpPr/>
            <p:nvPr/>
          </p:nvGrpSpPr>
          <p:grpSpPr>
            <a:xfrm>
              <a:off x="259858" y="1357298"/>
              <a:ext cx="2383314" cy="1178652"/>
              <a:chOff x="630659" y="4438667"/>
              <a:chExt cx="1597459" cy="1178652"/>
            </a:xfrm>
          </p:grpSpPr>
          <p:grpSp>
            <p:nvGrpSpPr>
              <p:cNvPr id="12" name="Group 3"/>
              <p:cNvGrpSpPr>
                <a:grpSpLocks/>
              </p:cNvGrpSpPr>
              <p:nvPr/>
            </p:nvGrpSpPr>
            <p:grpSpPr bwMode="auto">
              <a:xfrm>
                <a:off x="1469655" y="4438667"/>
                <a:ext cx="758463" cy="1132099"/>
                <a:chOff x="9804" y="3167"/>
                <a:chExt cx="194" cy="622"/>
              </a:xfrm>
            </p:grpSpPr>
            <p:sp>
              <p:nvSpPr>
                <p:cNvPr id="1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9827" y="3421"/>
                  <a:ext cx="11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9815" y="3167"/>
                  <a:ext cx="183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54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Line 6"/>
                <p:cNvSpPr>
                  <a:spLocks noChangeShapeType="1"/>
                </p:cNvSpPr>
                <p:nvPr/>
              </p:nvSpPr>
              <p:spPr bwMode="auto">
                <a:xfrm>
                  <a:off x="9804" y="3598"/>
                  <a:ext cx="120" cy="0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630659" y="4786322"/>
                <a:ext cx="10001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sz="4000" b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ц</a:t>
                </a:r>
                <a:r>
                  <a:rPr lang="ru-RU" sz="4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Группа 55"/>
            <p:cNvGrpSpPr/>
            <p:nvPr/>
          </p:nvGrpSpPr>
          <p:grpSpPr>
            <a:xfrm>
              <a:off x="557626" y="4906847"/>
              <a:ext cx="3870533" cy="1643078"/>
              <a:chOff x="-2992558" y="6935848"/>
              <a:chExt cx="3156376" cy="1215825"/>
            </a:xfrm>
          </p:grpSpPr>
          <p:grpSp>
            <p:nvGrpSpPr>
              <p:cNvPr id="7" name="Group 3"/>
              <p:cNvGrpSpPr>
                <a:grpSpLocks/>
              </p:cNvGrpSpPr>
              <p:nvPr/>
            </p:nvGrpSpPr>
            <p:grpSpPr bwMode="auto">
              <a:xfrm>
                <a:off x="-2807478" y="6935848"/>
                <a:ext cx="2971296" cy="1215825"/>
                <a:chOff x="8710" y="4539"/>
                <a:chExt cx="760" cy="668"/>
              </a:xfrm>
            </p:grpSpPr>
            <p:sp>
              <p:nvSpPr>
                <p:cNvPr id="9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8710" y="4839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ru-RU" sz="4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   </a:t>
                  </a: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2a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790" y="4539"/>
                  <a:ext cx="680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4800" b="1" baseline="-25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кон</a:t>
                  </a:r>
                  <a:r>
                    <a:rPr kumimoji="0" lang="en-US" sz="48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–v</a:t>
                  </a:r>
                  <a:r>
                    <a:rPr kumimoji="0" lang="ru-RU" sz="4800" b="1" i="0" u="none" strike="noStrike" cap="none" normalizeH="0" baseline="-25000" dirty="0" err="1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нач</a:t>
                  </a:r>
                  <a:r>
                    <a:rPr kumimoji="0" lang="en-US" sz="48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" name="Line 6"/>
                <p:cNvSpPr>
                  <a:spLocks noChangeShapeType="1"/>
                </p:cNvSpPr>
                <p:nvPr/>
              </p:nvSpPr>
              <p:spPr bwMode="auto">
                <a:xfrm>
                  <a:off x="8830" y="4922"/>
                  <a:ext cx="530" cy="0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-2992558" y="7178267"/>
                <a:ext cx="785818" cy="751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4400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4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4848</TotalTime>
  <Words>3476</Words>
  <Application>Microsoft Office PowerPoint</Application>
  <PresentationFormat>Экран (4:3)</PresentationFormat>
  <Paragraphs>750</Paragraphs>
  <Slides>56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Трек</vt:lpstr>
      <vt:lpstr>Уроки физики    Вторушина С.В.  9  класс  (статика) </vt:lpstr>
      <vt:lpstr>Слайд 2</vt:lpstr>
      <vt:lpstr>Слайд 3</vt:lpstr>
      <vt:lpstr>Домашнее задание.</vt:lpstr>
      <vt:lpstr>Слайд 5</vt:lpstr>
      <vt:lpstr>Слайд 6</vt:lpstr>
      <vt:lpstr>Слайд 7</vt:lpstr>
      <vt:lpstr>Слайд 8</vt:lpstr>
      <vt:lpstr>Слайд 9</vt:lpstr>
      <vt:lpstr>Домашнее задание.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Домашнее задание. 12,01</vt:lpstr>
      <vt:lpstr>Слайд 20</vt:lpstr>
      <vt:lpstr>Слайд 21</vt:lpstr>
      <vt:lpstr>Слайд 22</vt:lpstr>
      <vt:lpstr>Слайд 23</vt:lpstr>
      <vt:lpstr>Слайд 24</vt:lpstr>
      <vt:lpstr>Слайд 25</vt:lpstr>
      <vt:lpstr>Домашнее задание.</vt:lpstr>
      <vt:lpstr>Слайд 27</vt:lpstr>
      <vt:lpstr>Слайд 28</vt:lpstr>
      <vt:lpstr>Слайд 29</vt:lpstr>
      <vt:lpstr>Сила трения Подготовка к ГИА</vt:lpstr>
      <vt:lpstr>Цель:</vt:lpstr>
      <vt:lpstr>Силы трения - силы электромагнитного происхождения</vt:lpstr>
      <vt:lpstr>Особенности сил трения</vt:lpstr>
      <vt:lpstr>Определение силы трения</vt:lpstr>
      <vt:lpstr>Природа силы:</vt:lpstr>
      <vt:lpstr>Виды трения</vt:lpstr>
      <vt:lpstr>Виды трения</vt:lpstr>
      <vt:lpstr>Сравнение силы трения покоя, силы трения скольжения и силы трения качения</vt:lpstr>
      <vt:lpstr>Вязкое трение</vt:lpstr>
      <vt:lpstr>Полезное и вредное трение</vt:lpstr>
      <vt:lpstr>Сила трения качения и ее применение</vt:lpstr>
      <vt:lpstr>Способы уменьшения Fтр:</vt:lpstr>
      <vt:lpstr>От чего зависит Fтр :</vt:lpstr>
      <vt:lpstr>Опыт по наблюдению силы трения покоя и скольжения</vt:lpstr>
      <vt:lpstr>Составляющие силы трения</vt:lpstr>
      <vt:lpstr>Определение тормозного пути</vt:lpstr>
      <vt:lpstr>Итоги</vt:lpstr>
      <vt:lpstr>Рассмотрим задачи: </vt:lpstr>
      <vt:lpstr>ГИА-2009-6. Брусок массой т может двигаться по горизонтальной поверхности стола под действием любой из трех одинаковых по модулю сил Fl, F2 или F3. Сила трения скольжения бруска о поверхность стола в случае действия . . .</vt:lpstr>
      <vt:lpstr>ЕГЭ-2007-А8. Брусок массой 0,5 кг прижат к вертикальной стене силой 10 H, направленной горизонтально. Коэффициент трения скольжения между бруском и стеной равен 0,4. Какую минимальную силу надо приложить к бруску по вертикали, чтобы равномерно поднимать его вертикально вверх?</vt:lpstr>
      <vt:lpstr>ГИА-2010-15. При исследовании зависимости силы трения от силы нормальною давления были получены результаты, представленные на графике. Наиболее точно отражает результаты эксперимента зависимость</vt:lpstr>
      <vt:lpstr>ЕГЭ-2001-А7. Брусок равномерно перемещается по столу вправо под действием силы  F = 2 Н. Чему равен модуль силы трения  Fтр  и как направлен вектор этой силы?</vt:lpstr>
      <vt:lpstr>ЕГЭ-2007-А8. Брусок массой 0,5 кг прижат к вертикальной стене силой 10 H, направленной горизонтально. Коэффициент трения скольжения между бруском и стеной равен 0,4. Какую минимальную силу надо приложить к бруску по вертикали, чтобы равномерно поднимать его вертикально вверх?</vt:lpstr>
      <vt:lpstr>ЕГЭ-2008-А4. Тело равномерно движется по плоскости. Сила давления тела на плоскость равна 20 Н, сила трения 5 Н. Коэффициент трения скольжения равен:</vt:lpstr>
      <vt:lpstr>ЕГЭ-2010-А3. При исследовании зависимости силы трения скольжения Fтр от силы нормального давления Fд были получены следующие данные:      Из результатов исследования можно заключить, что коэффициент трения скольжения равен </vt:lpstr>
      <vt:lpstr>ЕГЭ-2010-А7. Одинаковые бруски, связанные нитью, движутся под действием внешней силы F по гладкой горизонтальной поверхности. Как изменится сила натяжения нити Т, если третий брусок переложить с первого на второй?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User</cp:lastModifiedBy>
  <cp:revision>535</cp:revision>
  <dcterms:created xsi:type="dcterms:W3CDTF">2009-11-04T14:29:22Z</dcterms:created>
  <dcterms:modified xsi:type="dcterms:W3CDTF">2020-12-06T15:11:21Z</dcterms:modified>
</cp:coreProperties>
</file>