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9"/>
  </p:notesMasterIdLst>
  <p:sldIdLst>
    <p:sldId id="289" r:id="rId2"/>
    <p:sldId id="322" r:id="rId3"/>
    <p:sldId id="316" r:id="rId4"/>
    <p:sldId id="335" r:id="rId5"/>
    <p:sldId id="317" r:id="rId6"/>
    <p:sldId id="326" r:id="rId7"/>
    <p:sldId id="327" r:id="rId8"/>
    <p:sldId id="323" r:id="rId9"/>
    <p:sldId id="324" r:id="rId10"/>
    <p:sldId id="325" r:id="rId11"/>
    <p:sldId id="329" r:id="rId12"/>
    <p:sldId id="333" r:id="rId13"/>
    <p:sldId id="334" r:id="rId14"/>
    <p:sldId id="328" r:id="rId15"/>
    <p:sldId id="331" r:id="rId16"/>
    <p:sldId id="332" r:id="rId17"/>
    <p:sldId id="33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  <a:srgbClr val="0014AC"/>
    <a:srgbClr val="365D21"/>
    <a:srgbClr val="000099"/>
    <a:srgbClr val="33CCFF"/>
    <a:srgbClr val="0066FF"/>
    <a:srgbClr val="FFFF00"/>
    <a:srgbClr val="FF9900"/>
    <a:srgbClr val="FFFFFF"/>
    <a:srgbClr val="FFCC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03518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A3820B-7150-4465-9329-879E122C3E88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3.wav"/><Relationship Id="rId4" Type="http://schemas.openxmlformats.org/officeDocument/2006/relationships/audio" Target="../media/audio4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image" Target="../media/image10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5.wav"/><Relationship Id="rId4" Type="http://schemas.openxmlformats.org/officeDocument/2006/relationships/audio" Target="../media/audio7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8.wav"/><Relationship Id="rId4" Type="http://schemas.openxmlformats.org/officeDocument/2006/relationships/audio" Target="../media/audio6.wav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9.wav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3" Type="http://schemas.openxmlformats.org/officeDocument/2006/relationships/audio" Target="../media/audio3.wav"/><Relationship Id="rId7" Type="http://schemas.openxmlformats.org/officeDocument/2006/relationships/audio" Target="../media/audio7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6.wav"/><Relationship Id="rId4" Type="http://schemas.openxmlformats.org/officeDocument/2006/relationships/audio" Target="../media/audio8.wav"/><Relationship Id="rId9" Type="http://schemas.openxmlformats.org/officeDocument/2006/relationships/audio" Target="../media/audio5.wav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6.wav"/><Relationship Id="rId4" Type="http://schemas.openxmlformats.org/officeDocument/2006/relationships/audio" Target="../media/audio4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7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1.wav"/><Relationship Id="rId4" Type="http://schemas.openxmlformats.org/officeDocument/2006/relationships/audio" Target="../media/audio4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62940"/>
            <a:ext cx="9144000" cy="55092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  (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\3у23н\  №91.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ФИЗИКА АТОМНОГО ЯДРА И ЭЛЕМЕНТАРНЫХ ЧАСТИЦ.)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\Т.29 \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ЭКСПЕРИМЕНТАЛЬНЫЕ МЕТОДЫ РЕГИСТРАЦИИ ЗАРЯЖЕННЫХ ЧАСТИЦ.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источники информации об элементарных частицах.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принцип действия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сцинциляционного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счетчика, камеры Вильсона, пузырьковой камеры, метода толстослойных фотоэмульсий.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к.ф. «Методы регистрации заряженных частиц.»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Наблюдение треков в камере Вильсона.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Устройство и принцип действия счетчика ионизирующих частиц.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987824" y="0"/>
            <a:ext cx="5143504" cy="5847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Толстослойн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/эмульсии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642910" y="571480"/>
            <a:ext cx="2500330" cy="2286016"/>
            <a:chOff x="4457" y="4610"/>
            <a:chExt cx="720" cy="598"/>
          </a:xfrm>
        </p:grpSpPr>
        <p:sp>
          <p:nvSpPr>
            <p:cNvPr id="3075" name="AutoShape 3"/>
            <p:cNvSpPr>
              <a:spLocks noChangeArrowheads="1"/>
            </p:cNvSpPr>
            <p:nvPr/>
          </p:nvSpPr>
          <p:spPr bwMode="auto">
            <a:xfrm>
              <a:off x="4457" y="4993"/>
              <a:ext cx="705" cy="215"/>
            </a:xfrm>
            <a:prstGeom prst="parallelogram">
              <a:avLst>
                <a:gd name="adj" fmla="val 81977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" name="AutoShape 4"/>
            <p:cNvSpPr>
              <a:spLocks noChangeArrowheads="1"/>
            </p:cNvSpPr>
            <p:nvPr/>
          </p:nvSpPr>
          <p:spPr bwMode="auto">
            <a:xfrm>
              <a:off x="4457" y="4886"/>
              <a:ext cx="705" cy="215"/>
            </a:xfrm>
            <a:prstGeom prst="parallelogram">
              <a:avLst>
                <a:gd name="adj" fmla="val 81977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7" name="AutoShape 5"/>
            <p:cNvSpPr>
              <a:spLocks noChangeArrowheads="1"/>
            </p:cNvSpPr>
            <p:nvPr/>
          </p:nvSpPr>
          <p:spPr bwMode="auto">
            <a:xfrm>
              <a:off x="4472" y="4794"/>
              <a:ext cx="705" cy="215"/>
            </a:xfrm>
            <a:prstGeom prst="parallelogram">
              <a:avLst>
                <a:gd name="adj" fmla="val 81977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8" name="AutoShape 6"/>
            <p:cNvSpPr>
              <a:spLocks noChangeArrowheads="1"/>
            </p:cNvSpPr>
            <p:nvPr/>
          </p:nvSpPr>
          <p:spPr bwMode="auto">
            <a:xfrm>
              <a:off x="4472" y="4702"/>
              <a:ext cx="705" cy="215"/>
            </a:xfrm>
            <a:prstGeom prst="parallelogram">
              <a:avLst>
                <a:gd name="adj" fmla="val 81977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9" name="AutoShape 7"/>
            <p:cNvSpPr>
              <a:spLocks noChangeArrowheads="1"/>
            </p:cNvSpPr>
            <p:nvPr/>
          </p:nvSpPr>
          <p:spPr bwMode="auto">
            <a:xfrm>
              <a:off x="4457" y="4610"/>
              <a:ext cx="705" cy="215"/>
            </a:xfrm>
            <a:prstGeom prst="parallelogram">
              <a:avLst>
                <a:gd name="adj" fmla="val 81977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19872" y="857232"/>
            <a:ext cx="2714644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отрыв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у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203848" y="1714488"/>
            <a:ext cx="5143504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проявл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мет. А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g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закрепл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вымыв.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3227492"/>
            <a:ext cx="3714744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непрерывность…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тормозящее…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суммирующее…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rot="16200000" flipH="1">
            <a:off x="2520057" y="2960664"/>
            <a:ext cx="285752" cy="21431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4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4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4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4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4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4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4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4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4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4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4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4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nimBg="1"/>
      <p:bldP spid="9" grpId="0" animBg="1"/>
      <p:bldP spid="9" grpId="1" animBg="1"/>
      <p:bldP spid="10" grpId="0" animBg="1"/>
      <p:bldP spid="11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71406" y="-18381"/>
            <a:ext cx="9144000" cy="298543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  <a:sym typeface="Symbol"/>
              </a:rPr>
              <a:t>1.</a:t>
            </a:r>
            <a:r>
              <a:rPr lang="ru-RU" sz="3200" dirty="0" smtClean="0">
                <a:latin typeface="Times New Roman"/>
                <a:ea typeface="Times New Roman"/>
              </a:rPr>
              <a:t>В каком приборе 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используется 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след из капель жидкости</a:t>
            </a:r>
            <a:r>
              <a:rPr lang="ru-RU" sz="3200" dirty="0" smtClean="0">
                <a:latin typeface="Times New Roman"/>
                <a:ea typeface="Times New Roman"/>
              </a:rPr>
              <a:t>,   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импульс электрического тока, 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пузырьков пара,       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образование </a:t>
            </a:r>
            <a:r>
              <a:rPr lang="ru-RU" sz="2800" b="1" dirty="0" smtClean="0">
                <a:latin typeface="Times New Roman"/>
                <a:ea typeface="Times New Roman"/>
              </a:rPr>
              <a:t>скрытого изображения следа час</a:t>
            </a:r>
            <a:r>
              <a:rPr lang="ru-RU" sz="2800" dirty="0" smtClean="0">
                <a:latin typeface="Times New Roman"/>
                <a:ea typeface="Times New Roman"/>
              </a:rPr>
              <a:t>тицы?</a:t>
            </a:r>
          </a:p>
          <a:p>
            <a:pPr>
              <a:spcAft>
                <a:spcPts val="0"/>
              </a:spcAft>
            </a:pPr>
            <a:endParaRPr lang="ru-RU" sz="3200" dirty="0">
              <a:latin typeface="Times New Roman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4786322"/>
            <a:ext cx="3143272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камеры Вильсона</a:t>
            </a:r>
            <a:r>
              <a:rPr lang="ru-RU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334804"/>
            <a:ext cx="3286148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Ядерные эмульсии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5286388"/>
            <a:ext cx="4214842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пузырьковой камеры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5786454"/>
            <a:ext cx="3071834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счетчика Гейгера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-32" y="4786322"/>
            <a:ext cx="3143272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камеры Вильсона</a:t>
            </a:r>
            <a:r>
              <a:rPr lang="ru-RU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32" y="5786454"/>
            <a:ext cx="3071834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счетчика Гейгера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-32" y="5286388"/>
            <a:ext cx="371477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пузырьковой камеры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-32" y="6334780"/>
            <a:ext cx="3286148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Ядерные эмульсии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0.57223 -0.62454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" y="-31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44444E-6 L 0.62344 -0.69699 " pathEditMode="relative" rAng="0" ptsTypes="AA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00" y="-34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35209 -0.55047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0" y="-27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60382 -0.57732 " pathEditMode="relative" rAng="0" ptsTypes="AA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" y="-2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71406" y="-18381"/>
            <a:ext cx="9144000" cy="4524315"/>
          </a:xfrm>
          <a:prstGeom prst="rect">
            <a:avLst/>
          </a:prstGeom>
          <a:solidFill>
            <a:schemeClr val="bg2">
              <a:alpha val="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3200" b="1" dirty="0" smtClean="0">
              <a:solidFill>
                <a:srgbClr val="0066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3200" b="1" dirty="0" smtClean="0">
              <a:solidFill>
                <a:srgbClr val="0066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3200" b="1" dirty="0" smtClean="0">
              <a:solidFill>
                <a:srgbClr val="0066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3200" b="1" dirty="0" smtClean="0">
              <a:solidFill>
                <a:srgbClr val="0066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3200" b="1" dirty="0" smtClean="0">
              <a:solidFill>
                <a:srgbClr val="0066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  <a:sym typeface="Symbol"/>
              </a:rPr>
              <a:t>2. </a:t>
            </a:r>
            <a:r>
              <a:rPr lang="ru-RU" sz="3200" dirty="0" smtClean="0">
                <a:latin typeface="Times New Roman"/>
                <a:ea typeface="Times New Roman"/>
              </a:rPr>
              <a:t>                                                    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Что Вы можете                                                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                                    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  <a:sym typeface="Symbol"/>
              </a:rPr>
              <a:t>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 </a:t>
            </a:r>
            <a:r>
              <a:rPr lang="ru-RU" sz="3200" b="1" dirty="0" smtClean="0">
                <a:latin typeface="Times New Roman"/>
                <a:ea typeface="Times New Roman"/>
              </a:rPr>
              <a:t>В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          сказать об этих 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                                                           частицах?</a:t>
            </a:r>
          </a:p>
          <a:p>
            <a:pPr>
              <a:spcAft>
                <a:spcPts val="0"/>
              </a:spcAft>
            </a:pPr>
            <a:endParaRPr lang="ru-RU" sz="3200" dirty="0" smtClean="0">
              <a:latin typeface="Times New Roman"/>
              <a:ea typeface="Times New Roman"/>
            </a:endParaRPr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500298" y="2357430"/>
            <a:ext cx="2286016" cy="2000264"/>
            <a:chOff x="1356" y="9507"/>
            <a:chExt cx="1357" cy="1177"/>
          </a:xfrm>
        </p:grpSpPr>
        <p:sp>
          <p:nvSpPr>
            <p:cNvPr id="4" name="Arc 5"/>
            <p:cNvSpPr>
              <a:spLocks/>
            </p:cNvSpPr>
            <p:nvPr/>
          </p:nvSpPr>
          <p:spPr bwMode="auto">
            <a:xfrm>
              <a:off x="1565" y="9654"/>
              <a:ext cx="356" cy="99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0014AC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Arc 4"/>
            <p:cNvSpPr>
              <a:spLocks/>
            </p:cNvSpPr>
            <p:nvPr/>
          </p:nvSpPr>
          <p:spPr bwMode="auto">
            <a:xfrm flipH="1">
              <a:off x="2076" y="10167"/>
              <a:ext cx="613" cy="51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Oval 3"/>
            <p:cNvSpPr>
              <a:spLocks noChangeArrowheads="1"/>
            </p:cNvSpPr>
            <p:nvPr/>
          </p:nvSpPr>
          <p:spPr bwMode="auto">
            <a:xfrm>
              <a:off x="1356" y="9507"/>
              <a:ext cx="1357" cy="114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19" name="Рисунок 18" descr="IMG_0590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200000">
            <a:off x="692210" y="2478168"/>
            <a:ext cx="1861975" cy="1611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31"/>
          <p:cNvSpPr txBox="1">
            <a:spLocks noChangeArrowheads="1"/>
          </p:cNvSpPr>
          <p:nvPr/>
        </p:nvSpPr>
        <p:spPr bwMode="auto">
          <a:xfrm>
            <a:off x="2031982" y="2567157"/>
            <a:ext cx="338925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10800000" flipV="1">
            <a:off x="1389040" y="3495851"/>
            <a:ext cx="427836" cy="394239"/>
          </a:xfrm>
          <a:prstGeom prst="line">
            <a:avLst/>
          </a:prstGeom>
          <a:ln w="57150">
            <a:solidFill>
              <a:srgbClr val="220FB1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1"/>
          <p:cNvSpPr txBox="1">
            <a:spLocks noChangeArrowheads="1"/>
          </p:cNvSpPr>
          <p:nvPr/>
        </p:nvSpPr>
        <p:spPr bwMode="auto">
          <a:xfrm>
            <a:off x="603222" y="2424281"/>
            <a:ext cx="811198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000" b="1" baseline="-250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40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10800000">
            <a:off x="785788" y="3424414"/>
            <a:ext cx="857254" cy="25391"/>
          </a:xfrm>
          <a:prstGeom prst="line">
            <a:avLst/>
          </a:prstGeom>
          <a:ln w="952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31"/>
          <p:cNvSpPr txBox="1">
            <a:spLocks noChangeArrowheads="1"/>
          </p:cNvSpPr>
          <p:nvPr/>
        </p:nvSpPr>
        <p:spPr bwMode="auto">
          <a:xfrm>
            <a:off x="1817668" y="3567289"/>
            <a:ext cx="500057" cy="523220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800" b="1" baseline="-25000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rot="5400000" flipH="1" flipV="1">
            <a:off x="1393009" y="2964653"/>
            <a:ext cx="785818" cy="0"/>
          </a:xfrm>
          <a:prstGeom prst="line">
            <a:avLst/>
          </a:prstGeom>
          <a:ln w="95250">
            <a:solidFill>
              <a:srgbClr val="FF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Группа 16"/>
          <p:cNvGrpSpPr/>
          <p:nvPr/>
        </p:nvGrpSpPr>
        <p:grpSpPr>
          <a:xfrm>
            <a:off x="3786182" y="3643314"/>
            <a:ext cx="285752" cy="285752"/>
            <a:chOff x="3643306" y="1357298"/>
            <a:chExt cx="1217305" cy="930452"/>
          </a:xfrm>
        </p:grpSpPr>
        <p:sp>
          <p:nvSpPr>
            <p:cNvPr id="34" name="Oval 12"/>
            <p:cNvSpPr>
              <a:spLocks noChangeArrowheads="1"/>
            </p:cNvSpPr>
            <p:nvPr/>
          </p:nvSpPr>
          <p:spPr bwMode="auto">
            <a:xfrm>
              <a:off x="3643306" y="1357298"/>
              <a:ext cx="1217305" cy="930452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Line 14"/>
            <p:cNvSpPr>
              <a:spLocks noChangeShapeType="1"/>
            </p:cNvSpPr>
            <p:nvPr/>
          </p:nvSpPr>
          <p:spPr bwMode="auto">
            <a:xfrm>
              <a:off x="3786182" y="1857364"/>
              <a:ext cx="874938" cy="0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6" name="Блок-схема: ИЛИ 35"/>
          <p:cNvSpPr/>
          <p:nvPr/>
        </p:nvSpPr>
        <p:spPr>
          <a:xfrm>
            <a:off x="3000364" y="2928934"/>
            <a:ext cx="428625" cy="357188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20" grpId="0" animBg="1"/>
      <p:bldP spid="22" grpId="0" animBg="1"/>
      <p:bldP spid="24" grpId="0" animBg="1"/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  <a:sym typeface="Symbol"/>
              </a:rPr>
              <a:t>3. </a:t>
            </a:r>
            <a:r>
              <a:rPr lang="ru-RU" sz="3200" dirty="0" smtClean="0">
                <a:latin typeface="Times New Roman"/>
                <a:ea typeface="Times New Roman"/>
              </a:rPr>
              <a:t>Какие явления лежат в основе работы </a:t>
            </a:r>
            <a:endParaRPr lang="ru-RU" sz="3200" dirty="0">
              <a:latin typeface="Times New Roman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714752"/>
            <a:ext cx="3143272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камеры Вильсона</a:t>
            </a:r>
            <a:r>
              <a:rPr lang="ru-RU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32" y="5263234"/>
            <a:ext cx="3286148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Ядерные эмульсии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4214818"/>
            <a:ext cx="4214842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пузырьковой камеры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4714884"/>
            <a:ext cx="3071834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счетчика Гейгера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643306" y="2928934"/>
            <a:ext cx="5500694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Конденсация перенасыщенного пара при адиабатном расширении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43306" y="2143116"/>
            <a:ext cx="5500694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Закипание перегретой жидкости при адиабатном расширении </a:t>
            </a:r>
            <a:endParaRPr lang="ru-RU" sz="2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43306" y="1357298"/>
            <a:ext cx="5500694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Ударная ионизация газа при пролетании заряженной частицы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43306" y="571480"/>
            <a:ext cx="5500694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Ионизация  атомов под действием  удара заряженной частицы</a:t>
            </a:r>
            <a:endParaRPr lang="ru-RU" sz="2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-0.0026 -0.07986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0.00191 -0.27871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-0.02106 L 0.0408 -0.45671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02107 L 0.06041 -0.6625 " pathEditMode="relative" rAng="0" ptsTypes="AA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" y="-3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35" presetClass="emph" presetSubtype="0" repeatCount="4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3" presetID="35" presetClass="emph" presetSubtype="0" repeatCount="4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35" presetClass="emph" presetSubtype="0" repeatCount="4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35" presetClass="emph" presetSubtype="0" repeatCount="4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7" grpId="0" uiExpand="1" animBg="1"/>
      <p:bldP spid="7" grpId="1" animBg="1"/>
      <p:bldP spid="7" grpId="2" animBg="1"/>
      <p:bldP spid="7" grpId="3" animBg="1"/>
      <p:bldP spid="8" grpId="0" uiExpand="1" animBg="1"/>
      <p:bldP spid="8" grpId="1" animBg="1"/>
      <p:bldP spid="8" grpId="2" animBg="1"/>
      <p:bldP spid="8" grpId="3" animBg="1"/>
      <p:bldP spid="9" grpId="0" uiExpand="1" animBg="1"/>
      <p:bldP spid="9" grpId="1" animBg="1"/>
      <p:bldP spid="9" grpId="2" animBg="1"/>
      <p:bldP spid="9" grpId="3" animBg="1"/>
      <p:bldP spid="10" grpId="0" uiExpand="1" animBg="1"/>
      <p:bldP spid="10" grpId="1" animBg="1"/>
      <p:bldP spid="10" grpId="2" animBg="1"/>
      <p:bldP spid="10" grpId="3" animBg="1"/>
      <p:bldP spid="15" grpId="0" animBg="1"/>
      <p:bldP spid="16" grpId="0" animBg="1"/>
      <p:bldP spid="17" grpId="0" animBg="1"/>
      <p:bldP spid="18" grpId="0" animBg="1"/>
      <p:bldP spid="1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5072074"/>
          <a:ext cx="8929718" cy="1280160"/>
        </p:xfrm>
        <a:graphic>
          <a:graphicData uri="http://schemas.openxmlformats.org/drawingml/2006/table">
            <a:tbl>
              <a:tblPr/>
              <a:tblGrid>
                <a:gridCol w="7724144"/>
                <a:gridCol w="1205574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Консультация по теме 29.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Выполнение и оформление л.р.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35м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</a:rPr>
                        <a:t>Д.З.  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гр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. №5 (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81859"/>
            <a:ext cx="9144000" cy="384720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- 2  (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\4у23н\  №92.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\Л.Р. 6 \ ЛАБОРАТОРНАЯ РАБОТА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«ИЗУЧЕНИЕ ТРЕКОВ ЧАСТИЦ ПО ФОТОГРАФИЯМ».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учащихся по теме 29.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 практические навыки.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592935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Движение  электрона  в магнитном поле</a:t>
            </a:r>
            <a:endParaRPr lang="ru-RU" sz="2400" b="1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203382" y="401797"/>
            <a:ext cx="214314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eaLnBrk="0" hangingPunct="0"/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                                                 </a:t>
            </a:r>
            <a:r>
              <a:rPr lang="ru-RU" sz="2000" dirty="0" smtClean="0">
                <a:latin typeface="Arial" pitchFamily="34" charset="0"/>
              </a:rPr>
              <a:t>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074" name="Arc 2"/>
          <p:cNvSpPr>
            <a:spLocks/>
          </p:cNvSpPr>
          <p:nvPr/>
        </p:nvSpPr>
        <p:spPr bwMode="auto">
          <a:xfrm>
            <a:off x="6572264" y="571480"/>
            <a:ext cx="1344623" cy="145574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66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" name="Группа 16"/>
          <p:cNvGrpSpPr/>
          <p:nvPr/>
        </p:nvGrpSpPr>
        <p:grpSpPr>
          <a:xfrm>
            <a:off x="7572396" y="1285860"/>
            <a:ext cx="285752" cy="285752"/>
            <a:chOff x="3643306" y="1357298"/>
            <a:chExt cx="1217305" cy="930452"/>
          </a:xfrm>
        </p:grpSpPr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3643306" y="1357298"/>
              <a:ext cx="1217305" cy="930452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3786182" y="1857364"/>
              <a:ext cx="874938" cy="0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20" name="Прямая со стрелкой 19"/>
          <p:cNvCxnSpPr/>
          <p:nvPr/>
        </p:nvCxnSpPr>
        <p:spPr>
          <a:xfrm rot="10800000" flipV="1">
            <a:off x="6858016" y="1357298"/>
            <a:ext cx="357190" cy="285752"/>
          </a:xfrm>
          <a:prstGeom prst="straightConnector1">
            <a:avLst/>
          </a:prstGeom>
          <a:ln w="38100">
            <a:solidFill>
              <a:srgbClr val="0014AC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22"/>
          <p:cNvGrpSpPr/>
          <p:nvPr/>
        </p:nvGrpSpPr>
        <p:grpSpPr>
          <a:xfrm>
            <a:off x="6474786" y="1407448"/>
            <a:ext cx="569341" cy="461665"/>
            <a:chOff x="6286512" y="3500438"/>
            <a:chExt cx="569341" cy="461665"/>
          </a:xfrm>
        </p:grpSpPr>
        <p:cxnSp>
          <p:nvCxnSpPr>
            <p:cNvPr id="24" name="Прямая со стрелкой 23"/>
            <p:cNvCxnSpPr/>
            <p:nvPr/>
          </p:nvCxnSpPr>
          <p:spPr>
            <a:xfrm>
              <a:off x="6286512" y="3643314"/>
              <a:ext cx="428628" cy="1588"/>
            </a:xfrm>
            <a:prstGeom prst="straightConnector1">
              <a:avLst/>
            </a:prstGeom>
            <a:ln w="25400">
              <a:solidFill>
                <a:srgbClr val="0014A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355787" y="3500438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err="1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r>
                <a:rPr lang="ru-RU" sz="2400" b="1" baseline="-25000" dirty="0" err="1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ц</a:t>
              </a:r>
              <a:endParaRPr lang="ru-RU" sz="24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30" name="Прямая со стрелкой 29"/>
          <p:cNvCxnSpPr/>
          <p:nvPr/>
        </p:nvCxnSpPr>
        <p:spPr>
          <a:xfrm rot="5400000" flipH="1" flipV="1">
            <a:off x="5913304" y="1129129"/>
            <a:ext cx="1428760" cy="571504"/>
          </a:xfrm>
          <a:prstGeom prst="straightConnector1">
            <a:avLst/>
          </a:prstGeom>
          <a:ln w="38100" cmpd="sng">
            <a:solidFill>
              <a:srgbClr val="365D2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482645" y="564114"/>
            <a:ext cx="232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dirty="0">
              <a:solidFill>
                <a:srgbClr val="365D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34"/>
          <p:cNvGrpSpPr/>
          <p:nvPr/>
        </p:nvGrpSpPr>
        <p:grpSpPr>
          <a:xfrm>
            <a:off x="7715272" y="2214554"/>
            <a:ext cx="392362" cy="369332"/>
            <a:chOff x="8284613" y="702214"/>
            <a:chExt cx="392362" cy="369332"/>
          </a:xfrm>
        </p:grpSpPr>
        <p:sp>
          <p:nvSpPr>
            <p:cNvPr id="32" name="TextBox 31"/>
            <p:cNvSpPr txBox="1"/>
            <p:nvPr/>
          </p:nvSpPr>
          <p:spPr>
            <a:xfrm>
              <a:off x="8284613" y="70221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8314486" y="744229"/>
              <a:ext cx="36248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37" name="Прямая со стрелкой 36"/>
          <p:cNvCxnSpPr/>
          <p:nvPr/>
        </p:nvCxnSpPr>
        <p:spPr>
          <a:xfrm rot="16200000" flipV="1">
            <a:off x="7436448" y="977163"/>
            <a:ext cx="529939" cy="285752"/>
          </a:xfrm>
          <a:prstGeom prst="straightConnector1">
            <a:avLst/>
          </a:prstGeom>
          <a:ln w="57150">
            <a:solidFill>
              <a:srgbClr val="365D2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38"/>
          <p:cNvGrpSpPr/>
          <p:nvPr/>
        </p:nvGrpSpPr>
        <p:grpSpPr>
          <a:xfrm>
            <a:off x="7537224" y="571480"/>
            <a:ext cx="392362" cy="369332"/>
            <a:chOff x="8284613" y="702214"/>
            <a:chExt cx="392362" cy="369332"/>
          </a:xfrm>
        </p:grpSpPr>
        <p:sp>
          <p:nvSpPr>
            <p:cNvPr id="40" name="TextBox 39"/>
            <p:cNvSpPr txBox="1"/>
            <p:nvPr/>
          </p:nvSpPr>
          <p:spPr>
            <a:xfrm>
              <a:off x="8284613" y="70221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V </a:t>
              </a:r>
              <a:endParaRPr lang="ru-RU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18"/>
            <p:cNvSpPr>
              <a:spLocks noChangeShapeType="1"/>
            </p:cNvSpPr>
            <p:nvPr/>
          </p:nvSpPr>
          <p:spPr bwMode="auto">
            <a:xfrm>
              <a:off x="8314486" y="744229"/>
              <a:ext cx="362489" cy="0"/>
            </a:xfrm>
            <a:prstGeom prst="line">
              <a:avLst/>
            </a:prstGeom>
            <a:noFill/>
            <a:ln w="28575">
              <a:solidFill>
                <a:srgbClr val="365D2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" name="Группа 50"/>
          <p:cNvGrpSpPr/>
          <p:nvPr/>
        </p:nvGrpSpPr>
        <p:grpSpPr>
          <a:xfrm>
            <a:off x="6490420" y="1500174"/>
            <a:ext cx="1107526" cy="1078128"/>
            <a:chOff x="6490420" y="1500174"/>
            <a:chExt cx="1107526" cy="1078128"/>
          </a:xfrm>
        </p:grpSpPr>
        <p:cxnSp>
          <p:nvCxnSpPr>
            <p:cNvPr id="19" name="Прямая со стрелкой 18"/>
            <p:cNvCxnSpPr/>
            <p:nvPr/>
          </p:nvCxnSpPr>
          <p:spPr>
            <a:xfrm rot="10800000" flipV="1">
              <a:off x="6643703" y="1500174"/>
              <a:ext cx="954243" cy="64294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Группа 25"/>
            <p:cNvGrpSpPr/>
            <p:nvPr/>
          </p:nvGrpSpPr>
          <p:grpSpPr>
            <a:xfrm>
              <a:off x="6490420" y="2178192"/>
              <a:ext cx="571504" cy="400110"/>
              <a:chOff x="7500958" y="285728"/>
              <a:chExt cx="571504" cy="400110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7500958" y="285728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20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Л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8" name="Прямая со стрелкой 27"/>
              <p:cNvCxnSpPr/>
              <p:nvPr/>
            </p:nvCxnSpPr>
            <p:spPr>
              <a:xfrm>
                <a:off x="7500958" y="310608"/>
                <a:ext cx="428628" cy="1588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Содержимое 36"/>
          <p:cNvSpPr txBox="1">
            <a:spLocks/>
          </p:cNvSpPr>
          <p:nvPr/>
        </p:nvSpPr>
        <p:spPr>
          <a:xfrm>
            <a:off x="0" y="2786058"/>
            <a:ext cx="871540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lvl="0" indent="-514350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1. Что?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Электрон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2Как?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двигается по окружности</a:t>
            </a:r>
            <a:endParaRPr kumimoji="0" lang="ru-RU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0" y="3429000"/>
            <a:ext cx="6215074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Почему?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2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32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(2 </a:t>
            </a:r>
            <a:r>
              <a:rPr lang="ru-RU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з-н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Н)</a:t>
            </a:r>
            <a:endParaRPr lang="ru-RU" sz="3200" dirty="0"/>
          </a:p>
        </p:txBody>
      </p:sp>
      <p:sp>
        <p:nvSpPr>
          <p:cNvPr id="47" name="TextBox 46"/>
          <p:cNvSpPr txBox="1"/>
          <p:nvPr/>
        </p:nvSpPr>
        <p:spPr>
          <a:xfrm>
            <a:off x="0" y="4143380"/>
            <a:ext cx="3428992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Bqv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·(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baseline="30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/>
              <a:t>/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/>
          </a:p>
        </p:txBody>
      </p:sp>
      <p:sp>
        <p:nvSpPr>
          <p:cNvPr id="48" name="TextBox 47"/>
          <p:cNvSpPr txBox="1"/>
          <p:nvPr/>
        </p:nvSpPr>
        <p:spPr>
          <a:xfrm>
            <a:off x="0" y="4786322"/>
            <a:ext cx="8786842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=(</a:t>
            </a:r>
            <a:r>
              <a:rPr lang="ru-RU" sz="28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0,0002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0,2Тл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1,6•10 </a:t>
            </a:r>
            <a:r>
              <a:rPr lang="ru-RU" sz="28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–19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Кл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9,1·10 </a:t>
            </a:r>
            <a:r>
              <a:rPr lang="ru-RU" sz="28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–31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кг=7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28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м/с</a:t>
            </a:r>
            <a:endParaRPr lang="ru-RU" sz="2800" dirty="0"/>
          </a:p>
        </p:txBody>
      </p:sp>
      <p:sp>
        <p:nvSpPr>
          <p:cNvPr id="49" name="TextBox 48"/>
          <p:cNvSpPr txBox="1"/>
          <p:nvPr/>
        </p:nvSpPr>
        <p:spPr>
          <a:xfrm rot="19899233">
            <a:off x="6378834" y="3718298"/>
            <a:ext cx="2990857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2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2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10  к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м/с</a:t>
            </a:r>
            <a:endParaRPr lang="ru-RU" sz="32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3306" y="4214818"/>
            <a:ext cx="2571736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err="1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Bq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/>
              <a:t>/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ru-RU" sz="3200" dirty="0"/>
          </a:p>
        </p:txBody>
      </p:sp>
      <p:sp>
        <p:nvSpPr>
          <p:cNvPr id="44" name="TextBox 43"/>
          <p:cNvSpPr txBox="1"/>
          <p:nvPr/>
        </p:nvSpPr>
        <p:spPr>
          <a:xfrm>
            <a:off x="-32" y="500042"/>
            <a:ext cx="3214710" cy="2169825"/>
          </a:xfrm>
          <a:prstGeom prst="rect">
            <a:avLst/>
          </a:prstGeom>
          <a:gradFill>
            <a:gsLst>
              <a:gs pos="0">
                <a:schemeClr val="accent4">
                  <a:tint val="30000"/>
                  <a:satMod val="250000"/>
                  <a:alpha val="0"/>
                </a:schemeClr>
              </a:gs>
              <a:gs pos="72000">
                <a:schemeClr val="accent4">
                  <a:tint val="75000"/>
                  <a:satMod val="210000"/>
                </a:schemeClr>
              </a:gs>
              <a:gs pos="100000">
                <a:schemeClr val="accent4">
                  <a:tint val="85000"/>
                  <a:satMod val="210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=0,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2Тл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en-US" sz="27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7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 9,1·10 </a:t>
            </a:r>
            <a:r>
              <a:rPr lang="ru-RU" sz="27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–31</a:t>
            </a:r>
            <a:r>
              <a:rPr lang="ru-RU" sz="27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кг;</a:t>
            </a:r>
            <a:r>
              <a:rPr lang="ru-RU" sz="27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7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7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7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1,6•10 </a:t>
            </a:r>
            <a:r>
              <a:rPr lang="ru-RU" sz="27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–19</a:t>
            </a:r>
            <a:r>
              <a:rPr lang="ru-RU" sz="27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</a:p>
          <a:p>
            <a:pPr algn="ctr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7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7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7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0,0002м </a:t>
            </a:r>
            <a:r>
              <a:rPr lang="ru-RU" sz="27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-? </a:t>
            </a:r>
            <a:endParaRPr lang="ru-RU" sz="2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29190" y="5429264"/>
            <a:ext cx="250033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dirty="0" smtClean="0"/>
              <a:t>/(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571472" y="5429264"/>
            <a:ext cx="25717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/Т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ru-RU" sz="3200" dirty="0"/>
          </a:p>
        </p:txBody>
      </p:sp>
      <p:sp>
        <p:nvSpPr>
          <p:cNvPr id="38" name="TextBox 37"/>
          <p:cNvSpPr txBox="1"/>
          <p:nvPr/>
        </p:nvSpPr>
        <p:spPr>
          <a:xfrm>
            <a:off x="285720" y="6072206"/>
            <a:ext cx="7929618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зависит от скорости частицы</a:t>
            </a:r>
            <a:endParaRPr lang="ru-RU" sz="32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300"/>
                                        <p:tgtEl>
                                          <p:spTgt spid="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300"/>
                                        <p:tgtEl>
                                          <p:spTgt spid="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300"/>
                                        <p:tgtEl>
                                          <p:spTgt spid="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0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2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3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4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  <p:bldP spid="45" grpId="0" animBg="1"/>
      <p:bldP spid="46" grpId="0" animBg="1"/>
      <p:bldP spid="47" grpId="0" animBg="1"/>
      <p:bldP spid="48" grpId="0" autoUpdateAnimBg="0"/>
      <p:bldP spid="49" grpId="0" animBg="1"/>
      <p:bldP spid="49" grpId="1" animBg="1"/>
      <p:bldP spid="50" grpId="0" animBg="1"/>
      <p:bldP spid="44" grpId="0" animBg="1"/>
      <p:bldP spid="44" grpId="1" animBg="1"/>
      <p:bldP spid="33" grpId="0" animBg="1"/>
      <p:bldP spid="33" grpId="1" animBg="1"/>
      <p:bldP spid="36" grpId="0" animBg="1"/>
      <p:bldP spid="38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592935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Движение  заряда   в магнитном поле</a:t>
            </a:r>
            <a:endParaRPr lang="ru-RU" sz="2400" b="1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203382" y="401797"/>
            <a:ext cx="214314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eaLnBrk="0" hangingPunct="0"/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                                                 </a:t>
            </a:r>
            <a:r>
              <a:rPr lang="ru-RU" sz="2000" dirty="0" smtClean="0">
                <a:latin typeface="Arial" pitchFamily="34" charset="0"/>
              </a:rPr>
              <a:t>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074" name="Arc 2"/>
          <p:cNvSpPr>
            <a:spLocks/>
          </p:cNvSpPr>
          <p:nvPr/>
        </p:nvSpPr>
        <p:spPr bwMode="auto">
          <a:xfrm>
            <a:off x="6572264" y="571480"/>
            <a:ext cx="1344623" cy="145574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66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" name="Группа 16"/>
          <p:cNvGrpSpPr/>
          <p:nvPr/>
        </p:nvGrpSpPr>
        <p:grpSpPr>
          <a:xfrm>
            <a:off x="7572396" y="1285860"/>
            <a:ext cx="285752" cy="285752"/>
            <a:chOff x="3643306" y="1357298"/>
            <a:chExt cx="1217305" cy="930452"/>
          </a:xfrm>
        </p:grpSpPr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3643306" y="1357298"/>
              <a:ext cx="1217305" cy="930452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3786182" y="1857364"/>
              <a:ext cx="874938" cy="0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Группа 22"/>
          <p:cNvGrpSpPr/>
          <p:nvPr/>
        </p:nvGrpSpPr>
        <p:grpSpPr>
          <a:xfrm>
            <a:off x="6786578" y="967071"/>
            <a:ext cx="500066" cy="461665"/>
            <a:chOff x="6355787" y="3500438"/>
            <a:chExt cx="500066" cy="461665"/>
          </a:xfrm>
        </p:grpSpPr>
        <p:sp>
          <p:nvSpPr>
            <p:cNvPr id="25" name="TextBox 24"/>
            <p:cNvSpPr txBox="1"/>
            <p:nvPr/>
          </p:nvSpPr>
          <p:spPr>
            <a:xfrm>
              <a:off x="6355787" y="3500438"/>
              <a:ext cx="500066" cy="461665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err="1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r>
                <a:rPr lang="ru-RU" sz="2400" b="1" baseline="-25000" dirty="0" err="1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ц</a:t>
              </a:r>
              <a:endParaRPr lang="ru-RU" sz="24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Прямая со стрелкой 23"/>
            <p:cNvCxnSpPr/>
            <p:nvPr/>
          </p:nvCxnSpPr>
          <p:spPr>
            <a:xfrm>
              <a:off x="6397725" y="3608947"/>
              <a:ext cx="428628" cy="1588"/>
            </a:xfrm>
            <a:prstGeom prst="straightConnector1">
              <a:avLst/>
            </a:prstGeom>
            <a:ln w="25400">
              <a:solidFill>
                <a:srgbClr val="0014A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 стрелкой 29"/>
          <p:cNvCxnSpPr/>
          <p:nvPr/>
        </p:nvCxnSpPr>
        <p:spPr>
          <a:xfrm rot="5400000" flipH="1" flipV="1">
            <a:off x="5913304" y="1129129"/>
            <a:ext cx="1428760" cy="571504"/>
          </a:xfrm>
          <a:prstGeom prst="straightConnector1">
            <a:avLst/>
          </a:prstGeom>
          <a:ln w="38100" cmpd="sng">
            <a:solidFill>
              <a:srgbClr val="365D2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286512" y="845090"/>
            <a:ext cx="375371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dirty="0">
              <a:solidFill>
                <a:srgbClr val="365D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34"/>
          <p:cNvGrpSpPr/>
          <p:nvPr/>
        </p:nvGrpSpPr>
        <p:grpSpPr>
          <a:xfrm>
            <a:off x="7715272" y="2214554"/>
            <a:ext cx="392362" cy="369332"/>
            <a:chOff x="8284613" y="702214"/>
            <a:chExt cx="392362" cy="369332"/>
          </a:xfrm>
          <a:solidFill>
            <a:schemeClr val="bg2"/>
          </a:solidFill>
        </p:grpSpPr>
        <p:sp>
          <p:nvSpPr>
            <p:cNvPr id="32" name="TextBox 31"/>
            <p:cNvSpPr txBox="1"/>
            <p:nvPr/>
          </p:nvSpPr>
          <p:spPr>
            <a:xfrm>
              <a:off x="8284613" y="702214"/>
              <a:ext cx="35719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8314486" y="744229"/>
              <a:ext cx="362489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37" name="Прямая со стрелкой 36"/>
          <p:cNvCxnSpPr/>
          <p:nvPr/>
        </p:nvCxnSpPr>
        <p:spPr>
          <a:xfrm rot="16200000" flipV="1">
            <a:off x="7436448" y="977163"/>
            <a:ext cx="529939" cy="285752"/>
          </a:xfrm>
          <a:prstGeom prst="straightConnector1">
            <a:avLst/>
          </a:prstGeom>
          <a:ln w="57150">
            <a:solidFill>
              <a:srgbClr val="0014AC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38"/>
          <p:cNvGrpSpPr/>
          <p:nvPr/>
        </p:nvGrpSpPr>
        <p:grpSpPr>
          <a:xfrm>
            <a:off x="7394348" y="428604"/>
            <a:ext cx="392362" cy="369332"/>
            <a:chOff x="8284613" y="702214"/>
            <a:chExt cx="392362" cy="369332"/>
          </a:xfrm>
        </p:grpSpPr>
        <p:sp>
          <p:nvSpPr>
            <p:cNvPr id="40" name="TextBox 39"/>
            <p:cNvSpPr txBox="1"/>
            <p:nvPr/>
          </p:nvSpPr>
          <p:spPr>
            <a:xfrm>
              <a:off x="8284613" y="702214"/>
              <a:ext cx="357190" cy="369332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V </a:t>
              </a:r>
              <a:endParaRPr lang="ru-RU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18"/>
            <p:cNvSpPr>
              <a:spLocks noChangeShapeType="1"/>
            </p:cNvSpPr>
            <p:nvPr/>
          </p:nvSpPr>
          <p:spPr bwMode="auto">
            <a:xfrm>
              <a:off x="8314486" y="744229"/>
              <a:ext cx="362489" cy="0"/>
            </a:xfrm>
            <a:prstGeom prst="line">
              <a:avLst/>
            </a:prstGeom>
            <a:noFill/>
            <a:ln w="28575">
              <a:solidFill>
                <a:srgbClr val="0014AC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14AC"/>
                </a:solidFill>
              </a:endParaRPr>
            </a:p>
          </p:txBody>
        </p:sp>
      </p:grpSp>
      <p:grpSp>
        <p:nvGrpSpPr>
          <p:cNvPr id="7" name="Группа 50"/>
          <p:cNvGrpSpPr/>
          <p:nvPr/>
        </p:nvGrpSpPr>
        <p:grpSpPr>
          <a:xfrm>
            <a:off x="6490420" y="1500174"/>
            <a:ext cx="1107526" cy="1078128"/>
            <a:chOff x="6490420" y="1500174"/>
            <a:chExt cx="1107526" cy="1078128"/>
          </a:xfrm>
        </p:grpSpPr>
        <p:cxnSp>
          <p:nvCxnSpPr>
            <p:cNvPr id="19" name="Прямая со стрелкой 18"/>
            <p:cNvCxnSpPr/>
            <p:nvPr/>
          </p:nvCxnSpPr>
          <p:spPr>
            <a:xfrm rot="10800000" flipV="1">
              <a:off x="6643703" y="1500174"/>
              <a:ext cx="954243" cy="64294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Группа 25"/>
            <p:cNvGrpSpPr/>
            <p:nvPr/>
          </p:nvGrpSpPr>
          <p:grpSpPr>
            <a:xfrm>
              <a:off x="6490420" y="2178192"/>
              <a:ext cx="571504" cy="400110"/>
              <a:chOff x="7500958" y="285728"/>
              <a:chExt cx="571504" cy="400110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7500958" y="285728"/>
                <a:ext cx="571504" cy="400110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20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Л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8" name="Прямая со стрелкой 27"/>
              <p:cNvCxnSpPr/>
              <p:nvPr/>
            </p:nvCxnSpPr>
            <p:spPr>
              <a:xfrm>
                <a:off x="7500958" y="310608"/>
                <a:ext cx="428628" cy="1588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Содержимое 36"/>
          <p:cNvSpPr txBox="1">
            <a:spLocks/>
          </p:cNvSpPr>
          <p:nvPr/>
        </p:nvSpPr>
        <p:spPr>
          <a:xfrm>
            <a:off x="0" y="2714620"/>
            <a:ext cx="871540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lvl="0" indent="-514350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1. Что?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Электрон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2Как?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двигается по окружности</a:t>
            </a:r>
            <a:endParaRPr kumimoji="0" lang="ru-RU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0" y="3214686"/>
            <a:ext cx="678657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Почему?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6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36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(2 </a:t>
            </a:r>
            <a:r>
              <a:rPr lang="ru-RU" sz="36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з-н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Н)</a:t>
            </a:r>
            <a:endParaRPr lang="ru-RU" sz="3600" dirty="0"/>
          </a:p>
        </p:txBody>
      </p:sp>
      <p:sp>
        <p:nvSpPr>
          <p:cNvPr id="44" name="TextBox 43"/>
          <p:cNvSpPr txBox="1"/>
          <p:nvPr/>
        </p:nvSpPr>
        <p:spPr>
          <a:xfrm>
            <a:off x="-32" y="519524"/>
            <a:ext cx="3071834" cy="2123658"/>
          </a:xfrm>
          <a:prstGeom prst="rect">
            <a:avLst/>
          </a:prstGeom>
          <a:solidFill>
            <a:schemeClr val="bg2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=0,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2Тл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0,0002м 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6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10  к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м/с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-?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4286248" y="4000504"/>
            <a:ext cx="3286148" cy="3071834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857620" y="4000504"/>
            <a:ext cx="2000264" cy="3071834"/>
          </a:xfrm>
          <a:prstGeom prst="rect">
            <a:avLst/>
          </a:prstGeom>
          <a:solidFill>
            <a:schemeClr val="bg1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6204069" y="3775185"/>
            <a:ext cx="1000132" cy="1500198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6643714" y="5643566"/>
            <a:ext cx="1857364" cy="428628"/>
          </a:xfrm>
          <a:prstGeom prst="line">
            <a:avLst/>
          </a:prstGeom>
          <a:ln w="38100">
            <a:solidFill>
              <a:srgbClr val="0014A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643570" y="4987365"/>
            <a:ext cx="500066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rot="5400000">
            <a:off x="5644922" y="4679165"/>
            <a:ext cx="1214446" cy="857256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 rot="515108">
            <a:off x="6643702" y="5286388"/>
            <a:ext cx="428628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dirty="0">
              <a:solidFill>
                <a:srgbClr val="365D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rot="10800000">
            <a:off x="5643570" y="5572140"/>
            <a:ext cx="1857388" cy="357190"/>
          </a:xfrm>
          <a:prstGeom prst="line">
            <a:avLst/>
          </a:prstGeom>
          <a:ln w="28575">
            <a:solidFill>
              <a:srgbClr val="0014A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 flipV="1">
            <a:off x="6858016" y="1357298"/>
            <a:ext cx="357190" cy="285752"/>
          </a:xfrm>
          <a:prstGeom prst="straightConnector1">
            <a:avLst/>
          </a:prstGeom>
          <a:ln w="38100">
            <a:solidFill>
              <a:srgbClr val="0014AC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Содержимое 36"/>
          <p:cNvSpPr txBox="1">
            <a:spLocks/>
          </p:cNvSpPr>
          <p:nvPr/>
        </p:nvSpPr>
        <p:spPr>
          <a:xfrm>
            <a:off x="5424384" y="6286520"/>
            <a:ext cx="371964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lvl="0" indent="-514350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1. Измерить радиус трека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5883603" y="5572140"/>
            <a:ext cx="45719" cy="71438"/>
          </a:xfrm>
          <a:prstGeom prst="ellipse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1785950" y="3857628"/>
            <a:ext cx="3714744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6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·(</a:t>
            </a:r>
            <a:r>
              <a:rPr lang="en-US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6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071702" y="4516947"/>
            <a:ext cx="3004354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-33" y="5301208"/>
            <a:ext cx="5292113" cy="769441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=m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=4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-33" y="6094097"/>
            <a:ext cx="5292113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/1</a:t>
            </a: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err="1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dirty="0" err="1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073" grpId="0"/>
      <p:bldP spid="3074" grpId="0" animBg="1"/>
      <p:bldP spid="31" grpId="0" animBg="1"/>
      <p:bldP spid="45" grpId="0" animBg="1"/>
      <p:bldP spid="46" grpId="0" animBg="1"/>
      <p:bldP spid="44" grpId="0" animBg="1"/>
      <p:bldP spid="43" grpId="0" animBg="1"/>
      <p:bldP spid="63" grpId="0" animBg="1"/>
      <p:bldP spid="64" grpId="0" animBg="1"/>
      <p:bldP spid="65" grpId="0" animBg="1"/>
      <p:bldP spid="62" grpId="0" animBg="1"/>
      <p:bldP spid="47" grpId="0" animBg="1"/>
      <p:bldP spid="50" grpId="0" animBg="1"/>
      <p:bldP spid="42" grpId="0" animBg="1"/>
      <p:bldP spid="4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3236500"/>
              </p:ext>
            </p:extLst>
          </p:nvPr>
        </p:nvGraphicFramePr>
        <p:xfrm>
          <a:off x="35495" y="71414"/>
          <a:ext cx="9108504" cy="5138399"/>
        </p:xfrm>
        <a:graphic>
          <a:graphicData uri="http://schemas.openxmlformats.org/drawingml/2006/table">
            <a:tbl>
              <a:tblPr/>
              <a:tblGrid>
                <a:gridCol w="8398508"/>
                <a:gridCol w="709996"/>
              </a:tblGrid>
              <a:tr h="4772639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SzPts val="1000"/>
                        <a:buFont typeface="Times New Roman"/>
                        <a:buNone/>
                      </a:pPr>
                      <a:r>
                        <a:rPr lang="ru-RU" sz="2400" u="none" strike="noStrike" dirty="0" smtClean="0">
                          <a:latin typeface="Times New Roman"/>
                          <a:ea typeface="Times New Roman"/>
                        </a:rPr>
                        <a:t>1. Консультация </a:t>
                      </a: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по  задачам гр.4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None/>
                      </a:pPr>
                      <a:r>
                        <a:rPr lang="ru-RU" sz="2400" u="none" strike="noStrike" dirty="0" smtClean="0">
                          <a:latin typeface="Times New Roman"/>
                          <a:ea typeface="Times New Roman"/>
                        </a:rPr>
                        <a:t>2. Эвристическая </a:t>
                      </a: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беседа по определению принципа построения приборов по наблюдению элементарных частиц.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None/>
                      </a:pPr>
                      <a:r>
                        <a:rPr lang="ru-RU" sz="2400" u="none" strike="noStrike" dirty="0" smtClean="0"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ru-RU" sz="2400" b="1" u="none" strike="no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Просмотр </a:t>
                      </a:r>
                      <a:r>
                        <a:rPr lang="ru-RU" sz="2400" b="1" u="none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к.ф.</a:t>
                      </a: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 (или </a:t>
                      </a:r>
                      <a:r>
                        <a:rPr lang="ru-RU" sz="2400" u="none" strike="noStrike" dirty="0" err="1">
                          <a:latin typeface="Times New Roman"/>
                          <a:ea typeface="Times New Roman"/>
                        </a:rPr>
                        <a:t>СРс</a:t>
                      </a: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 У  пар. 76</a:t>
                      </a:r>
                      <a:r>
                        <a:rPr lang="ru-RU" sz="2400" u="none" strike="noStrike" dirty="0" smtClean="0">
                          <a:latin typeface="Times New Roman"/>
                          <a:ea typeface="Times New Roman"/>
                        </a:rPr>
                        <a:t>.)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пар. 66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Шахмаевы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/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None/>
                      </a:pPr>
                      <a:r>
                        <a:rPr lang="ru-RU" sz="2400" u="none" strike="noStrike" dirty="0" smtClean="0">
                          <a:latin typeface="Times New Roman"/>
                          <a:ea typeface="Times New Roman"/>
                        </a:rPr>
                        <a:t>4. Повтор </a:t>
                      </a: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темы по опорному конспекту с оформлением справочника №5 и акцентами в сложных местах.</a:t>
                      </a:r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SzPts val="1000"/>
                        <a:buFont typeface="Times New Roman"/>
                        <a:buNone/>
                      </a:pPr>
                      <a:r>
                        <a:rPr lang="ru-RU" sz="2400" b="1" i="1" u="sng" strike="noStrike" dirty="0" smtClean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5. Закрепление </a:t>
                      </a:r>
                      <a:r>
                        <a:rPr lang="ru-RU" sz="2400" b="1" i="1" u="sng" strike="noStrike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материала темы исп. вопросы: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sym typeface="Symbol"/>
                        </a:rPr>
                        <a:t> </a:t>
                      </a:r>
                      <a:r>
                        <a:rPr lang="ru-RU" sz="2800" b="1" dirty="0" smtClean="0">
                          <a:latin typeface="Times New Roman"/>
                          <a:ea typeface="Times New Roman"/>
                          <a:sym typeface="Symbol"/>
                        </a:rPr>
                        <a:t>Слайд №10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sym typeface="Symbol"/>
                        </a:rPr>
                        <a:t></a:t>
                      </a: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sym typeface="Symbol"/>
                        </a:rPr>
                        <a:t>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15м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65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Д.З.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Т. № 29,  подготовится к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л.р.№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6 (стр.242)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292781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№29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97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Гр,  </a:t>
            </a:r>
            <a:r>
              <a:rPr lang="ru-RU" sz="4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бр№</a:t>
            </a:r>
            <a:endParaRPr lang="ru-RU" sz="48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3563888" y="6273225"/>
            <a:ext cx="5580112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диагностики, стр.1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0"/>
                            </p:stCondLst>
                            <p:childTnLst>
                              <p:par>
                                <p:cTn id="9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-9376" y="2636912"/>
            <a:ext cx="3929058" cy="193899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ядерная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элементарных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атомная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47664" y="-27384"/>
            <a:ext cx="6840760" cy="212365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Как увидеть невидимое?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Экспериментальные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6165304"/>
            <a:ext cx="55801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стр.3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№29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методы регистрации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395537" y="4509120"/>
            <a:ext cx="8748464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заряженных  частиц </a:t>
            </a:r>
            <a:r>
              <a:rPr lang="ru-RU" sz="6000" b="1" cap="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-9376" y="3068960"/>
            <a:ext cx="3929058" cy="193899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ядерная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элементарных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атомная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4000183" y="3406636"/>
            <a:ext cx="1184260" cy="126364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CCEC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786446" y="3017678"/>
            <a:ext cx="3357554" cy="165258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неустойчив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курок…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47664" y="-191726"/>
            <a:ext cx="6840760" cy="212365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Как увидеть невидимое?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animBg="1"/>
      <p:bldP spid="2050" grpId="0" animBg="1"/>
      <p:bldP spid="2051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572132" y="2945311"/>
            <a:ext cx="309571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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7389652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Газоразрядный…Гейгера.</a:t>
            </a:r>
            <a:endParaRPr kumimoji="0" lang="ru-RU" sz="6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569824" y="1428746"/>
            <a:ext cx="4430804" cy="3214700"/>
            <a:chOff x="650" y="2719"/>
            <a:chExt cx="2107" cy="1203"/>
          </a:xfrm>
        </p:grpSpPr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1952" y="2911"/>
              <a:ext cx="801" cy="309"/>
              <a:chOff x="6086" y="6037"/>
              <a:chExt cx="801" cy="370"/>
            </a:xfrm>
          </p:grpSpPr>
          <p:sp>
            <p:nvSpPr>
              <p:cNvPr id="14" name="Line 7"/>
              <p:cNvSpPr>
                <a:spLocks noChangeShapeType="1"/>
              </p:cNvSpPr>
              <p:nvPr/>
            </p:nvSpPr>
            <p:spPr bwMode="auto">
              <a:xfrm>
                <a:off x="6411" y="6124"/>
                <a:ext cx="0" cy="150"/>
              </a:xfrm>
              <a:prstGeom prst="line">
                <a:avLst/>
              </a:prstGeom>
              <a:noFill/>
              <a:ln w="76200">
                <a:solidFill>
                  <a:srgbClr val="0014AC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Line 8"/>
              <p:cNvSpPr>
                <a:spLocks noChangeShapeType="1"/>
              </p:cNvSpPr>
              <p:nvPr/>
            </p:nvSpPr>
            <p:spPr bwMode="auto">
              <a:xfrm flipH="1">
                <a:off x="6645" y="6214"/>
                <a:ext cx="242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Line 9"/>
              <p:cNvSpPr>
                <a:spLocks noChangeShapeType="1"/>
              </p:cNvSpPr>
              <p:nvPr/>
            </p:nvSpPr>
            <p:spPr bwMode="auto">
              <a:xfrm flipH="1">
                <a:off x="6495" y="6037"/>
                <a:ext cx="0" cy="369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Line 10"/>
              <p:cNvSpPr>
                <a:spLocks noChangeShapeType="1"/>
              </p:cNvSpPr>
              <p:nvPr/>
            </p:nvSpPr>
            <p:spPr bwMode="auto">
              <a:xfrm flipH="1">
                <a:off x="6086" y="6201"/>
                <a:ext cx="309" cy="0"/>
              </a:xfrm>
              <a:prstGeom prst="line">
                <a:avLst/>
              </a:prstGeom>
              <a:noFill/>
              <a:ln w="57150">
                <a:solidFill>
                  <a:srgbClr val="0014AC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Line 11"/>
              <p:cNvSpPr>
                <a:spLocks noChangeShapeType="1"/>
              </p:cNvSpPr>
              <p:nvPr/>
            </p:nvSpPr>
            <p:spPr bwMode="auto">
              <a:xfrm>
                <a:off x="6572" y="6145"/>
                <a:ext cx="0" cy="150"/>
              </a:xfrm>
              <a:prstGeom prst="line">
                <a:avLst/>
              </a:prstGeom>
              <a:noFill/>
              <a:ln w="76200">
                <a:solidFill>
                  <a:srgbClr val="0014AC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Line 12"/>
              <p:cNvSpPr>
                <a:spLocks noChangeShapeType="1"/>
              </p:cNvSpPr>
              <p:nvPr/>
            </p:nvSpPr>
            <p:spPr bwMode="auto">
              <a:xfrm flipH="1">
                <a:off x="6648" y="6038"/>
                <a:ext cx="0" cy="369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650" y="2719"/>
              <a:ext cx="2107" cy="1203"/>
              <a:chOff x="650" y="2704"/>
              <a:chExt cx="2107" cy="1203"/>
            </a:xfrm>
          </p:grpSpPr>
          <p:sp>
            <p:nvSpPr>
              <p:cNvPr id="7" name="Line 14"/>
              <p:cNvSpPr>
                <a:spLocks noChangeShapeType="1"/>
              </p:cNvSpPr>
              <p:nvPr/>
            </p:nvSpPr>
            <p:spPr bwMode="auto">
              <a:xfrm flipH="1">
                <a:off x="751" y="3033"/>
                <a:ext cx="1284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AutoShape 15"/>
              <p:cNvSpPr>
                <a:spLocks noChangeArrowheads="1"/>
              </p:cNvSpPr>
              <p:nvPr/>
            </p:nvSpPr>
            <p:spPr bwMode="auto">
              <a:xfrm rot="-16200000">
                <a:off x="964" y="2390"/>
                <a:ext cx="674" cy="1302"/>
              </a:xfrm>
              <a:prstGeom prst="can">
                <a:avLst>
                  <a:gd name="adj" fmla="val 48294"/>
                </a:avLst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Rectangle 16"/>
              <p:cNvSpPr>
                <a:spLocks noChangeArrowheads="1"/>
              </p:cNvSpPr>
              <p:nvPr/>
            </p:nvSpPr>
            <p:spPr bwMode="auto">
              <a:xfrm>
                <a:off x="1517" y="3723"/>
                <a:ext cx="842" cy="18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Line 17"/>
              <p:cNvSpPr>
                <a:spLocks noChangeShapeType="1"/>
              </p:cNvSpPr>
              <p:nvPr/>
            </p:nvSpPr>
            <p:spPr bwMode="auto">
              <a:xfrm>
                <a:off x="2757" y="3033"/>
                <a:ext cx="0" cy="812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Line 18"/>
              <p:cNvSpPr>
                <a:spLocks noChangeShapeType="1"/>
              </p:cNvSpPr>
              <p:nvPr/>
            </p:nvSpPr>
            <p:spPr bwMode="auto">
              <a:xfrm flipH="1">
                <a:off x="2359" y="3816"/>
                <a:ext cx="398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Line 19"/>
              <p:cNvSpPr>
                <a:spLocks noChangeShapeType="1"/>
              </p:cNvSpPr>
              <p:nvPr/>
            </p:nvSpPr>
            <p:spPr bwMode="auto">
              <a:xfrm flipH="1">
                <a:off x="1119" y="3816"/>
                <a:ext cx="398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Line 20"/>
              <p:cNvSpPr>
                <a:spLocks noChangeShapeType="1"/>
              </p:cNvSpPr>
              <p:nvPr/>
            </p:nvSpPr>
            <p:spPr bwMode="auto">
              <a:xfrm flipV="1">
                <a:off x="1133" y="3386"/>
                <a:ext cx="0" cy="428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0" name="AutoShape 21"/>
          <p:cNvSpPr>
            <a:spLocks noChangeArrowheads="1"/>
          </p:cNvSpPr>
          <p:nvPr/>
        </p:nvSpPr>
        <p:spPr bwMode="auto">
          <a:xfrm>
            <a:off x="226894" y="1142984"/>
            <a:ext cx="3349652" cy="2534411"/>
          </a:xfrm>
          <a:prstGeom prst="roundRect">
            <a:avLst>
              <a:gd name="adj" fmla="val 32736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643174" y="1312860"/>
            <a:ext cx="714380" cy="61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785786" y="1643050"/>
            <a:ext cx="78581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kumimoji="0" lang="ru-RU" sz="36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000760" y="1568223"/>
            <a:ext cx="257176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Ударная…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5715008" y="3714752"/>
            <a:ext cx="296427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I=0 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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6143636" y="4429132"/>
            <a:ext cx="20605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готов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!!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056564" y="3103342"/>
            <a:ext cx="3571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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413886" y="3161509"/>
            <a:ext cx="4331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endParaRPr lang="ru-RU" sz="3200" dirty="0"/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5072066" y="2285992"/>
            <a:ext cx="4071934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импульс…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СЧЕТ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5143504" y="5357826"/>
            <a:ext cx="335758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е,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кванты.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</a:p>
        </p:txBody>
      </p: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6357950" y="857232"/>
            <a:ext cx="158248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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2000232" y="4357694"/>
            <a:ext cx="2419340" cy="1373194"/>
            <a:chOff x="1253" y="3811"/>
            <a:chExt cx="1309" cy="586"/>
          </a:xfrm>
        </p:grpSpPr>
        <p:sp>
          <p:nvSpPr>
            <p:cNvPr id="1030" name="Line 6"/>
            <p:cNvSpPr>
              <a:spLocks noChangeShapeType="1"/>
            </p:cNvSpPr>
            <p:nvPr/>
          </p:nvSpPr>
          <p:spPr bwMode="auto">
            <a:xfrm>
              <a:off x="1287" y="3814"/>
              <a:ext cx="0" cy="536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2528" y="3814"/>
              <a:ext cx="0" cy="583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494" y="3812"/>
              <a:ext cx="68" cy="39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 flipH="1">
              <a:off x="1253" y="3811"/>
              <a:ext cx="68" cy="39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2000" fill="hold"/>
                                        <p:tgtEl>
                                          <p:spTgt spid="10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3" grpId="1" animBg="1"/>
      <p:bldP spid="20" grpId="0" animBg="1"/>
      <p:bldP spid="1026" grpId="0"/>
      <p:bldP spid="1027" grpId="0"/>
      <p:bldP spid="1028" grpId="0" animBg="1"/>
      <p:bldP spid="1028" grpId="1" animBg="1"/>
      <p:bldP spid="24" grpId="0"/>
      <p:bldP spid="25" grpId="0"/>
      <p:bldP spid="26" grpId="0"/>
      <p:bldP spid="27" grpId="0"/>
      <p:bldP spid="28" grpId="0" animBg="1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5786446" cy="1323439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КАМЕРА ВИЛЬСОНА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(окно в микромир…)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1643050"/>
            <a:ext cx="4143404" cy="3357586"/>
            <a:chOff x="812" y="6357"/>
            <a:chExt cx="1498" cy="1824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1026" y="6465"/>
              <a:ext cx="1073" cy="1164"/>
            </a:xfrm>
            <a:prstGeom prst="rect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124" name="Group 4"/>
            <p:cNvGrpSpPr>
              <a:grpSpLocks/>
            </p:cNvGrpSpPr>
            <p:nvPr/>
          </p:nvGrpSpPr>
          <p:grpSpPr bwMode="auto">
            <a:xfrm>
              <a:off x="812" y="6357"/>
              <a:ext cx="1498" cy="1824"/>
              <a:chOff x="812" y="6357"/>
              <a:chExt cx="1498" cy="1824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840" y="6357"/>
                <a:ext cx="1470" cy="141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126" name="Arc 6"/>
              <p:cNvSpPr>
                <a:spLocks/>
              </p:cNvSpPr>
              <p:nvPr/>
            </p:nvSpPr>
            <p:spPr bwMode="auto">
              <a:xfrm flipV="1">
                <a:off x="920" y="7599"/>
                <a:ext cx="811" cy="582"/>
              </a:xfrm>
              <a:custGeom>
                <a:avLst/>
                <a:gdLst>
                  <a:gd name="G0" fmla="+- 1695 0 0"/>
                  <a:gd name="G1" fmla="+- 21600 0 0"/>
                  <a:gd name="G2" fmla="+- 21600 0 0"/>
                  <a:gd name="T0" fmla="*/ 0 w 23295"/>
                  <a:gd name="T1" fmla="*/ 67 h 21600"/>
                  <a:gd name="T2" fmla="*/ 23295 w 23295"/>
                  <a:gd name="T3" fmla="*/ 21600 h 21600"/>
                  <a:gd name="T4" fmla="*/ 1695 w 2329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295" h="21600" fill="none" extrusionOk="0">
                    <a:moveTo>
                      <a:pt x="-1" y="66"/>
                    </a:moveTo>
                    <a:cubicBezTo>
                      <a:pt x="563" y="22"/>
                      <a:pt x="1129" y="-1"/>
                      <a:pt x="1695" y="0"/>
                    </a:cubicBezTo>
                    <a:cubicBezTo>
                      <a:pt x="13624" y="0"/>
                      <a:pt x="23295" y="9670"/>
                      <a:pt x="23295" y="21600"/>
                    </a:cubicBezTo>
                  </a:path>
                  <a:path w="23295" h="21600" stroke="0" extrusionOk="0">
                    <a:moveTo>
                      <a:pt x="-1" y="66"/>
                    </a:moveTo>
                    <a:cubicBezTo>
                      <a:pt x="563" y="22"/>
                      <a:pt x="1129" y="-1"/>
                      <a:pt x="1695" y="0"/>
                    </a:cubicBezTo>
                    <a:cubicBezTo>
                      <a:pt x="13624" y="0"/>
                      <a:pt x="23295" y="9670"/>
                      <a:pt x="23295" y="21600"/>
                    </a:cubicBezTo>
                    <a:lnTo>
                      <a:pt x="1695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127" name="Arc 7"/>
              <p:cNvSpPr>
                <a:spLocks/>
              </p:cNvSpPr>
              <p:nvPr/>
            </p:nvSpPr>
            <p:spPr bwMode="auto">
              <a:xfrm flipV="1">
                <a:off x="812" y="7599"/>
                <a:ext cx="705" cy="379"/>
              </a:xfrm>
              <a:custGeom>
                <a:avLst/>
                <a:gdLst>
                  <a:gd name="G0" fmla="+- 0 0 0"/>
                  <a:gd name="G1" fmla="+- 20827 0 0"/>
                  <a:gd name="G2" fmla="+- 21600 0 0"/>
                  <a:gd name="T0" fmla="*/ 5728 w 21600"/>
                  <a:gd name="T1" fmla="*/ 0 h 21665"/>
                  <a:gd name="T2" fmla="*/ 21584 w 21600"/>
                  <a:gd name="T3" fmla="*/ 21665 h 21665"/>
                  <a:gd name="T4" fmla="*/ 0 w 21600"/>
                  <a:gd name="T5" fmla="*/ 20827 h 216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65" fill="none" extrusionOk="0">
                    <a:moveTo>
                      <a:pt x="5727" y="0"/>
                    </a:moveTo>
                    <a:cubicBezTo>
                      <a:pt x="15103" y="2578"/>
                      <a:pt x="21600" y="11103"/>
                      <a:pt x="21600" y="20827"/>
                    </a:cubicBezTo>
                    <a:cubicBezTo>
                      <a:pt x="21600" y="21106"/>
                      <a:pt x="21594" y="21385"/>
                      <a:pt x="21583" y="21664"/>
                    </a:cubicBezTo>
                  </a:path>
                  <a:path w="21600" h="21665" stroke="0" extrusionOk="0">
                    <a:moveTo>
                      <a:pt x="5727" y="0"/>
                    </a:moveTo>
                    <a:cubicBezTo>
                      <a:pt x="15103" y="2578"/>
                      <a:pt x="21600" y="11103"/>
                      <a:pt x="21600" y="20827"/>
                    </a:cubicBezTo>
                    <a:cubicBezTo>
                      <a:pt x="21600" y="21106"/>
                      <a:pt x="21594" y="21385"/>
                      <a:pt x="21583" y="21664"/>
                    </a:cubicBezTo>
                    <a:lnTo>
                      <a:pt x="0" y="20827"/>
                    </a:lnTo>
                    <a:close/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/>
            </p:nvSpPr>
            <p:spPr bwMode="auto">
              <a:xfrm>
                <a:off x="1011" y="7231"/>
                <a:ext cx="1072" cy="157"/>
              </a:xfrm>
              <a:prstGeom prst="rect">
                <a:avLst/>
              </a:prstGeom>
              <a:solidFill>
                <a:srgbClr val="FF00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129" name="Text Box 9"/>
              <p:cNvSpPr txBox="1">
                <a:spLocks noChangeArrowheads="1"/>
              </p:cNvSpPr>
              <p:nvPr/>
            </p:nvSpPr>
            <p:spPr bwMode="auto">
              <a:xfrm>
                <a:off x="1027" y="6495"/>
                <a:ext cx="1072" cy="736"/>
              </a:xfrm>
              <a:prstGeom prst="rect">
                <a:avLst/>
              </a:prstGeom>
              <a:solidFill>
                <a:srgbClr val="CCECFF">
                  <a:alpha val="50000"/>
                </a:srgbClr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30" name="Rectangle 10"/>
              <p:cNvSpPr>
                <a:spLocks noChangeArrowheads="1"/>
              </p:cNvSpPr>
              <p:nvPr/>
            </p:nvSpPr>
            <p:spPr bwMode="auto">
              <a:xfrm>
                <a:off x="1532" y="7460"/>
                <a:ext cx="171" cy="306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2" name="Прямоугольник 11"/>
          <p:cNvSpPr/>
          <p:nvPr/>
        </p:nvSpPr>
        <p:spPr>
          <a:xfrm>
            <a:off x="507426" y="4373460"/>
            <a:ext cx="6190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sym typeface="Symbol"/>
              </a:rPr>
              <a:t>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500562" y="1218657"/>
            <a:ext cx="4357686" cy="113877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Резко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адиаб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расш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kumimoji="0" lang="ru-RU" sz="36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267744" y="4859736"/>
            <a:ext cx="4752528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длина =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(энергии)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капель =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МП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кривизна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28678" y="2000240"/>
            <a:ext cx="2357438" cy="114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pPr lvl="0" algn="ctr">
              <a:spcAft>
                <a:spcPts val="100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ОН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4357686" y="3058539"/>
            <a:ext cx="4357686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летит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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Ионы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центры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3696504" y="4272985"/>
            <a:ext cx="1857388" cy="5847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 Р Е К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55576" y="5286388"/>
            <a:ext cx="1338828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ru-RU" sz="54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4929190" y="2558473"/>
            <a:ext cx="3571900" cy="5847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ПЕРЕНАСЫЩ.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300"/>
                                        <p:tgtEl>
                                          <p:spTgt spid="513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300"/>
                                        <p:tgtEl>
                                          <p:spTgt spid="513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300"/>
                                        <p:tgtEl>
                                          <p:spTgt spid="513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30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30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30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300"/>
                                        <p:tgtEl>
                                          <p:spTgt spid="5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300"/>
                                        <p:tgtEl>
                                          <p:spTgt spid="5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300"/>
                                        <p:tgtEl>
                                          <p:spTgt spid="5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300"/>
                                        <p:tgtEl>
                                          <p:spTgt spid="5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300"/>
                                        <p:tgtEl>
                                          <p:spTgt spid="5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300"/>
                                        <p:tgtEl>
                                          <p:spTgt spid="5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animBg="1"/>
      <p:bldP spid="12" grpId="0"/>
      <p:bldP spid="5131" grpId="0" animBg="1"/>
      <p:bldP spid="5132" grpId="0" build="p" animBg="1"/>
      <p:bldP spid="15" grpId="0"/>
      <p:bldP spid="17" grpId="0" animBg="1"/>
      <p:bldP spid="18" grpId="0" animBg="1"/>
      <p:bldP spid="19" grpId="0" animBg="1"/>
      <p:bldP spid="19" grpId="1" animBg="1"/>
      <p:bldP spid="16" grpId="0" animBg="1"/>
      <p:bldP spid="1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0"/>
            <a:ext cx="5072066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ПУЗЫРЬковая</a:t>
            </a: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КАМЕРА</a:t>
            </a:r>
            <a:endParaRPr kumimoji="0" lang="ru-RU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-71470" y="857232"/>
            <a:ext cx="3286148" cy="2857520"/>
            <a:chOff x="812" y="6357"/>
            <a:chExt cx="1498" cy="1824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1026" y="6465"/>
              <a:ext cx="1073" cy="1164"/>
            </a:xfrm>
            <a:prstGeom prst="rect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812" y="6357"/>
              <a:ext cx="1498" cy="1824"/>
              <a:chOff x="812" y="6357"/>
              <a:chExt cx="1498" cy="1824"/>
            </a:xfrm>
          </p:grpSpPr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840" y="6357"/>
                <a:ext cx="1470" cy="141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" name="Arc 6"/>
              <p:cNvSpPr>
                <a:spLocks/>
              </p:cNvSpPr>
              <p:nvPr/>
            </p:nvSpPr>
            <p:spPr bwMode="auto">
              <a:xfrm flipV="1">
                <a:off x="920" y="7599"/>
                <a:ext cx="811" cy="582"/>
              </a:xfrm>
              <a:custGeom>
                <a:avLst/>
                <a:gdLst>
                  <a:gd name="G0" fmla="+- 1695 0 0"/>
                  <a:gd name="G1" fmla="+- 21600 0 0"/>
                  <a:gd name="G2" fmla="+- 21600 0 0"/>
                  <a:gd name="T0" fmla="*/ 0 w 23295"/>
                  <a:gd name="T1" fmla="*/ 67 h 21600"/>
                  <a:gd name="T2" fmla="*/ 23295 w 23295"/>
                  <a:gd name="T3" fmla="*/ 21600 h 21600"/>
                  <a:gd name="T4" fmla="*/ 1695 w 2329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295" h="21600" fill="none" extrusionOk="0">
                    <a:moveTo>
                      <a:pt x="-1" y="66"/>
                    </a:moveTo>
                    <a:cubicBezTo>
                      <a:pt x="563" y="22"/>
                      <a:pt x="1129" y="-1"/>
                      <a:pt x="1695" y="0"/>
                    </a:cubicBezTo>
                    <a:cubicBezTo>
                      <a:pt x="13624" y="0"/>
                      <a:pt x="23295" y="9670"/>
                      <a:pt x="23295" y="21600"/>
                    </a:cubicBezTo>
                  </a:path>
                  <a:path w="23295" h="21600" stroke="0" extrusionOk="0">
                    <a:moveTo>
                      <a:pt x="-1" y="66"/>
                    </a:moveTo>
                    <a:cubicBezTo>
                      <a:pt x="563" y="22"/>
                      <a:pt x="1129" y="-1"/>
                      <a:pt x="1695" y="0"/>
                    </a:cubicBezTo>
                    <a:cubicBezTo>
                      <a:pt x="13624" y="0"/>
                      <a:pt x="23295" y="9670"/>
                      <a:pt x="23295" y="21600"/>
                    </a:cubicBezTo>
                    <a:lnTo>
                      <a:pt x="1695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Arc 7"/>
              <p:cNvSpPr>
                <a:spLocks/>
              </p:cNvSpPr>
              <p:nvPr/>
            </p:nvSpPr>
            <p:spPr bwMode="auto">
              <a:xfrm flipV="1">
                <a:off x="812" y="7599"/>
                <a:ext cx="705" cy="379"/>
              </a:xfrm>
              <a:custGeom>
                <a:avLst/>
                <a:gdLst>
                  <a:gd name="G0" fmla="+- 0 0 0"/>
                  <a:gd name="G1" fmla="+- 20827 0 0"/>
                  <a:gd name="G2" fmla="+- 21600 0 0"/>
                  <a:gd name="T0" fmla="*/ 5728 w 21600"/>
                  <a:gd name="T1" fmla="*/ 0 h 21665"/>
                  <a:gd name="T2" fmla="*/ 21584 w 21600"/>
                  <a:gd name="T3" fmla="*/ 21665 h 21665"/>
                  <a:gd name="T4" fmla="*/ 0 w 21600"/>
                  <a:gd name="T5" fmla="*/ 20827 h 216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65" fill="none" extrusionOk="0">
                    <a:moveTo>
                      <a:pt x="5727" y="0"/>
                    </a:moveTo>
                    <a:cubicBezTo>
                      <a:pt x="15103" y="2578"/>
                      <a:pt x="21600" y="11103"/>
                      <a:pt x="21600" y="20827"/>
                    </a:cubicBezTo>
                    <a:cubicBezTo>
                      <a:pt x="21600" y="21106"/>
                      <a:pt x="21594" y="21385"/>
                      <a:pt x="21583" y="21664"/>
                    </a:cubicBezTo>
                  </a:path>
                  <a:path w="21600" h="21665" stroke="0" extrusionOk="0">
                    <a:moveTo>
                      <a:pt x="5727" y="0"/>
                    </a:moveTo>
                    <a:cubicBezTo>
                      <a:pt x="15103" y="2578"/>
                      <a:pt x="21600" y="11103"/>
                      <a:pt x="21600" y="20827"/>
                    </a:cubicBezTo>
                    <a:cubicBezTo>
                      <a:pt x="21600" y="21106"/>
                      <a:pt x="21594" y="21385"/>
                      <a:pt x="21583" y="21664"/>
                    </a:cubicBezTo>
                    <a:lnTo>
                      <a:pt x="0" y="20827"/>
                    </a:lnTo>
                    <a:close/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1011" y="7231"/>
                <a:ext cx="1072" cy="157"/>
              </a:xfrm>
              <a:prstGeom prst="rect">
                <a:avLst/>
              </a:prstGeom>
              <a:solidFill>
                <a:srgbClr val="FF00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Text Box 9"/>
              <p:cNvSpPr txBox="1">
                <a:spLocks noChangeArrowheads="1"/>
              </p:cNvSpPr>
              <p:nvPr/>
            </p:nvSpPr>
            <p:spPr bwMode="auto">
              <a:xfrm>
                <a:off x="1027" y="6495"/>
                <a:ext cx="1072" cy="736"/>
              </a:xfrm>
              <a:prstGeom prst="rect">
                <a:avLst/>
              </a:prstGeom>
              <a:solidFill>
                <a:srgbClr val="CCECFF">
                  <a:alpha val="50000"/>
                </a:srgbClr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1532" y="7460"/>
                <a:ext cx="171" cy="306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4071934" y="1272589"/>
            <a:ext cx="5072066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БОЛЬШОЕ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давление…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071934" y="1928802"/>
            <a:ext cx="1857388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Резко…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3714744" y="3201415"/>
            <a:ext cx="5072066" cy="113877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летит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ионы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центры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кипения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143504" y="4357694"/>
            <a:ext cx="1928826" cy="64633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 Р Е К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4071934" y="5357826"/>
            <a:ext cx="3857652" cy="646331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тормоз…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ВИЛКА</a:t>
            </a: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786182" y="2571744"/>
            <a:ext cx="5072066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Перегретая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жидкость…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4" grpId="0" animBg="1"/>
      <p:bldP spid="14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3839</TotalTime>
  <Words>797</Words>
  <Application>Microsoft Office PowerPoint</Application>
  <PresentationFormat>Экран (4:3)</PresentationFormat>
  <Paragraphs>190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Слайд 1</vt:lpstr>
      <vt:lpstr>Слайд 2</vt:lpstr>
      <vt:lpstr>Домашнее задание.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374</cp:revision>
  <dcterms:created xsi:type="dcterms:W3CDTF">2009-11-04T14:29:22Z</dcterms:created>
  <dcterms:modified xsi:type="dcterms:W3CDTF">2019-03-11T17:42:48Z</dcterms:modified>
</cp:coreProperties>
</file>