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61"/>
  </p:notesMasterIdLst>
  <p:sldIdLst>
    <p:sldId id="354" r:id="rId2"/>
    <p:sldId id="379" r:id="rId3"/>
    <p:sldId id="325" r:id="rId4"/>
    <p:sldId id="380" r:id="rId5"/>
    <p:sldId id="332" r:id="rId6"/>
    <p:sldId id="334" r:id="rId7"/>
    <p:sldId id="330" r:id="rId8"/>
    <p:sldId id="335" r:id="rId9"/>
    <p:sldId id="328" r:id="rId10"/>
    <p:sldId id="326" r:id="rId11"/>
    <p:sldId id="336" r:id="rId12"/>
    <p:sldId id="337" r:id="rId13"/>
    <p:sldId id="338" r:id="rId14"/>
    <p:sldId id="327" r:id="rId15"/>
    <p:sldId id="344" r:id="rId16"/>
    <p:sldId id="339" r:id="rId17"/>
    <p:sldId id="340" r:id="rId18"/>
    <p:sldId id="347" r:id="rId19"/>
    <p:sldId id="348" r:id="rId20"/>
    <p:sldId id="358" r:id="rId21"/>
    <p:sldId id="359" r:id="rId22"/>
    <p:sldId id="331" r:id="rId23"/>
    <p:sldId id="360" r:id="rId24"/>
    <p:sldId id="362" r:id="rId25"/>
    <p:sldId id="361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370" r:id="rId34"/>
    <p:sldId id="357" r:id="rId35"/>
    <p:sldId id="371" r:id="rId36"/>
    <p:sldId id="372" r:id="rId37"/>
    <p:sldId id="373" r:id="rId38"/>
    <p:sldId id="374" r:id="rId39"/>
    <p:sldId id="353" r:id="rId40"/>
    <p:sldId id="356" r:id="rId41"/>
    <p:sldId id="375" r:id="rId42"/>
    <p:sldId id="376" r:id="rId43"/>
    <p:sldId id="377" r:id="rId44"/>
    <p:sldId id="378" r:id="rId45"/>
    <p:sldId id="381" r:id="rId46"/>
    <p:sldId id="382" r:id="rId47"/>
    <p:sldId id="383" r:id="rId48"/>
    <p:sldId id="384" r:id="rId49"/>
    <p:sldId id="355" r:id="rId50"/>
    <p:sldId id="345" r:id="rId51"/>
    <p:sldId id="346" r:id="rId52"/>
    <p:sldId id="349" r:id="rId53"/>
    <p:sldId id="350" r:id="rId54"/>
    <p:sldId id="351" r:id="rId55"/>
    <p:sldId id="352" r:id="rId56"/>
    <p:sldId id="323" r:id="rId57"/>
    <p:sldId id="342" r:id="rId58"/>
    <p:sldId id="320" r:id="rId59"/>
    <p:sldId id="324" r:id="rId6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CCFF"/>
    <a:srgbClr val="0014AC"/>
    <a:srgbClr val="006600"/>
    <a:srgbClr val="0033CC"/>
    <a:srgbClr val="365D21"/>
    <a:srgbClr val="000000"/>
    <a:srgbClr val="220FB1"/>
    <a:srgbClr val="29239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796" autoAdjust="0"/>
  </p:normalViewPr>
  <p:slideViewPr>
    <p:cSldViewPr>
      <p:cViewPr>
        <p:scale>
          <a:sx n="81" d="100"/>
          <a:sy n="81" d="100"/>
        </p:scale>
        <p:origin x="-163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06924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848400-9A63-4C0C-96BB-1E84473DD1A0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8.wav"/><Relationship Id="rId4" Type="http://schemas.openxmlformats.org/officeDocument/2006/relationships/audio" Target="../media/audio5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audio" Target="../media/audio7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7.wav"/><Relationship Id="rId7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6.wav"/><Relationship Id="rId4" Type="http://schemas.openxmlformats.org/officeDocument/2006/relationships/audio" Target="../media/audio9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7.wav"/><Relationship Id="rId7" Type="http://schemas.openxmlformats.org/officeDocument/2006/relationships/audio" Target="../media/audio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7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13" Type="http://schemas.openxmlformats.org/officeDocument/2006/relationships/image" Target="../media/image20.png"/><Relationship Id="rId3" Type="http://schemas.openxmlformats.org/officeDocument/2006/relationships/audio" Target="../media/audio4.wav"/><Relationship Id="rId7" Type="http://schemas.openxmlformats.org/officeDocument/2006/relationships/audio" Target="../media/audio7.wav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png"/><Relationship Id="rId1" Type="http://schemas.openxmlformats.org/officeDocument/2006/relationships/vmlDrawing" Target="../drawings/vmlDrawing1.vml"/><Relationship Id="rId6" Type="http://schemas.openxmlformats.org/officeDocument/2006/relationships/audio" Target="../media/audio5.wav"/><Relationship Id="rId11" Type="http://schemas.openxmlformats.org/officeDocument/2006/relationships/oleObject" Target="../embeddings/oleObject2.bin"/><Relationship Id="rId5" Type="http://schemas.openxmlformats.org/officeDocument/2006/relationships/audio" Target="../media/audio2.wav"/><Relationship Id="rId15" Type="http://schemas.openxmlformats.org/officeDocument/2006/relationships/image" Target="../media/image22.png"/><Relationship Id="rId10" Type="http://schemas.openxmlformats.org/officeDocument/2006/relationships/oleObject" Target="../embeddings/oleObject1.bin"/><Relationship Id="rId4" Type="http://schemas.openxmlformats.org/officeDocument/2006/relationships/audio" Target="../media/audio1.wav"/><Relationship Id="rId9" Type="http://schemas.openxmlformats.org/officeDocument/2006/relationships/image" Target="../media/image12.png"/><Relationship Id="rId1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audio" Target="../media/audio5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9.wav"/><Relationship Id="rId7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6.wav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2.wav"/><Relationship Id="rId7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1.wav"/><Relationship Id="rId4" Type="http://schemas.openxmlformats.org/officeDocument/2006/relationships/audio" Target="../media/audio5.wav"/><Relationship Id="rId9" Type="http://schemas.openxmlformats.org/officeDocument/2006/relationships/audio" Target="../media/audio1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1.wav"/><Relationship Id="rId4" Type="http://schemas.openxmlformats.org/officeDocument/2006/relationships/audio" Target="../media/audio7.wav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6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audio" Target="../media/audio4.wav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7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15.jpeg"/><Relationship Id="rId4" Type="http://schemas.openxmlformats.org/officeDocument/2006/relationships/audio" Target="../media/audio6.wav"/><Relationship Id="rId9" Type="http://schemas.openxmlformats.org/officeDocument/2006/relationships/audio" Target="../media/audio9.wav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7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7.wav"/><Relationship Id="rId9" Type="http://schemas.openxmlformats.org/officeDocument/2006/relationships/image" Target="../media/image15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7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2.wav"/><Relationship Id="rId4" Type="http://schemas.openxmlformats.org/officeDocument/2006/relationships/audio" Target="../media/audio4.wav"/><Relationship Id="rId9" Type="http://schemas.openxmlformats.org/officeDocument/2006/relationships/audio" Target="../media/audio5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audio" Target="../media/audio2.wav"/><Relationship Id="rId4" Type="http://schemas.openxmlformats.org/officeDocument/2006/relationships/audio" Target="../media/audio9.wav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7.wav"/><Relationship Id="rId7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15.jpeg"/><Relationship Id="rId5" Type="http://schemas.openxmlformats.org/officeDocument/2006/relationships/audio" Target="../media/audio5.wav"/><Relationship Id="rId10" Type="http://schemas.openxmlformats.org/officeDocument/2006/relationships/audio" Target="../media/audio12.wav"/><Relationship Id="rId4" Type="http://schemas.openxmlformats.org/officeDocument/2006/relationships/audio" Target="../media/audio1.wav"/><Relationship Id="rId9" Type="http://schemas.openxmlformats.org/officeDocument/2006/relationships/audio" Target="../media/audio9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.wav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7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.wav"/><Relationship Id="rId5" Type="http://schemas.openxmlformats.org/officeDocument/2006/relationships/audio" Target="../media/audio2.wav"/><Relationship Id="rId4" Type="http://schemas.openxmlformats.org/officeDocument/2006/relationships/audio" Target="../media/audio6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audio" Target="../media/audio6.wav"/><Relationship Id="rId4" Type="http://schemas.openxmlformats.org/officeDocument/2006/relationships/audio" Target="../media/audio11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.wav"/><Relationship Id="rId7" Type="http://schemas.openxmlformats.org/officeDocument/2006/relationships/audio" Target="../media/audio1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4.wav"/><Relationship Id="rId4" Type="http://schemas.openxmlformats.org/officeDocument/2006/relationships/audio" Target="../media/audio7.wav"/><Relationship Id="rId9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4.wav"/><Relationship Id="rId10" Type="http://schemas.openxmlformats.org/officeDocument/2006/relationships/image" Target="../media/image15.jpeg"/><Relationship Id="rId4" Type="http://schemas.openxmlformats.org/officeDocument/2006/relationships/audio" Target="../media/audio7.wav"/><Relationship Id="rId9" Type="http://schemas.openxmlformats.org/officeDocument/2006/relationships/audio" Target="../media/audio8.wav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7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7.wav"/><Relationship Id="rId7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1.wav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7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17.png"/><Relationship Id="rId4" Type="http://schemas.openxmlformats.org/officeDocument/2006/relationships/audio" Target="../media/audio6.wav"/><Relationship Id="rId9" Type="http://schemas.openxmlformats.org/officeDocument/2006/relationships/audio" Target="../media/audio9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4.wav"/><Relationship Id="rId4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0313" y="214313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57356" y="1071563"/>
            <a:ext cx="5286412" cy="2071687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Зачёт №4 (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ctr" eaLnBrk="1" hangingPunct="1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 №</a:t>
            </a:r>
          </a:p>
          <a:p>
            <a:pPr marL="0" indent="0" algn="ctr" eaLnBrk="1" hangingPunct="1">
              <a:buNone/>
            </a:pPr>
            <a:r>
              <a:rPr lang="ru-RU" sz="4400" b="1" dirty="0" smtClean="0"/>
              <a:t> 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42908" y="0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500"/>
                            </p:stCondLst>
                            <p:childTnLst>
                              <p:par>
                                <p:cTn id="9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500306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17463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7.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 изменится запас потенциальной энергии упругодеформированного тела при увеличении его деформации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в 3 раза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   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Не изменится.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Увеличится в 3 раза.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Увеличится в 9 раз.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Уменьшится в 3 раза.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Уменьшится  в 9 раз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19050" lvl="0" indent="0" algn="just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19050" lvl="0" indent="0" algn="just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53"/>
          <p:cNvGrpSpPr/>
          <p:nvPr/>
        </p:nvGrpSpPr>
        <p:grpSpPr>
          <a:xfrm>
            <a:off x="71406" y="2620200"/>
            <a:ext cx="1168012" cy="1077218"/>
            <a:chOff x="4714876" y="1500174"/>
            <a:chExt cx="748947" cy="1479312"/>
          </a:xfrm>
        </p:grpSpPr>
        <p:sp>
          <p:nvSpPr>
            <p:cNvPr id="4" name="TextBox 3"/>
            <p:cNvSpPr txBox="1"/>
            <p:nvPr/>
          </p:nvSpPr>
          <p:spPr>
            <a:xfrm>
              <a:off x="4714876" y="1500174"/>
              <a:ext cx="748947" cy="1479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kx</a:t>
              </a:r>
              <a:r>
                <a:rPr lang="en-US" sz="32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4809880" y="2288189"/>
              <a:ext cx="342848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1413944" y="2939460"/>
            <a:ext cx="3286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отенциальная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упруго                                             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деформированного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тела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8"/>
          <p:cNvSpPr txBox="1">
            <a:spLocks noChangeArrowheads="1"/>
          </p:cNvSpPr>
          <p:nvPr/>
        </p:nvSpPr>
        <p:spPr bwMode="auto">
          <a:xfrm>
            <a:off x="534512" y="2739918"/>
            <a:ext cx="117996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-25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 =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П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3000372"/>
            <a:ext cx="3629712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Б.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Увеличится в 3 раза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14876" y="3000372"/>
            <a:ext cx="3652154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Увеличится в 9 раз. </a:t>
            </a:r>
            <a:endParaRPr lang="ru-RU" sz="28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0" y="1556792"/>
            <a:ext cx="4104456" cy="504056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60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4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4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4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4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4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4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40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4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4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4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6" grpId="0" build="p" advAuto="0"/>
      <p:bldP spid="7" grpId="0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571612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1" indent="-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8.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При сжигании бензина в автомобильном двигателе за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 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выделилось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600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кДж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энергии, при этом двигатель совершил полезную работу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150 кДж.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Какова полезная мощность двигателя?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введите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кВт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с точность до десятых.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19050" lvl="0" indent="0" algn="just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19050" lvl="0" indent="0" algn="just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642207" y="1643050"/>
            <a:ext cx="1151577" cy="1361325"/>
            <a:chOff x="9660" y="3167"/>
            <a:chExt cx="778" cy="425"/>
          </a:xfrm>
        </p:grpSpPr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9660" y="3324"/>
              <a:ext cx="57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9758" y="3167"/>
              <a:ext cx="68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33993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9774" y="3345"/>
              <a:ext cx="41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1860568"/>
            <a:ext cx="107914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ru-RU" sz="36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357290" y="1928802"/>
            <a:ext cx="57150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1642782" y="1660705"/>
            <a:ext cx="1006520" cy="1130701"/>
            <a:chOff x="9630" y="3167"/>
            <a:chExt cx="680" cy="353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9757" y="3324"/>
              <a:ext cx="453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9630" y="3167"/>
              <a:ext cx="68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150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9774" y="3345"/>
              <a:ext cx="41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544440" y="1919157"/>
            <a:ext cx="142876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37,5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 rot="829722">
            <a:off x="7715240" y="642918"/>
            <a:ext cx="1428760" cy="6429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37,5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-285784" y="2714620"/>
            <a:ext cx="9644130" cy="10001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17463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9.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условию предыдущей задачи определите КПД двигателя.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введите в %  с точность до целых.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19050" lvl="0" indent="0" algn="just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19050" lvl="0" indent="0" algn="just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71442" y="3714768"/>
            <a:ext cx="3608388" cy="1108075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600" b="1" cap="all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cap="all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ПОЛЕЗНую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52392" y="4605355"/>
            <a:ext cx="3673475" cy="1323975"/>
          </a:xfrm>
          <a:prstGeom prst="rect">
            <a:avLst/>
          </a:prstGeom>
          <a:solidFill>
            <a:srgbClr val="FFFF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8000" b="1" cap="all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cap="all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ЗАТРАЧЕННую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571880" y="4286256"/>
            <a:ext cx="1643062" cy="1200150"/>
          </a:xfrm>
          <a:prstGeom prst="rect">
            <a:avLst/>
          </a:prstGeom>
          <a:solidFill>
            <a:srgbClr val="00660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>
                <a:solidFill>
                  <a:srgbClr val="0033CC"/>
                </a:solidFill>
                <a:sym typeface="Symbol" pitchFamily="18" charset="2"/>
              </a:rPr>
              <a:t></a:t>
            </a:r>
            <a:endParaRPr lang="ru-RU" sz="6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 bwMode="auto">
          <a:xfrm flipV="1">
            <a:off x="157132" y="4879624"/>
            <a:ext cx="3060898" cy="27948"/>
          </a:xfrm>
          <a:prstGeom prst="line">
            <a:avLst/>
          </a:prstGeom>
          <a:ln w="79375">
            <a:solidFill>
              <a:srgbClr val="0014AC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286380" y="4286256"/>
            <a:ext cx="1357322" cy="1200329"/>
          </a:xfrm>
          <a:prstGeom prst="rect">
            <a:avLst/>
          </a:prstGeom>
          <a:solidFill>
            <a:srgbClr val="00660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rgbClr val="0033CC"/>
                </a:solidFill>
                <a:sym typeface="Symbol" pitchFamily="18" charset="2"/>
              </a:rPr>
              <a:t>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6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 bwMode="auto">
          <a:xfrm flipV="1">
            <a:off x="6500826" y="4929198"/>
            <a:ext cx="1152000" cy="27948"/>
          </a:xfrm>
          <a:prstGeom prst="line">
            <a:avLst/>
          </a:prstGeom>
          <a:ln w="79375">
            <a:solidFill>
              <a:srgbClr val="0014AC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 bwMode="auto">
          <a:xfrm>
            <a:off x="6500826" y="4071942"/>
            <a:ext cx="1107996" cy="830997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150</a:t>
            </a:r>
            <a:endParaRPr lang="ru-RU" sz="4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6572264" y="5000636"/>
            <a:ext cx="1031051" cy="769441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600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572396" y="4434496"/>
            <a:ext cx="1571604" cy="769441"/>
          </a:xfrm>
          <a:prstGeom prst="rect">
            <a:avLst/>
          </a:prstGeom>
          <a:solidFill>
            <a:srgbClr val="00660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=0,25</a:t>
            </a:r>
            <a:endParaRPr lang="ru-RU" sz="4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 rot="1750247">
            <a:off x="8203289" y="2776233"/>
            <a:ext cx="893986" cy="7694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7" grpId="0"/>
      <p:bldP spid="8" grpId="0"/>
      <p:bldP spid="13" grpId="0"/>
      <p:bldP spid="14" grpId="0" animBg="1"/>
      <p:bldP spid="20483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78605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10.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рисунке 7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представлена траектория движения тела, брошенного под углом к горизонту. В какой точке траектории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сумма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кинетической и потенциальной энергии имела максимальное значение? Сопротивлением воздуха пренебречь.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Во всех точках одинакова.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19050" lvl="0" indent="0" algn="just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19050" lvl="0" indent="0" algn="just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7041" y="2143116"/>
            <a:ext cx="385699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3000372"/>
            <a:ext cx="372730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b="1" baseline="-25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baseline="-25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baseline="-25000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b="1" baseline="-25000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324467">
            <a:off x="7962337" y="2703126"/>
            <a:ext cx="95410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3929066"/>
            <a:ext cx="5360185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 всех точках одинакова.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4" grpId="0" animBg="1"/>
      <p:bldP spid="5" grpId="0" animBg="1"/>
      <p:bldP spid="5" grpId="1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-32" y="-24"/>
            <a:ext cx="9429816" cy="207167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17463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11.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Тело массой 5 кг свободно падает в течение 4 с. Какую работу совершает при этом сила тяжести, действующая на тело?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введите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кДж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с точностью до целых.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19050" lvl="0" indent="0" algn="just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19050" lvl="0" indent="0" algn="just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0" y="1722428"/>
            <a:ext cx="3857620" cy="92075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mg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cos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1312119"/>
            <a:ext cx="5059398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y = y</a:t>
            </a:r>
            <a:r>
              <a:rPr lang="en-US" sz="4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+ v</a:t>
            </a:r>
            <a:r>
              <a:rPr lang="en-US" sz="4800" b="1" baseline="-25000" dirty="0" smtClean="0">
                <a:latin typeface="Times New Roman" pitchFamily="18" charset="0"/>
                <a:cs typeface="Times New Roman" pitchFamily="18" charset="0"/>
              </a:rPr>
              <a:t>0y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t –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/2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9058" y="2214554"/>
            <a:ext cx="2279791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s = gt</a:t>
            </a:r>
            <a:r>
              <a:rPr lang="en-US" sz="4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/2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15074" y="2214554"/>
            <a:ext cx="26052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9,8 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/2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0" y="2643182"/>
            <a:ext cx="3286116" cy="92075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mg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4000" dirty="0" smtClean="0">
                <a:sym typeface="Symbol"/>
              </a:rPr>
              <a:t></a:t>
            </a:r>
            <a:r>
              <a:rPr lang="en-US" sz="5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0" y="3643314"/>
            <a:ext cx="6215074" cy="92075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mg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4000" dirty="0" smtClean="0">
                <a:sym typeface="Symbol"/>
              </a:rPr>
              <a:t></a:t>
            </a:r>
            <a:r>
              <a:rPr lang="ru-RU" sz="5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5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0=</a:t>
            </a:r>
            <a:r>
              <a:rPr lang="ru-RU" sz="5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5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5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Дж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 rot="20503460">
            <a:off x="8275657" y="269476"/>
            <a:ext cx="500066" cy="92075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5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21455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17463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12.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Определить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массу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груза, колеблющегося на невесомой пружине с жесткостью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16 Н/м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если амплитуда колебаний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cs typeface="Times New Roman" pitchFamily="18" charset="0"/>
              </a:rPr>
              <a:t>2см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скорость в момент прохождения положения равновесия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0,5 м/с.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введите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с точностью до целых.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17463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19050" lvl="0" indent="0" algn="just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1222353" y="3500438"/>
            <a:ext cx="1134986" cy="1214150"/>
            <a:chOff x="9757" y="3119"/>
            <a:chExt cx="544" cy="814"/>
          </a:xfrm>
        </p:grpSpPr>
        <p:sp>
          <p:nvSpPr>
            <p:cNvPr id="23556" name="Text Box 4"/>
            <p:cNvSpPr txBox="1">
              <a:spLocks noChangeArrowheads="1"/>
            </p:cNvSpPr>
            <p:nvPr/>
          </p:nvSpPr>
          <p:spPr bwMode="auto">
            <a:xfrm>
              <a:off x="9757" y="3565"/>
              <a:ext cx="37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 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57" name="Text Box 5"/>
            <p:cNvSpPr txBox="1">
              <a:spLocks noChangeArrowheads="1"/>
            </p:cNvSpPr>
            <p:nvPr/>
          </p:nvSpPr>
          <p:spPr bwMode="auto">
            <a:xfrm>
              <a:off x="9758" y="3119"/>
              <a:ext cx="543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365D2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365D2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58" name="Line 6"/>
            <p:cNvSpPr>
              <a:spLocks noChangeShapeType="1"/>
            </p:cNvSpPr>
            <p:nvPr/>
          </p:nvSpPr>
          <p:spPr bwMode="auto">
            <a:xfrm>
              <a:off x="9757" y="3550"/>
              <a:ext cx="46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559" name="Group 7"/>
          <p:cNvGrpSpPr>
            <a:grpSpLocks/>
          </p:cNvGrpSpPr>
          <p:nvPr/>
        </p:nvGrpSpPr>
        <p:grpSpPr bwMode="auto">
          <a:xfrm>
            <a:off x="2500300" y="3429000"/>
            <a:ext cx="1214751" cy="1286421"/>
            <a:chOff x="9757" y="3014"/>
            <a:chExt cx="445" cy="917"/>
          </a:xfrm>
        </p:grpSpPr>
        <p:sp>
          <p:nvSpPr>
            <p:cNvPr id="23560" name="Text Box 8"/>
            <p:cNvSpPr txBox="1">
              <a:spLocks noChangeArrowheads="1"/>
            </p:cNvSpPr>
            <p:nvPr/>
          </p:nvSpPr>
          <p:spPr bwMode="auto">
            <a:xfrm>
              <a:off x="9862" y="3563"/>
              <a:ext cx="18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61" name="Text Box 9"/>
            <p:cNvSpPr txBox="1">
              <a:spLocks noChangeArrowheads="1"/>
            </p:cNvSpPr>
            <p:nvPr/>
          </p:nvSpPr>
          <p:spPr bwMode="auto">
            <a:xfrm>
              <a:off x="9758" y="3014"/>
              <a:ext cx="444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62" name="Line 10"/>
            <p:cNvSpPr>
              <a:spLocks noChangeShapeType="1"/>
            </p:cNvSpPr>
            <p:nvPr/>
          </p:nvSpPr>
          <p:spPr bwMode="auto">
            <a:xfrm>
              <a:off x="9757" y="3537"/>
              <a:ext cx="38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29460" y="3813486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6600"/>
                </a:solidFill>
              </a:rPr>
              <a:t>=</a:t>
            </a:r>
            <a:endParaRPr lang="ru-RU" sz="3600" dirty="0">
              <a:solidFill>
                <a:srgbClr val="006600"/>
              </a:solidFill>
            </a:endParaRPr>
          </a:p>
        </p:txBody>
      </p:sp>
      <p:grpSp>
        <p:nvGrpSpPr>
          <p:cNvPr id="23563" name="Group 11"/>
          <p:cNvGrpSpPr>
            <a:grpSpLocks/>
          </p:cNvGrpSpPr>
          <p:nvPr/>
        </p:nvGrpSpPr>
        <p:grpSpPr bwMode="auto">
          <a:xfrm>
            <a:off x="214282" y="2357430"/>
            <a:ext cx="3929090" cy="1201743"/>
            <a:chOff x="1087" y="2097"/>
            <a:chExt cx="1641" cy="542"/>
          </a:xfrm>
        </p:grpSpPr>
        <p:sp>
          <p:nvSpPr>
            <p:cNvPr id="23564" name="Line 12"/>
            <p:cNvSpPr>
              <a:spLocks noChangeShapeType="1"/>
            </p:cNvSpPr>
            <p:nvPr/>
          </p:nvSpPr>
          <p:spPr bwMode="auto">
            <a:xfrm flipH="1">
              <a:off x="1829" y="2338"/>
              <a:ext cx="39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65" name="Line 13"/>
            <p:cNvSpPr>
              <a:spLocks noChangeShapeType="1"/>
            </p:cNvSpPr>
            <p:nvPr/>
          </p:nvSpPr>
          <p:spPr bwMode="auto">
            <a:xfrm>
              <a:off x="2243" y="2109"/>
              <a:ext cx="0" cy="53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66" name="Line 14"/>
            <p:cNvSpPr>
              <a:spLocks noChangeShapeType="1"/>
            </p:cNvSpPr>
            <p:nvPr/>
          </p:nvSpPr>
          <p:spPr bwMode="auto">
            <a:xfrm>
              <a:off x="1869" y="2097"/>
              <a:ext cx="0" cy="53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67" name="Line 15"/>
            <p:cNvSpPr>
              <a:spLocks noChangeShapeType="1"/>
            </p:cNvSpPr>
            <p:nvPr/>
          </p:nvSpPr>
          <p:spPr bwMode="auto">
            <a:xfrm>
              <a:off x="2640" y="2098"/>
              <a:ext cx="0" cy="53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68" name="Oval 16"/>
            <p:cNvSpPr>
              <a:spLocks noChangeArrowheads="1"/>
            </p:cNvSpPr>
            <p:nvPr/>
          </p:nvSpPr>
          <p:spPr bwMode="auto">
            <a:xfrm>
              <a:off x="2576" y="2247"/>
              <a:ext cx="152" cy="161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69" name="Line 17"/>
            <p:cNvSpPr>
              <a:spLocks noChangeShapeType="1"/>
            </p:cNvSpPr>
            <p:nvPr/>
          </p:nvSpPr>
          <p:spPr bwMode="auto">
            <a:xfrm flipH="1">
              <a:off x="1844" y="2604"/>
              <a:ext cx="399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70" name="Line 18"/>
            <p:cNvSpPr>
              <a:spLocks noChangeShapeType="1"/>
            </p:cNvSpPr>
            <p:nvPr/>
          </p:nvSpPr>
          <p:spPr bwMode="auto">
            <a:xfrm flipH="1">
              <a:off x="2244" y="2580"/>
              <a:ext cx="39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71" name="Line 19"/>
            <p:cNvSpPr>
              <a:spLocks noChangeShapeType="1"/>
            </p:cNvSpPr>
            <p:nvPr/>
          </p:nvSpPr>
          <p:spPr bwMode="auto">
            <a:xfrm flipH="1">
              <a:off x="2270" y="2344"/>
              <a:ext cx="39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3572" name="Group 20"/>
            <p:cNvGrpSpPr>
              <a:grpSpLocks/>
            </p:cNvGrpSpPr>
            <p:nvPr/>
          </p:nvGrpSpPr>
          <p:grpSpPr bwMode="auto">
            <a:xfrm>
              <a:off x="1087" y="2178"/>
              <a:ext cx="868" cy="368"/>
              <a:chOff x="1087" y="2178"/>
              <a:chExt cx="868" cy="368"/>
            </a:xfrm>
          </p:grpSpPr>
          <p:sp>
            <p:nvSpPr>
              <p:cNvPr id="23573" name="Oval 21"/>
              <p:cNvSpPr>
                <a:spLocks noChangeArrowheads="1"/>
              </p:cNvSpPr>
              <p:nvPr/>
            </p:nvSpPr>
            <p:spPr bwMode="auto">
              <a:xfrm>
                <a:off x="1802" y="2260"/>
                <a:ext cx="153" cy="161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23574" name="Group 22"/>
              <p:cNvGrpSpPr>
                <a:grpSpLocks/>
              </p:cNvGrpSpPr>
              <p:nvPr/>
            </p:nvGrpSpPr>
            <p:grpSpPr bwMode="auto">
              <a:xfrm>
                <a:off x="1151" y="2236"/>
                <a:ext cx="638" cy="229"/>
                <a:chOff x="8905" y="7356"/>
                <a:chExt cx="887" cy="229"/>
              </a:xfrm>
            </p:grpSpPr>
            <p:grpSp>
              <p:nvGrpSpPr>
                <p:cNvPr id="23575" name="Group 23"/>
                <p:cNvGrpSpPr>
                  <a:grpSpLocks/>
                </p:cNvGrpSpPr>
                <p:nvPr/>
              </p:nvGrpSpPr>
              <p:grpSpPr bwMode="auto">
                <a:xfrm>
                  <a:off x="8905" y="7356"/>
                  <a:ext cx="299" cy="213"/>
                  <a:chOff x="8905" y="7356"/>
                  <a:chExt cx="299" cy="213"/>
                </a:xfrm>
              </p:grpSpPr>
              <p:sp>
                <p:nvSpPr>
                  <p:cNvPr id="23576" name="Line 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3577" name="Line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3578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3579" name="Group 27"/>
                <p:cNvGrpSpPr>
                  <a:grpSpLocks/>
                </p:cNvGrpSpPr>
                <p:nvPr/>
              </p:nvGrpSpPr>
              <p:grpSpPr bwMode="auto">
                <a:xfrm>
                  <a:off x="9095" y="7367"/>
                  <a:ext cx="299" cy="213"/>
                  <a:chOff x="8905" y="7356"/>
                  <a:chExt cx="299" cy="213"/>
                </a:xfrm>
              </p:grpSpPr>
              <p:sp>
                <p:nvSpPr>
                  <p:cNvPr id="23580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3581" name="Line 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3582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3583" name="Group 31"/>
                <p:cNvGrpSpPr>
                  <a:grpSpLocks/>
                </p:cNvGrpSpPr>
                <p:nvPr/>
              </p:nvGrpSpPr>
              <p:grpSpPr bwMode="auto">
                <a:xfrm>
                  <a:off x="9297" y="7367"/>
                  <a:ext cx="299" cy="213"/>
                  <a:chOff x="8905" y="7356"/>
                  <a:chExt cx="299" cy="213"/>
                </a:xfrm>
              </p:grpSpPr>
              <p:sp>
                <p:nvSpPr>
                  <p:cNvPr id="23584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3585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3586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3587" name="Group 35"/>
                <p:cNvGrpSpPr>
                  <a:grpSpLocks/>
                </p:cNvGrpSpPr>
                <p:nvPr/>
              </p:nvGrpSpPr>
              <p:grpSpPr bwMode="auto">
                <a:xfrm>
                  <a:off x="9493" y="7372"/>
                  <a:ext cx="299" cy="213"/>
                  <a:chOff x="8905" y="7356"/>
                  <a:chExt cx="299" cy="213"/>
                </a:xfrm>
              </p:grpSpPr>
              <p:sp>
                <p:nvSpPr>
                  <p:cNvPr id="23588" name="Line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3589" name="Line 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3590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3591" name="Line 39"/>
              <p:cNvSpPr>
                <a:spLocks noChangeShapeType="1"/>
              </p:cNvSpPr>
              <p:nvPr/>
            </p:nvSpPr>
            <p:spPr bwMode="auto">
              <a:xfrm>
                <a:off x="1124" y="2178"/>
                <a:ext cx="0" cy="36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92" name="Line 40"/>
              <p:cNvSpPr>
                <a:spLocks noChangeShapeType="1"/>
              </p:cNvSpPr>
              <p:nvPr/>
            </p:nvSpPr>
            <p:spPr bwMode="auto">
              <a:xfrm>
                <a:off x="1087" y="2178"/>
                <a:ext cx="0" cy="36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42" name="Group 3"/>
          <p:cNvGrpSpPr>
            <a:grpSpLocks/>
          </p:cNvGrpSpPr>
          <p:nvPr/>
        </p:nvGrpSpPr>
        <p:grpSpPr bwMode="auto">
          <a:xfrm>
            <a:off x="4787634" y="2285992"/>
            <a:ext cx="1926988" cy="1214150"/>
            <a:chOff x="9708" y="3119"/>
            <a:chExt cx="667" cy="814"/>
          </a:xfrm>
        </p:grpSpPr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9757" y="3565"/>
              <a:ext cx="37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 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 Box 5"/>
            <p:cNvSpPr txBox="1">
              <a:spLocks noChangeArrowheads="1"/>
            </p:cNvSpPr>
            <p:nvPr/>
          </p:nvSpPr>
          <p:spPr bwMode="auto">
            <a:xfrm>
              <a:off x="9708" y="3119"/>
              <a:ext cx="667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16</a:t>
              </a:r>
              <a:r>
                <a:rPr lang="ru-RU" sz="3600" dirty="0" smtClean="0">
                  <a:sym typeface="Symbol"/>
                </a:rPr>
                <a:t>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365D2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0,02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Line 6"/>
            <p:cNvSpPr>
              <a:spLocks noChangeShapeType="1"/>
            </p:cNvSpPr>
            <p:nvPr/>
          </p:nvSpPr>
          <p:spPr bwMode="auto">
            <a:xfrm>
              <a:off x="9757" y="3550"/>
              <a:ext cx="46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6" name="Group 7"/>
          <p:cNvGrpSpPr>
            <a:grpSpLocks/>
          </p:cNvGrpSpPr>
          <p:nvPr/>
        </p:nvGrpSpPr>
        <p:grpSpPr bwMode="auto">
          <a:xfrm>
            <a:off x="6786586" y="2214554"/>
            <a:ext cx="1785275" cy="1286421"/>
            <a:chOff x="9757" y="3014"/>
            <a:chExt cx="654" cy="917"/>
          </a:xfrm>
        </p:grpSpPr>
        <p:sp>
          <p:nvSpPr>
            <p:cNvPr id="47" name="Text Box 8"/>
            <p:cNvSpPr txBox="1">
              <a:spLocks noChangeArrowheads="1"/>
            </p:cNvSpPr>
            <p:nvPr/>
          </p:nvSpPr>
          <p:spPr bwMode="auto">
            <a:xfrm>
              <a:off x="9862" y="3563"/>
              <a:ext cx="18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 Box 9"/>
            <p:cNvSpPr txBox="1">
              <a:spLocks noChangeArrowheads="1"/>
            </p:cNvSpPr>
            <p:nvPr/>
          </p:nvSpPr>
          <p:spPr bwMode="auto">
            <a:xfrm>
              <a:off x="9758" y="3014"/>
              <a:ext cx="653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sz="3600" dirty="0" smtClean="0">
                  <a:sym typeface="Symbol"/>
                </a:rPr>
                <a:t>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0,5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9757" y="3537"/>
              <a:ext cx="38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242370" y="2585392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6600"/>
                </a:solidFill>
              </a:rPr>
              <a:t>=</a:t>
            </a: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4643438" y="3714752"/>
            <a:ext cx="1926988" cy="63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3600" dirty="0" smtClean="0">
                <a:sym typeface="Symbol"/>
              </a:rPr>
              <a:t>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cs typeface="Times New Roman" pitchFamily="18" charset="0"/>
              </a:rPr>
              <a:t>0,02</a:t>
            </a:r>
            <a:r>
              <a:rPr kumimoji="0" lang="en-US" sz="3600" b="1" i="0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29388" y="3711363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6600"/>
                </a:solidFill>
              </a:rPr>
              <a:t>=</a:t>
            </a: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58" name="Text Box 9"/>
          <p:cNvSpPr txBox="1">
            <a:spLocks noChangeArrowheads="1"/>
          </p:cNvSpPr>
          <p:nvPr/>
        </p:nvSpPr>
        <p:spPr bwMode="auto">
          <a:xfrm>
            <a:off x="6786578" y="3690041"/>
            <a:ext cx="1782545" cy="59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dirty="0" smtClean="0">
                <a:sym typeface="Symbol"/>
              </a:rPr>
              <a:t>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0,5</a:t>
            </a:r>
            <a:r>
              <a:rPr kumimoji="0" lang="en-US" sz="3600" b="1" i="0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9"/>
          <p:cNvSpPr txBox="1">
            <a:spLocks noChangeArrowheads="1"/>
          </p:cNvSpPr>
          <p:nvPr/>
        </p:nvSpPr>
        <p:spPr bwMode="auto">
          <a:xfrm>
            <a:off x="6500826" y="4357694"/>
            <a:ext cx="928694" cy="59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600" dirty="0" smtClean="0">
                <a:solidFill>
                  <a:srgbClr val="006600"/>
                </a:solidFill>
              </a:rPr>
              <a:t>=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endParaRPr kumimoji="0" lang="ru-RU" sz="4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 Box 5"/>
          <p:cNvSpPr txBox="1">
            <a:spLocks noChangeArrowheads="1"/>
          </p:cNvSpPr>
          <p:nvPr/>
        </p:nvSpPr>
        <p:spPr bwMode="auto">
          <a:xfrm>
            <a:off x="5143504" y="4357694"/>
            <a:ext cx="1571636" cy="63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0,0256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 Box 5"/>
          <p:cNvSpPr txBox="1">
            <a:spLocks noChangeArrowheads="1"/>
          </p:cNvSpPr>
          <p:nvPr/>
        </p:nvSpPr>
        <p:spPr bwMode="auto">
          <a:xfrm rot="1174541">
            <a:off x="8344067" y="1030027"/>
            <a:ext cx="714380" cy="6339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26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11" grpId="0"/>
      <p:bldP spid="50" grpId="0"/>
      <p:bldP spid="53" grpId="0"/>
      <p:bldP spid="55" grpId="0"/>
      <p:bldP spid="58" grpId="0"/>
      <p:bldP spid="60" grpId="0"/>
      <p:bldP spid="61" grpId="0"/>
      <p:bldP spid="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071670" y="3000372"/>
            <a:ext cx="1000132" cy="523220"/>
          </a:xfrm>
          <a:prstGeom prst="rect">
            <a:avLst/>
          </a:prstGeom>
          <a:solidFill>
            <a:srgbClr val="92D050">
              <a:alpha val="48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(6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69"/>
          <p:cNvGrpSpPr/>
          <p:nvPr/>
        </p:nvGrpSpPr>
        <p:grpSpPr>
          <a:xfrm>
            <a:off x="1428728" y="500042"/>
            <a:ext cx="1357290" cy="1901823"/>
            <a:chOff x="0" y="571480"/>
            <a:chExt cx="1357290" cy="1901823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0" y="1428736"/>
              <a:ext cx="1143008" cy="1044567"/>
              <a:chOff x="8916" y="1882"/>
              <a:chExt cx="467" cy="410"/>
            </a:xfrm>
          </p:grpSpPr>
          <p:sp>
            <p:nvSpPr>
              <p:cNvPr id="1027" name="Rectangle 3"/>
              <p:cNvSpPr>
                <a:spLocks noChangeArrowheads="1"/>
              </p:cNvSpPr>
              <p:nvPr/>
            </p:nvSpPr>
            <p:spPr bwMode="auto">
              <a:xfrm>
                <a:off x="8916" y="1882"/>
                <a:ext cx="467" cy="245"/>
              </a:xfrm>
              <a:prstGeom prst="rect">
                <a:avLst/>
              </a:prstGeom>
              <a:noFill/>
              <a:ln w="44450">
                <a:solidFill>
                  <a:srgbClr val="C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8" name="Oval 4"/>
              <p:cNvSpPr>
                <a:spLocks noChangeArrowheads="1"/>
              </p:cNvSpPr>
              <p:nvPr/>
            </p:nvSpPr>
            <p:spPr bwMode="auto">
              <a:xfrm>
                <a:off x="8924" y="2150"/>
                <a:ext cx="141" cy="141"/>
              </a:xfrm>
              <a:prstGeom prst="ellipse">
                <a:avLst/>
              </a:prstGeom>
              <a:noFill/>
              <a:ln w="44450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9" name="Oval 5"/>
              <p:cNvSpPr>
                <a:spLocks noChangeArrowheads="1"/>
              </p:cNvSpPr>
              <p:nvPr/>
            </p:nvSpPr>
            <p:spPr bwMode="auto">
              <a:xfrm>
                <a:off x="9224" y="2151"/>
                <a:ext cx="141" cy="141"/>
              </a:xfrm>
              <a:prstGeom prst="ellipse">
                <a:avLst/>
              </a:prstGeom>
              <a:noFill/>
              <a:ln w="44450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71472" y="571480"/>
              <a:ext cx="7858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28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9" name="Прямая со стрелкой 48"/>
            <p:cNvCxnSpPr/>
            <p:nvPr/>
          </p:nvCxnSpPr>
          <p:spPr>
            <a:xfrm>
              <a:off x="572570" y="686220"/>
              <a:ext cx="500066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/>
            <p:nvPr/>
          </p:nvCxnSpPr>
          <p:spPr>
            <a:xfrm>
              <a:off x="357158" y="1214422"/>
              <a:ext cx="714380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311660" y="1472038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endPara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68"/>
          <p:cNvGrpSpPr/>
          <p:nvPr/>
        </p:nvGrpSpPr>
        <p:grpSpPr>
          <a:xfrm>
            <a:off x="2626018" y="642918"/>
            <a:ext cx="1143008" cy="1758947"/>
            <a:chOff x="2714612" y="714356"/>
            <a:chExt cx="1143008" cy="1758947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2714612" y="1428736"/>
              <a:ext cx="1143008" cy="1044567"/>
              <a:chOff x="8916" y="1882"/>
              <a:chExt cx="467" cy="410"/>
            </a:xfrm>
          </p:grpSpPr>
          <p:sp>
            <p:nvSpPr>
              <p:cNvPr id="1031" name="Rectangle 7"/>
              <p:cNvSpPr>
                <a:spLocks noChangeArrowheads="1"/>
              </p:cNvSpPr>
              <p:nvPr/>
            </p:nvSpPr>
            <p:spPr bwMode="auto">
              <a:xfrm>
                <a:off x="8916" y="1882"/>
                <a:ext cx="467" cy="245"/>
              </a:xfrm>
              <a:prstGeom prst="rect">
                <a:avLst/>
              </a:prstGeom>
              <a:noFill/>
              <a:ln w="44450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2" name="Oval 8"/>
              <p:cNvSpPr>
                <a:spLocks noChangeArrowheads="1"/>
              </p:cNvSpPr>
              <p:nvPr/>
            </p:nvSpPr>
            <p:spPr bwMode="auto">
              <a:xfrm>
                <a:off x="8924" y="2150"/>
                <a:ext cx="141" cy="141"/>
              </a:xfrm>
              <a:prstGeom prst="ellipse">
                <a:avLst/>
              </a:prstGeom>
              <a:noFill/>
              <a:ln w="444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3" name="Oval 9"/>
              <p:cNvSpPr>
                <a:spLocks noChangeArrowheads="1"/>
              </p:cNvSpPr>
              <p:nvPr/>
            </p:nvSpPr>
            <p:spPr bwMode="auto">
              <a:xfrm>
                <a:off x="9224" y="2151"/>
                <a:ext cx="141" cy="141"/>
              </a:xfrm>
              <a:prstGeom prst="ellipse">
                <a:avLst/>
              </a:prstGeom>
              <a:noFill/>
              <a:ln w="444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928926" y="714356"/>
              <a:ext cx="928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endParaRPr lang="ru-RU" sz="28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925632" y="1457970"/>
              <a:ext cx="928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endParaRPr lang="ru-RU" sz="28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70"/>
          <p:cNvGrpSpPr/>
          <p:nvPr/>
        </p:nvGrpSpPr>
        <p:grpSpPr>
          <a:xfrm>
            <a:off x="4857752" y="500042"/>
            <a:ext cx="1154880" cy="1872589"/>
            <a:chOff x="5857884" y="672152"/>
            <a:chExt cx="1154880" cy="1872589"/>
          </a:xfrm>
        </p:grpSpPr>
        <p:sp>
          <p:nvSpPr>
            <p:cNvPr id="20" name="TextBox 19"/>
            <p:cNvSpPr txBox="1"/>
            <p:nvPr/>
          </p:nvSpPr>
          <p:spPr>
            <a:xfrm>
              <a:off x="6155508" y="672152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28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ru-RU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0" name="Прямая со стрелкой 49"/>
            <p:cNvCxnSpPr/>
            <p:nvPr/>
          </p:nvCxnSpPr>
          <p:spPr>
            <a:xfrm>
              <a:off x="6215074" y="714356"/>
              <a:ext cx="500066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/>
            <p:nvPr/>
          </p:nvCxnSpPr>
          <p:spPr>
            <a:xfrm rot="10800000">
              <a:off x="6072198" y="1285860"/>
              <a:ext cx="785818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stealth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Группа 67"/>
            <p:cNvGrpSpPr/>
            <p:nvPr/>
          </p:nvGrpSpPr>
          <p:grpSpPr>
            <a:xfrm>
              <a:off x="5857884" y="1500174"/>
              <a:ext cx="1143008" cy="1044567"/>
              <a:chOff x="5857884" y="1500174"/>
              <a:chExt cx="1143008" cy="1044567"/>
            </a:xfrm>
          </p:grpSpPr>
          <p:grpSp>
            <p:nvGrpSpPr>
              <p:cNvPr id="8" name="Group 2"/>
              <p:cNvGrpSpPr>
                <a:grpSpLocks/>
              </p:cNvGrpSpPr>
              <p:nvPr/>
            </p:nvGrpSpPr>
            <p:grpSpPr bwMode="auto">
              <a:xfrm>
                <a:off x="5857884" y="1500174"/>
                <a:ext cx="1143008" cy="1044567"/>
                <a:chOff x="8916" y="1882"/>
                <a:chExt cx="467" cy="410"/>
              </a:xfrm>
            </p:grpSpPr>
            <p:sp>
              <p:nvSpPr>
                <p:cNvPr id="27" name="Rectangle 3"/>
                <p:cNvSpPr>
                  <a:spLocks noChangeArrowheads="1"/>
                </p:cNvSpPr>
                <p:nvPr/>
              </p:nvSpPr>
              <p:spPr bwMode="auto">
                <a:xfrm>
                  <a:off x="8916" y="1882"/>
                  <a:ext cx="467" cy="245"/>
                </a:xfrm>
                <a:prstGeom prst="rect">
                  <a:avLst/>
                </a:prstGeom>
                <a:noFill/>
                <a:ln w="44450">
                  <a:solidFill>
                    <a:srgbClr val="C00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" name="Oval 4"/>
                <p:cNvSpPr>
                  <a:spLocks noChangeArrowheads="1"/>
                </p:cNvSpPr>
                <p:nvPr/>
              </p:nvSpPr>
              <p:spPr bwMode="auto">
                <a:xfrm>
                  <a:off x="8924" y="2150"/>
                  <a:ext cx="141" cy="141"/>
                </a:xfrm>
                <a:prstGeom prst="ellipse">
                  <a:avLst/>
                </a:prstGeom>
                <a:noFill/>
                <a:ln w="44450">
                  <a:solidFill>
                    <a:srgbClr val="C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" name="Oval 5"/>
                <p:cNvSpPr>
                  <a:spLocks noChangeArrowheads="1"/>
                </p:cNvSpPr>
                <p:nvPr/>
              </p:nvSpPr>
              <p:spPr bwMode="auto">
                <a:xfrm>
                  <a:off x="9224" y="2151"/>
                  <a:ext cx="141" cy="141"/>
                </a:xfrm>
                <a:prstGeom prst="ellipse">
                  <a:avLst/>
                </a:prstGeom>
                <a:noFill/>
                <a:ln w="44450">
                  <a:solidFill>
                    <a:srgbClr val="C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65" name="TextBox 64"/>
              <p:cNvSpPr txBox="1"/>
              <p:nvPr/>
            </p:nvSpPr>
            <p:spPr>
              <a:xfrm>
                <a:off x="6000760" y="1571612"/>
                <a:ext cx="7143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ru-RU" sz="28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        </a:t>
                </a:r>
                <a:endParaRPr lang="ru-RU" sz="28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9" name="Группа 71"/>
          <p:cNvGrpSpPr/>
          <p:nvPr/>
        </p:nvGrpSpPr>
        <p:grpSpPr>
          <a:xfrm>
            <a:off x="6058130" y="471906"/>
            <a:ext cx="1197084" cy="1901823"/>
            <a:chOff x="7215206" y="642918"/>
            <a:chExt cx="1197084" cy="1901823"/>
          </a:xfrm>
        </p:grpSpPr>
        <p:sp>
          <p:nvSpPr>
            <p:cNvPr id="21" name="TextBox 20"/>
            <p:cNvSpPr txBox="1"/>
            <p:nvPr/>
          </p:nvSpPr>
          <p:spPr>
            <a:xfrm>
              <a:off x="7286644" y="642918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2800" b="1" baseline="-25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28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2" name="Прямая со стрелкой 51"/>
            <p:cNvCxnSpPr/>
            <p:nvPr/>
          </p:nvCxnSpPr>
          <p:spPr>
            <a:xfrm>
              <a:off x="7500958" y="714356"/>
              <a:ext cx="500066" cy="1588"/>
            </a:xfrm>
            <a:prstGeom prst="straightConnector1">
              <a:avLst/>
            </a:prstGeom>
            <a:ln w="5715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/>
            <p:cNvCxnSpPr/>
            <p:nvPr/>
          </p:nvCxnSpPr>
          <p:spPr>
            <a:xfrm>
              <a:off x="7500958" y="1285860"/>
              <a:ext cx="857256" cy="1588"/>
            </a:xfrm>
            <a:prstGeom prst="straightConnector1">
              <a:avLst/>
            </a:prstGeom>
            <a:ln w="5715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Группа 66"/>
            <p:cNvGrpSpPr/>
            <p:nvPr/>
          </p:nvGrpSpPr>
          <p:grpSpPr>
            <a:xfrm>
              <a:off x="7215206" y="1500174"/>
              <a:ext cx="1197084" cy="1044567"/>
              <a:chOff x="7215206" y="1500174"/>
              <a:chExt cx="1197084" cy="1044567"/>
            </a:xfrm>
          </p:grpSpPr>
          <p:grpSp>
            <p:nvGrpSpPr>
              <p:cNvPr id="11" name="Group 6"/>
              <p:cNvGrpSpPr>
                <a:grpSpLocks/>
              </p:cNvGrpSpPr>
              <p:nvPr/>
            </p:nvGrpSpPr>
            <p:grpSpPr bwMode="auto">
              <a:xfrm>
                <a:off x="7215206" y="1500174"/>
                <a:ext cx="1143008" cy="1044567"/>
                <a:chOff x="8916" y="1882"/>
                <a:chExt cx="467" cy="410"/>
              </a:xfrm>
            </p:grpSpPr>
            <p:sp>
              <p:nvSpPr>
                <p:cNvPr id="23" name="Rectangle 7"/>
                <p:cNvSpPr>
                  <a:spLocks noChangeArrowheads="1"/>
                </p:cNvSpPr>
                <p:nvPr/>
              </p:nvSpPr>
              <p:spPr bwMode="auto">
                <a:xfrm>
                  <a:off x="8916" y="1882"/>
                  <a:ext cx="467" cy="245"/>
                </a:xfrm>
                <a:prstGeom prst="rect">
                  <a:avLst/>
                </a:prstGeom>
                <a:noFill/>
                <a:ln w="44450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" name="Oval 8"/>
                <p:cNvSpPr>
                  <a:spLocks noChangeArrowheads="1"/>
                </p:cNvSpPr>
                <p:nvPr/>
              </p:nvSpPr>
              <p:spPr bwMode="auto">
                <a:xfrm>
                  <a:off x="8924" y="2150"/>
                  <a:ext cx="141" cy="141"/>
                </a:xfrm>
                <a:prstGeom prst="ellipse">
                  <a:avLst/>
                </a:prstGeom>
                <a:noFill/>
                <a:ln w="444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5" name="Oval 9"/>
                <p:cNvSpPr>
                  <a:spLocks noChangeArrowheads="1"/>
                </p:cNvSpPr>
                <p:nvPr/>
              </p:nvSpPr>
              <p:spPr bwMode="auto">
                <a:xfrm>
                  <a:off x="9224" y="2151"/>
                  <a:ext cx="141" cy="141"/>
                </a:xfrm>
                <a:prstGeom prst="ellipse">
                  <a:avLst/>
                </a:prstGeom>
                <a:noFill/>
                <a:ln w="444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66" name="TextBox 65"/>
              <p:cNvSpPr txBox="1"/>
              <p:nvPr/>
            </p:nvSpPr>
            <p:spPr>
              <a:xfrm>
                <a:off x="7483596" y="1500174"/>
                <a:ext cx="9286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ru-RU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   </a:t>
                </a:r>
                <a:endParaRPr lang="ru-RU" sz="2800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cxnSp>
        <p:nvCxnSpPr>
          <p:cNvPr id="74" name="Прямая соединительная линия 73"/>
          <p:cNvCxnSpPr/>
          <p:nvPr/>
        </p:nvCxnSpPr>
        <p:spPr>
          <a:xfrm rot="5400000">
            <a:off x="2928926" y="928670"/>
            <a:ext cx="2571768" cy="100013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928662" y="71414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До взаимодействия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 flipV="1">
            <a:off x="414528" y="2388860"/>
            <a:ext cx="7786742" cy="71438"/>
          </a:xfrm>
          <a:prstGeom prst="line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642910" y="250030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До ….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286016" y="2500306"/>
            <a:ext cx="2143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 …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4381282" y="2571744"/>
            <a:ext cx="4762718" cy="952145"/>
          </a:xfrm>
          <a:prstGeom prst="rect">
            <a:avLst/>
          </a:prstGeom>
          <a:solidFill>
            <a:srgbClr val="00FF00">
              <a:alpha val="53000"/>
            </a:srgbClr>
          </a:solidFill>
          <a:ln w="12700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еометрическая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имп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 тел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замкнутой …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не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143504" y="-24"/>
            <a:ext cx="4000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 взаимодействия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57256" y="3000372"/>
            <a:ext cx="1214414" cy="523220"/>
          </a:xfrm>
          <a:prstGeom prst="rect">
            <a:avLst/>
          </a:prstGeom>
          <a:solidFill>
            <a:srgbClr val="92D050">
              <a:alpha val="4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mv</a:t>
            </a:r>
            <a:r>
              <a:rPr lang="ru-RU" sz="2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>
            <a:off x="0" y="4643466"/>
            <a:ext cx="9144000" cy="221455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9525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13.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Железнодорожный вагон массой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=2т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движущийся со скоростью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5 м/с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сталкивается с неподвижным  вагоном  массой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4т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сцепляется с ним. С  какой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скоростью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движутся  вагоны после  столкновения?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введите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м/с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точностью до целых. 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57224" y="3571876"/>
            <a:ext cx="1214446" cy="523220"/>
          </a:xfrm>
          <a:prstGeom prst="rect">
            <a:avLst/>
          </a:prstGeom>
          <a:solidFill>
            <a:srgbClr val="92D050">
              <a:alpha val="48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2*5 =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143108" y="4071942"/>
            <a:ext cx="571504" cy="523220"/>
          </a:xfrm>
          <a:prstGeom prst="rect">
            <a:avLst/>
          </a:prstGeom>
          <a:solidFill>
            <a:srgbClr val="92D050">
              <a:alpha val="4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28662" y="4071942"/>
            <a:ext cx="1214446" cy="523220"/>
          </a:xfrm>
          <a:prstGeom prst="rect">
            <a:avLst/>
          </a:prstGeom>
          <a:solidFill>
            <a:srgbClr val="92D050">
              <a:alpha val="48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1,66 =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071670" y="3571876"/>
            <a:ext cx="1000132" cy="523220"/>
          </a:xfrm>
          <a:prstGeom prst="rect">
            <a:avLst/>
          </a:prstGeom>
          <a:solidFill>
            <a:srgbClr val="92D050">
              <a:alpha val="48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(6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 rot="20076818">
            <a:off x="8193836" y="5458484"/>
            <a:ext cx="629013" cy="707886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-0.00093 L 0.09566 -0.0009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0.11129 -4.81481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8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300"/>
                                        <p:tgtEl>
                                          <p:spTgt spid="10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300"/>
                                        <p:tgtEl>
                                          <p:spTgt spid="10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300"/>
                                        <p:tgtEl>
                                          <p:spTgt spid="10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77" grpId="0"/>
      <p:bldP spid="95" grpId="0"/>
      <p:bldP spid="96" grpId="0"/>
      <p:bldP spid="1040" grpId="0" autoUpdateAnimBg="0"/>
      <p:bldP spid="78" grpId="0"/>
      <p:bldP spid="84" grpId="0" animBg="1"/>
      <p:bldP spid="51" grpId="0" animBg="1"/>
      <p:bldP spid="54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-24"/>
            <a:ext cx="9144000" cy="2286016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125413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14.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 гармонических   колебаниях   нитяного маятника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максимальное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значение  кинетической энергии  равно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10 Дж.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Чему равно максимальное значение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общей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механической  энергии маятника?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введите в Дж  с точностью до целых.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19050" lvl="0" indent="0" algn="just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5572132" y="1857364"/>
            <a:ext cx="3143272" cy="2286016"/>
            <a:chOff x="9102" y="2144"/>
            <a:chExt cx="2856" cy="2298"/>
          </a:xfrm>
        </p:grpSpPr>
        <p:grpSp>
          <p:nvGrpSpPr>
            <p:cNvPr id="24581" name="Group 5"/>
            <p:cNvGrpSpPr>
              <a:grpSpLocks/>
            </p:cNvGrpSpPr>
            <p:nvPr/>
          </p:nvGrpSpPr>
          <p:grpSpPr bwMode="auto">
            <a:xfrm>
              <a:off x="10098" y="2144"/>
              <a:ext cx="491" cy="47"/>
              <a:chOff x="9957" y="2144"/>
              <a:chExt cx="491" cy="47"/>
            </a:xfrm>
          </p:grpSpPr>
          <p:sp>
            <p:nvSpPr>
              <p:cNvPr id="24582" name="Line 6"/>
              <p:cNvSpPr>
                <a:spLocks noChangeShapeType="1"/>
              </p:cNvSpPr>
              <p:nvPr/>
            </p:nvSpPr>
            <p:spPr bwMode="auto">
              <a:xfrm>
                <a:off x="9957" y="2191"/>
                <a:ext cx="47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83" name="Line 7"/>
              <p:cNvSpPr>
                <a:spLocks noChangeShapeType="1"/>
              </p:cNvSpPr>
              <p:nvPr/>
            </p:nvSpPr>
            <p:spPr bwMode="auto">
              <a:xfrm>
                <a:off x="9973" y="2144"/>
                <a:ext cx="47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4584" name="Oval 8"/>
            <p:cNvSpPr>
              <a:spLocks noChangeArrowheads="1"/>
            </p:cNvSpPr>
            <p:nvPr/>
          </p:nvSpPr>
          <p:spPr bwMode="auto">
            <a:xfrm>
              <a:off x="10221" y="4243"/>
              <a:ext cx="245" cy="19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4585" name="Group 9"/>
            <p:cNvGrpSpPr>
              <a:grpSpLocks/>
            </p:cNvGrpSpPr>
            <p:nvPr/>
          </p:nvGrpSpPr>
          <p:grpSpPr bwMode="auto">
            <a:xfrm>
              <a:off x="9102" y="2221"/>
              <a:ext cx="1226" cy="1946"/>
              <a:chOff x="8946" y="2221"/>
              <a:chExt cx="1226" cy="1946"/>
            </a:xfrm>
          </p:grpSpPr>
          <p:sp>
            <p:nvSpPr>
              <p:cNvPr id="24586" name="Line 10"/>
              <p:cNvSpPr>
                <a:spLocks noChangeShapeType="1"/>
              </p:cNvSpPr>
              <p:nvPr/>
            </p:nvSpPr>
            <p:spPr bwMode="auto">
              <a:xfrm flipH="1">
                <a:off x="9100" y="2221"/>
                <a:ext cx="1072" cy="18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87" name="Oval 11"/>
              <p:cNvSpPr>
                <a:spLocks noChangeArrowheads="1"/>
              </p:cNvSpPr>
              <p:nvPr/>
            </p:nvSpPr>
            <p:spPr bwMode="auto">
              <a:xfrm>
                <a:off x="8946" y="3968"/>
                <a:ext cx="245" cy="19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4588" name="Line 12"/>
            <p:cNvSpPr>
              <a:spLocks noChangeShapeType="1"/>
            </p:cNvSpPr>
            <p:nvPr/>
          </p:nvSpPr>
          <p:spPr bwMode="auto">
            <a:xfrm rot="20685604" flipH="1">
              <a:off x="10073" y="2258"/>
              <a:ext cx="540" cy="20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4589" name="Group 13"/>
            <p:cNvGrpSpPr>
              <a:grpSpLocks/>
            </p:cNvGrpSpPr>
            <p:nvPr/>
          </p:nvGrpSpPr>
          <p:grpSpPr bwMode="auto">
            <a:xfrm rot="-3857792">
              <a:off x="10372" y="2231"/>
              <a:ext cx="1226" cy="1946"/>
              <a:chOff x="8946" y="2221"/>
              <a:chExt cx="1226" cy="1946"/>
            </a:xfrm>
          </p:grpSpPr>
          <p:sp>
            <p:nvSpPr>
              <p:cNvPr id="24590" name="Line 14"/>
              <p:cNvSpPr>
                <a:spLocks noChangeShapeType="1"/>
              </p:cNvSpPr>
              <p:nvPr/>
            </p:nvSpPr>
            <p:spPr bwMode="auto">
              <a:xfrm flipH="1">
                <a:off x="9100" y="2221"/>
                <a:ext cx="1072" cy="18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91" name="Oval 15"/>
              <p:cNvSpPr>
                <a:spLocks noChangeArrowheads="1"/>
              </p:cNvSpPr>
              <p:nvPr/>
            </p:nvSpPr>
            <p:spPr bwMode="auto">
              <a:xfrm>
                <a:off x="8946" y="3968"/>
                <a:ext cx="245" cy="19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4592" name="Arc 16"/>
            <p:cNvSpPr>
              <a:spLocks/>
            </p:cNvSpPr>
            <p:nvPr/>
          </p:nvSpPr>
          <p:spPr bwMode="auto">
            <a:xfrm flipV="1">
              <a:off x="9179" y="3864"/>
              <a:ext cx="2405" cy="52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19 w 43200"/>
                <a:gd name="T1" fmla="*/ 25296 h 25296"/>
                <a:gd name="T2" fmla="*/ 43200 w 43200"/>
                <a:gd name="T3" fmla="*/ 21600 h 25296"/>
                <a:gd name="T4" fmla="*/ 21600 w 43200"/>
                <a:gd name="T5" fmla="*/ 21600 h 25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5296" fill="none" extrusionOk="0">
                  <a:moveTo>
                    <a:pt x="318" y="25296"/>
                  </a:moveTo>
                  <a:cubicBezTo>
                    <a:pt x="106" y="24075"/>
                    <a:pt x="0" y="2283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5296" stroke="0" extrusionOk="0">
                  <a:moveTo>
                    <a:pt x="318" y="25296"/>
                  </a:moveTo>
                  <a:cubicBezTo>
                    <a:pt x="106" y="24075"/>
                    <a:pt x="0" y="2283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93" name="Arc 17"/>
            <p:cNvSpPr>
              <a:spLocks/>
            </p:cNvSpPr>
            <p:nvPr/>
          </p:nvSpPr>
          <p:spPr bwMode="auto">
            <a:xfrm rot="-1681111" flipH="1" flipV="1">
              <a:off x="10117" y="2574"/>
              <a:ext cx="169" cy="2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4303348" y="3214686"/>
            <a:ext cx="1483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Дж.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855692" y="1714488"/>
            <a:ext cx="1645002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Дж.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34783E-7 L 0.22604 0.14593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0" y="7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04 0.14593 L 0.3835 -0.04278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-9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  <p:bldP spid="34" grpId="0"/>
      <p:bldP spid="34" grpId="1"/>
      <p:bldP spid="34" grpId="2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-24"/>
            <a:ext cx="9144000" cy="27146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26988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15.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Два автомобиля с одинаковыми массами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=2т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движутся со скоростями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1м/с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3м/с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относительно Земли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противоположных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направлениях. Чему равна кинетическая энергия второго автомобиля в системе отсчета, связанной с первым автомобилем?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введите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кДж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с точностью до целых.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17463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19050" lvl="0" indent="0" algn="just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15140" y="2159493"/>
            <a:ext cx="1871025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18кДж</a:t>
            </a:r>
            <a:endParaRPr lang="ru-RU" sz="4400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500300" y="3429000"/>
            <a:ext cx="1214751" cy="1286421"/>
            <a:chOff x="9757" y="3014"/>
            <a:chExt cx="445" cy="917"/>
          </a:xfrm>
          <a:solidFill>
            <a:schemeClr val="bg1"/>
          </a:solidFill>
        </p:grpSpPr>
        <p:sp>
          <p:nvSpPr>
            <p:cNvPr id="5" name="Text Box 8"/>
            <p:cNvSpPr txBox="1">
              <a:spLocks noChangeArrowheads="1"/>
            </p:cNvSpPr>
            <p:nvPr/>
          </p:nvSpPr>
          <p:spPr bwMode="auto">
            <a:xfrm>
              <a:off x="9862" y="3563"/>
              <a:ext cx="183" cy="3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9758" y="3014"/>
              <a:ext cx="444" cy="50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9757" y="3537"/>
              <a:ext cx="382" cy="0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6715140" y="2143116"/>
            <a:ext cx="1871025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кДж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3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922062" y="703689"/>
            <a:ext cx="1638778" cy="3275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 flipH="1">
            <a:off x="4742923" y="500042"/>
            <a:ext cx="757771" cy="3275"/>
          </a:xfrm>
          <a:prstGeom prst="line">
            <a:avLst/>
          </a:prstGeom>
          <a:noFill/>
          <a:ln w="60325">
            <a:solidFill>
              <a:srgbClr val="0014AC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00034" y="2857496"/>
            <a:ext cx="7929586" cy="707886"/>
          </a:xfrm>
          <a:prstGeom prst="rect">
            <a:avLst/>
          </a:prstGeom>
          <a:solidFill>
            <a:srgbClr val="FFFF00">
              <a:alpha val="4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ЗСИ  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=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 v</a:t>
            </a:r>
            <a:r>
              <a:rPr lang="ru-RU" sz="40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пушки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 v</a:t>
            </a:r>
            <a:r>
              <a:rPr lang="ru-RU" sz="40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снаряда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1073594" y="714356"/>
            <a:ext cx="1143008" cy="500066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3600"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1928794" y="928095"/>
            <a:ext cx="2571768" cy="1000132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4"/>
          <p:cNvGrpSpPr/>
          <p:nvPr/>
        </p:nvGrpSpPr>
        <p:grpSpPr>
          <a:xfrm>
            <a:off x="571472" y="642918"/>
            <a:ext cx="1733172" cy="1643074"/>
            <a:chOff x="571472" y="642918"/>
            <a:chExt cx="1733172" cy="1643074"/>
          </a:xfrm>
        </p:grpSpPr>
        <p:sp>
          <p:nvSpPr>
            <p:cNvPr id="1030" name="Oval 6"/>
            <p:cNvSpPr>
              <a:spLocks noChangeArrowheads="1"/>
            </p:cNvSpPr>
            <p:nvPr/>
          </p:nvSpPr>
          <p:spPr bwMode="auto">
            <a:xfrm>
              <a:off x="737304" y="946620"/>
              <a:ext cx="1135346" cy="1339372"/>
            </a:xfrm>
            <a:prstGeom prst="ellipse">
              <a:avLst/>
            </a:prstGeom>
            <a:noFill/>
            <a:ln w="60325">
              <a:solidFill>
                <a:srgbClr val="0014AC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14AC"/>
                </a:solidFill>
              </a:endParaRPr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571472" y="642918"/>
              <a:ext cx="1733172" cy="632026"/>
            </a:xfrm>
            <a:prstGeom prst="rect">
              <a:avLst/>
            </a:prstGeom>
            <a:noFill/>
            <a:ln w="60325">
              <a:solidFill>
                <a:srgbClr val="0014AC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14AC"/>
                </a:solidFill>
              </a:endParaRPr>
            </a:p>
          </p:txBody>
        </p:sp>
      </p:grpSp>
      <p:grpSp>
        <p:nvGrpSpPr>
          <p:cNvPr id="3" name="Группа 15"/>
          <p:cNvGrpSpPr/>
          <p:nvPr/>
        </p:nvGrpSpPr>
        <p:grpSpPr>
          <a:xfrm>
            <a:off x="5072066" y="785794"/>
            <a:ext cx="1733172" cy="1643074"/>
            <a:chOff x="571472" y="642918"/>
            <a:chExt cx="1733172" cy="1643074"/>
          </a:xfrm>
        </p:grpSpPr>
        <p:sp>
          <p:nvSpPr>
            <p:cNvPr id="17" name="Oval 6"/>
            <p:cNvSpPr>
              <a:spLocks noChangeArrowheads="1"/>
            </p:cNvSpPr>
            <p:nvPr/>
          </p:nvSpPr>
          <p:spPr bwMode="auto">
            <a:xfrm>
              <a:off x="737304" y="946620"/>
              <a:ext cx="1135346" cy="1339372"/>
            </a:xfrm>
            <a:prstGeom prst="ellipse">
              <a:avLst/>
            </a:prstGeom>
            <a:noFill/>
            <a:ln w="60325">
              <a:solidFill>
                <a:srgbClr val="0014AC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571472" y="642918"/>
              <a:ext cx="1733172" cy="632026"/>
            </a:xfrm>
            <a:prstGeom prst="rect">
              <a:avLst/>
            </a:prstGeom>
            <a:noFill/>
            <a:ln w="60325">
              <a:solidFill>
                <a:srgbClr val="0014AC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71472" y="655167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ятиугольник 20"/>
          <p:cNvSpPr/>
          <p:nvPr/>
        </p:nvSpPr>
        <p:spPr>
          <a:xfrm>
            <a:off x="5929322" y="838182"/>
            <a:ext cx="1143008" cy="500066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3600" dirty="0">
              <a:solidFill>
                <a:schemeClr val="bg1"/>
              </a:solidFill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3671353" y="201019"/>
            <a:ext cx="1285884" cy="584775"/>
            <a:chOff x="4572000" y="201019"/>
            <a:chExt cx="1285884" cy="584775"/>
          </a:xfrm>
        </p:grpSpPr>
        <p:sp>
          <p:nvSpPr>
            <p:cNvPr id="22" name="TextBox 21"/>
            <p:cNvSpPr txBox="1"/>
            <p:nvPr/>
          </p:nvSpPr>
          <p:spPr>
            <a:xfrm>
              <a:off x="4572000" y="201019"/>
              <a:ext cx="12858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300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пушки</a:t>
              </a:r>
              <a:endParaRPr lang="ru-RU" sz="3200" dirty="0"/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 flipH="1">
              <a:off x="4628195" y="319844"/>
              <a:ext cx="214315" cy="45719"/>
            </a:xfrm>
            <a:prstGeom prst="line">
              <a:avLst/>
            </a:prstGeom>
            <a:noFill/>
            <a:ln w="25400">
              <a:solidFill>
                <a:srgbClr val="0014AC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" name="Группа 24"/>
          <p:cNvGrpSpPr/>
          <p:nvPr/>
        </p:nvGrpSpPr>
        <p:grpSpPr>
          <a:xfrm>
            <a:off x="7786710" y="-84733"/>
            <a:ext cx="1571636" cy="584775"/>
            <a:chOff x="6185545" y="-441899"/>
            <a:chExt cx="1571636" cy="584775"/>
          </a:xfrm>
        </p:grpSpPr>
        <p:sp>
          <p:nvSpPr>
            <p:cNvPr id="26" name="TextBox 25"/>
            <p:cNvSpPr txBox="1"/>
            <p:nvPr/>
          </p:nvSpPr>
          <p:spPr>
            <a:xfrm>
              <a:off x="6185545" y="-441899"/>
              <a:ext cx="157163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снаряда</a:t>
              </a:r>
              <a:endParaRPr lang="ru-RU" sz="3200" dirty="0">
                <a:solidFill>
                  <a:srgbClr val="FF0000"/>
                </a:solidFill>
              </a:endParaRPr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 flipH="1">
              <a:off x="6237933" y="-327599"/>
              <a:ext cx="214315" cy="4571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752290" y="4179358"/>
            <a:ext cx="3286148" cy="707886"/>
          </a:xfrm>
          <a:prstGeom prst="rect">
            <a:avLst/>
          </a:prstGeom>
          <a:solidFill>
            <a:srgbClr val="FFFF00">
              <a:alpha val="4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ЗСЭ    </a:t>
            </a:r>
            <a:r>
              <a:rPr lang="ru-RU" sz="4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4071934" y="3800481"/>
            <a:ext cx="2428892" cy="1628783"/>
            <a:chOff x="9757" y="3167"/>
            <a:chExt cx="681" cy="662"/>
          </a:xfrm>
        </p:grpSpPr>
        <p:sp>
          <p:nvSpPr>
            <p:cNvPr id="28" name="Text Box 8"/>
            <p:cNvSpPr txBox="1">
              <a:spLocks noChangeArrowheads="1"/>
            </p:cNvSpPr>
            <p:nvPr/>
          </p:nvSpPr>
          <p:spPr bwMode="auto">
            <a:xfrm>
              <a:off x="9757" y="3461"/>
              <a:ext cx="68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 Box 9"/>
            <p:cNvSpPr txBox="1">
              <a:spLocks noChangeArrowheads="1"/>
            </p:cNvSpPr>
            <p:nvPr/>
          </p:nvSpPr>
          <p:spPr bwMode="auto">
            <a:xfrm>
              <a:off x="9758" y="3167"/>
              <a:ext cx="68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000" b="1" i="0" u="none" strike="noStrike" cap="none" normalizeH="0" baseline="0" dirty="0" err="1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lang="ru-RU" sz="4000" b="1" baseline="-30000" dirty="0" smtClean="0">
                  <a:solidFill>
                    <a:srgbClr val="0014A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пушки </a:t>
              </a:r>
              <a:r>
                <a:rPr kumimoji="0" lang="en-US" sz="4000" b="1" i="0" u="none" strike="noStrike" cap="none" normalizeH="0" baseline="30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Line 10"/>
            <p:cNvSpPr>
              <a:spLocks noChangeShapeType="1"/>
            </p:cNvSpPr>
            <p:nvPr/>
          </p:nvSpPr>
          <p:spPr bwMode="auto">
            <a:xfrm>
              <a:off x="9757" y="3460"/>
              <a:ext cx="53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6924176" y="3744809"/>
            <a:ext cx="2219824" cy="1628783"/>
            <a:chOff x="9697" y="3167"/>
            <a:chExt cx="741" cy="662"/>
          </a:xfrm>
        </p:grpSpPr>
        <p:sp>
          <p:nvSpPr>
            <p:cNvPr id="32" name="Text Box 12"/>
            <p:cNvSpPr txBox="1">
              <a:spLocks noChangeArrowheads="1"/>
            </p:cNvSpPr>
            <p:nvPr/>
          </p:nvSpPr>
          <p:spPr bwMode="auto">
            <a:xfrm>
              <a:off x="9757" y="3461"/>
              <a:ext cx="68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 Box 13"/>
            <p:cNvSpPr txBox="1">
              <a:spLocks noChangeArrowheads="1"/>
            </p:cNvSpPr>
            <p:nvPr/>
          </p:nvSpPr>
          <p:spPr bwMode="auto">
            <a:xfrm>
              <a:off x="9758" y="3167"/>
              <a:ext cx="68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0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lang="ru-RU" sz="40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sz="4000" b="1" baseline="-30000" dirty="0" err="1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снар</a:t>
              </a:r>
              <a:r>
                <a:rPr lang="ru-RU" sz="40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Line 14"/>
            <p:cNvSpPr>
              <a:spLocks noChangeShapeType="1"/>
            </p:cNvSpPr>
            <p:nvPr/>
          </p:nvSpPr>
          <p:spPr bwMode="auto">
            <a:xfrm>
              <a:off x="9697" y="3467"/>
              <a:ext cx="53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326418" y="3944832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sym typeface="Symbol" pitchFamily="18" charset="2"/>
              </a:rPr>
              <a:t>+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5130241"/>
            <a:ext cx="4572000" cy="584775"/>
          </a:xfrm>
          <a:prstGeom prst="rect">
            <a:avLst/>
          </a:prstGeom>
          <a:solidFill>
            <a:srgbClr val="006600">
              <a:alpha val="18000"/>
            </a:srgb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Часть энергии топлива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00628" y="5130241"/>
            <a:ext cx="2214578" cy="584775"/>
          </a:xfrm>
          <a:prstGeom prst="rect">
            <a:avLst/>
          </a:prstGeom>
          <a:solidFill>
            <a:srgbClr val="006600">
              <a:alpha val="18000"/>
            </a:srgb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перешла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85918" y="6000768"/>
            <a:ext cx="7358082" cy="584775"/>
          </a:xfrm>
          <a:prstGeom prst="rect">
            <a:avLst/>
          </a:prstGeom>
          <a:solidFill>
            <a:srgbClr val="006600">
              <a:alpha val="18000"/>
            </a:srgb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кинет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ческую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снаряда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и  пушки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14282" y="-24"/>
            <a:ext cx="1353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Задача № 2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62535E-7 L 0.19861 0.003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-0.1809 0.0032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animBg="1"/>
      <p:bldP spid="1032" grpId="0" animBg="1"/>
      <p:bldP spid="9" grpId="0" animBg="1"/>
      <p:bldP spid="21" grpId="0" animBg="1"/>
      <p:bldP spid="21" grpId="1" animBg="1"/>
      <p:bldP spid="24" grpId="0" animBg="1"/>
      <p:bldP spid="35" grpId="0"/>
      <p:bldP spid="36" grpId="0" animBg="1"/>
      <p:bldP spid="37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922062" y="703689"/>
            <a:ext cx="1638778" cy="3275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 flipH="1">
            <a:off x="4742923" y="500042"/>
            <a:ext cx="757771" cy="3275"/>
          </a:xfrm>
          <a:prstGeom prst="line">
            <a:avLst/>
          </a:prstGeom>
          <a:noFill/>
          <a:ln w="60325">
            <a:solidFill>
              <a:srgbClr val="0014AC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00034" y="2857496"/>
            <a:ext cx="7929586" cy="707886"/>
          </a:xfrm>
          <a:prstGeom prst="rect">
            <a:avLst/>
          </a:prstGeom>
          <a:solidFill>
            <a:srgbClr val="FFFF00">
              <a:alpha val="4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ЗСИ  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=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 v</a:t>
            </a:r>
            <a:r>
              <a:rPr lang="ru-RU" sz="40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пушки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 v</a:t>
            </a:r>
            <a:r>
              <a:rPr lang="ru-RU" sz="40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снаряда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1073594" y="714356"/>
            <a:ext cx="1143008" cy="500066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3600"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1928794" y="928095"/>
            <a:ext cx="2571768" cy="1000132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4"/>
          <p:cNvGrpSpPr/>
          <p:nvPr/>
        </p:nvGrpSpPr>
        <p:grpSpPr>
          <a:xfrm>
            <a:off x="571472" y="642918"/>
            <a:ext cx="1733172" cy="1643074"/>
            <a:chOff x="571472" y="642918"/>
            <a:chExt cx="1733172" cy="1643074"/>
          </a:xfrm>
        </p:grpSpPr>
        <p:sp>
          <p:nvSpPr>
            <p:cNvPr id="1030" name="Oval 6"/>
            <p:cNvSpPr>
              <a:spLocks noChangeArrowheads="1"/>
            </p:cNvSpPr>
            <p:nvPr/>
          </p:nvSpPr>
          <p:spPr bwMode="auto">
            <a:xfrm>
              <a:off x="737304" y="946620"/>
              <a:ext cx="1135346" cy="1339372"/>
            </a:xfrm>
            <a:prstGeom prst="ellipse">
              <a:avLst/>
            </a:prstGeom>
            <a:noFill/>
            <a:ln w="60325">
              <a:solidFill>
                <a:srgbClr val="0014AC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14AC"/>
                </a:solidFill>
              </a:endParaRPr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571472" y="642918"/>
              <a:ext cx="1733172" cy="632026"/>
            </a:xfrm>
            <a:prstGeom prst="rect">
              <a:avLst/>
            </a:prstGeom>
            <a:noFill/>
            <a:ln w="60325">
              <a:solidFill>
                <a:srgbClr val="0014AC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14AC"/>
                </a:solidFill>
              </a:endParaRPr>
            </a:p>
          </p:txBody>
        </p:sp>
      </p:grpSp>
      <p:grpSp>
        <p:nvGrpSpPr>
          <p:cNvPr id="3" name="Группа 15"/>
          <p:cNvGrpSpPr/>
          <p:nvPr/>
        </p:nvGrpSpPr>
        <p:grpSpPr>
          <a:xfrm>
            <a:off x="5072066" y="785794"/>
            <a:ext cx="1733172" cy="1643074"/>
            <a:chOff x="571472" y="642918"/>
            <a:chExt cx="1733172" cy="1643074"/>
          </a:xfrm>
        </p:grpSpPr>
        <p:sp>
          <p:nvSpPr>
            <p:cNvPr id="17" name="Oval 6"/>
            <p:cNvSpPr>
              <a:spLocks noChangeArrowheads="1"/>
            </p:cNvSpPr>
            <p:nvPr/>
          </p:nvSpPr>
          <p:spPr bwMode="auto">
            <a:xfrm>
              <a:off x="737304" y="946620"/>
              <a:ext cx="1135346" cy="1339372"/>
            </a:xfrm>
            <a:prstGeom prst="ellipse">
              <a:avLst/>
            </a:prstGeom>
            <a:noFill/>
            <a:ln w="60325">
              <a:solidFill>
                <a:srgbClr val="0014AC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571472" y="642918"/>
              <a:ext cx="1733172" cy="632026"/>
            </a:xfrm>
            <a:prstGeom prst="rect">
              <a:avLst/>
            </a:prstGeom>
            <a:noFill/>
            <a:ln w="60325">
              <a:solidFill>
                <a:srgbClr val="0014AC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71472" y="655167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ятиугольник 20"/>
          <p:cNvSpPr/>
          <p:nvPr/>
        </p:nvSpPr>
        <p:spPr>
          <a:xfrm>
            <a:off x="5929322" y="838182"/>
            <a:ext cx="1143008" cy="500066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3600" dirty="0">
              <a:solidFill>
                <a:schemeClr val="bg1"/>
              </a:solidFill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3671353" y="201019"/>
            <a:ext cx="1285884" cy="584775"/>
            <a:chOff x="4572000" y="201019"/>
            <a:chExt cx="1285884" cy="584775"/>
          </a:xfrm>
        </p:grpSpPr>
        <p:sp>
          <p:nvSpPr>
            <p:cNvPr id="22" name="TextBox 21"/>
            <p:cNvSpPr txBox="1"/>
            <p:nvPr/>
          </p:nvSpPr>
          <p:spPr>
            <a:xfrm>
              <a:off x="4572000" y="201019"/>
              <a:ext cx="12858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300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пушки</a:t>
              </a:r>
              <a:endParaRPr lang="ru-RU" sz="3200" dirty="0"/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 flipH="1">
              <a:off x="4628195" y="319844"/>
              <a:ext cx="214315" cy="45719"/>
            </a:xfrm>
            <a:prstGeom prst="line">
              <a:avLst/>
            </a:prstGeom>
            <a:noFill/>
            <a:ln w="25400">
              <a:solidFill>
                <a:srgbClr val="0014AC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" name="Группа 24"/>
          <p:cNvGrpSpPr/>
          <p:nvPr/>
        </p:nvGrpSpPr>
        <p:grpSpPr>
          <a:xfrm>
            <a:off x="7786710" y="-84733"/>
            <a:ext cx="1571636" cy="584775"/>
            <a:chOff x="6185545" y="-441899"/>
            <a:chExt cx="1571636" cy="584775"/>
          </a:xfrm>
        </p:grpSpPr>
        <p:sp>
          <p:nvSpPr>
            <p:cNvPr id="26" name="TextBox 25"/>
            <p:cNvSpPr txBox="1"/>
            <p:nvPr/>
          </p:nvSpPr>
          <p:spPr>
            <a:xfrm>
              <a:off x="6185545" y="-441899"/>
              <a:ext cx="157163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снаряда</a:t>
              </a:r>
              <a:endParaRPr lang="ru-RU" sz="3200" dirty="0">
                <a:solidFill>
                  <a:srgbClr val="FF0000"/>
                </a:solidFill>
              </a:endParaRPr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 flipH="1">
              <a:off x="6237933" y="-327599"/>
              <a:ext cx="214315" cy="4571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752290" y="4179358"/>
            <a:ext cx="3286148" cy="707886"/>
          </a:xfrm>
          <a:prstGeom prst="rect">
            <a:avLst/>
          </a:prstGeom>
          <a:solidFill>
            <a:srgbClr val="FFFF00">
              <a:alpha val="4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ЗСЭ    </a:t>
            </a:r>
            <a:r>
              <a:rPr lang="ru-RU" sz="4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4071934" y="3800481"/>
            <a:ext cx="2428892" cy="1628783"/>
            <a:chOff x="9757" y="3167"/>
            <a:chExt cx="681" cy="662"/>
          </a:xfrm>
        </p:grpSpPr>
        <p:sp>
          <p:nvSpPr>
            <p:cNvPr id="28" name="Text Box 8"/>
            <p:cNvSpPr txBox="1">
              <a:spLocks noChangeArrowheads="1"/>
            </p:cNvSpPr>
            <p:nvPr/>
          </p:nvSpPr>
          <p:spPr bwMode="auto">
            <a:xfrm>
              <a:off x="9757" y="3461"/>
              <a:ext cx="68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 Box 9"/>
            <p:cNvSpPr txBox="1">
              <a:spLocks noChangeArrowheads="1"/>
            </p:cNvSpPr>
            <p:nvPr/>
          </p:nvSpPr>
          <p:spPr bwMode="auto">
            <a:xfrm>
              <a:off x="9758" y="3167"/>
              <a:ext cx="68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000" b="1" i="0" u="none" strike="noStrike" cap="none" normalizeH="0" baseline="0" dirty="0" err="1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lang="ru-RU" sz="4000" b="1" baseline="-30000" dirty="0" smtClean="0">
                  <a:solidFill>
                    <a:srgbClr val="0014A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пушки </a:t>
              </a:r>
              <a:r>
                <a:rPr kumimoji="0" lang="en-US" sz="4000" b="1" i="0" u="none" strike="noStrike" cap="none" normalizeH="0" baseline="30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Line 10"/>
            <p:cNvSpPr>
              <a:spLocks noChangeShapeType="1"/>
            </p:cNvSpPr>
            <p:nvPr/>
          </p:nvSpPr>
          <p:spPr bwMode="auto">
            <a:xfrm>
              <a:off x="9757" y="3460"/>
              <a:ext cx="53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6924176" y="3744809"/>
            <a:ext cx="2219824" cy="1628783"/>
            <a:chOff x="9697" y="3167"/>
            <a:chExt cx="741" cy="662"/>
          </a:xfrm>
        </p:grpSpPr>
        <p:sp>
          <p:nvSpPr>
            <p:cNvPr id="32" name="Text Box 12"/>
            <p:cNvSpPr txBox="1">
              <a:spLocks noChangeArrowheads="1"/>
            </p:cNvSpPr>
            <p:nvPr/>
          </p:nvSpPr>
          <p:spPr bwMode="auto">
            <a:xfrm>
              <a:off x="9757" y="3461"/>
              <a:ext cx="68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 Box 13"/>
            <p:cNvSpPr txBox="1">
              <a:spLocks noChangeArrowheads="1"/>
            </p:cNvSpPr>
            <p:nvPr/>
          </p:nvSpPr>
          <p:spPr bwMode="auto">
            <a:xfrm>
              <a:off x="9758" y="3167"/>
              <a:ext cx="68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0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lang="ru-RU" sz="40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sz="4000" b="1" baseline="-30000" dirty="0" err="1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снар</a:t>
              </a:r>
              <a:r>
                <a:rPr lang="ru-RU" sz="40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Line 14"/>
            <p:cNvSpPr>
              <a:spLocks noChangeShapeType="1"/>
            </p:cNvSpPr>
            <p:nvPr/>
          </p:nvSpPr>
          <p:spPr bwMode="auto">
            <a:xfrm>
              <a:off x="9697" y="3467"/>
              <a:ext cx="53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326418" y="3944832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sym typeface="Symbol" pitchFamily="18" charset="2"/>
              </a:rPr>
              <a:t>+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5130241"/>
            <a:ext cx="4572000" cy="584775"/>
          </a:xfrm>
          <a:prstGeom prst="rect">
            <a:avLst/>
          </a:prstGeom>
          <a:solidFill>
            <a:srgbClr val="006600">
              <a:alpha val="18000"/>
            </a:srgb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Часть энергии топлива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00628" y="5130241"/>
            <a:ext cx="2214578" cy="584775"/>
          </a:xfrm>
          <a:prstGeom prst="rect">
            <a:avLst/>
          </a:prstGeom>
          <a:solidFill>
            <a:srgbClr val="006600">
              <a:alpha val="18000"/>
            </a:srgb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перешла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85918" y="6000768"/>
            <a:ext cx="7358082" cy="584775"/>
          </a:xfrm>
          <a:prstGeom prst="rect">
            <a:avLst/>
          </a:prstGeom>
          <a:solidFill>
            <a:srgbClr val="006600">
              <a:alpha val="18000"/>
            </a:srgb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кинет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ческую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снаряда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и  пушки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0"/>
            <a:ext cx="100013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повтор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62535E-7 L 0.19861 0.003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-0.1809 0.0032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000"/>
                            </p:stCondLst>
                            <p:childTnLst>
                              <p:par>
                                <p:cTn id="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2000"/>
                            </p:stCondLst>
                            <p:childTnLst>
                              <p:par>
                                <p:cTn id="6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4000"/>
                            </p:stCondLst>
                            <p:childTnLst>
                              <p:par>
                                <p:cTn id="7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animBg="1"/>
      <p:bldP spid="1032" grpId="0" animBg="1"/>
      <p:bldP spid="9" grpId="0" animBg="1"/>
      <p:bldP spid="21" grpId="0" animBg="1"/>
      <p:bldP spid="21" grpId="1" animBg="1"/>
      <p:bldP spid="24" grpId="0" animBg="1"/>
      <p:bldP spid="35" grpId="0"/>
      <p:bldP spid="36" grpId="0" animBg="1"/>
      <p:bldP spid="37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116_02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071802" y="6273225"/>
            <a:ext cx="60721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стр.44,45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34654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Физика-9 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928670"/>
            <a:ext cx="5317546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 зачёту №4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357158" y="2500306"/>
            <a:ext cx="8501122" cy="17859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138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Законы сохранения</a:t>
            </a:r>
            <a:endParaRPr lang="ru-RU" sz="138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5985" y="0"/>
            <a:ext cx="414340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14A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Темы №15-19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14AC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000628" y="92810"/>
            <a:ext cx="524041" cy="797229"/>
          </a:xfrm>
          <a:prstGeom prst="rect">
            <a:avLst/>
          </a:prstGeom>
          <a:solidFill>
            <a:srgbClr val="3366F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4000" dirty="0">
              <a:solidFill>
                <a:schemeClr val="bg1"/>
              </a:solidFill>
            </a:endParaRPr>
          </a:p>
        </p:txBody>
      </p:sp>
      <p:grpSp>
        <p:nvGrpSpPr>
          <p:cNvPr id="2" name="Группа 11"/>
          <p:cNvGrpSpPr/>
          <p:nvPr/>
        </p:nvGrpSpPr>
        <p:grpSpPr>
          <a:xfrm>
            <a:off x="571472" y="-1071594"/>
            <a:ext cx="4226329" cy="3826121"/>
            <a:chOff x="785786" y="478646"/>
            <a:chExt cx="4226329" cy="3826121"/>
          </a:xfrm>
        </p:grpSpPr>
        <p:sp>
          <p:nvSpPr>
            <p:cNvPr id="9" name="Диагональная полоса 8"/>
            <p:cNvSpPr/>
            <p:nvPr/>
          </p:nvSpPr>
          <p:spPr>
            <a:xfrm rot="13555657">
              <a:off x="1123024" y="415676"/>
              <a:ext cx="3826121" cy="3952061"/>
            </a:xfrm>
            <a:prstGeom prst="diagStripe">
              <a:avLst>
                <a:gd name="adj" fmla="val 8359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5786" y="2301758"/>
              <a:ext cx="5501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32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13"/>
          <p:cNvGrpSpPr/>
          <p:nvPr/>
        </p:nvGrpSpPr>
        <p:grpSpPr>
          <a:xfrm>
            <a:off x="428596" y="1142984"/>
            <a:ext cx="5000660" cy="967556"/>
            <a:chOff x="571473" y="3007545"/>
            <a:chExt cx="5000660" cy="967556"/>
          </a:xfrm>
        </p:grpSpPr>
        <p:grpSp>
          <p:nvGrpSpPr>
            <p:cNvPr id="4" name="Группа 9"/>
            <p:cNvGrpSpPr/>
            <p:nvPr/>
          </p:nvGrpSpPr>
          <p:grpSpPr>
            <a:xfrm>
              <a:off x="571473" y="3007545"/>
              <a:ext cx="5000660" cy="967556"/>
              <a:chOff x="1211173" y="3007545"/>
              <a:chExt cx="4435638" cy="967556"/>
            </a:xfrm>
          </p:grpSpPr>
          <p:sp>
            <p:nvSpPr>
              <p:cNvPr id="2054" name="Line 6"/>
              <p:cNvSpPr>
                <a:spLocks noChangeShapeType="1"/>
              </p:cNvSpPr>
              <p:nvPr/>
            </p:nvSpPr>
            <p:spPr bwMode="auto">
              <a:xfrm>
                <a:off x="1211173" y="3121096"/>
                <a:ext cx="2842" cy="854005"/>
              </a:xfrm>
              <a:prstGeom prst="line">
                <a:avLst/>
              </a:prstGeom>
              <a:noFill/>
              <a:ln w="6350">
                <a:solidFill>
                  <a:srgbClr val="0D0D0D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5" name="Line 7"/>
              <p:cNvSpPr>
                <a:spLocks noChangeShapeType="1"/>
              </p:cNvSpPr>
              <p:nvPr/>
            </p:nvSpPr>
            <p:spPr bwMode="auto">
              <a:xfrm>
                <a:off x="5643969" y="3007545"/>
                <a:ext cx="2842" cy="854005"/>
              </a:xfrm>
              <a:prstGeom prst="line">
                <a:avLst/>
              </a:prstGeom>
              <a:noFill/>
              <a:ln w="6350">
                <a:solidFill>
                  <a:srgbClr val="0D0D0D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6" name="Line 8"/>
              <p:cNvSpPr>
                <a:spLocks noChangeShapeType="1"/>
              </p:cNvSpPr>
              <p:nvPr/>
            </p:nvSpPr>
            <p:spPr bwMode="auto">
              <a:xfrm>
                <a:off x="1211173" y="3632080"/>
                <a:ext cx="4435637" cy="2366"/>
              </a:xfrm>
              <a:prstGeom prst="line">
                <a:avLst/>
              </a:prstGeom>
              <a:noFill/>
              <a:ln w="6350">
                <a:solidFill>
                  <a:srgbClr val="0D0D0D"/>
                </a:solidFill>
                <a:prstDash val="sysDot"/>
                <a:round/>
                <a:headEnd type="arrow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357422" y="3143248"/>
              <a:ext cx="9286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14"/>
          <p:cNvGrpSpPr/>
          <p:nvPr/>
        </p:nvGrpSpPr>
        <p:grpSpPr>
          <a:xfrm>
            <a:off x="428596" y="1408524"/>
            <a:ext cx="2928958" cy="967556"/>
            <a:chOff x="571464" y="3007545"/>
            <a:chExt cx="5000628" cy="967556"/>
          </a:xfrm>
        </p:grpSpPr>
        <p:grpSp>
          <p:nvGrpSpPr>
            <p:cNvPr id="6" name="Группа 15"/>
            <p:cNvGrpSpPr/>
            <p:nvPr/>
          </p:nvGrpSpPr>
          <p:grpSpPr>
            <a:xfrm>
              <a:off x="571464" y="3007545"/>
              <a:ext cx="5000628" cy="967556"/>
              <a:chOff x="1211173" y="3007545"/>
              <a:chExt cx="4435638" cy="967556"/>
            </a:xfrm>
          </p:grpSpPr>
          <p:sp>
            <p:nvSpPr>
              <p:cNvPr id="18" name="Line 6"/>
              <p:cNvSpPr>
                <a:spLocks noChangeShapeType="1"/>
              </p:cNvSpPr>
              <p:nvPr/>
            </p:nvSpPr>
            <p:spPr bwMode="auto">
              <a:xfrm>
                <a:off x="1211173" y="3121096"/>
                <a:ext cx="2842" cy="854005"/>
              </a:xfrm>
              <a:prstGeom prst="line">
                <a:avLst/>
              </a:prstGeom>
              <a:noFill/>
              <a:ln w="6350">
                <a:solidFill>
                  <a:srgbClr val="0D0D0D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Line 7"/>
              <p:cNvSpPr>
                <a:spLocks noChangeShapeType="1"/>
              </p:cNvSpPr>
              <p:nvPr/>
            </p:nvSpPr>
            <p:spPr bwMode="auto">
              <a:xfrm>
                <a:off x="5643969" y="3007545"/>
                <a:ext cx="2842" cy="854005"/>
              </a:xfrm>
              <a:prstGeom prst="line">
                <a:avLst/>
              </a:prstGeom>
              <a:noFill/>
              <a:ln w="6350">
                <a:solidFill>
                  <a:srgbClr val="0D0D0D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Line 8"/>
              <p:cNvSpPr>
                <a:spLocks noChangeShapeType="1"/>
              </p:cNvSpPr>
              <p:nvPr/>
            </p:nvSpPr>
            <p:spPr bwMode="auto">
              <a:xfrm>
                <a:off x="1211173" y="3632080"/>
                <a:ext cx="4435637" cy="2366"/>
              </a:xfrm>
              <a:prstGeom prst="line">
                <a:avLst/>
              </a:prstGeom>
              <a:noFill/>
              <a:ln w="6350">
                <a:solidFill>
                  <a:srgbClr val="0D0D0D"/>
                </a:solidFill>
                <a:prstDash val="sysDot"/>
                <a:round/>
                <a:headEnd type="arrow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357422" y="3143248"/>
              <a:ext cx="9286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2914" y="2922524"/>
            <a:ext cx="7283730" cy="707886"/>
          </a:xfrm>
          <a:prstGeom prst="rect">
            <a:avLst/>
          </a:prstGeom>
          <a:solidFill>
            <a:srgbClr val="92D050">
              <a:alpha val="4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=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лодки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человека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3896" y="3613228"/>
            <a:ext cx="5572164" cy="707886"/>
          </a:xfrm>
          <a:prstGeom prst="rect">
            <a:avLst/>
          </a:prstGeom>
          <a:solidFill>
            <a:srgbClr val="66CCFF">
              <a:alpha val="42745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=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·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·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7898054" y="2215536"/>
            <a:ext cx="714380" cy="707886"/>
          </a:xfrm>
          <a:prstGeom prst="rect">
            <a:avLst/>
          </a:prstGeom>
          <a:solidFill>
            <a:srgbClr val="66CCFF">
              <a:alpha val="6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-29600" y="4350302"/>
            <a:ext cx="5572164" cy="707886"/>
          </a:xfrm>
          <a:prstGeom prst="rect">
            <a:avLst/>
          </a:prstGeom>
          <a:solidFill>
            <a:srgbClr val="66CCFF">
              <a:alpha val="42745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3.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=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·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+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0" y="5072074"/>
            <a:ext cx="5214974" cy="707886"/>
          </a:xfrm>
          <a:prstGeom prst="rect">
            <a:avLst/>
          </a:prstGeom>
          <a:solidFill>
            <a:srgbClr val="66CCFF">
              <a:alpha val="42745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·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33464" y="5794828"/>
            <a:ext cx="4572032" cy="707886"/>
          </a:xfrm>
          <a:prstGeom prst="rect">
            <a:avLst/>
          </a:prstGeom>
          <a:solidFill>
            <a:srgbClr val="66CCFF">
              <a:alpha val="42745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(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21154" y="1254328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214282" y="214290"/>
            <a:ext cx="2214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60кг</a:t>
            </a:r>
          </a:p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=100кг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= 5м</a:t>
            </a:r>
            <a:endParaRPr lang="ru-RU" sz="3200" dirty="0"/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 rot="20574374">
            <a:off x="5955851" y="4505672"/>
            <a:ext cx="2689938" cy="584775"/>
          </a:xfrm>
          <a:prstGeom prst="rect">
            <a:avLst/>
          </a:prstGeom>
          <a:solidFill>
            <a:srgbClr val="66CCFF">
              <a:alpha val="42745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300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160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 rot="20574374">
            <a:off x="6360759" y="5250214"/>
            <a:ext cx="2758220" cy="584775"/>
          </a:xfrm>
          <a:prstGeom prst="rect">
            <a:avLst/>
          </a:prstGeom>
          <a:solidFill>
            <a:srgbClr val="66CCFF">
              <a:alpha val="42745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1,875 м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285720" y="2214554"/>
            <a:ext cx="7858180" cy="707886"/>
          </a:xfrm>
          <a:prstGeom prst="rect">
            <a:avLst/>
          </a:prstGeom>
          <a:solidFill>
            <a:srgbClr val="FFFF00">
              <a:alpha val="4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ЗСИ  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= (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 v</a:t>
            </a:r>
            <a:r>
              <a:rPr lang="ru-RU" sz="40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лодки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 v</a:t>
            </a:r>
            <a:r>
              <a:rPr lang="ru-RU" sz="40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человека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 rot="20574374">
            <a:off x="5038700" y="3734392"/>
            <a:ext cx="4110140" cy="584775"/>
          </a:xfrm>
          <a:prstGeom prst="rect">
            <a:avLst/>
          </a:prstGeom>
          <a:solidFill>
            <a:srgbClr val="66CCFF">
              <a:alpha val="42745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60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·5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(100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60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9 0.00208 L -0.22239 2.22222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00" y="-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29254 -0.00278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-1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/>
      <p:bldP spid="30" grpId="0"/>
      <p:bldP spid="31" grpId="0" animBg="1"/>
      <p:bldP spid="32" grpId="0" animBg="1"/>
      <p:bldP spid="21" grpId="0" animBg="1"/>
      <p:bldP spid="21" grpId="1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928934"/>
            <a:ext cx="9144000" cy="21236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Вопросы к зачёту №4</a:t>
            </a:r>
          </a:p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3.Механическая работа и мощность.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5" name="Text Box 19"/>
          <p:cNvSpPr txBox="1">
            <a:spLocks noChangeArrowheads="1"/>
          </p:cNvSpPr>
          <p:nvPr/>
        </p:nvSpPr>
        <p:spPr bwMode="auto">
          <a:xfrm>
            <a:off x="1485347" y="5143512"/>
            <a:ext cx="943513" cy="1160239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sym typeface="Symbol" pitchFamily="18" charset="2"/>
              </a:rPr>
              <a:t></a:t>
            </a:r>
            <a:endParaRPr kumimoji="0" lang="ru-RU" sz="8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3994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-36528"/>
            <a:ext cx="3687762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9949" name="Object 13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0"/>
          <a:ext cx="876300" cy="889000"/>
        </p:xfrm>
        <a:graphic>
          <a:graphicData uri="http://schemas.openxmlformats.org/presentationml/2006/ole">
            <p:oleObj spid="_x0000_s3080" name="Image" r:id="rId10" imgW="875882" imgH="888889" progId="">
              <p:embed/>
            </p:oleObj>
          </a:graphicData>
        </a:graphic>
      </p:graphicFrame>
      <p:sp>
        <p:nvSpPr>
          <p:cNvPr id="39952" name="Line 16"/>
          <p:cNvSpPr>
            <a:spLocks noChangeShapeType="1"/>
          </p:cNvSpPr>
          <p:nvPr/>
        </p:nvSpPr>
        <p:spPr bwMode="auto">
          <a:xfrm>
            <a:off x="928662" y="642918"/>
            <a:ext cx="7129463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7429520" y="357166"/>
            <a:ext cx="47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endParaRPr lang="ru-RU" sz="4000" b="1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00034" y="71414"/>
            <a:ext cx="1368425" cy="457200"/>
            <a:chOff x="793" y="1706"/>
            <a:chExt cx="862" cy="288"/>
          </a:xfrm>
        </p:grpSpPr>
        <p:sp>
          <p:nvSpPr>
            <p:cNvPr id="3107" name="Line 19"/>
            <p:cNvSpPr>
              <a:spLocks noChangeShapeType="1"/>
            </p:cNvSpPr>
            <p:nvPr/>
          </p:nvSpPr>
          <p:spPr bwMode="auto">
            <a:xfrm>
              <a:off x="793" y="1979"/>
              <a:ext cx="862" cy="0"/>
            </a:xfrm>
            <a:prstGeom prst="line">
              <a:avLst/>
            </a:prstGeom>
            <a:noFill/>
            <a:ln w="38100">
              <a:solidFill>
                <a:srgbClr val="F9010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8" name="Text Box 20"/>
            <p:cNvSpPr txBox="1">
              <a:spLocks noChangeArrowheads="1"/>
            </p:cNvSpPr>
            <p:nvPr/>
          </p:nvSpPr>
          <p:spPr bwMode="auto">
            <a:xfrm>
              <a:off x="1111" y="1706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i="1">
                  <a:solidFill>
                    <a:srgbClr val="F90101"/>
                  </a:solidFill>
                </a:rPr>
                <a:t>F</a:t>
              </a:r>
              <a:endParaRPr lang="ru-RU" sz="2400" b="1" i="1">
                <a:solidFill>
                  <a:srgbClr val="F90101"/>
                </a:solidFill>
              </a:endParaRPr>
            </a:p>
          </p:txBody>
        </p:sp>
        <p:sp>
          <p:nvSpPr>
            <p:cNvPr id="3109" name="Line 21"/>
            <p:cNvSpPr>
              <a:spLocks noChangeShapeType="1"/>
            </p:cNvSpPr>
            <p:nvPr/>
          </p:nvSpPr>
          <p:spPr bwMode="auto">
            <a:xfrm>
              <a:off x="1202" y="1706"/>
              <a:ext cx="136" cy="0"/>
            </a:xfrm>
            <a:prstGeom prst="line">
              <a:avLst/>
            </a:prstGeom>
            <a:noFill/>
            <a:ln w="9525">
              <a:solidFill>
                <a:srgbClr val="F9010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39959" name="Object 23"/>
          <p:cNvGraphicFramePr>
            <a:graphicFrameLocks noChangeAspect="1"/>
          </p:cNvGraphicFramePr>
          <p:nvPr/>
        </p:nvGraphicFramePr>
        <p:xfrm>
          <a:off x="981056" y="1428736"/>
          <a:ext cx="876300" cy="889000"/>
        </p:xfrm>
        <a:graphic>
          <a:graphicData uri="http://schemas.openxmlformats.org/presentationml/2006/ole">
            <p:oleObj spid="_x0000_s3081" name="Image" r:id="rId11" imgW="875882" imgH="888889" progId="">
              <p:embed/>
            </p:oleObj>
          </a:graphicData>
        </a:graphic>
      </p:graphicFrame>
      <p:sp>
        <p:nvSpPr>
          <p:cNvPr id="39960" name="Line 24"/>
          <p:cNvSpPr>
            <a:spLocks noChangeShapeType="1"/>
          </p:cNvSpPr>
          <p:nvPr/>
        </p:nvSpPr>
        <p:spPr bwMode="auto">
          <a:xfrm>
            <a:off x="1643042" y="2357430"/>
            <a:ext cx="7129463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-107950" y="1857364"/>
            <a:ext cx="1368425" cy="457200"/>
            <a:chOff x="-68" y="2750"/>
            <a:chExt cx="862" cy="288"/>
          </a:xfrm>
        </p:grpSpPr>
        <p:sp>
          <p:nvSpPr>
            <p:cNvPr id="3104" name="Line 26"/>
            <p:cNvSpPr>
              <a:spLocks noChangeShapeType="1"/>
            </p:cNvSpPr>
            <p:nvPr/>
          </p:nvSpPr>
          <p:spPr bwMode="auto">
            <a:xfrm flipH="1">
              <a:off x="-68" y="3023"/>
              <a:ext cx="862" cy="0"/>
            </a:xfrm>
            <a:prstGeom prst="line">
              <a:avLst/>
            </a:prstGeom>
            <a:noFill/>
            <a:ln w="38100">
              <a:solidFill>
                <a:srgbClr val="F9010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5" name="Text Box 27"/>
            <p:cNvSpPr txBox="1">
              <a:spLocks noChangeArrowheads="1"/>
            </p:cNvSpPr>
            <p:nvPr/>
          </p:nvSpPr>
          <p:spPr bwMode="auto">
            <a:xfrm>
              <a:off x="58" y="2750"/>
              <a:ext cx="4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i="1">
                  <a:solidFill>
                    <a:srgbClr val="F90101"/>
                  </a:solidFill>
                </a:rPr>
                <a:t>F</a:t>
              </a:r>
              <a:r>
                <a:rPr lang="ru-RU" sz="2400" b="1" i="1" baseline="-25000">
                  <a:solidFill>
                    <a:srgbClr val="F90101"/>
                  </a:solidFill>
                </a:rPr>
                <a:t>тр</a:t>
              </a:r>
            </a:p>
          </p:txBody>
        </p:sp>
        <p:sp>
          <p:nvSpPr>
            <p:cNvPr id="3106" name="Line 28"/>
            <p:cNvSpPr>
              <a:spLocks noChangeShapeType="1"/>
            </p:cNvSpPr>
            <p:nvPr/>
          </p:nvSpPr>
          <p:spPr bwMode="auto">
            <a:xfrm>
              <a:off x="169" y="2750"/>
              <a:ext cx="136" cy="0"/>
            </a:xfrm>
            <a:prstGeom prst="line">
              <a:avLst/>
            </a:prstGeom>
            <a:noFill/>
            <a:ln w="9525">
              <a:solidFill>
                <a:srgbClr val="F9010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39968" name="Object 32"/>
          <p:cNvGraphicFramePr>
            <a:graphicFrameLocks noChangeAspect="1"/>
          </p:cNvGraphicFramePr>
          <p:nvPr/>
        </p:nvGraphicFramePr>
        <p:xfrm>
          <a:off x="827088" y="2857496"/>
          <a:ext cx="876300" cy="889000"/>
        </p:xfrm>
        <a:graphic>
          <a:graphicData uri="http://schemas.openxmlformats.org/presentationml/2006/ole">
            <p:oleObj spid="_x0000_s3082" name="Image" r:id="rId12" imgW="875882" imgH="888889" progId="">
              <p:embed/>
            </p:oleObj>
          </a:graphicData>
        </a:graphic>
      </p:graphicFrame>
      <p:sp>
        <p:nvSpPr>
          <p:cNvPr id="39969" name="Line 33"/>
          <p:cNvSpPr>
            <a:spLocks noChangeShapeType="1"/>
          </p:cNvSpPr>
          <p:nvPr/>
        </p:nvSpPr>
        <p:spPr bwMode="auto">
          <a:xfrm>
            <a:off x="1785918" y="3571876"/>
            <a:ext cx="7129463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1285852" y="3421069"/>
            <a:ext cx="623887" cy="936625"/>
            <a:chOff x="793" y="3491"/>
            <a:chExt cx="393" cy="590"/>
          </a:xfrm>
        </p:grpSpPr>
        <p:sp>
          <p:nvSpPr>
            <p:cNvPr id="3101" name="Line 35"/>
            <p:cNvSpPr>
              <a:spLocks noChangeShapeType="1"/>
            </p:cNvSpPr>
            <p:nvPr/>
          </p:nvSpPr>
          <p:spPr bwMode="auto">
            <a:xfrm flipH="1">
              <a:off x="793" y="3491"/>
              <a:ext cx="1" cy="453"/>
            </a:xfrm>
            <a:prstGeom prst="line">
              <a:avLst/>
            </a:prstGeom>
            <a:noFill/>
            <a:ln w="38100">
              <a:solidFill>
                <a:srgbClr val="F9010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2" name="Text Box 36"/>
            <p:cNvSpPr txBox="1">
              <a:spLocks noChangeArrowheads="1"/>
            </p:cNvSpPr>
            <p:nvPr/>
          </p:nvSpPr>
          <p:spPr bwMode="auto">
            <a:xfrm>
              <a:off x="839" y="3793"/>
              <a:ext cx="3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i="1">
                  <a:solidFill>
                    <a:srgbClr val="F90101"/>
                  </a:solidFill>
                </a:rPr>
                <a:t>F</a:t>
              </a:r>
              <a:r>
                <a:rPr lang="ru-RU" sz="2400" b="1" i="1" baseline="-25000">
                  <a:solidFill>
                    <a:srgbClr val="F90101"/>
                  </a:solidFill>
                </a:rPr>
                <a:t>т</a:t>
              </a:r>
            </a:p>
          </p:txBody>
        </p:sp>
        <p:sp>
          <p:nvSpPr>
            <p:cNvPr id="3103" name="Line 37"/>
            <p:cNvSpPr>
              <a:spLocks noChangeShapeType="1"/>
            </p:cNvSpPr>
            <p:nvPr/>
          </p:nvSpPr>
          <p:spPr bwMode="auto">
            <a:xfrm>
              <a:off x="930" y="3793"/>
              <a:ext cx="136" cy="0"/>
            </a:xfrm>
            <a:prstGeom prst="line">
              <a:avLst/>
            </a:prstGeom>
            <a:noFill/>
            <a:ln w="9525">
              <a:solidFill>
                <a:srgbClr val="F9010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9981" name="Picture 4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24231" y="-32900"/>
            <a:ext cx="3490909" cy="139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84" name="Picture 4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00430" y="1329778"/>
            <a:ext cx="3071834" cy="138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86" name="Picture 5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643307" y="2571744"/>
            <a:ext cx="2643206" cy="144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3857620" y="714356"/>
            <a:ext cx="187384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помогает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000496" y="2214554"/>
            <a:ext cx="1755609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мешает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-71470" y="1500174"/>
            <a:ext cx="3687762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1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-71470" y="2928934"/>
            <a:ext cx="1547812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Прямоугольник 39"/>
          <p:cNvSpPr/>
          <p:nvPr/>
        </p:nvSpPr>
        <p:spPr>
          <a:xfrm>
            <a:off x="3852893" y="3643314"/>
            <a:ext cx="25122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не…  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….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357158" y="5699221"/>
            <a:ext cx="841251" cy="631813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550" name="Line 14"/>
          <p:cNvSpPr>
            <a:spLocks noChangeShapeType="1"/>
          </p:cNvSpPr>
          <p:nvPr/>
        </p:nvSpPr>
        <p:spPr bwMode="auto">
          <a:xfrm flipV="1">
            <a:off x="800607" y="4429852"/>
            <a:ext cx="2595482" cy="165420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551" name="Line 15"/>
          <p:cNvSpPr>
            <a:spLocks noChangeShapeType="1"/>
          </p:cNvSpPr>
          <p:nvPr/>
        </p:nvSpPr>
        <p:spPr bwMode="auto">
          <a:xfrm>
            <a:off x="3396089" y="4286256"/>
            <a:ext cx="0" cy="2286016"/>
          </a:xfrm>
          <a:prstGeom prst="line">
            <a:avLst/>
          </a:prstGeom>
          <a:noFill/>
          <a:ln w="5715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552" name="Line 16"/>
          <p:cNvSpPr>
            <a:spLocks noChangeShapeType="1"/>
          </p:cNvSpPr>
          <p:nvPr/>
        </p:nvSpPr>
        <p:spPr bwMode="auto">
          <a:xfrm rot="16200000">
            <a:off x="2120803" y="4797799"/>
            <a:ext cx="0" cy="259548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553" name="Line 17"/>
          <p:cNvSpPr>
            <a:spLocks noChangeShapeType="1"/>
          </p:cNvSpPr>
          <p:nvPr/>
        </p:nvSpPr>
        <p:spPr bwMode="auto">
          <a:xfrm>
            <a:off x="839735" y="4389644"/>
            <a:ext cx="0" cy="1832261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554" name="Line 18"/>
          <p:cNvSpPr>
            <a:spLocks noChangeShapeType="1"/>
          </p:cNvSpPr>
          <p:nvPr/>
        </p:nvSpPr>
        <p:spPr bwMode="auto">
          <a:xfrm rot="16200000">
            <a:off x="2079173" y="3103003"/>
            <a:ext cx="5746" cy="2602001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59"/>
          <p:cNvGrpSpPr/>
          <p:nvPr/>
        </p:nvGrpSpPr>
        <p:grpSpPr>
          <a:xfrm>
            <a:off x="3428992" y="4286256"/>
            <a:ext cx="654346" cy="1015663"/>
            <a:chOff x="4409135" y="5131370"/>
            <a:chExt cx="654346" cy="1015663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4409135" y="5131370"/>
              <a:ext cx="65434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9" name="Прямая со стрелкой 58"/>
            <p:cNvCxnSpPr/>
            <p:nvPr/>
          </p:nvCxnSpPr>
          <p:spPr>
            <a:xfrm>
              <a:off x="4500562" y="5214950"/>
              <a:ext cx="500066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Прямоугольник 60"/>
          <p:cNvSpPr/>
          <p:nvPr/>
        </p:nvSpPr>
        <p:spPr>
          <a:xfrm>
            <a:off x="1214414" y="6273225"/>
            <a:ext cx="187384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помогает</a:t>
            </a:r>
            <a:endParaRPr lang="ru-RU" sz="3200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61"/>
          <p:cNvGrpSpPr/>
          <p:nvPr/>
        </p:nvGrpSpPr>
        <p:grpSpPr>
          <a:xfrm>
            <a:off x="3428992" y="5413733"/>
            <a:ext cx="873957" cy="923330"/>
            <a:chOff x="4409135" y="5131370"/>
            <a:chExt cx="873957" cy="923330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4409135" y="5131370"/>
              <a:ext cx="873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5400" b="1" baseline="-25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endParaRPr lang="ru-RU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" name="Прямая со стрелкой 63"/>
            <p:cNvCxnSpPr/>
            <p:nvPr/>
          </p:nvCxnSpPr>
          <p:spPr>
            <a:xfrm>
              <a:off x="4500562" y="5214950"/>
              <a:ext cx="500066" cy="158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64"/>
          <p:cNvGrpSpPr/>
          <p:nvPr/>
        </p:nvGrpSpPr>
        <p:grpSpPr>
          <a:xfrm>
            <a:off x="71406" y="4357694"/>
            <a:ext cx="591493" cy="707886"/>
            <a:chOff x="4409135" y="5131370"/>
            <a:chExt cx="591493" cy="707886"/>
          </a:xfrm>
        </p:grpSpPr>
        <p:sp>
          <p:nvSpPr>
            <p:cNvPr id="66" name="Прямоугольник 65"/>
            <p:cNvSpPr/>
            <p:nvPr/>
          </p:nvSpPr>
          <p:spPr>
            <a:xfrm>
              <a:off x="4409135" y="5131370"/>
              <a:ext cx="4972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7" name="Прямая со стрелкой 66"/>
            <p:cNvCxnSpPr/>
            <p:nvPr/>
          </p:nvCxnSpPr>
          <p:spPr>
            <a:xfrm>
              <a:off x="4500562" y="5214950"/>
              <a:ext cx="500066" cy="158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Прямоугольник 67"/>
          <p:cNvSpPr/>
          <p:nvPr/>
        </p:nvSpPr>
        <p:spPr>
          <a:xfrm>
            <a:off x="4143372" y="5500702"/>
            <a:ext cx="20792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56" name="Text Box 20"/>
          <p:cNvSpPr txBox="1">
            <a:spLocks noChangeArrowheads="1"/>
          </p:cNvSpPr>
          <p:nvPr/>
        </p:nvSpPr>
        <p:spPr bwMode="auto">
          <a:xfrm>
            <a:off x="4857752" y="4508510"/>
            <a:ext cx="3643338" cy="92075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cos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51445E-7 L 0.77118 -0.0016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33526E-6 L 0.7875 -0.0018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" y="-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99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51445E-7 L 0.77118 -0.0016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" y="-1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10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4798E-6 L 0.78351 -0.0018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9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092 L 0.77048 -0.0025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9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5607E-6 L 0.7717 1.15607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" y="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1000" fill="hold"/>
                                        <p:tgtEl>
                                          <p:spTgt spid="399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3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399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10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0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500"/>
                                        <p:tgtEl>
                                          <p:spTgt spid="655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10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"/>
                            </p:stCondLst>
                            <p:childTnLst>
                              <p:par>
                                <p:cTn id="1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1 0.0104 L -0.38941 0.03723 " pathEditMode="relative" rAng="0" ptsTypes="AA">
                                      <p:cBhvr>
                                        <p:cTn id="1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" y="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55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5" presetClass="emph" presetSubtype="0" repeatCount="1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1" dur="2000" fill="hold"/>
                                        <p:tgtEl>
                                          <p:spTgt spid="655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5" grpId="0" animBg="1"/>
      <p:bldP spid="39952" grpId="0" animBg="1"/>
      <p:bldP spid="39953" grpId="0"/>
      <p:bldP spid="39960" grpId="0" animBg="1"/>
      <p:bldP spid="39969" grpId="0" animBg="1"/>
      <p:bldP spid="38" grpId="0" animBg="1"/>
      <p:bldP spid="39" grpId="0" animBg="1"/>
      <p:bldP spid="40" grpId="0"/>
      <p:bldP spid="40" grpId="1"/>
      <p:bldP spid="65549" grpId="0" animBg="1"/>
      <p:bldP spid="65550" grpId="0" animBg="1"/>
      <p:bldP spid="65551" grpId="0" animBg="1"/>
      <p:bldP spid="65552" grpId="0" animBg="1"/>
      <p:bldP spid="65553" grpId="0" animBg="1"/>
      <p:bldP spid="65554" grpId="0" animBg="1"/>
      <p:bldP spid="61" grpId="0" animBg="1"/>
      <p:bldP spid="68" grpId="0"/>
      <p:bldP spid="65556" grpId="0" animBg="1"/>
      <p:bldP spid="6555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0" y="71438"/>
            <a:ext cx="8572528" cy="214311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мощность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величина 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х-щая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скорость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выполнения 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ч.р. </a:t>
            </a:r>
            <a:r>
              <a:rPr lang="ru-RU" sz="28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Р</a:t>
            </a:r>
            <a:r>
              <a:rPr lang="ru-RU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аботе в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одну</a:t>
            </a:r>
            <a:r>
              <a:rPr lang="ru-RU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секунду</a:t>
            </a:r>
            <a:r>
              <a:rPr lang="ru-RU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339933"/>
                </a:solidFill>
              </a:rPr>
              <a:t/>
            </a:r>
            <a:br>
              <a:rPr lang="en-US" sz="2800" dirty="0" smtClean="0">
                <a:solidFill>
                  <a:srgbClr val="339933"/>
                </a:solidFill>
              </a:rPr>
            </a:br>
            <a:endParaRPr lang="ru-RU" sz="2800" b="1" dirty="0" smtClean="0">
              <a:solidFill>
                <a:srgbClr val="339933"/>
              </a:solidFill>
            </a:endParaRP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714532" y="1643055"/>
            <a:ext cx="7358062" cy="785813"/>
          </a:xfrm>
          <a:solidFill>
            <a:srgbClr val="F9E3A5"/>
          </a:solidFill>
        </p:spPr>
        <p:txBody>
          <a:bodyPr/>
          <a:lstStyle/>
          <a:p>
            <a:pPr algn="l" eaLnBrk="1" hangingPunct="1"/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Мощность =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время</a:t>
            </a:r>
            <a:endParaRPr lang="en-US" sz="4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2" name="WordArt 10"/>
          <p:cNvSpPr>
            <a:spLocks noChangeArrowheads="1" noChangeShapeType="1" noTextEdit="1"/>
          </p:cNvSpPr>
          <p:nvPr/>
        </p:nvSpPr>
        <p:spPr bwMode="auto">
          <a:xfrm>
            <a:off x="500034" y="3143248"/>
            <a:ext cx="4470698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1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600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5429250" y="3000375"/>
            <a:ext cx="3429000" cy="1735138"/>
            <a:chOff x="4429124" y="5563371"/>
            <a:chExt cx="2143141" cy="1065290"/>
          </a:xfrm>
        </p:grpSpPr>
        <p:sp>
          <p:nvSpPr>
            <p:cNvPr id="13" name="TextBox 12"/>
            <p:cNvSpPr txBox="1"/>
            <p:nvPr/>
          </p:nvSpPr>
          <p:spPr>
            <a:xfrm>
              <a:off x="5357819" y="5786457"/>
              <a:ext cx="1214446" cy="6800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6600" dirty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6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32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единительная линия 13"/>
            <p:cNvCxnSpPr>
              <a:endCxn id="13" idx="1"/>
            </p:cNvCxnSpPr>
            <p:nvPr/>
          </p:nvCxnSpPr>
          <p:spPr>
            <a:xfrm flipV="1">
              <a:off x="4429124" y="6126493"/>
              <a:ext cx="928695" cy="17159"/>
            </a:xfrm>
            <a:prstGeom prst="line">
              <a:avLst/>
            </a:prstGeom>
            <a:ln w="38100">
              <a:solidFill>
                <a:srgbClr val="0014AC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493265" y="5563371"/>
              <a:ext cx="605335" cy="6233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32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60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611" name="TextBox 15"/>
            <p:cNvSpPr txBox="1">
              <a:spLocks noChangeArrowheads="1"/>
            </p:cNvSpPr>
            <p:nvPr/>
          </p:nvSpPr>
          <p:spPr bwMode="auto">
            <a:xfrm>
              <a:off x="4550190" y="6061935"/>
              <a:ext cx="785818" cy="566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8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Блок-схема: перфолента 19"/>
          <p:cNvSpPr/>
          <p:nvPr/>
        </p:nvSpPr>
        <p:spPr>
          <a:xfrm>
            <a:off x="5287963" y="2843213"/>
            <a:ext cx="3570287" cy="1785937"/>
          </a:xfrm>
          <a:prstGeom prst="flowChartPunchedTape">
            <a:avLst/>
          </a:prstGeom>
          <a:solidFill>
            <a:schemeClr val="accent1">
              <a:alpha val="19000"/>
            </a:schemeClr>
          </a:solidFill>
          <a:ln w="38100">
            <a:solidFill>
              <a:srgbClr val="8E6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71438" y="5357826"/>
            <a:ext cx="25202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кВт час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3399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499406" y="5357826"/>
            <a:ext cx="56444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1000Вт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3600с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3,6 МДж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3399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142844" y="4755545"/>
            <a:ext cx="19383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1Вт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3399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00298" y="4714884"/>
            <a:ext cx="5367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соверш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4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1Дж</a:t>
            </a:r>
            <a:r>
              <a:rPr lang="ru-RU" sz="40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 за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1с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642954" y="2285992"/>
            <a:ext cx="6357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 –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мощность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en-US" sz="2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solidFill>
                  <a:srgbClr val="000000"/>
                </a:solidFill>
              </a:rPr>
              <a:t>t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время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autoUpdateAnimBg="0"/>
      <p:bldP spid="13321" grpId="0" build="p" autoUpdateAnimBg="0"/>
      <p:bldP spid="13322" grpId="0" autoUpdateAnimBg="0"/>
      <p:bldP spid="20" grpId="0" animBg="1" autoUpdateAnimBg="0"/>
      <p:bldP spid="25612" grpId="0"/>
      <p:bldP spid="16" grpId="0"/>
      <p:bldP spid="17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428596" y="3786190"/>
            <a:ext cx="37862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авто…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kumimoji="0" lang="ru-RU" sz="3600" b="1" i="0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тр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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0" y="357167"/>
            <a:ext cx="107914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ru-RU" sz="36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85786" y="142846"/>
            <a:ext cx="1357322" cy="1361325"/>
            <a:chOff x="9757" y="3167"/>
            <a:chExt cx="681" cy="425"/>
          </a:xfrm>
        </p:grpSpPr>
        <p:sp>
          <p:nvSpPr>
            <p:cNvPr id="52228" name="Text Box 4"/>
            <p:cNvSpPr txBox="1">
              <a:spLocks noChangeArrowheads="1"/>
            </p:cNvSpPr>
            <p:nvPr/>
          </p:nvSpPr>
          <p:spPr bwMode="auto">
            <a:xfrm>
              <a:off x="9757" y="3345"/>
              <a:ext cx="430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229" name="Text Box 5"/>
            <p:cNvSpPr txBox="1">
              <a:spLocks noChangeArrowheads="1"/>
            </p:cNvSpPr>
            <p:nvPr/>
          </p:nvSpPr>
          <p:spPr bwMode="auto">
            <a:xfrm>
              <a:off x="9758" y="3167"/>
              <a:ext cx="68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33993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230" name="Line 6"/>
            <p:cNvSpPr>
              <a:spLocks noChangeShapeType="1"/>
            </p:cNvSpPr>
            <p:nvPr/>
          </p:nvSpPr>
          <p:spPr bwMode="auto">
            <a:xfrm>
              <a:off x="9774" y="3345"/>
              <a:ext cx="53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143518" y="138847"/>
            <a:ext cx="1214683" cy="1204372"/>
            <a:chOff x="9648" y="3167"/>
            <a:chExt cx="664" cy="376"/>
          </a:xfrm>
        </p:grpSpPr>
        <p:sp>
          <p:nvSpPr>
            <p:cNvPr id="52232" name="Text Box 8"/>
            <p:cNvSpPr txBox="1">
              <a:spLocks noChangeArrowheads="1"/>
            </p:cNvSpPr>
            <p:nvPr/>
          </p:nvSpPr>
          <p:spPr bwMode="auto">
            <a:xfrm>
              <a:off x="9765" y="3324"/>
              <a:ext cx="547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233" name="Text Box 9"/>
            <p:cNvSpPr txBox="1">
              <a:spLocks noChangeArrowheads="1"/>
            </p:cNvSpPr>
            <p:nvPr/>
          </p:nvSpPr>
          <p:spPr bwMode="auto">
            <a:xfrm>
              <a:off x="9648" y="3167"/>
              <a:ext cx="515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F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234" name="Line 10"/>
            <p:cNvSpPr>
              <a:spLocks noChangeShapeType="1"/>
            </p:cNvSpPr>
            <p:nvPr/>
          </p:nvSpPr>
          <p:spPr bwMode="auto">
            <a:xfrm>
              <a:off x="9757" y="3345"/>
              <a:ext cx="53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1857356" y="370814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714876" y="357166"/>
            <a:ext cx="1071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36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тр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404894" y="357166"/>
            <a:ext cx="145285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v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00166" y="2143116"/>
            <a:ext cx="48594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трактор 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54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</a:t>
            </a:r>
            <a:r>
              <a:rPr kumimoji="0" lang="ru-RU" sz="5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00166" y="2857496"/>
            <a:ext cx="46660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-  л/а       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kumimoji="0" lang="ru-RU" sz="4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тр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42910" y="4572008"/>
            <a:ext cx="38576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само… 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kumimoji="0" lang="ru-RU" sz="3600" b="1" i="0" strike="noStrike" cap="none" normalizeH="0" baseline="-3000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тр</a:t>
            </a:r>
            <a:r>
              <a:rPr kumimoji="0" lang="ru-RU" sz="3600" b="1" i="0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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kumimoji="0" lang="ru-RU" sz="3600" b="1" i="0" strike="noStrike" cap="none" normalizeH="0" baseline="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endParaRPr kumimoji="0" lang="ru-RU" sz="36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61286" y="214290"/>
            <a:ext cx="565108" cy="1071570"/>
          </a:xfrm>
          <a:prstGeom prst="roundRect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665384" y="928670"/>
            <a:ext cx="5478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(т.к. движение равномерное)</a:t>
            </a:r>
            <a:endParaRPr lang="ru-RU" sz="3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85720" y="5643578"/>
            <a:ext cx="44683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Мгновенная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мощность</a:t>
            </a:r>
            <a:endParaRPr lang="ru-RU" sz="3200" dirty="0">
              <a:solidFill>
                <a:srgbClr val="0033CC"/>
              </a:solidFill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4071934" y="3857628"/>
            <a:ext cx="150019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 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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kumimoji="0" lang="ru-RU" sz="3600" b="1" i="0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4429124" y="4643446"/>
            <a:ext cx="150019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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kumimoji="0" lang="ru-RU" sz="3600" b="1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endParaRPr kumimoji="0" lang="ru-RU" sz="36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0" y="360364"/>
            <a:ext cx="107914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ru-RU" sz="36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3500430" y="500042"/>
            <a:ext cx="1071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-52959" y="1285860"/>
            <a:ext cx="205319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средняя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мощность</a:t>
            </a:r>
            <a:endParaRPr lang="ru-RU" sz="32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2035 L 0.50399 0.76226 " pathEditMode="relative" rAng="0" ptsTypes="AA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3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417 L 0.20833 0.74815 " pathEditMode="relative" rAng="0" ptsTypes="AA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3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  <p:bldP spid="52226" grpId="0"/>
      <p:bldP spid="52235" grpId="0"/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0" grpId="0"/>
      <p:bldP spid="21" grpId="0" animBg="1"/>
      <p:bldP spid="22" grpId="0" animBg="1"/>
      <p:bldP spid="23" grpId="0"/>
      <p:bldP spid="23" grpId="1"/>
      <p:bldP spid="23" grpId="2"/>
      <p:bldP spid="24" grpId="0"/>
      <p:bldP spid="24" grpId="1"/>
      <p:bldP spid="24" grpId="2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85992"/>
            <a:ext cx="9144000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Вопросы к зачёту №4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Простые механизмы. КПД простых механизмов.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571472" y="-24"/>
            <a:ext cx="1500198" cy="42862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&gt;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200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лет</a:t>
            </a:r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-32" y="428604"/>
            <a:ext cx="2714644" cy="71438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Машина=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643174" y="214290"/>
            <a:ext cx="3714776" cy="107157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…энергии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40312" y="357166"/>
            <a:ext cx="691215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054692" y="-24"/>
            <a:ext cx="1089208" cy="1498381"/>
            <a:chOff x="9758" y="3167"/>
            <a:chExt cx="601" cy="609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9807" y="3486"/>
              <a:ext cx="444" cy="2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9758" y="3167"/>
              <a:ext cx="601" cy="2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kumimoji="0" lang="en-US" sz="40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9812" y="3460"/>
              <a:ext cx="429" cy="0"/>
            </a:xfrm>
            <a:prstGeom prst="line">
              <a:avLst/>
            </a:prstGeom>
            <a:grp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1285860"/>
            <a:ext cx="3071802" cy="280076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сгорание  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endParaRPr kumimoji="0" lang="ru-RU" sz="3200" b="1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электричество</a:t>
            </a:r>
            <a:endParaRPr kumimoji="0" lang="ru-RU" b="0" i="0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падение    </a:t>
            </a:r>
            <a:r>
              <a:rPr kumimoji="0" lang="ru-RU" sz="3600" b="1" i="0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3600" b="1" i="0" strike="noStrike" cap="none" normalizeH="0" baseline="-3000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endParaRPr kumimoji="0" lang="ru-RU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сжать        </a:t>
            </a:r>
            <a:r>
              <a:rPr kumimoji="0" lang="ru-RU" sz="36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</a:t>
            </a:r>
            <a:r>
              <a:rPr kumimoji="0" lang="ru-RU" sz="3600" b="1" i="0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у</a:t>
            </a:r>
            <a:endParaRPr kumimoji="0" lang="ru-RU" sz="32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ядерная    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Е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                                        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32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143380"/>
            <a:ext cx="152317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КПД</a:t>
            </a:r>
            <a:r>
              <a:rPr lang="ru-RU" sz="32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143768" y="4552853"/>
            <a:ext cx="8418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97862" y="5214950"/>
            <a:ext cx="1760418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из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100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Дж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58148" y="4568619"/>
            <a:ext cx="1107996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30%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214678" y="1388502"/>
            <a:ext cx="3857652" cy="261610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тепловая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Электродвигатель</a:t>
            </a:r>
            <a:endParaRPr kumimoji="0" lang="ru-RU" b="0" i="0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Гидро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пружинный</a:t>
            </a:r>
            <a:endParaRPr kumimoji="0" lang="ru-RU" sz="32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АЭС                                                                      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32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-71470" y="4833786"/>
            <a:ext cx="1643062" cy="1200329"/>
          </a:xfrm>
          <a:prstGeom prst="rect">
            <a:avLst/>
          </a:prstGeom>
          <a:solidFill>
            <a:schemeClr val="bg1">
              <a:lumMod val="95000"/>
              <a:alpha val="3411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 dirty="0" smtClean="0">
                <a:solidFill>
                  <a:srgbClr val="0033CC"/>
                </a:solidFill>
                <a:sym typeface="Symbol" pitchFamily="18" charset="2"/>
              </a:rPr>
              <a:t>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6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1327141" y="5248297"/>
            <a:ext cx="3673475" cy="1323975"/>
          </a:xfrm>
          <a:prstGeom prst="rect">
            <a:avLst/>
          </a:prstGeom>
          <a:solidFill>
            <a:srgbClr val="FFFF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8000" b="1" cap="all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cap="all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ЗАТРАЧЕННую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1249352" y="4497412"/>
            <a:ext cx="3608388" cy="1108075"/>
          </a:xfrm>
          <a:prstGeom prst="rect">
            <a:avLst/>
          </a:prstGeom>
          <a:solidFill>
            <a:srgbClr val="92D050">
              <a:alpha val="34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600" b="1" cap="all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cap="all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ПОЛЕЗНую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 bwMode="auto">
          <a:xfrm flipV="1">
            <a:off x="1368214" y="5506101"/>
            <a:ext cx="3060898" cy="27948"/>
          </a:xfrm>
          <a:prstGeom prst="line">
            <a:avLst/>
          </a:prstGeom>
          <a:ln w="79375">
            <a:solidFill>
              <a:srgbClr val="0014AC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71538" y="4071942"/>
            <a:ext cx="579703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КАКАЯ часть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ПОЛЕЗНО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lang="ru-RU" sz="3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771515" y="6286520"/>
            <a:ext cx="2301079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"в трубу"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23362" y="5763300"/>
            <a:ext cx="1906356" cy="52322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полезно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81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 animBg="1"/>
      <p:bldP spid="3" grpId="0" animBg="1"/>
      <p:bldP spid="4" grpId="0" animBg="1"/>
      <p:bldP spid="5" grpId="0" animBg="1"/>
      <p:bldP spid="8194" grpId="0" build="p" animBg="1"/>
      <p:bldP spid="12" grpId="0" animBg="1"/>
      <p:bldP spid="13" grpId="0" animBg="1"/>
      <p:bldP spid="14" grpId="0" animBg="1"/>
      <p:bldP spid="15" grpId="0" animBg="1"/>
      <p:bldP spid="16" grpId="0" build="p" animBg="1"/>
      <p:bldP spid="17" grpId="0" animBg="1"/>
      <p:bldP spid="18" grpId="0" animBg="1"/>
      <p:bldP spid="19" grpId="0" animBg="1"/>
      <p:bldP spid="11" grpId="0" animBg="1"/>
      <p:bldP spid="21" grpId="0" animBg="1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4071946" y="371283"/>
            <a:ext cx="1643062" cy="1200329"/>
          </a:xfrm>
          <a:prstGeom prst="rect">
            <a:avLst/>
          </a:prstGeom>
          <a:solidFill>
            <a:schemeClr val="bg1">
              <a:lumMod val="95000"/>
              <a:alpha val="3411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 dirty="0" smtClean="0">
                <a:solidFill>
                  <a:srgbClr val="0033CC"/>
                </a:solidFill>
                <a:sym typeface="Symbol" pitchFamily="18" charset="2"/>
              </a:rPr>
              <a:t>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6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ый треугольник 40"/>
          <p:cNvSpPr/>
          <p:nvPr/>
        </p:nvSpPr>
        <p:spPr>
          <a:xfrm>
            <a:off x="714348" y="1497748"/>
            <a:ext cx="4929222" cy="2357454"/>
          </a:xfrm>
          <a:prstGeom prst="rtTriangle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ый треугольник 1"/>
          <p:cNvSpPr/>
          <p:nvPr/>
        </p:nvSpPr>
        <p:spPr>
          <a:xfrm>
            <a:off x="714348" y="1497748"/>
            <a:ext cx="4929222" cy="2357454"/>
          </a:xfrm>
          <a:prstGeom prst="rtTriangle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 стрелкой 2"/>
          <p:cNvCxnSpPr/>
          <p:nvPr/>
        </p:nvCxnSpPr>
        <p:spPr>
          <a:xfrm rot="5400000">
            <a:off x="1977182" y="3035297"/>
            <a:ext cx="1357322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 rot="5400000" flipH="1" flipV="1">
            <a:off x="2374675" y="1445989"/>
            <a:ext cx="1125755" cy="554251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rot="5580000" flipH="1" flipV="1">
            <a:off x="1845563" y="2607451"/>
            <a:ext cx="1000156" cy="500066"/>
          </a:xfrm>
          <a:prstGeom prst="straightConnector1">
            <a:avLst/>
          </a:prstGeom>
          <a:ln w="44450">
            <a:solidFill>
              <a:srgbClr val="0014AC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2714612" y="3500414"/>
            <a:ext cx="714380" cy="461665"/>
            <a:chOff x="2714612" y="4429132"/>
            <a:chExt cx="714380" cy="461665"/>
          </a:xfrm>
          <a:solidFill>
            <a:schemeClr val="bg1">
              <a:lumMod val="95000"/>
            </a:schemeClr>
          </a:solidFill>
        </p:grpSpPr>
        <p:sp>
          <p:nvSpPr>
            <p:cNvPr id="7" name="TextBox 6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3214678" y="2141528"/>
            <a:ext cx="571504" cy="437608"/>
            <a:chOff x="2000232" y="2570156"/>
            <a:chExt cx="571504" cy="437608"/>
          </a:xfrm>
          <a:solidFill>
            <a:schemeClr val="bg1">
              <a:lumMod val="95000"/>
            </a:schemeClr>
          </a:solidFill>
        </p:grpSpPr>
        <p:cxnSp>
          <p:nvCxnSpPr>
            <p:cNvPr id="10" name="Прямая со стрелкой 9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000232" y="2607654"/>
              <a:ext cx="571504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 rot="1635248">
            <a:off x="2612578" y="2496863"/>
            <a:ext cx="808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n-US" sz="2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671037">
            <a:off x="1538743" y="2590922"/>
            <a:ext cx="808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n-US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2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785918" y="1857364"/>
            <a:ext cx="881194" cy="440315"/>
          </a:xfrm>
          <a:prstGeom prst="line">
            <a:avLst/>
          </a:prstGeom>
          <a:ln w="76200">
            <a:solidFill>
              <a:srgbClr val="C00000"/>
            </a:solidFill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659893" y="2312279"/>
            <a:ext cx="571504" cy="285752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125856" y="3342572"/>
            <a:ext cx="485076" cy="300742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2427116" y="2814270"/>
            <a:ext cx="1030088" cy="545036"/>
          </a:xfrm>
          <a:prstGeom prst="straightConnector1">
            <a:avLst/>
          </a:prstGeom>
          <a:ln w="444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>
            <a:off x="3286116" y="1000108"/>
            <a:ext cx="714380" cy="461665"/>
            <a:chOff x="3357554" y="2143116"/>
            <a:chExt cx="714380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Прямая соединительная линия 20"/>
          <p:cNvCxnSpPr/>
          <p:nvPr/>
        </p:nvCxnSpPr>
        <p:spPr>
          <a:xfrm>
            <a:off x="2786050" y="2285992"/>
            <a:ext cx="428628" cy="184441"/>
          </a:xfrm>
          <a:prstGeom prst="line">
            <a:avLst/>
          </a:prstGeom>
          <a:ln w="69850">
            <a:solidFill>
              <a:srgbClr val="006600"/>
            </a:solidFill>
            <a:headEnd type="none"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 rot="1535645">
            <a:off x="2391018" y="2050151"/>
            <a:ext cx="642942" cy="35719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7"/>
          <p:cNvGrpSpPr/>
          <p:nvPr/>
        </p:nvGrpSpPr>
        <p:grpSpPr>
          <a:xfrm>
            <a:off x="1643042" y="1324261"/>
            <a:ext cx="714380" cy="461665"/>
            <a:chOff x="1974354" y="2503909"/>
            <a:chExt cx="714380" cy="461665"/>
          </a:xfrm>
          <a:solidFill>
            <a:schemeClr val="bg1">
              <a:lumMod val="95000"/>
            </a:schemeClr>
          </a:solidFill>
        </p:grpSpPr>
        <p:cxnSp>
          <p:nvCxnSpPr>
            <p:cNvPr id="29" name="Прямая со стрелкой 28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974354" y="2503909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</a:t>
              </a:r>
              <a:r>
                <a:rPr lang="en-US" sz="2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0" y="3929066"/>
            <a:ext cx="1783437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≈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30°</a:t>
            </a:r>
            <a:endParaRPr lang="ru-RU" sz="4000" dirty="0"/>
          </a:p>
        </p:txBody>
      </p:sp>
      <p:sp>
        <p:nvSpPr>
          <p:cNvPr id="42" name="Прямоугольный треугольник 41"/>
          <p:cNvSpPr/>
          <p:nvPr/>
        </p:nvSpPr>
        <p:spPr>
          <a:xfrm>
            <a:off x="4722191" y="3465264"/>
            <a:ext cx="859378" cy="376598"/>
          </a:xfrm>
          <a:prstGeom prst="rtTriangle">
            <a:avLst/>
          </a:prstGeom>
          <a:solidFill>
            <a:srgbClr val="0014AC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ый треугольник 42"/>
          <p:cNvSpPr/>
          <p:nvPr/>
        </p:nvSpPr>
        <p:spPr>
          <a:xfrm rot="5400000">
            <a:off x="2511381" y="3023329"/>
            <a:ext cx="698338" cy="398755"/>
          </a:xfrm>
          <a:prstGeom prst="rtTriangle">
            <a:avLst/>
          </a:prstGeom>
          <a:solidFill>
            <a:srgbClr val="FFFF00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0" y="5975355"/>
            <a:ext cx="9358346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С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увеличением угла наклона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КПД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….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выигрыш в силе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….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2800" dirty="0"/>
          </a:p>
        </p:txBody>
      </p:sp>
      <p:cxnSp>
        <p:nvCxnSpPr>
          <p:cNvPr id="60" name="Прямая со стрелкой 59"/>
          <p:cNvCxnSpPr/>
          <p:nvPr/>
        </p:nvCxnSpPr>
        <p:spPr>
          <a:xfrm rot="-120000">
            <a:off x="4007758" y="2812711"/>
            <a:ext cx="714380" cy="428628"/>
          </a:xfrm>
          <a:prstGeom prst="straightConnector1">
            <a:avLst/>
          </a:prstGeom>
          <a:ln w="63500">
            <a:solidFill>
              <a:schemeClr val="tx1"/>
            </a:solidFill>
            <a:headEnd type="stealt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123"/>
          <p:cNvGrpSpPr/>
          <p:nvPr/>
        </p:nvGrpSpPr>
        <p:grpSpPr>
          <a:xfrm>
            <a:off x="4131592" y="2357430"/>
            <a:ext cx="556020" cy="556999"/>
            <a:chOff x="5115902" y="3102304"/>
            <a:chExt cx="556020" cy="556999"/>
          </a:xfrm>
          <a:solidFill>
            <a:srgbClr val="FFFF00"/>
          </a:solidFill>
        </p:grpSpPr>
        <p:sp>
          <p:nvSpPr>
            <p:cNvPr id="62" name="TextBox 61"/>
            <p:cNvSpPr txBox="1"/>
            <p:nvPr/>
          </p:nvSpPr>
          <p:spPr>
            <a:xfrm rot="2012913" flipH="1">
              <a:off x="5115902" y="3136083"/>
              <a:ext cx="55602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3" name="Прямая со стрелкой 62"/>
            <p:cNvCxnSpPr/>
            <p:nvPr/>
          </p:nvCxnSpPr>
          <p:spPr>
            <a:xfrm>
              <a:off x="5357818" y="3102304"/>
              <a:ext cx="214314" cy="142876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Прямая со стрелкой 67"/>
          <p:cNvCxnSpPr/>
          <p:nvPr/>
        </p:nvCxnSpPr>
        <p:spPr>
          <a:xfrm>
            <a:off x="857224" y="1500174"/>
            <a:ext cx="4857784" cy="2286016"/>
          </a:xfrm>
          <a:prstGeom prst="straightConnector1">
            <a:avLst/>
          </a:prstGeom>
          <a:ln w="28575">
            <a:solidFill>
              <a:srgbClr val="000000"/>
            </a:solidFill>
            <a:headEnd type="stealt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 rot="137043" flipH="1">
            <a:off x="367364" y="939542"/>
            <a:ext cx="55602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15"/>
          <p:cNvSpPr txBox="1">
            <a:spLocks noChangeArrowheads="1"/>
          </p:cNvSpPr>
          <p:nvPr/>
        </p:nvSpPr>
        <p:spPr bwMode="auto">
          <a:xfrm>
            <a:off x="5470557" y="785794"/>
            <a:ext cx="3673475" cy="1323975"/>
          </a:xfrm>
          <a:prstGeom prst="rect">
            <a:avLst/>
          </a:prstGeom>
          <a:solidFill>
            <a:srgbClr val="FFFF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8000" b="1" cap="all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cap="all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ЗАТРАЧЕННую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 Box 20"/>
          <p:cNvSpPr txBox="1">
            <a:spLocks noChangeArrowheads="1"/>
          </p:cNvSpPr>
          <p:nvPr/>
        </p:nvSpPr>
        <p:spPr bwMode="auto">
          <a:xfrm>
            <a:off x="5286380" y="2071678"/>
            <a:ext cx="3857652" cy="92075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cos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 Box 20"/>
          <p:cNvSpPr txBox="1">
            <a:spLocks noChangeArrowheads="1"/>
          </p:cNvSpPr>
          <p:nvPr/>
        </p:nvSpPr>
        <p:spPr bwMode="auto">
          <a:xfrm>
            <a:off x="5929290" y="3000372"/>
            <a:ext cx="2714676" cy="920754"/>
          </a:xfrm>
          <a:prstGeom prst="rect">
            <a:avLst/>
          </a:prstGeom>
          <a:solidFill>
            <a:srgbClr val="92D050">
              <a:alpha val="43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cap="all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Mgh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0" y="4643446"/>
            <a:ext cx="1728358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≈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45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°</a:t>
            </a:r>
            <a:endParaRPr lang="ru-RU" sz="4000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0" y="5357826"/>
            <a:ext cx="1856598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≈ 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°</a:t>
            </a:r>
            <a:endParaRPr lang="ru-RU" sz="4000" dirty="0"/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3900474" y="4407512"/>
            <a:ext cx="1643062" cy="1200329"/>
          </a:xfrm>
          <a:prstGeom prst="rect">
            <a:avLst/>
          </a:prstGeom>
          <a:solidFill>
            <a:schemeClr val="bg1">
              <a:lumMod val="95000"/>
              <a:alpha val="3411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6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 Box 20"/>
          <p:cNvSpPr txBox="1">
            <a:spLocks noChangeArrowheads="1"/>
          </p:cNvSpPr>
          <p:nvPr/>
        </p:nvSpPr>
        <p:spPr bwMode="auto">
          <a:xfrm>
            <a:off x="5130480" y="4935468"/>
            <a:ext cx="1143008" cy="9207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 Box 20"/>
          <p:cNvSpPr txBox="1">
            <a:spLocks noChangeArrowheads="1"/>
          </p:cNvSpPr>
          <p:nvPr/>
        </p:nvSpPr>
        <p:spPr bwMode="auto">
          <a:xfrm>
            <a:off x="5072066" y="4143380"/>
            <a:ext cx="1214446" cy="920754"/>
          </a:xfrm>
          <a:prstGeom prst="rect">
            <a:avLst/>
          </a:prstGeom>
          <a:solidFill>
            <a:srgbClr val="92D050">
              <a:alpha val="4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Mg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0" y="0"/>
            <a:ext cx="6500826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брусок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двигаем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равномерно.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83" name="TextBox 82"/>
          <p:cNvSpPr txBox="1"/>
          <p:nvPr/>
        </p:nvSpPr>
        <p:spPr bwMode="auto">
          <a:xfrm>
            <a:off x="5392768" y="34909"/>
            <a:ext cx="3608388" cy="1108075"/>
          </a:xfrm>
          <a:prstGeom prst="rect">
            <a:avLst/>
          </a:prstGeom>
          <a:solidFill>
            <a:srgbClr val="92D050">
              <a:alpha val="34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600" b="1" cap="all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cap="all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ПОЛЕЗНую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4" name="Прямая соединительная линия 93"/>
          <p:cNvCxnSpPr/>
          <p:nvPr/>
        </p:nvCxnSpPr>
        <p:spPr bwMode="auto">
          <a:xfrm flipV="1">
            <a:off x="5511630" y="1043598"/>
            <a:ext cx="3060898" cy="27948"/>
          </a:xfrm>
          <a:prstGeom prst="line">
            <a:avLst/>
          </a:prstGeom>
          <a:ln w="79375">
            <a:solidFill>
              <a:srgbClr val="0014AC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 bwMode="auto">
          <a:xfrm flipV="1">
            <a:off x="5043482" y="4954876"/>
            <a:ext cx="1224000" cy="27948"/>
          </a:xfrm>
          <a:prstGeom prst="line">
            <a:avLst/>
          </a:prstGeom>
          <a:ln w="76200">
            <a:solidFill>
              <a:schemeClr val="tx1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20"/>
          <p:cNvSpPr txBox="1">
            <a:spLocks noChangeArrowheads="1"/>
          </p:cNvSpPr>
          <p:nvPr/>
        </p:nvSpPr>
        <p:spPr bwMode="auto">
          <a:xfrm>
            <a:off x="7693230" y="2067254"/>
            <a:ext cx="1143008" cy="9207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12" grpId="0"/>
      <p:bldP spid="13" grpId="0"/>
      <p:bldP spid="23" grpId="0" animBg="1"/>
      <p:bldP spid="37" grpId="0" animBg="1"/>
      <p:bldP spid="42" grpId="0" animBg="1"/>
      <p:bldP spid="43" grpId="0" animBg="1"/>
      <p:bldP spid="54" grpId="0" animBg="1"/>
      <p:bldP spid="69" grpId="0" animBg="1"/>
      <p:bldP spid="92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1" grpId="0" animBg="1"/>
      <p:bldP spid="102" grpId="0" animBg="1"/>
      <p:bldP spid="104" grpId="0" animBg="1"/>
      <p:bldP spid="83" grpId="0" animBg="1"/>
      <p:bldP spid="5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85992"/>
            <a:ext cx="9144000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Вопросы к зачёту №4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5.Работа силы при увеличении скорости тела. Кинетическая энергия.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71678"/>
            <a:ext cx="9144000" cy="25545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Вопросы к зачёту №4</a:t>
            </a:r>
          </a:p>
          <a:p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6.Работа силы тяжести. Потенциальная энергия тела, поднятого над землей.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437206"/>
            <a:ext cx="9144000" cy="1623642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1. На рисунке 1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представлены  четыре  различных  варианта взаимного  расположения  вектора  силы,  действующей  на  тело, и   скорости   тела.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  каком   случае   работа   силы   отрицательна?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1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2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3,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4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Д.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среди 1-4 нет правильного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3400" y="2357430"/>
            <a:ext cx="8840632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587584">
            <a:off x="-370346" y="4626916"/>
            <a:ext cx="3687762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559413">
            <a:off x="1697460" y="4847310"/>
            <a:ext cx="3687762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29520" y="4275151"/>
            <a:ext cx="1547812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 rot="19527196">
            <a:off x="3635695" y="5067540"/>
            <a:ext cx="3857620" cy="92075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mg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cos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0" y="3080184"/>
            <a:ext cx="2841267" cy="0"/>
          </a:xfrm>
          <a:prstGeom prst="line">
            <a:avLst/>
          </a:prstGeom>
          <a:noFill/>
          <a:ln w="6667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140111" y="2371491"/>
            <a:ext cx="1377221" cy="0"/>
          </a:xfrm>
          <a:prstGeom prst="line">
            <a:avLst/>
          </a:prstGeom>
          <a:noFill/>
          <a:ln w="6667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350964" y="143696"/>
            <a:ext cx="2200560" cy="0"/>
          </a:xfrm>
          <a:prstGeom prst="line">
            <a:avLst/>
          </a:prstGeom>
          <a:noFill/>
          <a:ln w="6667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 flipH="1">
            <a:off x="272449" y="2428867"/>
            <a:ext cx="45719" cy="615809"/>
          </a:xfrm>
          <a:prstGeom prst="line">
            <a:avLst/>
          </a:prstGeom>
          <a:noFill/>
          <a:ln w="66675">
            <a:solidFill>
              <a:srgbClr val="006600"/>
            </a:solidFill>
            <a:round/>
            <a:headEnd type="triangle" w="med" len="med"/>
            <a:tailEnd type="triangle" w="med" len="med"/>
          </a:ln>
          <a:effectLst/>
          <a:scene3d>
            <a:camera prst="orthographicFront">
              <a:rot lat="0" lon="0" rev="12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1714447" y="142852"/>
            <a:ext cx="45719" cy="2921963"/>
          </a:xfrm>
          <a:prstGeom prst="line">
            <a:avLst/>
          </a:prstGeom>
          <a:noFill/>
          <a:ln w="66675">
            <a:solidFill>
              <a:srgbClr val="006600"/>
            </a:solidFill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12"/>
          <p:cNvGrpSpPr/>
          <p:nvPr/>
        </p:nvGrpSpPr>
        <p:grpSpPr>
          <a:xfrm>
            <a:off x="642910" y="956677"/>
            <a:ext cx="714380" cy="523220"/>
            <a:chOff x="3176291" y="2714620"/>
            <a:chExt cx="714380" cy="523220"/>
          </a:xfrm>
        </p:grpSpPr>
        <p:sp>
          <p:nvSpPr>
            <p:cNvPr id="14" name="TextBox 13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 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Line 29"/>
            <p:cNvSpPr>
              <a:spLocks noChangeShapeType="1"/>
            </p:cNvSpPr>
            <p:nvPr/>
          </p:nvSpPr>
          <p:spPr bwMode="auto">
            <a:xfrm>
              <a:off x="3258746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FF0000"/>
                </a:solidFill>
              </a:endParaRPr>
            </a:p>
          </p:txBody>
        </p:sp>
      </p:grpSp>
      <p:sp>
        <p:nvSpPr>
          <p:cNvPr id="1029" name="Oval 5"/>
          <p:cNvSpPr>
            <a:spLocks noChangeArrowheads="1"/>
          </p:cNvSpPr>
          <p:nvPr/>
        </p:nvSpPr>
        <p:spPr bwMode="auto">
          <a:xfrm>
            <a:off x="1096394" y="-85775"/>
            <a:ext cx="422148" cy="448342"/>
          </a:xfrm>
          <a:prstGeom prst="ellipse">
            <a:avLst/>
          </a:prstGeom>
          <a:solidFill>
            <a:srgbClr val="006600"/>
          </a:solidFill>
          <a:ln w="66675">
            <a:solidFill>
              <a:srgbClr val="0066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H="1">
            <a:off x="1293244" y="382760"/>
            <a:ext cx="71438" cy="785817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lg" len="lg"/>
          </a:ln>
          <a:effectLst/>
          <a:scene3d>
            <a:camera prst="orthographicFront">
              <a:rot lat="0" lon="0" rev="3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714480" y="2097937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2480" y="2240813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endParaRPr lang="ru-RU" sz="4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43306" y="94596"/>
            <a:ext cx="1928826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 =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00694" y="77908"/>
            <a:ext cx="3071834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(h</a:t>
            </a:r>
            <a:r>
              <a:rPr lang="ru-RU" sz="40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29256" y="577974"/>
            <a:ext cx="3277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4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0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4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1807576" y="991734"/>
            <a:ext cx="2571768" cy="86518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Mg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03912" y="1199638"/>
            <a:ext cx="5429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отенциальная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ВЗАИМОДЕЙСТВИЯ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тела и планеты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28860" y="2026344"/>
            <a:ext cx="3714776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 = </a:t>
            </a:r>
            <a:r>
              <a:rPr lang="ru-RU" sz="36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b="1" baseline="-25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b="1" baseline="-25000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= -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36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86050" y="2520000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 = А по поднятию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-32" y="5514986"/>
            <a:ext cx="8643998" cy="5847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sz="3200" b="1" u="sng" cap="all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энергия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- способность совершать 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РАБОТУ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-32" y="6201811"/>
            <a:ext cx="8858280" cy="584775"/>
          </a:xfrm>
          <a:prstGeom prst="rect">
            <a:avLst/>
          </a:prstGeom>
          <a:blipFill dpi="0" rotWithShape="1">
            <a:blip r:embed="rId10" cstate="print">
              <a:alphaModFix amt="84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– процесс изменения  </a:t>
            </a:r>
            <a:r>
              <a:rPr lang="ru-RU" sz="3200" b="1" u="sng" cap="all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энергии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H="1">
            <a:off x="357156" y="199976"/>
            <a:ext cx="74882" cy="2143141"/>
          </a:xfrm>
          <a:prstGeom prst="line">
            <a:avLst/>
          </a:prstGeom>
          <a:noFill/>
          <a:ln w="6667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scene3d>
            <a:camera prst="orthographicFront">
              <a:rot lat="0" lon="0" rev="12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285720" y="914357"/>
            <a:ext cx="92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20351434">
            <a:off x="7451391" y="6049243"/>
            <a:ext cx="200026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 =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Е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2.22222E-6 L 0.0026 0.3333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3.7037E-6 L 0.00035 0.3333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8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35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0" dur="3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1" dur="3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3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36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0" dur="5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1" dur="5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5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6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125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3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155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3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4550"/>
                            </p:stCondLst>
                            <p:childTnLst>
                              <p:par>
                                <p:cTn id="1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animBg="1"/>
      <p:bldP spid="1031" grpId="0" animBg="1"/>
      <p:bldP spid="1032" grpId="0" animBg="1"/>
      <p:bldP spid="1033" grpId="0" animBg="1"/>
      <p:bldP spid="1033" grpId="1" animBg="1"/>
      <p:bldP spid="1034" grpId="0" animBg="1"/>
      <p:bldP spid="1034" grpId="1" animBg="1"/>
      <p:bldP spid="1029" grpId="0" animBg="1"/>
      <p:bldP spid="1029" grpId="1" animBg="1"/>
      <p:bldP spid="1035" grpId="0" animBg="1"/>
      <p:bldP spid="1035" grpId="1" animBg="1"/>
      <p:bldP spid="18" grpId="0"/>
      <p:bldP spid="19" grpId="0"/>
      <p:bldP spid="20" grpId="0" animBg="1"/>
      <p:bldP spid="20" grpId="1" animBg="1"/>
      <p:bldP spid="21" grpId="0" animBg="1"/>
      <p:bldP spid="22" grpId="0"/>
      <p:bldP spid="22" grpId="1"/>
      <p:bldP spid="1036" grpId="0" animBg="1"/>
      <p:bldP spid="24" grpId="0"/>
      <p:bldP spid="25" grpId="0" animBg="1"/>
      <p:bldP spid="25" grpId="1" animBg="1"/>
      <p:bldP spid="26" grpId="0"/>
      <p:bldP spid="50" grpId="0" build="p" animBg="1" advAuto="0"/>
      <p:bldP spid="51" grpId="0" build="p" animBg="1" advAuto="0"/>
      <p:bldP spid="39" grpId="0" animBg="1"/>
      <p:bldP spid="40" grpId="0"/>
      <p:bldP spid="40" grpId="1"/>
      <p:bldP spid="4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43182"/>
            <a:ext cx="9144000" cy="1446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Вопросы к зачёту №4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7. Потенциальность силы тяжести.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6072198" y="5125282"/>
            <a:ext cx="2195256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 flipV="1">
            <a:off x="6143908" y="4269791"/>
            <a:ext cx="1999992" cy="45719"/>
          </a:xfrm>
          <a:prstGeom prst="line">
            <a:avLst/>
          </a:prstGeom>
          <a:noFill/>
          <a:ln w="63500">
            <a:solidFill>
              <a:srgbClr val="000000"/>
            </a:solidFill>
            <a:prstDash val="dash"/>
            <a:round/>
            <a:headEnd/>
            <a:tailEnd/>
          </a:ln>
          <a:effectLst/>
          <a:scene3d>
            <a:camera prst="orthographicFront">
              <a:rot lat="0" lon="0" rev="2154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auto">
          <a:xfrm>
            <a:off x="6745348" y="3177166"/>
            <a:ext cx="1700224" cy="0"/>
          </a:xfrm>
          <a:prstGeom prst="line">
            <a:avLst/>
          </a:prstGeom>
          <a:noFill/>
          <a:ln w="6350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6140808" y="4294974"/>
            <a:ext cx="0" cy="811892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8286776" y="3143248"/>
            <a:ext cx="0" cy="194311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5" name="Freeform 21"/>
          <p:cNvSpPr>
            <a:spLocks/>
          </p:cNvSpPr>
          <p:nvPr/>
        </p:nvSpPr>
        <p:spPr bwMode="auto">
          <a:xfrm>
            <a:off x="7240379" y="3177166"/>
            <a:ext cx="601440" cy="110442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1" y="904"/>
              </a:cxn>
            </a:cxnLst>
            <a:rect l="0" t="0" r="r" b="b"/>
            <a:pathLst>
              <a:path w="551" h="904">
                <a:moveTo>
                  <a:pt x="0" y="0"/>
                </a:moveTo>
                <a:cubicBezTo>
                  <a:pt x="233" y="378"/>
                  <a:pt x="467" y="756"/>
                  <a:pt x="551" y="904"/>
                </a:cubicBezTo>
              </a:path>
            </a:pathLst>
          </a:custGeom>
          <a:noFill/>
          <a:ln w="635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Freeform 22"/>
          <p:cNvSpPr>
            <a:spLocks/>
          </p:cNvSpPr>
          <p:nvPr/>
        </p:nvSpPr>
        <p:spPr bwMode="auto">
          <a:xfrm>
            <a:off x="6099957" y="3177166"/>
            <a:ext cx="962304" cy="1136225"/>
          </a:xfrm>
          <a:custGeom>
            <a:avLst/>
            <a:gdLst/>
            <a:ahLst/>
            <a:cxnLst>
              <a:cxn ang="0">
                <a:pos x="416" y="0"/>
              </a:cxn>
              <a:cxn ang="0">
                <a:pos x="370" y="31"/>
              </a:cxn>
              <a:cxn ang="0">
                <a:pos x="293" y="123"/>
              </a:cxn>
              <a:cxn ang="0">
                <a:pos x="202" y="138"/>
              </a:cxn>
              <a:cxn ang="0">
                <a:pos x="156" y="169"/>
              </a:cxn>
              <a:cxn ang="0">
                <a:pos x="202" y="337"/>
              </a:cxn>
              <a:cxn ang="0">
                <a:pos x="186" y="444"/>
              </a:cxn>
              <a:cxn ang="0">
                <a:pos x="140" y="460"/>
              </a:cxn>
              <a:cxn ang="0">
                <a:pos x="18" y="475"/>
              </a:cxn>
              <a:cxn ang="0">
                <a:pos x="2" y="536"/>
              </a:cxn>
            </a:cxnLst>
            <a:rect l="0" t="0" r="r" b="b"/>
            <a:pathLst>
              <a:path w="416" h="536">
                <a:moveTo>
                  <a:pt x="416" y="0"/>
                </a:moveTo>
                <a:cubicBezTo>
                  <a:pt x="401" y="10"/>
                  <a:pt x="383" y="18"/>
                  <a:pt x="370" y="31"/>
                </a:cubicBezTo>
                <a:cubicBezTo>
                  <a:pt x="340" y="61"/>
                  <a:pt x="337" y="103"/>
                  <a:pt x="293" y="123"/>
                </a:cubicBezTo>
                <a:cubicBezTo>
                  <a:pt x="265" y="136"/>
                  <a:pt x="232" y="133"/>
                  <a:pt x="202" y="138"/>
                </a:cubicBezTo>
                <a:cubicBezTo>
                  <a:pt x="187" y="148"/>
                  <a:pt x="168" y="155"/>
                  <a:pt x="156" y="169"/>
                </a:cubicBezTo>
                <a:cubicBezTo>
                  <a:pt x="107" y="230"/>
                  <a:pt x="161" y="296"/>
                  <a:pt x="202" y="337"/>
                </a:cubicBezTo>
                <a:cubicBezTo>
                  <a:pt x="197" y="373"/>
                  <a:pt x="202" y="412"/>
                  <a:pt x="186" y="444"/>
                </a:cubicBezTo>
                <a:cubicBezTo>
                  <a:pt x="179" y="458"/>
                  <a:pt x="156" y="457"/>
                  <a:pt x="140" y="460"/>
                </a:cubicBezTo>
                <a:cubicBezTo>
                  <a:pt x="100" y="467"/>
                  <a:pt x="59" y="470"/>
                  <a:pt x="18" y="475"/>
                </a:cubicBezTo>
                <a:cubicBezTo>
                  <a:pt x="0" y="526"/>
                  <a:pt x="2" y="505"/>
                  <a:pt x="2" y="536"/>
                </a:cubicBezTo>
              </a:path>
            </a:pathLst>
          </a:custGeom>
          <a:noFill/>
          <a:ln w="635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1500166" y="3214686"/>
            <a:ext cx="3857652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не зависит от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траектории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0" name="Text Box 26"/>
          <p:cNvSpPr txBox="1">
            <a:spLocks noChangeArrowheads="1"/>
          </p:cNvSpPr>
          <p:nvPr/>
        </p:nvSpPr>
        <p:spPr bwMode="auto">
          <a:xfrm>
            <a:off x="0" y="4071942"/>
            <a:ext cx="1857388" cy="8572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= 0   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57158" y="4429132"/>
            <a:ext cx="357190" cy="372270"/>
            <a:chOff x="12870" y="6189"/>
            <a:chExt cx="245" cy="260"/>
          </a:xfrm>
        </p:grpSpPr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12870" y="6189"/>
              <a:ext cx="245" cy="260"/>
            </a:xfrm>
            <a:prstGeom prst="ellipse">
              <a:avLst/>
            </a:prstGeom>
            <a:noFill/>
            <a:ln w="603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3" name="Line 29"/>
            <p:cNvSpPr>
              <a:spLocks noChangeShapeType="1"/>
            </p:cNvSpPr>
            <p:nvPr/>
          </p:nvSpPr>
          <p:spPr bwMode="auto">
            <a:xfrm rot="-23022008">
              <a:off x="13098" y="6250"/>
              <a:ext cx="15" cy="77"/>
            </a:xfrm>
            <a:prstGeom prst="line">
              <a:avLst/>
            </a:prstGeom>
            <a:noFill/>
            <a:ln w="603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4" name="Line 30"/>
            <p:cNvSpPr>
              <a:spLocks noChangeShapeType="1"/>
            </p:cNvSpPr>
            <p:nvPr/>
          </p:nvSpPr>
          <p:spPr bwMode="auto">
            <a:xfrm rot="-23022008">
              <a:off x="12882" y="6315"/>
              <a:ext cx="15" cy="77"/>
            </a:xfrm>
            <a:prstGeom prst="line">
              <a:avLst/>
            </a:prstGeom>
            <a:noFill/>
            <a:ln w="60325">
              <a:solidFill>
                <a:srgbClr val="0000FF"/>
              </a:solidFill>
              <a:round/>
              <a:headEnd type="triangle" w="med" len="med"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 rot="2839870">
            <a:off x="1939604" y="3855162"/>
            <a:ext cx="941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6929454" y="2980658"/>
            <a:ext cx="422148" cy="448342"/>
          </a:xfrm>
          <a:prstGeom prst="ellipse">
            <a:avLst/>
          </a:prstGeom>
          <a:solidFill>
            <a:srgbClr val="006600"/>
          </a:solidFill>
          <a:ln w="66675">
            <a:solidFill>
              <a:srgbClr val="0066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1714480" y="4714884"/>
            <a:ext cx="3214710" cy="584775"/>
          </a:xfrm>
          <a:prstGeom prst="rect">
            <a:avLst/>
          </a:prstGeom>
          <a:solidFill>
            <a:srgbClr val="006600">
              <a:alpha val="18000"/>
            </a:srgb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потенциальная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-32" y="5514986"/>
            <a:ext cx="8643998" cy="5847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sz="3200" b="1" u="sng" cap="all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энергия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- способность совершать 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РАБОТУ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-32" y="6201811"/>
            <a:ext cx="8858280" cy="584775"/>
          </a:xfrm>
          <a:prstGeom prst="rect">
            <a:avLst/>
          </a:prstGeom>
          <a:blipFill dpi="0" rotWithShape="1">
            <a:blip r:embed="rId9" cstate="print">
              <a:alphaModFix amt="84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– процесс изменения  </a:t>
            </a:r>
            <a:r>
              <a:rPr lang="ru-RU" sz="3200" b="1" u="sng" cap="all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энергии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20351434">
            <a:off x="7451391" y="6049243"/>
            <a:ext cx="200026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 =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Е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0" y="-24"/>
            <a:ext cx="9144000" cy="1446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Вопросы к зачёту №4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7. Потенциальность силы тяжести.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L 0.00261 0.1481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4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4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4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00"/>
                            </p:stCondLst>
                            <p:childTnLst>
                              <p:par>
                                <p:cTn id="7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4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4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4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5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5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5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25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3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55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3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4550"/>
                            </p:stCondLst>
                            <p:childTnLst>
                              <p:par>
                                <p:cTn id="1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0" grpId="0" animBg="1"/>
      <p:bldP spid="1041" grpId="0" animBg="1"/>
      <p:bldP spid="1042" grpId="0" animBg="1"/>
      <p:bldP spid="1043" grpId="0" animBg="1"/>
      <p:bldP spid="1044" grpId="0" animBg="1"/>
      <p:bldP spid="1045" grpId="0" animBg="1"/>
      <p:bldP spid="1046" grpId="0" animBg="1"/>
      <p:bldP spid="37" grpId="0" build="p" animBg="1" autoUpdateAnimBg="0" advAuto="0"/>
      <p:bldP spid="1050" grpId="0" animBg="1"/>
      <p:bldP spid="46" grpId="0"/>
      <p:bldP spid="47" grpId="0" animBg="1"/>
      <p:bldP spid="47" grpId="1" animBg="1"/>
      <p:bldP spid="49" grpId="0" animBg="1"/>
      <p:bldP spid="49" grpId="1" animBg="1"/>
      <p:bldP spid="50" grpId="0" build="p" animBg="1" advAuto="0"/>
      <p:bldP spid="51" grpId="0" build="p" animBg="1" advAuto="0"/>
      <p:bldP spid="41" grpId="0" animBg="1"/>
      <p:bldP spid="42" grpId="0" uiExpand="1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57364"/>
            <a:ext cx="9144000" cy="25545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Вопросы к зачёту №4</a:t>
            </a:r>
          </a:p>
          <a:p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8.Работа силы упругости.  Потенциальная энергия  упруго деформированного тела.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/>
          <p:nvPr/>
        </p:nvCxnSpPr>
        <p:spPr>
          <a:xfrm>
            <a:off x="2093537" y="1071546"/>
            <a:ext cx="500066" cy="1588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910001" y="1841909"/>
            <a:ext cx="7143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0430" y="1785926"/>
            <a:ext cx="4143404" cy="769441"/>
          </a:xfrm>
          <a:prstGeom prst="rect">
            <a:avLst/>
          </a:prstGeom>
          <a:solidFill>
            <a:srgbClr val="FFFF00">
              <a:alpha val="3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4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 v - mv</a:t>
            </a:r>
            <a:r>
              <a:rPr lang="en-US" sz="4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4400" dirty="0">
              <a:solidFill>
                <a:srgbClr val="0014A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6729" y="2518967"/>
            <a:ext cx="5500694" cy="584775"/>
          </a:xfrm>
          <a:prstGeom prst="rect">
            <a:avLst/>
          </a:prstGeom>
          <a:solidFill>
            <a:srgbClr val="FFFF00">
              <a:alpha val="19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импульс силы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3200" b="1" u="sng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имп</a:t>
            </a:r>
            <a:r>
              <a:rPr lang="ru-RU" sz="32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. тела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3429000"/>
            <a:ext cx="6143636" cy="144655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lvl="0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замкнута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=0,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имп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тела = 0</a:t>
            </a:r>
            <a:endParaRPr lang="ru-RU" sz="4400" dirty="0"/>
          </a:p>
        </p:txBody>
      </p:sp>
      <p:grpSp>
        <p:nvGrpSpPr>
          <p:cNvPr id="2" name="Группа 27"/>
          <p:cNvGrpSpPr/>
          <p:nvPr/>
        </p:nvGrpSpPr>
        <p:grpSpPr>
          <a:xfrm>
            <a:off x="1357545" y="1500486"/>
            <a:ext cx="1502939" cy="1416435"/>
            <a:chOff x="5907384" y="1036020"/>
            <a:chExt cx="1643257" cy="1416435"/>
          </a:xfrm>
          <a:solidFill>
            <a:srgbClr val="92D050">
              <a:alpha val="14000"/>
            </a:srgbClr>
          </a:solidFill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5907384" y="1036020"/>
              <a:ext cx="1643257" cy="1416435"/>
              <a:chOff x="9610" y="3291"/>
              <a:chExt cx="898" cy="634"/>
            </a:xfrm>
            <a:grpFill/>
          </p:grpSpPr>
          <p:grpSp>
            <p:nvGrpSpPr>
              <p:cNvPr id="6" name="Group 4"/>
              <p:cNvGrpSpPr>
                <a:grpSpLocks/>
              </p:cNvGrpSpPr>
              <p:nvPr/>
            </p:nvGrpSpPr>
            <p:grpSpPr bwMode="auto">
              <a:xfrm>
                <a:off x="9623" y="3323"/>
                <a:ext cx="885" cy="543"/>
                <a:chOff x="9757" y="3293"/>
                <a:chExt cx="568" cy="470"/>
              </a:xfrm>
              <a:grpFill/>
            </p:grpSpPr>
            <p:sp>
              <p:nvSpPr>
                <p:cNvPr id="24581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9780" y="3529"/>
                  <a:ext cx="516" cy="23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 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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582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9837" y="3293"/>
                  <a:ext cx="488" cy="42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 - v</a:t>
                  </a:r>
                  <a:r>
                    <a:rPr kumimoji="0" lang="en-US" sz="32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583" name="Line 7"/>
                <p:cNvSpPr>
                  <a:spLocks noChangeShapeType="1"/>
                </p:cNvSpPr>
                <p:nvPr/>
              </p:nvSpPr>
              <p:spPr bwMode="auto">
                <a:xfrm>
                  <a:off x="9757" y="3537"/>
                  <a:ext cx="530" cy="0"/>
                </a:xfrm>
                <a:prstGeom prst="line">
                  <a:avLst/>
                </a:pr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4584" name="AutoShape 8"/>
              <p:cNvSpPr>
                <a:spLocks noChangeArrowheads="1"/>
              </p:cNvSpPr>
              <p:nvPr/>
            </p:nvSpPr>
            <p:spPr bwMode="auto">
              <a:xfrm>
                <a:off x="9610" y="3291"/>
                <a:ext cx="898" cy="634"/>
              </a:xfrm>
              <a:prstGeom prst="bracketPair">
                <a:avLst>
                  <a:gd name="adj" fmla="val 16667"/>
                </a:avLst>
              </a:prstGeom>
              <a:grp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6" name="Прямая со стрелкой 25"/>
            <p:cNvCxnSpPr/>
            <p:nvPr/>
          </p:nvCxnSpPr>
          <p:spPr>
            <a:xfrm>
              <a:off x="6755668" y="1177100"/>
              <a:ext cx="500066" cy="1588"/>
            </a:xfrm>
            <a:prstGeom prst="straightConnector1">
              <a:avLst/>
            </a:prstGeom>
            <a:grpFill/>
            <a:ln w="5715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>
              <a:off x="6143636" y="1158439"/>
              <a:ext cx="500066" cy="1588"/>
            </a:xfrm>
            <a:prstGeom prst="straightConnector1">
              <a:avLst/>
            </a:prstGeom>
            <a:grpFill/>
            <a:ln w="5715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Прямая со стрелкой 29"/>
          <p:cNvCxnSpPr/>
          <p:nvPr/>
        </p:nvCxnSpPr>
        <p:spPr>
          <a:xfrm>
            <a:off x="5286380" y="1857364"/>
            <a:ext cx="500066" cy="1588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6500826" y="1857364"/>
            <a:ext cx="500066" cy="1588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3382627" y="1785926"/>
            <a:ext cx="500066" cy="1588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35"/>
          <p:cNvGrpSpPr/>
          <p:nvPr/>
        </p:nvGrpSpPr>
        <p:grpSpPr>
          <a:xfrm>
            <a:off x="434433" y="223932"/>
            <a:ext cx="3071834" cy="1446550"/>
            <a:chOff x="434433" y="223932"/>
            <a:chExt cx="3071834" cy="1446550"/>
          </a:xfrm>
        </p:grpSpPr>
        <p:sp>
          <p:nvSpPr>
            <p:cNvPr id="21" name="TextBox 20"/>
            <p:cNvSpPr txBox="1"/>
            <p:nvPr/>
          </p:nvSpPr>
          <p:spPr>
            <a:xfrm>
              <a:off x="434433" y="223932"/>
              <a:ext cx="3071834" cy="1446550"/>
            </a:xfrm>
            <a:prstGeom prst="rect">
              <a:avLst/>
            </a:prstGeom>
            <a:solidFill>
              <a:srgbClr val="FFFF00">
                <a:alpha val="23000"/>
              </a:srgbClr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ru-RU" sz="4400" b="1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 </a:t>
              </a:r>
              <a:r>
                <a:rPr lang="en-US" sz="4400" b="1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II</a:t>
              </a:r>
              <a:r>
                <a:rPr lang="ru-RU" sz="4400" b="1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4400" b="1" u="sng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з-н</a:t>
              </a:r>
              <a:r>
                <a:rPr lang="ru-RU" sz="4400" b="1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Н )</a:t>
              </a:r>
            </a:p>
            <a:p>
              <a:pPr lvl="0"/>
              <a:r>
                <a:rPr lang="ru-RU" sz="4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4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4400" dirty="0"/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>
              <a:off x="801241" y="962786"/>
              <a:ext cx="500066" cy="1588"/>
            </a:xfrm>
            <a:prstGeom prst="straightConnector1">
              <a:avLst/>
            </a:prstGeom>
            <a:ln w="5715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36"/>
          <p:cNvGrpSpPr/>
          <p:nvPr/>
        </p:nvGrpSpPr>
        <p:grpSpPr>
          <a:xfrm>
            <a:off x="223932" y="1884493"/>
            <a:ext cx="776168" cy="1077218"/>
            <a:chOff x="0" y="2500306"/>
            <a:chExt cx="1285884" cy="1077218"/>
          </a:xfrm>
        </p:grpSpPr>
        <p:grpSp>
          <p:nvGrpSpPr>
            <p:cNvPr id="9" name="Группа 28"/>
            <p:cNvGrpSpPr/>
            <p:nvPr/>
          </p:nvGrpSpPr>
          <p:grpSpPr>
            <a:xfrm>
              <a:off x="0" y="2500306"/>
              <a:ext cx="1285884" cy="1077218"/>
              <a:chOff x="261254" y="1394620"/>
              <a:chExt cx="1285884" cy="1077218"/>
            </a:xfrm>
            <a:solidFill>
              <a:srgbClr val="FF0000">
                <a:alpha val="21000"/>
              </a:srgbClr>
            </a:solidFill>
          </p:grpSpPr>
          <p:sp>
            <p:nvSpPr>
              <p:cNvPr id="24591" name="Line 15"/>
              <p:cNvSpPr>
                <a:spLocks noChangeShapeType="1"/>
              </p:cNvSpPr>
              <p:nvPr/>
            </p:nvSpPr>
            <p:spPr bwMode="auto">
              <a:xfrm>
                <a:off x="388910" y="1413281"/>
                <a:ext cx="182562" cy="0"/>
              </a:xfrm>
              <a:prstGeom prst="line">
                <a:avLst/>
              </a:prstGeom>
              <a:grp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61254" y="1394620"/>
                <a:ext cx="1285884" cy="107721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3200" b="1" dirty="0" smtClean="0">
                    <a:solidFill>
                      <a:srgbClr val="00800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=</a:t>
                </a:r>
              </a:p>
              <a:p>
                <a:endParaRPr lang="ru-RU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4" name="Прямая со стрелкой 33"/>
            <p:cNvCxnSpPr/>
            <p:nvPr/>
          </p:nvCxnSpPr>
          <p:spPr>
            <a:xfrm>
              <a:off x="75707" y="2515761"/>
              <a:ext cx="500066" cy="1588"/>
            </a:xfrm>
            <a:prstGeom prst="straightConnector1">
              <a:avLst/>
            </a:prstGeom>
            <a:ln w="5715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15"/>
          <p:cNvSpPr>
            <a:spLocks noChangeArrowheads="1"/>
          </p:cNvSpPr>
          <p:nvPr/>
        </p:nvSpPr>
        <p:spPr bwMode="auto">
          <a:xfrm>
            <a:off x="1714480" y="0"/>
            <a:ext cx="7429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ИМПУЛЬС ТЕЛА. 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ИМПУЛЬС СИЛЫ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 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ЗСИ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 rot="20742606">
            <a:off x="3761038" y="4515099"/>
            <a:ext cx="4357718" cy="1500198"/>
          </a:xfrm>
          <a:prstGeom prst="rect">
            <a:avLst/>
          </a:prstGeom>
          <a:blipFill dpi="0" rotWithShape="1">
            <a:blip r:embed="rId9" cstate="print">
              <a:alphaModFix amt="85000"/>
            </a:blip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сохраняется !!!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 С И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0" y="4158835"/>
            <a:ext cx="500066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400"/>
                                        <p:tgtEl>
                                          <p:spTgt spid="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400"/>
                                        <p:tgtEl>
                                          <p:spTgt spid="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400"/>
                                        <p:tgtEl>
                                          <p:spTgt spid="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4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82" dur="5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/>
      <p:bldP spid="23" grpId="0" animBg="1"/>
      <p:bldP spid="24" grpId="0" animBg="1"/>
      <p:bldP spid="25" grpId="0" autoUpdateAnimBg="0"/>
      <p:bldP spid="25" grpId="1" animBg="1"/>
      <p:bldP spid="35" grpId="0"/>
      <p:bldP spid="2457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Скругленный прямоугольник 138"/>
          <p:cNvSpPr/>
          <p:nvPr/>
        </p:nvSpPr>
        <p:spPr>
          <a:xfrm>
            <a:off x="0" y="3365936"/>
            <a:ext cx="4286248" cy="1928826"/>
          </a:xfrm>
          <a:prstGeom prst="roundRect">
            <a:avLst/>
          </a:prstGeom>
          <a:solidFill>
            <a:srgbClr val="66CCFF">
              <a:alpha val="6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14348" y="642918"/>
            <a:ext cx="3184271" cy="923782"/>
            <a:chOff x="8905" y="7356"/>
            <a:chExt cx="887" cy="229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8905" y="7356"/>
              <a:ext cx="299" cy="213"/>
              <a:chOff x="8905" y="7356"/>
              <a:chExt cx="299" cy="213"/>
            </a:xfrm>
          </p:grpSpPr>
          <p:sp>
            <p:nvSpPr>
              <p:cNvPr id="1029" name="Line 5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0" name="Line 6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1" name="Line 7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9095" y="7367"/>
              <a:ext cx="299" cy="213"/>
              <a:chOff x="8905" y="7356"/>
              <a:chExt cx="299" cy="213"/>
            </a:xfrm>
          </p:grpSpPr>
          <p:sp>
            <p:nvSpPr>
              <p:cNvPr id="1033" name="Line 9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4" name="Line 10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5" name="Line 11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9297" y="7367"/>
              <a:ext cx="299" cy="213"/>
              <a:chOff x="8905" y="7356"/>
              <a:chExt cx="299" cy="213"/>
            </a:xfrm>
          </p:grpSpPr>
          <p:sp>
            <p:nvSpPr>
              <p:cNvPr id="1037" name="Line 13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8" name="Line 14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9" name="Line 15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9493" y="7372"/>
              <a:ext cx="299" cy="213"/>
              <a:chOff x="8905" y="7356"/>
              <a:chExt cx="299" cy="213"/>
            </a:xfrm>
          </p:grpSpPr>
          <p:sp>
            <p:nvSpPr>
              <p:cNvPr id="1041" name="Line 17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42" name="Line 18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43" name="Line 19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1833418" y="642918"/>
            <a:ext cx="428628" cy="1071570"/>
          </a:xfrm>
          <a:prstGeom prst="rect">
            <a:avLst/>
          </a:prstGeom>
          <a:solidFill>
            <a:srgbClr val="0014A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3" name="Text Box 29"/>
          <p:cNvSpPr txBox="1">
            <a:spLocks noChangeArrowheads="1"/>
          </p:cNvSpPr>
          <p:nvPr/>
        </p:nvSpPr>
        <p:spPr bwMode="auto">
          <a:xfrm>
            <a:off x="5214942" y="2214554"/>
            <a:ext cx="3500462" cy="6429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(x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+x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)(x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x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2" name="Text Box 38"/>
          <p:cNvSpPr txBox="1">
            <a:spLocks noChangeArrowheads="1"/>
          </p:cNvSpPr>
          <p:nvPr/>
        </p:nvSpPr>
        <p:spPr bwMode="auto">
          <a:xfrm>
            <a:off x="4286248" y="3071810"/>
            <a:ext cx="428628" cy="44439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2214546" y="1212834"/>
            <a:ext cx="1285884" cy="1588"/>
          </a:xfrm>
          <a:prstGeom prst="straightConnector1">
            <a:avLst/>
          </a:prstGeom>
          <a:ln w="666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2754518" y="2143116"/>
            <a:ext cx="1116000" cy="1588"/>
          </a:xfrm>
          <a:prstGeom prst="straightConnector1">
            <a:avLst/>
          </a:prstGeom>
          <a:ln w="508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47"/>
          <p:cNvGrpSpPr/>
          <p:nvPr/>
        </p:nvGrpSpPr>
        <p:grpSpPr>
          <a:xfrm>
            <a:off x="523972" y="797105"/>
            <a:ext cx="142876" cy="1000926"/>
            <a:chOff x="3357554" y="1714488"/>
            <a:chExt cx="72232" cy="572298"/>
          </a:xfrm>
        </p:grpSpPr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3143240" y="2000240"/>
              <a:ext cx="571504" cy="1588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rot="5400000">
              <a:off x="3072596" y="1999446"/>
              <a:ext cx="571504" cy="1588"/>
            </a:xfrm>
            <a:prstGeom prst="line">
              <a:avLst/>
            </a:prstGeom>
            <a:ln w="635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Прямая со стрелкой 48"/>
          <p:cNvCxnSpPr/>
          <p:nvPr/>
        </p:nvCxnSpPr>
        <p:spPr>
          <a:xfrm rot="5400000">
            <a:off x="1665594" y="1858158"/>
            <a:ext cx="2145522" cy="794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5400000">
            <a:off x="749367" y="1858158"/>
            <a:ext cx="2145522" cy="794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677004" y="754474"/>
            <a:ext cx="1073886" cy="923782"/>
            <a:chOff x="8905" y="7356"/>
            <a:chExt cx="887" cy="229"/>
          </a:xfrm>
        </p:grpSpPr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8905" y="7356"/>
              <a:ext cx="299" cy="213"/>
              <a:chOff x="8905" y="7356"/>
              <a:chExt cx="299" cy="213"/>
            </a:xfrm>
          </p:grpSpPr>
          <p:sp>
            <p:nvSpPr>
              <p:cNvPr id="67" name="Line 5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Line 6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Line 7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9095" y="7367"/>
              <a:ext cx="299" cy="213"/>
              <a:chOff x="8905" y="7356"/>
              <a:chExt cx="299" cy="213"/>
            </a:xfrm>
          </p:grpSpPr>
          <p:sp>
            <p:nvSpPr>
              <p:cNvPr id="64" name="Line 9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Line 10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Line 11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" name="Group 12"/>
            <p:cNvGrpSpPr>
              <a:grpSpLocks/>
            </p:cNvGrpSpPr>
            <p:nvPr/>
          </p:nvGrpSpPr>
          <p:grpSpPr bwMode="auto">
            <a:xfrm>
              <a:off x="9297" y="7367"/>
              <a:ext cx="299" cy="213"/>
              <a:chOff x="8905" y="7356"/>
              <a:chExt cx="299" cy="213"/>
            </a:xfrm>
          </p:grpSpPr>
          <p:sp>
            <p:nvSpPr>
              <p:cNvPr id="61" name="Line 13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Line 14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Line 15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2" name="Group 16"/>
            <p:cNvGrpSpPr>
              <a:grpSpLocks/>
            </p:cNvGrpSpPr>
            <p:nvPr/>
          </p:nvGrpSpPr>
          <p:grpSpPr bwMode="auto">
            <a:xfrm>
              <a:off x="9493" y="7372"/>
              <a:ext cx="299" cy="213"/>
              <a:chOff x="8905" y="7356"/>
              <a:chExt cx="299" cy="213"/>
            </a:xfrm>
          </p:grpSpPr>
          <p:sp>
            <p:nvSpPr>
              <p:cNvPr id="58" name="Line 17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Line 18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Line 19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3" name="Группа 75"/>
          <p:cNvGrpSpPr/>
          <p:nvPr/>
        </p:nvGrpSpPr>
        <p:grpSpPr>
          <a:xfrm>
            <a:off x="2928926" y="357166"/>
            <a:ext cx="1357322" cy="769441"/>
            <a:chOff x="2928926" y="357166"/>
            <a:chExt cx="1357322" cy="769441"/>
          </a:xfrm>
        </p:grpSpPr>
        <p:sp>
          <p:nvSpPr>
            <p:cNvPr id="71" name="TextBox 70"/>
            <p:cNvSpPr txBox="1"/>
            <p:nvPr/>
          </p:nvSpPr>
          <p:spPr>
            <a:xfrm>
              <a:off x="2928926" y="357166"/>
              <a:ext cx="13573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44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у</a:t>
              </a:r>
              <a:r>
                <a:rPr lang="ru-RU" sz="4400" b="1" baseline="-25000" dirty="0" err="1" smtClean="0">
                  <a:latin typeface="Times New Roman" pitchFamily="18" charset="0"/>
                  <a:cs typeface="Times New Roman" pitchFamily="18" charset="0"/>
                </a:rPr>
                <a:t>нач</a:t>
              </a:r>
              <a:endParaRPr lang="ru-RU" sz="4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4" name="Прямая со стрелкой 73"/>
            <p:cNvCxnSpPr/>
            <p:nvPr/>
          </p:nvCxnSpPr>
          <p:spPr>
            <a:xfrm>
              <a:off x="3048052" y="464229"/>
              <a:ext cx="500066" cy="1588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77"/>
          <p:cNvGrpSpPr/>
          <p:nvPr/>
        </p:nvGrpSpPr>
        <p:grpSpPr>
          <a:xfrm>
            <a:off x="3707315" y="503153"/>
            <a:ext cx="1357322" cy="646331"/>
            <a:chOff x="3143240" y="3500438"/>
            <a:chExt cx="1357322" cy="646331"/>
          </a:xfrm>
        </p:grpSpPr>
        <p:sp>
          <p:nvSpPr>
            <p:cNvPr id="73" name="TextBox 72"/>
            <p:cNvSpPr txBox="1"/>
            <p:nvPr/>
          </p:nvSpPr>
          <p:spPr>
            <a:xfrm>
              <a:off x="3143240" y="3500438"/>
              <a:ext cx="1357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у</a:t>
              </a:r>
              <a:r>
                <a:rPr lang="ru-RU" sz="3600" b="1" baseline="-25000" dirty="0" err="1" smtClean="0">
                  <a:latin typeface="Times New Roman" pitchFamily="18" charset="0"/>
                  <a:cs typeface="Times New Roman" pitchFamily="18" charset="0"/>
                </a:rPr>
                <a:t>кон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7" name="Прямая со стрелкой 76"/>
            <p:cNvCxnSpPr/>
            <p:nvPr/>
          </p:nvCxnSpPr>
          <p:spPr>
            <a:xfrm>
              <a:off x="3214678" y="3617976"/>
              <a:ext cx="500066" cy="1588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Box 79"/>
          <p:cNvSpPr txBox="1"/>
          <p:nvPr/>
        </p:nvSpPr>
        <p:spPr>
          <a:xfrm>
            <a:off x="2000232" y="2642790"/>
            <a:ext cx="1071570" cy="5004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000" b="1" baseline="-25000" dirty="0" err="1" smtClean="0">
                <a:latin typeface="Times New Roman" pitchFamily="18" charset="0"/>
                <a:cs typeface="Times New Roman" pitchFamily="18" charset="0"/>
              </a:rPr>
              <a:t>нач</a:t>
            </a:r>
            <a:endParaRPr lang="ru-RU" sz="4000" dirty="0"/>
          </a:p>
        </p:txBody>
      </p:sp>
      <p:cxnSp>
        <p:nvCxnSpPr>
          <p:cNvPr id="81" name="Прямая со стрелкой 80"/>
          <p:cNvCxnSpPr/>
          <p:nvPr/>
        </p:nvCxnSpPr>
        <p:spPr>
          <a:xfrm rot="5400000">
            <a:off x="2808818" y="1858158"/>
            <a:ext cx="2145522" cy="794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1845293" y="2571744"/>
            <a:ext cx="2000264" cy="1588"/>
          </a:xfrm>
          <a:prstGeom prst="straightConnector1">
            <a:avLst/>
          </a:prstGeom>
          <a:ln w="508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2821675" y="1571612"/>
            <a:ext cx="1071570" cy="5004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кон</a:t>
            </a:r>
            <a:endParaRPr lang="ru-RU" sz="4000" dirty="0"/>
          </a:p>
        </p:txBody>
      </p:sp>
      <p:cxnSp>
        <p:nvCxnSpPr>
          <p:cNvPr id="85" name="Прямая со стрелкой 84"/>
          <p:cNvCxnSpPr/>
          <p:nvPr/>
        </p:nvCxnSpPr>
        <p:spPr>
          <a:xfrm>
            <a:off x="2857488" y="1357298"/>
            <a:ext cx="928694" cy="1588"/>
          </a:xfrm>
          <a:prstGeom prst="straightConnector1">
            <a:avLst/>
          </a:prstGeom>
          <a:ln w="666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3428992" y="2607557"/>
            <a:ext cx="857256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3"/>
          <p:cNvGrpSpPr>
            <a:grpSpLocks/>
          </p:cNvGrpSpPr>
          <p:nvPr/>
        </p:nvGrpSpPr>
        <p:grpSpPr bwMode="auto">
          <a:xfrm rot="21334037">
            <a:off x="675462" y="579988"/>
            <a:ext cx="2104496" cy="923782"/>
            <a:chOff x="8905" y="7356"/>
            <a:chExt cx="887" cy="229"/>
          </a:xfrm>
        </p:grpSpPr>
        <p:grpSp>
          <p:nvGrpSpPr>
            <p:cNvPr id="16" name="Group 4"/>
            <p:cNvGrpSpPr>
              <a:grpSpLocks/>
            </p:cNvGrpSpPr>
            <p:nvPr/>
          </p:nvGrpSpPr>
          <p:grpSpPr bwMode="auto">
            <a:xfrm>
              <a:off x="8905" y="7356"/>
              <a:ext cx="299" cy="213"/>
              <a:chOff x="8905" y="7356"/>
              <a:chExt cx="299" cy="213"/>
            </a:xfrm>
          </p:grpSpPr>
          <p:sp>
            <p:nvSpPr>
              <p:cNvPr id="102" name="Line 5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" name="Line 6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4" name="Line 7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7" name="Group 8"/>
            <p:cNvGrpSpPr>
              <a:grpSpLocks/>
            </p:cNvGrpSpPr>
            <p:nvPr/>
          </p:nvGrpSpPr>
          <p:grpSpPr bwMode="auto">
            <a:xfrm>
              <a:off x="9095" y="7367"/>
              <a:ext cx="299" cy="213"/>
              <a:chOff x="8905" y="7356"/>
              <a:chExt cx="299" cy="213"/>
            </a:xfrm>
          </p:grpSpPr>
          <p:sp>
            <p:nvSpPr>
              <p:cNvPr id="99" name="Line 9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0" name="Line 10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1" name="Line 11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8" name="Group 12"/>
            <p:cNvGrpSpPr>
              <a:grpSpLocks/>
            </p:cNvGrpSpPr>
            <p:nvPr/>
          </p:nvGrpSpPr>
          <p:grpSpPr bwMode="auto">
            <a:xfrm>
              <a:off x="9297" y="7367"/>
              <a:ext cx="299" cy="213"/>
              <a:chOff x="8905" y="7356"/>
              <a:chExt cx="299" cy="213"/>
            </a:xfrm>
          </p:grpSpPr>
          <p:sp>
            <p:nvSpPr>
              <p:cNvPr id="96" name="Line 13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7" name="Line 14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8" name="Line 15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9" name="Group 16"/>
            <p:cNvGrpSpPr>
              <a:grpSpLocks/>
            </p:cNvGrpSpPr>
            <p:nvPr/>
          </p:nvGrpSpPr>
          <p:grpSpPr bwMode="auto">
            <a:xfrm>
              <a:off x="9493" y="7372"/>
              <a:ext cx="299" cy="213"/>
              <a:chOff x="8905" y="7356"/>
              <a:chExt cx="299" cy="213"/>
            </a:xfrm>
          </p:grpSpPr>
          <p:sp>
            <p:nvSpPr>
              <p:cNvPr id="93" name="Line 17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" name="Line 18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5" name="Line 19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05" name="TextBox 104"/>
          <p:cNvSpPr txBox="1"/>
          <p:nvPr/>
        </p:nvSpPr>
        <p:spPr>
          <a:xfrm>
            <a:off x="4714876" y="272457"/>
            <a:ext cx="1857388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 =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s =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110"/>
          <p:cNvGrpSpPr/>
          <p:nvPr/>
        </p:nvGrpSpPr>
        <p:grpSpPr>
          <a:xfrm>
            <a:off x="6357950" y="208642"/>
            <a:ext cx="1785950" cy="1077218"/>
            <a:chOff x="4714876" y="1500174"/>
            <a:chExt cx="1785950" cy="1077218"/>
          </a:xfrm>
        </p:grpSpPr>
        <p:sp>
          <p:nvSpPr>
            <p:cNvPr id="106" name="TextBox 105"/>
            <p:cNvSpPr txBox="1"/>
            <p:nvPr/>
          </p:nvSpPr>
          <p:spPr>
            <a:xfrm>
              <a:off x="4714876" y="1500174"/>
              <a:ext cx="17859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к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+ 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0" name="Прямая соединительная линия 109"/>
            <p:cNvCxnSpPr/>
            <p:nvPr/>
          </p:nvCxnSpPr>
          <p:spPr>
            <a:xfrm>
              <a:off x="4850360" y="2071678"/>
              <a:ext cx="1000132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extBox 111"/>
          <p:cNvSpPr txBox="1"/>
          <p:nvPr/>
        </p:nvSpPr>
        <p:spPr>
          <a:xfrm>
            <a:off x="4143372" y="2272721"/>
            <a:ext cx="524206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143504" y="3063436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sym typeface="Symbol" pitchFamily="18" charset="2"/>
              </a:rPr>
              <a:t>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8117796" y="397072"/>
            <a:ext cx="85725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 =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Двойные круглые скобки 115"/>
          <p:cNvSpPr/>
          <p:nvPr/>
        </p:nvSpPr>
        <p:spPr>
          <a:xfrm flipH="1">
            <a:off x="6357950" y="199506"/>
            <a:ext cx="1428760" cy="1071570"/>
          </a:xfrm>
          <a:prstGeom prst="bracketPair">
            <a:avLst/>
          </a:prstGeom>
          <a:ln w="53975">
            <a:solidFill>
              <a:srgbClr val="001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116"/>
          <p:cNvGrpSpPr/>
          <p:nvPr/>
        </p:nvGrpSpPr>
        <p:grpSpPr>
          <a:xfrm>
            <a:off x="4714876" y="1142984"/>
            <a:ext cx="2214578" cy="1077218"/>
            <a:chOff x="4714876" y="1500174"/>
            <a:chExt cx="1785950" cy="1077218"/>
          </a:xfrm>
        </p:grpSpPr>
        <p:sp>
          <p:nvSpPr>
            <p:cNvPr id="118" name="TextBox 117"/>
            <p:cNvSpPr txBox="1"/>
            <p:nvPr/>
          </p:nvSpPr>
          <p:spPr>
            <a:xfrm>
              <a:off x="4714876" y="1500174"/>
              <a:ext cx="17859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к 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ru-RU" sz="32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9" name="Прямая соединительная линия 118"/>
            <p:cNvCxnSpPr/>
            <p:nvPr/>
          </p:nvCxnSpPr>
          <p:spPr>
            <a:xfrm>
              <a:off x="4830099" y="2071678"/>
              <a:ext cx="1304798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TextBox 120"/>
          <p:cNvSpPr txBox="1"/>
          <p:nvPr/>
        </p:nvSpPr>
        <p:spPr>
          <a:xfrm>
            <a:off x="4143372" y="1381438"/>
            <a:ext cx="642942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643702" y="1420362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sym typeface="Symbol" pitchFamily="18" charset="2"/>
              </a:rPr>
              <a:t>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Двойные круглые скобки 123"/>
          <p:cNvSpPr/>
          <p:nvPr/>
        </p:nvSpPr>
        <p:spPr>
          <a:xfrm flipH="1">
            <a:off x="4753800" y="1135592"/>
            <a:ext cx="1928826" cy="1071570"/>
          </a:xfrm>
          <a:prstGeom prst="bracketPair">
            <a:avLst/>
          </a:prstGeom>
          <a:ln w="53975">
            <a:solidFill>
              <a:srgbClr val="001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TextBox 126"/>
          <p:cNvSpPr txBox="1"/>
          <p:nvPr/>
        </p:nvSpPr>
        <p:spPr>
          <a:xfrm>
            <a:off x="7000892" y="1357298"/>
            <a:ext cx="171451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Двойные круглые скобки 127"/>
          <p:cNvSpPr/>
          <p:nvPr/>
        </p:nvSpPr>
        <p:spPr>
          <a:xfrm flipH="1">
            <a:off x="6985126" y="1397204"/>
            <a:ext cx="1158774" cy="642942"/>
          </a:xfrm>
          <a:prstGeom prst="bracketPair">
            <a:avLst/>
          </a:prstGeom>
          <a:ln w="53975">
            <a:solidFill>
              <a:srgbClr val="001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128"/>
          <p:cNvGrpSpPr/>
          <p:nvPr/>
        </p:nvGrpSpPr>
        <p:grpSpPr>
          <a:xfrm>
            <a:off x="6475822" y="3643314"/>
            <a:ext cx="1168012" cy="1077218"/>
            <a:chOff x="4714876" y="1500174"/>
            <a:chExt cx="748947" cy="1479313"/>
          </a:xfrm>
        </p:grpSpPr>
        <p:sp>
          <p:nvSpPr>
            <p:cNvPr id="130" name="TextBox 129"/>
            <p:cNvSpPr txBox="1"/>
            <p:nvPr/>
          </p:nvSpPr>
          <p:spPr>
            <a:xfrm>
              <a:off x="4714876" y="1500174"/>
              <a:ext cx="748947" cy="1479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kx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к </a:t>
              </a:r>
              <a:r>
                <a:rPr lang="en-US" sz="32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1" name="Прямая соединительная линия 130"/>
            <p:cNvCxnSpPr/>
            <p:nvPr/>
          </p:nvCxnSpPr>
          <p:spPr>
            <a:xfrm>
              <a:off x="4809880" y="2288189"/>
              <a:ext cx="342848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134"/>
          <p:cNvGrpSpPr/>
          <p:nvPr/>
        </p:nvGrpSpPr>
        <p:grpSpPr>
          <a:xfrm>
            <a:off x="4714876" y="2000240"/>
            <a:ext cx="500066" cy="1077218"/>
            <a:chOff x="4714876" y="1500174"/>
            <a:chExt cx="1785950" cy="1077218"/>
          </a:xfrm>
        </p:grpSpPr>
        <p:sp>
          <p:nvSpPr>
            <p:cNvPr id="136" name="TextBox 135"/>
            <p:cNvSpPr txBox="1"/>
            <p:nvPr/>
          </p:nvSpPr>
          <p:spPr>
            <a:xfrm>
              <a:off x="4714876" y="1500174"/>
              <a:ext cx="17859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endPara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7" name="Прямая соединительная линия 136"/>
            <p:cNvCxnSpPr/>
            <p:nvPr/>
          </p:nvCxnSpPr>
          <p:spPr>
            <a:xfrm>
              <a:off x="4830097" y="2071678"/>
              <a:ext cx="1160457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TextBox 140"/>
          <p:cNvSpPr txBox="1"/>
          <p:nvPr/>
        </p:nvSpPr>
        <p:spPr>
          <a:xfrm>
            <a:off x="4993236" y="2261852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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Группа 141"/>
          <p:cNvGrpSpPr/>
          <p:nvPr/>
        </p:nvGrpSpPr>
        <p:grpSpPr>
          <a:xfrm>
            <a:off x="5277142" y="3706378"/>
            <a:ext cx="1000132" cy="1077218"/>
            <a:chOff x="4714876" y="1500174"/>
            <a:chExt cx="1785950" cy="1077218"/>
          </a:xfrm>
        </p:grpSpPr>
        <p:sp>
          <p:nvSpPr>
            <p:cNvPr id="143" name="TextBox 142"/>
            <p:cNvSpPr txBox="1"/>
            <p:nvPr/>
          </p:nvSpPr>
          <p:spPr>
            <a:xfrm>
              <a:off x="4714876" y="1500174"/>
              <a:ext cx="17859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kx</a:t>
              </a:r>
              <a:r>
                <a:rPr lang="ru-RU" sz="32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4" name="Прямая соединительная линия 143"/>
            <p:cNvCxnSpPr/>
            <p:nvPr/>
          </p:nvCxnSpPr>
          <p:spPr>
            <a:xfrm>
              <a:off x="4830099" y="2071678"/>
              <a:ext cx="1304798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6" name="Text Box 29"/>
          <p:cNvSpPr txBox="1">
            <a:spLocks noChangeArrowheads="1"/>
          </p:cNvSpPr>
          <p:nvPr/>
        </p:nvSpPr>
        <p:spPr bwMode="auto">
          <a:xfrm>
            <a:off x="5373584" y="3000372"/>
            <a:ext cx="2357454" cy="6429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 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Группа 146"/>
          <p:cNvGrpSpPr/>
          <p:nvPr/>
        </p:nvGrpSpPr>
        <p:grpSpPr>
          <a:xfrm>
            <a:off x="4778922" y="2786058"/>
            <a:ext cx="500066" cy="1077218"/>
            <a:chOff x="4714876" y="1500174"/>
            <a:chExt cx="1785950" cy="1077218"/>
          </a:xfrm>
        </p:grpSpPr>
        <p:sp>
          <p:nvSpPr>
            <p:cNvPr id="148" name="TextBox 147"/>
            <p:cNvSpPr txBox="1"/>
            <p:nvPr/>
          </p:nvSpPr>
          <p:spPr>
            <a:xfrm>
              <a:off x="4714876" y="1500174"/>
              <a:ext cx="17859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endPara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9" name="Прямая соединительная линия 148"/>
            <p:cNvCxnSpPr/>
            <p:nvPr/>
          </p:nvCxnSpPr>
          <p:spPr>
            <a:xfrm>
              <a:off x="4830097" y="2071678"/>
              <a:ext cx="1160457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0" name="Text Box 38"/>
          <p:cNvSpPr txBox="1">
            <a:spLocks noChangeArrowheads="1"/>
          </p:cNvSpPr>
          <p:nvPr/>
        </p:nvSpPr>
        <p:spPr bwMode="auto">
          <a:xfrm>
            <a:off x="4625826" y="3977346"/>
            <a:ext cx="81791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7842382" y="389680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sym typeface="Symbol" pitchFamily="18" charset="2"/>
              </a:rPr>
              <a:t>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6134398" y="3661044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sym typeface="Symbol" pitchFamily="18" charset="2"/>
              </a:rPr>
              <a:t>-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4786250" y="4929198"/>
            <a:ext cx="4357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 = </a:t>
            </a:r>
            <a:r>
              <a:rPr lang="ru-RU" sz="4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000" b="1" baseline="-25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000" b="1" baseline="-25000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4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Группа 153"/>
          <p:cNvGrpSpPr/>
          <p:nvPr/>
        </p:nvGrpSpPr>
        <p:grpSpPr>
          <a:xfrm>
            <a:off x="71406" y="3429000"/>
            <a:ext cx="1168012" cy="1077218"/>
            <a:chOff x="4714876" y="1500174"/>
            <a:chExt cx="748947" cy="1479312"/>
          </a:xfrm>
        </p:grpSpPr>
        <p:sp>
          <p:nvSpPr>
            <p:cNvPr id="155" name="TextBox 154"/>
            <p:cNvSpPr txBox="1"/>
            <p:nvPr/>
          </p:nvSpPr>
          <p:spPr>
            <a:xfrm>
              <a:off x="4714876" y="1500174"/>
              <a:ext cx="748947" cy="1479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kx</a:t>
              </a:r>
              <a:r>
                <a:rPr lang="en-US" sz="32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6" name="Прямая соединительная линия 155"/>
            <p:cNvCxnSpPr/>
            <p:nvPr/>
          </p:nvCxnSpPr>
          <p:spPr>
            <a:xfrm>
              <a:off x="4809880" y="2288189"/>
              <a:ext cx="342848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7" name="Text Box 38"/>
          <p:cNvSpPr txBox="1">
            <a:spLocks noChangeArrowheads="1"/>
          </p:cNvSpPr>
          <p:nvPr/>
        </p:nvSpPr>
        <p:spPr bwMode="auto">
          <a:xfrm>
            <a:off x="534512" y="3548718"/>
            <a:ext cx="117996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-25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 =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П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1413944" y="3748260"/>
            <a:ext cx="3286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отенциальная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упруго                                             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деформированного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тела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2719522" y="6115565"/>
            <a:ext cx="4000528" cy="707886"/>
          </a:xfrm>
          <a:prstGeom prst="rect">
            <a:avLst/>
          </a:prstGeom>
          <a:solidFill>
            <a:srgbClr val="006600">
              <a:alpha val="18000"/>
            </a:srgb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потенциальная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Группа 132"/>
          <p:cNvGrpSpPr/>
          <p:nvPr/>
        </p:nvGrpSpPr>
        <p:grpSpPr>
          <a:xfrm>
            <a:off x="0" y="5572140"/>
            <a:ext cx="1857388" cy="857256"/>
            <a:chOff x="0" y="5572140"/>
            <a:chExt cx="1857388" cy="857256"/>
          </a:xfrm>
        </p:grpSpPr>
        <p:sp>
          <p:nvSpPr>
            <p:cNvPr id="115" name="Text Box 26"/>
            <p:cNvSpPr txBox="1">
              <a:spLocks noChangeArrowheads="1"/>
            </p:cNvSpPr>
            <p:nvPr/>
          </p:nvSpPr>
          <p:spPr bwMode="auto">
            <a:xfrm>
              <a:off x="0" y="5572140"/>
              <a:ext cx="1857388" cy="85725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= 0   </a:t>
              </a:r>
            </a:p>
          </p:txBody>
        </p:sp>
        <p:grpSp>
          <p:nvGrpSpPr>
            <p:cNvPr id="28" name="Group 27"/>
            <p:cNvGrpSpPr>
              <a:grpSpLocks/>
            </p:cNvGrpSpPr>
            <p:nvPr/>
          </p:nvGrpSpPr>
          <p:grpSpPr bwMode="auto">
            <a:xfrm>
              <a:off x="428596" y="6000768"/>
              <a:ext cx="357190" cy="372270"/>
              <a:chOff x="12870" y="6189"/>
              <a:chExt cx="245" cy="260"/>
            </a:xfrm>
          </p:grpSpPr>
          <p:sp>
            <p:nvSpPr>
              <p:cNvPr id="125" name="Oval 28"/>
              <p:cNvSpPr>
                <a:spLocks noChangeArrowheads="1"/>
              </p:cNvSpPr>
              <p:nvPr/>
            </p:nvSpPr>
            <p:spPr bwMode="auto">
              <a:xfrm>
                <a:off x="12870" y="6189"/>
                <a:ext cx="245" cy="260"/>
              </a:xfrm>
              <a:prstGeom prst="ellipse">
                <a:avLst/>
              </a:prstGeom>
              <a:noFill/>
              <a:ln w="603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6" name="Line 29"/>
              <p:cNvSpPr>
                <a:spLocks noChangeShapeType="1"/>
              </p:cNvSpPr>
              <p:nvPr/>
            </p:nvSpPr>
            <p:spPr bwMode="auto">
              <a:xfrm rot="-23022008">
                <a:off x="13098" y="6250"/>
                <a:ext cx="15" cy="77"/>
              </a:xfrm>
              <a:prstGeom prst="line">
                <a:avLst/>
              </a:prstGeom>
              <a:noFill/>
              <a:ln w="6032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2" name="Line 30"/>
              <p:cNvSpPr>
                <a:spLocks noChangeShapeType="1"/>
              </p:cNvSpPr>
              <p:nvPr/>
            </p:nvSpPr>
            <p:spPr bwMode="auto">
              <a:xfrm rot="-23022008">
                <a:off x="12882" y="6315"/>
                <a:ext cx="15" cy="77"/>
              </a:xfrm>
              <a:prstGeom prst="line">
                <a:avLst/>
              </a:prstGeom>
              <a:noFill/>
              <a:ln w="60325">
                <a:solidFill>
                  <a:srgbClr val="0000FF"/>
                </a:solidFill>
                <a:round/>
                <a:headEnd type="triangle" w="med" len="med"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34" name="TextBox 133"/>
          <p:cNvSpPr txBox="1"/>
          <p:nvPr/>
        </p:nvSpPr>
        <p:spPr>
          <a:xfrm rot="1347284">
            <a:off x="1795508" y="5386281"/>
            <a:ext cx="941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0" y="2357430"/>
            <a:ext cx="1643074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kx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2183E-6 L 0.09254 4.42183E-6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500"/>
                            </p:stCondLst>
                            <p:childTnLst>
                              <p:par>
                                <p:cTn id="1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3" dur="300"/>
                                        <p:tgtEl>
                                          <p:spTgt spid="10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4" dur="300"/>
                                        <p:tgtEl>
                                          <p:spTgt spid="10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300"/>
                                        <p:tgtEl>
                                          <p:spTgt spid="10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300"/>
                            </p:stCondLst>
                            <p:childTnLst>
                              <p:par>
                                <p:cTn id="1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3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3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3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"/>
                            </p:stCondLst>
                            <p:childTnLst>
                              <p:par>
                                <p:cTn id="18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37" dur="2000" fill="hold"/>
                                        <p:tgtEl>
                                          <p:spTgt spid="105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000"/>
                            </p:stCondLst>
                            <p:childTnLst>
                              <p:par>
                                <p:cTn id="2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000"/>
                            </p:stCondLst>
                            <p:childTnLst>
                              <p:par>
                                <p:cTn id="2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000"/>
                            </p:stCondLst>
                            <p:childTnLst>
                              <p:par>
                                <p:cTn id="28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4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9" dur="4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0" dur="4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1" dur="4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6" dur="4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7" dur="4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4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3" dur="4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4" dur="4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4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0" dur="400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1" dur="400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2" dur="400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15" dur="1000" fill="hold"/>
                                        <p:tgtEl>
                                          <p:spTgt spid="105">
                                            <p:bg/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2000"/>
                            </p:stCondLst>
                            <p:childTnLst>
                              <p:par>
                                <p:cTn id="31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18" dur="10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2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4000"/>
                            </p:stCondLst>
                            <p:childTnLst>
                              <p:par>
                                <p:cTn id="3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3" dur="4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4" dur="4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5" dur="4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6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2000"/>
                            </p:stCondLst>
                            <p:childTnLst>
                              <p:par>
                                <p:cTn id="3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0" dur="400"/>
                                        <p:tgtEl>
                                          <p:spTgt spid="12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1" dur="400"/>
                                        <p:tgtEl>
                                          <p:spTgt spid="12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2" dur="400"/>
                                        <p:tgtEl>
                                          <p:spTgt spid="12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2400"/>
                            </p:stCondLst>
                            <p:childTnLst>
                              <p:par>
                                <p:cTn id="3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6" dur="4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7" dur="4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8" dur="4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62" dur="2000" fill="hold"/>
                                        <p:tgtEl>
                                          <p:spTgt spid="120">
                                            <p:bg/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64" dur="2000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7" dur="2000" fill="hold"/>
                                        <p:tgtEl>
                                          <p:spTgt spid="15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9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045" grpId="0" animBg="1"/>
      <p:bldP spid="1045" grpId="1" animBg="1"/>
      <p:bldP spid="1053" grpId="0" animBg="1"/>
      <p:bldP spid="1053" grpId="1" animBg="1"/>
      <p:bldP spid="1062" grpId="0" animBg="1"/>
      <p:bldP spid="80" grpId="0" animBg="1"/>
      <p:bldP spid="84" grpId="0" animBg="1"/>
      <p:bldP spid="87" grpId="0" animBg="1"/>
      <p:bldP spid="105" grpId="0" build="p" animBg="1" advAuto="0"/>
      <p:bldP spid="105" grpId="1" build="p" animBg="1" advAuto="0"/>
      <p:bldP spid="112" grpId="0" animBg="1"/>
      <p:bldP spid="113" grpId="0"/>
      <p:bldP spid="114" grpId="0" build="p" animBg="1" advAuto="0"/>
      <p:bldP spid="116" grpId="0" animBg="1"/>
      <p:bldP spid="121" grpId="0" animBg="1"/>
      <p:bldP spid="122" grpId="0"/>
      <p:bldP spid="124" grpId="0" animBg="1"/>
      <p:bldP spid="127" grpId="0" animBg="1"/>
      <p:bldP spid="128" grpId="0" animBg="1"/>
      <p:bldP spid="141" grpId="0"/>
      <p:bldP spid="146" grpId="0" build="p" animBg="1" advAuto="0"/>
      <p:bldP spid="150" grpId="0"/>
      <p:bldP spid="151" grpId="0"/>
      <p:bldP spid="152" grpId="0"/>
      <p:bldP spid="153" grpId="0"/>
      <p:bldP spid="157" grpId="0"/>
      <p:bldP spid="157" grpId="1"/>
      <p:bldP spid="158" grpId="0" build="p" advAuto="0"/>
      <p:bldP spid="120" grpId="0" build="p" animBg="1" advAuto="0"/>
      <p:bldP spid="120" grpId="1" build="allAtOnce" animBg="1"/>
      <p:bldP spid="134" grpId="0"/>
      <p:bldP spid="13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786058"/>
            <a:ext cx="9144000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Вопросы к зачёту №4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9.Энергия. Закон сохранения энергии.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32" y="5514986"/>
            <a:ext cx="8643998" cy="5847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sz="3200" b="1" u="sng" cap="all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энергия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- способность совершать 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РАБОТУ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2" y="6201811"/>
            <a:ext cx="8858280" cy="584775"/>
          </a:xfrm>
          <a:prstGeom prst="rect">
            <a:avLst/>
          </a:prstGeom>
          <a:blipFill dpi="0" rotWithShape="1">
            <a:blip r:embed="rId6" cstate="print">
              <a:alphaModFix amt="84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– процесс изменения  </a:t>
            </a:r>
            <a:r>
              <a:rPr lang="ru-RU" sz="3200" b="1" u="sng" cap="all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энергии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 advAuto="0"/>
      <p:bldP spid="4" grpId="0" build="p" animBg="1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140111" y="2371491"/>
            <a:ext cx="1377221" cy="0"/>
          </a:xfrm>
          <a:prstGeom prst="line">
            <a:avLst/>
          </a:prstGeom>
          <a:noFill/>
          <a:ln w="6667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350964" y="143696"/>
            <a:ext cx="2200560" cy="0"/>
          </a:xfrm>
          <a:prstGeom prst="line">
            <a:avLst/>
          </a:prstGeom>
          <a:noFill/>
          <a:ln w="6667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642910" y="956677"/>
            <a:ext cx="714380" cy="523220"/>
            <a:chOff x="3176291" y="2714620"/>
            <a:chExt cx="714380" cy="523220"/>
          </a:xfrm>
        </p:grpSpPr>
        <p:sp>
          <p:nvSpPr>
            <p:cNvPr id="5" name="TextBox 4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 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Line 29"/>
            <p:cNvSpPr>
              <a:spLocks noChangeShapeType="1"/>
            </p:cNvSpPr>
            <p:nvPr/>
          </p:nvSpPr>
          <p:spPr bwMode="auto">
            <a:xfrm>
              <a:off x="3258746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FF0000"/>
                </a:solidFill>
              </a:endParaRPr>
            </a:p>
          </p:txBody>
        </p:sp>
      </p:grp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096394" y="-85775"/>
            <a:ext cx="422148" cy="448342"/>
          </a:xfrm>
          <a:prstGeom prst="ellipse">
            <a:avLst/>
          </a:prstGeom>
          <a:solidFill>
            <a:srgbClr val="006600"/>
          </a:solidFill>
          <a:ln w="66675">
            <a:solidFill>
              <a:srgbClr val="0066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 flipH="1">
            <a:off x="1293244" y="382760"/>
            <a:ext cx="71438" cy="785817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lg" len="lg"/>
          </a:ln>
          <a:effectLst/>
          <a:scene3d>
            <a:camera prst="orthographicFront">
              <a:rot lat="0" lon="0" rev="3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285720" y="199976"/>
            <a:ext cx="74882" cy="2143141"/>
          </a:xfrm>
          <a:prstGeom prst="line">
            <a:avLst/>
          </a:prstGeom>
          <a:noFill/>
          <a:ln w="6667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scene3d>
            <a:camera prst="orthographicFront">
              <a:rot lat="0" lon="0" rev="12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85720" y="914357"/>
            <a:ext cx="92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h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1714480" y="142851"/>
            <a:ext cx="74882" cy="2143141"/>
          </a:xfrm>
          <a:prstGeom prst="line">
            <a:avLst/>
          </a:prstGeom>
          <a:noFill/>
          <a:ln w="66675">
            <a:solidFill>
              <a:srgbClr val="0000FF"/>
            </a:solidFill>
            <a:round/>
            <a:headEnd type="none" w="med" len="med"/>
            <a:tailEnd type="stealth" w="lg" len="lg"/>
          </a:ln>
          <a:effectLst/>
          <a:scene3d>
            <a:camera prst="orthographicFront">
              <a:rot lat="0" lon="0" rev="12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857356" y="-23"/>
            <a:ext cx="1928826" cy="6429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Mg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910877" y="1857363"/>
            <a:ext cx="1089208" cy="1498381"/>
            <a:chOff x="9758" y="3167"/>
            <a:chExt cx="601" cy="609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9807" y="3486"/>
              <a:ext cx="444" cy="2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9758" y="3167"/>
              <a:ext cx="601" cy="2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kumimoji="0" lang="en-US" sz="40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9812" y="3460"/>
              <a:ext cx="429" cy="0"/>
            </a:xfrm>
            <a:prstGeom prst="line">
              <a:avLst/>
            </a:prstGeom>
            <a:grp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2928926" y="2158887"/>
            <a:ext cx="928694" cy="70802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43108" y="642918"/>
            <a:ext cx="3836307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 -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43108" y="1285860"/>
            <a:ext cx="3494867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29388" y="639529"/>
            <a:ext cx="221457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42483" y="1353909"/>
            <a:ext cx="72167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авая фигурная скобка 21"/>
          <p:cNvSpPr/>
          <p:nvPr/>
        </p:nvSpPr>
        <p:spPr>
          <a:xfrm>
            <a:off x="5715008" y="571480"/>
            <a:ext cx="500066" cy="1428760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416730" y="2068289"/>
            <a:ext cx="371608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+      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+     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286380" y="2714620"/>
            <a:ext cx="183575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…до    =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984434" y="2714620"/>
            <a:ext cx="215956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…после..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5715008" y="3286124"/>
            <a:ext cx="2765441" cy="77152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</a:rPr>
              <a:t>сохраняется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1438" y="4000504"/>
            <a:ext cx="1571604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 =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Е, 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357290" y="4000504"/>
            <a:ext cx="5500726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система замкнута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cap="all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внешн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 0, 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643702" y="4000504"/>
            <a:ext cx="571504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143768" y="4000504"/>
            <a:ext cx="1928826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786182" y="3214686"/>
            <a:ext cx="1420582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З.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1472" y="6000768"/>
            <a:ext cx="8215370" cy="584775"/>
          </a:xfrm>
          <a:prstGeom prst="rect">
            <a:avLst/>
          </a:prstGeom>
          <a:blipFill dpi="0" rotWithShape="1">
            <a:blip r:embed="rId11" cstate="print">
              <a:alphaModFix amt="84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– процесс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изменения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u="sng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энергии</a:t>
            </a:r>
            <a:r>
              <a:rPr lang="ru-RU" sz="32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57818" y="5354437"/>
            <a:ext cx="174387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Е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3625837" y="5211561"/>
            <a:ext cx="1446229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З.</a:t>
            </a:r>
            <a:r>
              <a:rPr lang="ru-RU" sz="3600" b="1" u="sng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0" y="4643446"/>
            <a:ext cx="4572000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замкнута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428760" y="5214950"/>
            <a:ext cx="2071670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cap="all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внешн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 0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556498" y="1333158"/>
            <a:ext cx="95250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367438" y="1345535"/>
            <a:ext cx="1037463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296367" y="1353909"/>
            <a:ext cx="928459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527199" y="1353909"/>
            <a:ext cx="697627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810818" y="1314003"/>
            <a:ext cx="721672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2.22222E-6 L 0.0026 0.3333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3.7037E-6 L 0.00035 0.3333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-0.22656 0.10857 " pathEditMode="relative" rAng="0" ptsTypes="AA">
                                      <p:cBhvr>
                                        <p:cTn id="1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59259E-6 L 0.18038 0.11435 " pathEditMode="relative" rAng="0" ptsTypes="AA">
                                      <p:cBhvr>
                                        <p:cTn id="1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02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02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2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0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1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250"/>
                            </p:stCondLst>
                            <p:childTnLst>
                              <p:par>
                                <p:cTn id="2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750"/>
                            </p:stCondLst>
                            <p:childTnLst>
                              <p:par>
                                <p:cTn id="2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9" dur="3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0" dur="3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3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6" dur="3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7" dur="3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3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4650"/>
                            </p:stCondLst>
                            <p:childTnLst>
                              <p:par>
                                <p:cTn id="25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1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7" grpId="1" animBg="1"/>
      <p:bldP spid="8" grpId="0" animBg="1"/>
      <p:bldP spid="8" grpId="1" animBg="1"/>
      <p:bldP spid="10" grpId="0" animBg="1"/>
      <p:bldP spid="11" grpId="0"/>
      <p:bldP spid="13" grpId="0" animBg="1"/>
      <p:bldP spid="14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2" grpId="0" animBg="1"/>
      <p:bldP spid="25" grpId="0" animBg="1"/>
      <p:bldP spid="26" grpId="0" animBg="1"/>
      <p:bldP spid="27" grpId="0" animBg="1"/>
      <p:bldP spid="1027" grpId="0" build="allAtOnce" animBg="1"/>
      <p:bldP spid="1027" grpId="1" build="p" animBg="1"/>
      <p:bldP spid="29" grpId="0" animBg="1"/>
      <p:bldP spid="30" grpId="0" animBg="1"/>
      <p:bldP spid="31" grpId="0" animBg="1"/>
      <p:bldP spid="32" grpId="0" animBg="1"/>
      <p:bldP spid="32" grpId="1" animBg="1"/>
      <p:bldP spid="1028" grpId="0" build="p" animBg="1"/>
      <p:bldP spid="37" grpId="0" build="p" animBg="1" autoUpdateAnimBg="0"/>
      <p:bldP spid="38" grpId="0" animBg="1"/>
      <p:bldP spid="38" grpId="1" animBg="1"/>
      <p:bldP spid="39" grpId="0" build="p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6" grpId="1" animBg="1"/>
      <p:bldP spid="47" grpId="0" animBg="1"/>
      <p:bldP spid="47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" y="-24"/>
            <a:ext cx="385067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остановилось…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1934" y="-24"/>
            <a:ext cx="1503938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тепло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1073594" y="714356"/>
            <a:ext cx="1143008" cy="500066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721114"/>
            <a:ext cx="1818126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71406" y="1357298"/>
            <a:ext cx="1089208" cy="1498381"/>
            <a:chOff x="9758" y="3167"/>
            <a:chExt cx="601" cy="609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9807" y="3486"/>
              <a:ext cx="444" cy="2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9758" y="3167"/>
              <a:ext cx="601" cy="2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kumimoji="0" lang="en-US" sz="40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9812" y="3460"/>
              <a:ext cx="429" cy="0"/>
            </a:xfrm>
            <a:prstGeom prst="line">
              <a:avLst/>
            </a:prstGeom>
            <a:grp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303490" y="1571612"/>
            <a:ext cx="1648208" cy="83099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303754" y="1373675"/>
            <a:ext cx="2005742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движения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219155" y="1850587"/>
            <a:ext cx="2799243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взаимодействия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446630" y="2357430"/>
            <a:ext cx="2290975" cy="56124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молекул</a:t>
            </a:r>
          </a:p>
        </p:txBody>
      </p:sp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142844" y="4143380"/>
            <a:ext cx="1087410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НЕ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214382" y="3804646"/>
            <a:ext cx="2286016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исчезает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возникает          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4000496" y="3643314"/>
            <a:ext cx="2651181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переходит</a:t>
            </a:r>
          </a:p>
          <a:p>
            <a:pPr lvl="0" eaLnBrk="0" hangingPunct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из… вида..</a:t>
            </a:r>
          </a:p>
          <a:p>
            <a:pPr lvl="0" eaLnBrk="0" hangingPunct="0"/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от… тела…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</a:t>
            </a:r>
          </a:p>
        </p:txBody>
      </p:sp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3571836" y="4071942"/>
            <a:ext cx="357190" cy="7858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7293124" y="2344935"/>
            <a:ext cx="422148" cy="448342"/>
          </a:xfrm>
          <a:prstGeom prst="ellipse">
            <a:avLst/>
          </a:prstGeom>
          <a:solidFill>
            <a:srgbClr val="006600"/>
          </a:solidFill>
          <a:ln w="66675">
            <a:solidFill>
              <a:srgbClr val="0066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7858148" y="2285992"/>
            <a:ext cx="1214446" cy="6429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Mg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7"/>
          <p:cNvGrpSpPr>
            <a:grpSpLocks/>
          </p:cNvGrpSpPr>
          <p:nvPr/>
        </p:nvGrpSpPr>
        <p:grpSpPr bwMode="auto">
          <a:xfrm>
            <a:off x="7768793" y="4288073"/>
            <a:ext cx="1089208" cy="1498381"/>
            <a:chOff x="9758" y="3167"/>
            <a:chExt cx="601" cy="609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2" name="Text Box 8"/>
            <p:cNvSpPr txBox="1">
              <a:spLocks noChangeArrowheads="1"/>
            </p:cNvSpPr>
            <p:nvPr/>
          </p:nvSpPr>
          <p:spPr bwMode="auto">
            <a:xfrm>
              <a:off x="9807" y="3486"/>
              <a:ext cx="444" cy="2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9758" y="3167"/>
              <a:ext cx="601" cy="2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kumimoji="0" lang="en-US" sz="40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>
              <a:off x="9812" y="3460"/>
              <a:ext cx="429" cy="0"/>
            </a:xfrm>
            <a:prstGeom prst="line">
              <a:avLst/>
            </a:prstGeom>
            <a:grp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0" y="5500702"/>
            <a:ext cx="3346301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Выстрел из  лука…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929454" y="1928802"/>
            <a:ext cx="2214546" cy="4000528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53"/>
          <p:cNvGrpSpPr/>
          <p:nvPr/>
        </p:nvGrpSpPr>
        <p:grpSpPr>
          <a:xfrm>
            <a:off x="3500430" y="5637906"/>
            <a:ext cx="928695" cy="1077218"/>
            <a:chOff x="4714876" y="1500174"/>
            <a:chExt cx="595493" cy="1479312"/>
          </a:xfrm>
          <a:solidFill>
            <a:schemeClr val="bg1">
              <a:lumMod val="85000"/>
            </a:schemeClr>
          </a:solidFill>
        </p:grpSpPr>
        <p:sp>
          <p:nvSpPr>
            <p:cNvPr id="28" name="TextBox 27"/>
            <p:cNvSpPr txBox="1"/>
            <p:nvPr/>
          </p:nvSpPr>
          <p:spPr>
            <a:xfrm>
              <a:off x="4714876" y="1500174"/>
              <a:ext cx="595493" cy="147931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kx</a:t>
              </a:r>
              <a:r>
                <a:rPr lang="en-US" sz="32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>
              <a:off x="4809880" y="2288189"/>
              <a:ext cx="342848" cy="1588"/>
            </a:xfrm>
            <a:prstGeom prst="line">
              <a:avLst/>
            </a:prstGeom>
            <a:grpFill/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Прямоугольник 29"/>
          <p:cNvSpPr/>
          <p:nvPr/>
        </p:nvSpPr>
        <p:spPr>
          <a:xfrm>
            <a:off x="4429124" y="5786454"/>
            <a:ext cx="691215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7"/>
          <p:cNvGrpSpPr>
            <a:grpSpLocks/>
          </p:cNvGrpSpPr>
          <p:nvPr/>
        </p:nvGrpSpPr>
        <p:grpSpPr bwMode="auto">
          <a:xfrm>
            <a:off x="5143504" y="5429264"/>
            <a:ext cx="1089208" cy="1498381"/>
            <a:chOff x="9758" y="3167"/>
            <a:chExt cx="601" cy="609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9807" y="3486"/>
              <a:ext cx="444" cy="2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 Box 9"/>
            <p:cNvSpPr txBox="1">
              <a:spLocks noChangeArrowheads="1"/>
            </p:cNvSpPr>
            <p:nvPr/>
          </p:nvSpPr>
          <p:spPr bwMode="auto">
            <a:xfrm>
              <a:off x="9758" y="3167"/>
              <a:ext cx="601" cy="2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kumimoji="0" lang="en-US" sz="40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Line 10"/>
            <p:cNvSpPr>
              <a:spLocks noChangeShapeType="1"/>
            </p:cNvSpPr>
            <p:nvPr/>
          </p:nvSpPr>
          <p:spPr bwMode="auto">
            <a:xfrm>
              <a:off x="9812" y="3460"/>
              <a:ext cx="429" cy="0"/>
            </a:xfrm>
            <a:prstGeom prst="line">
              <a:avLst/>
            </a:prstGeom>
            <a:grp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785786" y="6007238"/>
            <a:ext cx="184698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П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-71470" y="5429288"/>
            <a:ext cx="6357950" cy="142871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2714612" y="2805824"/>
            <a:ext cx="2857520" cy="83099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внутренняя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2.22222E-6 L 0.0026 0.33334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921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7" dur="2000" fill="hold"/>
                                        <p:tgtEl>
                                          <p:spTgt spid="921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10" grpId="0" animBg="1"/>
      <p:bldP spid="11" grpId="0" animBg="1"/>
      <p:bldP spid="12" grpId="0" animBg="1"/>
      <p:bldP spid="13" grpId="0" animBg="1"/>
      <p:bldP spid="9217" grpId="0" animBg="1"/>
      <p:bldP spid="9217" grpId="1" animBg="1"/>
      <p:bldP spid="9219" grpId="0" animBg="1"/>
      <p:bldP spid="9219" grpId="1" animBg="1"/>
      <p:bldP spid="17" grpId="0" build="p" animBg="1"/>
      <p:bldP spid="18" grpId="0" animBg="1"/>
      <p:bldP spid="19" grpId="0" animBg="1"/>
      <p:bldP spid="19" grpId="1" animBg="1"/>
      <p:bldP spid="20" grpId="0" animBg="1"/>
      <p:bldP spid="25" grpId="0" animBg="1"/>
      <p:bldP spid="26" grpId="0" animBg="1"/>
      <p:bldP spid="30" grpId="0" animBg="1"/>
      <p:bldP spid="35" grpId="0" animBg="1"/>
      <p:bldP spid="36" grpId="0" animBg="1"/>
      <p:bldP spid="3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42860" y="6429396"/>
            <a:ext cx="2841267" cy="0"/>
          </a:xfrm>
          <a:prstGeom prst="line">
            <a:avLst/>
          </a:prstGeom>
          <a:noFill/>
          <a:ln w="666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230269" y="5254856"/>
            <a:ext cx="1377221" cy="0"/>
          </a:xfrm>
          <a:prstGeom prst="line">
            <a:avLst/>
          </a:prstGeom>
          <a:noFill/>
          <a:ln w="6667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393824" y="2072522"/>
            <a:ext cx="2200560" cy="0"/>
          </a:xfrm>
          <a:prstGeom prst="line">
            <a:avLst/>
          </a:prstGeom>
          <a:noFill/>
          <a:ln w="6667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>
            <a:off x="315308" y="5256397"/>
            <a:ext cx="45719" cy="1172999"/>
          </a:xfrm>
          <a:prstGeom prst="line">
            <a:avLst/>
          </a:prstGeom>
          <a:noFill/>
          <a:ln w="66675">
            <a:solidFill>
              <a:srgbClr val="006600"/>
            </a:solidFill>
            <a:round/>
            <a:headEnd type="triangle" w="med" len="med"/>
            <a:tailEnd type="triangle" w="med" len="med"/>
          </a:ln>
          <a:effectLst/>
          <a:scene3d>
            <a:camera prst="orthographicFront">
              <a:rot lat="0" lon="0" rev="12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H="1">
            <a:off x="1711588" y="2057365"/>
            <a:ext cx="45719" cy="4372031"/>
          </a:xfrm>
          <a:prstGeom prst="line">
            <a:avLst/>
          </a:prstGeom>
          <a:noFill/>
          <a:ln w="66675">
            <a:solidFill>
              <a:srgbClr val="006600"/>
            </a:solidFill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85720" y="1233134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1000100" y="1857364"/>
            <a:ext cx="422148" cy="448342"/>
          </a:xfrm>
          <a:prstGeom prst="ellipse">
            <a:avLst/>
          </a:prstGeom>
          <a:solidFill>
            <a:srgbClr val="006600"/>
          </a:solidFill>
          <a:ln w="66675">
            <a:solidFill>
              <a:srgbClr val="0066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757340" y="4012450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000504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5"/>
          <p:cNvGrpSpPr/>
          <p:nvPr/>
        </p:nvGrpSpPr>
        <p:grpSpPr>
          <a:xfrm>
            <a:off x="1795440" y="2047863"/>
            <a:ext cx="1285884" cy="584775"/>
            <a:chOff x="4572000" y="201019"/>
            <a:chExt cx="1285884" cy="584775"/>
          </a:xfrm>
        </p:grpSpPr>
        <p:sp>
          <p:nvSpPr>
            <p:cNvPr id="17" name="TextBox 16"/>
            <p:cNvSpPr txBox="1"/>
            <p:nvPr/>
          </p:nvSpPr>
          <p:spPr>
            <a:xfrm>
              <a:off x="4572000" y="201019"/>
              <a:ext cx="12858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300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=0</a:t>
              </a:r>
              <a:endParaRPr lang="ru-RU" sz="3200" dirty="0"/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 flipH="1">
              <a:off x="4628195" y="319844"/>
              <a:ext cx="214315" cy="45719"/>
            </a:xfrm>
            <a:prstGeom prst="line">
              <a:avLst/>
            </a:prstGeom>
            <a:noFill/>
            <a:ln w="25400">
              <a:solidFill>
                <a:srgbClr val="0014AC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" name="Группа 18"/>
          <p:cNvGrpSpPr/>
          <p:nvPr/>
        </p:nvGrpSpPr>
        <p:grpSpPr>
          <a:xfrm>
            <a:off x="1949478" y="4905058"/>
            <a:ext cx="1028710" cy="584775"/>
            <a:chOff x="6185545" y="-441899"/>
            <a:chExt cx="1571636" cy="584775"/>
          </a:xfrm>
        </p:grpSpPr>
        <p:sp>
          <p:nvSpPr>
            <p:cNvPr id="20" name="TextBox 19"/>
            <p:cNvSpPr txBox="1"/>
            <p:nvPr/>
          </p:nvSpPr>
          <p:spPr>
            <a:xfrm>
              <a:off x="6185545" y="-441899"/>
              <a:ext cx="157163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30000" dirty="0" smtClean="0">
                  <a:solidFill>
                    <a:srgbClr val="0014A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solidFill>
                  <a:srgbClr val="0014AC"/>
                </a:solidFill>
              </a:endParaRPr>
            </a:p>
          </p:txBody>
        </p:sp>
        <p:sp>
          <p:nvSpPr>
            <p:cNvPr id="21" name="Line 8"/>
            <p:cNvSpPr>
              <a:spLocks noChangeShapeType="1"/>
            </p:cNvSpPr>
            <p:nvPr/>
          </p:nvSpPr>
          <p:spPr bwMode="auto">
            <a:xfrm flipH="1">
              <a:off x="6237931" y="-327599"/>
              <a:ext cx="427838" cy="45719"/>
            </a:xfrm>
            <a:prstGeom prst="line">
              <a:avLst/>
            </a:prstGeom>
            <a:noFill/>
            <a:ln w="25400">
              <a:solidFill>
                <a:srgbClr val="0014AC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14AC"/>
                </a:solidFill>
              </a:endParaRPr>
            </a:p>
          </p:txBody>
        </p:sp>
      </p:grpSp>
      <p:sp>
        <p:nvSpPr>
          <p:cNvPr id="22" name="Line 4"/>
          <p:cNvSpPr>
            <a:spLocks noChangeShapeType="1"/>
          </p:cNvSpPr>
          <p:nvPr/>
        </p:nvSpPr>
        <p:spPr bwMode="auto">
          <a:xfrm>
            <a:off x="2621595" y="3881768"/>
            <a:ext cx="45719" cy="1928826"/>
          </a:xfrm>
          <a:prstGeom prst="line">
            <a:avLst/>
          </a:prstGeom>
          <a:noFill/>
          <a:ln w="60325">
            <a:solidFill>
              <a:srgbClr val="0014AC"/>
            </a:solidFill>
            <a:round/>
            <a:headEnd type="none" w="sm" len="sm"/>
            <a:tailEnd type="triangle" w="lg" len="lg"/>
          </a:ln>
          <a:effectLst/>
          <a:scene3d>
            <a:camera prst="orthographicFront">
              <a:rot lat="0" lon="0" rev="2154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14282" y="5429264"/>
            <a:ext cx="92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H="1">
            <a:off x="1196684" y="4500570"/>
            <a:ext cx="45719" cy="71438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 type="stealth" w="lg" len="lg"/>
            <a:tailEnd type="none" w="lg" len="lg"/>
          </a:ln>
          <a:effectLst/>
          <a:scene3d>
            <a:camera prst="orthographicFront">
              <a:rot lat="0" lon="0" rev="12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Группа 24"/>
          <p:cNvGrpSpPr/>
          <p:nvPr/>
        </p:nvGrpSpPr>
        <p:grpSpPr>
          <a:xfrm>
            <a:off x="329090" y="4119240"/>
            <a:ext cx="1214446" cy="714380"/>
            <a:chOff x="3428992" y="1214422"/>
            <a:chExt cx="857256" cy="954107"/>
          </a:xfrm>
        </p:grpSpPr>
        <p:sp>
          <p:nvSpPr>
            <p:cNvPr id="26" name="TextBox 25"/>
            <p:cNvSpPr txBox="1"/>
            <p:nvPr/>
          </p:nvSpPr>
          <p:spPr>
            <a:xfrm>
              <a:off x="3428992" y="1214422"/>
              <a:ext cx="8572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err="1" smtClean="0"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2800" dirty="0"/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 rot="16200000" flipH="1">
              <a:off x="3928264" y="1000902"/>
              <a:ext cx="1588" cy="42862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Задача № 5.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Какова сила трения о грунт?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65862" y="5929390"/>
            <a:ext cx="714380" cy="707886"/>
          </a:xfrm>
          <a:prstGeom prst="rect">
            <a:avLst/>
          </a:prstGeom>
          <a:solidFill>
            <a:schemeClr val="accent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4626698"/>
            <a:ext cx="714380" cy="707886"/>
          </a:xfrm>
          <a:prstGeom prst="rect">
            <a:avLst/>
          </a:prstGeom>
          <a:solidFill>
            <a:srgbClr val="66CCFF">
              <a:alpha val="27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30"/>
          <p:cNvGrpSpPr/>
          <p:nvPr/>
        </p:nvGrpSpPr>
        <p:grpSpPr>
          <a:xfrm>
            <a:off x="1782972" y="5891919"/>
            <a:ext cx="1285884" cy="584775"/>
            <a:chOff x="4572000" y="201019"/>
            <a:chExt cx="1285884" cy="584775"/>
          </a:xfrm>
        </p:grpSpPr>
        <p:sp>
          <p:nvSpPr>
            <p:cNvPr id="32" name="TextBox 31"/>
            <p:cNvSpPr txBox="1"/>
            <p:nvPr/>
          </p:nvSpPr>
          <p:spPr>
            <a:xfrm>
              <a:off x="4572000" y="201019"/>
              <a:ext cx="12858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300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=0</a:t>
              </a:r>
              <a:endParaRPr lang="ru-RU" sz="3200" dirty="0"/>
            </a:p>
          </p:txBody>
        </p:sp>
        <p:sp>
          <p:nvSpPr>
            <p:cNvPr id="33" name="Line 8"/>
            <p:cNvSpPr>
              <a:spLocks noChangeShapeType="1"/>
            </p:cNvSpPr>
            <p:nvPr/>
          </p:nvSpPr>
          <p:spPr bwMode="auto">
            <a:xfrm flipH="1">
              <a:off x="4628195" y="319844"/>
              <a:ext cx="214315" cy="45719"/>
            </a:xfrm>
            <a:prstGeom prst="line">
              <a:avLst/>
            </a:prstGeom>
            <a:noFill/>
            <a:ln w="25400">
              <a:solidFill>
                <a:srgbClr val="0014AC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4" name="Oval 5"/>
          <p:cNvSpPr>
            <a:spLocks noChangeArrowheads="1"/>
          </p:cNvSpPr>
          <p:nvPr/>
        </p:nvSpPr>
        <p:spPr bwMode="auto">
          <a:xfrm>
            <a:off x="975960" y="5024776"/>
            <a:ext cx="422148" cy="448342"/>
          </a:xfrm>
          <a:prstGeom prst="ellipse">
            <a:avLst/>
          </a:prstGeom>
          <a:solidFill>
            <a:srgbClr val="006600"/>
          </a:solidFill>
          <a:ln w="66675">
            <a:solidFill>
              <a:srgbClr val="0066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3071802" y="691392"/>
            <a:ext cx="2407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Е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21328" y="667058"/>
            <a:ext cx="2041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– Е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29454" y="642918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0 – Е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80176" y="1340550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err="1" smtClean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Е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71736" y="1285860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– 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98706" y="1301626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– Е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00562" y="200024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err="1" smtClean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 –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86314" y="2714620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err="1" smtClean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55120" y="3857628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Е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55384" y="3857628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–Е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72330" y="3866002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0 – Е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500430" y="4497181"/>
            <a:ext cx="5286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err="1" smtClean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 –(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7072330" y="4214818"/>
            <a:ext cx="1556825" cy="1271288"/>
            <a:chOff x="9757" y="3231"/>
            <a:chExt cx="680" cy="643"/>
          </a:xfrm>
          <a:noFill/>
        </p:grpSpPr>
        <p:sp>
          <p:nvSpPr>
            <p:cNvPr id="48" name="Text Box 8"/>
            <p:cNvSpPr txBox="1">
              <a:spLocks noChangeArrowheads="1"/>
            </p:cNvSpPr>
            <p:nvPr/>
          </p:nvSpPr>
          <p:spPr bwMode="auto">
            <a:xfrm>
              <a:off x="9757" y="3506"/>
              <a:ext cx="680" cy="3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 Box 9"/>
            <p:cNvSpPr txBox="1">
              <a:spLocks noChangeArrowheads="1"/>
            </p:cNvSpPr>
            <p:nvPr/>
          </p:nvSpPr>
          <p:spPr bwMode="auto">
            <a:xfrm>
              <a:off x="9808" y="3231"/>
              <a:ext cx="481" cy="4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200" b="1" i="0" u="none" strike="noStrike" cap="none" normalizeH="0" baseline="0" dirty="0" err="1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lang="ru-RU" sz="32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32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Line 10"/>
            <p:cNvSpPr>
              <a:spLocks noChangeShapeType="1"/>
            </p:cNvSpPr>
            <p:nvPr/>
          </p:nvSpPr>
          <p:spPr bwMode="auto">
            <a:xfrm>
              <a:off x="9757" y="3524"/>
              <a:ext cx="530" cy="0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8336038" y="4302022"/>
            <a:ext cx="4611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dirty="0"/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flipV="1">
            <a:off x="3571868" y="3500438"/>
            <a:ext cx="5072098" cy="71438"/>
          </a:xfrm>
          <a:prstGeom prst="line">
            <a:avLst/>
          </a:prstGeom>
          <a:ln w="41275">
            <a:solidFill>
              <a:srgbClr val="000000"/>
            </a:solidFill>
          </a:ln>
          <a:effectLst>
            <a:outerShdw blurRad="50800" dist="508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071902" y="5500702"/>
            <a:ext cx="507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ВСЁ  С  ИНДЕКСАМИ  !!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-1.11111E-6 0.4437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-0.00261 0.16482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82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2777 L -0.0026 0.15093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6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000"/>
                            </p:stCondLst>
                            <p:childTnLst>
                              <p:par>
                                <p:cTn id="18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000"/>
                            </p:stCondLst>
                            <p:childTnLst>
                              <p:par>
                                <p:cTn id="19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92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/>
      <p:bldP spid="12" grpId="0" animBg="1"/>
      <p:bldP spid="12" grpId="1" animBg="1"/>
      <p:bldP spid="12" grpId="2" animBg="1"/>
      <p:bldP spid="14" grpId="0"/>
      <p:bldP spid="22" grpId="0" animBg="1"/>
      <p:bldP spid="23" grpId="0"/>
      <p:bldP spid="24" grpId="0" animBg="1"/>
      <p:bldP spid="24" grpId="1" animBg="1"/>
      <p:bldP spid="29" grpId="0" animBg="1"/>
      <p:bldP spid="29" grpId="1" animBg="1"/>
      <p:bldP spid="30" grpId="0" animBg="1"/>
      <p:bldP spid="30" grpId="1" animBg="1"/>
      <p:bldP spid="34" grpId="0" animBg="1"/>
      <p:bldP spid="34" grpId="1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2" grpId="1"/>
      <p:bldP spid="43" grpId="0"/>
      <p:bldP spid="44" grpId="0"/>
      <p:bldP spid="45" grpId="0"/>
      <p:bldP spid="46" grpId="0"/>
      <p:bldP spid="54" grpId="0"/>
      <p:bldP spid="5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2183014" y="944436"/>
            <a:ext cx="1638778" cy="3275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ятиугольник 10"/>
          <p:cNvSpPr/>
          <p:nvPr/>
        </p:nvSpPr>
        <p:spPr>
          <a:xfrm>
            <a:off x="1073594" y="714356"/>
            <a:ext cx="1143008" cy="500066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3600" dirty="0">
              <a:solidFill>
                <a:schemeClr val="bg1"/>
              </a:solidFill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1785918" y="-71462"/>
            <a:ext cx="1285884" cy="584775"/>
            <a:chOff x="4572000" y="201019"/>
            <a:chExt cx="1285884" cy="584775"/>
          </a:xfrm>
        </p:grpSpPr>
        <p:sp>
          <p:nvSpPr>
            <p:cNvPr id="22" name="TextBox 21"/>
            <p:cNvSpPr txBox="1"/>
            <p:nvPr/>
          </p:nvSpPr>
          <p:spPr>
            <a:xfrm>
              <a:off x="4572000" y="201019"/>
              <a:ext cx="12858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30000" dirty="0" err="1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нач</a:t>
              </a:r>
              <a:endParaRPr lang="ru-RU" sz="3200" dirty="0">
                <a:solidFill>
                  <a:srgbClr val="006600"/>
                </a:solidFill>
              </a:endParaRPr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 flipH="1">
              <a:off x="4628195" y="319844"/>
              <a:ext cx="214315" cy="45719"/>
            </a:xfrm>
            <a:prstGeom prst="line">
              <a:avLst/>
            </a:prstGeom>
            <a:noFill/>
            <a:ln w="25400">
              <a:solidFill>
                <a:srgbClr val="006600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" name="Группа 24"/>
          <p:cNvGrpSpPr/>
          <p:nvPr/>
        </p:nvGrpSpPr>
        <p:grpSpPr>
          <a:xfrm>
            <a:off x="4963668" y="-47298"/>
            <a:ext cx="1571636" cy="584775"/>
            <a:chOff x="6185545" y="-441899"/>
            <a:chExt cx="1571636" cy="584775"/>
          </a:xfrm>
        </p:grpSpPr>
        <p:sp>
          <p:nvSpPr>
            <p:cNvPr id="26" name="TextBox 25"/>
            <p:cNvSpPr txBox="1"/>
            <p:nvPr/>
          </p:nvSpPr>
          <p:spPr>
            <a:xfrm>
              <a:off x="6185545" y="-441899"/>
              <a:ext cx="157163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30000" dirty="0" err="1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конечн</a:t>
              </a:r>
              <a:endParaRPr lang="ru-RU" sz="3200" dirty="0">
                <a:solidFill>
                  <a:srgbClr val="006600"/>
                </a:solidFill>
              </a:endParaRPr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 flipH="1">
              <a:off x="6237933" y="-327599"/>
              <a:ext cx="214315" cy="45719"/>
            </a:xfrm>
            <a:prstGeom prst="line">
              <a:avLst/>
            </a:prstGeom>
            <a:noFill/>
            <a:ln w="25400">
              <a:solidFill>
                <a:srgbClr val="006600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6600"/>
                </a:solidFill>
              </a:endParaRPr>
            </a:p>
          </p:txBody>
        </p:sp>
      </p:grpSp>
      <p:sp>
        <p:nvSpPr>
          <p:cNvPr id="28" name="Line 4"/>
          <p:cNvSpPr>
            <a:spLocks noChangeShapeType="1"/>
          </p:cNvSpPr>
          <p:nvPr/>
        </p:nvSpPr>
        <p:spPr bwMode="auto">
          <a:xfrm>
            <a:off x="1214414" y="500042"/>
            <a:ext cx="781522" cy="45719"/>
          </a:xfrm>
          <a:prstGeom prst="line">
            <a:avLst/>
          </a:prstGeom>
          <a:noFill/>
          <a:ln w="60325">
            <a:solidFill>
              <a:srgbClr val="006600"/>
            </a:solidFill>
            <a:round/>
            <a:headEnd type="none" w="sm" len="sm"/>
            <a:tailEnd type="triangle" w="lg" len="lg"/>
          </a:ln>
          <a:effectLst/>
          <a:scene3d>
            <a:camera prst="orthographicFront">
              <a:rot lat="0" lon="0" rev="1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Line 4"/>
          <p:cNvSpPr>
            <a:spLocks noChangeShapeType="1"/>
          </p:cNvSpPr>
          <p:nvPr/>
        </p:nvSpPr>
        <p:spPr bwMode="auto">
          <a:xfrm>
            <a:off x="3565458" y="538966"/>
            <a:ext cx="1638778" cy="3275"/>
          </a:xfrm>
          <a:prstGeom prst="line">
            <a:avLst/>
          </a:prstGeom>
          <a:noFill/>
          <a:ln w="60325">
            <a:solidFill>
              <a:srgbClr val="006600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Line 4"/>
          <p:cNvSpPr>
            <a:spLocks noChangeShapeType="1"/>
          </p:cNvSpPr>
          <p:nvPr/>
        </p:nvSpPr>
        <p:spPr bwMode="auto">
          <a:xfrm>
            <a:off x="2361718" y="642918"/>
            <a:ext cx="781522" cy="45719"/>
          </a:xfrm>
          <a:prstGeom prst="line">
            <a:avLst/>
          </a:prstGeom>
          <a:noFill/>
          <a:ln w="60325">
            <a:solidFill>
              <a:srgbClr val="0014AC"/>
            </a:solidFill>
            <a:round/>
            <a:headEnd type="none" w="sm" len="sm"/>
            <a:tailEnd type="triangle" w="lg" len="lg"/>
          </a:ln>
          <a:effectLst/>
          <a:scene3d>
            <a:camera prst="orthographicFront">
              <a:rot lat="0" lon="0" rev="1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" name="Группа 34"/>
          <p:cNvGrpSpPr/>
          <p:nvPr/>
        </p:nvGrpSpPr>
        <p:grpSpPr>
          <a:xfrm>
            <a:off x="3643306" y="785794"/>
            <a:ext cx="857256" cy="523220"/>
            <a:chOff x="3428992" y="1214422"/>
            <a:chExt cx="857256" cy="523220"/>
          </a:xfrm>
        </p:grpSpPr>
        <p:sp>
          <p:nvSpPr>
            <p:cNvPr id="31" name="TextBox 30"/>
            <p:cNvSpPr txBox="1"/>
            <p:nvPr/>
          </p:nvSpPr>
          <p:spPr>
            <a:xfrm>
              <a:off x="3428992" y="1214422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2800" dirty="0">
                <a:solidFill>
                  <a:srgbClr val="0014AC"/>
                </a:solidFill>
              </a:endParaRPr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 rot="16200000" flipH="1">
              <a:off x="3928264" y="1000902"/>
              <a:ext cx="1588" cy="42862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36"/>
          <p:cNvGrpSpPr/>
          <p:nvPr/>
        </p:nvGrpSpPr>
        <p:grpSpPr>
          <a:xfrm>
            <a:off x="2786050" y="142852"/>
            <a:ext cx="642942" cy="523220"/>
            <a:chOff x="2714612" y="1571612"/>
            <a:chExt cx="642942" cy="523220"/>
          </a:xfrm>
        </p:grpSpPr>
        <p:sp>
          <p:nvSpPr>
            <p:cNvPr id="32" name="TextBox 31"/>
            <p:cNvSpPr txBox="1"/>
            <p:nvPr/>
          </p:nvSpPr>
          <p:spPr>
            <a:xfrm>
              <a:off x="2714612" y="1571612"/>
              <a:ext cx="6429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а</a:t>
              </a:r>
              <a:endParaRPr lang="ru-RU" sz="2800" dirty="0">
                <a:solidFill>
                  <a:srgbClr val="0014AC"/>
                </a:solidFill>
              </a:endParaRPr>
            </a:p>
          </p:txBody>
        </p:sp>
        <p:cxnSp>
          <p:nvCxnSpPr>
            <p:cNvPr id="36" name="Прямая со стрелкой 35"/>
            <p:cNvCxnSpPr/>
            <p:nvPr/>
          </p:nvCxnSpPr>
          <p:spPr>
            <a:xfrm rot="16200000" flipH="1">
              <a:off x="3071008" y="1427942"/>
              <a:ext cx="1588" cy="428628"/>
            </a:xfrm>
            <a:prstGeom prst="straightConnector1">
              <a:avLst/>
            </a:prstGeom>
            <a:ln w="5715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-32" y="1340768"/>
            <a:ext cx="1714512" cy="1739500"/>
            <a:chOff x="9757" y="3167"/>
            <a:chExt cx="681" cy="707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50" name="Text Box 8"/>
            <p:cNvSpPr txBox="1">
              <a:spLocks noChangeArrowheads="1"/>
            </p:cNvSpPr>
            <p:nvPr/>
          </p:nvSpPr>
          <p:spPr bwMode="auto">
            <a:xfrm>
              <a:off x="9757" y="3506"/>
              <a:ext cx="680" cy="3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 Box 9"/>
            <p:cNvSpPr txBox="1">
              <a:spLocks noChangeArrowheads="1"/>
            </p:cNvSpPr>
            <p:nvPr/>
          </p:nvSpPr>
          <p:spPr bwMode="auto">
            <a:xfrm>
              <a:off x="9758" y="3167"/>
              <a:ext cx="680" cy="4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4000" b="1" i="0" u="none" strike="noStrike" cap="none" normalizeH="0" baseline="3000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Line 10"/>
            <p:cNvSpPr>
              <a:spLocks noChangeShapeType="1"/>
            </p:cNvSpPr>
            <p:nvPr/>
          </p:nvSpPr>
          <p:spPr bwMode="auto">
            <a:xfrm>
              <a:off x="9757" y="3460"/>
              <a:ext cx="530" cy="0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2357422" y="1753635"/>
            <a:ext cx="299941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инетическая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энергия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1309992" y="1642291"/>
            <a:ext cx="1714512" cy="70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428860" y="1500174"/>
            <a:ext cx="21431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3055280"/>
            <a:ext cx="9144000" cy="224592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2.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Скорость  легкового автомобиля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 раза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больше скорости грузового, а масса грузового автомобиля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 раза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больше массы легкового. Сравните значения кинетической энергии легкового,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грузового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Кг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автомобилей.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Кл = К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Кл = 2 Кг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Кл = 4 Кг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Кл = 8 Кг.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Кл = 16Кг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 rot="20512347">
            <a:off x="933140" y="5807713"/>
            <a:ext cx="2699778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Кл =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674264" y="4797152"/>
            <a:ext cx="1728192" cy="504056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59 -0.01297 L 0.33959 -0.0129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300"/>
                                        <p:tgtEl>
                                          <p:spTgt spid="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300"/>
                                        <p:tgtEl>
                                          <p:spTgt spid="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300"/>
                                        <p:tgtEl>
                                          <p:spTgt spid="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emph" presetSubtype="0" repeatCount="indefinite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animBg="1"/>
      <p:bldP spid="1028" grpId="1" animBg="1"/>
      <p:bldP spid="11" grpId="0" animBg="1"/>
      <p:bldP spid="11" grpId="1" animBg="1"/>
      <p:bldP spid="28" grpId="0" animBg="1"/>
      <p:bldP spid="28" grpId="1" animBg="1"/>
      <p:bldP spid="29" grpId="0" animBg="1"/>
      <p:bldP spid="30" grpId="0" animBg="1"/>
      <p:bldP spid="30" grpId="1" animBg="1"/>
      <p:bldP spid="53" grpId="0" autoUpdateAnimBg="0"/>
      <p:bldP spid="1039" grpId="0"/>
      <p:bldP spid="61" grpId="0" animBg="1"/>
      <p:bldP spid="4098" grpId="0" animBg="1"/>
      <p:bldP spid="63" grpId="0" animBg="1"/>
      <p:bldP spid="5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Диагональная полоса 69"/>
          <p:cNvSpPr/>
          <p:nvPr/>
        </p:nvSpPr>
        <p:spPr>
          <a:xfrm rot="13459639">
            <a:off x="1129840" y="2692256"/>
            <a:ext cx="1986329" cy="1883721"/>
          </a:xfrm>
          <a:prstGeom prst="diagStripe">
            <a:avLst>
              <a:gd name="adj" fmla="val 59766"/>
            </a:avLst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9129758">
            <a:off x="-235598" y="360688"/>
            <a:ext cx="2660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Задача №1-12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Тормозной путь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одержимое 36"/>
          <p:cNvSpPr txBox="1">
            <a:spLocks/>
          </p:cNvSpPr>
          <p:nvPr/>
        </p:nvSpPr>
        <p:spPr>
          <a:xfrm>
            <a:off x="2357390" y="0"/>
            <a:ext cx="6786610" cy="11429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Что?</a:t>
            </a:r>
            <a:r>
              <a:rPr lang="en-US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Санки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Как?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Двигаются  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равнозамедленно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 rot="5400000">
            <a:off x="1572398" y="4499776"/>
            <a:ext cx="1143008" cy="1588"/>
          </a:xfrm>
          <a:prstGeom prst="straightConnector1">
            <a:avLst/>
          </a:prstGeom>
          <a:ln w="95250">
            <a:solidFill>
              <a:srgbClr val="365D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16200000" flipV="1">
            <a:off x="1522165" y="3278639"/>
            <a:ext cx="1214446" cy="1588"/>
          </a:xfrm>
          <a:prstGeom prst="straightConnector1">
            <a:avLst/>
          </a:prstGeom>
          <a:ln w="952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48"/>
          <p:cNvGrpSpPr/>
          <p:nvPr/>
        </p:nvGrpSpPr>
        <p:grpSpPr>
          <a:xfrm>
            <a:off x="2214546" y="4929198"/>
            <a:ext cx="714380" cy="523220"/>
            <a:chOff x="3176291" y="2714620"/>
            <a:chExt cx="714380" cy="523220"/>
          </a:xfrm>
        </p:grpSpPr>
        <p:sp>
          <p:nvSpPr>
            <p:cNvPr id="50" name="TextBox 49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 </a:t>
              </a:r>
              <a:endParaRPr lang="ru-RU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>
              <a:off x="3258746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/>
            </a:p>
          </p:txBody>
        </p:sp>
      </p:grpSp>
      <p:grpSp>
        <p:nvGrpSpPr>
          <p:cNvPr id="3" name="Группа 51"/>
          <p:cNvGrpSpPr/>
          <p:nvPr/>
        </p:nvGrpSpPr>
        <p:grpSpPr>
          <a:xfrm>
            <a:off x="2143108" y="2380590"/>
            <a:ext cx="1428760" cy="523220"/>
            <a:chOff x="3176291" y="2854995"/>
            <a:chExt cx="714380" cy="776443"/>
          </a:xfrm>
        </p:grpSpPr>
        <p:sp>
          <p:nvSpPr>
            <p:cNvPr id="53" name="TextBox 52"/>
            <p:cNvSpPr txBox="1"/>
            <p:nvPr/>
          </p:nvSpPr>
          <p:spPr>
            <a:xfrm>
              <a:off x="3176291" y="2854995"/>
              <a:ext cx="714380" cy="776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снега</a:t>
              </a:r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Line 29"/>
            <p:cNvSpPr>
              <a:spLocks noChangeShapeType="1"/>
            </p:cNvSpPr>
            <p:nvPr/>
          </p:nvSpPr>
          <p:spPr bwMode="auto">
            <a:xfrm>
              <a:off x="3202474" y="3029783"/>
              <a:ext cx="438707" cy="0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5" name="Прямая со стрелкой 54"/>
          <p:cNvCxnSpPr/>
          <p:nvPr/>
        </p:nvCxnSpPr>
        <p:spPr>
          <a:xfrm rot="10800000">
            <a:off x="2786050" y="3286124"/>
            <a:ext cx="785818" cy="1588"/>
          </a:xfrm>
          <a:prstGeom prst="straightConnector1">
            <a:avLst/>
          </a:prstGeom>
          <a:ln w="952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55"/>
          <p:cNvGrpSpPr/>
          <p:nvPr/>
        </p:nvGrpSpPr>
        <p:grpSpPr>
          <a:xfrm>
            <a:off x="2500298" y="2643182"/>
            <a:ext cx="714380" cy="646331"/>
            <a:chOff x="3176291" y="2714620"/>
            <a:chExt cx="714380" cy="646331"/>
          </a:xfrm>
        </p:grpSpPr>
        <p:sp>
          <p:nvSpPr>
            <p:cNvPr id="57" name="TextBox 56"/>
            <p:cNvSpPr txBox="1"/>
            <p:nvPr/>
          </p:nvSpPr>
          <p:spPr>
            <a:xfrm>
              <a:off x="3176291" y="2714620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3600" b="1" baseline="-25000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Line 29"/>
            <p:cNvSpPr>
              <a:spLocks noChangeShapeType="1"/>
            </p:cNvSpPr>
            <p:nvPr/>
          </p:nvSpPr>
          <p:spPr bwMode="auto">
            <a:xfrm>
              <a:off x="3202474" y="2824113"/>
              <a:ext cx="438707" cy="0"/>
            </a:xfrm>
            <a:prstGeom prst="line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2" name="Прямая со стрелкой 41"/>
          <p:cNvCxnSpPr/>
          <p:nvPr/>
        </p:nvCxnSpPr>
        <p:spPr>
          <a:xfrm rot="10800000">
            <a:off x="1285852" y="3929066"/>
            <a:ext cx="857256" cy="1588"/>
          </a:xfrm>
          <a:prstGeom prst="straightConnector1">
            <a:avLst/>
          </a:prstGeom>
          <a:ln w="952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51"/>
          <p:cNvGrpSpPr/>
          <p:nvPr/>
        </p:nvGrpSpPr>
        <p:grpSpPr>
          <a:xfrm>
            <a:off x="0" y="4357694"/>
            <a:ext cx="1785950" cy="523220"/>
            <a:chOff x="3176291" y="2714621"/>
            <a:chExt cx="714380" cy="776443"/>
          </a:xfrm>
        </p:grpSpPr>
        <p:sp>
          <p:nvSpPr>
            <p:cNvPr id="49" name="TextBox 48"/>
            <p:cNvSpPr txBox="1"/>
            <p:nvPr/>
          </p:nvSpPr>
          <p:spPr>
            <a:xfrm>
              <a:off x="3176291" y="2714621"/>
              <a:ext cx="714380" cy="776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трения</a:t>
              </a:r>
              <a:endPara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Line 29"/>
            <p:cNvSpPr>
              <a:spLocks noChangeShapeType="1"/>
            </p:cNvSpPr>
            <p:nvPr/>
          </p:nvSpPr>
          <p:spPr bwMode="auto">
            <a:xfrm>
              <a:off x="3202474" y="2725637"/>
              <a:ext cx="438707" cy="0"/>
            </a:xfrm>
            <a:prstGeom prst="line">
              <a:avLst/>
            </a:prstGeom>
            <a:noFill/>
            <a:ln w="41275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1000100" y="1500174"/>
            <a:ext cx="2143140" cy="5847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42910" y="5143512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14348" y="2714620"/>
            <a:ext cx="1214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снег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0" name="Прямая со стрелкой 79"/>
          <p:cNvCxnSpPr/>
          <p:nvPr/>
        </p:nvCxnSpPr>
        <p:spPr>
          <a:xfrm flipV="1">
            <a:off x="3071802" y="3071810"/>
            <a:ext cx="1000132" cy="1588"/>
          </a:xfrm>
          <a:prstGeom prst="straightConnector1">
            <a:avLst/>
          </a:prstGeom>
          <a:ln w="952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726050" y="2330134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dirty="0">
              <a:solidFill>
                <a:srgbClr val="0014AC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906882" y="1211033"/>
            <a:ext cx="2407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Е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835708" y="1207644"/>
            <a:ext cx="2041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– Е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643834" y="1183504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0 – Е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037642" y="1931447"/>
            <a:ext cx="1985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err="1" smtClean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6843260" y="1659610"/>
            <a:ext cx="1627798" cy="1271288"/>
            <a:chOff x="9757" y="3231"/>
            <a:chExt cx="711" cy="643"/>
          </a:xfrm>
          <a:noFill/>
        </p:grpSpPr>
        <p:sp>
          <p:nvSpPr>
            <p:cNvPr id="91" name="Text Box 8"/>
            <p:cNvSpPr txBox="1">
              <a:spLocks noChangeArrowheads="1"/>
            </p:cNvSpPr>
            <p:nvPr/>
          </p:nvSpPr>
          <p:spPr bwMode="auto">
            <a:xfrm>
              <a:off x="9757" y="3506"/>
              <a:ext cx="680" cy="3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Text Box 9"/>
            <p:cNvSpPr txBox="1">
              <a:spLocks noChangeArrowheads="1"/>
            </p:cNvSpPr>
            <p:nvPr/>
          </p:nvSpPr>
          <p:spPr bwMode="auto">
            <a:xfrm>
              <a:off x="9808" y="3231"/>
              <a:ext cx="660" cy="4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kumimoji="0" lang="en-US" sz="3200" b="1" i="0" u="none" strike="noStrike" cap="none" normalizeH="0" baseline="0" dirty="0" err="1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lang="ru-RU" sz="32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32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Line 10"/>
            <p:cNvSpPr>
              <a:spLocks noChangeShapeType="1"/>
            </p:cNvSpPr>
            <p:nvPr/>
          </p:nvSpPr>
          <p:spPr bwMode="auto">
            <a:xfrm>
              <a:off x="9757" y="3524"/>
              <a:ext cx="530" cy="0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5786446" y="2928934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857752" y="3000372"/>
            <a:ext cx="1143008" cy="5847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6088" y="2707228"/>
            <a:ext cx="1627798" cy="1271288"/>
            <a:chOff x="9757" y="3231"/>
            <a:chExt cx="711" cy="643"/>
          </a:xfrm>
          <a:noFill/>
        </p:grpSpPr>
        <p:sp>
          <p:nvSpPr>
            <p:cNvPr id="97" name="Text Box 8"/>
            <p:cNvSpPr txBox="1">
              <a:spLocks noChangeArrowheads="1"/>
            </p:cNvSpPr>
            <p:nvPr/>
          </p:nvSpPr>
          <p:spPr bwMode="auto">
            <a:xfrm>
              <a:off x="9757" y="3506"/>
              <a:ext cx="680" cy="3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Text Box 9"/>
            <p:cNvSpPr txBox="1">
              <a:spLocks noChangeArrowheads="1"/>
            </p:cNvSpPr>
            <p:nvPr/>
          </p:nvSpPr>
          <p:spPr bwMode="auto">
            <a:xfrm>
              <a:off x="9808" y="3231"/>
              <a:ext cx="660" cy="4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cap="none" normalizeH="0" baseline="0" dirty="0" err="1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lang="ru-RU" sz="32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32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Line 10"/>
            <p:cNvSpPr>
              <a:spLocks noChangeShapeType="1"/>
            </p:cNvSpPr>
            <p:nvPr/>
          </p:nvSpPr>
          <p:spPr bwMode="auto">
            <a:xfrm>
              <a:off x="9757" y="3524"/>
              <a:ext cx="530" cy="0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4691718" y="4006914"/>
            <a:ext cx="1483450" cy="5847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031310" y="3983756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6983162" y="3714752"/>
            <a:ext cx="1627798" cy="1271288"/>
            <a:chOff x="9757" y="3231"/>
            <a:chExt cx="711" cy="643"/>
          </a:xfrm>
          <a:noFill/>
        </p:grpSpPr>
        <p:sp>
          <p:nvSpPr>
            <p:cNvPr id="103" name="Text Box 8"/>
            <p:cNvSpPr txBox="1">
              <a:spLocks noChangeArrowheads="1"/>
            </p:cNvSpPr>
            <p:nvPr/>
          </p:nvSpPr>
          <p:spPr bwMode="auto">
            <a:xfrm>
              <a:off x="9757" y="3506"/>
              <a:ext cx="680" cy="3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" name="Text Box 9"/>
            <p:cNvSpPr txBox="1">
              <a:spLocks noChangeArrowheads="1"/>
            </p:cNvSpPr>
            <p:nvPr/>
          </p:nvSpPr>
          <p:spPr bwMode="auto">
            <a:xfrm>
              <a:off x="9808" y="3231"/>
              <a:ext cx="660" cy="4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cap="none" normalizeH="0" baseline="0" dirty="0" err="1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lang="ru-RU" sz="32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32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Line 10"/>
            <p:cNvSpPr>
              <a:spLocks noChangeShapeType="1"/>
            </p:cNvSpPr>
            <p:nvPr/>
          </p:nvSpPr>
          <p:spPr bwMode="auto">
            <a:xfrm>
              <a:off x="9757" y="3524"/>
              <a:ext cx="530" cy="0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4643438" y="4643446"/>
            <a:ext cx="1143008" cy="5847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786446" y="4643446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6446136" y="4389226"/>
            <a:ext cx="1627798" cy="1271288"/>
            <a:chOff x="9757" y="3231"/>
            <a:chExt cx="711" cy="643"/>
          </a:xfrm>
          <a:noFill/>
        </p:grpSpPr>
        <p:sp>
          <p:nvSpPr>
            <p:cNvPr id="109" name="Text Box 8"/>
            <p:cNvSpPr txBox="1">
              <a:spLocks noChangeArrowheads="1"/>
            </p:cNvSpPr>
            <p:nvPr/>
          </p:nvSpPr>
          <p:spPr bwMode="auto">
            <a:xfrm>
              <a:off x="9757" y="3506"/>
              <a:ext cx="680" cy="3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" name="Text Box 9"/>
            <p:cNvSpPr txBox="1">
              <a:spLocks noChangeArrowheads="1"/>
            </p:cNvSpPr>
            <p:nvPr/>
          </p:nvSpPr>
          <p:spPr bwMode="auto">
            <a:xfrm>
              <a:off x="9808" y="3231"/>
              <a:ext cx="660" cy="4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32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1" name="Line 10"/>
            <p:cNvSpPr>
              <a:spLocks noChangeShapeType="1"/>
            </p:cNvSpPr>
            <p:nvPr/>
          </p:nvSpPr>
          <p:spPr bwMode="auto">
            <a:xfrm>
              <a:off x="9757" y="3524"/>
              <a:ext cx="530" cy="0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4572000" y="5572140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5270614" y="5310528"/>
            <a:ext cx="1627798" cy="1271288"/>
            <a:chOff x="9757" y="3231"/>
            <a:chExt cx="711" cy="643"/>
          </a:xfrm>
          <a:noFill/>
        </p:grpSpPr>
        <p:sp>
          <p:nvSpPr>
            <p:cNvPr id="114" name="Text Box 8"/>
            <p:cNvSpPr txBox="1">
              <a:spLocks noChangeArrowheads="1"/>
            </p:cNvSpPr>
            <p:nvPr/>
          </p:nvSpPr>
          <p:spPr bwMode="auto">
            <a:xfrm>
              <a:off x="9757" y="3506"/>
              <a:ext cx="680" cy="3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</a:t>
              </a:r>
              <a:r>
                <a:rPr lang="ru-RU" sz="3200" b="1" baseline="-25000" dirty="0" err="1" smtClean="0"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g </a:t>
              </a:r>
              <a:endParaRPr lang="ru-RU" sz="32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5" name="Text Box 9"/>
            <p:cNvSpPr txBox="1">
              <a:spLocks noChangeArrowheads="1"/>
            </p:cNvSpPr>
            <p:nvPr/>
          </p:nvSpPr>
          <p:spPr bwMode="auto">
            <a:xfrm>
              <a:off x="9808" y="3231"/>
              <a:ext cx="660" cy="4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32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6" name="Line 10"/>
            <p:cNvSpPr>
              <a:spLocks noChangeShapeType="1"/>
            </p:cNvSpPr>
            <p:nvPr/>
          </p:nvSpPr>
          <p:spPr bwMode="auto">
            <a:xfrm>
              <a:off x="9757" y="3524"/>
              <a:ext cx="530" cy="0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43" grpId="0" animBg="1"/>
      <p:bldP spid="64" grpId="0" animBg="1"/>
      <p:bldP spid="78" grpId="0"/>
      <p:bldP spid="79" grpId="0"/>
      <p:bldP spid="82" grpId="0"/>
      <p:bldP spid="86" grpId="0"/>
      <p:bldP spid="87" grpId="0"/>
      <p:bldP spid="88" grpId="0"/>
      <p:bldP spid="89" grpId="0"/>
      <p:bldP spid="94" grpId="0"/>
      <p:bldP spid="95" grpId="0" animBg="1"/>
      <p:bldP spid="100" grpId="0" animBg="1"/>
      <p:bldP spid="101" grpId="0"/>
      <p:bldP spid="106" grpId="0" animBg="1"/>
      <p:bldP spid="107" grpId="0"/>
      <p:bldP spid="1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496"/>
            <a:ext cx="9144000" cy="25545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Вопросы к зачёту №4</a:t>
            </a:r>
          </a:p>
          <a:p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10.Движение жидкости. Закон Бернулли. 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11.Подъемная сила крыла.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 flipH="1">
            <a:off x="142844" y="428605"/>
            <a:ext cx="3452816" cy="1857387"/>
            <a:chOff x="8986" y="2281"/>
            <a:chExt cx="2405" cy="1117"/>
          </a:xfrm>
        </p:grpSpPr>
        <p:sp>
          <p:nvSpPr>
            <p:cNvPr id="19459" name="Line 3"/>
            <p:cNvSpPr>
              <a:spLocks noChangeShapeType="1"/>
            </p:cNvSpPr>
            <p:nvPr/>
          </p:nvSpPr>
          <p:spPr bwMode="auto">
            <a:xfrm>
              <a:off x="8986" y="2650"/>
              <a:ext cx="1036" cy="0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60" name="Line 4"/>
            <p:cNvSpPr>
              <a:spLocks noChangeShapeType="1"/>
            </p:cNvSpPr>
            <p:nvPr/>
          </p:nvSpPr>
          <p:spPr bwMode="auto">
            <a:xfrm>
              <a:off x="9008" y="3076"/>
              <a:ext cx="1036" cy="0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61" name="Line 5"/>
            <p:cNvSpPr>
              <a:spLocks noChangeShapeType="1"/>
            </p:cNvSpPr>
            <p:nvPr/>
          </p:nvSpPr>
          <p:spPr bwMode="auto">
            <a:xfrm>
              <a:off x="10287" y="2293"/>
              <a:ext cx="1036" cy="0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62" name="Line 6"/>
            <p:cNvSpPr>
              <a:spLocks noChangeShapeType="1"/>
            </p:cNvSpPr>
            <p:nvPr/>
          </p:nvSpPr>
          <p:spPr bwMode="auto">
            <a:xfrm>
              <a:off x="10355" y="3398"/>
              <a:ext cx="1036" cy="0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63" name="Line 7"/>
            <p:cNvSpPr>
              <a:spLocks noChangeShapeType="1"/>
            </p:cNvSpPr>
            <p:nvPr/>
          </p:nvSpPr>
          <p:spPr bwMode="auto">
            <a:xfrm flipV="1">
              <a:off x="9999" y="2281"/>
              <a:ext cx="311" cy="357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>
              <a:off x="10022" y="3076"/>
              <a:ext cx="346" cy="32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9468" name="Line 12"/>
          <p:cNvSpPr>
            <a:spLocks noChangeShapeType="1"/>
          </p:cNvSpPr>
          <p:nvPr/>
        </p:nvSpPr>
        <p:spPr bwMode="auto">
          <a:xfrm rot="-120000" flipH="1">
            <a:off x="489318" y="469548"/>
            <a:ext cx="50994" cy="178658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rot="-240000" flipH="1">
            <a:off x="3500430" y="1071546"/>
            <a:ext cx="50994" cy="6704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-32" y="701085"/>
            <a:ext cx="54854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4348" y="1000108"/>
            <a:ext cx="526106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1868" y="1071546"/>
            <a:ext cx="66717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м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28860" y="1000108"/>
            <a:ext cx="575799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rot="300000" flipV="1">
            <a:off x="644218" y="1630110"/>
            <a:ext cx="624522" cy="57271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rot="480000" flipV="1">
            <a:off x="787921" y="1097742"/>
            <a:ext cx="380456" cy="57271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 rot="480000" flipV="1">
            <a:off x="2499234" y="1097743"/>
            <a:ext cx="380456" cy="57271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rot="180000" flipV="1">
            <a:off x="2215275" y="1529532"/>
            <a:ext cx="1123420" cy="57271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714480" y="357166"/>
            <a:ext cx="364202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 rot="360000" flipV="1">
            <a:off x="1715842" y="840416"/>
            <a:ext cx="595809" cy="57271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 rot="480000" flipV="1">
            <a:off x="1716614" y="454799"/>
            <a:ext cx="380456" cy="57271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143372" y="357166"/>
            <a:ext cx="425610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з-ну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сохр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 массы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72132" y="928670"/>
            <a:ext cx="210826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57818" y="1643050"/>
            <a:ext cx="340349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600" b="1" cap="all" baseline="-250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3600" b="1" cap="all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3600" b="1" cap="all" baseline="-250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600" b="1" cap="all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cap="all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cap="all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cap="all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429256" y="2428868"/>
            <a:ext cx="219483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cap="all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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cap="all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3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2357430"/>
            <a:ext cx="424686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u="sng" dirty="0" err="1" smtClean="0"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143108" y="3071810"/>
            <a:ext cx="2244525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5400" b="1" cap="all" baseline="-25000" dirty="0" err="1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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200" b="1" cap="all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285720" y="4857760"/>
            <a:ext cx="3906647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т.е.  если  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36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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kumimoji="0" lang="en-US" sz="4800" b="1" i="0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kumimoji="0" lang="en-US" sz="36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36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0" y="4071942"/>
            <a:ext cx="2792752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ЗСЭ Е</a:t>
            </a:r>
            <a:r>
              <a:rPr kumimoji="0" lang="ru-RU" sz="36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Е</a:t>
            </a:r>
            <a:r>
              <a:rPr kumimoji="0" lang="en-US" sz="36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endParaRPr kumimoji="0" lang="en-US" sz="36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1" name="Rectangle 16"/>
          <p:cNvSpPr>
            <a:spLocks noChangeArrowheads="1"/>
          </p:cNvSpPr>
          <p:nvPr/>
        </p:nvSpPr>
        <p:spPr bwMode="auto">
          <a:xfrm>
            <a:off x="2919885" y="4071942"/>
            <a:ext cx="3366627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400" b="1" i="0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4000" b="1" i="0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en-US" sz="3600" b="1" i="0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П</a:t>
            </a:r>
            <a:r>
              <a:rPr kumimoji="0" lang="en-US" sz="2400" b="1" i="0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4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4357686" y="4786322"/>
            <a:ext cx="2446824" cy="92333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то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54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</a:t>
            </a:r>
            <a:r>
              <a:rPr kumimoji="0" lang="ru-RU" sz="5400" b="1" i="0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Б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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en-US" sz="36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endParaRPr kumimoji="0" lang="en-US" sz="36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 animBg="1"/>
      <p:bldP spid="19469" grpId="0" animBg="1"/>
      <p:bldP spid="15" grpId="0" animBg="1"/>
      <p:bldP spid="16" grpId="0" animBg="1"/>
      <p:bldP spid="17" grpId="0" animBg="1"/>
      <p:bldP spid="18" grpId="0" animBg="1"/>
      <p:bldP spid="19465" grpId="0" animBg="1"/>
      <p:bldP spid="19467" grpId="0" animBg="1"/>
      <p:bldP spid="19" grpId="0" animBg="1"/>
      <p:bldP spid="19466" grpId="0" animBg="1"/>
      <p:bldP spid="20" grpId="0" animBg="1"/>
      <p:bldP spid="1947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9472" grpId="0" animBg="1"/>
      <p:bldP spid="30" grpId="0" animBg="1"/>
      <p:bldP spid="31" grpId="0" animBg="1"/>
      <p:bldP spid="3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4643438" y="571480"/>
            <a:ext cx="424686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u="sng" dirty="0" err="1" smtClean="0"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000496" y="1071546"/>
            <a:ext cx="2244525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5400" b="1" cap="all" baseline="-25000" dirty="0" err="1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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200" b="1" cap="all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16"/>
          <p:cNvSpPr>
            <a:spLocks noChangeArrowheads="1"/>
          </p:cNvSpPr>
          <p:nvPr/>
        </p:nvSpPr>
        <p:spPr bwMode="auto">
          <a:xfrm>
            <a:off x="0" y="1071546"/>
            <a:ext cx="3906647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т.е.  если  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36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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kumimoji="0" lang="en-US" sz="4800" b="1" i="0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kumimoji="0" lang="en-US" sz="36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36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0" name="Месяц 29"/>
          <p:cNvSpPr/>
          <p:nvPr/>
        </p:nvSpPr>
        <p:spPr>
          <a:xfrm rot="5400000">
            <a:off x="2786050" y="785794"/>
            <a:ext cx="1143008" cy="4286280"/>
          </a:xfrm>
          <a:prstGeom prst="moon">
            <a:avLst>
              <a:gd name="adj" fmla="val 8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 rot="180000" flipV="1">
            <a:off x="590331" y="2627990"/>
            <a:ext cx="1123420" cy="57271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32478" y="1955689"/>
            <a:ext cx="947695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верх</a:t>
            </a:r>
            <a:endParaRPr lang="ru-RU" sz="32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Line 11"/>
          <p:cNvSpPr>
            <a:spLocks noChangeShapeType="1"/>
          </p:cNvSpPr>
          <p:nvPr/>
        </p:nvSpPr>
        <p:spPr bwMode="auto">
          <a:xfrm rot="480000" flipV="1">
            <a:off x="877488" y="2086536"/>
            <a:ext cx="380456" cy="57271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auto">
          <a:xfrm rot="300000" flipV="1">
            <a:off x="2358729" y="3741858"/>
            <a:ext cx="624522" cy="57271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214678" y="3487167"/>
            <a:ext cx="902811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ниж</a:t>
            </a:r>
            <a:endParaRPr lang="ru-RU" sz="32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Line 11"/>
          <p:cNvSpPr>
            <a:spLocks noChangeShapeType="1"/>
          </p:cNvSpPr>
          <p:nvPr/>
        </p:nvSpPr>
        <p:spPr bwMode="auto">
          <a:xfrm rot="480000" flipV="1">
            <a:off x="3359688" y="3656239"/>
            <a:ext cx="380456" cy="57271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714348" y="3214686"/>
            <a:ext cx="142876" cy="142876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714348" y="3571876"/>
            <a:ext cx="142876" cy="14287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Rectangle 16"/>
          <p:cNvSpPr>
            <a:spLocks noChangeArrowheads="1"/>
          </p:cNvSpPr>
          <p:nvPr/>
        </p:nvSpPr>
        <p:spPr bwMode="auto">
          <a:xfrm>
            <a:off x="143061" y="4143380"/>
            <a:ext cx="3567580" cy="10156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т.е.   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3600" b="1" i="0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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kumimoji="0" lang="ru-RU" sz="60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верх</a:t>
            </a:r>
            <a:r>
              <a:rPr kumimoji="0" lang="en-US" sz="44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36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714961" y="4235689"/>
            <a:ext cx="3571683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5400" b="1" cap="all" baseline="-25000" dirty="0" err="1" smtClean="0">
                <a:latin typeface="Times New Roman" pitchFamily="18" charset="0"/>
                <a:cs typeface="Times New Roman" pitchFamily="18" charset="0"/>
              </a:rPr>
              <a:t>ниж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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cap="all" baseline="-25000" dirty="0" err="1" smtClean="0">
                <a:latin typeface="Times New Roman" pitchFamily="18" charset="0"/>
                <a:cs typeface="Times New Roman" pitchFamily="18" charset="0"/>
              </a:rPr>
              <a:t>верх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643306" y="5214950"/>
            <a:ext cx="4818050" cy="76944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 (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400" b="1" baseline="-25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600" b="1" cap="all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крыла</a:t>
            </a:r>
            <a:endParaRPr lang="ru-RU" sz="3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0" y="6150138"/>
            <a:ext cx="914400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11.Подъемная сила крыла.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3.80204E-6 L 0.15625 -0.12281 C 0.18577 -0.15056 0.22986 -0.16582 0.27587 -0.16582 C 0.3283 -0.16582 0.37032 -0.15056 0.39983 -0.12281 L 0.54063 3.80204E-6 " pathEditMode="relative" rAng="0" ptsTypes="FffFF"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" y="-8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3506E-6 L 0.53282 0.0023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7" grpId="1" animBg="1"/>
      <p:bldP spid="38" grpId="0" animBg="1"/>
      <p:bldP spid="38" grpId="1" animBg="1"/>
      <p:bldP spid="39" grpId="0" animBg="1"/>
      <p:bldP spid="40" grpId="0" animBg="1"/>
      <p:bldP spid="41" grpId="0" animBg="1"/>
      <p:bldP spid="42" grpId="0" uiExpand="1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4"/>
            <a:ext cx="9144000" cy="69865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Вопросы к зачёту №4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1.Импульс тел. Закон сохранения импульса.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Примеры проявления закона сохранения импульса в природе и использование этого закона в технике.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3.Механическая работа и мощность. 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Простые механизмы. КПД простых механизмов.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5.Работа силы при увеличении скорости тела. Кинетическая энергия.</a:t>
            </a:r>
          </a:p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6.Работа силы тяжести. Потенциальная энергия тела, поднятого над землей.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7. Потенциальность силы тяжести.</a:t>
            </a:r>
          </a:p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8.Работа силы упругости.  Потенциальная энергия  упруго деформированного тела.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9.Энергия. Закон сохранения энергии.</a:t>
            </a:r>
          </a:p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10.Движение жидкости. Закон Бернулли.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11.Подъемная сила крыла.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6">
            <a:lum bright="-10000" contrast="30000"/>
          </a:blip>
          <a:srcRect b="62069"/>
          <a:stretch>
            <a:fillRect/>
          </a:stretch>
        </p:blipFill>
        <p:spPr bwMode="auto">
          <a:xfrm>
            <a:off x="0" y="0"/>
            <a:ext cx="9144000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6">
            <a:lum bright="-10000" contrast="30000"/>
          </a:blip>
          <a:srcRect t="47127" b="13793"/>
          <a:stretch>
            <a:fillRect/>
          </a:stretch>
        </p:blipFill>
        <p:spPr bwMode="auto">
          <a:xfrm>
            <a:off x="0" y="3500438"/>
            <a:ext cx="914400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643306" y="2786058"/>
            <a:ext cx="114300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Вперёд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0694" y="2786058"/>
            <a:ext cx="1143008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Ещё быстрее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29520" y="2643182"/>
            <a:ext cx="114300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2857496"/>
            <a:ext cx="1143008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стоит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929330"/>
            <a:ext cx="914400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 время всего полёта сила тяжести сообщает ускорение свободного падения!!!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3286116" y="5500702"/>
            <a:ext cx="571504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4144166" y="5285594"/>
            <a:ext cx="571504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5858678" y="5428470"/>
            <a:ext cx="571504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4714876" y="5214950"/>
            <a:ext cx="571504" cy="57150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  <p:bldP spid="6" grpId="0" uiExpand="1" build="p" animBg="1"/>
      <p:bldP spid="7" grpId="0" build="p" animBg="1"/>
      <p:bldP spid="8" grpId="0" animBg="1"/>
      <p:bldP spid="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4">
            <a:lum bright="-20000" contrast="40000"/>
          </a:blip>
          <a:srcRect l="10902" t="16162" r="38522" b="62744"/>
          <a:stretch>
            <a:fillRect/>
          </a:stretch>
        </p:blipFill>
        <p:spPr bwMode="auto">
          <a:xfrm>
            <a:off x="0" y="0"/>
            <a:ext cx="914400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4">
            <a:lum bright="-20000" contrast="40000"/>
          </a:blip>
          <a:srcRect l="11811" t="39834" r="38522" b="34853"/>
          <a:stretch>
            <a:fillRect/>
          </a:stretch>
        </p:blipFill>
        <p:spPr bwMode="auto">
          <a:xfrm>
            <a:off x="0" y="3000372"/>
            <a:ext cx="9144000" cy="300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786710" y="752757"/>
            <a:ext cx="64294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388" y="764480"/>
            <a:ext cx="78581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43934" y="642918"/>
            <a:ext cx="500066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1A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29586" y="1785926"/>
            <a:ext cx="500066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00826" y="1743006"/>
            <a:ext cx="500066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2В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3571876"/>
            <a:ext cx="6786578" cy="42862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5643602" cy="207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876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Какова сила тока, текущего по сопротивлению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 4 Ома?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1142984"/>
            <a:ext cx="500066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03791" y="1179253"/>
            <a:ext cx="1000132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0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9">
            <a:lum bright="-20000" contrast="60000"/>
          </a:blip>
          <a:srcRect/>
          <a:stretch>
            <a:fillRect/>
          </a:stretch>
        </p:blipFill>
        <p:spPr bwMode="auto">
          <a:xfrm>
            <a:off x="3786182" y="857232"/>
            <a:ext cx="535781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571868" y="1714488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4493310" y="459098"/>
            <a:ext cx="2650458" cy="4286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2400" b="1" i="0" u="none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=10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571480"/>
            <a:ext cx="1357290" cy="143885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3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endParaRPr lang="ru-RU" sz="4800" b="1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643306" y="1785926"/>
            <a:ext cx="64294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4001290" y="1499380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4001290" y="2285198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214942" y="1071546"/>
            <a:ext cx="121444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 flipH="1" flipV="1">
            <a:off x="7144562" y="1499380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 flipH="1" flipV="1">
            <a:off x="7144562" y="2142322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214942" y="2571744"/>
            <a:ext cx="121444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>
            <a:off x="7429332" y="1821739"/>
            <a:ext cx="64294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3714744" y="1214422"/>
            <a:ext cx="500066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786578" y="1571612"/>
            <a:ext cx="500066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08"/>
          <p:cNvGrpSpPr/>
          <p:nvPr/>
        </p:nvGrpSpPr>
        <p:grpSpPr>
          <a:xfrm>
            <a:off x="343720" y="2643182"/>
            <a:ext cx="2591028" cy="1035945"/>
            <a:chOff x="343909" y="5214950"/>
            <a:chExt cx="2591028" cy="1035945"/>
          </a:xfrm>
        </p:grpSpPr>
        <p:sp>
          <p:nvSpPr>
            <p:cNvPr id="110" name="Line 6"/>
            <p:cNvSpPr>
              <a:spLocks noChangeShapeType="1"/>
            </p:cNvSpPr>
            <p:nvPr/>
          </p:nvSpPr>
          <p:spPr bwMode="auto">
            <a:xfrm flipH="1">
              <a:off x="428784" y="569890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1" name="Line 6"/>
            <p:cNvSpPr>
              <a:spLocks noChangeShapeType="1"/>
            </p:cNvSpPr>
            <p:nvPr/>
          </p:nvSpPr>
          <p:spPr bwMode="auto">
            <a:xfrm flipH="1">
              <a:off x="1428728" y="5715016"/>
              <a:ext cx="432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Line 6"/>
            <p:cNvSpPr>
              <a:spLocks noChangeShapeType="1"/>
            </p:cNvSpPr>
            <p:nvPr/>
          </p:nvSpPr>
          <p:spPr bwMode="auto">
            <a:xfrm flipH="1">
              <a:off x="2286173" y="5726570"/>
              <a:ext cx="612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Группа 140"/>
            <p:cNvGrpSpPr/>
            <p:nvPr/>
          </p:nvGrpSpPr>
          <p:grpSpPr>
            <a:xfrm>
              <a:off x="343909" y="5214950"/>
              <a:ext cx="2591028" cy="1035945"/>
              <a:chOff x="336269" y="4125107"/>
              <a:chExt cx="2591028" cy="1035945"/>
            </a:xfrm>
          </p:grpSpPr>
          <p:sp>
            <p:nvSpPr>
              <p:cNvPr id="114" name="Rectangle 1"/>
              <p:cNvSpPr>
                <a:spLocks noChangeArrowheads="1"/>
              </p:cNvSpPr>
              <p:nvPr/>
            </p:nvSpPr>
            <p:spPr bwMode="auto">
              <a:xfrm>
                <a:off x="1060905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15" name="Rectangle 1"/>
              <p:cNvSpPr>
                <a:spLocks noChangeArrowheads="1"/>
              </p:cNvSpPr>
              <p:nvPr/>
            </p:nvSpPr>
            <p:spPr bwMode="auto">
              <a:xfrm>
                <a:off x="1921343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4" name="Группа 139"/>
              <p:cNvGrpSpPr/>
              <p:nvPr/>
            </p:nvGrpSpPr>
            <p:grpSpPr>
              <a:xfrm>
                <a:off x="336269" y="4125107"/>
                <a:ext cx="2591028" cy="1035945"/>
                <a:chOff x="336269" y="4125107"/>
                <a:chExt cx="2591028" cy="1035945"/>
              </a:xfrm>
            </p:grpSpPr>
            <p:sp>
              <p:nvSpPr>
                <p:cNvPr id="11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92394" y="4125107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36269" y="4572008"/>
                  <a:ext cx="87069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АВ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52987" y="4154013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349839" y="4553735"/>
                  <a:ext cx="642942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en-US" sz="2000" b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1`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355793" y="4589548"/>
                  <a:ext cx="57150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en-US" sz="1600" b="1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ru-RU" sz="3600" dirty="0" smtClean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spcAft>
                      <a:spcPts val="1000"/>
                    </a:spcAft>
                  </a:pP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355793" y="4160920"/>
                  <a:ext cx="42862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5" name="Группа 122"/>
          <p:cNvGrpSpPr/>
          <p:nvPr/>
        </p:nvGrpSpPr>
        <p:grpSpPr>
          <a:xfrm>
            <a:off x="285720" y="3714752"/>
            <a:ext cx="2591028" cy="1035945"/>
            <a:chOff x="343909" y="5214950"/>
            <a:chExt cx="2591028" cy="1035945"/>
          </a:xfrm>
        </p:grpSpPr>
        <p:sp>
          <p:nvSpPr>
            <p:cNvPr id="124" name="Line 6"/>
            <p:cNvSpPr>
              <a:spLocks noChangeShapeType="1"/>
            </p:cNvSpPr>
            <p:nvPr/>
          </p:nvSpPr>
          <p:spPr bwMode="auto">
            <a:xfrm flipH="1">
              <a:off x="428784" y="569890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5" name="Line 6"/>
            <p:cNvSpPr>
              <a:spLocks noChangeShapeType="1"/>
            </p:cNvSpPr>
            <p:nvPr/>
          </p:nvSpPr>
          <p:spPr bwMode="auto">
            <a:xfrm flipH="1">
              <a:off x="1428728" y="5715016"/>
              <a:ext cx="432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Line 6"/>
            <p:cNvSpPr>
              <a:spLocks noChangeShapeType="1"/>
            </p:cNvSpPr>
            <p:nvPr/>
          </p:nvSpPr>
          <p:spPr bwMode="auto">
            <a:xfrm flipH="1">
              <a:off x="2286173" y="5726570"/>
              <a:ext cx="612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" name="Группа 140"/>
            <p:cNvGrpSpPr/>
            <p:nvPr/>
          </p:nvGrpSpPr>
          <p:grpSpPr>
            <a:xfrm>
              <a:off x="343909" y="5214950"/>
              <a:ext cx="2591028" cy="1035945"/>
              <a:chOff x="336269" y="4125107"/>
              <a:chExt cx="2591028" cy="1035945"/>
            </a:xfrm>
          </p:grpSpPr>
          <p:sp>
            <p:nvSpPr>
              <p:cNvPr id="128" name="Rectangle 1"/>
              <p:cNvSpPr>
                <a:spLocks noChangeArrowheads="1"/>
              </p:cNvSpPr>
              <p:nvPr/>
            </p:nvSpPr>
            <p:spPr bwMode="auto">
              <a:xfrm>
                <a:off x="1060905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29" name="Rectangle 1"/>
              <p:cNvSpPr>
                <a:spLocks noChangeArrowheads="1"/>
              </p:cNvSpPr>
              <p:nvPr/>
            </p:nvSpPr>
            <p:spPr bwMode="auto">
              <a:xfrm>
                <a:off x="1921343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7" name="Группа 139"/>
              <p:cNvGrpSpPr/>
              <p:nvPr/>
            </p:nvGrpSpPr>
            <p:grpSpPr>
              <a:xfrm>
                <a:off x="336269" y="4125107"/>
                <a:ext cx="2591028" cy="1035945"/>
                <a:chOff x="336269" y="4125107"/>
                <a:chExt cx="2591028" cy="1035945"/>
              </a:xfrm>
            </p:grpSpPr>
            <p:sp>
              <p:nvSpPr>
                <p:cNvPr id="13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92394" y="4125107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36269" y="4572008"/>
                  <a:ext cx="87069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АВ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52987" y="4154013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4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349839" y="4553735"/>
                  <a:ext cx="642942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10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355793" y="4589548"/>
                  <a:ext cx="57150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15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355793" y="4160920"/>
                  <a:ext cx="42862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8" name="Группа 136"/>
          <p:cNvGrpSpPr/>
          <p:nvPr/>
        </p:nvGrpSpPr>
        <p:grpSpPr>
          <a:xfrm>
            <a:off x="3071802" y="3743658"/>
            <a:ext cx="928694" cy="971226"/>
            <a:chOff x="1068545" y="5243856"/>
            <a:chExt cx="928694" cy="971226"/>
          </a:xfrm>
        </p:grpSpPr>
        <p:sp>
          <p:nvSpPr>
            <p:cNvPr id="139" name="Line 6"/>
            <p:cNvSpPr>
              <a:spLocks noChangeShapeType="1"/>
            </p:cNvSpPr>
            <p:nvPr/>
          </p:nvSpPr>
          <p:spPr bwMode="auto">
            <a:xfrm flipH="1">
              <a:off x="1428728" y="5715016"/>
              <a:ext cx="432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Группа 140"/>
            <p:cNvGrpSpPr/>
            <p:nvPr/>
          </p:nvGrpSpPr>
          <p:grpSpPr>
            <a:xfrm>
              <a:off x="1068545" y="5243856"/>
              <a:ext cx="928694" cy="971226"/>
              <a:chOff x="1060905" y="4154013"/>
              <a:chExt cx="928694" cy="971226"/>
            </a:xfrm>
          </p:grpSpPr>
          <p:sp>
            <p:nvSpPr>
              <p:cNvPr id="142" name="Rectangle 1"/>
              <p:cNvSpPr>
                <a:spLocks noChangeArrowheads="1"/>
              </p:cNvSpPr>
              <p:nvPr/>
            </p:nvSpPr>
            <p:spPr bwMode="auto">
              <a:xfrm>
                <a:off x="1060905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10" name="Группа 139"/>
              <p:cNvGrpSpPr/>
              <p:nvPr/>
            </p:nvGrpSpPr>
            <p:grpSpPr>
              <a:xfrm>
                <a:off x="1349839" y="4154013"/>
                <a:ext cx="639760" cy="971226"/>
                <a:chOff x="1349839" y="4154013"/>
                <a:chExt cx="639760" cy="971226"/>
              </a:xfrm>
            </p:grpSpPr>
            <p:sp>
              <p:nvSpPr>
                <p:cNvPr id="14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52987" y="4154013"/>
                  <a:ext cx="393736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5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349839" y="4553735"/>
                  <a:ext cx="639760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30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151" name="Text Box 11"/>
          <p:cNvSpPr txBox="1">
            <a:spLocks noChangeArrowheads="1"/>
          </p:cNvSpPr>
          <p:nvPr/>
        </p:nvSpPr>
        <p:spPr bwMode="auto">
          <a:xfrm>
            <a:off x="142844" y="4643446"/>
            <a:ext cx="101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Text Box 11"/>
          <p:cNvSpPr txBox="1">
            <a:spLocks noChangeArrowheads="1"/>
          </p:cNvSpPr>
          <p:nvPr/>
        </p:nvSpPr>
        <p:spPr bwMode="auto">
          <a:xfrm>
            <a:off x="1024226" y="4643446"/>
            <a:ext cx="101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Text Box 11"/>
          <p:cNvSpPr txBox="1">
            <a:spLocks noChangeArrowheads="1"/>
          </p:cNvSpPr>
          <p:nvPr/>
        </p:nvSpPr>
        <p:spPr bwMode="auto">
          <a:xfrm>
            <a:off x="142844" y="5286388"/>
            <a:ext cx="101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Text Box 11"/>
          <p:cNvSpPr txBox="1">
            <a:spLocks noChangeArrowheads="1"/>
          </p:cNvSpPr>
          <p:nvPr/>
        </p:nvSpPr>
        <p:spPr bwMode="auto">
          <a:xfrm>
            <a:off x="857224" y="5286388"/>
            <a:ext cx="121444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3929058" y="2759429"/>
            <a:ext cx="3616325" cy="1026761"/>
            <a:chOff x="3332" y="4924"/>
            <a:chExt cx="1981" cy="530"/>
          </a:xfrm>
        </p:grpSpPr>
        <p:grpSp>
          <p:nvGrpSpPr>
            <p:cNvPr id="13" name="Group 4"/>
            <p:cNvGrpSpPr>
              <a:grpSpLocks/>
            </p:cNvGrpSpPr>
            <p:nvPr/>
          </p:nvGrpSpPr>
          <p:grpSpPr bwMode="auto">
            <a:xfrm>
              <a:off x="3929" y="4924"/>
              <a:ext cx="630" cy="530"/>
              <a:chOff x="9711" y="4873"/>
              <a:chExt cx="599" cy="530"/>
            </a:xfrm>
          </p:grpSpPr>
          <p:sp>
            <p:nvSpPr>
              <p:cNvPr id="159" name="Text Box 5"/>
              <p:cNvSpPr txBox="1">
                <a:spLocks noChangeArrowheads="1"/>
              </p:cNvSpPr>
              <p:nvPr/>
            </p:nvSpPr>
            <p:spPr bwMode="auto">
              <a:xfrm>
                <a:off x="9711" y="4873"/>
                <a:ext cx="599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0" name="Oval 6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28575">
                <a:solidFill>
                  <a:srgbClr val="365D2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57" name="Line 7"/>
            <p:cNvSpPr>
              <a:spLocks noChangeShapeType="1"/>
            </p:cNvSpPr>
            <p:nvPr/>
          </p:nvSpPr>
          <p:spPr bwMode="auto">
            <a:xfrm>
              <a:off x="4366" y="5143"/>
              <a:ext cx="947" cy="0"/>
            </a:xfrm>
            <a:prstGeom prst="line">
              <a:avLst/>
            </a:prstGeom>
            <a:noFill/>
            <a:ln w="28575">
              <a:solidFill>
                <a:srgbClr val="365D2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Line 8"/>
            <p:cNvSpPr>
              <a:spLocks noChangeShapeType="1"/>
            </p:cNvSpPr>
            <p:nvPr/>
          </p:nvSpPr>
          <p:spPr bwMode="auto">
            <a:xfrm>
              <a:off x="3332" y="5144"/>
              <a:ext cx="690" cy="0"/>
            </a:xfrm>
            <a:prstGeom prst="line">
              <a:avLst/>
            </a:prstGeom>
            <a:noFill/>
            <a:ln w="28575">
              <a:solidFill>
                <a:srgbClr val="365D2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1" name="Line 15"/>
          <p:cNvSpPr>
            <a:spLocks noChangeShapeType="1"/>
          </p:cNvSpPr>
          <p:nvPr/>
        </p:nvSpPr>
        <p:spPr bwMode="auto">
          <a:xfrm rot="16200000">
            <a:off x="3263058" y="2548686"/>
            <a:ext cx="1332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Line 15"/>
          <p:cNvSpPr>
            <a:spLocks noChangeShapeType="1"/>
          </p:cNvSpPr>
          <p:nvPr/>
        </p:nvSpPr>
        <p:spPr bwMode="auto">
          <a:xfrm rot="16200000">
            <a:off x="6846833" y="2523364"/>
            <a:ext cx="1332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" name="Овал 162"/>
          <p:cNvSpPr/>
          <p:nvPr/>
        </p:nvSpPr>
        <p:spPr>
          <a:xfrm>
            <a:off x="7500958" y="1785926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Прямоугольник 163"/>
          <p:cNvSpPr/>
          <p:nvPr/>
        </p:nvSpPr>
        <p:spPr>
          <a:xfrm>
            <a:off x="4535223" y="3772919"/>
            <a:ext cx="1923925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endParaRPr lang="ru-RU" sz="3200" dirty="0"/>
          </a:p>
        </p:txBody>
      </p:sp>
      <p:sp>
        <p:nvSpPr>
          <p:cNvPr id="165" name="Прямоугольник 164"/>
          <p:cNvSpPr/>
          <p:nvPr/>
        </p:nvSpPr>
        <p:spPr>
          <a:xfrm>
            <a:off x="6429388" y="3772919"/>
            <a:ext cx="1274708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30В</a:t>
            </a:r>
            <a:endParaRPr lang="ru-RU" sz="3200" dirty="0"/>
          </a:p>
        </p:txBody>
      </p:sp>
      <p:sp>
        <p:nvSpPr>
          <p:cNvPr id="166" name="Прямоугольник 165"/>
          <p:cNvSpPr/>
          <p:nvPr/>
        </p:nvSpPr>
        <p:spPr>
          <a:xfrm>
            <a:off x="5143504" y="3000372"/>
            <a:ext cx="714380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30В</a:t>
            </a:r>
            <a:endParaRPr lang="ru-RU" sz="2000" dirty="0"/>
          </a:p>
        </p:txBody>
      </p:sp>
      <p:grpSp>
        <p:nvGrpSpPr>
          <p:cNvPr id="14" name="Группа 170"/>
          <p:cNvGrpSpPr/>
          <p:nvPr/>
        </p:nvGrpSpPr>
        <p:grpSpPr>
          <a:xfrm>
            <a:off x="4714876" y="4357694"/>
            <a:ext cx="1306767" cy="941133"/>
            <a:chOff x="4357686" y="4488131"/>
            <a:chExt cx="1306767" cy="941133"/>
          </a:xfrm>
        </p:grpSpPr>
        <p:sp>
          <p:nvSpPr>
            <p:cNvPr id="167" name="Прямоугольник 166"/>
            <p:cNvSpPr/>
            <p:nvPr/>
          </p:nvSpPr>
          <p:spPr>
            <a:xfrm>
              <a:off x="4357686" y="4634024"/>
              <a:ext cx="6270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I</a:t>
              </a:r>
              <a:r>
                <a:rPr lang="ru-RU" sz="2000" b="1" dirty="0" smtClean="0">
                  <a:latin typeface="Times New Roman" pitchFamily="18" charset="0"/>
                  <a:sym typeface="Symbol" pitchFamily="18" charset="2"/>
                </a:rPr>
                <a:t>2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=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  <p:sp>
          <p:nvSpPr>
            <p:cNvPr id="168" name="Text Box 10"/>
            <p:cNvSpPr txBox="1">
              <a:spLocks noChangeArrowheads="1"/>
            </p:cNvSpPr>
            <p:nvPr/>
          </p:nvSpPr>
          <p:spPr bwMode="auto">
            <a:xfrm>
              <a:off x="5000628" y="4488131"/>
              <a:ext cx="663825" cy="512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ru-RU" b="1" dirty="0" smtClean="0">
                  <a:latin typeface="Times New Roman" pitchFamily="18" charset="0"/>
                  <a:sym typeface="Symbol" pitchFamily="18" charset="2"/>
                </a:rPr>
                <a:t>2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9" name="Text Box 11"/>
            <p:cNvSpPr txBox="1">
              <a:spLocks noChangeArrowheads="1"/>
            </p:cNvSpPr>
            <p:nvPr/>
          </p:nvSpPr>
          <p:spPr bwMode="auto">
            <a:xfrm>
              <a:off x="4988565" y="4929198"/>
              <a:ext cx="583567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1600" b="1" dirty="0" smtClean="0">
                  <a:latin typeface="Times New Roman" pitchFamily="18" charset="0"/>
                  <a:sym typeface="Symbol" pitchFamily="18" charset="2"/>
                </a:rPr>
                <a:t>2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0" name="Line 6"/>
            <p:cNvSpPr>
              <a:spLocks noChangeShapeType="1"/>
            </p:cNvSpPr>
            <p:nvPr/>
          </p:nvSpPr>
          <p:spPr bwMode="auto">
            <a:xfrm flipH="1">
              <a:off x="5006682" y="4988761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Группа 171"/>
          <p:cNvGrpSpPr/>
          <p:nvPr/>
        </p:nvGrpSpPr>
        <p:grpSpPr>
          <a:xfrm>
            <a:off x="5941573" y="4404630"/>
            <a:ext cx="1345071" cy="941133"/>
            <a:chOff x="4607061" y="4488131"/>
            <a:chExt cx="1345071" cy="941133"/>
          </a:xfrm>
        </p:grpSpPr>
        <p:sp>
          <p:nvSpPr>
            <p:cNvPr id="173" name="Прямоугольник 172"/>
            <p:cNvSpPr/>
            <p:nvPr/>
          </p:nvSpPr>
          <p:spPr>
            <a:xfrm>
              <a:off x="4607061" y="4693399"/>
              <a:ext cx="3593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=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  <p:sp>
          <p:nvSpPr>
            <p:cNvPr id="174" name="Text Box 10"/>
            <p:cNvSpPr txBox="1">
              <a:spLocks noChangeArrowheads="1"/>
            </p:cNvSpPr>
            <p:nvPr/>
          </p:nvSpPr>
          <p:spPr bwMode="auto">
            <a:xfrm>
              <a:off x="5000628" y="4488131"/>
              <a:ext cx="880066" cy="512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30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В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5" name="Text Box 11"/>
            <p:cNvSpPr txBox="1">
              <a:spLocks noChangeArrowheads="1"/>
            </p:cNvSpPr>
            <p:nvPr/>
          </p:nvSpPr>
          <p:spPr bwMode="auto">
            <a:xfrm>
              <a:off x="4988565" y="4929198"/>
              <a:ext cx="963567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15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Ом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6" name="Line 6"/>
            <p:cNvSpPr>
              <a:spLocks noChangeShapeType="1"/>
            </p:cNvSpPr>
            <p:nvPr/>
          </p:nvSpPr>
          <p:spPr bwMode="auto">
            <a:xfrm flipH="1">
              <a:off x="5089807" y="4941261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7" name="Прямоугольник 176"/>
          <p:cNvSpPr/>
          <p:nvPr/>
        </p:nvSpPr>
        <p:spPr>
          <a:xfrm>
            <a:off x="7227269" y="4500570"/>
            <a:ext cx="989373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dirty="0"/>
          </a:p>
        </p:txBody>
      </p:sp>
      <p:sp>
        <p:nvSpPr>
          <p:cNvPr id="178" name="Прямоугольник 177"/>
          <p:cNvSpPr/>
          <p:nvPr/>
        </p:nvSpPr>
        <p:spPr>
          <a:xfrm>
            <a:off x="8511222" y="1571612"/>
            <a:ext cx="561372" cy="461665"/>
          </a:xfrm>
          <a:prstGeom prst="rect">
            <a:avLst/>
          </a:prstGeom>
          <a:solidFill>
            <a:schemeClr val="bg2"/>
          </a:solidFill>
          <a:ln>
            <a:solidFill>
              <a:srgbClr val="0000CC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dirty="0"/>
          </a:p>
        </p:txBody>
      </p:sp>
      <p:sp>
        <p:nvSpPr>
          <p:cNvPr id="179" name="Прямоугольник 178"/>
          <p:cNvSpPr/>
          <p:nvPr/>
        </p:nvSpPr>
        <p:spPr>
          <a:xfrm>
            <a:off x="4572000" y="5214950"/>
            <a:ext cx="2101857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180" name="Прямоугольник 179"/>
          <p:cNvSpPr/>
          <p:nvPr/>
        </p:nvSpPr>
        <p:spPr>
          <a:xfrm>
            <a:off x="6643702" y="5214950"/>
            <a:ext cx="1579278" cy="584775"/>
          </a:xfrm>
          <a:prstGeom prst="rect">
            <a:avLst/>
          </a:prstGeom>
          <a:solidFill>
            <a:schemeClr val="bg2"/>
          </a:solidFill>
          <a:ln>
            <a:solidFill>
              <a:srgbClr val="0000CC"/>
            </a:solidFill>
          </a:ln>
        </p:spPr>
        <p:txBody>
          <a:bodyPr wrap="none">
            <a:spAutoFit/>
          </a:bodyPr>
          <a:lstStyle/>
          <a:p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Вт</a:t>
            </a:r>
            <a:endParaRPr lang="ru-RU" sz="3200" dirty="0"/>
          </a:p>
        </p:txBody>
      </p:sp>
      <p:sp>
        <p:nvSpPr>
          <p:cNvPr id="181" name="Rectangle 4"/>
          <p:cNvSpPr>
            <a:spLocks noChangeArrowheads="1"/>
          </p:cNvSpPr>
          <p:nvPr/>
        </p:nvSpPr>
        <p:spPr bwMode="auto">
          <a:xfrm>
            <a:off x="0" y="5903893"/>
            <a:ext cx="9144000" cy="95410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мощность, потребляемая лампой №3 равна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Вт, т.е. за каждую секунду потребляет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2" name="Прямоугольник 181"/>
          <p:cNvSpPr/>
          <p:nvPr/>
        </p:nvSpPr>
        <p:spPr>
          <a:xfrm>
            <a:off x="6405450" y="2178741"/>
            <a:ext cx="612668" cy="461665"/>
          </a:xfrm>
          <a:prstGeom prst="rect">
            <a:avLst/>
          </a:prstGeom>
          <a:solidFill>
            <a:schemeClr val="bg2"/>
          </a:solidFill>
          <a:ln>
            <a:solidFill>
              <a:srgbClr val="0000CC"/>
            </a:solidFill>
          </a:ln>
        </p:spPr>
        <p:txBody>
          <a:bodyPr wrap="none">
            <a:spAutoFit/>
          </a:bodyPr>
          <a:lstStyle/>
          <a:p>
            <a:r>
              <a:rPr lang="ru-RU" sz="2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dirty="0"/>
          </a:p>
        </p:txBody>
      </p:sp>
      <p:sp>
        <p:nvSpPr>
          <p:cNvPr id="183" name="Text Box 5"/>
          <p:cNvSpPr txBox="1">
            <a:spLocks noChangeArrowheads="1"/>
          </p:cNvSpPr>
          <p:nvPr/>
        </p:nvSpPr>
        <p:spPr bwMode="auto">
          <a:xfrm>
            <a:off x="7929586" y="500042"/>
            <a:ext cx="1214414" cy="500066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Стр. 46</a:t>
            </a:r>
          </a:p>
        </p:txBody>
      </p:sp>
      <p:sp>
        <p:nvSpPr>
          <p:cNvPr id="86" name="Rectangle 1"/>
          <p:cNvSpPr>
            <a:spLocks noChangeArrowheads="1"/>
          </p:cNvSpPr>
          <p:nvPr/>
        </p:nvSpPr>
        <p:spPr bwMode="auto">
          <a:xfrm>
            <a:off x="0" y="0"/>
            <a:ext cx="876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Какова сила тока, текущего по сопротивлению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 4 Ома?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100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100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  <p:bldP spid="107" grpId="0" animBg="1"/>
      <p:bldP spid="107" grpId="1" animBg="1"/>
      <p:bldP spid="108" grpId="0" animBg="1"/>
      <p:bldP spid="108" grpId="1" animBg="1"/>
      <p:bldP spid="151" grpId="0"/>
      <p:bldP spid="152" grpId="0"/>
      <p:bldP spid="153" grpId="0"/>
      <p:bldP spid="154" grpId="0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0313" y="214313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57356" y="1071563"/>
            <a:ext cx="5286412" cy="2071687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Зачёт №4 (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ctr" eaLnBrk="1" hangingPunct="1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 </a:t>
            </a:r>
            <a:r>
              <a:rPr lang="ru-RU" sz="4400" b="1" dirty="0" smtClean="0"/>
              <a:t> 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42908" y="0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2183014" y="944436"/>
            <a:ext cx="1638778" cy="3275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ятиугольник 10"/>
          <p:cNvSpPr/>
          <p:nvPr/>
        </p:nvSpPr>
        <p:spPr>
          <a:xfrm>
            <a:off x="1073594" y="714356"/>
            <a:ext cx="1143008" cy="500066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3600" dirty="0">
              <a:solidFill>
                <a:schemeClr val="bg1"/>
              </a:solidFill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1785918" y="-71462"/>
            <a:ext cx="1285884" cy="584775"/>
            <a:chOff x="4572000" y="201019"/>
            <a:chExt cx="1285884" cy="584775"/>
          </a:xfrm>
        </p:grpSpPr>
        <p:sp>
          <p:nvSpPr>
            <p:cNvPr id="22" name="TextBox 21"/>
            <p:cNvSpPr txBox="1"/>
            <p:nvPr/>
          </p:nvSpPr>
          <p:spPr>
            <a:xfrm>
              <a:off x="4572000" y="201019"/>
              <a:ext cx="12858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30000" dirty="0" err="1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нач</a:t>
              </a:r>
              <a:endParaRPr lang="ru-RU" sz="3200" dirty="0">
                <a:solidFill>
                  <a:srgbClr val="006600"/>
                </a:solidFill>
              </a:endParaRPr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 flipH="1">
              <a:off x="4628195" y="319844"/>
              <a:ext cx="214315" cy="45719"/>
            </a:xfrm>
            <a:prstGeom prst="line">
              <a:avLst/>
            </a:prstGeom>
            <a:noFill/>
            <a:ln w="25400">
              <a:solidFill>
                <a:srgbClr val="006600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" name="Группа 24"/>
          <p:cNvGrpSpPr/>
          <p:nvPr/>
        </p:nvGrpSpPr>
        <p:grpSpPr>
          <a:xfrm>
            <a:off x="4963668" y="-47298"/>
            <a:ext cx="1571636" cy="584775"/>
            <a:chOff x="6185545" y="-441899"/>
            <a:chExt cx="1571636" cy="584775"/>
          </a:xfrm>
        </p:grpSpPr>
        <p:sp>
          <p:nvSpPr>
            <p:cNvPr id="26" name="TextBox 25"/>
            <p:cNvSpPr txBox="1"/>
            <p:nvPr/>
          </p:nvSpPr>
          <p:spPr>
            <a:xfrm>
              <a:off x="6185545" y="-441899"/>
              <a:ext cx="157163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30000" dirty="0" err="1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конечн</a:t>
              </a:r>
              <a:endParaRPr lang="ru-RU" sz="3200" dirty="0">
                <a:solidFill>
                  <a:srgbClr val="006600"/>
                </a:solidFill>
              </a:endParaRPr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 flipH="1">
              <a:off x="6237933" y="-327599"/>
              <a:ext cx="214315" cy="45719"/>
            </a:xfrm>
            <a:prstGeom prst="line">
              <a:avLst/>
            </a:prstGeom>
            <a:noFill/>
            <a:ln w="25400">
              <a:solidFill>
                <a:srgbClr val="006600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6600"/>
                </a:solidFill>
              </a:endParaRPr>
            </a:p>
          </p:txBody>
        </p:sp>
      </p:grpSp>
      <p:sp>
        <p:nvSpPr>
          <p:cNvPr id="28" name="Line 4"/>
          <p:cNvSpPr>
            <a:spLocks noChangeShapeType="1"/>
          </p:cNvSpPr>
          <p:nvPr/>
        </p:nvSpPr>
        <p:spPr bwMode="auto">
          <a:xfrm>
            <a:off x="1214414" y="500042"/>
            <a:ext cx="781522" cy="45719"/>
          </a:xfrm>
          <a:prstGeom prst="line">
            <a:avLst/>
          </a:prstGeom>
          <a:noFill/>
          <a:ln w="60325">
            <a:solidFill>
              <a:srgbClr val="006600"/>
            </a:solidFill>
            <a:round/>
            <a:headEnd type="none" w="sm" len="sm"/>
            <a:tailEnd type="triangle" w="lg" len="lg"/>
          </a:ln>
          <a:effectLst/>
          <a:scene3d>
            <a:camera prst="orthographicFront">
              <a:rot lat="0" lon="0" rev="1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Line 4"/>
          <p:cNvSpPr>
            <a:spLocks noChangeShapeType="1"/>
          </p:cNvSpPr>
          <p:nvPr/>
        </p:nvSpPr>
        <p:spPr bwMode="auto">
          <a:xfrm>
            <a:off x="3565458" y="538966"/>
            <a:ext cx="1638778" cy="3275"/>
          </a:xfrm>
          <a:prstGeom prst="line">
            <a:avLst/>
          </a:prstGeom>
          <a:noFill/>
          <a:ln w="60325">
            <a:solidFill>
              <a:srgbClr val="006600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Line 4"/>
          <p:cNvSpPr>
            <a:spLocks noChangeShapeType="1"/>
          </p:cNvSpPr>
          <p:nvPr/>
        </p:nvSpPr>
        <p:spPr bwMode="auto">
          <a:xfrm>
            <a:off x="2361718" y="642918"/>
            <a:ext cx="781522" cy="45719"/>
          </a:xfrm>
          <a:prstGeom prst="line">
            <a:avLst/>
          </a:prstGeom>
          <a:noFill/>
          <a:ln w="60325">
            <a:solidFill>
              <a:srgbClr val="0014AC"/>
            </a:solidFill>
            <a:round/>
            <a:headEnd type="none" w="sm" len="sm"/>
            <a:tailEnd type="triangle" w="lg" len="lg"/>
          </a:ln>
          <a:effectLst/>
          <a:scene3d>
            <a:camera prst="orthographicFront">
              <a:rot lat="0" lon="0" rev="1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" name="Группа 34"/>
          <p:cNvGrpSpPr/>
          <p:nvPr/>
        </p:nvGrpSpPr>
        <p:grpSpPr>
          <a:xfrm>
            <a:off x="3643306" y="785794"/>
            <a:ext cx="857256" cy="523220"/>
            <a:chOff x="3428992" y="1214422"/>
            <a:chExt cx="857256" cy="523220"/>
          </a:xfrm>
        </p:grpSpPr>
        <p:sp>
          <p:nvSpPr>
            <p:cNvPr id="31" name="TextBox 30"/>
            <p:cNvSpPr txBox="1"/>
            <p:nvPr/>
          </p:nvSpPr>
          <p:spPr>
            <a:xfrm>
              <a:off x="3428992" y="1214422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2800" dirty="0">
                <a:solidFill>
                  <a:srgbClr val="0014AC"/>
                </a:solidFill>
              </a:endParaRPr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 rot="16200000" flipH="1">
              <a:off x="3928264" y="1000902"/>
              <a:ext cx="1588" cy="42862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36"/>
          <p:cNvGrpSpPr/>
          <p:nvPr/>
        </p:nvGrpSpPr>
        <p:grpSpPr>
          <a:xfrm>
            <a:off x="2786050" y="142852"/>
            <a:ext cx="642942" cy="523220"/>
            <a:chOff x="2714612" y="1571612"/>
            <a:chExt cx="642942" cy="523220"/>
          </a:xfrm>
        </p:grpSpPr>
        <p:sp>
          <p:nvSpPr>
            <p:cNvPr id="32" name="TextBox 31"/>
            <p:cNvSpPr txBox="1"/>
            <p:nvPr/>
          </p:nvSpPr>
          <p:spPr>
            <a:xfrm>
              <a:off x="2714612" y="1571612"/>
              <a:ext cx="6429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а</a:t>
              </a:r>
              <a:endParaRPr lang="ru-RU" sz="2800" dirty="0">
                <a:solidFill>
                  <a:srgbClr val="0014AC"/>
                </a:solidFill>
              </a:endParaRPr>
            </a:p>
          </p:txBody>
        </p:sp>
        <p:cxnSp>
          <p:nvCxnSpPr>
            <p:cNvPr id="36" name="Прямая со стрелкой 35"/>
            <p:cNvCxnSpPr/>
            <p:nvPr/>
          </p:nvCxnSpPr>
          <p:spPr>
            <a:xfrm rot="16200000" flipH="1">
              <a:off x="3071008" y="1427942"/>
              <a:ext cx="1588" cy="428628"/>
            </a:xfrm>
            <a:prstGeom prst="straightConnector1">
              <a:avLst/>
            </a:prstGeom>
            <a:ln w="5715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1288" y="1371589"/>
            <a:ext cx="100013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 =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679352" y="1355823"/>
            <a:ext cx="150019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F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s =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1624794" y="1357298"/>
            <a:ext cx="142876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m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</a:rPr>
              <a:t>a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sym typeface="Symbol" pitchFamily="18" charset="2"/>
              </a:rPr>
              <a:t>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2909696" y="1071546"/>
            <a:ext cx="2662436" cy="1204904"/>
            <a:chOff x="9757" y="3167"/>
            <a:chExt cx="681" cy="662"/>
          </a:xfrm>
        </p:grpSpPr>
        <p:sp>
          <p:nvSpPr>
            <p:cNvPr id="2" name="Text Box 4"/>
            <p:cNvSpPr txBox="1">
              <a:spLocks noChangeArrowheads="1"/>
            </p:cNvSpPr>
            <p:nvPr/>
          </p:nvSpPr>
          <p:spPr bwMode="auto">
            <a:xfrm>
              <a:off x="9757" y="3461"/>
              <a:ext cx="68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2a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9758" y="3167"/>
              <a:ext cx="68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4000" b="1" baseline="-25000" dirty="0" smtClean="0">
                  <a:latin typeface="Times New Roman" pitchFamily="18" charset="0"/>
                  <a:cs typeface="Times New Roman" pitchFamily="18" charset="0"/>
                </a:rPr>
                <a:t>кон</a:t>
              </a:r>
              <a:r>
                <a:rPr kumimoji="0" lang="en-US" sz="40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– v</a:t>
              </a:r>
              <a:r>
                <a:rPr kumimoji="0" lang="ru-RU" sz="4000" b="1" i="0" u="none" strike="noStrike" cap="none" normalizeH="0" baseline="-25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нач</a:t>
              </a:r>
              <a:r>
                <a:rPr kumimoji="0" lang="en-US" sz="40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Line 6"/>
            <p:cNvSpPr>
              <a:spLocks noChangeShapeType="1"/>
            </p:cNvSpPr>
            <p:nvPr/>
          </p:nvSpPr>
          <p:spPr bwMode="auto">
            <a:xfrm>
              <a:off x="9757" y="3537"/>
              <a:ext cx="53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5734702" y="942961"/>
            <a:ext cx="1714512" cy="1628783"/>
            <a:chOff x="9757" y="3167"/>
            <a:chExt cx="681" cy="662"/>
          </a:xfrm>
        </p:grpSpPr>
        <p:sp>
          <p:nvSpPr>
            <p:cNvPr id="4" name="Text Box 8"/>
            <p:cNvSpPr txBox="1">
              <a:spLocks noChangeArrowheads="1"/>
            </p:cNvSpPr>
            <p:nvPr/>
          </p:nvSpPr>
          <p:spPr bwMode="auto">
            <a:xfrm>
              <a:off x="9757" y="3461"/>
              <a:ext cx="68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9758" y="3167"/>
              <a:ext cx="68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0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4000" b="1" i="0" u="none" strike="noStrike" cap="none" normalizeH="0" baseline="0" dirty="0" err="1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4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кон</a:t>
              </a:r>
              <a:r>
                <a:rPr kumimoji="0" lang="en-US" sz="40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>
              <a:off x="9757" y="3460"/>
              <a:ext cx="53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7529176" y="887289"/>
            <a:ext cx="1869076" cy="1628783"/>
            <a:chOff x="9697" y="3167"/>
            <a:chExt cx="741" cy="662"/>
          </a:xfrm>
        </p:grpSpPr>
        <p:sp>
          <p:nvSpPr>
            <p:cNvPr id="1036" name="Text Box 12"/>
            <p:cNvSpPr txBox="1">
              <a:spLocks noChangeArrowheads="1"/>
            </p:cNvSpPr>
            <p:nvPr/>
          </p:nvSpPr>
          <p:spPr bwMode="auto">
            <a:xfrm>
              <a:off x="9757" y="3461"/>
              <a:ext cx="68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9758" y="3167"/>
              <a:ext cx="68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4000" b="1" i="0" u="none" strike="noStrike" cap="none" normalizeH="0" baseline="0" dirty="0" err="1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ru-RU" sz="4000" b="1" i="0" u="none" strike="noStrike" cap="none" normalizeH="0" baseline="-25000" dirty="0" err="1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нач</a:t>
              </a:r>
              <a:r>
                <a:rPr kumimoji="0" lang="en-US" sz="40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8" name="Line 14"/>
            <p:cNvSpPr>
              <a:spLocks noChangeShapeType="1"/>
            </p:cNvSpPr>
            <p:nvPr/>
          </p:nvSpPr>
          <p:spPr bwMode="auto">
            <a:xfrm>
              <a:off x="9697" y="3467"/>
              <a:ext cx="53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5292272" y="1300151"/>
            <a:ext cx="42862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=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7155088" y="1061697"/>
            <a:ext cx="57150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6000" b="1" dirty="0" smtClean="0">
                <a:latin typeface="Times New Roman" pitchFamily="18" charset="0"/>
              </a:rPr>
              <a:t>-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-32" y="1928802"/>
            <a:ext cx="1714512" cy="1739500"/>
            <a:chOff x="9757" y="3167"/>
            <a:chExt cx="681" cy="707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50" name="Text Box 8"/>
            <p:cNvSpPr txBox="1">
              <a:spLocks noChangeArrowheads="1"/>
            </p:cNvSpPr>
            <p:nvPr/>
          </p:nvSpPr>
          <p:spPr bwMode="auto">
            <a:xfrm>
              <a:off x="9757" y="3506"/>
              <a:ext cx="680" cy="3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 Box 9"/>
            <p:cNvSpPr txBox="1">
              <a:spLocks noChangeArrowheads="1"/>
            </p:cNvSpPr>
            <p:nvPr/>
          </p:nvSpPr>
          <p:spPr bwMode="auto">
            <a:xfrm>
              <a:off x="9758" y="3167"/>
              <a:ext cx="680" cy="4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4000" b="1" i="0" u="none" strike="noStrike" cap="none" normalizeH="0" baseline="3000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Line 10"/>
            <p:cNvSpPr>
              <a:spLocks noChangeShapeType="1"/>
            </p:cNvSpPr>
            <p:nvPr/>
          </p:nvSpPr>
          <p:spPr bwMode="auto">
            <a:xfrm>
              <a:off x="9757" y="3460"/>
              <a:ext cx="530" cy="0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2357422" y="2341669"/>
            <a:ext cx="299941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инетическая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энергия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88368" y="2330349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 = </a:t>
            </a:r>
            <a:r>
              <a:rPr lang="ru-RU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031574" y="2285992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95736" y="2941759"/>
            <a:ext cx="2214578" cy="646331"/>
          </a:xfrm>
          <a:prstGeom prst="rect">
            <a:avLst/>
          </a:prstGeom>
          <a:blipFill dpi="0" rotWithShape="1">
            <a:blip r:embed="rId10" cstate="print">
              <a:alphaModFix amt="34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 = А по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1309992" y="2230325"/>
            <a:ext cx="1714512" cy="70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29926" y="2929921"/>
            <a:ext cx="2071734" cy="646331"/>
          </a:xfrm>
          <a:prstGeom prst="rect">
            <a:avLst/>
          </a:prstGeom>
          <a:blipFill>
            <a:blip r:embed="rId10" cstate="print">
              <a:alphaModFix amt="34000"/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разгону..                   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428860" y="1500174"/>
            <a:ext cx="21431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4286248" y="1785926"/>
            <a:ext cx="35719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3643314"/>
            <a:ext cx="9144000" cy="257176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2.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Скорость  легкового автомобиля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 раза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больше скорости грузового, а масса грузового автомобиля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 раза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больше массы легкового. Сравните значения кинетической энергии легкового,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грузового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Кг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автомобилей.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Кл = К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Кл = 2 Кг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Кл = 4 Кг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Кл = 8 Кг.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Кл = 16 Кг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 rot="20512347">
            <a:off x="297340" y="4204903"/>
            <a:ext cx="2699778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Кл =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59 -0.01297 L 0.33959 -0.0129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5" dur="300"/>
                                        <p:tgtEl>
                                          <p:spTgt spid="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6" dur="300"/>
                                        <p:tgtEl>
                                          <p:spTgt spid="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300"/>
                                        <p:tgtEl>
                                          <p:spTgt spid="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emph" presetSubtype="0" repeatCount="indefinite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animBg="1"/>
      <p:bldP spid="1028" grpId="1" animBg="1"/>
      <p:bldP spid="11" grpId="0" animBg="1"/>
      <p:bldP spid="11" grpId="1" animBg="1"/>
      <p:bldP spid="28" grpId="0" animBg="1"/>
      <p:bldP spid="28" grpId="1" animBg="1"/>
      <p:bldP spid="29" grpId="0" animBg="1"/>
      <p:bldP spid="30" grpId="0" animBg="1"/>
      <p:bldP spid="30" grpId="1" animBg="1"/>
      <p:bldP spid="1026" grpId="0"/>
      <p:bldP spid="38" grpId="0"/>
      <p:bldP spid="39" grpId="0"/>
      <p:bldP spid="46" grpId="0"/>
      <p:bldP spid="47" grpId="0"/>
      <p:bldP spid="53" grpId="0" autoUpdateAnimBg="0"/>
      <p:bldP spid="55" grpId="0"/>
      <p:bldP spid="56" grpId="0"/>
      <p:bldP spid="57" grpId="0" animBg="1"/>
      <p:bldP spid="1039" grpId="0"/>
      <p:bldP spid="54" grpId="0" animBg="1"/>
      <p:bldP spid="61" grpId="0" animBg="1"/>
      <p:bldP spid="62" grpId="0" animBg="1"/>
      <p:bldP spid="4098" grpId="0" animBg="1"/>
      <p:bldP spid="6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1833418" y="642918"/>
            <a:ext cx="428628" cy="1071570"/>
          </a:xfrm>
          <a:prstGeom prst="rect">
            <a:avLst/>
          </a:prstGeom>
          <a:solidFill>
            <a:srgbClr val="0014A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62" name="Text Box 38"/>
          <p:cNvSpPr txBox="1">
            <a:spLocks noChangeArrowheads="1"/>
          </p:cNvSpPr>
          <p:nvPr/>
        </p:nvSpPr>
        <p:spPr bwMode="auto">
          <a:xfrm>
            <a:off x="845536" y="4286256"/>
            <a:ext cx="81791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3857620" y="2143116"/>
            <a:ext cx="2143140" cy="1588"/>
          </a:xfrm>
          <a:prstGeom prst="straightConnector1">
            <a:avLst/>
          </a:prstGeom>
          <a:ln w="508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47"/>
          <p:cNvGrpSpPr/>
          <p:nvPr/>
        </p:nvGrpSpPr>
        <p:grpSpPr>
          <a:xfrm>
            <a:off x="523972" y="797105"/>
            <a:ext cx="142876" cy="1000926"/>
            <a:chOff x="3357554" y="1714488"/>
            <a:chExt cx="72232" cy="572298"/>
          </a:xfrm>
        </p:grpSpPr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3143240" y="2000240"/>
              <a:ext cx="571504" cy="1588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rot="5400000">
              <a:off x="3072596" y="1999446"/>
              <a:ext cx="571504" cy="1588"/>
            </a:xfrm>
            <a:prstGeom prst="line">
              <a:avLst/>
            </a:prstGeom>
            <a:ln w="635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Прямая со стрелкой 48"/>
          <p:cNvCxnSpPr/>
          <p:nvPr/>
        </p:nvCxnSpPr>
        <p:spPr>
          <a:xfrm rot="5400000">
            <a:off x="2784462" y="1572406"/>
            <a:ext cx="2145522" cy="794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5400000">
            <a:off x="749367" y="1858158"/>
            <a:ext cx="2145522" cy="794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677004" y="754474"/>
            <a:ext cx="1073886" cy="923782"/>
            <a:chOff x="8905" y="7356"/>
            <a:chExt cx="887" cy="229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8905" y="7356"/>
              <a:ext cx="299" cy="213"/>
              <a:chOff x="8905" y="7356"/>
              <a:chExt cx="299" cy="213"/>
            </a:xfrm>
          </p:grpSpPr>
          <p:sp>
            <p:nvSpPr>
              <p:cNvPr id="67" name="Line 5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Line 6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Line 7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9095" y="7367"/>
              <a:ext cx="299" cy="213"/>
              <a:chOff x="8905" y="7356"/>
              <a:chExt cx="299" cy="213"/>
            </a:xfrm>
          </p:grpSpPr>
          <p:sp>
            <p:nvSpPr>
              <p:cNvPr id="64" name="Line 9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Line 10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Line 11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9297" y="7367"/>
              <a:ext cx="299" cy="213"/>
              <a:chOff x="8905" y="7356"/>
              <a:chExt cx="299" cy="213"/>
            </a:xfrm>
          </p:grpSpPr>
          <p:sp>
            <p:nvSpPr>
              <p:cNvPr id="61" name="Line 13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Line 14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Line 15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9493" y="7372"/>
              <a:ext cx="299" cy="213"/>
              <a:chOff x="8905" y="7356"/>
              <a:chExt cx="299" cy="213"/>
            </a:xfrm>
          </p:grpSpPr>
          <p:sp>
            <p:nvSpPr>
              <p:cNvPr id="58" name="Line 17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Line 18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Line 19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80" name="TextBox 79"/>
          <p:cNvSpPr txBox="1"/>
          <p:nvPr/>
        </p:nvSpPr>
        <p:spPr>
          <a:xfrm>
            <a:off x="2452018" y="1827796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dirty="0"/>
          </a:p>
        </p:txBody>
      </p:sp>
      <p:cxnSp>
        <p:nvCxnSpPr>
          <p:cNvPr id="81" name="Прямая со стрелкой 80"/>
          <p:cNvCxnSpPr/>
          <p:nvPr/>
        </p:nvCxnSpPr>
        <p:spPr>
          <a:xfrm rot="5400000">
            <a:off x="4928396" y="1786720"/>
            <a:ext cx="2145522" cy="794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1845293" y="2571744"/>
            <a:ext cx="4084029" cy="1588"/>
          </a:xfrm>
          <a:prstGeom prst="straightConnector1">
            <a:avLst/>
          </a:prstGeom>
          <a:ln w="508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4572000" y="1357298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dirty="0"/>
          </a:p>
        </p:txBody>
      </p:sp>
      <p:sp>
        <p:nvSpPr>
          <p:cNvPr id="87" name="TextBox 86"/>
          <p:cNvSpPr txBox="1"/>
          <p:nvPr/>
        </p:nvSpPr>
        <p:spPr>
          <a:xfrm>
            <a:off x="6000760" y="2357430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 rot="21334037">
            <a:off x="673747" y="614519"/>
            <a:ext cx="3250811" cy="923782"/>
            <a:chOff x="8905" y="7356"/>
            <a:chExt cx="887" cy="229"/>
          </a:xfrm>
        </p:grpSpPr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8905" y="7356"/>
              <a:ext cx="299" cy="213"/>
              <a:chOff x="8905" y="7356"/>
              <a:chExt cx="299" cy="213"/>
            </a:xfrm>
          </p:grpSpPr>
          <p:sp>
            <p:nvSpPr>
              <p:cNvPr id="102" name="Line 5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" name="Line 6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4" name="Line 7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9095" y="7367"/>
              <a:ext cx="299" cy="213"/>
              <a:chOff x="8905" y="7356"/>
              <a:chExt cx="299" cy="213"/>
            </a:xfrm>
          </p:grpSpPr>
          <p:sp>
            <p:nvSpPr>
              <p:cNvPr id="99" name="Line 9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0" name="Line 10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1" name="Line 11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" name="Group 12"/>
            <p:cNvGrpSpPr>
              <a:grpSpLocks/>
            </p:cNvGrpSpPr>
            <p:nvPr/>
          </p:nvGrpSpPr>
          <p:grpSpPr bwMode="auto">
            <a:xfrm>
              <a:off x="9297" y="7367"/>
              <a:ext cx="299" cy="213"/>
              <a:chOff x="8905" y="7356"/>
              <a:chExt cx="299" cy="213"/>
            </a:xfrm>
          </p:grpSpPr>
          <p:sp>
            <p:nvSpPr>
              <p:cNvPr id="96" name="Line 13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7" name="Line 14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8" name="Line 15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2" name="Group 16"/>
            <p:cNvGrpSpPr>
              <a:grpSpLocks/>
            </p:cNvGrpSpPr>
            <p:nvPr/>
          </p:nvGrpSpPr>
          <p:grpSpPr bwMode="auto">
            <a:xfrm>
              <a:off x="9493" y="7372"/>
              <a:ext cx="299" cy="213"/>
              <a:chOff x="8905" y="7356"/>
              <a:chExt cx="299" cy="213"/>
            </a:xfrm>
          </p:grpSpPr>
          <p:sp>
            <p:nvSpPr>
              <p:cNvPr id="93" name="Line 17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" name="Line 18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5" name="Line 19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3" name="Группа 128"/>
          <p:cNvGrpSpPr/>
          <p:nvPr/>
        </p:nvGrpSpPr>
        <p:grpSpPr>
          <a:xfrm>
            <a:off x="1529366" y="4024644"/>
            <a:ext cx="1168012" cy="1077218"/>
            <a:chOff x="4714876" y="1500174"/>
            <a:chExt cx="748947" cy="1479313"/>
          </a:xfrm>
        </p:grpSpPr>
        <p:sp>
          <p:nvSpPr>
            <p:cNvPr id="130" name="TextBox 129"/>
            <p:cNvSpPr txBox="1"/>
            <p:nvPr/>
          </p:nvSpPr>
          <p:spPr>
            <a:xfrm>
              <a:off x="4714876" y="1500174"/>
              <a:ext cx="748947" cy="1479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kx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sz="32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1" name="Прямая соединительная линия 130"/>
            <p:cNvCxnSpPr/>
            <p:nvPr/>
          </p:nvCxnSpPr>
          <p:spPr>
            <a:xfrm>
              <a:off x="4809880" y="2288189"/>
              <a:ext cx="342848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41"/>
          <p:cNvGrpSpPr/>
          <p:nvPr/>
        </p:nvGrpSpPr>
        <p:grpSpPr>
          <a:xfrm>
            <a:off x="131156" y="4000504"/>
            <a:ext cx="1000132" cy="1077218"/>
            <a:chOff x="4714876" y="1500174"/>
            <a:chExt cx="1785950" cy="1077218"/>
          </a:xfrm>
        </p:grpSpPr>
        <p:sp>
          <p:nvSpPr>
            <p:cNvPr id="143" name="TextBox 142"/>
            <p:cNvSpPr txBox="1"/>
            <p:nvPr/>
          </p:nvSpPr>
          <p:spPr>
            <a:xfrm>
              <a:off x="4714876" y="1500174"/>
              <a:ext cx="17859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kx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en-US" sz="32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4" name="Прямая соединительная линия 143"/>
            <p:cNvCxnSpPr/>
            <p:nvPr/>
          </p:nvCxnSpPr>
          <p:spPr>
            <a:xfrm>
              <a:off x="4830099" y="2071678"/>
              <a:ext cx="1304798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2" name="TextBox 151"/>
          <p:cNvSpPr txBox="1"/>
          <p:nvPr/>
        </p:nvSpPr>
        <p:spPr>
          <a:xfrm>
            <a:off x="2317148" y="4048784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sym typeface="Symbol" pitchFamily="18" charset="2"/>
              </a:rPr>
              <a:t>+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0" y="3000372"/>
            <a:ext cx="4572000" cy="584775"/>
          </a:xfrm>
          <a:prstGeom prst="rect">
            <a:avLst/>
          </a:prstGeom>
          <a:solidFill>
            <a:srgbClr val="006600">
              <a:alpha val="18000"/>
            </a:srgb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Часть потенциальной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429388" y="0"/>
            <a:ext cx="27146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Упр.№1</a:t>
            </a:r>
          </a:p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Выстрел из пружинного пистолета.</a:t>
            </a:r>
          </a:p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горизонтально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128"/>
          <p:cNvGrpSpPr/>
          <p:nvPr/>
        </p:nvGrpSpPr>
        <p:grpSpPr>
          <a:xfrm>
            <a:off x="1785918" y="-71462"/>
            <a:ext cx="1285884" cy="584775"/>
            <a:chOff x="4572000" y="201019"/>
            <a:chExt cx="1285884" cy="584775"/>
          </a:xfrm>
        </p:grpSpPr>
        <p:sp>
          <p:nvSpPr>
            <p:cNvPr id="133" name="TextBox 132"/>
            <p:cNvSpPr txBox="1"/>
            <p:nvPr/>
          </p:nvSpPr>
          <p:spPr>
            <a:xfrm>
              <a:off x="4572000" y="201019"/>
              <a:ext cx="12858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300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=0</a:t>
              </a:r>
              <a:endParaRPr lang="ru-RU" sz="3200" dirty="0"/>
            </a:p>
          </p:txBody>
        </p:sp>
        <p:sp>
          <p:nvSpPr>
            <p:cNvPr id="135" name="Line 8"/>
            <p:cNvSpPr>
              <a:spLocks noChangeShapeType="1"/>
            </p:cNvSpPr>
            <p:nvPr/>
          </p:nvSpPr>
          <p:spPr bwMode="auto">
            <a:xfrm flipH="1">
              <a:off x="4628195" y="319844"/>
              <a:ext cx="214315" cy="45719"/>
            </a:xfrm>
            <a:prstGeom prst="line">
              <a:avLst/>
            </a:prstGeom>
            <a:noFill/>
            <a:ln w="25400">
              <a:solidFill>
                <a:srgbClr val="0014AC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6" name="Группа 137"/>
          <p:cNvGrpSpPr/>
          <p:nvPr/>
        </p:nvGrpSpPr>
        <p:grpSpPr>
          <a:xfrm>
            <a:off x="4963668" y="-47298"/>
            <a:ext cx="1571636" cy="584775"/>
            <a:chOff x="6185545" y="-441899"/>
            <a:chExt cx="1571636" cy="584775"/>
          </a:xfrm>
        </p:grpSpPr>
        <p:sp>
          <p:nvSpPr>
            <p:cNvPr id="139" name="TextBox 138"/>
            <p:cNvSpPr txBox="1"/>
            <p:nvPr/>
          </p:nvSpPr>
          <p:spPr>
            <a:xfrm>
              <a:off x="6185545" y="-441899"/>
              <a:ext cx="157163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30000" dirty="0" smtClean="0">
                  <a:solidFill>
                    <a:srgbClr val="0014A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solidFill>
                  <a:srgbClr val="0014AC"/>
                </a:solidFill>
              </a:endParaRPr>
            </a:p>
          </p:txBody>
        </p:sp>
        <p:sp>
          <p:nvSpPr>
            <p:cNvPr id="140" name="Line 8"/>
            <p:cNvSpPr>
              <a:spLocks noChangeShapeType="1"/>
            </p:cNvSpPr>
            <p:nvPr/>
          </p:nvSpPr>
          <p:spPr bwMode="auto">
            <a:xfrm flipH="1">
              <a:off x="6237933" y="-327599"/>
              <a:ext cx="214315" cy="45719"/>
            </a:xfrm>
            <a:prstGeom prst="line">
              <a:avLst/>
            </a:prstGeom>
            <a:noFill/>
            <a:ln w="25400">
              <a:solidFill>
                <a:srgbClr val="0014AC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14AC"/>
                </a:solidFill>
              </a:endParaRPr>
            </a:p>
          </p:txBody>
        </p:sp>
      </p:grpSp>
      <p:sp>
        <p:nvSpPr>
          <p:cNvPr id="145" name="Line 4"/>
          <p:cNvSpPr>
            <a:spLocks noChangeShapeType="1"/>
          </p:cNvSpPr>
          <p:nvPr/>
        </p:nvSpPr>
        <p:spPr bwMode="auto">
          <a:xfrm>
            <a:off x="3565458" y="568205"/>
            <a:ext cx="1638778" cy="3275"/>
          </a:xfrm>
          <a:prstGeom prst="line">
            <a:avLst/>
          </a:prstGeom>
          <a:noFill/>
          <a:ln w="60325">
            <a:solidFill>
              <a:srgbClr val="0014AC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7" name="Group 11"/>
          <p:cNvGrpSpPr>
            <a:grpSpLocks/>
          </p:cNvGrpSpPr>
          <p:nvPr/>
        </p:nvGrpSpPr>
        <p:grpSpPr bwMode="auto">
          <a:xfrm>
            <a:off x="2981284" y="3903451"/>
            <a:ext cx="1726200" cy="1485907"/>
            <a:chOff x="9697" y="3167"/>
            <a:chExt cx="741" cy="662"/>
          </a:xfrm>
        </p:grpSpPr>
        <p:sp>
          <p:nvSpPr>
            <p:cNvPr id="160" name="Text Box 12"/>
            <p:cNvSpPr txBox="1">
              <a:spLocks noChangeArrowheads="1"/>
            </p:cNvSpPr>
            <p:nvPr/>
          </p:nvSpPr>
          <p:spPr bwMode="auto">
            <a:xfrm>
              <a:off x="9757" y="3461"/>
              <a:ext cx="68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2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1" name="Text Box 13"/>
            <p:cNvSpPr txBox="1">
              <a:spLocks noChangeArrowheads="1"/>
            </p:cNvSpPr>
            <p:nvPr/>
          </p:nvSpPr>
          <p:spPr bwMode="auto">
            <a:xfrm>
              <a:off x="9758" y="3167"/>
              <a:ext cx="68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err="1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kumimoji="0" lang="ru-RU" sz="3600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2" name="Line 14"/>
            <p:cNvSpPr>
              <a:spLocks noChangeShapeType="1"/>
            </p:cNvSpPr>
            <p:nvPr/>
          </p:nvSpPr>
          <p:spPr bwMode="auto">
            <a:xfrm>
              <a:off x="9697" y="3467"/>
              <a:ext cx="53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3" name="TextBox 162"/>
          <p:cNvSpPr txBox="1"/>
          <p:nvPr/>
        </p:nvSpPr>
        <p:spPr>
          <a:xfrm>
            <a:off x="5000628" y="3000372"/>
            <a:ext cx="2214578" cy="584775"/>
          </a:xfrm>
          <a:prstGeom prst="rect">
            <a:avLst/>
          </a:prstGeom>
          <a:solidFill>
            <a:srgbClr val="006600">
              <a:alpha val="18000"/>
            </a:srgb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перешла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5286380" y="3857628"/>
            <a:ext cx="3571900" cy="584775"/>
          </a:xfrm>
          <a:prstGeom prst="rect">
            <a:avLst/>
          </a:prstGeom>
          <a:solidFill>
            <a:srgbClr val="006600">
              <a:alpha val="18000"/>
            </a:srgb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 кинет</a:t>
            </a:r>
            <a:r>
              <a:rPr lang="ru-RU" sz="32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ческую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" name="Text Box 29"/>
          <p:cNvSpPr txBox="1">
            <a:spLocks noChangeArrowheads="1"/>
          </p:cNvSpPr>
          <p:nvPr/>
        </p:nvSpPr>
        <p:spPr bwMode="auto">
          <a:xfrm>
            <a:off x="285720" y="5072074"/>
            <a:ext cx="335758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kx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kx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sym typeface="Symbol" pitchFamily="18" charset="2"/>
              </a:rPr>
              <a:t>+</a:t>
            </a:r>
            <a:r>
              <a:rPr lang="en-US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mv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" name="Text Box 29"/>
          <p:cNvSpPr txBox="1">
            <a:spLocks noChangeArrowheads="1"/>
          </p:cNvSpPr>
          <p:nvPr/>
        </p:nvSpPr>
        <p:spPr bwMode="auto">
          <a:xfrm>
            <a:off x="3643306" y="5143512"/>
            <a:ext cx="3357586" cy="642942"/>
          </a:xfrm>
          <a:prstGeom prst="rect">
            <a:avLst/>
          </a:prstGeom>
          <a:solidFill>
            <a:schemeClr val="accent1">
              <a:alpha val="38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kx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kx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sym typeface="Symbol" pitchFamily="18" charset="2"/>
              </a:rPr>
              <a:t>+</a:t>
            </a:r>
            <a:r>
              <a:rPr lang="en-US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mv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" name="Text Box 29"/>
          <p:cNvSpPr txBox="1">
            <a:spLocks noChangeArrowheads="1"/>
          </p:cNvSpPr>
          <p:nvPr/>
        </p:nvSpPr>
        <p:spPr bwMode="auto">
          <a:xfrm>
            <a:off x="0" y="5929330"/>
            <a:ext cx="3357586" cy="642942"/>
          </a:xfrm>
          <a:prstGeom prst="rect">
            <a:avLst/>
          </a:prstGeom>
          <a:solidFill>
            <a:schemeClr val="accent1">
              <a:alpha val="38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mv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" name="Text Box 29"/>
          <p:cNvSpPr txBox="1">
            <a:spLocks noChangeArrowheads="1"/>
          </p:cNvSpPr>
          <p:nvPr/>
        </p:nvSpPr>
        <p:spPr bwMode="auto">
          <a:xfrm>
            <a:off x="3428992" y="5929330"/>
            <a:ext cx="4500594" cy="642942"/>
          </a:xfrm>
          <a:prstGeom prst="rect">
            <a:avLst/>
          </a:prstGeom>
          <a:solidFill>
            <a:schemeClr val="accent1">
              <a:alpha val="38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mv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0.22083 0.0027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75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750"/>
                            </p:stCondLst>
                            <p:childTnLst>
                              <p:par>
                                <p:cTn id="1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7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8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1750"/>
                            </p:stCondLst>
                            <p:childTnLst>
                              <p:par>
                                <p:cTn id="1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0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1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7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8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4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5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1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2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" grpId="0" animBg="1"/>
      <p:bldP spid="1045" grpId="1" animBg="1"/>
      <p:bldP spid="1062" grpId="0"/>
      <p:bldP spid="80" grpId="0"/>
      <p:bldP spid="84" grpId="0"/>
      <p:bldP spid="87" grpId="0"/>
      <p:bldP spid="152" grpId="0"/>
      <p:bldP spid="120" grpId="0" animBg="1"/>
      <p:bldP spid="145" grpId="0" animBg="1"/>
      <p:bldP spid="163" grpId="0" animBg="1"/>
      <p:bldP spid="164" grpId="0" animBg="1"/>
      <p:bldP spid="165" grpId="0"/>
      <p:bldP spid="166" grpId="0" animBg="1"/>
      <p:bldP spid="167" grpId="0" animBg="1"/>
      <p:bldP spid="16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1833418" y="642918"/>
            <a:ext cx="428628" cy="1071570"/>
          </a:xfrm>
          <a:prstGeom prst="rect">
            <a:avLst/>
          </a:prstGeom>
          <a:solidFill>
            <a:srgbClr val="0014A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62" name="Text Box 38"/>
          <p:cNvSpPr txBox="1">
            <a:spLocks noChangeArrowheads="1"/>
          </p:cNvSpPr>
          <p:nvPr/>
        </p:nvSpPr>
        <p:spPr bwMode="auto">
          <a:xfrm>
            <a:off x="845536" y="4286256"/>
            <a:ext cx="81791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3857620" y="2143116"/>
            <a:ext cx="2143140" cy="1588"/>
          </a:xfrm>
          <a:prstGeom prst="straightConnector1">
            <a:avLst/>
          </a:prstGeom>
          <a:ln w="508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47"/>
          <p:cNvGrpSpPr/>
          <p:nvPr/>
        </p:nvGrpSpPr>
        <p:grpSpPr>
          <a:xfrm>
            <a:off x="523972" y="797105"/>
            <a:ext cx="142876" cy="1000926"/>
            <a:chOff x="3357554" y="1714488"/>
            <a:chExt cx="72232" cy="572298"/>
          </a:xfrm>
        </p:grpSpPr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3143240" y="2000240"/>
              <a:ext cx="571504" cy="1588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rot="5400000">
              <a:off x="3072596" y="1999446"/>
              <a:ext cx="571504" cy="1588"/>
            </a:xfrm>
            <a:prstGeom prst="line">
              <a:avLst/>
            </a:prstGeom>
            <a:ln w="635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Прямая со стрелкой 48"/>
          <p:cNvCxnSpPr/>
          <p:nvPr/>
        </p:nvCxnSpPr>
        <p:spPr>
          <a:xfrm rot="5400000">
            <a:off x="2784462" y="1572406"/>
            <a:ext cx="2145522" cy="794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5400000">
            <a:off x="749367" y="1858158"/>
            <a:ext cx="2145522" cy="794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677004" y="754474"/>
            <a:ext cx="1073886" cy="923782"/>
            <a:chOff x="8905" y="7356"/>
            <a:chExt cx="887" cy="229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8905" y="7356"/>
              <a:ext cx="299" cy="213"/>
              <a:chOff x="8905" y="7356"/>
              <a:chExt cx="299" cy="213"/>
            </a:xfrm>
          </p:grpSpPr>
          <p:sp>
            <p:nvSpPr>
              <p:cNvPr id="67" name="Line 5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Line 6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Line 7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9095" y="7367"/>
              <a:ext cx="299" cy="213"/>
              <a:chOff x="8905" y="7356"/>
              <a:chExt cx="299" cy="213"/>
            </a:xfrm>
          </p:grpSpPr>
          <p:sp>
            <p:nvSpPr>
              <p:cNvPr id="64" name="Line 9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Line 10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Line 11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9297" y="7367"/>
              <a:ext cx="299" cy="213"/>
              <a:chOff x="8905" y="7356"/>
              <a:chExt cx="299" cy="213"/>
            </a:xfrm>
          </p:grpSpPr>
          <p:sp>
            <p:nvSpPr>
              <p:cNvPr id="61" name="Line 13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Line 14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Line 15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9493" y="7372"/>
              <a:ext cx="299" cy="213"/>
              <a:chOff x="8905" y="7356"/>
              <a:chExt cx="299" cy="213"/>
            </a:xfrm>
          </p:grpSpPr>
          <p:sp>
            <p:nvSpPr>
              <p:cNvPr id="58" name="Line 17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Line 18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Line 19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80" name="TextBox 79"/>
          <p:cNvSpPr txBox="1"/>
          <p:nvPr/>
        </p:nvSpPr>
        <p:spPr>
          <a:xfrm>
            <a:off x="2452018" y="1827796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dirty="0"/>
          </a:p>
        </p:txBody>
      </p:sp>
      <p:cxnSp>
        <p:nvCxnSpPr>
          <p:cNvPr id="81" name="Прямая со стрелкой 80"/>
          <p:cNvCxnSpPr/>
          <p:nvPr/>
        </p:nvCxnSpPr>
        <p:spPr>
          <a:xfrm rot="5400000">
            <a:off x="4928396" y="1786720"/>
            <a:ext cx="2145522" cy="794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1845293" y="2571744"/>
            <a:ext cx="4084029" cy="1588"/>
          </a:xfrm>
          <a:prstGeom prst="straightConnector1">
            <a:avLst/>
          </a:prstGeom>
          <a:ln w="508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4572000" y="1357298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dirty="0"/>
          </a:p>
        </p:txBody>
      </p:sp>
      <p:sp>
        <p:nvSpPr>
          <p:cNvPr id="87" name="TextBox 86"/>
          <p:cNvSpPr txBox="1"/>
          <p:nvPr/>
        </p:nvSpPr>
        <p:spPr>
          <a:xfrm>
            <a:off x="6000760" y="2357430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 rot="21334037">
            <a:off x="673747" y="614519"/>
            <a:ext cx="3250811" cy="923782"/>
            <a:chOff x="8905" y="7356"/>
            <a:chExt cx="887" cy="229"/>
          </a:xfrm>
        </p:grpSpPr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8905" y="7356"/>
              <a:ext cx="299" cy="213"/>
              <a:chOff x="8905" y="7356"/>
              <a:chExt cx="299" cy="213"/>
            </a:xfrm>
          </p:grpSpPr>
          <p:sp>
            <p:nvSpPr>
              <p:cNvPr id="102" name="Line 5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" name="Line 6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4" name="Line 7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9095" y="7367"/>
              <a:ext cx="299" cy="213"/>
              <a:chOff x="8905" y="7356"/>
              <a:chExt cx="299" cy="213"/>
            </a:xfrm>
          </p:grpSpPr>
          <p:sp>
            <p:nvSpPr>
              <p:cNvPr id="99" name="Line 9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0" name="Line 10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1" name="Line 11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" name="Group 12"/>
            <p:cNvGrpSpPr>
              <a:grpSpLocks/>
            </p:cNvGrpSpPr>
            <p:nvPr/>
          </p:nvGrpSpPr>
          <p:grpSpPr bwMode="auto">
            <a:xfrm>
              <a:off x="9297" y="7367"/>
              <a:ext cx="299" cy="213"/>
              <a:chOff x="8905" y="7356"/>
              <a:chExt cx="299" cy="213"/>
            </a:xfrm>
          </p:grpSpPr>
          <p:sp>
            <p:nvSpPr>
              <p:cNvPr id="96" name="Line 13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7" name="Line 14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8" name="Line 15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2" name="Group 16"/>
            <p:cNvGrpSpPr>
              <a:grpSpLocks/>
            </p:cNvGrpSpPr>
            <p:nvPr/>
          </p:nvGrpSpPr>
          <p:grpSpPr bwMode="auto">
            <a:xfrm>
              <a:off x="9493" y="7372"/>
              <a:ext cx="299" cy="213"/>
              <a:chOff x="8905" y="7356"/>
              <a:chExt cx="299" cy="213"/>
            </a:xfrm>
          </p:grpSpPr>
          <p:sp>
            <p:nvSpPr>
              <p:cNvPr id="93" name="Line 17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" name="Line 18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5" name="Line 19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3" name="Группа 128"/>
          <p:cNvGrpSpPr/>
          <p:nvPr/>
        </p:nvGrpSpPr>
        <p:grpSpPr>
          <a:xfrm>
            <a:off x="1529366" y="4024644"/>
            <a:ext cx="1168012" cy="1077218"/>
            <a:chOff x="4714876" y="1500174"/>
            <a:chExt cx="748947" cy="1479313"/>
          </a:xfrm>
        </p:grpSpPr>
        <p:sp>
          <p:nvSpPr>
            <p:cNvPr id="130" name="TextBox 129"/>
            <p:cNvSpPr txBox="1"/>
            <p:nvPr/>
          </p:nvSpPr>
          <p:spPr>
            <a:xfrm>
              <a:off x="4714876" y="1500174"/>
              <a:ext cx="748947" cy="1479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kx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sz="32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1" name="Прямая соединительная линия 130"/>
            <p:cNvCxnSpPr/>
            <p:nvPr/>
          </p:nvCxnSpPr>
          <p:spPr>
            <a:xfrm>
              <a:off x="4809880" y="2288189"/>
              <a:ext cx="342848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41"/>
          <p:cNvGrpSpPr/>
          <p:nvPr/>
        </p:nvGrpSpPr>
        <p:grpSpPr>
          <a:xfrm>
            <a:off x="131156" y="4000504"/>
            <a:ext cx="1000132" cy="1077218"/>
            <a:chOff x="4714876" y="1500174"/>
            <a:chExt cx="1785950" cy="1077218"/>
          </a:xfrm>
        </p:grpSpPr>
        <p:sp>
          <p:nvSpPr>
            <p:cNvPr id="143" name="TextBox 142"/>
            <p:cNvSpPr txBox="1"/>
            <p:nvPr/>
          </p:nvSpPr>
          <p:spPr>
            <a:xfrm>
              <a:off x="4714876" y="1500174"/>
              <a:ext cx="17859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kx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en-US" sz="32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4" name="Прямая соединительная линия 143"/>
            <p:cNvCxnSpPr/>
            <p:nvPr/>
          </p:nvCxnSpPr>
          <p:spPr>
            <a:xfrm>
              <a:off x="4830099" y="2071678"/>
              <a:ext cx="1304798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2" name="TextBox 151"/>
          <p:cNvSpPr txBox="1"/>
          <p:nvPr/>
        </p:nvSpPr>
        <p:spPr>
          <a:xfrm>
            <a:off x="2317148" y="4048784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sym typeface="Symbol" pitchFamily="18" charset="2"/>
              </a:rPr>
              <a:t>+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0" y="3000372"/>
            <a:ext cx="4572000" cy="584775"/>
          </a:xfrm>
          <a:prstGeom prst="rect">
            <a:avLst/>
          </a:prstGeom>
          <a:solidFill>
            <a:srgbClr val="006600">
              <a:alpha val="18000"/>
            </a:srgb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Часть потенциальной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429388" y="0"/>
            <a:ext cx="27146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Упр.№1</a:t>
            </a:r>
          </a:p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Выстрел из пружинного пистолета.</a:t>
            </a:r>
          </a:p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горизонтально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128"/>
          <p:cNvGrpSpPr/>
          <p:nvPr/>
        </p:nvGrpSpPr>
        <p:grpSpPr>
          <a:xfrm>
            <a:off x="1785918" y="-71462"/>
            <a:ext cx="1285884" cy="584775"/>
            <a:chOff x="4572000" y="201019"/>
            <a:chExt cx="1285884" cy="584775"/>
          </a:xfrm>
        </p:grpSpPr>
        <p:sp>
          <p:nvSpPr>
            <p:cNvPr id="133" name="TextBox 132"/>
            <p:cNvSpPr txBox="1"/>
            <p:nvPr/>
          </p:nvSpPr>
          <p:spPr>
            <a:xfrm>
              <a:off x="4572000" y="201019"/>
              <a:ext cx="12858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300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=0</a:t>
              </a:r>
              <a:endParaRPr lang="ru-RU" sz="3200" dirty="0"/>
            </a:p>
          </p:txBody>
        </p:sp>
        <p:sp>
          <p:nvSpPr>
            <p:cNvPr id="135" name="Line 8"/>
            <p:cNvSpPr>
              <a:spLocks noChangeShapeType="1"/>
            </p:cNvSpPr>
            <p:nvPr/>
          </p:nvSpPr>
          <p:spPr bwMode="auto">
            <a:xfrm flipH="1">
              <a:off x="4628195" y="319844"/>
              <a:ext cx="214315" cy="45719"/>
            </a:xfrm>
            <a:prstGeom prst="line">
              <a:avLst/>
            </a:prstGeom>
            <a:noFill/>
            <a:ln w="25400">
              <a:solidFill>
                <a:srgbClr val="0014AC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6" name="Группа 137"/>
          <p:cNvGrpSpPr/>
          <p:nvPr/>
        </p:nvGrpSpPr>
        <p:grpSpPr>
          <a:xfrm>
            <a:off x="4963668" y="-47298"/>
            <a:ext cx="1571636" cy="584775"/>
            <a:chOff x="6185545" y="-441899"/>
            <a:chExt cx="1571636" cy="584775"/>
          </a:xfrm>
        </p:grpSpPr>
        <p:sp>
          <p:nvSpPr>
            <p:cNvPr id="139" name="TextBox 138"/>
            <p:cNvSpPr txBox="1"/>
            <p:nvPr/>
          </p:nvSpPr>
          <p:spPr>
            <a:xfrm>
              <a:off x="6185545" y="-441899"/>
              <a:ext cx="157163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30000" dirty="0" smtClean="0">
                  <a:solidFill>
                    <a:srgbClr val="0014A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solidFill>
                  <a:srgbClr val="0014AC"/>
                </a:solidFill>
              </a:endParaRPr>
            </a:p>
          </p:txBody>
        </p:sp>
        <p:sp>
          <p:nvSpPr>
            <p:cNvPr id="140" name="Line 8"/>
            <p:cNvSpPr>
              <a:spLocks noChangeShapeType="1"/>
            </p:cNvSpPr>
            <p:nvPr/>
          </p:nvSpPr>
          <p:spPr bwMode="auto">
            <a:xfrm flipH="1">
              <a:off x="6237933" y="-327599"/>
              <a:ext cx="214315" cy="45719"/>
            </a:xfrm>
            <a:prstGeom prst="line">
              <a:avLst/>
            </a:prstGeom>
            <a:noFill/>
            <a:ln w="25400">
              <a:solidFill>
                <a:srgbClr val="0014AC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14AC"/>
                </a:solidFill>
              </a:endParaRPr>
            </a:p>
          </p:txBody>
        </p:sp>
      </p:grpSp>
      <p:sp>
        <p:nvSpPr>
          <p:cNvPr id="145" name="Line 4"/>
          <p:cNvSpPr>
            <a:spLocks noChangeShapeType="1"/>
          </p:cNvSpPr>
          <p:nvPr/>
        </p:nvSpPr>
        <p:spPr bwMode="auto">
          <a:xfrm>
            <a:off x="3565458" y="568205"/>
            <a:ext cx="1638778" cy="3275"/>
          </a:xfrm>
          <a:prstGeom prst="line">
            <a:avLst/>
          </a:prstGeom>
          <a:noFill/>
          <a:ln w="60325">
            <a:solidFill>
              <a:srgbClr val="0014AC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7" name="Group 11"/>
          <p:cNvGrpSpPr>
            <a:grpSpLocks/>
          </p:cNvGrpSpPr>
          <p:nvPr/>
        </p:nvGrpSpPr>
        <p:grpSpPr bwMode="auto">
          <a:xfrm>
            <a:off x="2981284" y="3903451"/>
            <a:ext cx="1726200" cy="1485907"/>
            <a:chOff x="9697" y="3167"/>
            <a:chExt cx="741" cy="662"/>
          </a:xfrm>
        </p:grpSpPr>
        <p:sp>
          <p:nvSpPr>
            <p:cNvPr id="160" name="Text Box 12"/>
            <p:cNvSpPr txBox="1">
              <a:spLocks noChangeArrowheads="1"/>
            </p:cNvSpPr>
            <p:nvPr/>
          </p:nvSpPr>
          <p:spPr bwMode="auto">
            <a:xfrm>
              <a:off x="9757" y="3461"/>
              <a:ext cx="68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2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1" name="Text Box 13"/>
            <p:cNvSpPr txBox="1">
              <a:spLocks noChangeArrowheads="1"/>
            </p:cNvSpPr>
            <p:nvPr/>
          </p:nvSpPr>
          <p:spPr bwMode="auto">
            <a:xfrm>
              <a:off x="9758" y="3167"/>
              <a:ext cx="68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err="1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kumimoji="0" lang="ru-RU" sz="3600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2" name="Line 14"/>
            <p:cNvSpPr>
              <a:spLocks noChangeShapeType="1"/>
            </p:cNvSpPr>
            <p:nvPr/>
          </p:nvSpPr>
          <p:spPr bwMode="auto">
            <a:xfrm>
              <a:off x="9697" y="3467"/>
              <a:ext cx="53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3" name="TextBox 162"/>
          <p:cNvSpPr txBox="1"/>
          <p:nvPr/>
        </p:nvSpPr>
        <p:spPr>
          <a:xfrm>
            <a:off x="5000628" y="3000372"/>
            <a:ext cx="2214578" cy="584775"/>
          </a:xfrm>
          <a:prstGeom prst="rect">
            <a:avLst/>
          </a:prstGeom>
          <a:solidFill>
            <a:srgbClr val="006600">
              <a:alpha val="18000"/>
            </a:srgb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перешла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5286380" y="3857628"/>
            <a:ext cx="3571900" cy="584775"/>
          </a:xfrm>
          <a:prstGeom prst="rect">
            <a:avLst/>
          </a:prstGeom>
          <a:solidFill>
            <a:srgbClr val="006600">
              <a:alpha val="18000"/>
            </a:srgb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 кинет</a:t>
            </a:r>
            <a:r>
              <a:rPr lang="ru-RU" sz="32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ческую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" name="Text Box 29"/>
          <p:cNvSpPr txBox="1">
            <a:spLocks noChangeArrowheads="1"/>
          </p:cNvSpPr>
          <p:nvPr/>
        </p:nvSpPr>
        <p:spPr bwMode="auto">
          <a:xfrm>
            <a:off x="285720" y="5072074"/>
            <a:ext cx="335758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kx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kx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sym typeface="Symbol" pitchFamily="18" charset="2"/>
              </a:rPr>
              <a:t>+</a:t>
            </a:r>
            <a:r>
              <a:rPr lang="en-US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mv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" name="Text Box 29"/>
          <p:cNvSpPr txBox="1">
            <a:spLocks noChangeArrowheads="1"/>
          </p:cNvSpPr>
          <p:nvPr/>
        </p:nvSpPr>
        <p:spPr bwMode="auto">
          <a:xfrm>
            <a:off x="3643306" y="5143512"/>
            <a:ext cx="3357586" cy="642942"/>
          </a:xfrm>
          <a:prstGeom prst="rect">
            <a:avLst/>
          </a:prstGeom>
          <a:solidFill>
            <a:schemeClr val="accent1">
              <a:alpha val="38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kx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kx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sym typeface="Symbol" pitchFamily="18" charset="2"/>
              </a:rPr>
              <a:t>+</a:t>
            </a:r>
            <a:r>
              <a:rPr lang="en-US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mv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" name="Text Box 29"/>
          <p:cNvSpPr txBox="1">
            <a:spLocks noChangeArrowheads="1"/>
          </p:cNvSpPr>
          <p:nvPr/>
        </p:nvSpPr>
        <p:spPr bwMode="auto">
          <a:xfrm>
            <a:off x="0" y="5929330"/>
            <a:ext cx="3357586" cy="642942"/>
          </a:xfrm>
          <a:prstGeom prst="rect">
            <a:avLst/>
          </a:prstGeom>
          <a:solidFill>
            <a:schemeClr val="accent1">
              <a:alpha val="38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mv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" name="Text Box 29"/>
          <p:cNvSpPr txBox="1">
            <a:spLocks noChangeArrowheads="1"/>
          </p:cNvSpPr>
          <p:nvPr/>
        </p:nvSpPr>
        <p:spPr bwMode="auto">
          <a:xfrm>
            <a:off x="3428992" y="5929330"/>
            <a:ext cx="4500594" cy="642942"/>
          </a:xfrm>
          <a:prstGeom prst="rect">
            <a:avLst/>
          </a:prstGeom>
          <a:solidFill>
            <a:schemeClr val="accent1">
              <a:alpha val="38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mv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0" y="0"/>
            <a:ext cx="135729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повтор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0.22083 0.0027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5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500"/>
                            </p:stCondLst>
                            <p:childTnLst>
                              <p:par>
                                <p:cTn id="7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60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70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8000"/>
                            </p:stCondLst>
                            <p:childTnLst>
                              <p:par>
                                <p:cTn id="9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9000"/>
                            </p:stCondLst>
                            <p:childTnLst>
                              <p:par>
                                <p:cTn id="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75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750"/>
                            </p:stCondLst>
                            <p:childTnLst>
                              <p:par>
                                <p:cTn id="1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2750"/>
                            </p:stCondLst>
                            <p:childTnLst>
                              <p:par>
                                <p:cTn id="1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7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8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6250"/>
                            </p:stCondLst>
                            <p:childTnLst>
                              <p:par>
                                <p:cTn id="1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5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6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1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2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" grpId="0" animBg="1"/>
      <p:bldP spid="1045" grpId="1" animBg="1"/>
      <p:bldP spid="1062" grpId="0"/>
      <p:bldP spid="80" grpId="0"/>
      <p:bldP spid="84" grpId="0"/>
      <p:bldP spid="87" grpId="0"/>
      <p:bldP spid="152" grpId="0"/>
      <p:bldP spid="120" grpId="0" animBg="1"/>
      <p:bldP spid="145" grpId="0" animBg="1"/>
      <p:bldP spid="163" grpId="0" animBg="1"/>
      <p:bldP spid="164" grpId="0" animBg="1"/>
      <p:bldP spid="165" grpId="0"/>
      <p:bldP spid="166" grpId="0" animBg="1"/>
      <p:bldP spid="167" grpId="0" animBg="1"/>
      <p:bldP spid="16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0" y="3080184"/>
            <a:ext cx="2841267" cy="0"/>
          </a:xfrm>
          <a:prstGeom prst="line">
            <a:avLst/>
          </a:prstGeom>
          <a:noFill/>
          <a:ln w="6667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140111" y="2385804"/>
            <a:ext cx="1377221" cy="0"/>
          </a:xfrm>
          <a:prstGeom prst="line">
            <a:avLst/>
          </a:prstGeom>
          <a:noFill/>
          <a:ln w="6667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350964" y="158009"/>
            <a:ext cx="2200560" cy="0"/>
          </a:xfrm>
          <a:prstGeom prst="line">
            <a:avLst/>
          </a:prstGeom>
          <a:noFill/>
          <a:ln w="6667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 flipH="1">
            <a:off x="272449" y="2428867"/>
            <a:ext cx="45719" cy="615809"/>
          </a:xfrm>
          <a:prstGeom prst="line">
            <a:avLst/>
          </a:prstGeom>
          <a:noFill/>
          <a:ln w="66675">
            <a:solidFill>
              <a:srgbClr val="006600"/>
            </a:solidFill>
            <a:round/>
            <a:headEnd type="triangle" w="med" len="med"/>
            <a:tailEnd type="triangle" w="med" len="med"/>
          </a:ln>
          <a:effectLst/>
          <a:scene3d>
            <a:camera prst="orthographicFront">
              <a:rot lat="0" lon="0" rev="12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1714447" y="142852"/>
            <a:ext cx="45719" cy="2921963"/>
          </a:xfrm>
          <a:prstGeom prst="line">
            <a:avLst/>
          </a:prstGeom>
          <a:noFill/>
          <a:ln w="66675">
            <a:solidFill>
              <a:srgbClr val="006600"/>
            </a:solidFill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12"/>
          <p:cNvGrpSpPr/>
          <p:nvPr/>
        </p:nvGrpSpPr>
        <p:grpSpPr>
          <a:xfrm>
            <a:off x="619752" y="970990"/>
            <a:ext cx="714380" cy="523220"/>
            <a:chOff x="3176291" y="2714620"/>
            <a:chExt cx="714380" cy="523220"/>
          </a:xfrm>
        </p:grpSpPr>
        <p:sp>
          <p:nvSpPr>
            <p:cNvPr id="14" name="TextBox 13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 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Line 29"/>
            <p:cNvSpPr>
              <a:spLocks noChangeShapeType="1"/>
            </p:cNvSpPr>
            <p:nvPr/>
          </p:nvSpPr>
          <p:spPr bwMode="auto">
            <a:xfrm>
              <a:off x="3258746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FF0000"/>
                </a:solidFill>
              </a:endParaRPr>
            </a:p>
          </p:txBody>
        </p:sp>
      </p:grpSp>
      <p:sp>
        <p:nvSpPr>
          <p:cNvPr id="1029" name="Oval 5"/>
          <p:cNvSpPr>
            <a:spLocks noChangeArrowheads="1"/>
          </p:cNvSpPr>
          <p:nvPr/>
        </p:nvSpPr>
        <p:spPr bwMode="auto">
          <a:xfrm>
            <a:off x="1096394" y="-71462"/>
            <a:ext cx="422148" cy="448342"/>
          </a:xfrm>
          <a:prstGeom prst="ellipse">
            <a:avLst/>
          </a:prstGeom>
          <a:solidFill>
            <a:srgbClr val="006600"/>
          </a:solidFill>
          <a:ln w="66675">
            <a:solidFill>
              <a:srgbClr val="0066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H="1">
            <a:off x="1293244" y="397073"/>
            <a:ext cx="71438" cy="785817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lg" len="lg"/>
          </a:ln>
          <a:effectLst/>
          <a:scene3d>
            <a:camera prst="orthographicFront">
              <a:rot lat="0" lon="0" rev="3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714480" y="2097937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2480" y="2255126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endParaRPr lang="ru-RU" sz="4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96044" y="3786190"/>
            <a:ext cx="3500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Mgh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Mgh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53630" y="3645771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sym typeface="Symbol" pitchFamily="18" charset="2"/>
              </a:rPr>
              <a:t>+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917766" y="3500438"/>
            <a:ext cx="1726200" cy="1485907"/>
            <a:chOff x="9697" y="3167"/>
            <a:chExt cx="741" cy="662"/>
          </a:xfrm>
        </p:grpSpPr>
        <p:sp>
          <p:nvSpPr>
            <p:cNvPr id="43" name="Text Box 12"/>
            <p:cNvSpPr txBox="1">
              <a:spLocks noChangeArrowheads="1"/>
            </p:cNvSpPr>
            <p:nvPr/>
          </p:nvSpPr>
          <p:spPr bwMode="auto">
            <a:xfrm>
              <a:off x="9757" y="3461"/>
              <a:ext cx="68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2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 Box 13"/>
            <p:cNvSpPr txBox="1">
              <a:spLocks noChangeArrowheads="1"/>
            </p:cNvSpPr>
            <p:nvPr/>
          </p:nvSpPr>
          <p:spPr bwMode="auto">
            <a:xfrm>
              <a:off x="9758" y="3167"/>
              <a:ext cx="68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err="1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kumimoji="0" lang="ru-RU" sz="3600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Line 14"/>
            <p:cNvSpPr>
              <a:spLocks noChangeShapeType="1"/>
            </p:cNvSpPr>
            <p:nvPr/>
          </p:nvSpPr>
          <p:spPr bwMode="auto">
            <a:xfrm>
              <a:off x="9697" y="3467"/>
              <a:ext cx="53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3214678" y="285728"/>
            <a:ext cx="4572000" cy="584775"/>
          </a:xfrm>
          <a:prstGeom prst="rect">
            <a:avLst/>
          </a:prstGeom>
          <a:solidFill>
            <a:srgbClr val="006600">
              <a:alpha val="18000"/>
            </a:srgb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Часть потенциальной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00562" y="1142984"/>
            <a:ext cx="2214578" cy="584775"/>
          </a:xfrm>
          <a:prstGeom prst="rect">
            <a:avLst/>
          </a:prstGeom>
          <a:solidFill>
            <a:srgbClr val="006600">
              <a:alpha val="18000"/>
            </a:srgb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перешла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214810" y="1928802"/>
            <a:ext cx="3571900" cy="584775"/>
          </a:xfrm>
          <a:prstGeom prst="rect">
            <a:avLst/>
          </a:prstGeom>
          <a:solidFill>
            <a:srgbClr val="006600">
              <a:alpha val="18000"/>
            </a:srgb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 кинет</a:t>
            </a:r>
            <a:r>
              <a:rPr lang="ru-RU" sz="32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ческую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53"/>
          <p:cNvGrpSpPr/>
          <p:nvPr/>
        </p:nvGrpSpPr>
        <p:grpSpPr>
          <a:xfrm>
            <a:off x="1752580" y="133350"/>
            <a:ext cx="1285884" cy="584775"/>
            <a:chOff x="4572000" y="201019"/>
            <a:chExt cx="1285884" cy="584775"/>
          </a:xfrm>
        </p:grpSpPr>
        <p:sp>
          <p:nvSpPr>
            <p:cNvPr id="55" name="TextBox 54"/>
            <p:cNvSpPr txBox="1"/>
            <p:nvPr/>
          </p:nvSpPr>
          <p:spPr>
            <a:xfrm>
              <a:off x="4572000" y="201019"/>
              <a:ext cx="12858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300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=0</a:t>
              </a:r>
              <a:endParaRPr lang="ru-RU" sz="3200" dirty="0"/>
            </a:p>
          </p:txBody>
        </p:sp>
        <p:sp>
          <p:nvSpPr>
            <p:cNvPr id="56" name="Line 8"/>
            <p:cNvSpPr>
              <a:spLocks noChangeShapeType="1"/>
            </p:cNvSpPr>
            <p:nvPr/>
          </p:nvSpPr>
          <p:spPr bwMode="auto">
            <a:xfrm flipH="1">
              <a:off x="4628195" y="319844"/>
              <a:ext cx="214315" cy="45719"/>
            </a:xfrm>
            <a:prstGeom prst="line">
              <a:avLst/>
            </a:prstGeom>
            <a:noFill/>
            <a:ln w="25400">
              <a:solidFill>
                <a:srgbClr val="0014AC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" name="Группа 56"/>
          <p:cNvGrpSpPr/>
          <p:nvPr/>
        </p:nvGrpSpPr>
        <p:grpSpPr>
          <a:xfrm>
            <a:off x="2500298" y="1643050"/>
            <a:ext cx="1028710" cy="584775"/>
            <a:chOff x="6185545" y="-441899"/>
            <a:chExt cx="1571636" cy="584775"/>
          </a:xfrm>
        </p:grpSpPr>
        <p:sp>
          <p:nvSpPr>
            <p:cNvPr id="58" name="TextBox 57"/>
            <p:cNvSpPr txBox="1"/>
            <p:nvPr/>
          </p:nvSpPr>
          <p:spPr>
            <a:xfrm>
              <a:off x="6185545" y="-441899"/>
              <a:ext cx="157163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30000" dirty="0" smtClean="0">
                  <a:solidFill>
                    <a:srgbClr val="0014A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solidFill>
                  <a:srgbClr val="0014AC"/>
                </a:solidFill>
              </a:endParaRPr>
            </a:p>
          </p:txBody>
        </p:sp>
        <p:sp>
          <p:nvSpPr>
            <p:cNvPr id="59" name="Line 8"/>
            <p:cNvSpPr>
              <a:spLocks noChangeShapeType="1"/>
            </p:cNvSpPr>
            <p:nvPr/>
          </p:nvSpPr>
          <p:spPr bwMode="auto">
            <a:xfrm flipH="1">
              <a:off x="6237931" y="-327599"/>
              <a:ext cx="427838" cy="45719"/>
            </a:xfrm>
            <a:prstGeom prst="line">
              <a:avLst/>
            </a:prstGeom>
            <a:noFill/>
            <a:ln w="25400">
              <a:solidFill>
                <a:srgbClr val="0014AC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14AC"/>
                </a:solidFill>
              </a:endParaRPr>
            </a:p>
          </p:txBody>
        </p:sp>
      </p:grpSp>
      <p:sp>
        <p:nvSpPr>
          <p:cNvPr id="60" name="Line 4"/>
          <p:cNvSpPr>
            <a:spLocks noChangeShapeType="1"/>
          </p:cNvSpPr>
          <p:nvPr/>
        </p:nvSpPr>
        <p:spPr bwMode="auto">
          <a:xfrm>
            <a:off x="2357422" y="714356"/>
            <a:ext cx="45719" cy="1928826"/>
          </a:xfrm>
          <a:prstGeom prst="line">
            <a:avLst/>
          </a:prstGeom>
          <a:noFill/>
          <a:ln w="60325">
            <a:solidFill>
              <a:srgbClr val="0014AC"/>
            </a:solidFill>
            <a:round/>
            <a:headEnd type="none" w="sm" len="sm"/>
            <a:tailEnd type="triangle" w="lg" len="lg"/>
          </a:ln>
          <a:effectLst/>
          <a:scene3d>
            <a:camera prst="orthographicFront">
              <a:rot lat="0" lon="0" rev="2154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" name="Rectangle 1"/>
          <p:cNvSpPr>
            <a:spLocks noChangeArrowheads="1"/>
          </p:cNvSpPr>
          <p:nvPr/>
        </p:nvSpPr>
        <p:spPr bwMode="auto">
          <a:xfrm>
            <a:off x="571472" y="3857628"/>
            <a:ext cx="1890884" cy="707886"/>
          </a:xfrm>
          <a:prstGeom prst="rect">
            <a:avLst/>
          </a:prstGeom>
          <a:solidFill>
            <a:srgbClr val="FFFF00">
              <a:alpha val="4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ЗСЭ   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2" name="Rectangle 1"/>
          <p:cNvSpPr>
            <a:spLocks noChangeArrowheads="1"/>
          </p:cNvSpPr>
          <p:nvPr/>
        </p:nvSpPr>
        <p:spPr bwMode="auto">
          <a:xfrm>
            <a:off x="1357290" y="4643446"/>
            <a:ext cx="4643438" cy="707886"/>
          </a:xfrm>
          <a:prstGeom prst="rect">
            <a:avLst/>
          </a:prstGeom>
          <a:solidFill>
            <a:srgbClr val="FFFF00">
              <a:alpha val="4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b="1" dirty="0" err="1" smtClean="0">
                <a:latin typeface="Times New Roman" pitchFamily="18" charset="0"/>
                <a:sym typeface="Symbol" pitchFamily="18" charset="2"/>
              </a:rPr>
              <a:t>+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3" name="Rectangle 1"/>
          <p:cNvSpPr>
            <a:spLocks noChangeArrowheads="1"/>
          </p:cNvSpPr>
          <p:nvPr/>
        </p:nvSpPr>
        <p:spPr bwMode="auto">
          <a:xfrm>
            <a:off x="0" y="5429264"/>
            <a:ext cx="3929090" cy="707886"/>
          </a:xfrm>
          <a:prstGeom prst="rect">
            <a:avLst/>
          </a:prstGeom>
          <a:solidFill>
            <a:srgbClr val="FFFF00">
              <a:alpha val="4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4" name="Rectangle 1"/>
          <p:cNvSpPr>
            <a:spLocks noChangeArrowheads="1"/>
          </p:cNvSpPr>
          <p:nvPr/>
        </p:nvSpPr>
        <p:spPr bwMode="auto">
          <a:xfrm>
            <a:off x="4071934" y="5429264"/>
            <a:ext cx="3786214" cy="707886"/>
          </a:xfrm>
          <a:prstGeom prst="rect">
            <a:avLst/>
          </a:prstGeom>
          <a:solidFill>
            <a:srgbClr val="FFFF00">
              <a:alpha val="4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718954" y="-24"/>
            <a:ext cx="1353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Задача № 3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5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57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750"/>
                            </p:stCondLst>
                            <p:childTnLst>
                              <p:par>
                                <p:cTn id="9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750"/>
                            </p:stCondLst>
                            <p:childTnLst>
                              <p:par>
                                <p:cTn id="9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animBg="1"/>
      <p:bldP spid="1031" grpId="0" animBg="1"/>
      <p:bldP spid="1032" grpId="0" animBg="1"/>
      <p:bldP spid="1033" grpId="0" animBg="1"/>
      <p:bldP spid="1034" grpId="0" animBg="1"/>
      <p:bldP spid="1029" grpId="0" animBg="1"/>
      <p:bldP spid="1029" grpId="1" animBg="1"/>
      <p:bldP spid="1035" grpId="0" animBg="1"/>
      <p:bldP spid="1035" grpId="1" animBg="1"/>
      <p:bldP spid="18" grpId="0"/>
      <p:bldP spid="19" grpId="0"/>
      <p:bldP spid="22" grpId="0"/>
      <p:bldP spid="41" grpId="0"/>
      <p:bldP spid="48" grpId="0" animBg="1"/>
      <p:bldP spid="52" grpId="0" animBg="1"/>
      <p:bldP spid="53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0" y="3080184"/>
            <a:ext cx="2841267" cy="0"/>
          </a:xfrm>
          <a:prstGeom prst="line">
            <a:avLst/>
          </a:prstGeom>
          <a:noFill/>
          <a:ln w="6667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140111" y="2385804"/>
            <a:ext cx="1377221" cy="0"/>
          </a:xfrm>
          <a:prstGeom prst="line">
            <a:avLst/>
          </a:prstGeom>
          <a:noFill/>
          <a:ln w="6667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350964" y="158009"/>
            <a:ext cx="2200560" cy="0"/>
          </a:xfrm>
          <a:prstGeom prst="line">
            <a:avLst/>
          </a:prstGeom>
          <a:noFill/>
          <a:ln w="6667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 flipH="1">
            <a:off x="272449" y="2428867"/>
            <a:ext cx="45719" cy="615809"/>
          </a:xfrm>
          <a:prstGeom prst="line">
            <a:avLst/>
          </a:prstGeom>
          <a:noFill/>
          <a:ln w="66675">
            <a:solidFill>
              <a:srgbClr val="006600"/>
            </a:solidFill>
            <a:round/>
            <a:headEnd type="triangle" w="med" len="med"/>
            <a:tailEnd type="triangle" w="med" len="med"/>
          </a:ln>
          <a:effectLst/>
          <a:scene3d>
            <a:camera prst="orthographicFront">
              <a:rot lat="0" lon="0" rev="12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1714447" y="142852"/>
            <a:ext cx="45719" cy="2921963"/>
          </a:xfrm>
          <a:prstGeom prst="line">
            <a:avLst/>
          </a:prstGeom>
          <a:noFill/>
          <a:ln w="66675">
            <a:solidFill>
              <a:srgbClr val="006600"/>
            </a:solidFill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12"/>
          <p:cNvGrpSpPr/>
          <p:nvPr/>
        </p:nvGrpSpPr>
        <p:grpSpPr>
          <a:xfrm>
            <a:off x="619752" y="970990"/>
            <a:ext cx="714380" cy="523220"/>
            <a:chOff x="3176291" y="2714620"/>
            <a:chExt cx="714380" cy="523220"/>
          </a:xfrm>
        </p:grpSpPr>
        <p:sp>
          <p:nvSpPr>
            <p:cNvPr id="14" name="TextBox 13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 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Line 29"/>
            <p:cNvSpPr>
              <a:spLocks noChangeShapeType="1"/>
            </p:cNvSpPr>
            <p:nvPr/>
          </p:nvSpPr>
          <p:spPr bwMode="auto">
            <a:xfrm>
              <a:off x="3258746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FF0000"/>
                </a:solidFill>
              </a:endParaRPr>
            </a:p>
          </p:txBody>
        </p:sp>
      </p:grpSp>
      <p:sp>
        <p:nvSpPr>
          <p:cNvPr id="1029" name="Oval 5"/>
          <p:cNvSpPr>
            <a:spLocks noChangeArrowheads="1"/>
          </p:cNvSpPr>
          <p:nvPr/>
        </p:nvSpPr>
        <p:spPr bwMode="auto">
          <a:xfrm>
            <a:off x="1096394" y="-71462"/>
            <a:ext cx="422148" cy="448342"/>
          </a:xfrm>
          <a:prstGeom prst="ellipse">
            <a:avLst/>
          </a:prstGeom>
          <a:solidFill>
            <a:srgbClr val="006600"/>
          </a:solidFill>
          <a:ln w="66675">
            <a:solidFill>
              <a:srgbClr val="0066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H="1">
            <a:off x="1293244" y="397073"/>
            <a:ext cx="71438" cy="785817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lg" len="lg"/>
          </a:ln>
          <a:effectLst/>
          <a:scene3d>
            <a:camera prst="orthographicFront">
              <a:rot lat="0" lon="0" rev="3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714480" y="2097937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2480" y="2255126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endParaRPr lang="ru-RU" sz="4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96044" y="3786190"/>
            <a:ext cx="3500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Mgh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Mgh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53630" y="3645771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sym typeface="Symbol" pitchFamily="18" charset="2"/>
              </a:rPr>
              <a:t>+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917766" y="3500438"/>
            <a:ext cx="1726200" cy="1485907"/>
            <a:chOff x="9697" y="3167"/>
            <a:chExt cx="741" cy="662"/>
          </a:xfrm>
        </p:grpSpPr>
        <p:sp>
          <p:nvSpPr>
            <p:cNvPr id="43" name="Text Box 12"/>
            <p:cNvSpPr txBox="1">
              <a:spLocks noChangeArrowheads="1"/>
            </p:cNvSpPr>
            <p:nvPr/>
          </p:nvSpPr>
          <p:spPr bwMode="auto">
            <a:xfrm>
              <a:off x="9757" y="3461"/>
              <a:ext cx="68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2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 Box 13"/>
            <p:cNvSpPr txBox="1">
              <a:spLocks noChangeArrowheads="1"/>
            </p:cNvSpPr>
            <p:nvPr/>
          </p:nvSpPr>
          <p:spPr bwMode="auto">
            <a:xfrm>
              <a:off x="9758" y="3167"/>
              <a:ext cx="68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err="1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kumimoji="0" lang="ru-RU" sz="3600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Line 14"/>
            <p:cNvSpPr>
              <a:spLocks noChangeShapeType="1"/>
            </p:cNvSpPr>
            <p:nvPr/>
          </p:nvSpPr>
          <p:spPr bwMode="auto">
            <a:xfrm>
              <a:off x="9697" y="3467"/>
              <a:ext cx="53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3000364" y="343895"/>
            <a:ext cx="4572000" cy="584775"/>
          </a:xfrm>
          <a:prstGeom prst="rect">
            <a:avLst/>
          </a:prstGeom>
          <a:solidFill>
            <a:srgbClr val="006600">
              <a:alpha val="18000"/>
            </a:srgb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Часть потенциальной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00562" y="1142984"/>
            <a:ext cx="2214578" cy="584775"/>
          </a:xfrm>
          <a:prstGeom prst="rect">
            <a:avLst/>
          </a:prstGeom>
          <a:solidFill>
            <a:srgbClr val="006600">
              <a:alpha val="18000"/>
            </a:srgb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перешла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214810" y="1928802"/>
            <a:ext cx="3571900" cy="584775"/>
          </a:xfrm>
          <a:prstGeom prst="rect">
            <a:avLst/>
          </a:prstGeom>
          <a:solidFill>
            <a:srgbClr val="006600">
              <a:alpha val="18000"/>
            </a:srgb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 кинет</a:t>
            </a:r>
            <a:r>
              <a:rPr lang="ru-RU" sz="32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ческую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53"/>
          <p:cNvGrpSpPr/>
          <p:nvPr/>
        </p:nvGrpSpPr>
        <p:grpSpPr>
          <a:xfrm>
            <a:off x="1752580" y="133350"/>
            <a:ext cx="1285884" cy="584775"/>
            <a:chOff x="4572000" y="201019"/>
            <a:chExt cx="1285884" cy="584775"/>
          </a:xfrm>
        </p:grpSpPr>
        <p:sp>
          <p:nvSpPr>
            <p:cNvPr id="55" name="TextBox 54"/>
            <p:cNvSpPr txBox="1"/>
            <p:nvPr/>
          </p:nvSpPr>
          <p:spPr>
            <a:xfrm>
              <a:off x="4572000" y="201019"/>
              <a:ext cx="12858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300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=0</a:t>
              </a:r>
              <a:endParaRPr lang="ru-RU" sz="3200" dirty="0"/>
            </a:p>
          </p:txBody>
        </p:sp>
        <p:sp>
          <p:nvSpPr>
            <p:cNvPr id="56" name="Line 8"/>
            <p:cNvSpPr>
              <a:spLocks noChangeShapeType="1"/>
            </p:cNvSpPr>
            <p:nvPr/>
          </p:nvSpPr>
          <p:spPr bwMode="auto">
            <a:xfrm flipH="1">
              <a:off x="4628195" y="319844"/>
              <a:ext cx="214315" cy="45719"/>
            </a:xfrm>
            <a:prstGeom prst="line">
              <a:avLst/>
            </a:prstGeom>
            <a:noFill/>
            <a:ln w="25400">
              <a:solidFill>
                <a:srgbClr val="0014AC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" name="Группа 56"/>
          <p:cNvGrpSpPr/>
          <p:nvPr/>
        </p:nvGrpSpPr>
        <p:grpSpPr>
          <a:xfrm>
            <a:off x="2500298" y="1643050"/>
            <a:ext cx="1028710" cy="584775"/>
            <a:chOff x="6185545" y="-441899"/>
            <a:chExt cx="1571636" cy="584775"/>
          </a:xfrm>
        </p:grpSpPr>
        <p:sp>
          <p:nvSpPr>
            <p:cNvPr id="58" name="TextBox 57"/>
            <p:cNvSpPr txBox="1"/>
            <p:nvPr/>
          </p:nvSpPr>
          <p:spPr>
            <a:xfrm>
              <a:off x="6185545" y="-441899"/>
              <a:ext cx="157163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30000" dirty="0" smtClean="0">
                  <a:solidFill>
                    <a:srgbClr val="0014A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solidFill>
                  <a:srgbClr val="0014AC"/>
                </a:solidFill>
              </a:endParaRPr>
            </a:p>
          </p:txBody>
        </p:sp>
        <p:sp>
          <p:nvSpPr>
            <p:cNvPr id="59" name="Line 8"/>
            <p:cNvSpPr>
              <a:spLocks noChangeShapeType="1"/>
            </p:cNvSpPr>
            <p:nvPr/>
          </p:nvSpPr>
          <p:spPr bwMode="auto">
            <a:xfrm flipH="1">
              <a:off x="6237931" y="-327599"/>
              <a:ext cx="427838" cy="45719"/>
            </a:xfrm>
            <a:prstGeom prst="line">
              <a:avLst/>
            </a:prstGeom>
            <a:noFill/>
            <a:ln w="25400">
              <a:solidFill>
                <a:srgbClr val="0014AC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14AC"/>
                </a:solidFill>
              </a:endParaRPr>
            </a:p>
          </p:txBody>
        </p:sp>
      </p:grpSp>
      <p:sp>
        <p:nvSpPr>
          <p:cNvPr id="60" name="Line 4"/>
          <p:cNvSpPr>
            <a:spLocks noChangeShapeType="1"/>
          </p:cNvSpPr>
          <p:nvPr/>
        </p:nvSpPr>
        <p:spPr bwMode="auto">
          <a:xfrm>
            <a:off x="2357422" y="714356"/>
            <a:ext cx="45719" cy="1928826"/>
          </a:xfrm>
          <a:prstGeom prst="line">
            <a:avLst/>
          </a:prstGeom>
          <a:noFill/>
          <a:ln w="60325">
            <a:solidFill>
              <a:srgbClr val="0014AC"/>
            </a:solidFill>
            <a:round/>
            <a:headEnd type="none" w="sm" len="sm"/>
            <a:tailEnd type="triangle" w="lg" len="lg"/>
          </a:ln>
          <a:effectLst/>
          <a:scene3d>
            <a:camera prst="orthographicFront">
              <a:rot lat="0" lon="0" rev="2154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" name="Rectangle 1"/>
          <p:cNvSpPr>
            <a:spLocks noChangeArrowheads="1"/>
          </p:cNvSpPr>
          <p:nvPr/>
        </p:nvSpPr>
        <p:spPr bwMode="auto">
          <a:xfrm>
            <a:off x="571472" y="3857628"/>
            <a:ext cx="1890884" cy="707886"/>
          </a:xfrm>
          <a:prstGeom prst="rect">
            <a:avLst/>
          </a:prstGeom>
          <a:solidFill>
            <a:srgbClr val="FFFF00">
              <a:alpha val="4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ЗСЭ   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2" name="Rectangle 1"/>
          <p:cNvSpPr>
            <a:spLocks noChangeArrowheads="1"/>
          </p:cNvSpPr>
          <p:nvPr/>
        </p:nvSpPr>
        <p:spPr bwMode="auto">
          <a:xfrm>
            <a:off x="2500330" y="4643446"/>
            <a:ext cx="4857752" cy="707886"/>
          </a:xfrm>
          <a:prstGeom prst="rect">
            <a:avLst/>
          </a:prstGeom>
          <a:solidFill>
            <a:srgbClr val="FFFF00">
              <a:alpha val="4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2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b="1" dirty="0" err="1" smtClean="0">
                <a:latin typeface="Times New Roman" pitchFamily="18" charset="0"/>
                <a:sym typeface="Symbol" pitchFamily="18" charset="2"/>
              </a:rPr>
              <a:t>+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3" name="Rectangle 1"/>
          <p:cNvSpPr>
            <a:spLocks noChangeArrowheads="1"/>
          </p:cNvSpPr>
          <p:nvPr/>
        </p:nvSpPr>
        <p:spPr bwMode="auto">
          <a:xfrm>
            <a:off x="0" y="5429264"/>
            <a:ext cx="3929090" cy="707886"/>
          </a:xfrm>
          <a:prstGeom prst="rect">
            <a:avLst/>
          </a:prstGeom>
          <a:solidFill>
            <a:srgbClr val="FFFF00">
              <a:alpha val="4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4" name="Rectangle 1"/>
          <p:cNvSpPr>
            <a:spLocks noChangeArrowheads="1"/>
          </p:cNvSpPr>
          <p:nvPr/>
        </p:nvSpPr>
        <p:spPr bwMode="auto">
          <a:xfrm>
            <a:off x="4071934" y="5429264"/>
            <a:ext cx="3786214" cy="707886"/>
          </a:xfrm>
          <a:prstGeom prst="rect">
            <a:avLst/>
          </a:prstGeom>
          <a:solidFill>
            <a:srgbClr val="FFFF00">
              <a:alpha val="4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86742" y="0"/>
            <a:ext cx="135729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повтор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5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54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8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750"/>
                            </p:stCondLst>
                            <p:childTnLst>
                              <p:par>
                                <p:cTn id="8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750"/>
                            </p:stCondLst>
                            <p:childTnLst>
                              <p:par>
                                <p:cTn id="9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25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925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4250"/>
                            </p:stCondLst>
                            <p:childTnLst>
                              <p:par>
                                <p:cTn id="10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525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25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525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25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animBg="1"/>
      <p:bldP spid="1031" grpId="0" animBg="1"/>
      <p:bldP spid="1032" grpId="0" animBg="1"/>
      <p:bldP spid="1033" grpId="0" animBg="1"/>
      <p:bldP spid="1034" grpId="0" animBg="1"/>
      <p:bldP spid="1029" grpId="0" animBg="1"/>
      <p:bldP spid="1029" grpId="1" animBg="1"/>
      <p:bldP spid="1035" grpId="0" animBg="1"/>
      <p:bldP spid="1035" grpId="1" animBg="1"/>
      <p:bldP spid="18" grpId="0"/>
      <p:bldP spid="19" grpId="0"/>
      <p:bldP spid="22" grpId="0"/>
      <p:bldP spid="41" grpId="0"/>
      <p:bldP spid="48" grpId="0" animBg="1"/>
      <p:bldP spid="52" grpId="0" animBg="1"/>
      <p:bldP spid="53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 rot="16200000">
            <a:off x="-273020" y="4089617"/>
            <a:ext cx="3184271" cy="923782"/>
            <a:chOff x="8905" y="7356"/>
            <a:chExt cx="887" cy="229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8905" y="7356"/>
              <a:ext cx="299" cy="213"/>
              <a:chOff x="8905" y="7356"/>
              <a:chExt cx="299" cy="213"/>
            </a:xfrm>
          </p:grpSpPr>
          <p:sp>
            <p:nvSpPr>
              <p:cNvPr id="1029" name="Line 5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0" name="Line 6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1" name="Line 7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9095" y="7367"/>
              <a:ext cx="299" cy="213"/>
              <a:chOff x="8905" y="7356"/>
              <a:chExt cx="299" cy="213"/>
            </a:xfrm>
          </p:grpSpPr>
          <p:sp>
            <p:nvSpPr>
              <p:cNvPr id="1033" name="Line 9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4" name="Line 10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5" name="Line 11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9297" y="7367"/>
              <a:ext cx="299" cy="213"/>
              <a:chOff x="8905" y="7356"/>
              <a:chExt cx="299" cy="213"/>
            </a:xfrm>
          </p:grpSpPr>
          <p:sp>
            <p:nvSpPr>
              <p:cNvPr id="1037" name="Line 13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8" name="Line 14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9" name="Line 15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9493" y="7372"/>
              <a:ext cx="299" cy="213"/>
              <a:chOff x="8905" y="7356"/>
              <a:chExt cx="299" cy="213"/>
            </a:xfrm>
          </p:grpSpPr>
          <p:sp>
            <p:nvSpPr>
              <p:cNvPr id="1041" name="Line 17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42" name="Line 18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43" name="Line 19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834066" y="4500570"/>
            <a:ext cx="1091109" cy="500066"/>
          </a:xfrm>
          <a:prstGeom prst="rect">
            <a:avLst/>
          </a:prstGeom>
          <a:solidFill>
            <a:srgbClr val="0014A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3200" dirty="0">
              <a:solidFill>
                <a:schemeClr val="bg1"/>
              </a:solidFill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rot="16200000" flipV="1">
            <a:off x="1715274" y="3409156"/>
            <a:ext cx="999338" cy="794"/>
          </a:xfrm>
          <a:prstGeom prst="straightConnector1">
            <a:avLst/>
          </a:prstGeom>
          <a:ln w="508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47"/>
          <p:cNvGrpSpPr/>
          <p:nvPr/>
        </p:nvGrpSpPr>
        <p:grpSpPr>
          <a:xfrm rot="16200000">
            <a:off x="1393009" y="5107793"/>
            <a:ext cx="214315" cy="2286015"/>
            <a:chOff x="3357554" y="1714488"/>
            <a:chExt cx="72232" cy="572298"/>
          </a:xfrm>
        </p:grpSpPr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3143240" y="2000240"/>
              <a:ext cx="571504" cy="1588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rot="5400000">
              <a:off x="3072596" y="1999446"/>
              <a:ext cx="571504" cy="1588"/>
            </a:xfrm>
            <a:prstGeom prst="line">
              <a:avLst/>
            </a:prstGeom>
            <a:ln w="635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Прямая со стрелкой 48"/>
          <p:cNvCxnSpPr/>
          <p:nvPr/>
        </p:nvCxnSpPr>
        <p:spPr>
          <a:xfrm>
            <a:off x="677783" y="3867152"/>
            <a:ext cx="2135434" cy="790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938186" y="5029210"/>
            <a:ext cx="2063996" cy="791"/>
          </a:xfrm>
          <a:prstGeom prst="straightConnector1">
            <a:avLst/>
          </a:prstGeom>
          <a:ln w="50800">
            <a:solidFill>
              <a:srgbClr val="FF0000"/>
            </a:solidFill>
            <a:prstDash val="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3"/>
          <p:cNvGrpSpPr>
            <a:grpSpLocks/>
          </p:cNvGrpSpPr>
          <p:nvPr/>
        </p:nvGrpSpPr>
        <p:grpSpPr bwMode="auto">
          <a:xfrm rot="15865229">
            <a:off x="771091" y="5170440"/>
            <a:ext cx="1073886" cy="923782"/>
            <a:chOff x="8905" y="7356"/>
            <a:chExt cx="887" cy="229"/>
          </a:xfrm>
        </p:grpSpPr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8905" y="7356"/>
              <a:ext cx="299" cy="213"/>
              <a:chOff x="8905" y="7356"/>
              <a:chExt cx="299" cy="213"/>
            </a:xfrm>
          </p:grpSpPr>
          <p:sp>
            <p:nvSpPr>
              <p:cNvPr id="67" name="Line 5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Line 6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Line 7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9095" y="7367"/>
              <a:ext cx="299" cy="213"/>
              <a:chOff x="8905" y="7356"/>
              <a:chExt cx="299" cy="213"/>
            </a:xfrm>
          </p:grpSpPr>
          <p:sp>
            <p:nvSpPr>
              <p:cNvPr id="64" name="Line 9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Line 10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Line 11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" name="Group 12"/>
            <p:cNvGrpSpPr>
              <a:grpSpLocks/>
            </p:cNvGrpSpPr>
            <p:nvPr/>
          </p:nvGrpSpPr>
          <p:grpSpPr bwMode="auto">
            <a:xfrm>
              <a:off x="9297" y="7367"/>
              <a:ext cx="299" cy="213"/>
              <a:chOff x="8905" y="7356"/>
              <a:chExt cx="299" cy="213"/>
            </a:xfrm>
          </p:grpSpPr>
          <p:sp>
            <p:nvSpPr>
              <p:cNvPr id="61" name="Line 13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Line 14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Line 15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2" name="Group 16"/>
            <p:cNvGrpSpPr>
              <a:grpSpLocks/>
            </p:cNvGrpSpPr>
            <p:nvPr/>
          </p:nvGrpSpPr>
          <p:grpSpPr bwMode="auto">
            <a:xfrm>
              <a:off x="9493" y="7372"/>
              <a:ext cx="299" cy="213"/>
              <a:chOff x="8905" y="7356"/>
              <a:chExt cx="299" cy="213"/>
            </a:xfrm>
          </p:grpSpPr>
          <p:sp>
            <p:nvSpPr>
              <p:cNvPr id="58" name="Line 17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Line 18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Line 19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80" name="TextBox 79"/>
          <p:cNvSpPr txBox="1"/>
          <p:nvPr/>
        </p:nvSpPr>
        <p:spPr>
          <a:xfrm>
            <a:off x="2052620" y="4071942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dirty="0"/>
          </a:p>
        </p:txBody>
      </p:sp>
      <p:cxnSp>
        <p:nvCxnSpPr>
          <p:cNvPr id="81" name="Прямая со стрелкой 80"/>
          <p:cNvCxnSpPr/>
          <p:nvPr/>
        </p:nvCxnSpPr>
        <p:spPr>
          <a:xfrm>
            <a:off x="926970" y="2871784"/>
            <a:ext cx="2143139" cy="5711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rot="5400000" flipH="1" flipV="1">
            <a:off x="953751" y="3923037"/>
            <a:ext cx="2143137" cy="12063"/>
          </a:xfrm>
          <a:prstGeom prst="straightConnector1">
            <a:avLst/>
          </a:prstGeom>
          <a:ln w="508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2300272" y="3086098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dirty="0"/>
          </a:p>
        </p:txBody>
      </p:sp>
      <p:sp>
        <p:nvSpPr>
          <p:cNvPr id="87" name="TextBox 86"/>
          <p:cNvSpPr txBox="1"/>
          <p:nvPr/>
        </p:nvSpPr>
        <p:spPr>
          <a:xfrm>
            <a:off x="3076560" y="2285994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3"/>
          <p:cNvGrpSpPr>
            <a:grpSpLocks/>
          </p:cNvGrpSpPr>
          <p:nvPr/>
        </p:nvGrpSpPr>
        <p:grpSpPr bwMode="auto">
          <a:xfrm rot="16200000">
            <a:off x="121119" y="4605149"/>
            <a:ext cx="2104496" cy="923782"/>
            <a:chOff x="8905" y="7356"/>
            <a:chExt cx="887" cy="229"/>
          </a:xfrm>
        </p:grpSpPr>
        <p:grpSp>
          <p:nvGrpSpPr>
            <p:cNvPr id="14" name="Group 4"/>
            <p:cNvGrpSpPr>
              <a:grpSpLocks/>
            </p:cNvGrpSpPr>
            <p:nvPr/>
          </p:nvGrpSpPr>
          <p:grpSpPr bwMode="auto">
            <a:xfrm>
              <a:off x="8905" y="7356"/>
              <a:ext cx="299" cy="213"/>
              <a:chOff x="8905" y="7356"/>
              <a:chExt cx="299" cy="213"/>
            </a:xfrm>
          </p:grpSpPr>
          <p:sp>
            <p:nvSpPr>
              <p:cNvPr id="102" name="Line 5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" name="Line 6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4" name="Line 7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5" name="Group 8"/>
            <p:cNvGrpSpPr>
              <a:grpSpLocks/>
            </p:cNvGrpSpPr>
            <p:nvPr/>
          </p:nvGrpSpPr>
          <p:grpSpPr bwMode="auto">
            <a:xfrm>
              <a:off x="9095" y="7367"/>
              <a:ext cx="299" cy="213"/>
              <a:chOff x="8905" y="7356"/>
              <a:chExt cx="299" cy="213"/>
            </a:xfrm>
          </p:grpSpPr>
          <p:sp>
            <p:nvSpPr>
              <p:cNvPr id="99" name="Line 9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0" name="Line 10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1" name="Line 11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6" name="Group 12"/>
            <p:cNvGrpSpPr>
              <a:grpSpLocks/>
            </p:cNvGrpSpPr>
            <p:nvPr/>
          </p:nvGrpSpPr>
          <p:grpSpPr bwMode="auto">
            <a:xfrm>
              <a:off x="9297" y="7367"/>
              <a:ext cx="299" cy="213"/>
              <a:chOff x="8905" y="7356"/>
              <a:chExt cx="299" cy="213"/>
            </a:xfrm>
          </p:grpSpPr>
          <p:sp>
            <p:nvSpPr>
              <p:cNvPr id="96" name="Line 13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7" name="Line 14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8" name="Line 15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9493" y="7372"/>
              <a:ext cx="299" cy="213"/>
              <a:chOff x="8905" y="7356"/>
              <a:chExt cx="299" cy="213"/>
            </a:xfrm>
          </p:grpSpPr>
          <p:sp>
            <p:nvSpPr>
              <p:cNvPr id="93" name="Line 17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" name="Line 18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5" name="Line 19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8" name="Группа 69"/>
          <p:cNvGrpSpPr/>
          <p:nvPr/>
        </p:nvGrpSpPr>
        <p:grpSpPr>
          <a:xfrm>
            <a:off x="42828" y="3071810"/>
            <a:ext cx="1028710" cy="584775"/>
            <a:chOff x="6185545" y="-441899"/>
            <a:chExt cx="1571636" cy="584775"/>
          </a:xfrm>
        </p:grpSpPr>
        <p:sp>
          <p:nvSpPr>
            <p:cNvPr id="71" name="TextBox 70"/>
            <p:cNvSpPr txBox="1"/>
            <p:nvPr/>
          </p:nvSpPr>
          <p:spPr>
            <a:xfrm>
              <a:off x="6185545" y="-441899"/>
              <a:ext cx="157163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30000" dirty="0" smtClean="0">
                  <a:solidFill>
                    <a:srgbClr val="0014A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solidFill>
                  <a:srgbClr val="0014AC"/>
                </a:solidFill>
              </a:endParaRPr>
            </a:p>
          </p:txBody>
        </p:sp>
        <p:sp>
          <p:nvSpPr>
            <p:cNvPr id="72" name="Line 8"/>
            <p:cNvSpPr>
              <a:spLocks noChangeShapeType="1"/>
            </p:cNvSpPr>
            <p:nvPr/>
          </p:nvSpPr>
          <p:spPr bwMode="auto">
            <a:xfrm flipH="1">
              <a:off x="6237931" y="-327599"/>
              <a:ext cx="427838" cy="45719"/>
            </a:xfrm>
            <a:prstGeom prst="line">
              <a:avLst/>
            </a:prstGeom>
            <a:noFill/>
            <a:ln w="25400">
              <a:solidFill>
                <a:srgbClr val="0014AC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14AC"/>
                </a:solidFill>
              </a:endParaRPr>
            </a:p>
          </p:txBody>
        </p:sp>
      </p:grpSp>
      <p:sp>
        <p:nvSpPr>
          <p:cNvPr id="73" name="Line 4"/>
          <p:cNvSpPr>
            <a:spLocks noChangeShapeType="1"/>
          </p:cNvSpPr>
          <p:nvPr/>
        </p:nvSpPr>
        <p:spPr bwMode="auto">
          <a:xfrm flipH="1" flipV="1">
            <a:off x="737918" y="3321373"/>
            <a:ext cx="71438" cy="1143008"/>
          </a:xfrm>
          <a:prstGeom prst="line">
            <a:avLst/>
          </a:prstGeom>
          <a:noFill/>
          <a:ln w="60325">
            <a:solidFill>
              <a:srgbClr val="0014AC"/>
            </a:solidFill>
            <a:round/>
            <a:headEnd type="none" w="sm" len="sm"/>
            <a:tailEnd type="triangle" w="lg" len="lg"/>
          </a:ln>
          <a:effectLst/>
          <a:scene3d>
            <a:camera prst="orthographicFront">
              <a:rot lat="0" lon="0" rev="2136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74" name="Прямая со стрелкой 73"/>
          <p:cNvCxnSpPr/>
          <p:nvPr/>
        </p:nvCxnSpPr>
        <p:spPr>
          <a:xfrm>
            <a:off x="819719" y="1428736"/>
            <a:ext cx="2143139" cy="5711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74"/>
          <p:cNvGrpSpPr/>
          <p:nvPr/>
        </p:nvGrpSpPr>
        <p:grpSpPr>
          <a:xfrm>
            <a:off x="285720" y="357166"/>
            <a:ext cx="1285884" cy="584775"/>
            <a:chOff x="4572000" y="201019"/>
            <a:chExt cx="1285884" cy="584775"/>
          </a:xfrm>
        </p:grpSpPr>
        <p:sp>
          <p:nvSpPr>
            <p:cNvPr id="76" name="TextBox 75"/>
            <p:cNvSpPr txBox="1"/>
            <p:nvPr/>
          </p:nvSpPr>
          <p:spPr>
            <a:xfrm>
              <a:off x="4572000" y="201019"/>
              <a:ext cx="12858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300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4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=0</a:t>
              </a:r>
              <a:endParaRPr lang="ru-RU" sz="3200" dirty="0"/>
            </a:p>
          </p:txBody>
        </p:sp>
        <p:sp>
          <p:nvSpPr>
            <p:cNvPr id="77" name="Line 8"/>
            <p:cNvSpPr>
              <a:spLocks noChangeShapeType="1"/>
            </p:cNvSpPr>
            <p:nvPr/>
          </p:nvSpPr>
          <p:spPr bwMode="auto">
            <a:xfrm flipH="1">
              <a:off x="4628195" y="319844"/>
              <a:ext cx="214315" cy="45719"/>
            </a:xfrm>
            <a:prstGeom prst="line">
              <a:avLst/>
            </a:prstGeom>
            <a:noFill/>
            <a:ln w="25400">
              <a:solidFill>
                <a:srgbClr val="0014AC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8" name="Line 4"/>
          <p:cNvSpPr>
            <a:spLocks noChangeShapeType="1"/>
          </p:cNvSpPr>
          <p:nvPr/>
        </p:nvSpPr>
        <p:spPr bwMode="auto">
          <a:xfrm flipH="1" flipV="1">
            <a:off x="1000100" y="1857364"/>
            <a:ext cx="71438" cy="1285884"/>
          </a:xfrm>
          <a:prstGeom prst="line">
            <a:avLst/>
          </a:prstGeom>
          <a:noFill/>
          <a:ln w="60325">
            <a:solidFill>
              <a:srgbClr val="0014AC"/>
            </a:solidFill>
            <a:round/>
            <a:headEnd type="none" w="sm" len="sm"/>
            <a:tailEnd type="triangle" w="lg" len="lg"/>
          </a:ln>
          <a:effectLst/>
          <a:scene3d>
            <a:camera prst="orthographicFront">
              <a:rot lat="0" lon="0" rev="2136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0" name="Группа 78"/>
          <p:cNvGrpSpPr/>
          <p:nvPr/>
        </p:nvGrpSpPr>
        <p:grpSpPr>
          <a:xfrm>
            <a:off x="323850" y="2014528"/>
            <a:ext cx="1028710" cy="584775"/>
            <a:chOff x="6185545" y="-441899"/>
            <a:chExt cx="1571636" cy="584775"/>
          </a:xfrm>
        </p:grpSpPr>
        <p:sp>
          <p:nvSpPr>
            <p:cNvPr id="83" name="TextBox 82"/>
            <p:cNvSpPr txBox="1"/>
            <p:nvPr/>
          </p:nvSpPr>
          <p:spPr>
            <a:xfrm>
              <a:off x="6185545" y="-441899"/>
              <a:ext cx="157163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30000" dirty="0" smtClean="0">
                  <a:solidFill>
                    <a:srgbClr val="0014A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3</a:t>
              </a:r>
              <a:endParaRPr lang="ru-RU" sz="3200" dirty="0">
                <a:solidFill>
                  <a:srgbClr val="0014AC"/>
                </a:solidFill>
              </a:endParaRPr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 flipH="1">
              <a:off x="6237931" y="-327599"/>
              <a:ext cx="427838" cy="45719"/>
            </a:xfrm>
            <a:prstGeom prst="line">
              <a:avLst/>
            </a:prstGeom>
            <a:noFill/>
            <a:ln w="25400">
              <a:solidFill>
                <a:srgbClr val="0014AC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14AC"/>
                </a:solidFill>
              </a:endParaRPr>
            </a:p>
          </p:txBody>
        </p:sp>
      </p:grpSp>
      <p:sp>
        <p:nvSpPr>
          <p:cNvPr id="86" name="Line 10"/>
          <p:cNvSpPr>
            <a:spLocks noChangeShapeType="1"/>
          </p:cNvSpPr>
          <p:nvPr/>
        </p:nvSpPr>
        <p:spPr bwMode="auto">
          <a:xfrm>
            <a:off x="2892483" y="1404986"/>
            <a:ext cx="45719" cy="3595649"/>
          </a:xfrm>
          <a:prstGeom prst="line">
            <a:avLst/>
          </a:prstGeom>
          <a:noFill/>
          <a:ln w="66675">
            <a:solidFill>
              <a:srgbClr val="006600"/>
            </a:solidFill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" name="TextBox 104"/>
          <p:cNvSpPr txBox="1"/>
          <p:nvPr/>
        </p:nvSpPr>
        <p:spPr>
          <a:xfrm>
            <a:off x="2973509" y="1452298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endParaRPr lang="ru-RU" sz="4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000364" y="4608009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109" name="Line 9"/>
          <p:cNvSpPr>
            <a:spLocks noChangeShapeType="1"/>
          </p:cNvSpPr>
          <p:nvPr/>
        </p:nvSpPr>
        <p:spPr bwMode="auto">
          <a:xfrm flipH="1">
            <a:off x="3428992" y="3857627"/>
            <a:ext cx="45719" cy="1214447"/>
          </a:xfrm>
          <a:prstGeom prst="line">
            <a:avLst/>
          </a:prstGeom>
          <a:noFill/>
          <a:ln w="66675">
            <a:solidFill>
              <a:srgbClr val="006600"/>
            </a:solidFill>
            <a:round/>
            <a:headEnd type="triangle" w="med" len="med"/>
            <a:tailEnd type="triangle" w="med" len="med"/>
          </a:ln>
          <a:effectLst/>
          <a:scene3d>
            <a:camera prst="orthographicFront">
              <a:rot lat="0" lon="0" rev="12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0" name="TextBox 109"/>
          <p:cNvSpPr txBox="1"/>
          <p:nvPr/>
        </p:nvSpPr>
        <p:spPr>
          <a:xfrm>
            <a:off x="3428992" y="4078436"/>
            <a:ext cx="92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0" y="3500438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lang="ru-RU" sz="4400" dirty="0">
              <a:solidFill>
                <a:srgbClr val="0066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0" y="2428868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4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0" y="1000108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endParaRPr lang="ru-RU" sz="4400" dirty="0">
              <a:solidFill>
                <a:srgbClr val="0014AC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0" y="4643446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lang="ru-RU" sz="4400" dirty="0">
              <a:solidFill>
                <a:srgbClr val="FF0000"/>
              </a:solidFill>
            </a:endParaRPr>
          </a:p>
        </p:txBody>
      </p:sp>
      <p:grpSp>
        <p:nvGrpSpPr>
          <p:cNvPr id="21" name="Группа 141"/>
          <p:cNvGrpSpPr/>
          <p:nvPr/>
        </p:nvGrpSpPr>
        <p:grpSpPr>
          <a:xfrm>
            <a:off x="3877900" y="4566360"/>
            <a:ext cx="1765668" cy="1938992"/>
            <a:chOff x="4581621" y="1500174"/>
            <a:chExt cx="1919205" cy="1938992"/>
          </a:xfrm>
        </p:grpSpPr>
        <p:sp>
          <p:nvSpPr>
            <p:cNvPr id="116" name="TextBox 115"/>
            <p:cNvSpPr txBox="1"/>
            <p:nvPr/>
          </p:nvSpPr>
          <p:spPr>
            <a:xfrm>
              <a:off x="4714876" y="1500174"/>
              <a:ext cx="178595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kx</a:t>
              </a:r>
              <a:r>
                <a:rPr lang="ru-RU" sz="40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en-US" sz="40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4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7" name="Прямая соединительная линия 116"/>
            <p:cNvCxnSpPr/>
            <p:nvPr/>
          </p:nvCxnSpPr>
          <p:spPr>
            <a:xfrm>
              <a:off x="4581621" y="2224078"/>
              <a:ext cx="1304798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141"/>
          <p:cNvGrpSpPr/>
          <p:nvPr/>
        </p:nvGrpSpPr>
        <p:grpSpPr>
          <a:xfrm>
            <a:off x="3857620" y="3357562"/>
            <a:ext cx="1000132" cy="1077218"/>
            <a:chOff x="4714876" y="1500174"/>
            <a:chExt cx="1785950" cy="1077218"/>
          </a:xfrm>
        </p:grpSpPr>
        <p:sp>
          <p:nvSpPr>
            <p:cNvPr id="119" name="TextBox 118"/>
            <p:cNvSpPr txBox="1"/>
            <p:nvPr/>
          </p:nvSpPr>
          <p:spPr>
            <a:xfrm>
              <a:off x="4714876" y="1500174"/>
              <a:ext cx="17859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kx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sz="32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0" name="Прямая соединительная линия 119"/>
            <p:cNvCxnSpPr/>
            <p:nvPr/>
          </p:nvCxnSpPr>
          <p:spPr>
            <a:xfrm>
              <a:off x="4830099" y="2071678"/>
              <a:ext cx="1304798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TextBox 124"/>
          <p:cNvSpPr txBox="1"/>
          <p:nvPr/>
        </p:nvSpPr>
        <p:spPr>
          <a:xfrm>
            <a:off x="4818828" y="1984474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sym typeface="Symbol" pitchFamily="18" charset="2"/>
              </a:rPr>
              <a:t>+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6004036" y="3389748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sym typeface="Symbol" pitchFamily="18" charset="2"/>
              </a:rPr>
              <a:t>+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374698" y="3493046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Mgh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100Дж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Группа 131"/>
          <p:cNvGrpSpPr/>
          <p:nvPr/>
        </p:nvGrpSpPr>
        <p:grpSpPr>
          <a:xfrm>
            <a:off x="5214942" y="3143248"/>
            <a:ext cx="1643072" cy="1628783"/>
            <a:chOff x="5143506" y="3248027"/>
            <a:chExt cx="1643072" cy="1628783"/>
          </a:xfrm>
        </p:grpSpPr>
        <p:grpSp>
          <p:nvGrpSpPr>
            <p:cNvPr id="24" name="Group 7"/>
            <p:cNvGrpSpPr>
              <a:grpSpLocks/>
            </p:cNvGrpSpPr>
            <p:nvPr/>
          </p:nvGrpSpPr>
          <p:grpSpPr bwMode="auto">
            <a:xfrm>
              <a:off x="5143506" y="3248027"/>
              <a:ext cx="1643072" cy="1628783"/>
              <a:chOff x="9757" y="3167"/>
              <a:chExt cx="681" cy="662"/>
            </a:xfrm>
          </p:grpSpPr>
          <p:sp>
            <p:nvSpPr>
              <p:cNvPr id="122" name="Text Box 8"/>
              <p:cNvSpPr txBox="1">
                <a:spLocks noChangeArrowheads="1"/>
              </p:cNvSpPr>
              <p:nvPr/>
            </p:nvSpPr>
            <p:spPr bwMode="auto">
              <a:xfrm>
                <a:off x="9757" y="3461"/>
                <a:ext cx="680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" name="Text Box 9"/>
              <p:cNvSpPr txBox="1">
                <a:spLocks noChangeArrowheads="1"/>
              </p:cNvSpPr>
              <p:nvPr/>
            </p:nvSpPr>
            <p:spPr bwMode="auto">
              <a:xfrm>
                <a:off x="9758" y="3167"/>
                <a:ext cx="680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4000" b="1" i="0" u="none" strike="noStrike" cap="none" normalizeH="0" baseline="0" dirty="0" err="1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Mv</a:t>
                </a:r>
                <a:r>
                  <a:rPr lang="ru-RU" sz="4000" b="1" baseline="-25000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en-US" sz="4000" b="1" i="0" u="none" strike="noStrike" cap="none" normalizeH="0" baseline="3000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28" name="Прямая соединительная линия 127"/>
            <p:cNvCxnSpPr/>
            <p:nvPr/>
          </p:nvCxnSpPr>
          <p:spPr>
            <a:xfrm>
              <a:off x="5270073" y="3929066"/>
              <a:ext cx="730687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132"/>
          <p:cNvGrpSpPr/>
          <p:nvPr/>
        </p:nvGrpSpPr>
        <p:grpSpPr>
          <a:xfrm>
            <a:off x="3857620" y="1857364"/>
            <a:ext cx="1643072" cy="1628783"/>
            <a:chOff x="5143506" y="3248027"/>
            <a:chExt cx="1643072" cy="1628783"/>
          </a:xfrm>
        </p:grpSpPr>
        <p:grpSp>
          <p:nvGrpSpPr>
            <p:cNvPr id="26" name="Group 7"/>
            <p:cNvGrpSpPr>
              <a:grpSpLocks/>
            </p:cNvGrpSpPr>
            <p:nvPr/>
          </p:nvGrpSpPr>
          <p:grpSpPr bwMode="auto">
            <a:xfrm>
              <a:off x="5143506" y="3248027"/>
              <a:ext cx="1643072" cy="1628783"/>
              <a:chOff x="9757" y="3167"/>
              <a:chExt cx="681" cy="662"/>
            </a:xfrm>
          </p:grpSpPr>
          <p:sp>
            <p:nvSpPr>
              <p:cNvPr id="136" name="Text Box 8"/>
              <p:cNvSpPr txBox="1">
                <a:spLocks noChangeArrowheads="1"/>
              </p:cNvSpPr>
              <p:nvPr/>
            </p:nvSpPr>
            <p:spPr bwMode="auto">
              <a:xfrm>
                <a:off x="9757" y="3461"/>
                <a:ext cx="680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" name="Text Box 9"/>
              <p:cNvSpPr txBox="1">
                <a:spLocks noChangeArrowheads="1"/>
              </p:cNvSpPr>
              <p:nvPr/>
            </p:nvSpPr>
            <p:spPr bwMode="auto">
              <a:xfrm>
                <a:off x="9758" y="3167"/>
                <a:ext cx="680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4000" b="1" i="0" u="none" strike="noStrike" cap="none" normalizeH="0" baseline="0" dirty="0" err="1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Mv</a:t>
                </a:r>
                <a:r>
                  <a:rPr lang="ru-RU" sz="4000" b="1" baseline="-25000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kumimoji="0" lang="en-US" sz="4000" b="1" i="0" u="none" strike="noStrike" cap="none" normalizeH="0" baseline="3000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35" name="Прямая соединительная линия 134"/>
            <p:cNvCxnSpPr/>
            <p:nvPr/>
          </p:nvCxnSpPr>
          <p:spPr>
            <a:xfrm>
              <a:off x="5270073" y="3929066"/>
              <a:ext cx="730687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8" name="TextBox 137"/>
          <p:cNvSpPr txBox="1"/>
          <p:nvPr/>
        </p:nvSpPr>
        <p:spPr>
          <a:xfrm>
            <a:off x="5326286" y="2119958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Mgh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100Дж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3143240" y="928670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Mgh</a:t>
            </a:r>
            <a:r>
              <a:rPr lang="ru-RU" sz="5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100Дж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5127738" y="4929198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100Дж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4683344" y="3389094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sym typeface="Symbol" pitchFamily="18" charset="2"/>
              </a:rPr>
              <a:t>+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1785918" y="2214554"/>
            <a:ext cx="92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Rectangle 1"/>
          <p:cNvSpPr>
            <a:spLocks noChangeArrowheads="1"/>
          </p:cNvSpPr>
          <p:nvPr/>
        </p:nvSpPr>
        <p:spPr bwMode="auto">
          <a:xfrm>
            <a:off x="4252752" y="285728"/>
            <a:ext cx="1605132" cy="707886"/>
          </a:xfrm>
          <a:prstGeom prst="rect">
            <a:avLst/>
          </a:prstGeom>
          <a:solidFill>
            <a:srgbClr val="FFFF00">
              <a:alpha val="4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ЗСЭ   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214282" y="-24"/>
            <a:ext cx="1353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Задача № 4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00399 -0.5224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6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7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8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"/>
                            </p:stCondLst>
                            <p:childTnLst>
                              <p:par>
                                <p:cTn id="1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2000" fill="hold"/>
                                        <p:tgtEl>
                                          <p:spTgt spid="1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2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63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4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000"/>
                            </p:stCondLst>
                            <p:childTnLst>
                              <p:par>
                                <p:cTn id="1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7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8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3" dur="2000" fill="hold"/>
                                        <p:tgtEl>
                                          <p:spTgt spid="1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000"/>
                            </p:stCondLst>
                            <p:childTnLst>
                              <p:par>
                                <p:cTn id="2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0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1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6" dur="2000" fill="hold"/>
                                        <p:tgtEl>
                                          <p:spTgt spid="1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4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5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6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7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7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8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9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750"/>
                            </p:stCondLst>
                            <p:childTnLst>
                              <p:par>
                                <p:cTn id="2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4750"/>
                            </p:stCondLst>
                            <p:childTnLst>
                              <p:par>
                                <p:cTn id="27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7" dur="3000" fill="hold"/>
                                        <p:tgtEl>
                                          <p:spTgt spid="1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" grpId="0" animBg="1"/>
      <p:bldP spid="1045" grpId="1" animBg="1"/>
      <p:bldP spid="80" grpId="0"/>
      <p:bldP spid="84" grpId="0"/>
      <p:bldP spid="87" grpId="0"/>
      <p:bldP spid="73" grpId="0" animBg="1"/>
      <p:bldP spid="78" grpId="0" animBg="1"/>
      <p:bldP spid="86" grpId="0" animBg="1"/>
      <p:bldP spid="86" grpId="1" animBg="1"/>
      <p:bldP spid="105" grpId="0"/>
      <p:bldP spid="109" grpId="0" animBg="1"/>
      <p:bldP spid="110" grpId="0"/>
      <p:bldP spid="111" grpId="0"/>
      <p:bldP spid="112" grpId="0"/>
      <p:bldP spid="113" grpId="0"/>
      <p:bldP spid="125" grpId="0"/>
      <p:bldP spid="126" grpId="0"/>
      <p:bldP spid="127" grpId="0"/>
      <p:bldP spid="138" grpId="0"/>
      <p:bldP spid="139" grpId="0"/>
      <p:bldP spid="140" grpId="0"/>
      <p:bldP spid="141" grpId="0"/>
      <p:bldP spid="142" grpId="0"/>
      <p:bldP spid="143" grpId="0" animBg="1"/>
      <p:bldP spid="143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 rot="16200000">
            <a:off x="-273020" y="4089617"/>
            <a:ext cx="3184271" cy="923782"/>
            <a:chOff x="8905" y="7356"/>
            <a:chExt cx="887" cy="229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8905" y="7356"/>
              <a:ext cx="299" cy="213"/>
              <a:chOff x="8905" y="7356"/>
              <a:chExt cx="299" cy="213"/>
            </a:xfrm>
          </p:grpSpPr>
          <p:sp>
            <p:nvSpPr>
              <p:cNvPr id="1029" name="Line 5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0" name="Line 6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1" name="Line 7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9095" y="7367"/>
              <a:ext cx="299" cy="213"/>
              <a:chOff x="8905" y="7356"/>
              <a:chExt cx="299" cy="213"/>
            </a:xfrm>
          </p:grpSpPr>
          <p:sp>
            <p:nvSpPr>
              <p:cNvPr id="1033" name="Line 9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4" name="Line 10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5" name="Line 11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9297" y="7367"/>
              <a:ext cx="299" cy="213"/>
              <a:chOff x="8905" y="7356"/>
              <a:chExt cx="299" cy="213"/>
            </a:xfrm>
          </p:grpSpPr>
          <p:sp>
            <p:nvSpPr>
              <p:cNvPr id="1037" name="Line 13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8" name="Line 14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9" name="Line 15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9493" y="7372"/>
              <a:ext cx="299" cy="213"/>
              <a:chOff x="8905" y="7356"/>
              <a:chExt cx="299" cy="213"/>
            </a:xfrm>
          </p:grpSpPr>
          <p:sp>
            <p:nvSpPr>
              <p:cNvPr id="1041" name="Line 17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42" name="Line 18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43" name="Line 19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834066" y="4500570"/>
            <a:ext cx="1091109" cy="500066"/>
          </a:xfrm>
          <a:prstGeom prst="rect">
            <a:avLst/>
          </a:prstGeom>
          <a:solidFill>
            <a:srgbClr val="0014A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3200" dirty="0">
              <a:solidFill>
                <a:schemeClr val="bg1"/>
              </a:solidFill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rot="16200000" flipV="1">
            <a:off x="1715274" y="3409156"/>
            <a:ext cx="999338" cy="794"/>
          </a:xfrm>
          <a:prstGeom prst="straightConnector1">
            <a:avLst/>
          </a:prstGeom>
          <a:ln w="508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47"/>
          <p:cNvGrpSpPr/>
          <p:nvPr/>
        </p:nvGrpSpPr>
        <p:grpSpPr>
          <a:xfrm rot="16200000">
            <a:off x="1393009" y="5107793"/>
            <a:ext cx="214315" cy="2286015"/>
            <a:chOff x="3357554" y="1714488"/>
            <a:chExt cx="72232" cy="572298"/>
          </a:xfrm>
        </p:grpSpPr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3143240" y="2000240"/>
              <a:ext cx="571504" cy="1588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rot="5400000">
              <a:off x="3072596" y="1999446"/>
              <a:ext cx="571504" cy="1588"/>
            </a:xfrm>
            <a:prstGeom prst="line">
              <a:avLst/>
            </a:prstGeom>
            <a:ln w="635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Прямая со стрелкой 48"/>
          <p:cNvCxnSpPr/>
          <p:nvPr/>
        </p:nvCxnSpPr>
        <p:spPr>
          <a:xfrm>
            <a:off x="677783" y="3867152"/>
            <a:ext cx="2135434" cy="790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938186" y="5029210"/>
            <a:ext cx="2063996" cy="791"/>
          </a:xfrm>
          <a:prstGeom prst="straightConnector1">
            <a:avLst/>
          </a:prstGeom>
          <a:ln w="50800">
            <a:solidFill>
              <a:srgbClr val="FF0000"/>
            </a:solidFill>
            <a:prstDash val="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3"/>
          <p:cNvGrpSpPr>
            <a:grpSpLocks/>
          </p:cNvGrpSpPr>
          <p:nvPr/>
        </p:nvGrpSpPr>
        <p:grpSpPr bwMode="auto">
          <a:xfrm rot="15865229">
            <a:off x="771091" y="5170440"/>
            <a:ext cx="1073886" cy="923782"/>
            <a:chOff x="8905" y="7356"/>
            <a:chExt cx="887" cy="229"/>
          </a:xfrm>
        </p:grpSpPr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8905" y="7356"/>
              <a:ext cx="299" cy="213"/>
              <a:chOff x="8905" y="7356"/>
              <a:chExt cx="299" cy="213"/>
            </a:xfrm>
          </p:grpSpPr>
          <p:sp>
            <p:nvSpPr>
              <p:cNvPr id="67" name="Line 5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Line 6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Line 7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9095" y="7367"/>
              <a:ext cx="299" cy="213"/>
              <a:chOff x="8905" y="7356"/>
              <a:chExt cx="299" cy="213"/>
            </a:xfrm>
          </p:grpSpPr>
          <p:sp>
            <p:nvSpPr>
              <p:cNvPr id="64" name="Line 9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Line 10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Line 11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" name="Group 12"/>
            <p:cNvGrpSpPr>
              <a:grpSpLocks/>
            </p:cNvGrpSpPr>
            <p:nvPr/>
          </p:nvGrpSpPr>
          <p:grpSpPr bwMode="auto">
            <a:xfrm>
              <a:off x="9297" y="7367"/>
              <a:ext cx="299" cy="213"/>
              <a:chOff x="8905" y="7356"/>
              <a:chExt cx="299" cy="213"/>
            </a:xfrm>
          </p:grpSpPr>
          <p:sp>
            <p:nvSpPr>
              <p:cNvPr id="61" name="Line 13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Line 14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Line 15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2" name="Group 16"/>
            <p:cNvGrpSpPr>
              <a:grpSpLocks/>
            </p:cNvGrpSpPr>
            <p:nvPr/>
          </p:nvGrpSpPr>
          <p:grpSpPr bwMode="auto">
            <a:xfrm>
              <a:off x="9493" y="7372"/>
              <a:ext cx="299" cy="213"/>
              <a:chOff x="8905" y="7356"/>
              <a:chExt cx="299" cy="213"/>
            </a:xfrm>
          </p:grpSpPr>
          <p:sp>
            <p:nvSpPr>
              <p:cNvPr id="58" name="Line 17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Line 18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Line 19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80" name="TextBox 79"/>
          <p:cNvSpPr txBox="1"/>
          <p:nvPr/>
        </p:nvSpPr>
        <p:spPr>
          <a:xfrm>
            <a:off x="2052620" y="4071942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dirty="0"/>
          </a:p>
        </p:txBody>
      </p:sp>
      <p:cxnSp>
        <p:nvCxnSpPr>
          <p:cNvPr id="81" name="Прямая со стрелкой 80"/>
          <p:cNvCxnSpPr/>
          <p:nvPr/>
        </p:nvCxnSpPr>
        <p:spPr>
          <a:xfrm>
            <a:off x="926970" y="2871784"/>
            <a:ext cx="2143139" cy="5711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rot="5400000" flipH="1" flipV="1">
            <a:off x="953751" y="3923037"/>
            <a:ext cx="2143137" cy="12063"/>
          </a:xfrm>
          <a:prstGeom prst="straightConnector1">
            <a:avLst/>
          </a:prstGeom>
          <a:ln w="508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2300272" y="3086098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dirty="0"/>
          </a:p>
        </p:txBody>
      </p:sp>
      <p:sp>
        <p:nvSpPr>
          <p:cNvPr id="87" name="TextBox 86"/>
          <p:cNvSpPr txBox="1"/>
          <p:nvPr/>
        </p:nvSpPr>
        <p:spPr>
          <a:xfrm>
            <a:off x="3076560" y="2285994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3"/>
          <p:cNvGrpSpPr>
            <a:grpSpLocks/>
          </p:cNvGrpSpPr>
          <p:nvPr/>
        </p:nvGrpSpPr>
        <p:grpSpPr bwMode="auto">
          <a:xfrm rot="16200000">
            <a:off x="121119" y="4605149"/>
            <a:ext cx="2104496" cy="923782"/>
            <a:chOff x="8905" y="7356"/>
            <a:chExt cx="887" cy="229"/>
          </a:xfrm>
        </p:grpSpPr>
        <p:grpSp>
          <p:nvGrpSpPr>
            <p:cNvPr id="14" name="Group 4"/>
            <p:cNvGrpSpPr>
              <a:grpSpLocks/>
            </p:cNvGrpSpPr>
            <p:nvPr/>
          </p:nvGrpSpPr>
          <p:grpSpPr bwMode="auto">
            <a:xfrm>
              <a:off x="8905" y="7356"/>
              <a:ext cx="299" cy="213"/>
              <a:chOff x="8905" y="7356"/>
              <a:chExt cx="299" cy="213"/>
            </a:xfrm>
          </p:grpSpPr>
          <p:sp>
            <p:nvSpPr>
              <p:cNvPr id="102" name="Line 5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" name="Line 6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4" name="Line 7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5" name="Group 8"/>
            <p:cNvGrpSpPr>
              <a:grpSpLocks/>
            </p:cNvGrpSpPr>
            <p:nvPr/>
          </p:nvGrpSpPr>
          <p:grpSpPr bwMode="auto">
            <a:xfrm>
              <a:off x="9095" y="7367"/>
              <a:ext cx="299" cy="213"/>
              <a:chOff x="8905" y="7356"/>
              <a:chExt cx="299" cy="213"/>
            </a:xfrm>
          </p:grpSpPr>
          <p:sp>
            <p:nvSpPr>
              <p:cNvPr id="99" name="Line 9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0" name="Line 10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1" name="Line 11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6" name="Group 12"/>
            <p:cNvGrpSpPr>
              <a:grpSpLocks/>
            </p:cNvGrpSpPr>
            <p:nvPr/>
          </p:nvGrpSpPr>
          <p:grpSpPr bwMode="auto">
            <a:xfrm>
              <a:off x="9297" y="7367"/>
              <a:ext cx="299" cy="213"/>
              <a:chOff x="8905" y="7356"/>
              <a:chExt cx="299" cy="213"/>
            </a:xfrm>
          </p:grpSpPr>
          <p:sp>
            <p:nvSpPr>
              <p:cNvPr id="96" name="Line 13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7" name="Line 14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8" name="Line 15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9493" y="7372"/>
              <a:ext cx="299" cy="213"/>
              <a:chOff x="8905" y="7356"/>
              <a:chExt cx="299" cy="213"/>
            </a:xfrm>
          </p:grpSpPr>
          <p:sp>
            <p:nvSpPr>
              <p:cNvPr id="93" name="Line 17"/>
              <p:cNvSpPr>
                <a:spLocks noChangeShapeType="1"/>
              </p:cNvSpPr>
              <p:nvPr/>
            </p:nvSpPr>
            <p:spPr bwMode="auto">
              <a:xfrm flipV="1">
                <a:off x="8905" y="7356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" name="Line 18"/>
              <p:cNvSpPr>
                <a:spLocks noChangeShapeType="1"/>
              </p:cNvSpPr>
              <p:nvPr/>
            </p:nvSpPr>
            <p:spPr bwMode="auto">
              <a:xfrm flipV="1">
                <a:off x="9100" y="7368"/>
                <a:ext cx="104" cy="201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5" name="Line 19"/>
              <p:cNvSpPr>
                <a:spLocks noChangeShapeType="1"/>
              </p:cNvSpPr>
              <p:nvPr/>
            </p:nvSpPr>
            <p:spPr bwMode="auto">
              <a:xfrm>
                <a:off x="9020" y="7356"/>
                <a:ext cx="75" cy="207"/>
              </a:xfrm>
              <a:prstGeom prst="line">
                <a:avLst/>
              </a:prstGeom>
              <a:noFill/>
              <a:ln w="476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8" name="Группа 69"/>
          <p:cNvGrpSpPr/>
          <p:nvPr/>
        </p:nvGrpSpPr>
        <p:grpSpPr>
          <a:xfrm>
            <a:off x="42828" y="3071810"/>
            <a:ext cx="1028710" cy="584775"/>
            <a:chOff x="6185545" y="-441899"/>
            <a:chExt cx="1571636" cy="584775"/>
          </a:xfrm>
        </p:grpSpPr>
        <p:sp>
          <p:nvSpPr>
            <p:cNvPr id="71" name="TextBox 70"/>
            <p:cNvSpPr txBox="1"/>
            <p:nvPr/>
          </p:nvSpPr>
          <p:spPr>
            <a:xfrm>
              <a:off x="6185545" y="-441899"/>
              <a:ext cx="157163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30000" dirty="0" smtClean="0">
                  <a:solidFill>
                    <a:srgbClr val="0014A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solidFill>
                  <a:srgbClr val="0014AC"/>
                </a:solidFill>
              </a:endParaRPr>
            </a:p>
          </p:txBody>
        </p:sp>
        <p:sp>
          <p:nvSpPr>
            <p:cNvPr id="72" name="Line 8"/>
            <p:cNvSpPr>
              <a:spLocks noChangeShapeType="1"/>
            </p:cNvSpPr>
            <p:nvPr/>
          </p:nvSpPr>
          <p:spPr bwMode="auto">
            <a:xfrm flipH="1">
              <a:off x="6237931" y="-327599"/>
              <a:ext cx="427838" cy="45719"/>
            </a:xfrm>
            <a:prstGeom prst="line">
              <a:avLst/>
            </a:prstGeom>
            <a:noFill/>
            <a:ln w="25400">
              <a:solidFill>
                <a:srgbClr val="0014AC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14AC"/>
                </a:solidFill>
              </a:endParaRPr>
            </a:p>
          </p:txBody>
        </p:sp>
      </p:grpSp>
      <p:sp>
        <p:nvSpPr>
          <p:cNvPr id="73" name="Line 4"/>
          <p:cNvSpPr>
            <a:spLocks noChangeShapeType="1"/>
          </p:cNvSpPr>
          <p:nvPr/>
        </p:nvSpPr>
        <p:spPr bwMode="auto">
          <a:xfrm flipH="1" flipV="1">
            <a:off x="737918" y="3321373"/>
            <a:ext cx="71438" cy="1143008"/>
          </a:xfrm>
          <a:prstGeom prst="line">
            <a:avLst/>
          </a:prstGeom>
          <a:noFill/>
          <a:ln w="60325">
            <a:solidFill>
              <a:srgbClr val="0014AC"/>
            </a:solidFill>
            <a:round/>
            <a:headEnd type="none" w="sm" len="sm"/>
            <a:tailEnd type="triangle" w="lg" len="lg"/>
          </a:ln>
          <a:effectLst/>
          <a:scene3d>
            <a:camera prst="orthographicFront">
              <a:rot lat="0" lon="0" rev="2136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74" name="Прямая со стрелкой 73"/>
          <p:cNvCxnSpPr/>
          <p:nvPr/>
        </p:nvCxnSpPr>
        <p:spPr>
          <a:xfrm>
            <a:off x="819719" y="1428736"/>
            <a:ext cx="2143139" cy="5711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74"/>
          <p:cNvGrpSpPr/>
          <p:nvPr/>
        </p:nvGrpSpPr>
        <p:grpSpPr>
          <a:xfrm>
            <a:off x="285720" y="357166"/>
            <a:ext cx="1285884" cy="584775"/>
            <a:chOff x="4572000" y="201019"/>
            <a:chExt cx="1285884" cy="584775"/>
          </a:xfrm>
        </p:grpSpPr>
        <p:sp>
          <p:nvSpPr>
            <p:cNvPr id="76" name="TextBox 75"/>
            <p:cNvSpPr txBox="1"/>
            <p:nvPr/>
          </p:nvSpPr>
          <p:spPr>
            <a:xfrm>
              <a:off x="4572000" y="201019"/>
              <a:ext cx="12858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300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4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=0</a:t>
              </a:r>
              <a:endParaRPr lang="ru-RU" sz="3200" dirty="0"/>
            </a:p>
          </p:txBody>
        </p:sp>
        <p:sp>
          <p:nvSpPr>
            <p:cNvPr id="77" name="Line 8"/>
            <p:cNvSpPr>
              <a:spLocks noChangeShapeType="1"/>
            </p:cNvSpPr>
            <p:nvPr/>
          </p:nvSpPr>
          <p:spPr bwMode="auto">
            <a:xfrm flipH="1">
              <a:off x="4628195" y="319844"/>
              <a:ext cx="214315" cy="45719"/>
            </a:xfrm>
            <a:prstGeom prst="line">
              <a:avLst/>
            </a:prstGeom>
            <a:noFill/>
            <a:ln w="25400">
              <a:solidFill>
                <a:srgbClr val="0014AC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8" name="Line 4"/>
          <p:cNvSpPr>
            <a:spLocks noChangeShapeType="1"/>
          </p:cNvSpPr>
          <p:nvPr/>
        </p:nvSpPr>
        <p:spPr bwMode="auto">
          <a:xfrm flipH="1" flipV="1">
            <a:off x="1000100" y="1857364"/>
            <a:ext cx="71438" cy="1285884"/>
          </a:xfrm>
          <a:prstGeom prst="line">
            <a:avLst/>
          </a:prstGeom>
          <a:noFill/>
          <a:ln w="60325">
            <a:solidFill>
              <a:srgbClr val="0014AC"/>
            </a:solidFill>
            <a:round/>
            <a:headEnd type="none" w="sm" len="sm"/>
            <a:tailEnd type="triangle" w="lg" len="lg"/>
          </a:ln>
          <a:effectLst/>
          <a:scene3d>
            <a:camera prst="orthographicFront">
              <a:rot lat="0" lon="0" rev="2136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0" name="Группа 78"/>
          <p:cNvGrpSpPr/>
          <p:nvPr/>
        </p:nvGrpSpPr>
        <p:grpSpPr>
          <a:xfrm>
            <a:off x="323850" y="2014528"/>
            <a:ext cx="1028710" cy="584775"/>
            <a:chOff x="6185545" y="-441899"/>
            <a:chExt cx="1571636" cy="584775"/>
          </a:xfrm>
        </p:grpSpPr>
        <p:sp>
          <p:nvSpPr>
            <p:cNvPr id="83" name="TextBox 82"/>
            <p:cNvSpPr txBox="1"/>
            <p:nvPr/>
          </p:nvSpPr>
          <p:spPr>
            <a:xfrm>
              <a:off x="6185545" y="-441899"/>
              <a:ext cx="157163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30000" dirty="0" smtClean="0">
                  <a:solidFill>
                    <a:srgbClr val="0014A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3</a:t>
              </a:r>
              <a:endParaRPr lang="ru-RU" sz="3200" dirty="0">
                <a:solidFill>
                  <a:srgbClr val="0014AC"/>
                </a:solidFill>
              </a:endParaRPr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 flipH="1">
              <a:off x="6237931" y="-327599"/>
              <a:ext cx="427838" cy="45719"/>
            </a:xfrm>
            <a:prstGeom prst="line">
              <a:avLst/>
            </a:prstGeom>
            <a:noFill/>
            <a:ln w="25400">
              <a:solidFill>
                <a:srgbClr val="0014AC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14AC"/>
                </a:solidFill>
              </a:endParaRPr>
            </a:p>
          </p:txBody>
        </p:sp>
      </p:grpSp>
      <p:sp>
        <p:nvSpPr>
          <p:cNvPr id="86" name="Line 10"/>
          <p:cNvSpPr>
            <a:spLocks noChangeShapeType="1"/>
          </p:cNvSpPr>
          <p:nvPr/>
        </p:nvSpPr>
        <p:spPr bwMode="auto">
          <a:xfrm>
            <a:off x="2892483" y="1404986"/>
            <a:ext cx="45719" cy="3595649"/>
          </a:xfrm>
          <a:prstGeom prst="line">
            <a:avLst/>
          </a:prstGeom>
          <a:noFill/>
          <a:ln w="66675">
            <a:solidFill>
              <a:srgbClr val="006600"/>
            </a:solidFill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" name="TextBox 104"/>
          <p:cNvSpPr txBox="1"/>
          <p:nvPr/>
        </p:nvSpPr>
        <p:spPr>
          <a:xfrm>
            <a:off x="2973509" y="1452298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endParaRPr lang="ru-RU" sz="4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000364" y="4608009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109" name="Line 9"/>
          <p:cNvSpPr>
            <a:spLocks noChangeShapeType="1"/>
          </p:cNvSpPr>
          <p:nvPr/>
        </p:nvSpPr>
        <p:spPr bwMode="auto">
          <a:xfrm flipH="1">
            <a:off x="3428992" y="3857627"/>
            <a:ext cx="45719" cy="1214447"/>
          </a:xfrm>
          <a:prstGeom prst="line">
            <a:avLst/>
          </a:prstGeom>
          <a:noFill/>
          <a:ln w="66675">
            <a:solidFill>
              <a:srgbClr val="006600"/>
            </a:solidFill>
            <a:round/>
            <a:headEnd type="triangle" w="med" len="med"/>
            <a:tailEnd type="triangle" w="med" len="med"/>
          </a:ln>
          <a:effectLst/>
          <a:scene3d>
            <a:camera prst="orthographicFront">
              <a:rot lat="0" lon="0" rev="12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0" name="TextBox 109"/>
          <p:cNvSpPr txBox="1"/>
          <p:nvPr/>
        </p:nvSpPr>
        <p:spPr>
          <a:xfrm>
            <a:off x="3428992" y="4078436"/>
            <a:ext cx="92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0" y="3500438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lang="ru-RU" sz="4400" dirty="0">
              <a:solidFill>
                <a:srgbClr val="0066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0" y="2428868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4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0" y="1000108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endParaRPr lang="ru-RU" sz="4400" dirty="0">
              <a:solidFill>
                <a:srgbClr val="0014AC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0" y="4643446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lang="ru-RU" sz="4400" dirty="0">
              <a:solidFill>
                <a:srgbClr val="FF0000"/>
              </a:solidFill>
            </a:endParaRPr>
          </a:p>
        </p:txBody>
      </p:sp>
      <p:grpSp>
        <p:nvGrpSpPr>
          <p:cNvPr id="21" name="Группа 141"/>
          <p:cNvGrpSpPr/>
          <p:nvPr/>
        </p:nvGrpSpPr>
        <p:grpSpPr>
          <a:xfrm>
            <a:off x="3877900" y="4566360"/>
            <a:ext cx="1765668" cy="1938992"/>
            <a:chOff x="4581621" y="1500174"/>
            <a:chExt cx="1919205" cy="1938992"/>
          </a:xfrm>
        </p:grpSpPr>
        <p:sp>
          <p:nvSpPr>
            <p:cNvPr id="116" name="TextBox 115"/>
            <p:cNvSpPr txBox="1"/>
            <p:nvPr/>
          </p:nvSpPr>
          <p:spPr>
            <a:xfrm>
              <a:off x="4714876" y="1500174"/>
              <a:ext cx="178595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kx</a:t>
              </a:r>
              <a:r>
                <a:rPr lang="ru-RU" sz="40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en-US" sz="40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4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7" name="Прямая соединительная линия 116"/>
            <p:cNvCxnSpPr/>
            <p:nvPr/>
          </p:nvCxnSpPr>
          <p:spPr>
            <a:xfrm>
              <a:off x="4581621" y="2224078"/>
              <a:ext cx="1304798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141"/>
          <p:cNvGrpSpPr/>
          <p:nvPr/>
        </p:nvGrpSpPr>
        <p:grpSpPr>
          <a:xfrm>
            <a:off x="3857620" y="3357562"/>
            <a:ext cx="1000132" cy="1077218"/>
            <a:chOff x="4714876" y="1500174"/>
            <a:chExt cx="1785950" cy="1077218"/>
          </a:xfrm>
        </p:grpSpPr>
        <p:sp>
          <p:nvSpPr>
            <p:cNvPr id="119" name="TextBox 118"/>
            <p:cNvSpPr txBox="1"/>
            <p:nvPr/>
          </p:nvSpPr>
          <p:spPr>
            <a:xfrm>
              <a:off x="4714876" y="1500174"/>
              <a:ext cx="17859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kx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sz="32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0" name="Прямая соединительная линия 119"/>
            <p:cNvCxnSpPr/>
            <p:nvPr/>
          </p:nvCxnSpPr>
          <p:spPr>
            <a:xfrm>
              <a:off x="4830099" y="2071678"/>
              <a:ext cx="1304798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TextBox 124"/>
          <p:cNvSpPr txBox="1"/>
          <p:nvPr/>
        </p:nvSpPr>
        <p:spPr>
          <a:xfrm>
            <a:off x="4818828" y="1984474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sym typeface="Symbol" pitchFamily="18" charset="2"/>
              </a:rPr>
              <a:t>+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6004036" y="3389748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sym typeface="Symbol" pitchFamily="18" charset="2"/>
              </a:rPr>
              <a:t>+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374698" y="3493046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Mgh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100Дж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Группа 131"/>
          <p:cNvGrpSpPr/>
          <p:nvPr/>
        </p:nvGrpSpPr>
        <p:grpSpPr>
          <a:xfrm>
            <a:off x="5214942" y="3143248"/>
            <a:ext cx="1643072" cy="1628783"/>
            <a:chOff x="5143506" y="3248027"/>
            <a:chExt cx="1643072" cy="1628783"/>
          </a:xfrm>
        </p:grpSpPr>
        <p:grpSp>
          <p:nvGrpSpPr>
            <p:cNvPr id="24" name="Group 7"/>
            <p:cNvGrpSpPr>
              <a:grpSpLocks/>
            </p:cNvGrpSpPr>
            <p:nvPr/>
          </p:nvGrpSpPr>
          <p:grpSpPr bwMode="auto">
            <a:xfrm>
              <a:off x="5143506" y="3248027"/>
              <a:ext cx="1643072" cy="1628783"/>
              <a:chOff x="9757" y="3167"/>
              <a:chExt cx="681" cy="662"/>
            </a:xfrm>
          </p:grpSpPr>
          <p:sp>
            <p:nvSpPr>
              <p:cNvPr id="122" name="Text Box 8"/>
              <p:cNvSpPr txBox="1">
                <a:spLocks noChangeArrowheads="1"/>
              </p:cNvSpPr>
              <p:nvPr/>
            </p:nvSpPr>
            <p:spPr bwMode="auto">
              <a:xfrm>
                <a:off x="9757" y="3461"/>
                <a:ext cx="680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" name="Text Box 9"/>
              <p:cNvSpPr txBox="1">
                <a:spLocks noChangeArrowheads="1"/>
              </p:cNvSpPr>
              <p:nvPr/>
            </p:nvSpPr>
            <p:spPr bwMode="auto">
              <a:xfrm>
                <a:off x="9758" y="3167"/>
                <a:ext cx="680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4000" b="1" i="0" u="none" strike="noStrike" cap="none" normalizeH="0" baseline="0" dirty="0" err="1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Mv</a:t>
                </a:r>
                <a:r>
                  <a:rPr lang="ru-RU" sz="4000" b="1" baseline="-25000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en-US" sz="4000" b="1" i="0" u="none" strike="noStrike" cap="none" normalizeH="0" baseline="3000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28" name="Прямая соединительная линия 127"/>
            <p:cNvCxnSpPr/>
            <p:nvPr/>
          </p:nvCxnSpPr>
          <p:spPr>
            <a:xfrm>
              <a:off x="5270073" y="3929066"/>
              <a:ext cx="730687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132"/>
          <p:cNvGrpSpPr/>
          <p:nvPr/>
        </p:nvGrpSpPr>
        <p:grpSpPr>
          <a:xfrm>
            <a:off x="3857620" y="1857364"/>
            <a:ext cx="1643072" cy="1628783"/>
            <a:chOff x="5143506" y="3248027"/>
            <a:chExt cx="1643072" cy="1628783"/>
          </a:xfrm>
        </p:grpSpPr>
        <p:grpSp>
          <p:nvGrpSpPr>
            <p:cNvPr id="26" name="Group 7"/>
            <p:cNvGrpSpPr>
              <a:grpSpLocks/>
            </p:cNvGrpSpPr>
            <p:nvPr/>
          </p:nvGrpSpPr>
          <p:grpSpPr bwMode="auto">
            <a:xfrm>
              <a:off x="5143506" y="3248027"/>
              <a:ext cx="1643072" cy="1628783"/>
              <a:chOff x="9757" y="3167"/>
              <a:chExt cx="681" cy="662"/>
            </a:xfrm>
          </p:grpSpPr>
          <p:sp>
            <p:nvSpPr>
              <p:cNvPr id="136" name="Text Box 8"/>
              <p:cNvSpPr txBox="1">
                <a:spLocks noChangeArrowheads="1"/>
              </p:cNvSpPr>
              <p:nvPr/>
            </p:nvSpPr>
            <p:spPr bwMode="auto">
              <a:xfrm>
                <a:off x="9757" y="3461"/>
                <a:ext cx="680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" name="Text Box 9"/>
              <p:cNvSpPr txBox="1">
                <a:spLocks noChangeArrowheads="1"/>
              </p:cNvSpPr>
              <p:nvPr/>
            </p:nvSpPr>
            <p:spPr bwMode="auto">
              <a:xfrm>
                <a:off x="9758" y="3167"/>
                <a:ext cx="680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4000" b="1" i="0" u="none" strike="noStrike" cap="none" normalizeH="0" baseline="0" dirty="0" err="1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Mv</a:t>
                </a:r>
                <a:r>
                  <a:rPr lang="ru-RU" sz="4000" b="1" baseline="-25000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kumimoji="0" lang="en-US" sz="4000" b="1" i="0" u="none" strike="noStrike" cap="none" normalizeH="0" baseline="3000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35" name="Прямая соединительная линия 134"/>
            <p:cNvCxnSpPr/>
            <p:nvPr/>
          </p:nvCxnSpPr>
          <p:spPr>
            <a:xfrm>
              <a:off x="5270073" y="3929066"/>
              <a:ext cx="730687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8" name="TextBox 137"/>
          <p:cNvSpPr txBox="1"/>
          <p:nvPr/>
        </p:nvSpPr>
        <p:spPr>
          <a:xfrm>
            <a:off x="5326286" y="2119958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Mgh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100Дж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3143240" y="928670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Mgh</a:t>
            </a:r>
            <a:r>
              <a:rPr lang="ru-RU" sz="5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100Дж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5127738" y="4929198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100Дж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4683344" y="3389094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sym typeface="Symbol" pitchFamily="18" charset="2"/>
              </a:rPr>
              <a:t>+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1785918" y="2214554"/>
            <a:ext cx="92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Rectangle 1"/>
          <p:cNvSpPr>
            <a:spLocks noChangeArrowheads="1"/>
          </p:cNvSpPr>
          <p:nvPr/>
        </p:nvSpPr>
        <p:spPr bwMode="auto">
          <a:xfrm>
            <a:off x="4252752" y="285728"/>
            <a:ext cx="1605132" cy="707886"/>
          </a:xfrm>
          <a:prstGeom prst="rect">
            <a:avLst/>
          </a:prstGeom>
          <a:solidFill>
            <a:srgbClr val="FFFF00">
              <a:alpha val="4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ЗСЭ   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786742" y="0"/>
            <a:ext cx="135729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повтор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500"/>
                            </p:stCondLst>
                            <p:childTnLst>
                              <p:par>
                                <p:cTn id="6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00399 -0.5224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0"/>
                            </p:stCondLst>
                            <p:childTnLst>
                              <p:par>
                                <p:cTn id="7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7000"/>
                            </p:stCondLst>
                            <p:childTnLst>
                              <p:par>
                                <p:cTn id="9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8000"/>
                            </p:stCondLst>
                            <p:childTnLst>
                              <p:par>
                                <p:cTn id="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8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9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0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4" dur="2000" fill="hold"/>
                                        <p:tgtEl>
                                          <p:spTgt spid="1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2000"/>
                            </p:stCondLst>
                            <p:childTnLst>
                              <p:par>
                                <p:cTn id="1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3000"/>
                            </p:stCondLst>
                            <p:childTnLst>
                              <p:par>
                                <p:cTn id="15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2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53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4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5000"/>
                            </p:stCondLst>
                            <p:childTnLst>
                              <p:par>
                                <p:cTn id="1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7000"/>
                            </p:stCondLst>
                            <p:childTnLst>
                              <p:par>
                                <p:cTn id="1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9000"/>
                            </p:stCondLst>
                            <p:childTnLst>
                              <p:par>
                                <p:cTn id="1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0000"/>
                            </p:stCondLst>
                            <p:childTnLst>
                              <p:par>
                                <p:cTn id="1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2000"/>
                            </p:stCondLst>
                            <p:childTnLst>
                              <p:par>
                                <p:cTn id="1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3000"/>
                            </p:stCondLst>
                            <p:childTnLst>
                              <p:par>
                                <p:cTn id="19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4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5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45750"/>
                            </p:stCondLst>
                            <p:childTnLst>
                              <p:par>
                                <p:cTn id="19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9" dur="2000" fill="hold"/>
                                        <p:tgtEl>
                                          <p:spTgt spid="1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7750"/>
                            </p:stCondLst>
                            <p:childTnLst>
                              <p:par>
                                <p:cTn id="20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49750"/>
                            </p:stCondLst>
                            <p:childTnLst>
                              <p:par>
                                <p:cTn id="20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1750"/>
                            </p:stCondLst>
                            <p:childTnLst>
                              <p:par>
                                <p:cTn id="20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2750"/>
                            </p:stCondLst>
                            <p:childTnLst>
                              <p:par>
                                <p:cTn id="2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3750"/>
                            </p:stCondLst>
                            <p:childTnLst>
                              <p:par>
                                <p:cTn id="2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3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4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6500"/>
                            </p:stCondLst>
                            <p:childTnLst>
                              <p:par>
                                <p:cTn id="22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8" dur="2000" fill="hold"/>
                                        <p:tgtEl>
                                          <p:spTgt spid="1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8500"/>
                            </p:stCondLst>
                            <p:childTnLst>
                              <p:par>
                                <p:cTn id="2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60500"/>
                            </p:stCondLst>
                            <p:childTnLst>
                              <p:par>
                                <p:cTn id="23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4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35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6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1500"/>
                            </p:stCondLst>
                            <p:childTnLst>
                              <p:par>
                                <p:cTn id="24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6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7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64250"/>
                            </p:stCondLst>
                            <p:childTnLst>
                              <p:par>
                                <p:cTn id="2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66250"/>
                            </p:stCondLst>
                            <p:childTnLst>
                              <p:par>
                                <p:cTn id="25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6" dur="3000" fill="hold"/>
                                        <p:tgtEl>
                                          <p:spTgt spid="1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" grpId="0" animBg="1"/>
      <p:bldP spid="1045" grpId="1" animBg="1"/>
      <p:bldP spid="80" grpId="0"/>
      <p:bldP spid="84" grpId="0"/>
      <p:bldP spid="87" grpId="0"/>
      <p:bldP spid="73" grpId="0" animBg="1"/>
      <p:bldP spid="78" grpId="0" animBg="1"/>
      <p:bldP spid="86" grpId="0" animBg="1"/>
      <p:bldP spid="86" grpId="1" animBg="1"/>
      <p:bldP spid="105" grpId="0"/>
      <p:bldP spid="109" grpId="0" animBg="1"/>
      <p:bldP spid="110" grpId="0"/>
      <p:bldP spid="111" grpId="0"/>
      <p:bldP spid="112" grpId="0"/>
      <p:bldP spid="113" grpId="0"/>
      <p:bldP spid="125" grpId="0"/>
      <p:bldP spid="126" grpId="0"/>
      <p:bldP spid="127" grpId="0"/>
      <p:bldP spid="138" grpId="0"/>
      <p:bldP spid="139" grpId="0"/>
      <p:bldP spid="140" grpId="0"/>
      <p:bldP spid="141" grpId="0"/>
      <p:bldP spid="142" grpId="0"/>
      <p:bldP spid="143" grpId="0" animBg="1"/>
      <p:bldP spid="143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Диагональная полоса 69"/>
          <p:cNvSpPr/>
          <p:nvPr/>
        </p:nvSpPr>
        <p:spPr>
          <a:xfrm rot="13459639">
            <a:off x="1129840" y="2692256"/>
            <a:ext cx="1986329" cy="1883721"/>
          </a:xfrm>
          <a:prstGeom prst="diagStripe">
            <a:avLst>
              <a:gd name="adj" fmla="val 59766"/>
            </a:avLst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9129758">
            <a:off x="-235598" y="360688"/>
            <a:ext cx="2660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Задача №1-12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Тормозной путь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одержимое 36"/>
          <p:cNvSpPr txBox="1">
            <a:spLocks/>
          </p:cNvSpPr>
          <p:nvPr/>
        </p:nvSpPr>
        <p:spPr>
          <a:xfrm>
            <a:off x="2357390" y="0"/>
            <a:ext cx="6786610" cy="11429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Что?</a:t>
            </a:r>
            <a:r>
              <a:rPr lang="en-US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Санки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Как?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Двигаются  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равнозамедленно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 rot="5400000">
            <a:off x="1572398" y="4499776"/>
            <a:ext cx="1143008" cy="1588"/>
          </a:xfrm>
          <a:prstGeom prst="straightConnector1">
            <a:avLst/>
          </a:prstGeom>
          <a:ln w="95250">
            <a:solidFill>
              <a:srgbClr val="365D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16200000" flipV="1">
            <a:off x="1522165" y="3278639"/>
            <a:ext cx="1214446" cy="1588"/>
          </a:xfrm>
          <a:prstGeom prst="straightConnector1">
            <a:avLst/>
          </a:prstGeom>
          <a:ln w="952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48"/>
          <p:cNvGrpSpPr/>
          <p:nvPr/>
        </p:nvGrpSpPr>
        <p:grpSpPr>
          <a:xfrm>
            <a:off x="2214546" y="4929198"/>
            <a:ext cx="714380" cy="523220"/>
            <a:chOff x="3176291" y="2714620"/>
            <a:chExt cx="714380" cy="523220"/>
          </a:xfrm>
        </p:grpSpPr>
        <p:sp>
          <p:nvSpPr>
            <p:cNvPr id="50" name="TextBox 49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 </a:t>
              </a:r>
              <a:endParaRPr lang="ru-RU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>
              <a:off x="3258746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/>
            </a:p>
          </p:txBody>
        </p:sp>
      </p:grpSp>
      <p:grpSp>
        <p:nvGrpSpPr>
          <p:cNvPr id="3" name="Группа 51"/>
          <p:cNvGrpSpPr/>
          <p:nvPr/>
        </p:nvGrpSpPr>
        <p:grpSpPr>
          <a:xfrm>
            <a:off x="2143108" y="2380590"/>
            <a:ext cx="1428760" cy="523220"/>
            <a:chOff x="3176291" y="2854995"/>
            <a:chExt cx="714380" cy="776443"/>
          </a:xfrm>
        </p:grpSpPr>
        <p:sp>
          <p:nvSpPr>
            <p:cNvPr id="53" name="TextBox 52"/>
            <p:cNvSpPr txBox="1"/>
            <p:nvPr/>
          </p:nvSpPr>
          <p:spPr>
            <a:xfrm>
              <a:off x="3176291" y="2854995"/>
              <a:ext cx="714380" cy="776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снега</a:t>
              </a:r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Line 29"/>
            <p:cNvSpPr>
              <a:spLocks noChangeShapeType="1"/>
            </p:cNvSpPr>
            <p:nvPr/>
          </p:nvSpPr>
          <p:spPr bwMode="auto">
            <a:xfrm>
              <a:off x="3202474" y="3029783"/>
              <a:ext cx="438707" cy="0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5" name="Прямая со стрелкой 54"/>
          <p:cNvCxnSpPr/>
          <p:nvPr/>
        </p:nvCxnSpPr>
        <p:spPr>
          <a:xfrm rot="10800000">
            <a:off x="2786050" y="3286124"/>
            <a:ext cx="785818" cy="1588"/>
          </a:xfrm>
          <a:prstGeom prst="straightConnector1">
            <a:avLst/>
          </a:prstGeom>
          <a:ln w="952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55"/>
          <p:cNvGrpSpPr/>
          <p:nvPr/>
        </p:nvGrpSpPr>
        <p:grpSpPr>
          <a:xfrm>
            <a:off x="2500298" y="2643182"/>
            <a:ext cx="714380" cy="646331"/>
            <a:chOff x="3176291" y="2714620"/>
            <a:chExt cx="714380" cy="646331"/>
          </a:xfrm>
        </p:grpSpPr>
        <p:sp>
          <p:nvSpPr>
            <p:cNvPr id="57" name="TextBox 56"/>
            <p:cNvSpPr txBox="1"/>
            <p:nvPr/>
          </p:nvSpPr>
          <p:spPr>
            <a:xfrm>
              <a:off x="3176291" y="2714620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3600" b="1" baseline="-25000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Line 29"/>
            <p:cNvSpPr>
              <a:spLocks noChangeShapeType="1"/>
            </p:cNvSpPr>
            <p:nvPr/>
          </p:nvSpPr>
          <p:spPr bwMode="auto">
            <a:xfrm>
              <a:off x="3202474" y="2824113"/>
              <a:ext cx="438707" cy="0"/>
            </a:xfrm>
            <a:prstGeom prst="line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1643010" y="1142984"/>
            <a:ext cx="750099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y)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снега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</a:p>
        </p:txBody>
      </p:sp>
      <p:cxnSp>
        <p:nvCxnSpPr>
          <p:cNvPr id="42" name="Прямая со стрелкой 41"/>
          <p:cNvCxnSpPr/>
          <p:nvPr/>
        </p:nvCxnSpPr>
        <p:spPr>
          <a:xfrm rot="10800000">
            <a:off x="1285852" y="3929066"/>
            <a:ext cx="857256" cy="1588"/>
          </a:xfrm>
          <a:prstGeom prst="straightConnector1">
            <a:avLst/>
          </a:prstGeom>
          <a:ln w="952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51"/>
          <p:cNvGrpSpPr/>
          <p:nvPr/>
        </p:nvGrpSpPr>
        <p:grpSpPr>
          <a:xfrm>
            <a:off x="0" y="4357694"/>
            <a:ext cx="1785950" cy="523220"/>
            <a:chOff x="3176291" y="2714621"/>
            <a:chExt cx="714380" cy="776443"/>
          </a:xfrm>
        </p:grpSpPr>
        <p:sp>
          <p:nvSpPr>
            <p:cNvPr id="49" name="TextBox 48"/>
            <p:cNvSpPr txBox="1"/>
            <p:nvPr/>
          </p:nvSpPr>
          <p:spPr>
            <a:xfrm>
              <a:off x="3176291" y="2714621"/>
              <a:ext cx="714380" cy="776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трения</a:t>
              </a:r>
              <a:endPara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Line 29"/>
            <p:cNvSpPr>
              <a:spLocks noChangeShapeType="1"/>
            </p:cNvSpPr>
            <p:nvPr/>
          </p:nvSpPr>
          <p:spPr bwMode="auto">
            <a:xfrm>
              <a:off x="3202474" y="2725637"/>
              <a:ext cx="438707" cy="0"/>
            </a:xfrm>
            <a:prstGeom prst="line">
              <a:avLst/>
            </a:prstGeom>
            <a:noFill/>
            <a:ln w="41275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857984" y="3000372"/>
            <a:ext cx="2286016" cy="5847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sz="3200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929454" y="2428868"/>
            <a:ext cx="2143140" cy="5847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380479" y="3571876"/>
            <a:ext cx="2763521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800" b="1" baseline="-250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800" b="1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sz="4800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143375" y="4429108"/>
            <a:ext cx="3998351" cy="1643400"/>
            <a:chOff x="14868" y="2007"/>
            <a:chExt cx="3839" cy="2224"/>
          </a:xfrm>
        </p:grpSpPr>
        <p:sp>
          <p:nvSpPr>
            <p:cNvPr id="71" name="Text Box 6"/>
            <p:cNvSpPr txBox="1">
              <a:spLocks noChangeArrowheads="1"/>
            </p:cNvSpPr>
            <p:nvPr/>
          </p:nvSpPr>
          <p:spPr bwMode="auto">
            <a:xfrm>
              <a:off x="14868" y="2007"/>
              <a:ext cx="3772" cy="2224"/>
            </a:xfrm>
            <a:prstGeom prst="rect">
              <a:avLst/>
            </a:prstGeom>
            <a:solidFill>
              <a:schemeClr val="bg2">
                <a:alpha val="41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5442" y="2064"/>
              <a:ext cx="3265" cy="1597"/>
              <a:chOff x="9871" y="5096"/>
              <a:chExt cx="1623" cy="1597"/>
            </a:xfrm>
          </p:grpSpPr>
          <p:grpSp>
            <p:nvGrpSpPr>
              <p:cNvPr id="9" name="Group 9"/>
              <p:cNvGrpSpPr>
                <a:grpSpLocks/>
              </p:cNvGrpSpPr>
              <p:nvPr/>
            </p:nvGrpSpPr>
            <p:grpSpPr bwMode="auto">
              <a:xfrm>
                <a:off x="9871" y="5096"/>
                <a:ext cx="1623" cy="1597"/>
                <a:chOff x="12797" y="4111"/>
                <a:chExt cx="1623" cy="1597"/>
              </a:xfrm>
            </p:grpSpPr>
            <p:sp>
              <p:nvSpPr>
                <p:cNvPr id="7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2797" y="4111"/>
                  <a:ext cx="749" cy="674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2">
                          <a:lumMod val="50000"/>
                        </a:schemeClr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ru-RU" sz="3200" b="1" i="0" u="none" strike="noStrike" cap="none" normalizeH="0" baseline="30000" dirty="0" smtClean="0">
                      <a:ln>
                        <a:noFill/>
                      </a:ln>
                      <a:solidFill>
                        <a:schemeClr val="bg2">
                          <a:lumMod val="50000"/>
                        </a:schemeClr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– </a:t>
                  </a:r>
                  <a:r>
                    <a:rPr kumimoji="0" lang="ru-RU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ru-RU" sz="32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r>
                    <a:rPr kumimoji="0" lang="ru-RU" sz="32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2817" y="4925"/>
                  <a:ext cx="599" cy="547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-2</a:t>
                  </a:r>
                  <a:r>
                    <a:rPr kumimoji="0" lang="ru-RU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accent1">
                          <a:lumMod val="50000"/>
                        </a:schemeClr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3603" y="4161"/>
                  <a:ext cx="750" cy="674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32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ru-RU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ru-RU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ru-RU" sz="32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r>
                    <a:rPr kumimoji="0" lang="ru-RU" sz="32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3569" y="4935"/>
                  <a:ext cx="851" cy="773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</a:t>
                  </a:r>
                  <a:r>
                    <a:rPr kumimoji="0" lang="ru-RU" sz="3200" b="1" i="0" u="none" strike="noStrike" cap="none" normalizeH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3200" b="1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 </a:t>
                  </a:r>
                  <a:r>
                    <a:rPr lang="ru-RU" sz="3200" b="1" baseline="-25000" dirty="0" err="1" smtClean="0">
                      <a:latin typeface="Times New Roman" pitchFamily="18" charset="0"/>
                      <a:cs typeface="Times New Roman" pitchFamily="18" charset="0"/>
                    </a:rPr>
                    <a:t>п</a:t>
                  </a:r>
                  <a:r>
                    <a:rPr lang="ru-RU" sz="3200" b="1" baseline="-25000" dirty="0" smtClean="0"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lang="ru-RU" sz="32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smtClean="0">
                      <a:solidFill>
                        <a:srgbClr val="365D21"/>
                      </a:solidFill>
                      <a:latin typeface="Times New Roman" pitchFamily="18" charset="0"/>
                      <a:cs typeface="Times New Roman" pitchFamily="18" charset="0"/>
                    </a:rPr>
                    <a:t>g 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74" name="Line 8"/>
              <p:cNvSpPr>
                <a:spLocks noChangeShapeType="1"/>
              </p:cNvSpPr>
              <p:nvPr/>
            </p:nvSpPr>
            <p:spPr bwMode="auto">
              <a:xfrm>
                <a:off x="9916" y="5940"/>
                <a:ext cx="538" cy="12"/>
              </a:xfrm>
              <a:prstGeom prst="line">
                <a:avLst/>
              </a:prstGeom>
              <a:noFill/>
              <a:ln w="539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" name="Line 8"/>
              <p:cNvSpPr>
                <a:spLocks noChangeShapeType="1"/>
              </p:cNvSpPr>
              <p:nvPr/>
            </p:nvSpPr>
            <p:spPr bwMode="auto">
              <a:xfrm>
                <a:off x="10814" y="5973"/>
                <a:ext cx="538" cy="12"/>
              </a:xfrm>
              <a:prstGeom prst="line">
                <a:avLst/>
              </a:prstGeom>
              <a:noFill/>
              <a:ln w="539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77" name="TextBox 76"/>
          <p:cNvSpPr txBox="1"/>
          <p:nvPr/>
        </p:nvSpPr>
        <p:spPr>
          <a:xfrm>
            <a:off x="4214810" y="4786322"/>
            <a:ext cx="1143008" cy="58477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/>
          </a:p>
        </p:txBody>
      </p:sp>
      <p:sp>
        <p:nvSpPr>
          <p:cNvPr id="78" name="TextBox 77"/>
          <p:cNvSpPr txBox="1"/>
          <p:nvPr/>
        </p:nvSpPr>
        <p:spPr>
          <a:xfrm>
            <a:off x="642910" y="5143512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14348" y="2714620"/>
            <a:ext cx="1214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снег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0" name="Прямая со стрелкой 79"/>
          <p:cNvCxnSpPr/>
          <p:nvPr/>
        </p:nvCxnSpPr>
        <p:spPr>
          <a:xfrm flipV="1">
            <a:off x="3071802" y="3071810"/>
            <a:ext cx="1000132" cy="1588"/>
          </a:xfrm>
          <a:prstGeom prst="straightConnector1">
            <a:avLst/>
          </a:prstGeom>
          <a:ln w="952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726050" y="2330134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dirty="0">
              <a:solidFill>
                <a:srgbClr val="0014AC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643042" y="1772655"/>
            <a:ext cx="642945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x)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ru-RU" sz="3200" b="1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(2з-н Н)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143636" y="4786322"/>
            <a:ext cx="642942" cy="58477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43" grpId="0" animBg="1"/>
      <p:bldP spid="62" grpId="0" animBg="1"/>
      <p:bldP spid="61" grpId="0" animBg="1"/>
      <p:bldP spid="64" grpId="0" animBg="1"/>
      <p:bldP spid="68" grpId="0" animBg="1"/>
      <p:bldP spid="77" grpId="0" animBg="1"/>
      <p:bldP spid="78" grpId="0"/>
      <p:bldP spid="79" grpId="0"/>
      <p:bldP spid="82" grpId="0"/>
      <p:bldP spid="84" grpId="0" animBg="1"/>
      <p:bldP spid="84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18954" y="-24"/>
            <a:ext cx="1353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Задача № 8</a:t>
            </a:r>
            <a:endParaRPr lang="ru-RU" b="1" dirty="0"/>
          </a:p>
        </p:txBody>
      </p:sp>
      <p:sp>
        <p:nvSpPr>
          <p:cNvPr id="4" name="Блок-схема: ИЛИ 3"/>
          <p:cNvSpPr/>
          <p:nvPr/>
        </p:nvSpPr>
        <p:spPr>
          <a:xfrm>
            <a:off x="500034" y="740460"/>
            <a:ext cx="428625" cy="357188"/>
          </a:xfrm>
          <a:prstGeom prst="flowChartOr">
            <a:avLst/>
          </a:prstGeom>
          <a:solidFill>
            <a:schemeClr val="bg1"/>
          </a:solidFill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ИЛИ 4"/>
          <p:cNvSpPr/>
          <p:nvPr/>
        </p:nvSpPr>
        <p:spPr>
          <a:xfrm>
            <a:off x="6572267" y="771992"/>
            <a:ext cx="428625" cy="357188"/>
          </a:xfrm>
          <a:prstGeom prst="flowChartOr">
            <a:avLst/>
          </a:prstGeom>
          <a:solidFill>
            <a:schemeClr val="bg1"/>
          </a:solidFill>
          <a:ln w="60325">
            <a:solidFill>
              <a:srgbClr val="192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642910" y="2000240"/>
            <a:ext cx="2501816" cy="1719615"/>
            <a:chOff x="571472" y="4223192"/>
            <a:chExt cx="2501816" cy="1719615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1427735" y="4223192"/>
              <a:ext cx="1645553" cy="1719615"/>
              <a:chOff x="11051" y="3861"/>
              <a:chExt cx="393" cy="674"/>
            </a:xfrm>
          </p:grpSpPr>
          <p:sp>
            <p:nvSpPr>
              <p:cNvPr id="11" name="Text Box 5"/>
              <p:cNvSpPr txBox="1">
                <a:spLocks noChangeArrowheads="1"/>
              </p:cNvSpPr>
              <p:nvPr/>
            </p:nvSpPr>
            <p:spPr bwMode="auto">
              <a:xfrm>
                <a:off x="11051" y="3861"/>
                <a:ext cx="393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en-US" sz="3600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kq</a:t>
                </a:r>
                <a:r>
                  <a:rPr kumimoji="0" lang="ru-RU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36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ru-RU" sz="3600" b="1" baseline="-25000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3600" dirty="0" smtClean="0">
                  <a:solidFill>
                    <a:srgbClr val="0014AC"/>
                  </a:solidFill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11090" y="4085"/>
                <a:ext cx="320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r</a:t>
                </a:r>
                <a:r>
                  <a:rPr kumimoji="0" lang="ru-RU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8" name="Группа 34"/>
            <p:cNvGrpSpPr/>
            <p:nvPr/>
          </p:nvGrpSpPr>
          <p:grpSpPr>
            <a:xfrm>
              <a:off x="571472" y="4524310"/>
              <a:ext cx="2428892" cy="1262144"/>
              <a:chOff x="1069530" y="2715062"/>
              <a:chExt cx="2428892" cy="1262144"/>
            </a:xfrm>
          </p:grpSpPr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1069530" y="2715062"/>
                <a:ext cx="2428892" cy="1262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Е</a:t>
                </a:r>
                <a:r>
                  <a:rPr kumimoji="0" lang="ru-RU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=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2285984" y="3071810"/>
                <a:ext cx="571504" cy="1588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Правая фигурная скобка 12"/>
          <p:cNvSpPr/>
          <p:nvPr/>
        </p:nvSpPr>
        <p:spPr>
          <a:xfrm rot="16200000">
            <a:off x="3607587" y="-2536073"/>
            <a:ext cx="428628" cy="592935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071802" y="-142900"/>
            <a:ext cx="85725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H="1">
            <a:off x="6000760" y="1214422"/>
            <a:ext cx="757771" cy="3275"/>
          </a:xfrm>
          <a:prstGeom prst="line">
            <a:avLst/>
          </a:prstGeom>
          <a:noFill/>
          <a:ln w="60325">
            <a:solidFill>
              <a:srgbClr val="0014AC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6" name="Группа 23"/>
          <p:cNvGrpSpPr/>
          <p:nvPr/>
        </p:nvGrpSpPr>
        <p:grpSpPr>
          <a:xfrm>
            <a:off x="5500694" y="1272589"/>
            <a:ext cx="1285884" cy="584775"/>
            <a:chOff x="4572000" y="201019"/>
            <a:chExt cx="1285884" cy="584775"/>
          </a:xfrm>
        </p:grpSpPr>
        <p:sp>
          <p:nvSpPr>
            <p:cNvPr id="17" name="TextBox 16"/>
            <p:cNvSpPr txBox="1"/>
            <p:nvPr/>
          </p:nvSpPr>
          <p:spPr>
            <a:xfrm>
              <a:off x="4572000" y="201019"/>
              <a:ext cx="12858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300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</a:t>
              </a:r>
              <a:endParaRPr lang="ru-RU" sz="3200" dirty="0"/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 flipH="1">
              <a:off x="4628195" y="319844"/>
              <a:ext cx="214315" cy="45719"/>
            </a:xfrm>
            <a:prstGeom prst="line">
              <a:avLst/>
            </a:prstGeom>
            <a:noFill/>
            <a:ln w="25400">
              <a:solidFill>
                <a:srgbClr val="0014AC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9" name="Группа 23"/>
          <p:cNvGrpSpPr/>
          <p:nvPr/>
        </p:nvGrpSpPr>
        <p:grpSpPr>
          <a:xfrm>
            <a:off x="1071538" y="642918"/>
            <a:ext cx="1285884" cy="584775"/>
            <a:chOff x="4572000" y="201019"/>
            <a:chExt cx="1285884" cy="584775"/>
          </a:xfrm>
        </p:grpSpPr>
        <p:sp>
          <p:nvSpPr>
            <p:cNvPr id="20" name="TextBox 19"/>
            <p:cNvSpPr txBox="1"/>
            <p:nvPr/>
          </p:nvSpPr>
          <p:spPr>
            <a:xfrm>
              <a:off x="4572000" y="201019"/>
              <a:ext cx="12858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30000" dirty="0" err="1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кр</a:t>
              </a:r>
              <a:endParaRPr lang="ru-RU" sz="3200" dirty="0">
                <a:solidFill>
                  <a:srgbClr val="FF0000"/>
                </a:solidFill>
              </a:endParaRPr>
            </a:p>
          </p:txBody>
        </p:sp>
        <p:sp>
          <p:nvSpPr>
            <p:cNvPr id="21" name="Line 8"/>
            <p:cNvSpPr>
              <a:spLocks noChangeShapeType="1"/>
            </p:cNvSpPr>
            <p:nvPr/>
          </p:nvSpPr>
          <p:spPr bwMode="auto">
            <a:xfrm flipH="1">
              <a:off x="4628195" y="319844"/>
              <a:ext cx="214315" cy="45719"/>
            </a:xfrm>
            <a:prstGeom prst="line">
              <a:avLst/>
            </a:prstGeom>
            <a:noFill/>
            <a:ln w="25400">
              <a:solidFill>
                <a:srgbClr val="0014AC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</p:grpSp>
      <p:sp>
        <p:nvSpPr>
          <p:cNvPr id="22" name="Line 8"/>
          <p:cNvSpPr>
            <a:spLocks noChangeShapeType="1"/>
          </p:cNvSpPr>
          <p:nvPr/>
        </p:nvSpPr>
        <p:spPr bwMode="auto">
          <a:xfrm flipV="1">
            <a:off x="428596" y="1214422"/>
            <a:ext cx="956741" cy="71438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  <a:scene3d>
            <a:camera prst="orthographicFront">
              <a:rot lat="0" lon="0" rev="21299999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818110" y="103928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solidFill>
                <a:srgbClr val="0014AC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5720" y="0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/>
          </a:p>
        </p:txBody>
      </p:sp>
      <p:grpSp>
        <p:nvGrpSpPr>
          <p:cNvPr id="25" name="Group 7"/>
          <p:cNvGrpSpPr>
            <a:grpSpLocks/>
          </p:cNvGrpSpPr>
          <p:nvPr/>
        </p:nvGrpSpPr>
        <p:grpSpPr bwMode="auto">
          <a:xfrm>
            <a:off x="3500430" y="2143116"/>
            <a:ext cx="1556825" cy="1271288"/>
            <a:chOff x="9757" y="3231"/>
            <a:chExt cx="680" cy="643"/>
          </a:xfrm>
          <a:noFill/>
        </p:grpSpPr>
        <p:sp>
          <p:nvSpPr>
            <p:cNvPr id="26" name="Text Box 8"/>
            <p:cNvSpPr txBox="1">
              <a:spLocks noChangeArrowheads="1"/>
            </p:cNvSpPr>
            <p:nvPr/>
          </p:nvSpPr>
          <p:spPr bwMode="auto">
            <a:xfrm>
              <a:off x="9757" y="3506"/>
              <a:ext cx="680" cy="3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9808" y="3231"/>
              <a:ext cx="481" cy="4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200" b="1" i="0" u="none" strike="noStrike" cap="none" normalizeH="0" baseline="0" dirty="0" err="1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kumimoji="0" lang="ru-RU" sz="3200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kumimoji="0" lang="en-US" sz="32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Line 10"/>
            <p:cNvSpPr>
              <a:spLocks noChangeShapeType="1"/>
            </p:cNvSpPr>
            <p:nvPr/>
          </p:nvSpPr>
          <p:spPr bwMode="auto">
            <a:xfrm>
              <a:off x="9757" y="3524"/>
              <a:ext cx="530" cy="0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786050" y="2199023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sym typeface="Symbol" pitchFamily="18" charset="2"/>
              </a:rPr>
              <a:t>+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86314" y="2222928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sym typeface="Symbol" pitchFamily="18" charset="2"/>
              </a:rPr>
              <a:t>+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Group 7"/>
          <p:cNvGrpSpPr>
            <a:grpSpLocks/>
          </p:cNvGrpSpPr>
          <p:nvPr/>
        </p:nvGrpSpPr>
        <p:grpSpPr bwMode="auto">
          <a:xfrm>
            <a:off x="5357818" y="2143116"/>
            <a:ext cx="1556825" cy="1271288"/>
            <a:chOff x="9757" y="3231"/>
            <a:chExt cx="680" cy="643"/>
          </a:xfrm>
          <a:noFill/>
        </p:grpSpPr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9757" y="3506"/>
              <a:ext cx="680" cy="3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 Box 9"/>
            <p:cNvSpPr txBox="1">
              <a:spLocks noChangeArrowheads="1"/>
            </p:cNvSpPr>
            <p:nvPr/>
          </p:nvSpPr>
          <p:spPr bwMode="auto">
            <a:xfrm>
              <a:off x="9808" y="3231"/>
              <a:ext cx="573" cy="4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2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kumimoji="0" lang="ru-RU" sz="32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кр</a:t>
              </a:r>
              <a:r>
                <a:rPr kumimoji="0" lang="en-US" sz="32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Line 10"/>
            <p:cNvSpPr>
              <a:spLocks noChangeShapeType="1"/>
            </p:cNvSpPr>
            <p:nvPr/>
          </p:nvSpPr>
          <p:spPr bwMode="auto">
            <a:xfrm>
              <a:off x="9757" y="3524"/>
              <a:ext cx="530" cy="0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" name="Правая фигурная скобка 34"/>
          <p:cNvSpPr/>
          <p:nvPr/>
        </p:nvSpPr>
        <p:spPr>
          <a:xfrm rot="16200000" flipH="1">
            <a:off x="3559307" y="488463"/>
            <a:ext cx="428628" cy="164307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3714744" y="1214422"/>
            <a:ext cx="85725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571472" y="3286124"/>
            <a:ext cx="2501816" cy="1719615"/>
            <a:chOff x="571472" y="4223192"/>
            <a:chExt cx="2501816" cy="1719615"/>
          </a:xfrm>
        </p:grpSpPr>
        <p:grpSp>
          <p:nvGrpSpPr>
            <p:cNvPr id="38" name="Group 4"/>
            <p:cNvGrpSpPr>
              <a:grpSpLocks/>
            </p:cNvGrpSpPr>
            <p:nvPr/>
          </p:nvGrpSpPr>
          <p:grpSpPr bwMode="auto">
            <a:xfrm>
              <a:off x="1427735" y="4223192"/>
              <a:ext cx="1645553" cy="1719615"/>
              <a:chOff x="11051" y="3861"/>
              <a:chExt cx="393" cy="674"/>
            </a:xfrm>
          </p:grpSpPr>
          <p:sp>
            <p:nvSpPr>
              <p:cNvPr id="42" name="Text Box 5"/>
              <p:cNvSpPr txBox="1">
                <a:spLocks noChangeArrowheads="1"/>
              </p:cNvSpPr>
              <p:nvPr/>
            </p:nvSpPr>
            <p:spPr bwMode="auto">
              <a:xfrm>
                <a:off x="11051" y="3861"/>
                <a:ext cx="393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en-US" sz="3600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kq</a:t>
                </a:r>
                <a:r>
                  <a:rPr kumimoji="0" lang="ru-RU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36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ru-RU" sz="3600" b="1" baseline="-25000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3600" dirty="0" smtClean="0">
                  <a:solidFill>
                    <a:srgbClr val="0014AC"/>
                  </a:solidFill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Text Box 6"/>
              <p:cNvSpPr txBox="1">
                <a:spLocks noChangeArrowheads="1"/>
              </p:cNvSpPr>
              <p:nvPr/>
            </p:nvSpPr>
            <p:spPr bwMode="auto">
              <a:xfrm>
                <a:off x="11090" y="4085"/>
                <a:ext cx="320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r</a:t>
                </a:r>
                <a:r>
                  <a:rPr lang="ru-RU" sz="36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9" name="Группа 34"/>
            <p:cNvGrpSpPr/>
            <p:nvPr/>
          </p:nvGrpSpPr>
          <p:grpSpPr>
            <a:xfrm>
              <a:off x="571472" y="4524310"/>
              <a:ext cx="2428892" cy="1262144"/>
              <a:chOff x="1069530" y="2715062"/>
              <a:chExt cx="2428892" cy="1262144"/>
            </a:xfrm>
          </p:grpSpPr>
          <p:sp>
            <p:nvSpPr>
              <p:cNvPr id="40" name="Text Box 7"/>
              <p:cNvSpPr txBox="1">
                <a:spLocks noChangeArrowheads="1"/>
              </p:cNvSpPr>
              <p:nvPr/>
            </p:nvSpPr>
            <p:spPr bwMode="auto">
              <a:xfrm>
                <a:off x="1069530" y="2715062"/>
                <a:ext cx="2428892" cy="1262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Е</a:t>
                </a:r>
                <a:r>
                  <a:rPr lang="ru-RU" sz="36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=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2285984" y="3071810"/>
                <a:ext cx="571504" cy="1588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TextBox 43"/>
          <p:cNvSpPr txBox="1"/>
          <p:nvPr/>
        </p:nvSpPr>
        <p:spPr>
          <a:xfrm>
            <a:off x="2810190" y="3445748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sym typeface="Symbol" pitchFamily="18" charset="2"/>
              </a:rPr>
              <a:t>+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05834" y="3461514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993104" y="3429982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sym typeface="Symbol" pitchFamily="18" charset="2"/>
              </a:rPr>
              <a:t>+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11906" y="3445748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11188" y="2325898"/>
            <a:ext cx="2658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=100Дж</a:t>
            </a:r>
            <a:endParaRPr lang="ru-RU" sz="4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72066" y="3564484"/>
            <a:ext cx="2658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=100Дж</a:t>
            </a:r>
            <a:endParaRPr lang="ru-RU" sz="4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 rot="20578890">
            <a:off x="5037774" y="4761153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сохраняется</a:t>
            </a:r>
            <a:endParaRPr lang="ru-RU" sz="4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9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000"/>
                            </p:stCondLst>
                            <p:childTnLst>
                              <p:par>
                                <p:cTn id="1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13" grpId="0" animBg="1"/>
      <p:bldP spid="14" grpId="0"/>
      <p:bldP spid="15" grpId="0" animBg="1"/>
      <p:bldP spid="22" grpId="0" animBg="1"/>
      <p:bldP spid="23" grpId="0"/>
      <p:bldP spid="24" grpId="0"/>
      <p:bldP spid="29" grpId="0"/>
      <p:bldP spid="30" grpId="0"/>
      <p:bldP spid="35" grpId="0" animBg="1"/>
      <p:bldP spid="36" grpId="0"/>
      <p:bldP spid="44" grpId="0"/>
      <p:bldP spid="45" grpId="0"/>
      <p:bldP spid="46" grpId="0"/>
      <p:bldP spid="47" grpId="0"/>
      <p:bldP spid="49" grpId="0"/>
      <p:bldP spid="50" grpId="0"/>
      <p:bldP spid="51" grpId="0"/>
      <p:bldP spid="51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1500174" y="1174907"/>
            <a:ext cx="5643214" cy="1039651"/>
            <a:chOff x="8928" y="11320"/>
            <a:chExt cx="2243" cy="288"/>
          </a:xfrm>
        </p:grpSpPr>
        <p:grpSp>
          <p:nvGrpSpPr>
            <p:cNvPr id="3" name="Group 86"/>
            <p:cNvGrpSpPr>
              <a:grpSpLocks/>
            </p:cNvGrpSpPr>
            <p:nvPr/>
          </p:nvGrpSpPr>
          <p:grpSpPr bwMode="auto">
            <a:xfrm rot="-5400000">
              <a:off x="9072" y="11234"/>
              <a:ext cx="144" cy="432"/>
              <a:chOff x="7056" y="11088"/>
              <a:chExt cx="288" cy="720"/>
            </a:xfrm>
          </p:grpSpPr>
          <p:sp>
            <p:nvSpPr>
              <p:cNvPr id="11" name="Rectangle 88"/>
              <p:cNvSpPr>
                <a:spLocks noChangeArrowheads="1"/>
              </p:cNvSpPr>
              <p:nvPr/>
            </p:nvSpPr>
            <p:spPr bwMode="auto">
              <a:xfrm>
                <a:off x="7056" y="11088"/>
                <a:ext cx="288" cy="43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AutoShape 87"/>
              <p:cNvSpPr>
                <a:spLocks noChangeArrowheads="1"/>
              </p:cNvSpPr>
              <p:nvPr/>
            </p:nvSpPr>
            <p:spPr bwMode="auto">
              <a:xfrm flipV="1">
                <a:off x="7056" y="11520"/>
                <a:ext cx="288" cy="288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4" name="Rectangle 85"/>
            <p:cNvSpPr>
              <a:spLocks noChangeArrowheads="1"/>
            </p:cNvSpPr>
            <p:nvPr/>
          </p:nvSpPr>
          <p:spPr bwMode="auto">
            <a:xfrm>
              <a:off x="9504" y="11320"/>
              <a:ext cx="576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6" name="Group 79"/>
            <p:cNvGrpSpPr>
              <a:grpSpLocks/>
            </p:cNvGrpSpPr>
            <p:nvPr/>
          </p:nvGrpSpPr>
          <p:grpSpPr bwMode="auto">
            <a:xfrm>
              <a:off x="10595" y="11320"/>
              <a:ext cx="576" cy="288"/>
              <a:chOff x="10595" y="11320"/>
              <a:chExt cx="576" cy="288"/>
            </a:xfrm>
          </p:grpSpPr>
          <p:sp>
            <p:nvSpPr>
              <p:cNvPr id="7" name="Rectangle 83"/>
              <p:cNvSpPr>
                <a:spLocks noChangeArrowheads="1"/>
              </p:cNvSpPr>
              <p:nvPr/>
            </p:nvSpPr>
            <p:spPr bwMode="auto">
              <a:xfrm>
                <a:off x="10595" y="11320"/>
                <a:ext cx="576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8" name="Group 80"/>
              <p:cNvGrpSpPr>
                <a:grpSpLocks/>
              </p:cNvGrpSpPr>
              <p:nvPr/>
            </p:nvGrpSpPr>
            <p:grpSpPr bwMode="auto">
              <a:xfrm rot="-5400000">
                <a:off x="10803" y="11233"/>
                <a:ext cx="157" cy="435"/>
                <a:chOff x="7010" y="11461"/>
                <a:chExt cx="311" cy="725"/>
              </a:xfrm>
            </p:grpSpPr>
            <p:sp>
              <p:nvSpPr>
                <p:cNvPr id="9" name="Rectangle 82"/>
                <p:cNvSpPr>
                  <a:spLocks noChangeArrowheads="1"/>
                </p:cNvSpPr>
                <p:nvPr/>
              </p:nvSpPr>
              <p:spPr bwMode="auto">
                <a:xfrm>
                  <a:off x="7010" y="11461"/>
                  <a:ext cx="286" cy="432"/>
                </a:xfrm>
                <a:prstGeom prst="rect">
                  <a:avLst/>
                </a:prstGeom>
                <a:noFill/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" name="AutoShape 81"/>
                <p:cNvSpPr>
                  <a:spLocks noChangeArrowheads="1"/>
                </p:cNvSpPr>
                <p:nvPr/>
              </p:nvSpPr>
              <p:spPr bwMode="auto">
                <a:xfrm flipV="1">
                  <a:off x="7034" y="11898"/>
                  <a:ext cx="287" cy="288"/>
                </a:xfrm>
                <a:prstGeom prst="triangle">
                  <a:avLst>
                    <a:gd name="adj" fmla="val 50000"/>
                  </a:avLst>
                </a:prstGeom>
                <a:noFill/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3" name="Group 100"/>
          <p:cNvGrpSpPr>
            <a:grpSpLocks/>
          </p:cNvGrpSpPr>
          <p:nvPr/>
        </p:nvGrpSpPr>
        <p:grpSpPr bwMode="auto">
          <a:xfrm>
            <a:off x="1357279" y="2851423"/>
            <a:ext cx="5785483" cy="1149088"/>
            <a:chOff x="8928" y="11320"/>
            <a:chExt cx="2401" cy="288"/>
          </a:xfrm>
        </p:grpSpPr>
        <p:grpSp>
          <p:nvGrpSpPr>
            <p:cNvPr id="14" name="Group 108"/>
            <p:cNvGrpSpPr>
              <a:grpSpLocks/>
            </p:cNvGrpSpPr>
            <p:nvPr/>
          </p:nvGrpSpPr>
          <p:grpSpPr bwMode="auto">
            <a:xfrm rot="-5400000">
              <a:off x="9072" y="11234"/>
              <a:ext cx="144" cy="432"/>
              <a:chOff x="7056" y="11088"/>
              <a:chExt cx="288" cy="720"/>
            </a:xfrm>
          </p:grpSpPr>
          <p:sp>
            <p:nvSpPr>
              <p:cNvPr id="22" name="Rectangle 110"/>
              <p:cNvSpPr>
                <a:spLocks noChangeArrowheads="1"/>
              </p:cNvSpPr>
              <p:nvPr/>
            </p:nvSpPr>
            <p:spPr bwMode="auto">
              <a:xfrm>
                <a:off x="7056" y="11088"/>
                <a:ext cx="288" cy="43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AutoShape 109"/>
              <p:cNvSpPr>
                <a:spLocks noChangeArrowheads="1"/>
              </p:cNvSpPr>
              <p:nvPr/>
            </p:nvSpPr>
            <p:spPr bwMode="auto">
              <a:xfrm flipV="1">
                <a:off x="7056" y="11520"/>
                <a:ext cx="288" cy="288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5" name="Rectangle 107"/>
            <p:cNvSpPr>
              <a:spLocks noChangeArrowheads="1"/>
            </p:cNvSpPr>
            <p:nvPr/>
          </p:nvSpPr>
          <p:spPr bwMode="auto">
            <a:xfrm>
              <a:off x="9504" y="11320"/>
              <a:ext cx="576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7" name="Group 101"/>
            <p:cNvGrpSpPr>
              <a:grpSpLocks/>
            </p:cNvGrpSpPr>
            <p:nvPr/>
          </p:nvGrpSpPr>
          <p:grpSpPr bwMode="auto">
            <a:xfrm>
              <a:off x="10753" y="11320"/>
              <a:ext cx="576" cy="288"/>
              <a:chOff x="10753" y="11320"/>
              <a:chExt cx="576" cy="288"/>
            </a:xfrm>
          </p:grpSpPr>
          <p:sp>
            <p:nvSpPr>
              <p:cNvPr id="18" name="Rectangle 105"/>
              <p:cNvSpPr>
                <a:spLocks noChangeArrowheads="1"/>
              </p:cNvSpPr>
              <p:nvPr/>
            </p:nvSpPr>
            <p:spPr bwMode="auto">
              <a:xfrm>
                <a:off x="10753" y="11320"/>
                <a:ext cx="576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9" name="Group 102"/>
              <p:cNvGrpSpPr>
                <a:grpSpLocks/>
              </p:cNvGrpSpPr>
              <p:nvPr/>
            </p:nvGrpSpPr>
            <p:grpSpPr bwMode="auto">
              <a:xfrm rot="-5400000">
                <a:off x="10940" y="11257"/>
                <a:ext cx="156" cy="432"/>
                <a:chOff x="7010" y="11609"/>
                <a:chExt cx="311" cy="715"/>
              </a:xfrm>
            </p:grpSpPr>
            <p:sp>
              <p:nvSpPr>
                <p:cNvPr id="20" name="Rectangle 104"/>
                <p:cNvSpPr>
                  <a:spLocks noChangeArrowheads="1"/>
                </p:cNvSpPr>
                <p:nvPr/>
              </p:nvSpPr>
              <p:spPr bwMode="auto">
                <a:xfrm>
                  <a:off x="7010" y="11609"/>
                  <a:ext cx="286" cy="429"/>
                </a:xfrm>
                <a:prstGeom prst="rect">
                  <a:avLst/>
                </a:prstGeom>
                <a:noFill/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" name="AutoShape 103"/>
                <p:cNvSpPr>
                  <a:spLocks noChangeArrowheads="1"/>
                </p:cNvSpPr>
                <p:nvPr/>
              </p:nvSpPr>
              <p:spPr bwMode="auto">
                <a:xfrm flipV="1">
                  <a:off x="7034" y="12038"/>
                  <a:ext cx="287" cy="286"/>
                </a:xfrm>
                <a:prstGeom prst="triangle">
                  <a:avLst>
                    <a:gd name="adj" fmla="val 50000"/>
                  </a:avLst>
                </a:prstGeom>
                <a:noFill/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24" name="Group 89"/>
          <p:cNvGrpSpPr>
            <a:grpSpLocks/>
          </p:cNvGrpSpPr>
          <p:nvPr/>
        </p:nvGrpSpPr>
        <p:grpSpPr bwMode="auto">
          <a:xfrm>
            <a:off x="1857356" y="4429132"/>
            <a:ext cx="5358487" cy="1714512"/>
            <a:chOff x="8928" y="11232"/>
            <a:chExt cx="2439" cy="376"/>
          </a:xfrm>
        </p:grpSpPr>
        <p:grpSp>
          <p:nvGrpSpPr>
            <p:cNvPr id="25" name="Group 97"/>
            <p:cNvGrpSpPr>
              <a:grpSpLocks/>
            </p:cNvGrpSpPr>
            <p:nvPr/>
          </p:nvGrpSpPr>
          <p:grpSpPr bwMode="auto">
            <a:xfrm rot="-5400000">
              <a:off x="9072" y="11234"/>
              <a:ext cx="144" cy="432"/>
              <a:chOff x="7056" y="11088"/>
              <a:chExt cx="288" cy="720"/>
            </a:xfrm>
          </p:grpSpPr>
          <p:sp>
            <p:nvSpPr>
              <p:cNvPr id="33" name="Rectangle 99"/>
              <p:cNvSpPr>
                <a:spLocks noChangeArrowheads="1"/>
              </p:cNvSpPr>
              <p:nvPr/>
            </p:nvSpPr>
            <p:spPr bwMode="auto">
              <a:xfrm>
                <a:off x="7056" y="11088"/>
                <a:ext cx="288" cy="43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AutoShape 98"/>
              <p:cNvSpPr>
                <a:spLocks noChangeArrowheads="1"/>
              </p:cNvSpPr>
              <p:nvPr/>
            </p:nvSpPr>
            <p:spPr bwMode="auto">
              <a:xfrm flipV="1">
                <a:off x="7056" y="11520"/>
                <a:ext cx="288" cy="288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6" name="Rectangle 96"/>
            <p:cNvSpPr>
              <a:spLocks noChangeArrowheads="1"/>
            </p:cNvSpPr>
            <p:nvPr/>
          </p:nvSpPr>
          <p:spPr bwMode="auto">
            <a:xfrm>
              <a:off x="9504" y="11320"/>
              <a:ext cx="576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Line 95"/>
            <p:cNvSpPr>
              <a:spLocks noChangeShapeType="1"/>
            </p:cNvSpPr>
            <p:nvPr/>
          </p:nvSpPr>
          <p:spPr bwMode="auto">
            <a:xfrm>
              <a:off x="8928" y="11232"/>
              <a:ext cx="432" cy="0"/>
            </a:xfrm>
            <a:prstGeom prst="line">
              <a:avLst/>
            </a:prstGeom>
            <a:noFill/>
            <a:ln w="476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8" name="Group 90"/>
            <p:cNvGrpSpPr>
              <a:grpSpLocks/>
            </p:cNvGrpSpPr>
            <p:nvPr/>
          </p:nvGrpSpPr>
          <p:grpSpPr bwMode="auto">
            <a:xfrm>
              <a:off x="10791" y="11320"/>
              <a:ext cx="576" cy="288"/>
              <a:chOff x="10791" y="11320"/>
              <a:chExt cx="576" cy="288"/>
            </a:xfrm>
          </p:grpSpPr>
          <p:sp>
            <p:nvSpPr>
              <p:cNvPr id="29" name="Rectangle 94"/>
              <p:cNvSpPr>
                <a:spLocks noChangeArrowheads="1"/>
              </p:cNvSpPr>
              <p:nvPr/>
            </p:nvSpPr>
            <p:spPr bwMode="auto">
              <a:xfrm>
                <a:off x="10791" y="11320"/>
                <a:ext cx="576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30" name="Group 91"/>
              <p:cNvGrpSpPr>
                <a:grpSpLocks/>
              </p:cNvGrpSpPr>
              <p:nvPr/>
            </p:nvGrpSpPr>
            <p:grpSpPr bwMode="auto">
              <a:xfrm rot="-5400000">
                <a:off x="10984" y="11267"/>
                <a:ext cx="166" cy="420"/>
                <a:chOff x="7017" y="11817"/>
                <a:chExt cx="332" cy="702"/>
              </a:xfrm>
            </p:grpSpPr>
            <p:sp>
              <p:nvSpPr>
                <p:cNvPr id="31" name="Rectangle 93"/>
                <p:cNvSpPr>
                  <a:spLocks noChangeArrowheads="1"/>
                </p:cNvSpPr>
                <p:nvPr/>
              </p:nvSpPr>
              <p:spPr bwMode="auto">
                <a:xfrm>
                  <a:off x="7061" y="11817"/>
                  <a:ext cx="288" cy="433"/>
                </a:xfrm>
                <a:prstGeom prst="rect">
                  <a:avLst/>
                </a:prstGeom>
                <a:noFill/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" name="AutoShape 92"/>
                <p:cNvSpPr>
                  <a:spLocks noChangeArrowheads="1"/>
                </p:cNvSpPr>
                <p:nvPr/>
              </p:nvSpPr>
              <p:spPr bwMode="auto">
                <a:xfrm flipV="1">
                  <a:off x="7017" y="12231"/>
                  <a:ext cx="286" cy="288"/>
                </a:xfrm>
                <a:prstGeom prst="triangle">
                  <a:avLst>
                    <a:gd name="adj" fmla="val 50000"/>
                  </a:avLst>
                </a:prstGeom>
                <a:noFill/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31746" name="Line 2"/>
          <p:cNvSpPr>
            <a:spLocks noChangeShapeType="1"/>
          </p:cNvSpPr>
          <p:nvPr/>
        </p:nvSpPr>
        <p:spPr bwMode="auto">
          <a:xfrm flipV="1">
            <a:off x="3357554" y="2571744"/>
            <a:ext cx="785818" cy="45719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2142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3357554" y="4429132"/>
            <a:ext cx="1000132" cy="45719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 type="triangle" w="med" len="med"/>
            <a:tailEnd/>
          </a:ln>
          <a:scene3d>
            <a:camera prst="orthographicFront">
              <a:rot lat="0" lon="0" rev="12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Line 95"/>
          <p:cNvSpPr>
            <a:spLocks noChangeShapeType="1"/>
          </p:cNvSpPr>
          <p:nvPr/>
        </p:nvSpPr>
        <p:spPr bwMode="auto">
          <a:xfrm>
            <a:off x="1285852" y="2857496"/>
            <a:ext cx="949105" cy="0"/>
          </a:xfrm>
          <a:prstGeom prst="line">
            <a:avLst/>
          </a:prstGeom>
          <a:noFill/>
          <a:ln w="47625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Line 95"/>
          <p:cNvSpPr>
            <a:spLocks noChangeShapeType="1"/>
          </p:cNvSpPr>
          <p:nvPr/>
        </p:nvSpPr>
        <p:spPr bwMode="auto">
          <a:xfrm>
            <a:off x="1571604" y="1142984"/>
            <a:ext cx="949105" cy="0"/>
          </a:xfrm>
          <a:prstGeom prst="line">
            <a:avLst/>
          </a:prstGeom>
          <a:noFill/>
          <a:ln w="47625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571472" y="100010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357158" y="292893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428596" y="521495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/>
          <p:nvPr/>
        </p:nvCxnSpPr>
        <p:spPr>
          <a:xfrm>
            <a:off x="2093537" y="1071546"/>
            <a:ext cx="500066" cy="1588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910001" y="1841909"/>
            <a:ext cx="7143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43306" y="857232"/>
            <a:ext cx="4143404" cy="769441"/>
          </a:xfrm>
          <a:prstGeom prst="rect">
            <a:avLst/>
          </a:prstGeom>
          <a:solidFill>
            <a:srgbClr val="FFFF00">
              <a:alpha val="3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4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 v - mv</a:t>
            </a:r>
            <a:r>
              <a:rPr lang="en-US" sz="4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4400" dirty="0">
              <a:solidFill>
                <a:srgbClr val="0014A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6729" y="1571612"/>
            <a:ext cx="5500694" cy="584775"/>
          </a:xfrm>
          <a:prstGeom prst="rect">
            <a:avLst/>
          </a:prstGeom>
          <a:solidFill>
            <a:srgbClr val="FFFF00">
              <a:alpha val="19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импульс силы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3200" b="1" u="sng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имп</a:t>
            </a:r>
            <a:r>
              <a:rPr lang="ru-RU" sz="32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. тела</a:t>
            </a:r>
            <a:endParaRPr lang="ru-RU" sz="3200" dirty="0"/>
          </a:p>
        </p:txBody>
      </p:sp>
      <p:grpSp>
        <p:nvGrpSpPr>
          <p:cNvPr id="2" name="Группа 27"/>
          <p:cNvGrpSpPr/>
          <p:nvPr/>
        </p:nvGrpSpPr>
        <p:grpSpPr>
          <a:xfrm>
            <a:off x="1357545" y="1500486"/>
            <a:ext cx="1502939" cy="1416435"/>
            <a:chOff x="5907384" y="1036020"/>
            <a:chExt cx="1643257" cy="1416435"/>
          </a:xfrm>
          <a:solidFill>
            <a:srgbClr val="92D050">
              <a:alpha val="14000"/>
            </a:srgbClr>
          </a:solidFill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5907384" y="1036020"/>
              <a:ext cx="1643257" cy="1416435"/>
              <a:chOff x="9610" y="3291"/>
              <a:chExt cx="898" cy="634"/>
            </a:xfrm>
            <a:grpFill/>
          </p:grpSpPr>
          <p:grpSp>
            <p:nvGrpSpPr>
              <p:cNvPr id="6" name="Group 4"/>
              <p:cNvGrpSpPr>
                <a:grpSpLocks/>
              </p:cNvGrpSpPr>
              <p:nvPr/>
            </p:nvGrpSpPr>
            <p:grpSpPr bwMode="auto">
              <a:xfrm>
                <a:off x="9623" y="3323"/>
                <a:ext cx="885" cy="543"/>
                <a:chOff x="9757" y="3293"/>
                <a:chExt cx="568" cy="470"/>
              </a:xfrm>
              <a:grpFill/>
            </p:grpSpPr>
            <p:sp>
              <p:nvSpPr>
                <p:cNvPr id="24581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9780" y="3529"/>
                  <a:ext cx="516" cy="23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 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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582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9837" y="3293"/>
                  <a:ext cx="488" cy="42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 - v</a:t>
                  </a:r>
                  <a:r>
                    <a:rPr kumimoji="0" lang="en-US" sz="32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583" name="Line 7"/>
                <p:cNvSpPr>
                  <a:spLocks noChangeShapeType="1"/>
                </p:cNvSpPr>
                <p:nvPr/>
              </p:nvSpPr>
              <p:spPr bwMode="auto">
                <a:xfrm>
                  <a:off x="9757" y="3537"/>
                  <a:ext cx="530" cy="0"/>
                </a:xfrm>
                <a:prstGeom prst="line">
                  <a:avLst/>
                </a:pr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4584" name="AutoShape 8"/>
              <p:cNvSpPr>
                <a:spLocks noChangeArrowheads="1"/>
              </p:cNvSpPr>
              <p:nvPr/>
            </p:nvSpPr>
            <p:spPr bwMode="auto">
              <a:xfrm>
                <a:off x="9610" y="3291"/>
                <a:ext cx="898" cy="634"/>
              </a:xfrm>
              <a:prstGeom prst="bracketPair">
                <a:avLst>
                  <a:gd name="adj" fmla="val 16667"/>
                </a:avLst>
              </a:prstGeom>
              <a:grp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6" name="Прямая со стрелкой 25"/>
            <p:cNvCxnSpPr/>
            <p:nvPr/>
          </p:nvCxnSpPr>
          <p:spPr>
            <a:xfrm>
              <a:off x="6755668" y="1177100"/>
              <a:ext cx="500066" cy="1588"/>
            </a:xfrm>
            <a:prstGeom prst="straightConnector1">
              <a:avLst/>
            </a:prstGeom>
            <a:grpFill/>
            <a:ln w="5715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>
              <a:off x="6143636" y="1158439"/>
              <a:ext cx="500066" cy="1588"/>
            </a:xfrm>
            <a:prstGeom prst="straightConnector1">
              <a:avLst/>
            </a:prstGeom>
            <a:grpFill/>
            <a:ln w="5715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Прямая со стрелкой 29"/>
          <p:cNvCxnSpPr/>
          <p:nvPr/>
        </p:nvCxnSpPr>
        <p:spPr>
          <a:xfrm>
            <a:off x="5715008" y="928670"/>
            <a:ext cx="500066" cy="1588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6929454" y="928670"/>
            <a:ext cx="500066" cy="1588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3811255" y="857232"/>
            <a:ext cx="500066" cy="1588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35"/>
          <p:cNvGrpSpPr/>
          <p:nvPr/>
        </p:nvGrpSpPr>
        <p:grpSpPr>
          <a:xfrm>
            <a:off x="428596" y="223932"/>
            <a:ext cx="3071834" cy="1446550"/>
            <a:chOff x="434433" y="223932"/>
            <a:chExt cx="3071834" cy="1446550"/>
          </a:xfrm>
        </p:grpSpPr>
        <p:sp>
          <p:nvSpPr>
            <p:cNvPr id="21" name="TextBox 20"/>
            <p:cNvSpPr txBox="1"/>
            <p:nvPr/>
          </p:nvSpPr>
          <p:spPr>
            <a:xfrm>
              <a:off x="434433" y="223932"/>
              <a:ext cx="3071834" cy="1446550"/>
            </a:xfrm>
            <a:prstGeom prst="rect">
              <a:avLst/>
            </a:prstGeom>
            <a:solidFill>
              <a:srgbClr val="FFFF00">
                <a:alpha val="23000"/>
              </a:srgbClr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ru-RU" sz="4400" b="1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 </a:t>
              </a:r>
              <a:r>
                <a:rPr lang="en-US" sz="4400" b="1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II</a:t>
              </a:r>
              <a:r>
                <a:rPr lang="ru-RU" sz="4400" b="1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4400" b="1" u="sng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з-н</a:t>
              </a:r>
              <a:r>
                <a:rPr lang="ru-RU" sz="4400" b="1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Н )</a:t>
              </a:r>
            </a:p>
            <a:p>
              <a:pPr lvl="0"/>
              <a:r>
                <a:rPr lang="ru-RU" sz="4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4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4400" dirty="0"/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>
              <a:off x="801241" y="962786"/>
              <a:ext cx="500066" cy="1588"/>
            </a:xfrm>
            <a:prstGeom prst="straightConnector1">
              <a:avLst/>
            </a:prstGeom>
            <a:ln w="5715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36"/>
          <p:cNvGrpSpPr/>
          <p:nvPr/>
        </p:nvGrpSpPr>
        <p:grpSpPr>
          <a:xfrm>
            <a:off x="223932" y="1857364"/>
            <a:ext cx="776168" cy="857256"/>
            <a:chOff x="0" y="2465102"/>
            <a:chExt cx="1285884" cy="1112422"/>
          </a:xfrm>
        </p:grpSpPr>
        <p:grpSp>
          <p:nvGrpSpPr>
            <p:cNvPr id="9" name="Группа 28"/>
            <p:cNvGrpSpPr/>
            <p:nvPr/>
          </p:nvGrpSpPr>
          <p:grpSpPr>
            <a:xfrm>
              <a:off x="0" y="2500306"/>
              <a:ext cx="1285884" cy="1077218"/>
              <a:chOff x="261254" y="1394620"/>
              <a:chExt cx="1285884" cy="1077218"/>
            </a:xfrm>
            <a:solidFill>
              <a:srgbClr val="FF0000">
                <a:alpha val="21000"/>
              </a:srgbClr>
            </a:solidFill>
          </p:grpSpPr>
          <p:sp>
            <p:nvSpPr>
              <p:cNvPr id="24591" name="Line 15"/>
              <p:cNvSpPr>
                <a:spLocks noChangeShapeType="1"/>
              </p:cNvSpPr>
              <p:nvPr/>
            </p:nvSpPr>
            <p:spPr bwMode="auto">
              <a:xfrm>
                <a:off x="388910" y="1413281"/>
                <a:ext cx="182562" cy="0"/>
              </a:xfrm>
              <a:prstGeom prst="line">
                <a:avLst/>
              </a:prstGeom>
              <a:grp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61254" y="1394620"/>
                <a:ext cx="1285884" cy="107721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3200" b="1" dirty="0" smtClean="0">
                    <a:solidFill>
                      <a:srgbClr val="00800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=</a:t>
                </a:r>
              </a:p>
              <a:p>
                <a:endParaRPr lang="ru-RU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4" name="Прямая со стрелкой 33"/>
            <p:cNvCxnSpPr/>
            <p:nvPr/>
          </p:nvCxnSpPr>
          <p:spPr>
            <a:xfrm>
              <a:off x="194059" y="2465102"/>
              <a:ext cx="500066" cy="1588"/>
            </a:xfrm>
            <a:prstGeom prst="straightConnector1">
              <a:avLst/>
            </a:prstGeom>
            <a:ln w="5715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15"/>
          <p:cNvSpPr>
            <a:spLocks noChangeArrowheads="1"/>
          </p:cNvSpPr>
          <p:nvPr/>
        </p:nvSpPr>
        <p:spPr bwMode="auto">
          <a:xfrm>
            <a:off x="2571736" y="0"/>
            <a:ext cx="6643734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ИМПУЛЬС ТЕЛА.  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ИМПУЛЬС СИЛЫ.    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3000942"/>
            <a:ext cx="9144000" cy="2516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Скорость  легкового автомобиля 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раза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больше скорости грузового, а масса грузового автомобиля 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раза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больше массы легкового.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Сравните значения им пульсов легкового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</a:t>
            </a:r>
            <a:r>
              <a:rPr kumimoji="0" lang="ru-RU" sz="2800" b="1" i="0" u="none" strike="noStrike" cap="none" normalizeH="0" baseline="-25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л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грузового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</a:t>
            </a:r>
            <a:r>
              <a:rPr kumimoji="0" lang="ru-RU" sz="2800" b="1" i="0" u="none" strike="noStrike" cap="none" normalizeH="0" baseline="-25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автомобилей.      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</a:t>
            </a:r>
            <a:r>
              <a:rPr kumimoji="0" lang="ru-RU" sz="2800" b="1" i="0" u="none" strike="noStrike" cap="none" normalizeH="0" baseline="-25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=р</a:t>
            </a:r>
            <a:r>
              <a:rPr kumimoji="0" lang="ru-RU" sz="2800" b="1" i="0" u="none" strike="noStrike" cap="none" normalizeH="0" baseline="-25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л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2р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г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=р</a:t>
            </a:r>
            <a:r>
              <a:rPr kumimoji="0" lang="ru-RU" sz="2800" b="1" i="0" u="none" strike="noStrike" cap="none" normalizeH="0" baseline="-25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</a:t>
            </a:r>
            <a:r>
              <a:rPr kumimoji="0" lang="ru-RU" sz="2800" b="1" i="0" u="none" strike="noStrike" cap="none" normalizeH="0" baseline="-25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 2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</a:t>
            </a:r>
            <a:r>
              <a:rPr kumimoji="0" lang="ru-RU" sz="2800" b="1" i="0" u="none" strike="noStrike" cap="none" normalizeH="0" baseline="-25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</a:t>
            </a:r>
            <a:r>
              <a:rPr kumimoji="0" lang="ru-RU" sz="2800" b="1" i="0" u="none" strike="noStrike" cap="none" normalizeH="0" baseline="-25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=4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</a:t>
            </a:r>
            <a:r>
              <a:rPr kumimoji="0" lang="ru-RU" sz="2800" b="1" i="0" u="none" strike="noStrike" cap="none" normalizeH="0" baseline="-25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</a:t>
            </a:r>
            <a:r>
              <a:rPr kumimoji="0" lang="ru-RU" sz="2800" b="1" i="0" u="none" strike="noStrike" cap="none" normalizeH="0" baseline="-25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=4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</a:t>
            </a:r>
            <a:r>
              <a:rPr kumimoji="0" lang="ru-RU" sz="2800" b="1" i="0" u="none" strike="noStrike" cap="none" normalizeH="0" baseline="-25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л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71868" y="2214554"/>
            <a:ext cx="2214578" cy="769441"/>
          </a:xfrm>
          <a:prstGeom prst="rect">
            <a:avLst/>
          </a:prstGeom>
          <a:solidFill>
            <a:srgbClr val="FFFF00">
              <a:alpha val="39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 v </a:t>
            </a:r>
            <a:endParaRPr lang="ru-RU" sz="4400" dirty="0">
              <a:solidFill>
                <a:srgbClr val="0014AC"/>
              </a:solidFill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3571868" y="2357430"/>
            <a:ext cx="500066" cy="1588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4929190" y="2357430"/>
            <a:ext cx="500066" cy="1588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 rot="20798351">
            <a:off x="5416956" y="5912760"/>
            <a:ext cx="2137188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=р</a:t>
            </a:r>
            <a:r>
              <a:rPr lang="ru-RU" sz="40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4000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2008" y="4725144"/>
            <a:ext cx="1547664" cy="504056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9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/>
      <p:bldP spid="23" grpId="0" animBg="1"/>
      <p:bldP spid="24" grpId="0" animBg="1"/>
      <p:bldP spid="35" grpId="0" animBg="1"/>
      <p:bldP spid="5122" grpId="0" animBg="1"/>
      <p:bldP spid="36" grpId="0" animBg="1"/>
      <p:bldP spid="36" grpId="1" animBg="1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0003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Турист может подняться на гору от точки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 точки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 одной из трех, представленных траекторий (рис. 2). При  движении по какой траектории работа силы тяжести будет иметь максимальное по модулю значение?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1.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2.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3.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По всем траекториям работа силы тяжести одинакова и не равна нулю.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По всем траекториям работа силы тяжести равна нулю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6072198" y="5125282"/>
            <a:ext cx="2195256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 flipV="1">
            <a:off x="6143908" y="4269791"/>
            <a:ext cx="1999992" cy="45719"/>
          </a:xfrm>
          <a:prstGeom prst="line">
            <a:avLst/>
          </a:prstGeom>
          <a:noFill/>
          <a:ln w="63500">
            <a:solidFill>
              <a:srgbClr val="000000"/>
            </a:solidFill>
            <a:prstDash val="dash"/>
            <a:round/>
            <a:headEnd/>
            <a:tailEnd/>
          </a:ln>
          <a:effectLst/>
          <a:scene3d>
            <a:camera prst="orthographicFront">
              <a:rot lat="0" lon="0" rev="2154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auto">
          <a:xfrm>
            <a:off x="6745348" y="3177166"/>
            <a:ext cx="1700224" cy="0"/>
          </a:xfrm>
          <a:prstGeom prst="line">
            <a:avLst/>
          </a:prstGeom>
          <a:noFill/>
          <a:ln w="6350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6140808" y="4294974"/>
            <a:ext cx="0" cy="811892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8286776" y="3143248"/>
            <a:ext cx="0" cy="194311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5" name="Freeform 21"/>
          <p:cNvSpPr>
            <a:spLocks/>
          </p:cNvSpPr>
          <p:nvPr/>
        </p:nvSpPr>
        <p:spPr bwMode="auto">
          <a:xfrm>
            <a:off x="7240379" y="3177166"/>
            <a:ext cx="601440" cy="110442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1" y="904"/>
              </a:cxn>
            </a:cxnLst>
            <a:rect l="0" t="0" r="r" b="b"/>
            <a:pathLst>
              <a:path w="551" h="904">
                <a:moveTo>
                  <a:pt x="0" y="0"/>
                </a:moveTo>
                <a:cubicBezTo>
                  <a:pt x="233" y="378"/>
                  <a:pt x="467" y="756"/>
                  <a:pt x="551" y="904"/>
                </a:cubicBezTo>
              </a:path>
            </a:pathLst>
          </a:custGeom>
          <a:noFill/>
          <a:ln w="635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Freeform 22"/>
          <p:cNvSpPr>
            <a:spLocks/>
          </p:cNvSpPr>
          <p:nvPr/>
        </p:nvSpPr>
        <p:spPr bwMode="auto">
          <a:xfrm>
            <a:off x="6099957" y="3177166"/>
            <a:ext cx="962304" cy="1136225"/>
          </a:xfrm>
          <a:custGeom>
            <a:avLst/>
            <a:gdLst/>
            <a:ahLst/>
            <a:cxnLst>
              <a:cxn ang="0">
                <a:pos x="416" y="0"/>
              </a:cxn>
              <a:cxn ang="0">
                <a:pos x="370" y="31"/>
              </a:cxn>
              <a:cxn ang="0">
                <a:pos x="293" y="123"/>
              </a:cxn>
              <a:cxn ang="0">
                <a:pos x="202" y="138"/>
              </a:cxn>
              <a:cxn ang="0">
                <a:pos x="156" y="169"/>
              </a:cxn>
              <a:cxn ang="0">
                <a:pos x="202" y="337"/>
              </a:cxn>
              <a:cxn ang="0">
                <a:pos x="186" y="444"/>
              </a:cxn>
              <a:cxn ang="0">
                <a:pos x="140" y="460"/>
              </a:cxn>
              <a:cxn ang="0">
                <a:pos x="18" y="475"/>
              </a:cxn>
              <a:cxn ang="0">
                <a:pos x="2" y="536"/>
              </a:cxn>
            </a:cxnLst>
            <a:rect l="0" t="0" r="r" b="b"/>
            <a:pathLst>
              <a:path w="416" h="536">
                <a:moveTo>
                  <a:pt x="416" y="0"/>
                </a:moveTo>
                <a:cubicBezTo>
                  <a:pt x="401" y="10"/>
                  <a:pt x="383" y="18"/>
                  <a:pt x="370" y="31"/>
                </a:cubicBezTo>
                <a:cubicBezTo>
                  <a:pt x="340" y="61"/>
                  <a:pt x="337" y="103"/>
                  <a:pt x="293" y="123"/>
                </a:cubicBezTo>
                <a:cubicBezTo>
                  <a:pt x="265" y="136"/>
                  <a:pt x="232" y="133"/>
                  <a:pt x="202" y="138"/>
                </a:cubicBezTo>
                <a:cubicBezTo>
                  <a:pt x="187" y="148"/>
                  <a:pt x="168" y="155"/>
                  <a:pt x="156" y="169"/>
                </a:cubicBezTo>
                <a:cubicBezTo>
                  <a:pt x="107" y="230"/>
                  <a:pt x="161" y="296"/>
                  <a:pt x="202" y="337"/>
                </a:cubicBezTo>
                <a:cubicBezTo>
                  <a:pt x="197" y="373"/>
                  <a:pt x="202" y="412"/>
                  <a:pt x="186" y="444"/>
                </a:cubicBezTo>
                <a:cubicBezTo>
                  <a:pt x="179" y="458"/>
                  <a:pt x="156" y="457"/>
                  <a:pt x="140" y="460"/>
                </a:cubicBezTo>
                <a:cubicBezTo>
                  <a:pt x="100" y="467"/>
                  <a:pt x="59" y="470"/>
                  <a:pt x="18" y="475"/>
                </a:cubicBezTo>
                <a:cubicBezTo>
                  <a:pt x="0" y="526"/>
                  <a:pt x="2" y="505"/>
                  <a:pt x="2" y="536"/>
                </a:cubicBezTo>
              </a:path>
            </a:pathLst>
          </a:custGeom>
          <a:noFill/>
          <a:ln w="635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0" name="Text Box 26"/>
          <p:cNvSpPr txBox="1">
            <a:spLocks noChangeArrowheads="1"/>
          </p:cNvSpPr>
          <p:nvPr/>
        </p:nvSpPr>
        <p:spPr bwMode="auto">
          <a:xfrm>
            <a:off x="0" y="5668088"/>
            <a:ext cx="1857388" cy="8572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= 0   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57158" y="6081066"/>
            <a:ext cx="357190" cy="372270"/>
            <a:chOff x="12870" y="6189"/>
            <a:chExt cx="245" cy="260"/>
          </a:xfrm>
        </p:grpSpPr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12870" y="6189"/>
              <a:ext cx="245" cy="260"/>
            </a:xfrm>
            <a:prstGeom prst="ellipse">
              <a:avLst/>
            </a:prstGeom>
            <a:noFill/>
            <a:ln w="603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3" name="Line 29"/>
            <p:cNvSpPr>
              <a:spLocks noChangeShapeType="1"/>
            </p:cNvSpPr>
            <p:nvPr/>
          </p:nvSpPr>
          <p:spPr bwMode="auto">
            <a:xfrm rot="-23022008">
              <a:off x="13098" y="6250"/>
              <a:ext cx="15" cy="77"/>
            </a:xfrm>
            <a:prstGeom prst="line">
              <a:avLst/>
            </a:prstGeom>
            <a:noFill/>
            <a:ln w="603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4" name="Line 30"/>
            <p:cNvSpPr>
              <a:spLocks noChangeShapeType="1"/>
            </p:cNvSpPr>
            <p:nvPr/>
          </p:nvSpPr>
          <p:spPr bwMode="auto">
            <a:xfrm rot="-23022008">
              <a:off x="12882" y="6315"/>
              <a:ext cx="15" cy="77"/>
            </a:xfrm>
            <a:prstGeom prst="line">
              <a:avLst/>
            </a:prstGeom>
            <a:noFill/>
            <a:ln w="60325">
              <a:solidFill>
                <a:srgbClr val="0000FF"/>
              </a:solidFill>
              <a:round/>
              <a:headEnd type="triangle" w="med" len="med"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 rot="2839870">
            <a:off x="1718351" y="5362141"/>
            <a:ext cx="941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6929454" y="2980658"/>
            <a:ext cx="422148" cy="448342"/>
          </a:xfrm>
          <a:prstGeom prst="ellipse">
            <a:avLst/>
          </a:prstGeom>
          <a:solidFill>
            <a:srgbClr val="006600"/>
          </a:solidFill>
          <a:ln w="66675">
            <a:solidFill>
              <a:srgbClr val="0066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1714480" y="6201811"/>
            <a:ext cx="3214710" cy="584775"/>
          </a:xfrm>
          <a:prstGeom prst="rect">
            <a:avLst/>
          </a:prstGeom>
          <a:solidFill>
            <a:srgbClr val="006600">
              <a:alpha val="18000"/>
            </a:srgb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потенциальная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71470" y="3214686"/>
            <a:ext cx="4929223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4792112" y="5229200"/>
            <a:ext cx="4351888" cy="12618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 всем траекториям работа силы тяжести одинакова и не равна нулю. </a:t>
            </a:r>
            <a:endParaRPr lang="ru-RU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-108520" y="4779149"/>
            <a:ext cx="3857652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не зависит от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траектории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L 0.00261 0.1481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7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4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4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4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"/>
                            </p:stCondLst>
                            <p:childTnLst>
                              <p:par>
                                <p:cTn id="6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4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4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4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1040" grpId="0" animBg="1"/>
      <p:bldP spid="1041" grpId="0" animBg="1"/>
      <p:bldP spid="1042" grpId="0" animBg="1"/>
      <p:bldP spid="1043" grpId="0" animBg="1"/>
      <p:bldP spid="1044" grpId="0" animBg="1"/>
      <p:bldP spid="1045" grpId="0" animBg="1"/>
      <p:bldP spid="1046" grpId="0" animBg="1"/>
      <p:bldP spid="1050" grpId="0" animBg="1"/>
      <p:bldP spid="46" grpId="0"/>
      <p:bldP spid="47" grpId="0" animBg="1"/>
      <p:bldP spid="47" grpId="1" animBg="1"/>
      <p:bldP spid="49" grpId="0" animBg="1"/>
      <p:bldP spid="49" grpId="1" animBg="1"/>
      <p:bldP spid="20" grpId="0" animBg="1"/>
      <p:bldP spid="37" grpId="0" build="p" animBg="1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0" y="3080184"/>
            <a:ext cx="2841267" cy="0"/>
          </a:xfrm>
          <a:prstGeom prst="line">
            <a:avLst/>
          </a:prstGeom>
          <a:noFill/>
          <a:ln w="6667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140111" y="2385804"/>
            <a:ext cx="1377221" cy="0"/>
          </a:xfrm>
          <a:prstGeom prst="line">
            <a:avLst/>
          </a:prstGeom>
          <a:noFill/>
          <a:ln w="6667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350964" y="158009"/>
            <a:ext cx="2200560" cy="0"/>
          </a:xfrm>
          <a:prstGeom prst="line">
            <a:avLst/>
          </a:prstGeom>
          <a:noFill/>
          <a:ln w="6667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 flipH="1">
            <a:off x="272449" y="2428867"/>
            <a:ext cx="45719" cy="615809"/>
          </a:xfrm>
          <a:prstGeom prst="line">
            <a:avLst/>
          </a:prstGeom>
          <a:noFill/>
          <a:ln w="66675">
            <a:solidFill>
              <a:srgbClr val="006600"/>
            </a:solidFill>
            <a:round/>
            <a:headEnd type="triangle" w="med" len="med"/>
            <a:tailEnd type="triangle" w="med" len="med"/>
          </a:ln>
          <a:effectLst/>
          <a:scene3d>
            <a:camera prst="orthographicFront">
              <a:rot lat="0" lon="0" rev="12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1714447" y="142852"/>
            <a:ext cx="45719" cy="2921963"/>
          </a:xfrm>
          <a:prstGeom prst="line">
            <a:avLst/>
          </a:prstGeom>
          <a:noFill/>
          <a:ln w="66675">
            <a:solidFill>
              <a:srgbClr val="006600"/>
            </a:solidFill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12"/>
          <p:cNvGrpSpPr/>
          <p:nvPr/>
        </p:nvGrpSpPr>
        <p:grpSpPr>
          <a:xfrm>
            <a:off x="642910" y="970990"/>
            <a:ext cx="714380" cy="523220"/>
            <a:chOff x="3176291" y="2714620"/>
            <a:chExt cx="714380" cy="523220"/>
          </a:xfrm>
        </p:grpSpPr>
        <p:sp>
          <p:nvSpPr>
            <p:cNvPr id="14" name="TextBox 13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 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Line 29"/>
            <p:cNvSpPr>
              <a:spLocks noChangeShapeType="1"/>
            </p:cNvSpPr>
            <p:nvPr/>
          </p:nvSpPr>
          <p:spPr bwMode="auto">
            <a:xfrm>
              <a:off x="3258746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FF0000"/>
                </a:solidFill>
              </a:endParaRPr>
            </a:p>
          </p:txBody>
        </p:sp>
      </p:grpSp>
      <p:sp>
        <p:nvSpPr>
          <p:cNvPr id="1029" name="Oval 5"/>
          <p:cNvSpPr>
            <a:spLocks noChangeArrowheads="1"/>
          </p:cNvSpPr>
          <p:nvPr/>
        </p:nvSpPr>
        <p:spPr bwMode="auto">
          <a:xfrm>
            <a:off x="1096394" y="-71462"/>
            <a:ext cx="422148" cy="448342"/>
          </a:xfrm>
          <a:prstGeom prst="ellipse">
            <a:avLst/>
          </a:prstGeom>
          <a:solidFill>
            <a:srgbClr val="006600"/>
          </a:solidFill>
          <a:ln w="66675">
            <a:solidFill>
              <a:srgbClr val="0066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H="1">
            <a:off x="1293244" y="397073"/>
            <a:ext cx="71438" cy="785817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lg" len="lg"/>
          </a:ln>
          <a:effectLst/>
          <a:scene3d>
            <a:camera prst="orthographicFront">
              <a:rot lat="0" lon="0" rev="3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714480" y="2097937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2480" y="2255126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endParaRPr lang="ru-RU" sz="4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00694" y="77908"/>
            <a:ext cx="3071834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(h</a:t>
            </a:r>
            <a:r>
              <a:rPr lang="ru-RU" sz="40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29256" y="577974"/>
            <a:ext cx="3277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4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0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4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1807576" y="992175"/>
            <a:ext cx="2571768" cy="86518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Mg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03912" y="1199638"/>
            <a:ext cx="5429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отенциальная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ВЗАИМОДЕЙСТВИЯ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тела и планеты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28860" y="2026344"/>
            <a:ext cx="3714776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 = </a:t>
            </a:r>
            <a:r>
              <a:rPr lang="ru-RU" sz="36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b="1" baseline="-25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b="1" baseline="-25000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= -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36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H="1">
            <a:off x="357156" y="214289"/>
            <a:ext cx="74882" cy="2143141"/>
          </a:xfrm>
          <a:prstGeom prst="line">
            <a:avLst/>
          </a:prstGeom>
          <a:noFill/>
          <a:ln w="6667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scene3d>
            <a:camera prst="orthographicFront">
              <a:rot lat="0" lon="0" rev="12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285720" y="928670"/>
            <a:ext cx="92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94056" y="-142900"/>
            <a:ext cx="464994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4143380"/>
            <a:ext cx="9144000" cy="2186006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90488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5.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редставлено положение четырех тел с различными массами на разных расстояниях от поверхности Земли. Какое из этих тел имеет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наименьший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запас потенциальной энергии?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1.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2.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3.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4.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Потенциальная энергия всех тел одинакова.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19867754">
            <a:off x="4327222" y="1535502"/>
            <a:ext cx="1336574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100Дж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19867754">
            <a:off x="5479350" y="1270886"/>
            <a:ext cx="1336574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60Дж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19867754">
            <a:off x="6775494" y="290158"/>
            <a:ext cx="1336574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120Дж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19867754">
            <a:off x="8034819" y="1240611"/>
            <a:ext cx="1163704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80Дж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27784" y="94596"/>
            <a:ext cx="1928826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 =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2.22222E-6 L 0.0026 0.3333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3.7037E-6 L 0.00035 0.3333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8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500"/>
                            </p:stCondLst>
                            <p:childTnLst>
                              <p:par>
                                <p:cTn id="82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7500"/>
                            </p:stCondLst>
                            <p:childTnLst>
                              <p:par>
                                <p:cTn id="9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8500"/>
                            </p:stCondLst>
                            <p:childTnLst>
                              <p:par>
                                <p:cTn id="9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4850"/>
                            </p:stCondLst>
                            <p:childTnLst>
                              <p:par>
                                <p:cTn id="10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850"/>
                            </p:stCondLst>
                            <p:childTnLst>
                              <p:par>
                                <p:cTn id="11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8850"/>
                            </p:stCondLst>
                            <p:childTnLst>
                              <p:par>
                                <p:cTn id="11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9850"/>
                            </p:stCondLst>
                            <p:childTnLst>
                              <p:par>
                                <p:cTn id="11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animBg="1"/>
      <p:bldP spid="1031" grpId="0" animBg="1"/>
      <p:bldP spid="1032" grpId="0" animBg="1"/>
      <p:bldP spid="1033" grpId="0" animBg="1"/>
      <p:bldP spid="1033" grpId="1" animBg="1"/>
      <p:bldP spid="1034" grpId="0" animBg="1"/>
      <p:bldP spid="1034" grpId="1" animBg="1"/>
      <p:bldP spid="1029" grpId="0" animBg="1"/>
      <p:bldP spid="1029" grpId="1" animBg="1"/>
      <p:bldP spid="1035" grpId="0" animBg="1"/>
      <p:bldP spid="1035" grpId="1" animBg="1"/>
      <p:bldP spid="18" grpId="0"/>
      <p:bldP spid="19" grpId="0"/>
      <p:bldP spid="21" grpId="0" animBg="1"/>
      <p:bldP spid="22" grpId="0"/>
      <p:bldP spid="22" grpId="1"/>
      <p:bldP spid="1036" grpId="0" animBg="1"/>
      <p:bldP spid="24" grpId="0"/>
      <p:bldP spid="25" grpId="0" animBg="1"/>
      <p:bldP spid="25" grpId="1" animBg="1"/>
      <p:bldP spid="39" grpId="0" animBg="1"/>
      <p:bldP spid="40" grpId="0"/>
      <p:bldP spid="40" grpId="1"/>
      <p:bldP spid="6146" grpId="0" animBg="1"/>
      <p:bldP spid="26" grpId="0" animBg="1"/>
      <p:bldP spid="27" grpId="0" animBg="1"/>
      <p:bldP spid="28" grpId="0" animBg="1"/>
      <p:bldP spid="29" grpId="0" animBg="1"/>
      <p:bldP spid="20" grpId="0" animBg="1"/>
      <p:bldP spid="2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-285784" y="0"/>
            <a:ext cx="9429784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17463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6.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После взрыва  пиротехнического снаряда две его части по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 кг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полетели с одинаковыми скоростями по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10 м/с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под углом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90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Какова была скорость снаряда до взрыва?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Ответ введите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м/с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точность до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целых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214414" y="3714752"/>
            <a:ext cx="1500198" cy="1588"/>
          </a:xfrm>
          <a:prstGeom prst="straightConnector1">
            <a:avLst/>
          </a:prstGeom>
          <a:ln w="38100">
            <a:solidFill>
              <a:srgbClr val="FF0000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rot="5400000" flipH="1" flipV="1">
            <a:off x="1963719" y="3036091"/>
            <a:ext cx="1358116" cy="794"/>
          </a:xfrm>
          <a:prstGeom prst="straightConnector1">
            <a:avLst/>
          </a:prstGeom>
          <a:ln w="38100">
            <a:solidFill>
              <a:srgbClr val="FF0000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1214414" y="2357430"/>
            <a:ext cx="1428760" cy="1358116"/>
          </a:xfrm>
          <a:prstGeom prst="straightConnector1">
            <a:avLst/>
          </a:prstGeom>
          <a:ln w="76200">
            <a:solidFill>
              <a:srgbClr val="0014AC"/>
            </a:solidFill>
            <a:headEnd w="lg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86050" y="2571744"/>
            <a:ext cx="824696" cy="523220"/>
          </a:xfrm>
          <a:prstGeom prst="rect">
            <a:avLst/>
          </a:prstGeom>
          <a:solidFill>
            <a:srgbClr val="92D050">
              <a:alpha val="4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mv</a:t>
            </a:r>
            <a:r>
              <a:rPr lang="ru-RU" sz="2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3786190"/>
            <a:ext cx="824696" cy="523220"/>
          </a:xfrm>
          <a:prstGeom prst="rect">
            <a:avLst/>
          </a:prstGeom>
          <a:solidFill>
            <a:srgbClr val="92D050">
              <a:alpha val="4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mv</a:t>
            </a:r>
            <a:r>
              <a:rPr lang="ru-RU" sz="2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8947893">
            <a:off x="580369" y="3063252"/>
            <a:ext cx="1000132" cy="523220"/>
          </a:xfrm>
          <a:prstGeom prst="rect">
            <a:avLst/>
          </a:prstGeom>
          <a:solidFill>
            <a:schemeClr val="bg2">
              <a:lumMod val="50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2m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55976" y="2204864"/>
            <a:ext cx="1458400" cy="523220"/>
          </a:xfrm>
          <a:prstGeom prst="rect">
            <a:avLst/>
          </a:prstGeom>
          <a:solidFill>
            <a:srgbClr val="92D050">
              <a:alpha val="48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(20</a:t>
            </a:r>
            <a:r>
              <a:rPr lang="ru-RU" sz="2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42938" y="2204864"/>
            <a:ext cx="1214446" cy="523220"/>
          </a:xfrm>
          <a:prstGeom prst="rect">
            <a:avLst/>
          </a:prstGeom>
          <a:solidFill>
            <a:srgbClr val="92D050">
              <a:alpha val="48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(20</a:t>
            </a:r>
            <a:r>
              <a:rPr lang="ru-RU" sz="2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85946" y="2204864"/>
            <a:ext cx="1214446" cy="523220"/>
          </a:xfrm>
          <a:prstGeom prst="rect">
            <a:avLst/>
          </a:prstGeom>
          <a:solidFill>
            <a:srgbClr val="92D050">
              <a:alpha val="48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(2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75754" y="3068960"/>
            <a:ext cx="928694" cy="523220"/>
          </a:xfrm>
          <a:prstGeom prst="rect">
            <a:avLst/>
          </a:prstGeom>
          <a:solidFill>
            <a:srgbClr val="92D050">
              <a:alpha val="48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35092" y="3068960"/>
            <a:ext cx="802918" cy="523220"/>
          </a:xfrm>
          <a:prstGeom prst="rect">
            <a:avLst/>
          </a:prstGeom>
          <a:solidFill>
            <a:schemeClr val="bg2">
              <a:lumMod val="50000"/>
              <a:alpha val="48000"/>
            </a:schemeClr>
          </a:solidFill>
          <a:ln>
            <a:solidFill>
              <a:srgbClr val="0014AC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,1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9742084">
            <a:off x="7506211" y="1522757"/>
            <a:ext cx="640669" cy="523220"/>
          </a:xfrm>
          <a:prstGeom prst="rect">
            <a:avLst/>
          </a:prstGeom>
          <a:solidFill>
            <a:schemeClr val="bg2">
              <a:lumMod val="50000"/>
              <a:alpha val="48000"/>
            </a:schemeClr>
          </a:solidFill>
          <a:ln>
            <a:solidFill>
              <a:srgbClr val="0014AC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7,1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51720" y="3789040"/>
            <a:ext cx="1440160" cy="461665"/>
          </a:xfrm>
          <a:prstGeom prst="rect">
            <a:avLst/>
          </a:prstGeom>
          <a:solidFill>
            <a:srgbClr val="92D050">
              <a:alpha val="48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20кг∙м/с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99792" y="3068960"/>
            <a:ext cx="1440160" cy="461665"/>
          </a:xfrm>
          <a:prstGeom prst="rect">
            <a:avLst/>
          </a:prstGeom>
          <a:solidFill>
            <a:srgbClr val="92D050">
              <a:alpha val="48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20кг∙м/с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956376" y="2204864"/>
            <a:ext cx="936104" cy="523220"/>
          </a:xfrm>
          <a:prstGeom prst="rect">
            <a:avLst/>
          </a:prstGeom>
          <a:solidFill>
            <a:srgbClr val="92D050">
              <a:alpha val="48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=800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27984" y="2708920"/>
            <a:ext cx="1214446" cy="523220"/>
          </a:xfrm>
          <a:prstGeom prst="rect">
            <a:avLst/>
          </a:prstGeom>
          <a:solidFill>
            <a:srgbClr val="92D050">
              <a:alpha val="48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(2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52120" y="2708920"/>
            <a:ext cx="1080120" cy="523220"/>
          </a:xfrm>
          <a:prstGeom prst="rect">
            <a:avLst/>
          </a:prstGeom>
          <a:solidFill>
            <a:srgbClr val="92D050">
              <a:alpha val="48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=28,3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19081842">
            <a:off x="1224046" y="2362651"/>
            <a:ext cx="1080120" cy="523220"/>
          </a:xfrm>
          <a:prstGeom prst="rect">
            <a:avLst/>
          </a:prstGeom>
          <a:solidFill>
            <a:srgbClr val="92D050">
              <a:alpha val="48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=28,3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18885839">
            <a:off x="2099866" y="1747545"/>
            <a:ext cx="745775" cy="523220"/>
          </a:xfrm>
          <a:prstGeom prst="rect">
            <a:avLst/>
          </a:prstGeom>
          <a:solidFill>
            <a:schemeClr val="bg2">
              <a:lumMod val="50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1" grpId="0" animBg="1"/>
      <p:bldP spid="12" grpId="0" animBg="1"/>
      <p:bldP spid="13" grpId="0" animBg="1"/>
      <p:bldP spid="22" grpId="0" animBg="1"/>
      <p:bldP spid="23" grpId="0" animBg="1"/>
      <p:bldP spid="24" grpId="0" animBg="1"/>
      <p:bldP spid="32" grpId="0" animBg="1"/>
      <p:bldP spid="33" grpId="0" animBg="1"/>
      <p:bldP spid="34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3999</TotalTime>
  <Words>3465</Words>
  <Application>Microsoft Office PowerPoint</Application>
  <PresentationFormat>Экран (4:3)</PresentationFormat>
  <Paragraphs>900</Paragraphs>
  <Slides>59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1" baseType="lpstr">
      <vt:lpstr>Трек</vt:lpstr>
      <vt:lpstr>Image</vt:lpstr>
      <vt:lpstr>Домашнее задание.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Это мощность - величина х-щая скорость выполнения работы, ч.р.  Работе в одну секунду   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Домашнее задание.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knt</cp:lastModifiedBy>
  <cp:revision>455</cp:revision>
  <dcterms:created xsi:type="dcterms:W3CDTF">2009-11-04T14:29:22Z</dcterms:created>
  <dcterms:modified xsi:type="dcterms:W3CDTF">2021-02-11T06:39:11Z</dcterms:modified>
</cp:coreProperties>
</file>