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51" r:id="rId1"/>
  </p:sldMasterIdLst>
  <p:notesMasterIdLst>
    <p:notesMasterId r:id="rId16"/>
  </p:notesMasterIdLst>
  <p:sldIdLst>
    <p:sldId id="311" r:id="rId2"/>
    <p:sldId id="316" r:id="rId3"/>
    <p:sldId id="415" r:id="rId4"/>
    <p:sldId id="419" r:id="rId5"/>
    <p:sldId id="420" r:id="rId6"/>
    <p:sldId id="414" r:id="rId7"/>
    <p:sldId id="416" r:id="rId8"/>
    <p:sldId id="410" r:id="rId9"/>
    <p:sldId id="417" r:id="rId10"/>
    <p:sldId id="409" r:id="rId11"/>
    <p:sldId id="411" r:id="rId12"/>
    <p:sldId id="412" r:id="rId13"/>
    <p:sldId id="413" r:id="rId14"/>
    <p:sldId id="41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00"/>
    <a:srgbClr val="006600"/>
    <a:srgbClr val="0000FF"/>
    <a:srgbClr val="220FB1"/>
    <a:srgbClr val="0014AC"/>
    <a:srgbClr val="000099"/>
    <a:srgbClr val="66CCFF"/>
    <a:srgbClr val="0033CC"/>
    <a:srgbClr val="000000"/>
    <a:srgbClr val="365D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64" autoAdjust="0"/>
    <p:restoredTop sz="94600" autoAdjust="0"/>
  </p:normalViewPr>
  <p:slideViewPr>
    <p:cSldViewPr>
      <p:cViewPr>
        <p:scale>
          <a:sx n="62" d="100"/>
          <a:sy n="62" d="100"/>
        </p:scale>
        <p:origin x="-2184" y="-6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99920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28728" y="500042"/>
            <a:ext cx="5857916" cy="300039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СР по темам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№1-9</a:t>
            </a:r>
          </a:p>
          <a:p>
            <a:pPr marL="0" indent="0" algn="ctr">
              <a:spcBef>
                <a:spcPts val="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50баллов </a:t>
            </a:r>
          </a:p>
          <a:p>
            <a:pPr marL="0" indent="0" algn="ctr">
              <a:spcBef>
                <a:spcPts val="0"/>
              </a:spcBef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Гр1,  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бр№</a:t>
            </a:r>
            <a:endParaRPr lang="ru-RU" sz="40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</a:pPr>
            <a:r>
              <a:rPr lang="ru-RU" sz="4000" dirty="0" smtClean="0">
                <a:solidFill>
                  <a:schemeClr val="tx1"/>
                </a:solidFill>
                <a:latin typeface="Times New Roman"/>
              </a:rPr>
              <a:t>Д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nn-NO" dirty="0" smtClean="0">
                <a:latin typeface="Times New Roman" pitchFamily="18" charset="0"/>
                <a:cs typeface="Times New Roman" pitchFamily="18" charset="0"/>
              </a:rPr>
              <a:t>128 </a:t>
            </a:r>
            <a:r>
              <a:rPr lang="nn-NO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129 </a:t>
            </a:r>
            <a:r>
              <a:rPr lang="nn-NO" dirty="0" smtClean="0">
                <a:latin typeface="Times New Roman" pitchFamily="18" charset="0"/>
                <a:cs typeface="Times New Roman" pitchFamily="18" charset="0"/>
              </a:rPr>
              <a:t>130 </a:t>
            </a:r>
            <a:r>
              <a:rPr lang="nn-NO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131</a:t>
            </a:r>
            <a:r>
              <a:rPr lang="nn-NO" dirty="0" smtClean="0">
                <a:latin typeface="Times New Roman" pitchFamily="18" charset="0"/>
                <a:cs typeface="Times New Roman" pitchFamily="18" charset="0"/>
              </a:rPr>
              <a:t> 132 </a:t>
            </a:r>
            <a:r>
              <a:rPr lang="nn-NO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fr-FR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>
              <a:spcBef>
                <a:spcPts val="0"/>
              </a:spcBef>
            </a:pPr>
            <a:endParaRPr lang="ru-RU" sz="28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0"/>
                            </p:stCondLst>
                            <p:childTnLst>
                              <p:par>
                                <p:cTn id="9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Активное сопротивление катушки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44 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Сила тока выражается формулой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64 •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(31,4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мощность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максимальное значение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тока в этой цепи. Чему равно действующее значение тока? Какова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частота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колебаний тока?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В цепь переменного тока с частотой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 Гц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включено активное сопротивление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 Ом.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Амперметр показывает силу тока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А.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Определите мгновенное значение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напряжения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с, если колебания тока происходят по закону косинуса.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44624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Контур радиоприемника настроен на радиостанцию, частота которой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 кГц.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 нужно изменить емкость переменного конденсатора колебательного контура приемника, чтобы он был настроен на длину волны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55 м?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колебательном контуре конденсатор емкостью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пФ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заряжен до максимального напряжения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В.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резонансную частоту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колебаний в контуре, если максимальная сила тока 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контуре равна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0,02 А.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Активное сопротивление равно нулю.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Сила тока изменяется по закону </a:t>
            </a:r>
          </a:p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8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(31,4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+ 0,6).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действующее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значение тока, его начальную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фазу и частоту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Найти ток в  цепи при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0,04 с и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0,02 с.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Резонанс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колебательном контуре с конденсатором емкостью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наступает при частоте колебаний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 Гц.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Когда параллельно конденсатору С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подключается другой конденсатор С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резонансная частота становится равной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Гц.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емкость С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Сопротивлением контура пренебречь.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35896" y="6273225"/>
            <a:ext cx="55081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стр.23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0"/>
            <a:ext cx="521497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СР по темам №1-9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542426">
            <a:off x="785786" y="1785926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220FB1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Механические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220FB1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1082817">
            <a:off x="871454" y="4673903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электрические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428596" y="3571876"/>
            <a:ext cx="6643702" cy="121444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колебания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71414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Уравнение колебаний напряжения (в СИ)</a:t>
            </a: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Определите амплитудное и действующее значение напряжения, период и частоту колебаний.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00232" y="3643314"/>
            <a:ext cx="24192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1/50 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928794" y="2643182"/>
            <a:ext cx="2357454" cy="71438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50Г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ц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785926"/>
            <a:ext cx="21431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57752" y="1571612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00232" y="1785926"/>
            <a:ext cx="2214578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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929196" y="1500174"/>
            <a:ext cx="1571894" cy="1214446"/>
            <a:chOff x="6357950" y="4286256"/>
            <a:chExt cx="1571894" cy="1214446"/>
          </a:xfrm>
          <a:solidFill>
            <a:schemeClr val="bg2"/>
          </a:solidFill>
        </p:grpSpPr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6357950" y="4286256"/>
              <a:ext cx="1571894" cy="1214446"/>
              <a:chOff x="13612" y="4389"/>
              <a:chExt cx="1438" cy="934"/>
            </a:xfrm>
            <a:grpFill/>
          </p:grpSpPr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13612" y="4654"/>
                <a:ext cx="950" cy="56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" name="Group 5"/>
              <p:cNvGrpSpPr>
                <a:grpSpLocks/>
              </p:cNvGrpSpPr>
              <p:nvPr/>
            </p:nvGrpSpPr>
            <p:grpSpPr bwMode="auto">
              <a:xfrm>
                <a:off x="14331" y="4389"/>
                <a:ext cx="719" cy="934"/>
                <a:chOff x="14331" y="4389"/>
                <a:chExt cx="719" cy="934"/>
              </a:xfrm>
              <a:grpFill/>
            </p:grpSpPr>
            <p:grpSp>
              <p:nvGrpSpPr>
                <p:cNvPr id="14" name="Group 6"/>
                <p:cNvGrpSpPr>
                  <a:grpSpLocks/>
                </p:cNvGrpSpPr>
                <p:nvPr/>
              </p:nvGrpSpPr>
              <p:grpSpPr bwMode="auto">
                <a:xfrm>
                  <a:off x="14331" y="4389"/>
                  <a:ext cx="719" cy="934"/>
                  <a:chOff x="14523" y="4389"/>
                  <a:chExt cx="719" cy="934"/>
                </a:xfrm>
                <a:grpFill/>
              </p:grpSpPr>
              <p:sp>
                <p:nvSpPr>
                  <p:cNvPr id="16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523" y="4389"/>
                    <a:ext cx="719" cy="438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561" y="4885"/>
                    <a:ext cx="623" cy="438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5" name="Line 9"/>
                <p:cNvSpPr>
                  <a:spLocks noChangeShapeType="1"/>
                </p:cNvSpPr>
                <p:nvPr/>
              </p:nvSpPr>
              <p:spPr bwMode="auto">
                <a:xfrm>
                  <a:off x="14675" y="4938"/>
                  <a:ext cx="288" cy="0"/>
                </a:xfrm>
                <a:prstGeom prst="line">
                  <a:avLst/>
                </a:prstGeom>
                <a:grp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cxnSp>
          <p:nvCxnSpPr>
            <p:cNvPr id="11" name="Прямая соединительная линия 10"/>
            <p:cNvCxnSpPr/>
            <p:nvPr/>
          </p:nvCxnSpPr>
          <p:spPr>
            <a:xfrm>
              <a:off x="7322269" y="4929198"/>
              <a:ext cx="428628" cy="1588"/>
            </a:xfrm>
            <a:prstGeom prst="line">
              <a:avLst/>
            </a:prstGeom>
            <a:grpFill/>
            <a:ln w="381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6989017" y="1893177"/>
            <a:ext cx="42862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929190" y="2500306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=2,8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000628" y="2571744"/>
            <a:ext cx="42862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2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2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2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2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2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2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/>
      <p:bldP spid="8" grpId="0" animBg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3671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3. К первичной обмотке трансформатора, имеющего коэффициент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трансформации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8, подано напряжение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220 В.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Какое напряжение снимается со вторичной обмотки, если ее активное сопротивление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Ом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а ток, текущий по ней, 3 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826665" y="1588126"/>
            <a:ext cx="2022921" cy="1857388"/>
            <a:chOff x="8157" y="1584"/>
            <a:chExt cx="1679" cy="1004"/>
          </a:xfrm>
        </p:grpSpPr>
        <p:sp>
          <p:nvSpPr>
            <p:cNvPr id="5" name="Rectangle 18"/>
            <p:cNvSpPr>
              <a:spLocks noChangeArrowheads="1"/>
            </p:cNvSpPr>
            <p:nvPr/>
          </p:nvSpPr>
          <p:spPr bwMode="auto">
            <a:xfrm rot="5400000" flipH="1">
              <a:off x="8495" y="1246"/>
              <a:ext cx="1004" cy="1679"/>
            </a:xfrm>
            <a:prstGeom prst="rect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Rectangle 19"/>
            <p:cNvSpPr>
              <a:spLocks noChangeArrowheads="1"/>
            </p:cNvSpPr>
            <p:nvPr/>
          </p:nvSpPr>
          <p:spPr bwMode="auto">
            <a:xfrm rot="5400000" flipH="1">
              <a:off x="8587" y="1690"/>
              <a:ext cx="820" cy="792"/>
            </a:xfrm>
            <a:prstGeom prst="rect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194154" y="1931094"/>
            <a:ext cx="1325341" cy="1213592"/>
            <a:chOff x="2184895" y="1122492"/>
            <a:chExt cx="1325341" cy="1213592"/>
          </a:xfrm>
        </p:grpSpPr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2184895" y="1122492"/>
              <a:ext cx="803626" cy="1169192"/>
              <a:chOff x="9280" y="1766"/>
              <a:chExt cx="667" cy="632"/>
            </a:xfrm>
          </p:grpSpPr>
          <p:grpSp>
            <p:nvGrpSpPr>
              <p:cNvPr id="19" name="Group 5"/>
              <p:cNvGrpSpPr>
                <a:grpSpLocks/>
              </p:cNvGrpSpPr>
              <p:nvPr/>
            </p:nvGrpSpPr>
            <p:grpSpPr bwMode="auto">
              <a:xfrm rot="5400000" flipH="1">
                <a:off x="9464" y="1972"/>
                <a:ext cx="242" cy="610"/>
                <a:chOff x="2020" y="7253"/>
                <a:chExt cx="371" cy="952"/>
              </a:xfrm>
            </p:grpSpPr>
            <p:sp>
              <p:nvSpPr>
                <p:cNvPr id="27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" name="Arc 7"/>
                <p:cNvSpPr>
                  <a:spLocks/>
                </p:cNvSpPr>
                <p:nvPr/>
              </p:nvSpPr>
              <p:spPr bwMode="auto">
                <a:xfrm>
                  <a:off x="2182" y="7253"/>
                  <a:ext cx="209" cy="140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" name="Group 9"/>
              <p:cNvGrpSpPr>
                <a:grpSpLocks/>
              </p:cNvGrpSpPr>
              <p:nvPr/>
            </p:nvGrpSpPr>
            <p:grpSpPr bwMode="auto">
              <a:xfrm rot="5400000" flipH="1">
                <a:off x="9493" y="1725"/>
                <a:ext cx="233" cy="571"/>
                <a:chOff x="2020" y="7313"/>
                <a:chExt cx="358" cy="892"/>
              </a:xfrm>
            </p:grpSpPr>
            <p:sp>
              <p:nvSpPr>
                <p:cNvPr id="24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Arc 11"/>
                <p:cNvSpPr>
                  <a:spLocks/>
                </p:cNvSpPr>
                <p:nvPr/>
              </p:nvSpPr>
              <p:spPr bwMode="auto">
                <a:xfrm>
                  <a:off x="2204" y="7313"/>
                  <a:ext cx="174" cy="93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6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1" name="Group 13"/>
              <p:cNvGrpSpPr>
                <a:grpSpLocks/>
              </p:cNvGrpSpPr>
              <p:nvPr/>
            </p:nvGrpSpPr>
            <p:grpSpPr bwMode="auto">
              <a:xfrm>
                <a:off x="9297" y="1766"/>
                <a:ext cx="650" cy="113"/>
                <a:chOff x="9377" y="2768"/>
                <a:chExt cx="650" cy="113"/>
              </a:xfrm>
            </p:grpSpPr>
            <p:sp>
              <p:nvSpPr>
                <p:cNvPr id="22" name="Arc 14"/>
                <p:cNvSpPr>
                  <a:spLocks/>
                </p:cNvSpPr>
                <p:nvPr/>
              </p:nvSpPr>
              <p:spPr bwMode="auto">
                <a:xfrm rot="5400000" flipH="1" flipV="1">
                  <a:off x="9365" y="2780"/>
                  <a:ext cx="113" cy="90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Line 15"/>
                <p:cNvSpPr>
                  <a:spLocks noChangeShapeType="1"/>
                </p:cNvSpPr>
                <p:nvPr/>
              </p:nvSpPr>
              <p:spPr bwMode="auto">
                <a:xfrm rot="5400000">
                  <a:off x="9737" y="2483"/>
                  <a:ext cx="0" cy="581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Group 20"/>
            <p:cNvGrpSpPr>
              <a:grpSpLocks/>
            </p:cNvGrpSpPr>
            <p:nvPr/>
          </p:nvGrpSpPr>
          <p:grpSpPr bwMode="auto">
            <a:xfrm>
              <a:off x="2841550" y="1122492"/>
              <a:ext cx="668686" cy="1213592"/>
              <a:chOff x="9837" y="1766"/>
              <a:chExt cx="555" cy="656"/>
            </a:xfrm>
          </p:grpSpPr>
          <p:sp>
            <p:nvSpPr>
              <p:cNvPr id="10" name="Line 21"/>
              <p:cNvSpPr>
                <a:spLocks noChangeShapeType="1"/>
              </p:cNvSpPr>
              <p:nvPr/>
            </p:nvSpPr>
            <p:spPr bwMode="auto">
              <a:xfrm flipH="1">
                <a:off x="9837" y="1766"/>
                <a:ext cx="44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22"/>
              <p:cNvSpPr>
                <a:spLocks noChangeShapeType="1"/>
              </p:cNvSpPr>
              <p:nvPr/>
            </p:nvSpPr>
            <p:spPr bwMode="auto">
              <a:xfrm flipH="1">
                <a:off x="9851" y="2418"/>
                <a:ext cx="44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2" name="Group 23"/>
              <p:cNvGrpSpPr>
                <a:grpSpLocks/>
              </p:cNvGrpSpPr>
              <p:nvPr/>
            </p:nvGrpSpPr>
            <p:grpSpPr bwMode="auto">
              <a:xfrm rot="5400000">
                <a:off x="9991" y="2021"/>
                <a:ext cx="654" cy="148"/>
                <a:chOff x="8513" y="6842"/>
                <a:chExt cx="1003" cy="487"/>
              </a:xfrm>
            </p:grpSpPr>
            <p:sp>
              <p:nvSpPr>
                <p:cNvPr id="13" name="Oval 24"/>
                <p:cNvSpPr>
                  <a:spLocks noChangeArrowheads="1"/>
                </p:cNvSpPr>
                <p:nvPr/>
              </p:nvSpPr>
              <p:spPr bwMode="auto">
                <a:xfrm>
                  <a:off x="8777" y="7096"/>
                  <a:ext cx="141" cy="141"/>
                </a:xfrm>
                <a:prstGeom prst="ellips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" name="Oval 25"/>
                <p:cNvSpPr>
                  <a:spLocks noChangeArrowheads="1"/>
                </p:cNvSpPr>
                <p:nvPr/>
              </p:nvSpPr>
              <p:spPr bwMode="auto">
                <a:xfrm>
                  <a:off x="9112" y="6955"/>
                  <a:ext cx="141" cy="141"/>
                </a:xfrm>
                <a:prstGeom prst="ellips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5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8513" y="7172"/>
                  <a:ext cx="265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6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9251" y="7110"/>
                  <a:ext cx="265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7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801" y="6842"/>
                  <a:ext cx="139" cy="461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9112" y="6868"/>
                  <a:ext cx="139" cy="461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30" name="Group 30"/>
          <p:cNvGrpSpPr>
            <a:grpSpLocks/>
          </p:cNvGrpSpPr>
          <p:nvPr/>
        </p:nvGrpSpPr>
        <p:grpSpPr bwMode="auto">
          <a:xfrm>
            <a:off x="359598" y="2130893"/>
            <a:ext cx="1125317" cy="789945"/>
            <a:chOff x="7775" y="1958"/>
            <a:chExt cx="934" cy="427"/>
          </a:xfrm>
        </p:grpSpPr>
        <p:grpSp>
          <p:nvGrpSpPr>
            <p:cNvPr id="31" name="Group 31"/>
            <p:cNvGrpSpPr>
              <a:grpSpLocks/>
            </p:cNvGrpSpPr>
            <p:nvPr/>
          </p:nvGrpSpPr>
          <p:grpSpPr bwMode="auto">
            <a:xfrm>
              <a:off x="8059" y="1958"/>
              <a:ext cx="650" cy="404"/>
              <a:chOff x="8059" y="1766"/>
              <a:chExt cx="650" cy="404"/>
            </a:xfrm>
          </p:grpSpPr>
          <p:grpSp>
            <p:nvGrpSpPr>
              <p:cNvPr id="42" name="Group 32"/>
              <p:cNvGrpSpPr>
                <a:grpSpLocks/>
              </p:cNvGrpSpPr>
              <p:nvPr/>
            </p:nvGrpSpPr>
            <p:grpSpPr bwMode="auto">
              <a:xfrm rot="-5400000">
                <a:off x="8240" y="1745"/>
                <a:ext cx="275" cy="576"/>
                <a:chOff x="1954" y="7270"/>
                <a:chExt cx="423" cy="899"/>
              </a:xfrm>
            </p:grpSpPr>
            <p:sp>
              <p:nvSpPr>
                <p:cNvPr id="46" name="Arc 33"/>
                <p:cNvSpPr>
                  <a:spLocks/>
                </p:cNvSpPr>
                <p:nvPr/>
              </p:nvSpPr>
              <p:spPr bwMode="auto">
                <a:xfrm flipV="1">
                  <a:off x="1954" y="8064"/>
                  <a:ext cx="240" cy="105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7" name="Arc 34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8" name="Line 35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43" name="Group 36"/>
              <p:cNvGrpSpPr>
                <a:grpSpLocks/>
              </p:cNvGrpSpPr>
              <p:nvPr/>
            </p:nvGrpSpPr>
            <p:grpSpPr bwMode="auto">
              <a:xfrm flipH="1">
                <a:off x="8059" y="1766"/>
                <a:ext cx="650" cy="113"/>
                <a:chOff x="9377" y="2768"/>
                <a:chExt cx="650" cy="113"/>
              </a:xfrm>
            </p:grpSpPr>
            <p:sp>
              <p:nvSpPr>
                <p:cNvPr id="44" name="Arc 37"/>
                <p:cNvSpPr>
                  <a:spLocks/>
                </p:cNvSpPr>
                <p:nvPr/>
              </p:nvSpPr>
              <p:spPr bwMode="auto">
                <a:xfrm rot="5400000" flipH="1" flipV="1">
                  <a:off x="9365" y="2780"/>
                  <a:ext cx="113" cy="90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5" name="Line 38"/>
                <p:cNvSpPr>
                  <a:spLocks noChangeShapeType="1"/>
                </p:cNvSpPr>
                <p:nvPr/>
              </p:nvSpPr>
              <p:spPr bwMode="auto">
                <a:xfrm rot="5400000">
                  <a:off x="9737" y="2483"/>
                  <a:ext cx="0" cy="581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32" name="Group 39"/>
            <p:cNvGrpSpPr>
              <a:grpSpLocks/>
            </p:cNvGrpSpPr>
            <p:nvPr/>
          </p:nvGrpSpPr>
          <p:grpSpPr bwMode="auto">
            <a:xfrm flipH="1">
              <a:off x="7775" y="1959"/>
              <a:ext cx="384" cy="426"/>
              <a:chOff x="9822" y="1763"/>
              <a:chExt cx="384" cy="667"/>
            </a:xfrm>
          </p:grpSpPr>
          <p:sp>
            <p:nvSpPr>
              <p:cNvPr id="33" name="Line 40"/>
              <p:cNvSpPr>
                <a:spLocks noChangeShapeType="1"/>
              </p:cNvSpPr>
              <p:nvPr/>
            </p:nvSpPr>
            <p:spPr bwMode="auto">
              <a:xfrm flipH="1">
                <a:off x="9837" y="1763"/>
                <a:ext cx="300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Line 41"/>
              <p:cNvSpPr>
                <a:spLocks noChangeShapeType="1"/>
              </p:cNvSpPr>
              <p:nvPr/>
            </p:nvSpPr>
            <p:spPr bwMode="auto">
              <a:xfrm flipH="1">
                <a:off x="9822" y="2403"/>
                <a:ext cx="32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5" name="Group 42"/>
              <p:cNvGrpSpPr>
                <a:grpSpLocks/>
              </p:cNvGrpSpPr>
              <p:nvPr/>
            </p:nvGrpSpPr>
            <p:grpSpPr bwMode="auto">
              <a:xfrm rot="5400000">
                <a:off x="9805" y="2029"/>
                <a:ext cx="661" cy="141"/>
                <a:chOff x="8513" y="7396"/>
                <a:chExt cx="1013" cy="461"/>
              </a:xfrm>
            </p:grpSpPr>
            <p:sp>
              <p:nvSpPr>
                <p:cNvPr id="36" name="Oval 43"/>
                <p:cNvSpPr>
                  <a:spLocks noChangeArrowheads="1"/>
                </p:cNvSpPr>
                <p:nvPr/>
              </p:nvSpPr>
              <p:spPr bwMode="auto">
                <a:xfrm>
                  <a:off x="8801" y="7534"/>
                  <a:ext cx="141" cy="141"/>
                </a:xfrm>
                <a:prstGeom prst="ellips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" name="Oval 44"/>
                <p:cNvSpPr>
                  <a:spLocks noChangeArrowheads="1"/>
                </p:cNvSpPr>
                <p:nvPr/>
              </p:nvSpPr>
              <p:spPr bwMode="auto">
                <a:xfrm>
                  <a:off x="9112" y="7534"/>
                  <a:ext cx="141" cy="141"/>
                </a:xfrm>
                <a:prstGeom prst="ellips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8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8513" y="7602"/>
                  <a:ext cx="265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9" name="Line 46"/>
                <p:cNvSpPr>
                  <a:spLocks noChangeShapeType="1"/>
                </p:cNvSpPr>
                <p:nvPr/>
              </p:nvSpPr>
              <p:spPr bwMode="auto">
                <a:xfrm flipH="1">
                  <a:off x="9261" y="7602"/>
                  <a:ext cx="265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0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8801" y="7396"/>
                  <a:ext cx="139" cy="461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9112" y="7396"/>
                  <a:ext cx="139" cy="461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9" name="Rectangle 49"/>
          <p:cNvSpPr>
            <a:spLocks noChangeArrowheads="1"/>
          </p:cNvSpPr>
          <p:nvPr/>
        </p:nvSpPr>
        <p:spPr bwMode="auto">
          <a:xfrm>
            <a:off x="-73377" y="2218230"/>
            <a:ext cx="6270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584865" y="2492896"/>
            <a:ext cx="6270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en-US" sz="2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328866" y="3041600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88706" y="2969592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endParaRPr lang="ru-RU" dirty="0"/>
          </a:p>
        </p:txBody>
      </p:sp>
      <p:grpSp>
        <p:nvGrpSpPr>
          <p:cNvPr id="53" name="Группа 52"/>
          <p:cNvGrpSpPr/>
          <p:nvPr/>
        </p:nvGrpSpPr>
        <p:grpSpPr>
          <a:xfrm rot="16200000">
            <a:off x="2932250" y="2462686"/>
            <a:ext cx="928694" cy="214315"/>
            <a:chOff x="612762" y="3579511"/>
            <a:chExt cx="1308018" cy="297138"/>
          </a:xfrm>
          <a:solidFill>
            <a:srgbClr val="7030A0"/>
          </a:solidFill>
        </p:grpSpPr>
        <p:sp>
          <p:nvSpPr>
            <p:cNvPr id="54" name="Rectangle 25"/>
            <p:cNvSpPr>
              <a:spLocks noChangeArrowheads="1"/>
            </p:cNvSpPr>
            <p:nvPr/>
          </p:nvSpPr>
          <p:spPr bwMode="auto">
            <a:xfrm>
              <a:off x="999400" y="3579511"/>
              <a:ext cx="604666" cy="297138"/>
            </a:xfrm>
            <a:prstGeom prst="rect">
              <a:avLst/>
            </a:prstGeom>
            <a:grpFill/>
            <a:ln w="38100">
              <a:solidFill>
                <a:srgbClr val="7030A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26"/>
            <p:cNvSpPr>
              <a:spLocks noChangeShapeType="1"/>
            </p:cNvSpPr>
            <p:nvPr/>
          </p:nvSpPr>
          <p:spPr bwMode="auto">
            <a:xfrm rot="5400000" flipV="1">
              <a:off x="1764526" y="3571826"/>
              <a:ext cx="0" cy="312508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27"/>
            <p:cNvSpPr>
              <a:spLocks noChangeShapeType="1"/>
            </p:cNvSpPr>
            <p:nvPr/>
          </p:nvSpPr>
          <p:spPr bwMode="auto">
            <a:xfrm rot="5400000" flipV="1">
              <a:off x="808261" y="3561281"/>
              <a:ext cx="0" cy="390998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4010729" y="1648029"/>
            <a:ext cx="6751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3200" dirty="0"/>
          </a:p>
        </p:txBody>
      </p:sp>
      <p:grpSp>
        <p:nvGrpSpPr>
          <p:cNvPr id="58" name="Group 7"/>
          <p:cNvGrpSpPr>
            <a:grpSpLocks/>
          </p:cNvGrpSpPr>
          <p:nvPr/>
        </p:nvGrpSpPr>
        <p:grpSpPr bwMode="auto">
          <a:xfrm>
            <a:off x="4658801" y="1484784"/>
            <a:ext cx="790639" cy="1027341"/>
            <a:chOff x="8257" y="5468"/>
            <a:chExt cx="646" cy="849"/>
          </a:xfrm>
        </p:grpSpPr>
        <p:sp>
          <p:nvSpPr>
            <p:cNvPr id="59" name="Text Box 8"/>
            <p:cNvSpPr txBox="1">
              <a:spLocks noChangeArrowheads="1"/>
            </p:cNvSpPr>
            <p:nvPr/>
          </p:nvSpPr>
          <p:spPr bwMode="auto">
            <a:xfrm>
              <a:off x="8275" y="5468"/>
              <a:ext cx="628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 Box 9"/>
            <p:cNvSpPr txBox="1">
              <a:spLocks noChangeArrowheads="1"/>
            </p:cNvSpPr>
            <p:nvPr/>
          </p:nvSpPr>
          <p:spPr bwMode="auto">
            <a:xfrm>
              <a:off x="8323" y="5842"/>
              <a:ext cx="469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Line 10"/>
            <p:cNvSpPr>
              <a:spLocks noChangeShapeType="1"/>
            </p:cNvSpPr>
            <p:nvPr/>
          </p:nvSpPr>
          <p:spPr bwMode="auto">
            <a:xfrm>
              <a:off x="8257" y="5897"/>
              <a:ext cx="41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5162857" y="171132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3200" dirty="0"/>
          </a:p>
        </p:txBody>
      </p:sp>
      <p:grpSp>
        <p:nvGrpSpPr>
          <p:cNvPr id="63" name="Group 7"/>
          <p:cNvGrpSpPr>
            <a:grpSpLocks/>
          </p:cNvGrpSpPr>
          <p:nvPr/>
        </p:nvGrpSpPr>
        <p:grpSpPr bwMode="auto">
          <a:xfrm>
            <a:off x="5581561" y="1504013"/>
            <a:ext cx="790639" cy="1027341"/>
            <a:chOff x="8257" y="5468"/>
            <a:chExt cx="646" cy="849"/>
          </a:xfrm>
        </p:grpSpPr>
        <p:sp>
          <p:nvSpPr>
            <p:cNvPr id="64" name="Text Box 8"/>
            <p:cNvSpPr txBox="1">
              <a:spLocks noChangeArrowheads="1"/>
            </p:cNvSpPr>
            <p:nvPr/>
          </p:nvSpPr>
          <p:spPr bwMode="auto">
            <a:xfrm>
              <a:off x="8275" y="5468"/>
              <a:ext cx="628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u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 Box 9"/>
            <p:cNvSpPr txBox="1">
              <a:spLocks noChangeArrowheads="1"/>
            </p:cNvSpPr>
            <p:nvPr/>
          </p:nvSpPr>
          <p:spPr bwMode="auto">
            <a:xfrm>
              <a:off x="8323" y="5842"/>
              <a:ext cx="469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10"/>
            <p:cNvSpPr>
              <a:spLocks noChangeShapeType="1"/>
            </p:cNvSpPr>
            <p:nvPr/>
          </p:nvSpPr>
          <p:spPr bwMode="auto">
            <a:xfrm>
              <a:off x="8257" y="5897"/>
              <a:ext cx="41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7" name="Группа 17"/>
          <p:cNvGrpSpPr/>
          <p:nvPr/>
        </p:nvGrpSpPr>
        <p:grpSpPr>
          <a:xfrm>
            <a:off x="6535026" y="1556792"/>
            <a:ext cx="2357454" cy="1938993"/>
            <a:chOff x="4929190" y="4019985"/>
            <a:chExt cx="2357454" cy="1938993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1" name="Прямая соединительная линия 7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Прямоугольник 71"/>
          <p:cNvSpPr/>
          <p:nvPr/>
        </p:nvSpPr>
        <p:spPr>
          <a:xfrm>
            <a:off x="3646390" y="3275316"/>
            <a:ext cx="3488455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1772222" y="2158603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2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485860" y="1959223"/>
            <a:ext cx="51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2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2400" dirty="0"/>
          </a:p>
        </p:txBody>
      </p:sp>
      <p:grpSp>
        <p:nvGrpSpPr>
          <p:cNvPr id="75" name="Группа 114"/>
          <p:cNvGrpSpPr/>
          <p:nvPr/>
        </p:nvGrpSpPr>
        <p:grpSpPr>
          <a:xfrm rot="5400000">
            <a:off x="2434668" y="2227772"/>
            <a:ext cx="1199092" cy="627300"/>
            <a:chOff x="1744371" y="1260248"/>
            <a:chExt cx="2300387" cy="965795"/>
          </a:xfrm>
        </p:grpSpPr>
        <p:sp>
          <p:nvSpPr>
            <p:cNvPr id="76" name="Line 7"/>
            <p:cNvSpPr>
              <a:spLocks noChangeShapeType="1"/>
            </p:cNvSpPr>
            <p:nvPr/>
          </p:nvSpPr>
          <p:spPr bwMode="auto">
            <a:xfrm>
              <a:off x="3146928" y="1674736"/>
              <a:ext cx="897830" cy="0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grpSp>
          <p:nvGrpSpPr>
            <p:cNvPr id="77" name="Group 8"/>
            <p:cNvGrpSpPr>
              <a:grpSpLocks/>
            </p:cNvGrpSpPr>
            <p:nvPr/>
          </p:nvGrpSpPr>
          <p:grpSpPr bwMode="auto">
            <a:xfrm>
              <a:off x="1744371" y="1260248"/>
              <a:ext cx="1874972" cy="965795"/>
              <a:chOff x="9431" y="4951"/>
              <a:chExt cx="897" cy="410"/>
            </a:xfrm>
          </p:grpSpPr>
          <p:sp>
            <p:nvSpPr>
              <p:cNvPr id="78" name="Text Box 9"/>
              <p:cNvSpPr txBox="1">
                <a:spLocks noChangeArrowheads="1"/>
              </p:cNvSpPr>
              <p:nvPr/>
            </p:nvSpPr>
            <p:spPr bwMode="auto">
              <a:xfrm>
                <a:off x="9783" y="4951"/>
                <a:ext cx="545" cy="410"/>
              </a:xfrm>
              <a:prstGeom prst="rect">
                <a:avLst/>
              </a:prstGeom>
              <a:noFill/>
              <a:ln w="349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Oval 10"/>
              <p:cNvSpPr>
                <a:spLocks noChangeArrowheads="1"/>
              </p:cNvSpPr>
              <p:nvPr/>
            </p:nvSpPr>
            <p:spPr bwMode="auto">
              <a:xfrm>
                <a:off x="9786" y="5003"/>
                <a:ext cx="315" cy="258"/>
              </a:xfrm>
              <a:prstGeom prst="ellipse">
                <a:avLst/>
              </a:prstGeom>
              <a:noFill/>
              <a:ln w="3492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100"/>
              </a:p>
            </p:txBody>
          </p:sp>
          <p:sp>
            <p:nvSpPr>
              <p:cNvPr id="80" name="Line 11"/>
              <p:cNvSpPr>
                <a:spLocks noChangeShapeType="1"/>
              </p:cNvSpPr>
              <p:nvPr/>
            </p:nvSpPr>
            <p:spPr bwMode="auto">
              <a:xfrm>
                <a:off x="9431" y="5133"/>
                <a:ext cx="345" cy="0"/>
              </a:xfrm>
              <a:prstGeom prst="line">
                <a:avLst/>
              </a:prstGeom>
              <a:noFill/>
              <a:ln w="3492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100"/>
              </a:p>
            </p:txBody>
          </p:sp>
        </p:grpSp>
      </p:grp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6088255" y="3303087"/>
            <a:ext cx="962603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4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5" name="Прямая со стрелкой 84"/>
          <p:cNvCxnSpPr/>
          <p:nvPr/>
        </p:nvCxnSpPr>
        <p:spPr>
          <a:xfrm flipH="1">
            <a:off x="3898412" y="2312366"/>
            <a:ext cx="1705179" cy="133265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/>
        </p:nvSpPr>
        <p:spPr>
          <a:xfrm>
            <a:off x="0" y="429309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каком значении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мощность вторичной обмотки будет максимальна?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1"/>
          <p:cNvSpPr>
            <a:spLocks noChangeArrowheads="1"/>
          </p:cNvSpPr>
          <p:nvPr/>
        </p:nvSpPr>
        <p:spPr bwMode="auto">
          <a:xfrm>
            <a:off x="5455063" y="4941168"/>
            <a:ext cx="1565209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=R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40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1"/>
          <p:cNvSpPr>
            <a:spLocks noChangeArrowheads="1"/>
          </p:cNvSpPr>
          <p:nvPr/>
        </p:nvSpPr>
        <p:spPr bwMode="auto">
          <a:xfrm>
            <a:off x="2807722" y="845547"/>
            <a:ext cx="701930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40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Rectangle 1"/>
          <p:cNvSpPr>
            <a:spLocks noChangeArrowheads="1"/>
          </p:cNvSpPr>
          <p:nvPr/>
        </p:nvSpPr>
        <p:spPr bwMode="auto">
          <a:xfrm>
            <a:off x="5000628" y="6273249"/>
            <a:ext cx="4143373" cy="5847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Кр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и СР-1,  Стр.23</a:t>
            </a:r>
            <a:endParaRPr kumimoji="0" lang="en-US" sz="32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586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7" grpId="0"/>
      <p:bldP spid="62" grpId="0"/>
      <p:bldP spid="72" grpId="0" animBg="1"/>
      <p:bldP spid="73" grpId="0"/>
      <p:bldP spid="74" grpId="0"/>
      <p:bldP spid="83" grpId="0" animBg="1"/>
      <p:bldP spid="86" grpId="0"/>
      <p:bldP spid="87" grpId="0" animBg="1"/>
      <p:bldP spid="87" grpId="1" animBg="1"/>
      <p:bldP spid="8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32-5.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Действующее значение  силы тока  в первичной обмотке трансформатора равна 5 А.  Чему  равна амплитуда тока во вторичной обмотке,  если коэффициент трансформации равен 10,  а   КПД  трансформатора  близко к 100% 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4">
            <a:lum bright="-10000" contrast="30000"/>
          </a:blip>
          <a:srcRect l="50136" t="7309" r="2927" b="57032"/>
          <a:stretch>
            <a:fillRect/>
          </a:stretch>
        </p:blipFill>
        <p:spPr bwMode="auto">
          <a:xfrm>
            <a:off x="6115713" y="3214686"/>
            <a:ext cx="3099757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>
            <a:lum bright="-10000" contrast="30000"/>
          </a:blip>
          <a:srcRect l="2541" t="7309" r="71498" b="83091"/>
          <a:stretch>
            <a:fillRect/>
          </a:stretch>
        </p:blipFill>
        <p:spPr bwMode="auto">
          <a:xfrm>
            <a:off x="714348" y="1500174"/>
            <a:ext cx="264320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>
            <a:lum bright="-10000" contrast="30000"/>
          </a:blip>
          <a:srcRect l="2541" t="16909" r="72580" b="73490"/>
          <a:stretch>
            <a:fillRect/>
          </a:stretch>
        </p:blipFill>
        <p:spPr bwMode="auto">
          <a:xfrm>
            <a:off x="285720" y="2357430"/>
            <a:ext cx="278608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>
            <a:lum bright="-10000" contrast="30000"/>
          </a:blip>
          <a:srcRect l="2541" t="25138" r="66089" b="59776"/>
          <a:stretch>
            <a:fillRect/>
          </a:stretch>
        </p:blipFill>
        <p:spPr bwMode="auto">
          <a:xfrm>
            <a:off x="214282" y="3286124"/>
            <a:ext cx="278608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>
            <a:lum bright="-10000" contrast="30000"/>
          </a:blip>
          <a:srcRect l="27420" t="36110" r="45537" b="52918"/>
          <a:stretch>
            <a:fillRect/>
          </a:stretch>
        </p:blipFill>
        <p:spPr bwMode="auto">
          <a:xfrm>
            <a:off x="2143108" y="4143380"/>
            <a:ext cx="178595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143504" y="1571612"/>
            <a:ext cx="3214710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5A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 К=10;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AutoShape 2"/>
          <p:cNvCxnSpPr>
            <a:cxnSpLocks noChangeShapeType="1"/>
          </p:cNvCxnSpPr>
          <p:nvPr/>
        </p:nvCxnSpPr>
        <p:spPr bwMode="auto">
          <a:xfrm>
            <a:off x="5166082" y="1620472"/>
            <a:ext cx="265093" cy="1588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</p:cxnSp>
      <p:pic>
        <p:nvPicPr>
          <p:cNvPr id="14" name="Рисунок 13"/>
          <p:cNvPicPr/>
          <p:nvPr/>
        </p:nvPicPr>
        <p:blipFill>
          <a:blip r:embed="rId4">
            <a:lum bright="-10000" contrast="30000"/>
          </a:blip>
          <a:srcRect l="5491" t="38853" r="81233" b="42112"/>
          <a:stretch>
            <a:fillRect/>
          </a:stretch>
        </p:blipFill>
        <p:spPr bwMode="auto">
          <a:xfrm>
            <a:off x="3786182" y="1785926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AutoShape 2"/>
          <p:cNvCxnSpPr>
            <a:cxnSpLocks noChangeShapeType="1"/>
          </p:cNvCxnSpPr>
          <p:nvPr/>
        </p:nvCxnSpPr>
        <p:spPr bwMode="auto">
          <a:xfrm>
            <a:off x="3857620" y="2143116"/>
            <a:ext cx="265093" cy="1588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</p:cxnSp>
      <p:sp>
        <p:nvSpPr>
          <p:cNvPr id="15" name="TextBox 14"/>
          <p:cNvSpPr txBox="1"/>
          <p:nvPr/>
        </p:nvSpPr>
        <p:spPr>
          <a:xfrm>
            <a:off x="5143504" y="2143116"/>
            <a:ext cx="3214710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5A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29520" y="2143116"/>
            <a:ext cx="1071570" cy="46166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7,05А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28926" y="3571876"/>
            <a:ext cx="1000132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=10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00496" y="3643314"/>
            <a:ext cx="1071570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0628" y="3571876"/>
            <a:ext cx="1071570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70,5А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4282" y="521495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амплитуда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тока во вторичной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обмотке равна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70,5А.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6572231" y="6273225"/>
            <a:ext cx="2571769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32-5  Стр.13</a:t>
            </a:r>
            <a:endParaRPr kumimoji="0" lang="en-US" sz="3200" b="1" i="1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Можно ли приемным колебательным контуром, состоящим из катушки индуктивностью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0,01 Гн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конденсатор ёмкостью</a:t>
            </a:r>
          </a:p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пФ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принимать передачи радиостанции, работающей на волне длиной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5"/>
          <p:cNvGrpSpPr/>
          <p:nvPr/>
        </p:nvGrpSpPr>
        <p:grpSpPr>
          <a:xfrm>
            <a:off x="5679028" y="1500174"/>
            <a:ext cx="2709396" cy="769441"/>
            <a:chOff x="2721291" y="5941633"/>
            <a:chExt cx="2463788" cy="525496"/>
          </a:xfrm>
        </p:grpSpPr>
        <p:sp>
          <p:nvSpPr>
            <p:cNvPr id="4" name="Rectangle 1"/>
            <p:cNvSpPr>
              <a:spLocks noChangeArrowheads="1"/>
            </p:cNvSpPr>
            <p:nvPr/>
          </p:nvSpPr>
          <p:spPr bwMode="auto">
            <a:xfrm>
              <a:off x="2721291" y="5941633"/>
              <a:ext cx="2463788" cy="525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4345344" y="5977666"/>
              <a:ext cx="642942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5999817" y="2132856"/>
            <a:ext cx="21005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643050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0,01 Гн 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100пФ  </a:t>
            </a:r>
          </a:p>
          <a:p>
            <a:pPr lvl="0">
              <a:lnSpc>
                <a:spcPts val="3500"/>
              </a:lnSpc>
            </a:pP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68"/>
          <p:cNvGrpSpPr/>
          <p:nvPr/>
        </p:nvGrpSpPr>
        <p:grpSpPr>
          <a:xfrm>
            <a:off x="-71470" y="1643050"/>
            <a:ext cx="2571735" cy="2571768"/>
            <a:chOff x="857212" y="1285861"/>
            <a:chExt cx="2573323" cy="3060000"/>
          </a:xfrm>
        </p:grpSpPr>
        <p:cxnSp>
          <p:nvCxnSpPr>
            <p:cNvPr id="9" name="Прямая соединительная линия 8"/>
            <p:cNvCxnSpPr/>
            <p:nvPr/>
          </p:nvCxnSpPr>
          <p:spPr>
            <a:xfrm rot="5400000" flipH="1" flipV="1">
              <a:off x="1899741" y="2815067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857212" y="3784602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5"/>
          <p:cNvGrpSpPr/>
          <p:nvPr/>
        </p:nvGrpSpPr>
        <p:grpSpPr>
          <a:xfrm>
            <a:off x="2643174" y="3286124"/>
            <a:ext cx="3934090" cy="769441"/>
            <a:chOff x="2721290" y="5941633"/>
            <a:chExt cx="3577462" cy="525496"/>
          </a:xfrm>
        </p:grpSpPr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2721290" y="5941633"/>
              <a:ext cx="3577462" cy="525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6,28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0,01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10</a:t>
              </a:r>
              <a:r>
                <a:rPr lang="ru-RU" sz="36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-10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4345342" y="6037623"/>
              <a:ext cx="170230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5"/>
          <p:cNvGrpSpPr/>
          <p:nvPr/>
        </p:nvGrpSpPr>
        <p:grpSpPr>
          <a:xfrm>
            <a:off x="6504957" y="3357562"/>
            <a:ext cx="2496199" cy="646331"/>
            <a:chOff x="2721290" y="5983672"/>
            <a:chExt cx="2269914" cy="441417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2721290" y="5983672"/>
              <a:ext cx="2269914" cy="441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6,28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10</a:t>
              </a:r>
              <a:r>
                <a:rPr lang="ru-RU" sz="36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-12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>
              <a:off x="4020530" y="5998532"/>
              <a:ext cx="883886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6667040" y="3929066"/>
            <a:ext cx="24769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6,28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-6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4505934"/>
            <a:ext cx="41537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6,28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-6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43372" y="4577372"/>
            <a:ext cx="318709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18,84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334332" y="4733441"/>
            <a:ext cx="1560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1884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3299987" y="1783010"/>
            <a:ext cx="1560045" cy="1045616"/>
            <a:chOff x="1101369" y="1799540"/>
            <a:chExt cx="1943137" cy="1272318"/>
          </a:xfrm>
        </p:grpSpPr>
        <p:grpSp>
          <p:nvGrpSpPr>
            <p:cNvPr id="24" name="Group 61"/>
            <p:cNvGrpSpPr>
              <a:grpSpLocks/>
            </p:cNvGrpSpPr>
            <p:nvPr/>
          </p:nvGrpSpPr>
          <p:grpSpPr bwMode="auto">
            <a:xfrm flipH="1">
              <a:off x="1101369" y="1799540"/>
              <a:ext cx="175201" cy="1272318"/>
              <a:chOff x="14025" y="6846"/>
              <a:chExt cx="148" cy="912"/>
            </a:xfrm>
          </p:grpSpPr>
          <p:grpSp>
            <p:nvGrpSpPr>
              <p:cNvPr id="32" name="Group 62"/>
              <p:cNvGrpSpPr>
                <a:grpSpLocks/>
              </p:cNvGrpSpPr>
              <p:nvPr/>
            </p:nvGrpSpPr>
            <p:grpSpPr bwMode="auto">
              <a:xfrm rot="5400000" flipH="1">
                <a:off x="13808" y="7229"/>
                <a:ext cx="581" cy="148"/>
                <a:chOff x="9443" y="8807"/>
                <a:chExt cx="734" cy="148"/>
              </a:xfrm>
            </p:grpSpPr>
            <p:sp>
              <p:nvSpPr>
                <p:cNvPr id="35" name="Arc 63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220FB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6" name="Arc 64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220FB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" name="Arc 65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220FB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" name="Line 66"/>
              <p:cNvSpPr>
                <a:spLocks noChangeShapeType="1"/>
              </p:cNvSpPr>
              <p:nvPr/>
            </p:nvSpPr>
            <p:spPr bwMode="auto">
              <a:xfrm rot="16200000" flipV="1">
                <a:off x="13950" y="7675"/>
                <a:ext cx="163" cy="4"/>
              </a:xfrm>
              <a:prstGeom prst="line">
                <a:avLst/>
              </a:prstGeom>
              <a:noFill/>
              <a:ln w="38100">
                <a:solidFill>
                  <a:srgbClr val="220FB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Line 67"/>
              <p:cNvSpPr>
                <a:spLocks noChangeShapeType="1"/>
              </p:cNvSpPr>
              <p:nvPr/>
            </p:nvSpPr>
            <p:spPr bwMode="auto">
              <a:xfrm rot="16200000" flipV="1">
                <a:off x="13956" y="6926"/>
                <a:ext cx="163" cy="4"/>
              </a:xfrm>
              <a:prstGeom prst="line">
                <a:avLst/>
              </a:prstGeom>
              <a:noFill/>
              <a:ln w="38100">
                <a:solidFill>
                  <a:srgbClr val="220FB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5" name="Group 68"/>
            <p:cNvGrpSpPr>
              <a:grpSpLocks/>
            </p:cNvGrpSpPr>
            <p:nvPr/>
          </p:nvGrpSpPr>
          <p:grpSpPr bwMode="auto">
            <a:xfrm>
              <a:off x="1732095" y="1824652"/>
              <a:ext cx="372595" cy="1229070"/>
              <a:chOff x="8763" y="8824"/>
              <a:chExt cx="315" cy="881"/>
            </a:xfrm>
          </p:grpSpPr>
          <p:sp>
            <p:nvSpPr>
              <p:cNvPr id="28" name="Line 69"/>
              <p:cNvSpPr>
                <a:spLocks noChangeShapeType="1"/>
              </p:cNvSpPr>
              <p:nvPr/>
            </p:nvSpPr>
            <p:spPr bwMode="auto">
              <a:xfrm>
                <a:off x="8763" y="9222"/>
                <a:ext cx="314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Line 70"/>
              <p:cNvSpPr>
                <a:spLocks noChangeShapeType="1"/>
              </p:cNvSpPr>
              <p:nvPr/>
            </p:nvSpPr>
            <p:spPr bwMode="auto">
              <a:xfrm>
                <a:off x="8764" y="9322"/>
                <a:ext cx="314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71"/>
              <p:cNvSpPr>
                <a:spLocks noChangeShapeType="1"/>
              </p:cNvSpPr>
              <p:nvPr/>
            </p:nvSpPr>
            <p:spPr bwMode="auto">
              <a:xfrm>
                <a:off x="8917" y="8824"/>
                <a:ext cx="0" cy="39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2"/>
              <p:cNvSpPr>
                <a:spLocks noChangeShapeType="1"/>
              </p:cNvSpPr>
              <p:nvPr/>
            </p:nvSpPr>
            <p:spPr bwMode="auto">
              <a:xfrm>
                <a:off x="8917" y="9315"/>
                <a:ext cx="0" cy="39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6" name="Line 73"/>
            <p:cNvSpPr>
              <a:spLocks noChangeShapeType="1"/>
            </p:cNvSpPr>
            <p:nvPr/>
          </p:nvSpPr>
          <p:spPr bwMode="auto">
            <a:xfrm>
              <a:off x="1240362" y="1807911"/>
              <a:ext cx="1777711" cy="139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74"/>
            <p:cNvSpPr>
              <a:spLocks noChangeShapeType="1"/>
            </p:cNvSpPr>
            <p:nvPr/>
          </p:nvSpPr>
          <p:spPr bwMode="auto">
            <a:xfrm>
              <a:off x="1266795" y="3053116"/>
              <a:ext cx="1777711" cy="139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8" name="Line 75"/>
          <p:cNvSpPr>
            <a:spLocks noChangeShapeType="1"/>
          </p:cNvSpPr>
          <p:nvPr/>
        </p:nvSpPr>
        <p:spPr bwMode="auto">
          <a:xfrm flipV="1">
            <a:off x="3819799" y="1988082"/>
            <a:ext cx="304764" cy="54459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9" name="Группа 38"/>
          <p:cNvGrpSpPr/>
          <p:nvPr/>
        </p:nvGrpSpPr>
        <p:grpSpPr>
          <a:xfrm>
            <a:off x="2785421" y="1340768"/>
            <a:ext cx="490435" cy="1875688"/>
            <a:chOff x="357158" y="1357298"/>
            <a:chExt cx="610869" cy="2282360"/>
          </a:xfrm>
        </p:grpSpPr>
        <p:grpSp>
          <p:nvGrpSpPr>
            <p:cNvPr id="40" name="Group 48"/>
            <p:cNvGrpSpPr>
              <a:grpSpLocks/>
            </p:cNvGrpSpPr>
            <p:nvPr/>
          </p:nvGrpSpPr>
          <p:grpSpPr bwMode="auto">
            <a:xfrm>
              <a:off x="357158" y="3057907"/>
              <a:ext cx="610869" cy="581751"/>
              <a:chOff x="14926" y="202"/>
              <a:chExt cx="707" cy="417"/>
            </a:xfrm>
          </p:grpSpPr>
          <p:sp>
            <p:nvSpPr>
              <p:cNvPr id="52" name="Line 49"/>
              <p:cNvSpPr>
                <a:spLocks noChangeShapeType="1"/>
              </p:cNvSpPr>
              <p:nvPr/>
            </p:nvSpPr>
            <p:spPr bwMode="auto">
              <a:xfrm>
                <a:off x="14926" y="360"/>
                <a:ext cx="70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Line 50"/>
              <p:cNvSpPr>
                <a:spLocks noChangeShapeType="1"/>
              </p:cNvSpPr>
              <p:nvPr/>
            </p:nvSpPr>
            <p:spPr bwMode="auto">
              <a:xfrm>
                <a:off x="15075" y="504"/>
                <a:ext cx="419" cy="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" name="Line 51"/>
              <p:cNvSpPr>
                <a:spLocks noChangeShapeType="1"/>
              </p:cNvSpPr>
              <p:nvPr/>
            </p:nvSpPr>
            <p:spPr bwMode="auto">
              <a:xfrm flipV="1">
                <a:off x="15161" y="616"/>
                <a:ext cx="229" cy="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Line 52"/>
              <p:cNvSpPr>
                <a:spLocks noChangeShapeType="1"/>
              </p:cNvSpPr>
              <p:nvPr/>
            </p:nvSpPr>
            <p:spPr bwMode="auto">
              <a:xfrm flipV="1">
                <a:off x="15324" y="202"/>
                <a:ext cx="0" cy="1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1" name="Group 54"/>
            <p:cNvGrpSpPr>
              <a:grpSpLocks/>
            </p:cNvGrpSpPr>
            <p:nvPr/>
          </p:nvGrpSpPr>
          <p:grpSpPr bwMode="auto">
            <a:xfrm>
              <a:off x="690040" y="1777219"/>
              <a:ext cx="175201" cy="1272318"/>
              <a:chOff x="14025" y="6846"/>
              <a:chExt cx="148" cy="912"/>
            </a:xfrm>
          </p:grpSpPr>
          <p:grpSp>
            <p:nvGrpSpPr>
              <p:cNvPr id="46" name="Group 55"/>
              <p:cNvGrpSpPr>
                <a:grpSpLocks/>
              </p:cNvGrpSpPr>
              <p:nvPr/>
            </p:nvGrpSpPr>
            <p:grpSpPr bwMode="auto">
              <a:xfrm rot="5400000" flipH="1">
                <a:off x="13808" y="7229"/>
                <a:ext cx="581" cy="148"/>
                <a:chOff x="9443" y="8807"/>
                <a:chExt cx="734" cy="148"/>
              </a:xfrm>
            </p:grpSpPr>
            <p:sp>
              <p:nvSpPr>
                <p:cNvPr id="49" name="Arc 56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0" name="Arc 57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" name="Arc 58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47" name="Line 59"/>
              <p:cNvSpPr>
                <a:spLocks noChangeShapeType="1"/>
              </p:cNvSpPr>
              <p:nvPr/>
            </p:nvSpPr>
            <p:spPr bwMode="auto">
              <a:xfrm rot="16200000" flipV="1">
                <a:off x="13950" y="7675"/>
                <a:ext cx="163" cy="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Line 60"/>
              <p:cNvSpPr>
                <a:spLocks noChangeShapeType="1"/>
              </p:cNvSpPr>
              <p:nvPr/>
            </p:nvSpPr>
            <p:spPr bwMode="auto">
              <a:xfrm rot="16200000" flipV="1">
                <a:off x="13956" y="6926"/>
                <a:ext cx="163" cy="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2" name="Group 76"/>
            <p:cNvGrpSpPr>
              <a:grpSpLocks/>
            </p:cNvGrpSpPr>
            <p:nvPr/>
          </p:nvGrpSpPr>
          <p:grpSpPr bwMode="auto">
            <a:xfrm>
              <a:off x="516007" y="1357298"/>
              <a:ext cx="332883" cy="408760"/>
              <a:chOff x="16059" y="283"/>
              <a:chExt cx="414" cy="431"/>
            </a:xfrm>
          </p:grpSpPr>
          <p:sp>
            <p:nvSpPr>
              <p:cNvPr id="43" name="Line 77"/>
              <p:cNvSpPr>
                <a:spLocks noChangeShapeType="1"/>
              </p:cNvSpPr>
              <p:nvPr/>
            </p:nvSpPr>
            <p:spPr bwMode="auto">
              <a:xfrm flipH="1" flipV="1">
                <a:off x="16059" y="311"/>
                <a:ext cx="213" cy="27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Line 78"/>
              <p:cNvSpPr>
                <a:spLocks noChangeShapeType="1"/>
              </p:cNvSpPr>
              <p:nvPr/>
            </p:nvSpPr>
            <p:spPr bwMode="auto">
              <a:xfrm flipV="1">
                <a:off x="16283" y="322"/>
                <a:ext cx="190" cy="25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79"/>
              <p:cNvSpPr>
                <a:spLocks noChangeShapeType="1"/>
              </p:cNvSpPr>
              <p:nvPr/>
            </p:nvSpPr>
            <p:spPr bwMode="auto">
              <a:xfrm rot="19586421" flipV="1">
                <a:off x="16117" y="283"/>
                <a:ext cx="285" cy="43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6" name="Прямоугольник 55"/>
          <p:cNvSpPr/>
          <p:nvPr/>
        </p:nvSpPr>
        <p:spPr>
          <a:xfrm>
            <a:off x="0" y="557214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данный контур принимает сигнал с длиной волны 1884м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1"/>
          <p:cNvSpPr>
            <a:spLocks noChangeArrowheads="1"/>
          </p:cNvSpPr>
          <p:nvPr/>
        </p:nvSpPr>
        <p:spPr bwMode="auto">
          <a:xfrm>
            <a:off x="7578791" y="6273249"/>
            <a:ext cx="1565209" cy="5847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Стр.25</a:t>
            </a:r>
            <a:endParaRPr kumimoji="0" lang="en-US" sz="32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3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3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3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  <p:bldP spid="20" grpId="0"/>
      <p:bldP spid="21" grpId="0"/>
      <p:bldP spid="22" grpId="0"/>
      <p:bldP spid="38" grpId="0" animBg="1"/>
      <p:bldP spid="56" grpId="0"/>
      <p:bldP spid="57" grpId="0" animBg="1"/>
      <p:bldP spid="5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626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колебательном контуре конденсатор емкостью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пФ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заряжен до максимального напряжения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В.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резонансную частоту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колебаний в контуре, если максимальная сила тока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контуре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0,02 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Активное сопротивление равно нулю.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-32" y="2993872"/>
            <a:ext cx="1214446" cy="1215890"/>
            <a:chOff x="5503" y="6801"/>
            <a:chExt cx="666" cy="456"/>
          </a:xfrm>
        </p:grpSpPr>
        <p:sp>
          <p:nvSpPr>
            <p:cNvPr id="4" name="Text Box 18"/>
            <p:cNvSpPr txBox="1">
              <a:spLocks noChangeArrowheads="1"/>
            </p:cNvSpPr>
            <p:nvPr/>
          </p:nvSpPr>
          <p:spPr bwMode="auto">
            <a:xfrm>
              <a:off x="5503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CU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 Box 19"/>
            <p:cNvSpPr txBox="1">
              <a:spLocks noChangeArrowheads="1"/>
            </p:cNvSpPr>
            <p:nvPr/>
          </p:nvSpPr>
          <p:spPr bwMode="auto">
            <a:xfrm>
              <a:off x="5660" y="6989"/>
              <a:ext cx="230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1644761" y="2928934"/>
            <a:ext cx="1143330" cy="1143008"/>
            <a:chOff x="5608" y="6801"/>
            <a:chExt cx="561" cy="508"/>
          </a:xfrm>
        </p:grpSpPr>
        <p:sp>
          <p:nvSpPr>
            <p:cNvPr id="7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561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Li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5678" y="7053"/>
              <a:ext cx="281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Rectangle 26"/>
          <p:cNvSpPr>
            <a:spLocks noChangeArrowheads="1"/>
          </p:cNvSpPr>
          <p:nvPr/>
        </p:nvSpPr>
        <p:spPr bwMode="auto">
          <a:xfrm>
            <a:off x="1078017" y="3059254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6"/>
          <p:cNvSpPr>
            <a:spLocks noChangeArrowheads="1"/>
          </p:cNvSpPr>
          <p:nvPr/>
        </p:nvSpPr>
        <p:spPr bwMode="auto">
          <a:xfrm>
            <a:off x="785786" y="1837752"/>
            <a:ext cx="11878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1996923" y="1714488"/>
            <a:ext cx="44227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1867695" y="2170412"/>
            <a:ext cx="1084273" cy="66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800" b="1" dirty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10800000">
            <a:off x="1939134" y="2241850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2857488" y="1643050"/>
            <a:ext cx="6286512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Ёмкость известна, найдём индуктивность используя ЗСЭ.</a:t>
            </a:r>
          </a:p>
        </p:txBody>
      </p:sp>
      <p:sp>
        <p:nvSpPr>
          <p:cNvPr id="28" name="Rectangle 26"/>
          <p:cNvSpPr>
            <a:spLocks noChangeArrowheads="1"/>
          </p:cNvSpPr>
          <p:nvPr/>
        </p:nvSpPr>
        <p:spPr bwMode="auto">
          <a:xfrm>
            <a:off x="2786050" y="3214687"/>
            <a:ext cx="11878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2643174" y="3214686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3214678" y="3095561"/>
            <a:ext cx="57150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3500430" y="3000372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17"/>
          <p:cNvGrpSpPr>
            <a:grpSpLocks/>
          </p:cNvGrpSpPr>
          <p:nvPr/>
        </p:nvGrpSpPr>
        <p:grpSpPr bwMode="auto">
          <a:xfrm>
            <a:off x="3929058" y="2857496"/>
            <a:ext cx="1214446" cy="1215890"/>
            <a:chOff x="5503" y="6801"/>
            <a:chExt cx="666" cy="456"/>
          </a:xfrm>
        </p:grpSpPr>
        <p:sp>
          <p:nvSpPr>
            <p:cNvPr id="35" name="Text Box 18"/>
            <p:cNvSpPr txBox="1">
              <a:spLocks noChangeArrowheads="1"/>
            </p:cNvSpPr>
            <p:nvPr/>
          </p:nvSpPr>
          <p:spPr bwMode="auto">
            <a:xfrm>
              <a:off x="5503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CU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 Box 19"/>
            <p:cNvSpPr txBox="1">
              <a:spLocks noChangeArrowheads="1"/>
            </p:cNvSpPr>
            <p:nvPr/>
          </p:nvSpPr>
          <p:spPr bwMode="auto">
            <a:xfrm>
              <a:off x="5581" y="6989"/>
              <a:ext cx="470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Text Box 24"/>
          <p:cNvSpPr txBox="1">
            <a:spLocks noChangeArrowheads="1"/>
          </p:cNvSpPr>
          <p:nvPr/>
        </p:nvSpPr>
        <p:spPr bwMode="auto">
          <a:xfrm>
            <a:off x="5143504" y="3073246"/>
            <a:ext cx="571504" cy="64294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26"/>
          <p:cNvSpPr>
            <a:spLocks noChangeArrowheads="1"/>
          </p:cNvSpPr>
          <p:nvPr/>
        </p:nvSpPr>
        <p:spPr bwMode="auto">
          <a:xfrm>
            <a:off x="5488819" y="2978246"/>
            <a:ext cx="473207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Group 17"/>
          <p:cNvGrpSpPr>
            <a:grpSpLocks/>
          </p:cNvGrpSpPr>
          <p:nvPr/>
        </p:nvGrpSpPr>
        <p:grpSpPr bwMode="auto">
          <a:xfrm>
            <a:off x="5929322" y="2857496"/>
            <a:ext cx="2071670" cy="1143897"/>
            <a:chOff x="5503" y="6801"/>
            <a:chExt cx="666" cy="429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40" name="Text Box 18"/>
            <p:cNvSpPr txBox="1">
              <a:spLocks noChangeArrowheads="1"/>
            </p:cNvSpPr>
            <p:nvPr/>
          </p:nvSpPr>
          <p:spPr bwMode="auto">
            <a:xfrm>
              <a:off x="5503" y="6801"/>
              <a:ext cx="666" cy="4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5·10</a:t>
              </a:r>
              <a:r>
                <a:rPr kumimoji="0" lang="ru-RU" sz="2800" b="1" i="0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-12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·100</a:t>
              </a:r>
              <a:r>
                <a:rPr lang="ru-RU" sz="28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 Box 19"/>
            <p:cNvSpPr txBox="1">
              <a:spLocks noChangeArrowheads="1"/>
            </p:cNvSpPr>
            <p:nvPr/>
          </p:nvSpPr>
          <p:spPr bwMode="auto">
            <a:xfrm>
              <a:off x="5572" y="6989"/>
              <a:ext cx="321" cy="1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0,02</a:t>
              </a:r>
              <a:r>
                <a:rPr lang="en-US" sz="28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Rectangle 26"/>
          <p:cNvSpPr>
            <a:spLocks noChangeArrowheads="1"/>
          </p:cNvSpPr>
          <p:nvPr/>
        </p:nvSpPr>
        <p:spPr bwMode="auto">
          <a:xfrm>
            <a:off x="6357950" y="3864122"/>
            <a:ext cx="473207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26"/>
          <p:cNvSpPr>
            <a:spLocks noChangeArrowheads="1"/>
          </p:cNvSpPr>
          <p:nvPr/>
        </p:nvSpPr>
        <p:spPr bwMode="auto">
          <a:xfrm>
            <a:off x="6858016" y="3864122"/>
            <a:ext cx="2643206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1,25·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Гн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26"/>
          <p:cNvSpPr>
            <a:spLocks noChangeArrowheads="1"/>
          </p:cNvSpPr>
          <p:nvPr/>
        </p:nvSpPr>
        <p:spPr bwMode="auto">
          <a:xfrm>
            <a:off x="1785950" y="4310194"/>
            <a:ext cx="11878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Text Box 25"/>
          <p:cNvSpPr txBox="1">
            <a:spLocks noChangeArrowheads="1"/>
          </p:cNvSpPr>
          <p:nvPr/>
        </p:nvSpPr>
        <p:spPr bwMode="auto">
          <a:xfrm>
            <a:off x="3843972" y="4143380"/>
            <a:ext cx="44227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rot="10800000">
            <a:off x="3052132" y="4738822"/>
            <a:ext cx="2520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26"/>
          <p:cNvSpPr>
            <a:spLocks noChangeArrowheads="1"/>
          </p:cNvSpPr>
          <p:nvPr/>
        </p:nvSpPr>
        <p:spPr bwMode="auto">
          <a:xfrm>
            <a:off x="2714612" y="4796989"/>
            <a:ext cx="3214710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5·10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-12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1,25·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Гн</a:t>
            </a:r>
            <a:endParaRPr kumimoji="0" lang="ru-RU" sz="280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26"/>
          <p:cNvSpPr>
            <a:spLocks noChangeArrowheads="1"/>
          </p:cNvSpPr>
          <p:nvPr/>
        </p:nvSpPr>
        <p:spPr bwMode="auto">
          <a:xfrm>
            <a:off x="6000760" y="4453070"/>
            <a:ext cx="11878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Rectangle 26"/>
          <p:cNvSpPr>
            <a:spLocks noChangeArrowheads="1"/>
          </p:cNvSpPr>
          <p:nvPr/>
        </p:nvSpPr>
        <p:spPr bwMode="auto">
          <a:xfrm>
            <a:off x="6881954" y="4655509"/>
            <a:ext cx="1619136" cy="523220"/>
          </a:xfrm>
          <a:prstGeom prst="rect">
            <a:avLst/>
          </a:prstGeom>
          <a:solidFill>
            <a:schemeClr val="bg2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2,5·10</a:t>
            </a:r>
            <a:r>
              <a:rPr lang="ru-RU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Гц</a:t>
            </a:r>
            <a:endParaRPr kumimoji="0" lang="ru-RU" sz="2800" i="0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-32" y="5780782"/>
            <a:ext cx="9144032" cy="55399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резонансная частота этого контура 2,5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Гц</a:t>
            </a:r>
          </a:p>
        </p:txBody>
      </p:sp>
      <p:grpSp>
        <p:nvGrpSpPr>
          <p:cNvPr id="122" name="Группа 121"/>
          <p:cNvGrpSpPr/>
          <p:nvPr/>
        </p:nvGrpSpPr>
        <p:grpSpPr>
          <a:xfrm>
            <a:off x="142844" y="4000504"/>
            <a:ext cx="1285884" cy="1428760"/>
            <a:chOff x="2857488" y="-394343"/>
            <a:chExt cx="2428892" cy="1607687"/>
          </a:xfrm>
        </p:grpSpPr>
        <p:grpSp>
          <p:nvGrpSpPr>
            <p:cNvPr id="123" name="Группа 90"/>
            <p:cNvGrpSpPr/>
            <p:nvPr/>
          </p:nvGrpSpPr>
          <p:grpSpPr>
            <a:xfrm>
              <a:off x="2857488" y="-394343"/>
              <a:ext cx="2428892" cy="1607687"/>
              <a:chOff x="214282" y="1782124"/>
              <a:chExt cx="1238058" cy="1607687"/>
            </a:xfrm>
          </p:grpSpPr>
          <p:sp>
            <p:nvSpPr>
              <p:cNvPr id="125" name="Line 5"/>
              <p:cNvSpPr>
                <a:spLocks noChangeShapeType="1"/>
              </p:cNvSpPr>
              <p:nvPr/>
            </p:nvSpPr>
            <p:spPr bwMode="auto">
              <a:xfrm>
                <a:off x="214282" y="2509505"/>
                <a:ext cx="338850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6" name="Line 6"/>
              <p:cNvSpPr>
                <a:spLocks noChangeShapeType="1"/>
              </p:cNvSpPr>
              <p:nvPr/>
            </p:nvSpPr>
            <p:spPr bwMode="auto">
              <a:xfrm>
                <a:off x="214282" y="2718027"/>
                <a:ext cx="338850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7" name="Arc 8"/>
              <p:cNvSpPr>
                <a:spLocks/>
              </p:cNvSpPr>
              <p:nvPr/>
            </p:nvSpPr>
            <p:spPr bwMode="auto">
              <a:xfrm>
                <a:off x="1223647" y="2191964"/>
                <a:ext cx="145149" cy="252749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5"/>
                  <a:gd name="T2" fmla="*/ 470 w 21600"/>
                  <a:gd name="T3" fmla="*/ 43195 h 43195"/>
                  <a:gd name="T4" fmla="*/ 0 w 21600"/>
                  <a:gd name="T5" fmla="*/ 21600 h 43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5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</a:path>
                  <a:path w="21600" h="43195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8" name="Arc 9"/>
              <p:cNvSpPr>
                <a:spLocks/>
              </p:cNvSpPr>
              <p:nvPr/>
            </p:nvSpPr>
            <p:spPr bwMode="auto">
              <a:xfrm>
                <a:off x="1239088" y="2445609"/>
                <a:ext cx="145149" cy="252749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5"/>
                  <a:gd name="T2" fmla="*/ 470 w 21600"/>
                  <a:gd name="T3" fmla="*/ 43195 h 43195"/>
                  <a:gd name="T4" fmla="*/ 0 w 21600"/>
                  <a:gd name="T5" fmla="*/ 21600 h 43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5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</a:path>
                  <a:path w="21600" h="43195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9" name="Arc 10"/>
              <p:cNvSpPr>
                <a:spLocks/>
              </p:cNvSpPr>
              <p:nvPr/>
            </p:nvSpPr>
            <p:spPr bwMode="auto">
              <a:xfrm>
                <a:off x="1247324" y="2699254"/>
                <a:ext cx="145149" cy="252749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5"/>
                  <a:gd name="T2" fmla="*/ 470 w 21600"/>
                  <a:gd name="T3" fmla="*/ 43195 h 43195"/>
                  <a:gd name="T4" fmla="*/ 0 w 21600"/>
                  <a:gd name="T5" fmla="*/ 21600 h 43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5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</a:path>
                  <a:path w="21600" h="43195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0" name="Line 11"/>
              <p:cNvSpPr>
                <a:spLocks noChangeShapeType="1"/>
              </p:cNvSpPr>
              <p:nvPr/>
            </p:nvSpPr>
            <p:spPr bwMode="auto">
              <a:xfrm flipH="1" flipV="1">
                <a:off x="387897" y="1794358"/>
                <a:ext cx="0" cy="68969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1" name="Line 12"/>
              <p:cNvSpPr>
                <a:spLocks noChangeShapeType="1"/>
              </p:cNvSpPr>
              <p:nvPr/>
            </p:nvSpPr>
            <p:spPr bwMode="auto">
              <a:xfrm flipH="1" flipV="1">
                <a:off x="378319" y="2700118"/>
                <a:ext cx="0" cy="68969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2" name="Line 13"/>
              <p:cNvSpPr>
                <a:spLocks noChangeShapeType="1"/>
              </p:cNvSpPr>
              <p:nvPr/>
            </p:nvSpPr>
            <p:spPr bwMode="auto">
              <a:xfrm flipV="1">
                <a:off x="1232028" y="1782124"/>
                <a:ext cx="0" cy="4205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" name="Line 15"/>
              <p:cNvSpPr>
                <a:spLocks noChangeShapeType="1"/>
              </p:cNvSpPr>
              <p:nvPr/>
            </p:nvSpPr>
            <p:spPr bwMode="auto">
              <a:xfrm>
                <a:off x="387897" y="3377577"/>
                <a:ext cx="84413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4" name="Line 16"/>
              <p:cNvSpPr>
                <a:spLocks noChangeShapeType="1"/>
              </p:cNvSpPr>
              <p:nvPr/>
            </p:nvSpPr>
            <p:spPr bwMode="auto">
              <a:xfrm flipV="1">
                <a:off x="1240064" y="2953532"/>
                <a:ext cx="0" cy="4205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5" name="Line 17"/>
              <p:cNvSpPr>
                <a:spLocks noChangeShapeType="1"/>
              </p:cNvSpPr>
              <p:nvPr/>
            </p:nvSpPr>
            <p:spPr bwMode="auto">
              <a:xfrm>
                <a:off x="1452340" y="2227137"/>
                <a:ext cx="0" cy="7371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24" name="Прямая соединительная линия 123"/>
            <p:cNvCxnSpPr/>
            <p:nvPr/>
          </p:nvCxnSpPr>
          <p:spPr>
            <a:xfrm>
              <a:off x="3127365" y="-394343"/>
              <a:ext cx="1768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ectangle 1"/>
          <p:cNvSpPr>
            <a:spLocks noChangeArrowheads="1"/>
          </p:cNvSpPr>
          <p:nvPr/>
        </p:nvSpPr>
        <p:spPr bwMode="auto">
          <a:xfrm>
            <a:off x="7578791" y="6273249"/>
            <a:ext cx="1565209" cy="5847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endParaRPr kumimoji="0" lang="en-US" sz="32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7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/>
      <p:bldP spid="24" grpId="0"/>
      <p:bldP spid="25" grpId="0"/>
      <p:bldP spid="27" grpId="0" animBg="1"/>
      <p:bldP spid="28" grpId="0"/>
      <p:bldP spid="29" grpId="0" animBg="1"/>
      <p:bldP spid="31" grpId="0"/>
      <p:bldP spid="33" grpId="0"/>
      <p:bldP spid="37" grpId="0" animBg="1"/>
      <p:bldP spid="38" grpId="0" animBg="1"/>
      <p:bldP spid="42" grpId="0" animBg="1"/>
      <p:bldP spid="43" grpId="0" animBg="1"/>
      <p:bldP spid="44" grpId="0"/>
      <p:bldP spid="45" grpId="0"/>
      <p:bldP spid="47" grpId="0" animBg="1"/>
      <p:bldP spid="48" grpId="0"/>
      <p:bldP spid="49" grpId="0" animBg="1"/>
      <p:bldP spid="50" grpId="0" animBg="1"/>
      <p:bldP spid="51" grpId="0" animBg="1"/>
      <p:bldP spid="5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В№4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цепь переменного тока включен конденсатор емкостью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мкФ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дроссель индуктивностью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 Гн.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Найдите отношение индуктивного сопротивления к емкостному при частоте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 кГц.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какой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частоте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эти сопротивления станут равными?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4"/>
          <p:cNvSpPr txBox="1">
            <a:spLocks noChangeArrowheads="1"/>
          </p:cNvSpPr>
          <p:nvPr/>
        </p:nvSpPr>
        <p:spPr bwMode="auto">
          <a:xfrm>
            <a:off x="6158294" y="2014996"/>
            <a:ext cx="9286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7073339" y="1844824"/>
            <a:ext cx="44227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6944111" y="2300748"/>
            <a:ext cx="1084273" cy="66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7015550" y="2372186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26"/>
          <p:cNvSpPr>
            <a:spLocks noChangeArrowheads="1"/>
          </p:cNvSpPr>
          <p:nvPr/>
        </p:nvSpPr>
        <p:spPr bwMode="auto">
          <a:xfrm>
            <a:off x="6084168" y="2924944"/>
            <a:ext cx="18838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 rot="5400000">
            <a:off x="26281" y="2430103"/>
            <a:ext cx="2235288" cy="1928826"/>
            <a:chOff x="1006" y="7132"/>
            <a:chExt cx="1324" cy="1327"/>
          </a:xfrm>
        </p:grpSpPr>
        <p:grpSp>
          <p:nvGrpSpPr>
            <p:cNvPr id="9" name="Group 4"/>
            <p:cNvGrpSpPr>
              <a:grpSpLocks/>
            </p:cNvGrpSpPr>
            <p:nvPr/>
          </p:nvGrpSpPr>
          <p:grpSpPr bwMode="auto">
            <a:xfrm rot="5400000">
              <a:off x="1483" y="7679"/>
              <a:ext cx="380" cy="1179"/>
              <a:chOff x="2587" y="2185"/>
              <a:chExt cx="380" cy="1214"/>
            </a:xfrm>
          </p:grpSpPr>
          <p:sp>
            <p:nvSpPr>
              <p:cNvPr id="29" name="Line 5"/>
              <p:cNvSpPr>
                <a:spLocks noChangeShapeType="1"/>
              </p:cNvSpPr>
              <p:nvPr/>
            </p:nvSpPr>
            <p:spPr bwMode="auto">
              <a:xfrm>
                <a:off x="2587" y="2696"/>
                <a:ext cx="380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6"/>
              <p:cNvSpPr>
                <a:spLocks noChangeShapeType="1"/>
              </p:cNvSpPr>
              <p:nvPr/>
            </p:nvSpPr>
            <p:spPr bwMode="auto">
              <a:xfrm>
                <a:off x="2587" y="2869"/>
                <a:ext cx="380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2771" y="2869"/>
                <a:ext cx="0" cy="53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8"/>
              <p:cNvSpPr>
                <a:spLocks noChangeShapeType="1"/>
              </p:cNvSpPr>
              <p:nvPr/>
            </p:nvSpPr>
            <p:spPr bwMode="auto">
              <a:xfrm>
                <a:off x="2752" y="2185"/>
                <a:ext cx="0" cy="53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1098" y="7132"/>
              <a:ext cx="1156" cy="223"/>
              <a:chOff x="6868" y="7550"/>
              <a:chExt cx="1133" cy="223"/>
            </a:xfrm>
          </p:grpSpPr>
          <p:sp>
            <p:nvSpPr>
              <p:cNvPr id="22" name="Line 10"/>
              <p:cNvSpPr>
                <a:spLocks noChangeShapeType="1"/>
              </p:cNvSpPr>
              <p:nvPr/>
            </p:nvSpPr>
            <p:spPr bwMode="auto">
              <a:xfrm>
                <a:off x="7137" y="7550"/>
                <a:ext cx="581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3" name="Group 11"/>
              <p:cNvGrpSpPr>
                <a:grpSpLocks/>
              </p:cNvGrpSpPr>
              <p:nvPr/>
            </p:nvGrpSpPr>
            <p:grpSpPr bwMode="auto">
              <a:xfrm>
                <a:off x="7077" y="7625"/>
                <a:ext cx="734" cy="148"/>
                <a:chOff x="9443" y="8807"/>
                <a:chExt cx="734" cy="148"/>
              </a:xfrm>
            </p:grpSpPr>
            <p:sp>
              <p:nvSpPr>
                <p:cNvPr id="26" name="Arc 12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" name="Arc 13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" name="Arc 14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4" name="Line 15"/>
              <p:cNvSpPr>
                <a:spLocks noChangeShapeType="1"/>
              </p:cNvSpPr>
              <p:nvPr/>
            </p:nvSpPr>
            <p:spPr bwMode="auto">
              <a:xfrm flipV="1">
                <a:off x="7803" y="7733"/>
                <a:ext cx="198" cy="8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16"/>
              <p:cNvSpPr>
                <a:spLocks noChangeShapeType="1"/>
              </p:cNvSpPr>
              <p:nvPr/>
            </p:nvSpPr>
            <p:spPr bwMode="auto">
              <a:xfrm flipV="1">
                <a:off x="6868" y="7748"/>
                <a:ext cx="198" cy="8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Group 17"/>
            <p:cNvGrpSpPr>
              <a:grpSpLocks/>
            </p:cNvGrpSpPr>
            <p:nvPr/>
          </p:nvGrpSpPr>
          <p:grpSpPr bwMode="auto">
            <a:xfrm rot="5400000">
              <a:off x="612" y="7733"/>
              <a:ext cx="937" cy="149"/>
              <a:chOff x="8513" y="7370"/>
              <a:chExt cx="1013" cy="487"/>
            </a:xfrm>
          </p:grpSpPr>
          <p:sp>
            <p:nvSpPr>
              <p:cNvPr id="16" name="Oval 18"/>
              <p:cNvSpPr>
                <a:spLocks noChangeArrowheads="1"/>
              </p:cNvSpPr>
              <p:nvPr/>
            </p:nvSpPr>
            <p:spPr bwMode="auto">
              <a:xfrm>
                <a:off x="8801" y="7534"/>
                <a:ext cx="141" cy="141"/>
              </a:xfrm>
              <a:prstGeom prst="ellips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Oval 19"/>
              <p:cNvSpPr>
                <a:spLocks noChangeArrowheads="1"/>
              </p:cNvSpPr>
              <p:nvPr/>
            </p:nvSpPr>
            <p:spPr bwMode="auto">
              <a:xfrm>
                <a:off x="9112" y="7534"/>
                <a:ext cx="141" cy="141"/>
              </a:xfrm>
              <a:prstGeom prst="ellips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Line 20"/>
              <p:cNvSpPr>
                <a:spLocks noChangeShapeType="1"/>
              </p:cNvSpPr>
              <p:nvPr/>
            </p:nvSpPr>
            <p:spPr bwMode="auto">
              <a:xfrm flipH="1">
                <a:off x="8513" y="7546"/>
                <a:ext cx="265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Line 21"/>
              <p:cNvSpPr>
                <a:spLocks noChangeShapeType="1"/>
              </p:cNvSpPr>
              <p:nvPr/>
            </p:nvSpPr>
            <p:spPr bwMode="auto">
              <a:xfrm flipH="1">
                <a:off x="9261" y="7602"/>
                <a:ext cx="265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22"/>
              <p:cNvSpPr>
                <a:spLocks noChangeShapeType="1"/>
              </p:cNvSpPr>
              <p:nvPr/>
            </p:nvSpPr>
            <p:spPr bwMode="auto">
              <a:xfrm flipH="1">
                <a:off x="8801" y="7370"/>
                <a:ext cx="139" cy="461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Line 23"/>
              <p:cNvSpPr>
                <a:spLocks noChangeShapeType="1"/>
              </p:cNvSpPr>
              <p:nvPr/>
            </p:nvSpPr>
            <p:spPr bwMode="auto">
              <a:xfrm flipH="1">
                <a:off x="9112" y="7396"/>
                <a:ext cx="139" cy="461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2" name="Group 24"/>
            <p:cNvGrpSpPr>
              <a:grpSpLocks/>
            </p:cNvGrpSpPr>
            <p:nvPr/>
          </p:nvGrpSpPr>
          <p:grpSpPr bwMode="auto">
            <a:xfrm>
              <a:off x="2154" y="7321"/>
              <a:ext cx="176" cy="913"/>
              <a:chOff x="7970" y="5285"/>
              <a:chExt cx="176" cy="913"/>
            </a:xfrm>
          </p:grpSpPr>
          <p:sp>
            <p:nvSpPr>
              <p:cNvPr id="13" name="Rectangle 25"/>
              <p:cNvSpPr>
                <a:spLocks noChangeArrowheads="1"/>
              </p:cNvSpPr>
              <p:nvPr/>
            </p:nvSpPr>
            <p:spPr bwMode="auto">
              <a:xfrm rot="-5400000">
                <a:off x="7850" y="5636"/>
                <a:ext cx="416" cy="176"/>
              </a:xfrm>
              <a:prstGeom prst="rect">
                <a:avLst/>
              </a:prstGeom>
              <a:noFill/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26"/>
              <p:cNvSpPr>
                <a:spLocks noChangeShapeType="1"/>
              </p:cNvSpPr>
              <p:nvPr/>
            </p:nvSpPr>
            <p:spPr bwMode="auto">
              <a:xfrm flipV="1">
                <a:off x="8058" y="5285"/>
                <a:ext cx="0" cy="215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27"/>
              <p:cNvSpPr>
                <a:spLocks noChangeShapeType="1"/>
              </p:cNvSpPr>
              <p:nvPr/>
            </p:nvSpPr>
            <p:spPr bwMode="auto">
              <a:xfrm flipV="1">
                <a:off x="8075" y="5929"/>
                <a:ext cx="0" cy="269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3" name="Rectangle 80"/>
          <p:cNvSpPr>
            <a:spLocks noChangeArrowheads="1"/>
          </p:cNvSpPr>
          <p:nvPr/>
        </p:nvSpPr>
        <p:spPr bwMode="auto">
          <a:xfrm>
            <a:off x="2179776" y="2794228"/>
            <a:ext cx="4122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Rectangle 80"/>
          <p:cNvSpPr>
            <a:spLocks noChangeArrowheads="1"/>
          </p:cNvSpPr>
          <p:nvPr/>
        </p:nvSpPr>
        <p:spPr bwMode="auto">
          <a:xfrm>
            <a:off x="594492" y="2763734"/>
            <a:ext cx="59663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Rectangle 26"/>
          <p:cNvSpPr>
            <a:spLocks noChangeArrowheads="1"/>
          </p:cNvSpPr>
          <p:nvPr/>
        </p:nvSpPr>
        <p:spPr bwMode="auto">
          <a:xfrm>
            <a:off x="6104128" y="3933056"/>
            <a:ext cx="23358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Rectangle 26"/>
          <p:cNvSpPr>
            <a:spLocks noChangeArrowheads="1"/>
          </p:cNvSpPr>
          <p:nvPr/>
        </p:nvSpPr>
        <p:spPr bwMode="auto">
          <a:xfrm>
            <a:off x="2745923" y="2143116"/>
            <a:ext cx="15349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7" name="Rectangle 26"/>
          <p:cNvSpPr>
            <a:spLocks noChangeArrowheads="1"/>
          </p:cNvSpPr>
          <p:nvPr/>
        </p:nvSpPr>
        <p:spPr bwMode="auto">
          <a:xfrm>
            <a:off x="2714612" y="3066973"/>
            <a:ext cx="22143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800" b="1" dirty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Text Box 25"/>
          <p:cNvSpPr txBox="1">
            <a:spLocks noChangeArrowheads="1"/>
          </p:cNvSpPr>
          <p:nvPr/>
        </p:nvSpPr>
        <p:spPr bwMode="auto">
          <a:xfrm>
            <a:off x="4101414" y="2944799"/>
            <a:ext cx="44227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6"/>
          <p:cNvSpPr txBox="1">
            <a:spLocks noChangeArrowheads="1"/>
          </p:cNvSpPr>
          <p:nvPr/>
        </p:nvSpPr>
        <p:spPr bwMode="auto">
          <a:xfrm>
            <a:off x="3972186" y="3400723"/>
            <a:ext cx="1084273" cy="66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rot="10800000">
            <a:off x="4043625" y="3472161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26"/>
          <p:cNvSpPr>
            <a:spLocks noChangeArrowheads="1"/>
          </p:cNvSpPr>
          <p:nvPr/>
        </p:nvSpPr>
        <p:spPr bwMode="auto">
          <a:xfrm>
            <a:off x="2877024" y="4074841"/>
            <a:ext cx="11878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Text Box 25"/>
          <p:cNvSpPr txBox="1">
            <a:spLocks noChangeArrowheads="1"/>
          </p:cNvSpPr>
          <p:nvPr/>
        </p:nvSpPr>
        <p:spPr bwMode="auto">
          <a:xfrm>
            <a:off x="4088161" y="3951577"/>
            <a:ext cx="44227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6"/>
          <p:cNvSpPr txBox="1">
            <a:spLocks noChangeArrowheads="1"/>
          </p:cNvSpPr>
          <p:nvPr/>
        </p:nvSpPr>
        <p:spPr bwMode="auto">
          <a:xfrm>
            <a:off x="3958933" y="4407501"/>
            <a:ext cx="1084273" cy="66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800" b="1" dirty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10800000">
            <a:off x="4030372" y="4478939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7578791" y="6273249"/>
            <a:ext cx="1565209" cy="5847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Стр.29</a:t>
            </a:r>
            <a:endParaRPr kumimoji="0" lang="en-US" sz="32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2" grpId="0"/>
      <p:bldP spid="43" grpId="0"/>
      <p:bldP spid="44" grpId="0"/>
      <p:bldP spid="46" grpId="0" animBg="1"/>
      <p:bldP spid="4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Заряженный конденсатор замкнули на катушку индуктивности. Через какое время (в долях периода) после подключения энергия в конденсаторе окажется равной энергии в катушке индуктивности?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начальный момент напряжение было максимальным.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858116" y="1643050"/>
            <a:ext cx="1285884" cy="1428760"/>
            <a:chOff x="2857488" y="-394343"/>
            <a:chExt cx="2428892" cy="1607687"/>
          </a:xfrm>
        </p:grpSpPr>
        <p:grpSp>
          <p:nvGrpSpPr>
            <p:cNvPr id="4" name="Группа 90"/>
            <p:cNvGrpSpPr/>
            <p:nvPr/>
          </p:nvGrpSpPr>
          <p:grpSpPr>
            <a:xfrm>
              <a:off x="2857488" y="-394343"/>
              <a:ext cx="2428892" cy="1607687"/>
              <a:chOff x="214282" y="1782124"/>
              <a:chExt cx="1238058" cy="1607687"/>
            </a:xfrm>
          </p:grpSpPr>
          <p:sp>
            <p:nvSpPr>
              <p:cNvPr id="6" name="Line 5"/>
              <p:cNvSpPr>
                <a:spLocks noChangeShapeType="1"/>
              </p:cNvSpPr>
              <p:nvPr/>
            </p:nvSpPr>
            <p:spPr bwMode="auto">
              <a:xfrm>
                <a:off x="214282" y="2509505"/>
                <a:ext cx="338850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" name="Line 6"/>
              <p:cNvSpPr>
                <a:spLocks noChangeShapeType="1"/>
              </p:cNvSpPr>
              <p:nvPr/>
            </p:nvSpPr>
            <p:spPr bwMode="auto">
              <a:xfrm>
                <a:off x="214282" y="2718027"/>
                <a:ext cx="338850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Arc 8"/>
              <p:cNvSpPr>
                <a:spLocks/>
              </p:cNvSpPr>
              <p:nvPr/>
            </p:nvSpPr>
            <p:spPr bwMode="auto">
              <a:xfrm>
                <a:off x="1223647" y="2191964"/>
                <a:ext cx="145149" cy="252749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5"/>
                  <a:gd name="T2" fmla="*/ 470 w 21600"/>
                  <a:gd name="T3" fmla="*/ 43195 h 43195"/>
                  <a:gd name="T4" fmla="*/ 0 w 21600"/>
                  <a:gd name="T5" fmla="*/ 21600 h 43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5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</a:path>
                  <a:path w="21600" h="43195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Arc 9"/>
              <p:cNvSpPr>
                <a:spLocks/>
              </p:cNvSpPr>
              <p:nvPr/>
            </p:nvSpPr>
            <p:spPr bwMode="auto">
              <a:xfrm>
                <a:off x="1239088" y="2445609"/>
                <a:ext cx="145149" cy="252749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5"/>
                  <a:gd name="T2" fmla="*/ 470 w 21600"/>
                  <a:gd name="T3" fmla="*/ 43195 h 43195"/>
                  <a:gd name="T4" fmla="*/ 0 w 21600"/>
                  <a:gd name="T5" fmla="*/ 21600 h 43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5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</a:path>
                  <a:path w="21600" h="43195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Arc 10"/>
              <p:cNvSpPr>
                <a:spLocks/>
              </p:cNvSpPr>
              <p:nvPr/>
            </p:nvSpPr>
            <p:spPr bwMode="auto">
              <a:xfrm>
                <a:off x="1247324" y="2699254"/>
                <a:ext cx="145149" cy="252749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5"/>
                  <a:gd name="T2" fmla="*/ 470 w 21600"/>
                  <a:gd name="T3" fmla="*/ 43195 h 43195"/>
                  <a:gd name="T4" fmla="*/ 0 w 21600"/>
                  <a:gd name="T5" fmla="*/ 21600 h 43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5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</a:path>
                  <a:path w="21600" h="43195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11"/>
              <p:cNvSpPr>
                <a:spLocks noChangeShapeType="1"/>
              </p:cNvSpPr>
              <p:nvPr/>
            </p:nvSpPr>
            <p:spPr bwMode="auto">
              <a:xfrm flipH="1" flipV="1">
                <a:off x="387897" y="1794358"/>
                <a:ext cx="0" cy="68969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12"/>
              <p:cNvSpPr>
                <a:spLocks noChangeShapeType="1"/>
              </p:cNvSpPr>
              <p:nvPr/>
            </p:nvSpPr>
            <p:spPr bwMode="auto">
              <a:xfrm flipH="1" flipV="1">
                <a:off x="378319" y="2700118"/>
                <a:ext cx="0" cy="68969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13"/>
              <p:cNvSpPr>
                <a:spLocks noChangeShapeType="1"/>
              </p:cNvSpPr>
              <p:nvPr/>
            </p:nvSpPr>
            <p:spPr bwMode="auto">
              <a:xfrm flipV="1">
                <a:off x="1232028" y="1782124"/>
                <a:ext cx="0" cy="4205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15"/>
              <p:cNvSpPr>
                <a:spLocks noChangeShapeType="1"/>
              </p:cNvSpPr>
              <p:nvPr/>
            </p:nvSpPr>
            <p:spPr bwMode="auto">
              <a:xfrm>
                <a:off x="387897" y="3377577"/>
                <a:ext cx="84413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16"/>
              <p:cNvSpPr>
                <a:spLocks noChangeShapeType="1"/>
              </p:cNvSpPr>
              <p:nvPr/>
            </p:nvSpPr>
            <p:spPr bwMode="auto">
              <a:xfrm flipV="1">
                <a:off x="1240064" y="2953532"/>
                <a:ext cx="0" cy="4205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Line 17"/>
              <p:cNvSpPr>
                <a:spLocks noChangeShapeType="1"/>
              </p:cNvSpPr>
              <p:nvPr/>
            </p:nvSpPr>
            <p:spPr bwMode="auto">
              <a:xfrm>
                <a:off x="1452340" y="2227137"/>
                <a:ext cx="0" cy="7371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5" name="Прямая соединительная линия 4"/>
            <p:cNvCxnSpPr/>
            <p:nvPr/>
          </p:nvCxnSpPr>
          <p:spPr>
            <a:xfrm>
              <a:off x="3127365" y="-394343"/>
              <a:ext cx="1768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0" y="1928802"/>
            <a:ext cx="6572264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закону сохранения энергии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71406" y="2570309"/>
            <a:ext cx="1214446" cy="1073006"/>
            <a:chOff x="5503" y="6801"/>
            <a:chExt cx="666" cy="429"/>
          </a:xfrm>
        </p:grpSpPr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5503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CU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19"/>
            <p:cNvSpPr txBox="1">
              <a:spLocks noChangeArrowheads="1"/>
            </p:cNvSpPr>
            <p:nvPr/>
          </p:nvSpPr>
          <p:spPr bwMode="auto">
            <a:xfrm>
              <a:off x="5660" y="6989"/>
              <a:ext cx="230" cy="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23"/>
          <p:cNvGrpSpPr>
            <a:grpSpLocks/>
          </p:cNvGrpSpPr>
          <p:nvPr/>
        </p:nvGrpSpPr>
        <p:grpSpPr bwMode="auto">
          <a:xfrm>
            <a:off x="1642720" y="2505355"/>
            <a:ext cx="858007" cy="1066507"/>
            <a:chOff x="5608" y="6801"/>
            <a:chExt cx="421" cy="474"/>
          </a:xfrm>
        </p:grpSpPr>
        <p:sp>
          <p:nvSpPr>
            <p:cNvPr id="22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421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Li</a:t>
              </a:r>
              <a:r>
                <a:rPr kumimoji="0" lang="ru-RU" sz="32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25"/>
            <p:cNvSpPr txBox="1">
              <a:spLocks noChangeArrowheads="1"/>
            </p:cNvSpPr>
            <p:nvPr/>
          </p:nvSpPr>
          <p:spPr bwMode="auto">
            <a:xfrm>
              <a:off x="5678" y="7053"/>
              <a:ext cx="176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Rectangle 26"/>
          <p:cNvSpPr>
            <a:spLocks noChangeArrowheads="1"/>
          </p:cNvSpPr>
          <p:nvPr/>
        </p:nvSpPr>
        <p:spPr bwMode="auto">
          <a:xfrm>
            <a:off x="1149455" y="2635682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4071934" y="2500306"/>
            <a:ext cx="3929090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условию задачи</a:t>
            </a:r>
          </a:p>
        </p:txBody>
      </p:sp>
      <p:grpSp>
        <p:nvGrpSpPr>
          <p:cNvPr id="26" name="Group 17"/>
          <p:cNvGrpSpPr>
            <a:grpSpLocks/>
          </p:cNvGrpSpPr>
          <p:nvPr/>
        </p:nvGrpSpPr>
        <p:grpSpPr bwMode="auto">
          <a:xfrm>
            <a:off x="5143504" y="3065325"/>
            <a:ext cx="1143008" cy="1143897"/>
            <a:chOff x="5503" y="6801"/>
            <a:chExt cx="666" cy="429"/>
          </a:xfrm>
        </p:grpSpPr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5503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CU</a:t>
              </a:r>
              <a:r>
                <a:rPr kumimoji="0" lang="ru-RU" sz="3200" b="1" i="0" u="sng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5660" y="6989"/>
              <a:ext cx="230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Group 23"/>
          <p:cNvGrpSpPr>
            <a:grpSpLocks/>
          </p:cNvGrpSpPr>
          <p:nvPr/>
        </p:nvGrpSpPr>
        <p:grpSpPr bwMode="auto">
          <a:xfrm>
            <a:off x="6788297" y="3000372"/>
            <a:ext cx="855969" cy="1066507"/>
            <a:chOff x="5608" y="6801"/>
            <a:chExt cx="420" cy="474"/>
          </a:xfrm>
        </p:grpSpPr>
        <p:sp>
          <p:nvSpPr>
            <p:cNvPr id="30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420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Li</a:t>
              </a:r>
              <a:r>
                <a:rPr kumimoji="0" lang="ru-RU" sz="32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 Box 25"/>
            <p:cNvSpPr txBox="1">
              <a:spLocks noChangeArrowheads="1"/>
            </p:cNvSpPr>
            <p:nvPr/>
          </p:nvSpPr>
          <p:spPr bwMode="auto">
            <a:xfrm>
              <a:off x="5678" y="7053"/>
              <a:ext cx="175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Rectangle 26"/>
          <p:cNvSpPr>
            <a:spLocks noChangeArrowheads="1"/>
          </p:cNvSpPr>
          <p:nvPr/>
        </p:nvSpPr>
        <p:spPr bwMode="auto">
          <a:xfrm>
            <a:off x="6221553" y="3130699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2345735" y="2637801"/>
            <a:ext cx="4764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17"/>
          <p:cNvGrpSpPr>
            <a:grpSpLocks/>
          </p:cNvGrpSpPr>
          <p:nvPr/>
        </p:nvGrpSpPr>
        <p:grpSpPr bwMode="auto">
          <a:xfrm>
            <a:off x="2762300" y="2500306"/>
            <a:ext cx="1214446" cy="1073006"/>
            <a:chOff x="5503" y="6801"/>
            <a:chExt cx="666" cy="429"/>
          </a:xfrm>
        </p:grpSpPr>
        <p:sp>
          <p:nvSpPr>
            <p:cNvPr id="35" name="Text Box 18"/>
            <p:cNvSpPr txBox="1">
              <a:spLocks noChangeArrowheads="1"/>
            </p:cNvSpPr>
            <p:nvPr/>
          </p:nvSpPr>
          <p:spPr bwMode="auto">
            <a:xfrm>
              <a:off x="5503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CU</a:t>
              </a:r>
              <a:r>
                <a:rPr kumimoji="0" lang="ru-RU" sz="3200" b="1" i="0" u="sng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 Box 19"/>
            <p:cNvSpPr txBox="1">
              <a:spLocks noChangeArrowheads="1"/>
            </p:cNvSpPr>
            <p:nvPr/>
          </p:nvSpPr>
          <p:spPr bwMode="auto">
            <a:xfrm>
              <a:off x="5660" y="6989"/>
              <a:ext cx="230" cy="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0" y="3500438"/>
            <a:ext cx="4500562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Тогда ЗСЭ примет вид</a:t>
            </a:r>
          </a:p>
        </p:txBody>
      </p:sp>
      <p:grpSp>
        <p:nvGrpSpPr>
          <p:cNvPr id="38" name="Group 17"/>
          <p:cNvGrpSpPr>
            <a:grpSpLocks/>
          </p:cNvGrpSpPr>
          <p:nvPr/>
        </p:nvGrpSpPr>
        <p:grpSpPr bwMode="auto">
          <a:xfrm>
            <a:off x="214282" y="4071943"/>
            <a:ext cx="1214446" cy="1073006"/>
            <a:chOff x="5503" y="6801"/>
            <a:chExt cx="666" cy="429"/>
          </a:xfrm>
        </p:grpSpPr>
        <p:sp>
          <p:nvSpPr>
            <p:cNvPr id="39" name="Text Box 18"/>
            <p:cNvSpPr txBox="1">
              <a:spLocks noChangeArrowheads="1"/>
            </p:cNvSpPr>
            <p:nvPr/>
          </p:nvSpPr>
          <p:spPr bwMode="auto">
            <a:xfrm>
              <a:off x="5503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CU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 Box 19"/>
            <p:cNvSpPr txBox="1">
              <a:spLocks noChangeArrowheads="1"/>
            </p:cNvSpPr>
            <p:nvPr/>
          </p:nvSpPr>
          <p:spPr bwMode="auto">
            <a:xfrm>
              <a:off x="5660" y="6989"/>
              <a:ext cx="230" cy="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Rectangle 26"/>
          <p:cNvSpPr>
            <a:spLocks noChangeArrowheads="1"/>
          </p:cNvSpPr>
          <p:nvPr/>
        </p:nvSpPr>
        <p:spPr bwMode="auto">
          <a:xfrm>
            <a:off x="1292331" y="4137316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17"/>
          <p:cNvGrpSpPr>
            <a:grpSpLocks/>
          </p:cNvGrpSpPr>
          <p:nvPr/>
        </p:nvGrpSpPr>
        <p:grpSpPr bwMode="auto">
          <a:xfrm>
            <a:off x="1976479" y="4071942"/>
            <a:ext cx="1356678" cy="1073006"/>
            <a:chOff x="5503" y="6801"/>
            <a:chExt cx="744" cy="429"/>
          </a:xfrm>
        </p:grpSpPr>
        <p:sp>
          <p:nvSpPr>
            <p:cNvPr id="43" name="Text Box 18"/>
            <p:cNvSpPr txBox="1">
              <a:spLocks noChangeArrowheads="1"/>
            </p:cNvSpPr>
            <p:nvPr/>
          </p:nvSpPr>
          <p:spPr bwMode="auto">
            <a:xfrm>
              <a:off x="5503" y="6801"/>
              <a:ext cx="744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sng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CU</a:t>
              </a:r>
              <a:r>
                <a:rPr kumimoji="0" lang="ru-RU" sz="3200" b="1" i="0" u="sng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19"/>
            <p:cNvSpPr txBox="1">
              <a:spLocks noChangeArrowheads="1"/>
            </p:cNvSpPr>
            <p:nvPr/>
          </p:nvSpPr>
          <p:spPr bwMode="auto">
            <a:xfrm>
              <a:off x="5660" y="6989"/>
              <a:ext cx="230" cy="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Rectangle 1"/>
          <p:cNvSpPr>
            <a:spLocks noChangeArrowheads="1"/>
          </p:cNvSpPr>
          <p:nvPr/>
        </p:nvSpPr>
        <p:spPr bwMode="auto">
          <a:xfrm>
            <a:off x="3214678" y="4071942"/>
            <a:ext cx="5929322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77800" eaLnBrk="0" hangingPunct="0"/>
            <a:r>
              <a:rPr kumimoji="0" lang="ru-RU" sz="2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Откуда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или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2·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0" y="4929198"/>
            <a:ext cx="9144000" cy="9233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77800" eaLnBrk="0" hangingPunct="0"/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Уравнение гармонических колебаний  </a:t>
            </a:r>
            <a:r>
              <a:rPr lang="en-US" sz="2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t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примет вид   </a:t>
            </a:r>
            <a:r>
              <a:rPr lang="ru-RU" sz="2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2·</a:t>
            </a:r>
            <a:r>
              <a:rPr lang="en-US" sz="2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t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1 ,</a:t>
            </a:r>
            <a:endParaRPr kumimoji="0" lang="ru-RU" sz="2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4714876" y="5334672"/>
            <a:ext cx="2357454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77800" eaLnBrk="0" hangingPunct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t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7143768" y="5357826"/>
            <a:ext cx="164307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77800" eaLnBrk="0" hangingPunct="0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/4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714480" y="5857892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40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1"/>
          <p:cNvSpPr>
            <a:spLocks noChangeArrowheads="1"/>
          </p:cNvSpPr>
          <p:nvPr/>
        </p:nvSpPr>
        <p:spPr bwMode="auto">
          <a:xfrm>
            <a:off x="0" y="5977614"/>
            <a:ext cx="164307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77800" eaLnBrk="0" hangingPunct="0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/4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3571868" y="5929330"/>
            <a:ext cx="2857520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77800" eaLnBrk="0" hangingPunct="0"/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/8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1"/>
          <p:cNvSpPr>
            <a:spLocks noChangeArrowheads="1"/>
          </p:cNvSpPr>
          <p:nvPr/>
        </p:nvSpPr>
        <p:spPr bwMode="auto">
          <a:xfrm>
            <a:off x="7578791" y="6273249"/>
            <a:ext cx="1565209" cy="5847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Стр.29</a:t>
            </a:r>
            <a:endParaRPr kumimoji="0" lang="en-US" sz="32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/>
      <p:bldP spid="25" grpId="0" animBg="1"/>
      <p:bldP spid="32" grpId="0"/>
      <p:bldP spid="33" grpId="0"/>
      <p:bldP spid="37" grpId="0" animBg="1"/>
      <p:bldP spid="41" grpId="0"/>
      <p:bldP spid="45" grpId="0" animBg="1"/>
      <p:bldP spid="46" grpId="0" animBg="1"/>
      <p:bldP spid="48" grpId="0" animBg="1"/>
      <p:bldP spid="49" grpId="0" animBg="1"/>
      <p:bldP spid="50" grpId="0"/>
      <p:bldP spid="51" grpId="0" animBg="1"/>
      <p:bldP spid="52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8957</TotalTime>
  <Words>900</Words>
  <Application>Microsoft Office PowerPoint</Application>
  <PresentationFormat>Экран (4:3)</PresentationFormat>
  <Paragraphs>154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1220</cp:revision>
  <dcterms:created xsi:type="dcterms:W3CDTF">2009-11-04T14:29:22Z</dcterms:created>
  <dcterms:modified xsi:type="dcterms:W3CDTF">2020-11-08T13:50:25Z</dcterms:modified>
</cp:coreProperties>
</file>