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8"/>
  </p:notesMasterIdLst>
  <p:sldIdLst>
    <p:sldId id="385" r:id="rId2"/>
    <p:sldId id="434" r:id="rId3"/>
    <p:sldId id="435" r:id="rId4"/>
    <p:sldId id="438" r:id="rId5"/>
    <p:sldId id="443" r:id="rId6"/>
    <p:sldId id="316" r:id="rId7"/>
    <p:sldId id="391" r:id="rId8"/>
    <p:sldId id="423" r:id="rId9"/>
    <p:sldId id="424" r:id="rId10"/>
    <p:sldId id="427" r:id="rId11"/>
    <p:sldId id="396" r:id="rId12"/>
    <p:sldId id="420" r:id="rId13"/>
    <p:sldId id="422" r:id="rId14"/>
    <p:sldId id="437" r:id="rId15"/>
    <p:sldId id="441" r:id="rId16"/>
    <p:sldId id="442" r:id="rId17"/>
    <p:sldId id="426" r:id="rId18"/>
    <p:sldId id="428" r:id="rId19"/>
    <p:sldId id="406" r:id="rId20"/>
    <p:sldId id="429" r:id="rId21"/>
    <p:sldId id="403" r:id="rId22"/>
    <p:sldId id="445" r:id="rId23"/>
    <p:sldId id="432" r:id="rId24"/>
    <p:sldId id="436" r:id="rId25"/>
    <p:sldId id="446" r:id="rId26"/>
    <p:sldId id="431" r:id="rId27"/>
    <p:sldId id="447" r:id="rId28"/>
    <p:sldId id="448" r:id="rId29"/>
    <p:sldId id="450" r:id="rId30"/>
    <p:sldId id="449" r:id="rId31"/>
    <p:sldId id="451" r:id="rId32"/>
    <p:sldId id="444" r:id="rId33"/>
    <p:sldId id="421" r:id="rId34"/>
    <p:sldId id="379" r:id="rId35"/>
    <p:sldId id="433" r:id="rId36"/>
    <p:sldId id="440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00FF"/>
    <a:srgbClr val="000099"/>
    <a:srgbClr val="0033CC"/>
    <a:srgbClr val="66CCFF"/>
    <a:srgbClr val="006600"/>
    <a:srgbClr val="003300"/>
    <a:srgbClr val="0014AC"/>
    <a:srgbClr val="220FB1"/>
    <a:srgbClr val="365D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inimized">
    <p:restoredLeft sz="15620"/>
    <p:restoredTop sz="99822" autoAdjust="0"/>
  </p:normalViewPr>
  <p:slideViewPr>
    <p:cSldViewPr>
      <p:cViewPr>
        <p:scale>
          <a:sx n="60" d="100"/>
          <a:sy n="60" d="100"/>
        </p:scale>
        <p:origin x="-2808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4" Type="http://schemas.openxmlformats.org/officeDocument/2006/relationships/audio" Target="../media/audio8.wav"/><Relationship Id="rId9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7.wav"/><Relationship Id="rId7" Type="http://schemas.openxmlformats.org/officeDocument/2006/relationships/audio" Target="../media/audio1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10" Type="http://schemas.openxmlformats.org/officeDocument/2006/relationships/audio" Target="../media/audio8.wav"/><Relationship Id="rId4" Type="http://schemas.openxmlformats.org/officeDocument/2006/relationships/audio" Target="../media/audio9.wav"/><Relationship Id="rId9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8.jpeg"/><Relationship Id="rId5" Type="http://schemas.openxmlformats.org/officeDocument/2006/relationships/audio" Target="../media/audio1.wav"/><Relationship Id="rId10" Type="http://schemas.openxmlformats.org/officeDocument/2006/relationships/image" Target="../media/image7.jpeg"/><Relationship Id="rId4" Type="http://schemas.openxmlformats.org/officeDocument/2006/relationships/audio" Target="../media/audio4.wav"/><Relationship Id="rId9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2.wav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17.jpeg"/><Relationship Id="rId5" Type="http://schemas.openxmlformats.org/officeDocument/2006/relationships/audio" Target="../media/audio5.wav"/><Relationship Id="rId10" Type="http://schemas.openxmlformats.org/officeDocument/2006/relationships/audio" Target="../media/audio9.wav"/><Relationship Id="rId4" Type="http://schemas.openxmlformats.org/officeDocument/2006/relationships/audio" Target="../media/audio10.wav"/><Relationship Id="rId9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3810000"/>
          <a:ext cx="9144000" cy="3048000"/>
        </p:xfrm>
        <a:graphic>
          <a:graphicData uri="http://schemas.openxmlformats.org/drawingml/2006/table">
            <a:tbl>
              <a:tblPr/>
              <a:tblGrid>
                <a:gridCol w="8286776"/>
                <a:gridCol w="85722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консультация</a:t>
                      </a:r>
                      <a:r>
                        <a:rPr lang="ru-RU" sz="2000" i="1" baseline="0" dirty="0" smtClean="0">
                          <a:latin typeface="Times New Roman"/>
                          <a:ea typeface="Times New Roman"/>
                        </a:rPr>
                        <a:t> по гр№1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    2. 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Постановка проблемы:  «Совершает ли поле работу, или работу совершает заряд, находящийся в поле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?.»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Гильза между электроскопами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.Эвристическая беседа по теме 12 с  решением поставленной проблемы, выкладкам на доске, демонстрациями и заполнением справочника № 3.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 Повторение материала темы по опорному конспекту и акцентуацией сложных моментов.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     5.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Первичная обратная связь по ???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стр. 117 (1,2), стр. 119 (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1,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2,3,4), стр.120 (1,/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 рис. на стр. 107/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,3).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Д.З. т.12 (пар.45 -48),  ??? после параграфов.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-75839"/>
            <a:ext cx="892971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7Урок - 10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эл.ст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№ 39.         раздел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/Т12/ РАБОТА ПОЛЯ ПРИ ПЕРЕМЕЩЕНИИ ЗАРЯДА.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понятия «потенциал» и «разность потенциалов».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ИЗУЧЕНИЯ ПОНЯТИЙ «ПОТЕНЦИАЛ» И «РАЗНОСТЬ ПОТЕНЦИАЛОВ», «ОДИН ВОЛЬТ», «ЭКВИПОТЕНЦИАЛЬНЫЕ ПОВЕРХНОСТИ»,  РЕШЕНИЕ ВОПРОСА О СУПЕРПОЗИЦИИ ПОЛЕЙ,  О СВЯЗИ НАПРЯЖЕННОСТИ И РАЗНОСТИ ПОТЕНЦИАЛОВ, О ИЗМЕРЕНИИ РАЗНОСТИ ПОТЕНЦИАЛОВ, О ПОТЕНЦИАЛЬНОСТИ ЭЛ. ПОЛЯ.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Работа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Поля.    Принцип действия электроскопа.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Эквипотенциальные поверхности  заряженного проводника.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71"/>
          <p:cNvSpPr/>
          <p:nvPr/>
        </p:nvSpPr>
        <p:spPr>
          <a:xfrm>
            <a:off x="1000100" y="4643446"/>
            <a:ext cx="221457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812449"/>
            <a:ext cx="412311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 связь </a:t>
            </a:r>
            <a:r>
              <a:rPr lang="ru-RU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  и  </a:t>
            </a:r>
            <a:r>
              <a:rPr lang="en-US" sz="48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48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endParaRPr lang="ru-RU" sz="4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28926" y="1928802"/>
            <a:ext cx="714380" cy="763755"/>
            <a:chOff x="846" y="9235"/>
            <a:chExt cx="366" cy="388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" name="Группа 12"/>
          <p:cNvGrpSpPr/>
          <p:nvPr/>
        </p:nvGrpSpPr>
        <p:grpSpPr>
          <a:xfrm>
            <a:off x="4214810" y="2357430"/>
            <a:ext cx="857256" cy="785818"/>
            <a:chOff x="1071538" y="0"/>
            <a:chExt cx="857256" cy="785818"/>
          </a:xfrm>
        </p:grpSpPr>
        <p:sp>
          <p:nvSpPr>
            <p:cNvPr id="14" name="Text Box 32"/>
            <p:cNvSpPr txBox="1">
              <a:spLocks noChangeArrowheads="1"/>
            </p:cNvSpPr>
            <p:nvPr/>
          </p:nvSpPr>
          <p:spPr bwMode="auto">
            <a:xfrm>
              <a:off x="1071538" y="0"/>
              <a:ext cx="857256" cy="78581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flipV="1">
              <a:off x="1173470" y="74612"/>
              <a:ext cx="3571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2428860" y="2357430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пробн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71406" y="1928798"/>
            <a:ext cx="1143008" cy="1607724"/>
            <a:chOff x="1664" y="4813"/>
            <a:chExt cx="366" cy="594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20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22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21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1142984"/>
            <a:ext cx="1147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/>
          <p:cNvSpPr>
            <a:spLocks/>
          </p:cNvSpPr>
          <p:nvPr/>
        </p:nvSpPr>
        <p:spPr bwMode="auto">
          <a:xfrm rot="16200000">
            <a:off x="3679025" y="1178703"/>
            <a:ext cx="428628" cy="1214446"/>
          </a:xfrm>
          <a:prstGeom prst="rightBrace">
            <a:avLst>
              <a:gd name="adj1" fmla="val 55357"/>
              <a:gd name="adj2" fmla="val 53000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                                               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214422"/>
            <a:ext cx="53091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00430" y="935164"/>
            <a:ext cx="928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671880" y="2300280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143504" y="2428868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398275" y="1214422"/>
            <a:ext cx="53091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5143504" y="286005"/>
            <a:ext cx="4000496" cy="92841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en-US" sz="4800" b="1" dirty="0" smtClean="0">
                <a:solidFill>
                  <a:srgbClr val="C00000"/>
                </a:solidFill>
                <a:sym typeface="Symbol"/>
              </a:rPr>
              <a:t>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143504" y="1214422"/>
            <a:ext cx="3786214" cy="928417"/>
          </a:xfrm>
          <a:prstGeom prst="rect">
            <a:avLst/>
          </a:prstGeom>
          <a:solidFill>
            <a:schemeClr val="bg2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072066" y="3643591"/>
            <a:ext cx="4000496" cy="92841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929322" y="4572008"/>
            <a:ext cx="2786082" cy="92841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120892" y="4557722"/>
            <a:ext cx="1142119" cy="92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 </a:t>
            </a:r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233111" y="5354437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d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Группа 46"/>
          <p:cNvGrpSpPr/>
          <p:nvPr/>
        </p:nvGrpSpPr>
        <p:grpSpPr>
          <a:xfrm>
            <a:off x="1071538" y="4843474"/>
            <a:ext cx="2045416" cy="1000132"/>
            <a:chOff x="4319277" y="4827266"/>
            <a:chExt cx="2045416" cy="1000132"/>
          </a:xfrm>
        </p:grpSpPr>
        <p:sp>
          <p:nvSpPr>
            <p:cNvPr id="52" name="Text Box 32"/>
            <p:cNvSpPr txBox="1">
              <a:spLocks noChangeArrowheads="1"/>
            </p:cNvSpPr>
            <p:nvPr/>
          </p:nvSpPr>
          <p:spPr bwMode="auto">
            <a:xfrm>
              <a:off x="4319277" y="4827266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86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Group 9"/>
          <p:cNvGrpSpPr>
            <a:grpSpLocks/>
          </p:cNvGrpSpPr>
          <p:nvPr/>
        </p:nvGrpSpPr>
        <p:grpSpPr bwMode="auto">
          <a:xfrm>
            <a:off x="3286116" y="4643446"/>
            <a:ext cx="1445212" cy="1308023"/>
            <a:chOff x="11410" y="3511"/>
            <a:chExt cx="1142" cy="827"/>
          </a:xfrm>
        </p:grpSpPr>
        <p:sp>
          <p:nvSpPr>
            <p:cNvPr id="56" name="Line 10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8" name="Group 11"/>
            <p:cNvGrpSpPr>
              <a:grpSpLocks/>
            </p:cNvGrpSpPr>
            <p:nvPr/>
          </p:nvGrpSpPr>
          <p:grpSpPr bwMode="auto">
            <a:xfrm>
              <a:off x="11410" y="3511"/>
              <a:ext cx="1142" cy="827"/>
              <a:chOff x="10914" y="3779"/>
              <a:chExt cx="913" cy="827"/>
            </a:xfrm>
          </p:grpSpPr>
          <p:sp>
            <p:nvSpPr>
              <p:cNvPr id="59" name="Text Box 12"/>
              <p:cNvSpPr txBox="1">
                <a:spLocks noChangeArrowheads="1"/>
              </p:cNvSpPr>
              <p:nvPr/>
            </p:nvSpPr>
            <p:spPr bwMode="auto">
              <a:xfrm>
                <a:off x="10963" y="3779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4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 Box 13"/>
              <p:cNvSpPr txBox="1">
                <a:spLocks noChangeArrowheads="1"/>
              </p:cNvSpPr>
              <p:nvPr/>
            </p:nvSpPr>
            <p:spPr bwMode="auto">
              <a:xfrm>
                <a:off x="10914" y="4156"/>
                <a:ext cx="86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4000" b="1" dirty="0" smtClean="0">
                    <a:latin typeface="Times New Roman" pitchFamily="18" charset="0"/>
                    <a:cs typeface="Times New Roman" pitchFamily="18" charset="0"/>
                  </a:rPr>
                  <a:t>м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8" name="Двойные круглые скобки 67"/>
          <p:cNvSpPr/>
          <p:nvPr/>
        </p:nvSpPr>
        <p:spPr>
          <a:xfrm>
            <a:off x="3286116" y="4786322"/>
            <a:ext cx="1143008" cy="107157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857752" y="5572140"/>
            <a:ext cx="4071966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убывания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143504" y="3786467"/>
            <a:ext cx="857256" cy="714380"/>
          </a:xfrm>
          <a:prstGeom prst="round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504156" y="3757053"/>
            <a:ext cx="782620" cy="714380"/>
          </a:xfrm>
          <a:prstGeom prst="roundRect">
            <a:avLst/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1285853" y="0"/>
            <a:ext cx="2428892" cy="92841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48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пр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3071802" y="214290"/>
            <a:ext cx="3429024" cy="2857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5400000">
            <a:off x="5072066" y="2357430"/>
            <a:ext cx="857256" cy="1588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3714744" y="-33061"/>
            <a:ext cx="5429256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Динамическое определение работы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14844 0.005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3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0.00416 L 0.15209 0.0006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16" grpId="0"/>
      <p:bldP spid="28" grpId="0"/>
      <p:bldP spid="1026" grpId="0" animBg="1"/>
      <p:bldP spid="29" grpId="0" animBg="1"/>
      <p:bldP spid="35" grpId="0"/>
      <p:bldP spid="1028" grpId="0" animBg="1"/>
      <p:bldP spid="70" grpId="0" animBg="1"/>
      <p:bldP spid="43" grpId="0" animBg="1"/>
      <p:bldP spid="44" grpId="0" animBg="1"/>
      <p:bldP spid="45" grpId="0" animBg="1"/>
      <p:bldP spid="46" grpId="0" animBg="1"/>
      <p:bldP spid="47" grpId="0"/>
      <p:bldP spid="47" grpId="1"/>
      <p:bldP spid="48" grpId="0"/>
      <p:bldP spid="48" grpId="2"/>
      <p:bldP spid="68" grpId="0" animBg="1"/>
      <p:bldP spid="69" grpId="0" animBg="1"/>
      <p:bldP spid="49" grpId="0" animBg="1"/>
      <p:bldP spid="51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ямоугольник 140"/>
          <p:cNvSpPr/>
          <p:nvPr/>
        </p:nvSpPr>
        <p:spPr>
          <a:xfrm>
            <a:off x="1928794" y="1142984"/>
            <a:ext cx="545534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   2     1    0    -1   -2   -3 В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1406" y="639529"/>
            <a:ext cx="714380" cy="763755"/>
            <a:chOff x="846" y="9235"/>
            <a:chExt cx="366" cy="38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286776" y="710967"/>
            <a:ext cx="714380" cy="604639"/>
            <a:chOff x="846" y="9235"/>
            <a:chExt cx="366" cy="388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59197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714348" y="142852"/>
            <a:ext cx="7715304" cy="1357322"/>
            <a:chOff x="714348" y="142852"/>
            <a:chExt cx="7715304" cy="1357322"/>
          </a:xfrm>
        </p:grpSpPr>
        <p:sp>
          <p:nvSpPr>
            <p:cNvPr id="57" name="Дуга 56"/>
            <p:cNvSpPr/>
            <p:nvPr/>
          </p:nvSpPr>
          <p:spPr>
            <a:xfrm>
              <a:off x="714348" y="142852"/>
              <a:ext cx="7715304" cy="1357322"/>
            </a:xfrm>
            <a:prstGeom prst="arc">
              <a:avLst>
                <a:gd name="adj1" fmla="val 10781463"/>
                <a:gd name="adj2" fmla="val 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4429124" y="142852"/>
              <a:ext cx="357190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Группа 64"/>
          <p:cNvGrpSpPr/>
          <p:nvPr/>
        </p:nvGrpSpPr>
        <p:grpSpPr>
          <a:xfrm>
            <a:off x="785786" y="1013287"/>
            <a:ext cx="7500990" cy="12507"/>
            <a:chOff x="785786" y="1013287"/>
            <a:chExt cx="7500990" cy="12507"/>
          </a:xfrm>
        </p:grpSpPr>
        <p:cxnSp>
          <p:nvCxnSpPr>
            <p:cNvPr id="61" name="Прямая соединительная линия 60"/>
            <p:cNvCxnSpPr>
              <a:stCxn id="7" idx="6"/>
              <a:endCxn id="14" idx="2"/>
            </p:cNvCxnSpPr>
            <p:nvPr/>
          </p:nvCxnSpPr>
          <p:spPr>
            <a:xfrm flipV="1">
              <a:off x="785786" y="1013287"/>
              <a:ext cx="7500990" cy="812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>
              <a:off x="5002340" y="1024206"/>
              <a:ext cx="357190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Группа 68"/>
          <p:cNvGrpSpPr/>
          <p:nvPr/>
        </p:nvGrpSpPr>
        <p:grpSpPr>
          <a:xfrm>
            <a:off x="486386" y="-2071726"/>
            <a:ext cx="8215370" cy="5500726"/>
            <a:chOff x="486386" y="-2071726"/>
            <a:chExt cx="8215370" cy="5500726"/>
          </a:xfrm>
        </p:grpSpPr>
        <p:sp>
          <p:nvSpPr>
            <p:cNvPr id="58" name="Дуга 57"/>
            <p:cNvSpPr/>
            <p:nvPr/>
          </p:nvSpPr>
          <p:spPr>
            <a:xfrm flipV="1">
              <a:off x="486386" y="-2071726"/>
              <a:ext cx="8215370" cy="5500726"/>
            </a:xfrm>
            <a:prstGeom prst="arc">
              <a:avLst>
                <a:gd name="adj1" fmla="val 11191249"/>
                <a:gd name="adj2" fmla="val 21117084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7" name="Прямая со стрелкой 66"/>
            <p:cNvCxnSpPr/>
            <p:nvPr/>
          </p:nvCxnSpPr>
          <p:spPr>
            <a:xfrm rot="-1740000">
              <a:off x="7143768" y="2756964"/>
              <a:ext cx="357190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 rot="1980000">
              <a:off x="1621035" y="2670482"/>
              <a:ext cx="357190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214546" y="3357562"/>
            <a:ext cx="45253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Линии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напряженности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9" name="Group 12"/>
          <p:cNvGrpSpPr>
            <a:grpSpLocks/>
          </p:cNvGrpSpPr>
          <p:nvPr/>
        </p:nvGrpSpPr>
        <p:grpSpPr bwMode="auto">
          <a:xfrm>
            <a:off x="-2432598" y="-2000288"/>
            <a:ext cx="6147342" cy="5929354"/>
            <a:chOff x="12153" y="6405"/>
            <a:chExt cx="1198" cy="1209"/>
          </a:xfrm>
        </p:grpSpPr>
        <p:sp>
          <p:nvSpPr>
            <p:cNvPr id="106" name="Oval 13"/>
            <p:cNvSpPr>
              <a:spLocks noChangeArrowheads="1"/>
            </p:cNvSpPr>
            <p:nvPr/>
          </p:nvSpPr>
          <p:spPr bwMode="auto">
            <a:xfrm>
              <a:off x="12430" y="6716"/>
              <a:ext cx="645" cy="645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Oval 14"/>
            <p:cNvSpPr>
              <a:spLocks noChangeArrowheads="1"/>
            </p:cNvSpPr>
            <p:nvPr/>
          </p:nvSpPr>
          <p:spPr bwMode="auto">
            <a:xfrm>
              <a:off x="12303" y="6555"/>
              <a:ext cx="899" cy="921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Oval 15"/>
            <p:cNvSpPr>
              <a:spLocks noChangeArrowheads="1"/>
            </p:cNvSpPr>
            <p:nvPr/>
          </p:nvSpPr>
          <p:spPr bwMode="auto">
            <a:xfrm>
              <a:off x="12153" y="6405"/>
              <a:ext cx="1198" cy="1209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0" name="Group 12"/>
          <p:cNvGrpSpPr>
            <a:grpSpLocks/>
          </p:cNvGrpSpPr>
          <p:nvPr/>
        </p:nvGrpSpPr>
        <p:grpSpPr bwMode="auto">
          <a:xfrm>
            <a:off x="5214942" y="-2071726"/>
            <a:ext cx="6504532" cy="6286544"/>
            <a:chOff x="12153" y="6405"/>
            <a:chExt cx="1198" cy="1209"/>
          </a:xfrm>
        </p:grpSpPr>
        <p:sp>
          <p:nvSpPr>
            <p:cNvPr id="114" name="Oval 13"/>
            <p:cNvSpPr>
              <a:spLocks noChangeArrowheads="1"/>
            </p:cNvSpPr>
            <p:nvPr/>
          </p:nvSpPr>
          <p:spPr bwMode="auto">
            <a:xfrm>
              <a:off x="12430" y="6716"/>
              <a:ext cx="645" cy="645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Oval 14"/>
            <p:cNvSpPr>
              <a:spLocks noChangeArrowheads="1"/>
            </p:cNvSpPr>
            <p:nvPr/>
          </p:nvSpPr>
          <p:spPr bwMode="auto">
            <a:xfrm>
              <a:off x="12303" y="6555"/>
              <a:ext cx="899" cy="921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Oval 15"/>
            <p:cNvSpPr>
              <a:spLocks noChangeArrowheads="1"/>
            </p:cNvSpPr>
            <p:nvPr/>
          </p:nvSpPr>
          <p:spPr bwMode="auto">
            <a:xfrm>
              <a:off x="12153" y="6405"/>
              <a:ext cx="1198" cy="1209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18" name="Прямая соединительная линия 117"/>
          <p:cNvCxnSpPr/>
          <p:nvPr/>
        </p:nvCxnSpPr>
        <p:spPr>
          <a:xfrm rot="16200000" flipH="1">
            <a:off x="2100258" y="2286004"/>
            <a:ext cx="4643446" cy="71438"/>
          </a:xfrm>
          <a:prstGeom prst="line">
            <a:avLst/>
          </a:prstGeom>
          <a:ln w="5715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212936" y="0"/>
            <a:ext cx="557364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Эквипотенциальные …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00232" y="5000636"/>
            <a:ext cx="5705280" cy="83099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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=0 т.е.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=90</a:t>
            </a:r>
            <a:r>
              <a:rPr lang="ru-RU" sz="48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animBg="1"/>
      <p:bldP spid="16" grpId="0"/>
      <p:bldP spid="17" grpId="0"/>
      <p:bldP spid="35841" grpId="0"/>
      <p:bldP spid="34" grpId="0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0034" y="853843"/>
            <a:ext cx="380104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   1    0    -1   -2В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43240" y="4572008"/>
            <a:ext cx="221086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 1   0   -1 -2В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3" name="Группа 68"/>
          <p:cNvGrpSpPr/>
          <p:nvPr/>
        </p:nvGrpSpPr>
        <p:grpSpPr>
          <a:xfrm>
            <a:off x="2428860" y="1643050"/>
            <a:ext cx="714380" cy="646331"/>
            <a:chOff x="6643702" y="350142"/>
            <a:chExt cx="714380" cy="646331"/>
          </a:xfrm>
        </p:grpSpPr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4143372" y="1214422"/>
            <a:ext cx="478631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Е=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убывания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557364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Эквипотенциальные …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214282" y="2857496"/>
            <a:ext cx="4357718" cy="4357694"/>
            <a:chOff x="14066" y="5760"/>
            <a:chExt cx="1556" cy="1590"/>
          </a:xfrm>
        </p:grpSpPr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14285" y="5909"/>
              <a:ext cx="1198" cy="1209"/>
              <a:chOff x="12153" y="6405"/>
              <a:chExt cx="1198" cy="1209"/>
            </a:xfrm>
          </p:grpSpPr>
          <p:sp>
            <p:nvSpPr>
              <p:cNvPr id="1037" name="Oval 13"/>
              <p:cNvSpPr>
                <a:spLocks noChangeArrowheads="1"/>
              </p:cNvSpPr>
              <p:nvPr/>
            </p:nvSpPr>
            <p:spPr bwMode="auto">
              <a:xfrm>
                <a:off x="12430" y="6716"/>
                <a:ext cx="645" cy="64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Oval 14"/>
              <p:cNvSpPr>
                <a:spLocks noChangeArrowheads="1"/>
              </p:cNvSpPr>
              <p:nvPr/>
            </p:nvSpPr>
            <p:spPr bwMode="auto">
              <a:xfrm>
                <a:off x="12303" y="6555"/>
                <a:ext cx="899" cy="921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Oval 15"/>
              <p:cNvSpPr>
                <a:spLocks noChangeArrowheads="1"/>
              </p:cNvSpPr>
              <p:nvPr/>
            </p:nvSpPr>
            <p:spPr bwMode="auto">
              <a:xfrm>
                <a:off x="12153" y="6405"/>
                <a:ext cx="1198" cy="1209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40" name="Group 16"/>
            <p:cNvGrpSpPr>
              <a:grpSpLocks/>
            </p:cNvGrpSpPr>
            <p:nvPr/>
          </p:nvGrpSpPr>
          <p:grpSpPr bwMode="auto">
            <a:xfrm>
              <a:off x="14066" y="5760"/>
              <a:ext cx="1556" cy="1590"/>
              <a:chOff x="14066" y="5760"/>
              <a:chExt cx="1556" cy="1590"/>
            </a:xfrm>
          </p:grpSpPr>
          <p:grpSp>
            <p:nvGrpSpPr>
              <p:cNvPr id="1041" name="Group 17"/>
              <p:cNvGrpSpPr>
                <a:grpSpLocks/>
              </p:cNvGrpSpPr>
              <p:nvPr/>
            </p:nvGrpSpPr>
            <p:grpSpPr bwMode="auto">
              <a:xfrm>
                <a:off x="14263" y="5760"/>
                <a:ext cx="1359" cy="1590"/>
                <a:chOff x="12131" y="6244"/>
                <a:chExt cx="1359" cy="1590"/>
              </a:xfrm>
            </p:grpSpPr>
            <p:grpSp>
              <p:nvGrpSpPr>
                <p:cNvPr id="1042" name="Group 18"/>
                <p:cNvGrpSpPr>
                  <a:grpSpLocks/>
                </p:cNvGrpSpPr>
                <p:nvPr/>
              </p:nvGrpSpPr>
              <p:grpSpPr bwMode="auto">
                <a:xfrm>
                  <a:off x="12602" y="6878"/>
                  <a:ext cx="277" cy="277"/>
                  <a:chOff x="5391" y="3318"/>
                  <a:chExt cx="277" cy="277"/>
                </a:xfrm>
              </p:grpSpPr>
              <p:sp>
                <p:nvSpPr>
                  <p:cNvPr id="1043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5391" y="3318"/>
                    <a:ext cx="277" cy="277"/>
                  </a:xfrm>
                  <a:prstGeom prst="ellips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044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5436" y="3355"/>
                    <a:ext cx="219" cy="219"/>
                    <a:chOff x="5309" y="2837"/>
                    <a:chExt cx="219" cy="219"/>
                  </a:xfrm>
                </p:grpSpPr>
                <p:sp>
                  <p:nvSpPr>
                    <p:cNvPr id="1045" name="Line 21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5309" y="2947"/>
                      <a:ext cx="219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6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09" y="2948"/>
                      <a:ext cx="219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047" name="Group 23"/>
                <p:cNvGrpSpPr>
                  <a:grpSpLocks/>
                </p:cNvGrpSpPr>
                <p:nvPr/>
              </p:nvGrpSpPr>
              <p:grpSpPr bwMode="auto">
                <a:xfrm>
                  <a:off x="12131" y="6244"/>
                  <a:ext cx="1359" cy="1590"/>
                  <a:chOff x="12131" y="6244"/>
                  <a:chExt cx="1359" cy="1590"/>
                </a:xfrm>
              </p:grpSpPr>
              <p:sp>
                <p:nvSpPr>
                  <p:cNvPr id="104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2891" y="7004"/>
                    <a:ext cx="599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49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41" y="6244"/>
                    <a:ext cx="0" cy="633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0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28" y="7154"/>
                    <a:ext cx="0" cy="68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1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131" y="6555"/>
                    <a:ext cx="529" cy="38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2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6" y="6463"/>
                    <a:ext cx="392" cy="461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2845" y="7131"/>
                    <a:ext cx="461" cy="438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4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143" y="7119"/>
                    <a:ext cx="460" cy="403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055" name="Line 31"/>
              <p:cNvSpPr>
                <a:spLocks noChangeShapeType="1"/>
              </p:cNvSpPr>
              <p:nvPr/>
            </p:nvSpPr>
            <p:spPr bwMode="auto">
              <a:xfrm flipH="1">
                <a:off x="14066" y="6555"/>
                <a:ext cx="65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9" name="Прямоугольник 38"/>
          <p:cNvSpPr/>
          <p:nvPr/>
        </p:nvSpPr>
        <p:spPr>
          <a:xfrm>
            <a:off x="3438720" y="3731598"/>
            <a:ext cx="5705280" cy="83099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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=0 т.е.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=90</a:t>
            </a:r>
            <a:r>
              <a:rPr lang="ru-RU" sz="48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71472" y="1160449"/>
            <a:ext cx="3708395" cy="1411295"/>
            <a:chOff x="12464" y="5036"/>
            <a:chExt cx="1702" cy="1012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12580" y="5056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12464" y="5827"/>
              <a:ext cx="1702" cy="2"/>
              <a:chOff x="12464" y="5551"/>
              <a:chExt cx="1702" cy="2"/>
            </a:xfrm>
          </p:grpSpPr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464" y="5551"/>
                <a:ext cx="116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>
                <a:off x="13383" y="5553"/>
                <a:ext cx="78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2914" y="5057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3260" y="5044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13616" y="5043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14007" y="5036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6716029" y="-142900"/>
            <a:ext cx="1142119" cy="9284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 </a:t>
            </a:r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28248" y="653815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d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Группа 46"/>
          <p:cNvGrpSpPr/>
          <p:nvPr/>
        </p:nvGrpSpPr>
        <p:grpSpPr>
          <a:xfrm>
            <a:off x="5666675" y="142852"/>
            <a:ext cx="2045416" cy="1000132"/>
            <a:chOff x="4319277" y="4827266"/>
            <a:chExt cx="2045416" cy="1000132"/>
          </a:xfrm>
        </p:grpSpPr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4319277" y="4827266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86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143504" y="2071678"/>
            <a:ext cx="4000496" cy="9284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en-US" sz="4400" b="1" dirty="0" smtClean="0">
                <a:solidFill>
                  <a:srgbClr val="C00000"/>
                </a:solidFill>
                <a:sym typeface="Symbol"/>
              </a:rPr>
              <a:t>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5143504" y="2857496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212008" y="3571876"/>
            <a:ext cx="1928794" cy="1071570"/>
          </a:xfrm>
          <a:prstGeom prst="round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0" grpId="0" animBg="1"/>
      <p:bldP spid="17" grpId="0" animBg="1"/>
      <p:bldP spid="39" grpId="0" animBg="1"/>
      <p:bldP spid="39" grpId="1" animBg="1"/>
      <p:bldP spid="41" grpId="0" animBg="1"/>
      <p:bldP spid="42" grpId="0"/>
      <p:bldP spid="46" grpId="0" animBg="1"/>
      <p:bldP spid="49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077" name="Group 29"/>
          <p:cNvGrpSpPr>
            <a:grpSpLocks/>
          </p:cNvGrpSpPr>
          <p:nvPr/>
        </p:nvGrpSpPr>
        <p:grpSpPr bwMode="auto">
          <a:xfrm>
            <a:off x="285720" y="857232"/>
            <a:ext cx="5929322" cy="3792553"/>
            <a:chOff x="12327" y="6525"/>
            <a:chExt cx="2383" cy="1558"/>
          </a:xfrm>
        </p:grpSpPr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 flipV="1">
              <a:off x="13697" y="7362"/>
              <a:ext cx="219" cy="2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79" name="Group 31"/>
            <p:cNvGrpSpPr>
              <a:grpSpLocks/>
            </p:cNvGrpSpPr>
            <p:nvPr/>
          </p:nvGrpSpPr>
          <p:grpSpPr bwMode="auto">
            <a:xfrm>
              <a:off x="12327" y="6525"/>
              <a:ext cx="2383" cy="1558"/>
              <a:chOff x="12317" y="6525"/>
              <a:chExt cx="2383" cy="1558"/>
            </a:xfrm>
          </p:grpSpPr>
          <p:grpSp>
            <p:nvGrpSpPr>
              <p:cNvPr id="2080" name="Group 32"/>
              <p:cNvGrpSpPr>
                <a:grpSpLocks/>
              </p:cNvGrpSpPr>
              <p:nvPr/>
            </p:nvGrpSpPr>
            <p:grpSpPr bwMode="auto">
              <a:xfrm>
                <a:off x="12317" y="6525"/>
                <a:ext cx="853" cy="1346"/>
                <a:chOff x="12317" y="6525"/>
                <a:chExt cx="853" cy="1346"/>
              </a:xfrm>
            </p:grpSpPr>
            <p:sp>
              <p:nvSpPr>
                <p:cNvPr id="2081" name="Oval 33"/>
                <p:cNvSpPr>
                  <a:spLocks noChangeArrowheads="1"/>
                </p:cNvSpPr>
                <p:nvPr/>
              </p:nvSpPr>
              <p:spPr bwMode="auto">
                <a:xfrm>
                  <a:off x="12317" y="6743"/>
                  <a:ext cx="853" cy="853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2082" name="Group 34"/>
                <p:cNvGrpSpPr>
                  <a:grpSpLocks/>
                </p:cNvGrpSpPr>
                <p:nvPr/>
              </p:nvGrpSpPr>
              <p:grpSpPr bwMode="auto">
                <a:xfrm>
                  <a:off x="12452" y="7583"/>
                  <a:ext cx="599" cy="288"/>
                  <a:chOff x="14640" y="7291"/>
                  <a:chExt cx="599" cy="288"/>
                </a:xfrm>
              </p:grpSpPr>
              <p:sp>
                <p:nvSpPr>
                  <p:cNvPr id="208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4929" y="7291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8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4640" y="7573"/>
                    <a:ext cx="599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85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2744" y="6525"/>
                  <a:ext cx="0" cy="955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6" name="Line 38"/>
                <p:cNvSpPr>
                  <a:spLocks noChangeShapeType="1"/>
                </p:cNvSpPr>
                <p:nvPr/>
              </p:nvSpPr>
              <p:spPr bwMode="auto">
                <a:xfrm>
                  <a:off x="12573" y="6975"/>
                  <a:ext cx="414" cy="414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7" name="Arc 39"/>
                <p:cNvSpPr>
                  <a:spLocks/>
                </p:cNvSpPr>
                <p:nvPr/>
              </p:nvSpPr>
              <p:spPr bwMode="auto">
                <a:xfrm flipV="1">
                  <a:off x="12790" y="7238"/>
                  <a:ext cx="311" cy="25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088" name="Group 40"/>
              <p:cNvGrpSpPr>
                <a:grpSpLocks/>
              </p:cNvGrpSpPr>
              <p:nvPr/>
            </p:nvGrpSpPr>
            <p:grpSpPr bwMode="auto">
              <a:xfrm>
                <a:off x="13628" y="7131"/>
                <a:ext cx="1072" cy="850"/>
                <a:chOff x="13628" y="7131"/>
                <a:chExt cx="1072" cy="850"/>
              </a:xfrm>
            </p:grpSpPr>
            <p:grpSp>
              <p:nvGrpSpPr>
                <p:cNvPr id="2089" name="Group 41"/>
                <p:cNvGrpSpPr>
                  <a:grpSpLocks/>
                </p:cNvGrpSpPr>
                <p:nvPr/>
              </p:nvGrpSpPr>
              <p:grpSpPr bwMode="auto">
                <a:xfrm>
                  <a:off x="13628" y="7131"/>
                  <a:ext cx="1072" cy="553"/>
                  <a:chOff x="13628" y="7131"/>
                  <a:chExt cx="1072" cy="553"/>
                </a:xfrm>
              </p:grpSpPr>
              <p:sp>
                <p:nvSpPr>
                  <p:cNvPr id="209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3628" y="7131"/>
                    <a:ext cx="81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3675" y="7684"/>
                    <a:ext cx="81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4446" y="7131"/>
                    <a:ext cx="254" cy="26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3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80" y="7373"/>
                    <a:ext cx="219" cy="299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3651" y="7143"/>
                    <a:ext cx="254" cy="26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5" name="Group 47"/>
                <p:cNvGrpSpPr>
                  <a:grpSpLocks/>
                </p:cNvGrpSpPr>
                <p:nvPr/>
              </p:nvGrpSpPr>
              <p:grpSpPr bwMode="auto">
                <a:xfrm>
                  <a:off x="13881" y="7687"/>
                  <a:ext cx="599" cy="294"/>
                  <a:chOff x="14640" y="7291"/>
                  <a:chExt cx="599" cy="294"/>
                </a:xfrm>
              </p:grpSpPr>
              <p:sp>
                <p:nvSpPr>
                  <p:cNvPr id="209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4929" y="7291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4640" y="7585"/>
                    <a:ext cx="599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098" name="Group 50"/>
              <p:cNvGrpSpPr>
                <a:grpSpLocks/>
              </p:cNvGrpSpPr>
              <p:nvPr/>
            </p:nvGrpSpPr>
            <p:grpSpPr bwMode="auto">
              <a:xfrm>
                <a:off x="13432" y="7073"/>
                <a:ext cx="428" cy="393"/>
                <a:chOff x="14008" y="8525"/>
                <a:chExt cx="428" cy="393"/>
              </a:xfrm>
            </p:grpSpPr>
            <p:sp>
              <p:nvSpPr>
                <p:cNvPr id="2099" name="Line 51"/>
                <p:cNvSpPr>
                  <a:spLocks noChangeShapeType="1"/>
                </p:cNvSpPr>
                <p:nvPr/>
              </p:nvSpPr>
              <p:spPr bwMode="auto">
                <a:xfrm>
                  <a:off x="14008" y="8525"/>
                  <a:ext cx="311" cy="27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0" name="Oval 52"/>
                <p:cNvSpPr>
                  <a:spLocks noChangeArrowheads="1"/>
                </p:cNvSpPr>
                <p:nvPr/>
              </p:nvSpPr>
              <p:spPr bwMode="auto">
                <a:xfrm>
                  <a:off x="14294" y="8776"/>
                  <a:ext cx="142" cy="14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12741" y="6539"/>
                <a:ext cx="772" cy="536"/>
              </a:xfrm>
              <a:custGeom>
                <a:avLst/>
                <a:gdLst/>
                <a:ahLst/>
                <a:cxnLst>
                  <a:cxn ang="0">
                    <a:pos x="680" y="534"/>
                  </a:cxn>
                  <a:cxn ang="0">
                    <a:pos x="726" y="442"/>
                  </a:cxn>
                  <a:cxn ang="0">
                    <a:pos x="749" y="385"/>
                  </a:cxn>
                  <a:cxn ang="0">
                    <a:pos x="772" y="350"/>
                  </a:cxn>
                  <a:cxn ang="0">
                    <a:pos x="749" y="258"/>
                  </a:cxn>
                  <a:cxn ang="0">
                    <a:pos x="542" y="189"/>
                  </a:cxn>
                  <a:cxn ang="0">
                    <a:pos x="369" y="4"/>
                  </a:cxn>
                  <a:cxn ang="0">
                    <a:pos x="0" y="4"/>
                  </a:cxn>
                </a:cxnLst>
                <a:rect l="0" t="0" r="r" b="b"/>
                <a:pathLst>
                  <a:path w="772" h="536">
                    <a:moveTo>
                      <a:pt x="680" y="534"/>
                    </a:moveTo>
                    <a:cubicBezTo>
                      <a:pt x="702" y="440"/>
                      <a:pt x="673" y="536"/>
                      <a:pt x="726" y="442"/>
                    </a:cubicBezTo>
                    <a:cubicBezTo>
                      <a:pt x="736" y="424"/>
                      <a:pt x="740" y="403"/>
                      <a:pt x="749" y="385"/>
                    </a:cubicBezTo>
                    <a:cubicBezTo>
                      <a:pt x="755" y="373"/>
                      <a:pt x="764" y="362"/>
                      <a:pt x="772" y="350"/>
                    </a:cubicBezTo>
                    <a:cubicBezTo>
                      <a:pt x="764" y="319"/>
                      <a:pt x="763" y="286"/>
                      <a:pt x="749" y="258"/>
                    </a:cubicBezTo>
                    <a:cubicBezTo>
                      <a:pt x="729" y="217"/>
                      <a:pt x="570" y="192"/>
                      <a:pt x="542" y="189"/>
                    </a:cubicBezTo>
                    <a:cubicBezTo>
                      <a:pt x="517" y="156"/>
                      <a:pt x="436" y="6"/>
                      <a:pt x="369" y="4"/>
                    </a:cubicBezTo>
                    <a:cubicBezTo>
                      <a:pt x="246" y="0"/>
                      <a:pt x="123" y="4"/>
                      <a:pt x="0" y="4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102" name="Group 54"/>
              <p:cNvGrpSpPr>
                <a:grpSpLocks/>
              </p:cNvGrpSpPr>
              <p:nvPr/>
            </p:nvGrpSpPr>
            <p:grpSpPr bwMode="auto">
              <a:xfrm>
                <a:off x="12925" y="7541"/>
                <a:ext cx="461" cy="542"/>
                <a:chOff x="12925" y="7541"/>
                <a:chExt cx="461" cy="542"/>
              </a:xfrm>
            </p:grpSpPr>
            <p:sp>
              <p:nvSpPr>
                <p:cNvPr id="2103" name="Freeform 55"/>
                <p:cNvSpPr>
                  <a:spLocks/>
                </p:cNvSpPr>
                <p:nvPr/>
              </p:nvSpPr>
              <p:spPr bwMode="auto">
                <a:xfrm>
                  <a:off x="12925" y="7541"/>
                  <a:ext cx="318" cy="48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08" y="85"/>
                    </a:cxn>
                    <a:cxn ang="0">
                      <a:pos x="300" y="247"/>
                    </a:cxn>
                    <a:cxn ang="0">
                      <a:pos x="311" y="488"/>
                    </a:cxn>
                  </a:cxnLst>
                  <a:rect l="0" t="0" r="r" b="b"/>
                  <a:pathLst>
                    <a:path w="318" h="488">
                      <a:moveTo>
                        <a:pt x="0" y="28"/>
                      </a:moveTo>
                      <a:cubicBezTo>
                        <a:pt x="81" y="0"/>
                        <a:pt x="136" y="62"/>
                        <a:pt x="208" y="85"/>
                      </a:cubicBezTo>
                      <a:cubicBezTo>
                        <a:pt x="279" y="139"/>
                        <a:pt x="273" y="169"/>
                        <a:pt x="300" y="247"/>
                      </a:cubicBezTo>
                      <a:cubicBezTo>
                        <a:pt x="318" y="380"/>
                        <a:pt x="311" y="300"/>
                        <a:pt x="311" y="488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4" name="Line 56"/>
                <p:cNvSpPr>
                  <a:spLocks noChangeShapeType="1"/>
                </p:cNvSpPr>
                <p:nvPr/>
              </p:nvSpPr>
              <p:spPr bwMode="auto">
                <a:xfrm>
                  <a:off x="13121" y="8028"/>
                  <a:ext cx="265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5" name="Line 57"/>
                <p:cNvSpPr>
                  <a:spLocks noChangeShapeType="1"/>
                </p:cNvSpPr>
                <p:nvPr/>
              </p:nvSpPr>
              <p:spPr bwMode="auto">
                <a:xfrm>
                  <a:off x="13212" y="8083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9" name="Прямоугольник 58"/>
          <p:cNvSpPr/>
          <p:nvPr/>
        </p:nvSpPr>
        <p:spPr>
          <a:xfrm>
            <a:off x="0" y="0"/>
            <a:ext cx="643689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Поверхность проводника…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14348" y="4500570"/>
            <a:ext cx="524662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Эквипотенциальна …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7200" b="1" baseline="-2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7200" b="1" baseline="-25000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7200" b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85784" y="-214338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642918"/>
            <a:ext cx="6000792" cy="285752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№12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6-98 гр</a:t>
            </a:r>
            <a:r>
              <a:rPr lang="ru-RU" sz="4800" b="1" dirty="0" smtClean="0"/>
              <a:t>5/</a:t>
            </a:r>
            <a:r>
              <a:rPr lang="ru-RU" sz="4800" dirty="0" smtClean="0"/>
              <a:t>т12</a:t>
            </a:r>
          </a:p>
          <a:p>
            <a:pPr marL="0" indent="0" algn="ctr" eaLnBrk="1" hangingPunct="1">
              <a:lnSpc>
                <a:spcPts val="5500"/>
              </a:lnSpc>
              <a:buFont typeface="Wingdings" pitchFamily="2" charset="2"/>
              <a:buNone/>
            </a:pPr>
            <a:r>
              <a:rPr lang="ru-RU" sz="4800" dirty="0" smtClean="0"/>
              <a:t> </a:t>
            </a:r>
            <a:r>
              <a:rPr lang="ru-RU" sz="4800" b="1" dirty="0" smtClean="0"/>
              <a:t>732</a:t>
            </a: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733</a:t>
            </a:r>
            <a:r>
              <a:rPr lang="ru-RU" sz="4800" dirty="0" smtClean="0"/>
              <a:t> </a:t>
            </a:r>
            <a:r>
              <a:rPr lang="ru-RU" sz="4800" b="1" dirty="0" smtClean="0"/>
              <a:t>734эВ</a:t>
            </a: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735</a:t>
            </a:r>
            <a:r>
              <a:rPr lang="ru-RU" sz="4800" dirty="0" smtClean="0"/>
              <a:t> </a:t>
            </a:r>
            <a:r>
              <a:rPr lang="ru-RU" sz="4800" b="1" dirty="0" smtClean="0"/>
              <a:t>737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32" y="-23"/>
            <a:ext cx="9144032" cy="6858047"/>
            <a:chOff x="-32" y="-362459"/>
            <a:chExt cx="9144032" cy="7291969"/>
          </a:xfrm>
        </p:grpSpPr>
        <p:grpSp>
          <p:nvGrpSpPr>
            <p:cNvPr id="13" name="Группа 31"/>
            <p:cNvGrpSpPr/>
            <p:nvPr/>
          </p:nvGrpSpPr>
          <p:grpSpPr>
            <a:xfrm>
              <a:off x="-32" y="-362459"/>
              <a:ext cx="9144032" cy="7291945"/>
              <a:chOff x="-928758" y="1930211"/>
              <a:chExt cx="9144032" cy="7070928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-928758" y="2143139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9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lvl="0" algn="ctr">
                  <a:spcAft>
                    <a:spcPts val="1000"/>
                  </a:spcAft>
                </a:pPr>
                <a:r>
                  <a:rPr lang="ru-RU" sz="115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</a:t>
                </a:r>
                <a:r>
                  <a:rPr lang="ru-RU" sz="6000" b="1" baseline="-25000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r>
                  <a:rPr lang="ru-RU" sz="6000" b="1" baseline="-25000" dirty="0" err="1" smtClean="0">
                    <a:solidFill>
                      <a:srgbClr val="66CCFF"/>
                    </a:solidFill>
                    <a:latin typeface="Times New Roman" pitchFamily="18" charset="0"/>
                    <a:cs typeface="Times New Roman" pitchFamily="18" charset="0"/>
                  </a:rPr>
                  <a:t>л</a:t>
                </a:r>
                <a:r>
                  <a:rPr lang="ru-RU" sz="4000" b="1" baseline="-25000" dirty="0" smtClean="0">
                    <a:solidFill>
                      <a:srgbClr val="66CC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7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7200" b="1" u="sng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kQ</a:t>
                </a:r>
                <a:r>
                  <a:rPr lang="en-US" sz="7200" b="1" u="sng" baseline="-250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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Rectangle 25"/>
              <p:cNvSpPr>
                <a:spLocks noChangeArrowheads="1"/>
              </p:cNvSpPr>
              <p:nvPr/>
            </p:nvSpPr>
            <p:spPr bwMode="auto">
              <a:xfrm>
                <a:off x="-922362" y="1930211"/>
                <a:ext cx="9137636" cy="2477117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lvl="0" indent="-457200">
                  <a:buAutoNum type="arabicPeriod"/>
                </a:pPr>
                <a:r>
                  <a:rPr lang="ru-RU" sz="32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Раскрасить ОК, припоминая урок.</a:t>
                </a:r>
              </a:p>
              <a:p>
                <a:pPr marL="457200" lvl="0" indent="-457200">
                  <a:buAutoNum type="arabicPeriod" startAt="2"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«Разбивка»  учебника</a:t>
                </a:r>
              </a:p>
              <a:p>
                <a:pPr marL="457200" lvl="0" indent="-457200">
                  <a:buAutoNum type="arabicPeriod" startAt="3"/>
                </a:pPr>
                <a:r>
                  <a:rPr lang="ru-RU" sz="32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Рассказать тему, используя  «</a:t>
                </a:r>
                <a:r>
                  <a:rPr lang="ru-RU" sz="3200" b="1" dirty="0" err="1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разбтвку</a:t>
                </a:r>
                <a:r>
                  <a:rPr lang="ru-RU" sz="32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»</a:t>
                </a:r>
              </a:p>
              <a:p>
                <a:pPr marL="457200" lvl="0" indent="-457200"/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4.</a:t>
                </a:r>
                <a:r>
                  <a:rPr kumimoji="0" lang="ru-RU" sz="3200" b="1" i="0" u="none" strike="noStrike" cap="none" normalizeH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   Рассказать тему  кому-то.</a:t>
                </a:r>
              </a:p>
              <a:p>
                <a:pPr marL="457200" lvl="0" indent="-457200"/>
                <a:r>
                  <a:rPr lang="ru-RU" sz="3200" b="1" baseline="0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5.</a:t>
                </a:r>
                <a:r>
                  <a:rPr lang="ru-RU" sz="32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   Припоминая рассказ восстановить  ОК.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-32" y="4805852"/>
              <a:ext cx="7715240" cy="212365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6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Хочешь уважать себя, не жалей!!</a:t>
              </a:r>
              <a:endParaRPr lang="ru-RU" sz="6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072330" y="1643050"/>
          <a:ext cx="1643074" cy="1051568"/>
        </p:xfrm>
        <a:graphic>
          <a:graphicData uri="http://schemas.openxmlformats.org/presentationml/2006/ole">
            <p:oleObj spid="_x0000_s1027" name="Формула" r:id="rId3" imgW="711200" imgH="457200" progId="Equation.3">
              <p:embed/>
            </p:oleObj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286644" y="3500438"/>
          <a:ext cx="1571636" cy="1142984"/>
        </p:xfrm>
        <a:graphic>
          <a:graphicData uri="http://schemas.openxmlformats.org/presentationml/2006/ole">
            <p:oleObj spid="_x0000_s1026" name="Формула" r:id="rId4" imgW="596641" imgH="444307" progId="Equation.3">
              <p:embed/>
            </p:oleObj>
          </a:graphicData>
        </a:graphic>
      </p:graphicFrame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4704236" y="4000504"/>
          <a:ext cx="1702324" cy="1428736"/>
        </p:xfrm>
        <a:graphic>
          <a:graphicData uri="http://schemas.openxmlformats.org/presentationml/2006/ole">
            <p:oleObj spid="_x0000_s1025" name="Формула" r:id="rId5" imgW="533169" imgH="444307" progId="Equation.3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2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 ф.в., характеризующая способность совершать механическую работу.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Потенциальная энергия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энергия взаимодействия.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 взаимодействия двух точечных зарядов: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581627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Потенциал электрического поля в данной точке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 ф. в., равная потенциальной энергии единичного заряда в данной точке поля.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398355"/>
            <a:ext cx="5072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Потенциал зависит от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559190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электротехнике за ноль принимают поверхность земли, а в радиотехнике-        поверхность приёмника.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6143636" y="1071546"/>
          <a:ext cx="2215989" cy="1142984"/>
        </p:xfrm>
        <a:graphic>
          <a:graphicData uri="http://schemas.openxmlformats.org/presentationml/2006/ole">
            <p:oleObj spid="_x0000_s41987" name="Формула" r:id="rId3" imgW="901309" imgH="469696" progId="Equation.3">
              <p:embed/>
            </p:oleObj>
          </a:graphicData>
        </a:graphic>
      </p:graphicFrame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5886450" y="2928938"/>
          <a:ext cx="2727325" cy="928687"/>
        </p:xfrm>
        <a:graphic>
          <a:graphicData uri="http://schemas.openxmlformats.org/presentationml/2006/ole">
            <p:oleObj spid="_x0000_s41986" name="Формула" r:id="rId4" imgW="583920" imgH="203040" progId="Equation.3">
              <p:embed/>
            </p:oleObj>
          </a:graphicData>
        </a:graphic>
      </p:graphicFrame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6572264" y="3929066"/>
          <a:ext cx="1428760" cy="1301759"/>
        </p:xfrm>
        <a:graphic>
          <a:graphicData uri="http://schemas.openxmlformats.org/presentationml/2006/ole">
            <p:oleObj spid="_x0000_s41985" name="Формула" r:id="rId5" imgW="431613" imgH="393529" progId="Equation.3">
              <p:embed/>
            </p:oleObj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Эквипотенциальная поверхность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поверхность одинакового потенциала.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Разность потенциалов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с.ф. в., показывающая работу поля по переносу единичного    заряда.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215723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разность потенциалов между двумя точками, если при перемещении заряда в 1 Кулон электрическое поле совершает работу в 1 Дж.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500166" y="4030153"/>
            <a:ext cx="47863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Связь между напряжённостью и разностью потенциалов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514351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Поверхности проводников эквипотенциальны, т. к. есть возможность перемещения   зарядов.</a:t>
            </a:r>
            <a:endParaRPr lang="ru-RU" sz="1400" b="1" dirty="0" smtClean="0">
              <a:solidFill>
                <a:srgbClr val="0000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Электрометр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измеряет разность потенциалов между корпусом и стержнем.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15272" y="3143248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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48478" y="3997115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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 rot="20311672">
            <a:off x="81389" y="1447019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1968" y="6273225"/>
            <a:ext cx="45720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стр.26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735" y="0"/>
            <a:ext cx="40000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№12б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785918" y="3357562"/>
            <a:ext cx="7038425" cy="14505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поля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428860" y="2214554"/>
            <a:ext cx="6143668" cy="17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электрического.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588455">
            <a:off x="236102" y="4664974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потенциал</a:t>
            </a: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 rot="1266169">
            <a:off x="656684" y="2700296"/>
            <a:ext cx="6988190" cy="1669848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Попробуем применить</a:t>
            </a:r>
          </a:p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изученные законы!!!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ru-RU" sz="7200" b="1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7200" b="1" baseline="-25000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ямоугольник 140"/>
          <p:cNvSpPr/>
          <p:nvPr/>
        </p:nvSpPr>
        <p:spPr>
          <a:xfrm>
            <a:off x="285720" y="2928934"/>
            <a:ext cx="771530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            2             1            0          -1В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1214422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 rot="16200000" flipH="1">
            <a:off x="3000376" y="2286004"/>
            <a:ext cx="4643446" cy="71438"/>
          </a:xfrm>
          <a:prstGeom prst="line">
            <a:avLst/>
          </a:prstGeom>
          <a:ln w="5715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0"/>
          <p:cNvGrpSpPr>
            <a:grpSpLocks/>
          </p:cNvGrpSpPr>
          <p:nvPr/>
        </p:nvGrpSpPr>
        <p:grpSpPr bwMode="auto">
          <a:xfrm>
            <a:off x="5000628" y="1071546"/>
            <a:ext cx="285752" cy="285752"/>
            <a:chOff x="846" y="9235"/>
            <a:chExt cx="366" cy="388"/>
          </a:xfrm>
        </p:grpSpPr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1428740" y="2286004"/>
            <a:ext cx="4643446" cy="71438"/>
          </a:xfrm>
          <a:prstGeom prst="line">
            <a:avLst/>
          </a:prstGeom>
          <a:ln w="5715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-285772" y="2286004"/>
            <a:ext cx="4643446" cy="71438"/>
          </a:xfrm>
          <a:prstGeom prst="line">
            <a:avLst/>
          </a:prstGeom>
          <a:ln w="5715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-2071722" y="2286004"/>
            <a:ext cx="4643446" cy="71438"/>
          </a:xfrm>
          <a:prstGeom prst="line">
            <a:avLst/>
          </a:prstGeom>
          <a:ln w="5715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40" idx="2"/>
          </p:cNvCxnSpPr>
          <p:nvPr/>
        </p:nvCxnSpPr>
        <p:spPr>
          <a:xfrm rot="10800000">
            <a:off x="4143372" y="1214422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00034" y="3571876"/>
            <a:ext cx="4720038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12-1.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Какую энергию приобретёт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электрон,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пройдя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разность потенциалов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1В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071934" y="500042"/>
            <a:ext cx="612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1857356" y="1928802"/>
            <a:ext cx="350046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Группа 12"/>
          <p:cNvGrpSpPr/>
          <p:nvPr/>
        </p:nvGrpSpPr>
        <p:grpSpPr>
          <a:xfrm>
            <a:off x="2214546" y="1285860"/>
            <a:ext cx="857256" cy="785818"/>
            <a:chOff x="1071538" y="0"/>
            <a:chExt cx="857256" cy="785818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071538" y="0"/>
              <a:ext cx="857256" cy="78581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 flipV="1">
              <a:off x="1173470" y="74612"/>
              <a:ext cx="3571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5357818" y="0"/>
            <a:ext cx="4000496" cy="92841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en-US" sz="4800" b="1" dirty="0" smtClean="0">
                <a:solidFill>
                  <a:srgbClr val="C00000"/>
                </a:solidFill>
                <a:sym typeface="Symbol"/>
              </a:rPr>
              <a:t>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656274" y="934034"/>
            <a:ext cx="30219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5715008" y="1785926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6572232" y="3571876"/>
            <a:ext cx="25718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ru-RU" sz="4800" b="1" dirty="0" smtClean="0">
                <a:solidFill>
                  <a:srgbClr val="FF0000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0" y="4786322"/>
            <a:ext cx="91440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1,6 10</a:t>
            </a:r>
            <a:r>
              <a:rPr lang="ru-RU" sz="4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Кл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1В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1,6 10</a:t>
            </a:r>
            <a:r>
              <a:rPr lang="ru-RU" sz="4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Дж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214414" y="5715016"/>
            <a:ext cx="735811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1эВ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1,6 10</a:t>
            </a:r>
            <a:r>
              <a:rPr lang="ru-RU" sz="4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Дж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ru-RU" sz="7200" b="1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7200" b="1" baseline="-25000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4206436" y="587246"/>
            <a:ext cx="35719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0"/>
            <a:ext cx="264317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12-1  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стр.26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6" grpId="0"/>
      <p:bldP spid="47" grpId="0" animBg="1"/>
      <p:bldP spid="48" grpId="0"/>
      <p:bldP spid="59" grpId="0" animBg="1"/>
      <p:bldP spid="60" grpId="0"/>
      <p:bldP spid="62" grpId="0" animBg="1"/>
      <p:bldP spid="65" grpId="0" animBg="1"/>
      <p:bldP spid="66" grpId="0" animBg="1"/>
      <p:bldP spid="69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2643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упр.17(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) стр,27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8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643174" y="3071810"/>
            <a:ext cx="513969" cy="524237"/>
          </a:xfrm>
          <a:prstGeom prst="ellipse">
            <a:avLst/>
          </a:prstGeom>
          <a:solidFill>
            <a:schemeClr val="bg2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909048" y="736301"/>
            <a:ext cx="91316" cy="2315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643570" y="1214422"/>
            <a:ext cx="1081091" cy="76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6494526" y="785793"/>
            <a:ext cx="1319544" cy="1561660"/>
            <a:chOff x="11555" y="3511"/>
            <a:chExt cx="707" cy="906"/>
          </a:xfrm>
        </p:grpSpPr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11555" y="3511"/>
              <a:ext cx="707" cy="906"/>
              <a:chOff x="11026" y="3779"/>
              <a:chExt cx="565" cy="906"/>
            </a:xfrm>
          </p:grpSpPr>
          <p:sp>
            <p:nvSpPr>
              <p:cNvPr id="11" name="Text Box 15"/>
              <p:cNvSpPr txBox="1">
                <a:spLocks noChangeArrowheads="1"/>
              </p:cNvSpPr>
              <p:nvPr/>
            </p:nvSpPr>
            <p:spPr bwMode="auto">
              <a:xfrm>
                <a:off x="11026" y="3779"/>
                <a:ext cx="55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11094" y="4235"/>
                <a:ext cx="49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" name="Line 7"/>
          <p:cNvSpPr>
            <a:spLocks noChangeShapeType="1"/>
          </p:cNvSpPr>
          <p:nvPr/>
        </p:nvSpPr>
        <p:spPr bwMode="auto">
          <a:xfrm flipH="1" flipV="1">
            <a:off x="827964" y="1034971"/>
            <a:ext cx="1880016" cy="21066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0" y="3357562"/>
            <a:ext cx="2665802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>
            <a:off x="785786" y="3571876"/>
            <a:ext cx="1951454" cy="1857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3143240" y="3357562"/>
            <a:ext cx="233482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3071802" y="1366064"/>
            <a:ext cx="1600211" cy="17771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110371" y="3539994"/>
            <a:ext cx="1834760" cy="19288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2886748" y="3635999"/>
            <a:ext cx="0" cy="25717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Дуга 20"/>
          <p:cNvSpPr/>
          <p:nvPr/>
        </p:nvSpPr>
        <p:spPr>
          <a:xfrm rot="4133862">
            <a:off x="3292430" y="2084544"/>
            <a:ext cx="2600370" cy="928694"/>
          </a:xfrm>
          <a:prstGeom prst="arc">
            <a:avLst>
              <a:gd name="adj1" fmla="val 11936757"/>
              <a:gd name="adj2" fmla="val 2057556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4133862">
            <a:off x="3182508" y="2732780"/>
            <a:ext cx="1050649" cy="493389"/>
          </a:xfrm>
          <a:prstGeom prst="arc">
            <a:avLst>
              <a:gd name="adj1" fmla="val 11936757"/>
              <a:gd name="adj2" fmla="val 2057556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3978550" y="3357562"/>
            <a:ext cx="1236391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rot="-180000" flipV="1">
            <a:off x="3649963" y="1595756"/>
            <a:ext cx="947187" cy="936313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86116" y="278605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3"/>
          <p:cNvGrpSpPr>
            <a:grpSpLocks/>
          </p:cNvGrpSpPr>
          <p:nvPr/>
        </p:nvGrpSpPr>
        <p:grpSpPr bwMode="auto">
          <a:xfrm>
            <a:off x="3500430" y="2428868"/>
            <a:ext cx="214314" cy="214314"/>
            <a:chOff x="846" y="9235"/>
            <a:chExt cx="366" cy="388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8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29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3143240" y="2000240"/>
            <a:ext cx="642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286512" y="2000240"/>
            <a:ext cx="10001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&gt;0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929058" y="928670"/>
            <a:ext cx="5000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5143504" y="3429000"/>
            <a:ext cx="5000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6286512" y="2571744"/>
            <a:ext cx="10001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643306" y="3357562"/>
            <a:ext cx="5000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286512" y="3143248"/>
            <a:ext cx="10001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&lt;0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6357950" y="3714752"/>
            <a:ext cx="10001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=0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6357950" y="4357694"/>
            <a:ext cx="1285884" cy="571504"/>
            <a:chOff x="6215074" y="5072074"/>
            <a:chExt cx="1285884" cy="571504"/>
          </a:xfrm>
        </p:grpSpPr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6215074" y="5072074"/>
              <a:ext cx="128588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=0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6572264" y="5357826"/>
              <a:ext cx="214314" cy="2143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3857620" y="4929198"/>
            <a:ext cx="4500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Поля, </a:t>
            </a:r>
            <a:r>
              <a:rPr lang="ru-RU" sz="2400" b="1" dirty="0" smtClean="0">
                <a:solidFill>
                  <a:srgbClr val="0033CC"/>
                </a:solidFill>
                <a:latin typeface="Times New Roman"/>
              </a:rPr>
              <a:t>в которых </a:t>
            </a:r>
            <a:r>
              <a:rPr lang="ru-RU" sz="2400" b="1" dirty="0" smtClean="0">
                <a:latin typeface="Times New Roman"/>
              </a:rPr>
              <a:t>работа</a:t>
            </a:r>
            <a:r>
              <a:rPr lang="ru-RU" sz="2400" b="1" dirty="0" smtClean="0">
                <a:solidFill>
                  <a:srgbClr val="0033CC"/>
                </a:solidFill>
                <a:latin typeface="Times New Roman"/>
              </a:rPr>
              <a:t> по замкнутому контуру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=0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429124" y="5857892"/>
            <a:ext cx="407196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ПОТЕНЦИАЛЬНЫМИ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00298" y="0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/>
              </a:rPr>
              <a:t>Работа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 поля</a:t>
            </a:r>
            <a:r>
              <a:rPr lang="ru-RU" sz="2400" b="1" dirty="0" smtClean="0">
                <a:latin typeface="Times New Roman"/>
              </a:rPr>
              <a:t> по перемещению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/>
              </a:rPr>
              <a:t>заряда</a:t>
            </a:r>
            <a:endParaRPr lang="ru-RU" sz="2400" dirty="0">
              <a:solidFill>
                <a:srgbClr val="006600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5000628" y="2000240"/>
            <a:ext cx="500066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11288" y="872998"/>
            <a:ext cx="10001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679352" y="857232"/>
            <a:ext cx="217813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F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cos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ru-RU" sz="7200" b="1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7200" b="1" baseline="-25000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57950" y="357166"/>
            <a:ext cx="278605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12-2,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стр.26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44 L 0.10087 -0.1383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64 -0.15 L 0.14445 -0.08496 C 0.15122 -0.07176 0.16094 -0.05232 0.16615 -0.02848 C 0.17257 -0.00116 0.17761 0.02013 0.17848 0.03657 L 0.18542 0.11551 " pathEditMode="relative" rAng="-1220952" ptsTypes="FffFF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16 0.13148 L 0.0375 0.13148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13148 L 0.00313 0.00439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3802 -0.27685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138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 animBg="1"/>
      <p:bldP spid="43" grpId="1" animBg="1"/>
      <p:bldP spid="43" grpId="2" animBg="1"/>
      <p:bldP spid="44" grpId="0"/>
      <p:bldP spid="49" grpId="0"/>
      <p:bldP spid="50" grpId="0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14346" y="-71462"/>
            <a:ext cx="1000132" cy="98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8604"/>
            <a:ext cx="7500958" cy="285752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№12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6-98 </a:t>
            </a:r>
          </a:p>
          <a:p>
            <a:pPr marL="0" indent="0" algn="ctr" eaLnBrk="1" hangingPunct="1">
              <a:lnSpc>
                <a:spcPts val="5500"/>
              </a:lnSpc>
              <a:buFont typeface="Wingdings" pitchFamily="2" charset="2"/>
              <a:buNone/>
            </a:pP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874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877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879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880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881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//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т11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500"/>
              </a:lnSpc>
              <a:buFont typeface="Wingdings" pitchFamily="2" charset="2"/>
              <a:buNone/>
            </a:pPr>
            <a:r>
              <a:rPr lang="ru-RU" sz="3600" b="1" dirty="0" smtClean="0"/>
              <a:t>Гр5  </a:t>
            </a:r>
            <a:r>
              <a:rPr lang="ru-RU" sz="3600" dirty="0" smtClean="0"/>
              <a:t> </a:t>
            </a:r>
            <a:r>
              <a:rPr lang="ru-RU" sz="3600" b="1" dirty="0" smtClean="0"/>
              <a:t>885</a:t>
            </a:r>
            <a:r>
              <a:rPr lang="ru-RU" sz="3600" dirty="0" smtClean="0"/>
              <a:t> </a:t>
            </a:r>
            <a:r>
              <a:rPr lang="ru-RU" sz="3600" b="1" dirty="0" smtClean="0"/>
              <a:t>886</a:t>
            </a:r>
            <a:r>
              <a:rPr lang="ru-RU" sz="3600" dirty="0" smtClean="0"/>
              <a:t> </a:t>
            </a:r>
            <a:r>
              <a:rPr lang="ru-RU" sz="3600" b="1" dirty="0" smtClean="0"/>
              <a:t>887</a:t>
            </a:r>
            <a:r>
              <a:rPr lang="ru-RU" sz="3600" dirty="0" smtClean="0"/>
              <a:t> </a:t>
            </a:r>
            <a:r>
              <a:rPr lang="ru-RU" sz="3600" b="1" dirty="0" smtClean="0"/>
              <a:t>889</a:t>
            </a:r>
            <a:r>
              <a:rPr lang="ru-RU" sz="3600" dirty="0" smtClean="0"/>
              <a:t> </a:t>
            </a:r>
            <a:r>
              <a:rPr lang="ru-RU" sz="3600" b="1" dirty="0" smtClean="0"/>
              <a:t>891</a:t>
            </a:r>
            <a:r>
              <a:rPr lang="ru-RU" sz="3600" dirty="0" smtClean="0"/>
              <a:t> //</a:t>
            </a:r>
            <a:r>
              <a:rPr lang="ru-RU" sz="3600" b="1" dirty="0" smtClean="0"/>
              <a:t>т12</a:t>
            </a:r>
            <a:r>
              <a:rPr lang="ru-RU" sz="3600" dirty="0" smtClean="0"/>
              <a:t> </a:t>
            </a:r>
          </a:p>
          <a:p>
            <a:pPr marL="0" indent="0" algn="ctr" eaLnBrk="1" hangingPunct="1">
              <a:lnSpc>
                <a:spcPts val="5500"/>
              </a:lnSpc>
              <a:buFont typeface="Wingdings" pitchFamily="2" charset="2"/>
              <a:buNone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5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Гр5/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732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733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734эВ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735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737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т12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ru-RU" sz="7200" b="1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7200" b="1" baseline="-25000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500"/>
                            </p:stCondLst>
                            <p:childTnLst>
                              <p:par>
                                <p:cTn id="9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ИЛИ 3"/>
          <p:cNvSpPr/>
          <p:nvPr/>
        </p:nvSpPr>
        <p:spPr>
          <a:xfrm>
            <a:off x="500034" y="740460"/>
            <a:ext cx="428625" cy="357188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ИЛИ 4"/>
          <p:cNvSpPr/>
          <p:nvPr/>
        </p:nvSpPr>
        <p:spPr>
          <a:xfrm>
            <a:off x="6572267" y="771992"/>
            <a:ext cx="428625" cy="357188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5"/>
          <p:cNvGrpSpPr/>
          <p:nvPr/>
        </p:nvGrpSpPr>
        <p:grpSpPr>
          <a:xfrm>
            <a:off x="642910" y="2000240"/>
            <a:ext cx="2501816" cy="1719615"/>
            <a:chOff x="571472" y="4223192"/>
            <a:chExt cx="2501816" cy="171961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427735" y="4223192"/>
              <a:ext cx="1645553" cy="1719615"/>
              <a:chOff x="11051" y="3861"/>
              <a:chExt cx="393" cy="674"/>
            </a:xfrm>
          </p:grpSpPr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11051" y="3861"/>
                <a:ext cx="39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kq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ru-RU" sz="3600" b="1" baseline="-25000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dirty="0" smtClean="0">
                  <a:solidFill>
                    <a:srgbClr val="0014AC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11090" y="4085"/>
                <a:ext cx="32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Группа 34"/>
            <p:cNvGrpSpPr/>
            <p:nvPr/>
          </p:nvGrpSpPr>
          <p:grpSpPr>
            <a:xfrm>
              <a:off x="571472" y="4524310"/>
              <a:ext cx="2428892" cy="1262144"/>
              <a:chOff x="1069530" y="2715062"/>
              <a:chExt cx="2428892" cy="1262144"/>
            </a:xfrm>
          </p:grpSpPr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1069530" y="2715062"/>
                <a:ext cx="2428892" cy="1262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W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285984" y="3071810"/>
                <a:ext cx="571504" cy="1588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Правая фигурная скобка 12"/>
          <p:cNvSpPr/>
          <p:nvPr/>
        </p:nvSpPr>
        <p:spPr>
          <a:xfrm rot="16200000">
            <a:off x="3607587" y="-2536073"/>
            <a:ext cx="428628" cy="592935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71802" y="-142900"/>
            <a:ext cx="85725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6000760" y="1214422"/>
            <a:ext cx="757771" cy="327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23"/>
          <p:cNvGrpSpPr/>
          <p:nvPr/>
        </p:nvGrpSpPr>
        <p:grpSpPr>
          <a:xfrm>
            <a:off x="5500694" y="1272589"/>
            <a:ext cx="1285884" cy="584775"/>
            <a:chOff x="4572000" y="201019"/>
            <a:chExt cx="1285884" cy="584775"/>
          </a:xfrm>
        </p:grpSpPr>
        <p:sp>
          <p:nvSpPr>
            <p:cNvPr id="17" name="TextBox 16"/>
            <p:cNvSpPr txBox="1"/>
            <p:nvPr/>
          </p:nvSpPr>
          <p:spPr>
            <a:xfrm>
              <a:off x="4572000" y="20101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</a:t>
              </a:r>
              <a:endParaRPr lang="ru-RU" sz="3200" dirty="0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" name="Группа 23"/>
          <p:cNvGrpSpPr/>
          <p:nvPr/>
        </p:nvGrpSpPr>
        <p:grpSpPr>
          <a:xfrm>
            <a:off x="1071538" y="642918"/>
            <a:ext cx="1285884" cy="584775"/>
            <a:chOff x="4572000" y="201019"/>
            <a:chExt cx="1285884" cy="584775"/>
          </a:xfrm>
        </p:grpSpPr>
        <p:sp>
          <p:nvSpPr>
            <p:cNvPr id="20" name="TextBox 19"/>
            <p:cNvSpPr txBox="1"/>
            <p:nvPr/>
          </p:nvSpPr>
          <p:spPr>
            <a:xfrm>
              <a:off x="4572000" y="20101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кр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22" name="Line 8"/>
          <p:cNvSpPr>
            <a:spLocks noChangeShapeType="1"/>
          </p:cNvSpPr>
          <p:nvPr/>
        </p:nvSpPr>
        <p:spPr bwMode="auto">
          <a:xfrm flipV="1">
            <a:off x="428596" y="1214422"/>
            <a:ext cx="956741" cy="71438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818110" y="103928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14A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/>
          </a:p>
        </p:txBody>
      </p: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3500430" y="2143116"/>
            <a:ext cx="1556825" cy="1271288"/>
            <a:chOff x="9757" y="3231"/>
            <a:chExt cx="680" cy="643"/>
          </a:xfrm>
          <a:noFill/>
        </p:grpSpPr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680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9808" y="3231"/>
              <a:ext cx="481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786050" y="2199023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6314" y="222292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5357818" y="2143116"/>
            <a:ext cx="1556825" cy="1271288"/>
            <a:chOff x="9757" y="3231"/>
            <a:chExt cx="680" cy="643"/>
          </a:xfrm>
          <a:noFill/>
        </p:grpSpPr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680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9808" y="3231"/>
              <a:ext cx="573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кр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Правая фигурная скобка 34"/>
          <p:cNvSpPr/>
          <p:nvPr/>
        </p:nvSpPr>
        <p:spPr>
          <a:xfrm rot="16200000" flipH="1">
            <a:off x="3559307" y="488463"/>
            <a:ext cx="428628" cy="164307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357554" y="1214422"/>
            <a:ext cx="185738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/>
          </a:p>
        </p:txBody>
      </p:sp>
      <p:grpSp>
        <p:nvGrpSpPr>
          <p:cNvPr id="31" name="Группа 36"/>
          <p:cNvGrpSpPr/>
          <p:nvPr/>
        </p:nvGrpSpPr>
        <p:grpSpPr>
          <a:xfrm>
            <a:off x="571472" y="3286124"/>
            <a:ext cx="2501816" cy="1719615"/>
            <a:chOff x="571472" y="4223192"/>
            <a:chExt cx="2501816" cy="1719615"/>
          </a:xfrm>
        </p:grpSpPr>
        <p:grpSp>
          <p:nvGrpSpPr>
            <p:cNvPr id="37" name="Group 4"/>
            <p:cNvGrpSpPr>
              <a:grpSpLocks/>
            </p:cNvGrpSpPr>
            <p:nvPr/>
          </p:nvGrpSpPr>
          <p:grpSpPr bwMode="auto">
            <a:xfrm>
              <a:off x="1427735" y="4223192"/>
              <a:ext cx="1645553" cy="1719615"/>
              <a:chOff x="11051" y="3861"/>
              <a:chExt cx="393" cy="674"/>
            </a:xfrm>
          </p:grpSpPr>
          <p:sp>
            <p:nvSpPr>
              <p:cNvPr id="42" name="Text Box 5"/>
              <p:cNvSpPr txBox="1">
                <a:spLocks noChangeArrowheads="1"/>
              </p:cNvSpPr>
              <p:nvPr/>
            </p:nvSpPr>
            <p:spPr bwMode="auto">
              <a:xfrm>
                <a:off x="11051" y="3861"/>
                <a:ext cx="39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kq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ru-RU" sz="3600" b="1" baseline="-25000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dirty="0" smtClean="0">
                  <a:solidFill>
                    <a:srgbClr val="0014AC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 Box 6"/>
              <p:cNvSpPr txBox="1">
                <a:spLocks noChangeArrowheads="1"/>
              </p:cNvSpPr>
              <p:nvPr/>
            </p:nvSpPr>
            <p:spPr bwMode="auto">
              <a:xfrm>
                <a:off x="11090" y="4085"/>
                <a:ext cx="32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lang="ru-RU" sz="36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" name="Группа 34"/>
            <p:cNvGrpSpPr/>
            <p:nvPr/>
          </p:nvGrpSpPr>
          <p:grpSpPr>
            <a:xfrm>
              <a:off x="571472" y="4524310"/>
              <a:ext cx="2428892" cy="1262144"/>
              <a:chOff x="1069530" y="2715062"/>
              <a:chExt cx="2428892" cy="1262144"/>
            </a:xfrm>
          </p:grpSpPr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1069530" y="2715062"/>
                <a:ext cx="2428892" cy="1262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W</a:t>
                </a:r>
                <a:r>
                  <a:rPr lang="ru-RU" sz="36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2285984" y="3071810"/>
                <a:ext cx="571504" cy="1588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2810190" y="344574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05834" y="3461514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93104" y="3429982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11906" y="344574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11188" y="2325898"/>
            <a:ext cx="2658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    Дж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72066" y="3564484"/>
            <a:ext cx="2658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   Дж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5720" y="1454995"/>
            <a:ext cx="1534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ЗСЭ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357158" y="4500570"/>
            <a:ext cx="5715040" cy="707886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ЗСИ 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=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v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v</a:t>
            </a:r>
            <a:r>
              <a:rPr lang="ru-RU" sz="4000" b="1" baseline="-30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0" y="-24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ru-RU" sz="7200" b="1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7200" b="1" baseline="-25000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72132" y="5572140"/>
            <a:ext cx="357186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12-3,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стр.26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3" grpId="0" animBg="1"/>
      <p:bldP spid="14" grpId="0"/>
      <p:bldP spid="15" grpId="0" animBg="1"/>
      <p:bldP spid="22" grpId="0" animBg="1"/>
      <p:bldP spid="23" grpId="0"/>
      <p:bldP spid="24" grpId="0"/>
      <p:bldP spid="29" grpId="0"/>
      <p:bldP spid="30" grpId="0"/>
      <p:bldP spid="35" grpId="0" animBg="1"/>
      <p:bldP spid="36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 animBg="1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30" name="Arc 6"/>
          <p:cNvSpPr>
            <a:spLocks/>
          </p:cNvSpPr>
          <p:nvPr/>
        </p:nvSpPr>
        <p:spPr bwMode="auto">
          <a:xfrm flipH="1" flipV="1">
            <a:off x="4603899" y="896770"/>
            <a:ext cx="2786082" cy="242889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772015" y="2190382"/>
            <a:ext cx="2799985" cy="2649961"/>
          </a:xfrm>
          <a:prstGeom prst="ellipse">
            <a:avLst/>
          </a:prstGeom>
          <a:solidFill>
            <a:schemeClr val="bg2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 flipV="1">
            <a:off x="1785918" y="1357297"/>
            <a:ext cx="623064" cy="10508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614259" y="500933"/>
            <a:ext cx="108109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7412658" y="33668"/>
            <a:ext cx="1302746" cy="1500902"/>
            <a:chOff x="11550" y="3511"/>
            <a:chExt cx="698" cy="853"/>
          </a:xfrm>
        </p:grpSpPr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38" name="Group 14"/>
            <p:cNvGrpSpPr>
              <a:grpSpLocks/>
            </p:cNvGrpSpPr>
            <p:nvPr/>
          </p:nvGrpSpPr>
          <p:grpSpPr bwMode="auto">
            <a:xfrm>
              <a:off x="11550" y="3511"/>
              <a:ext cx="698" cy="853"/>
              <a:chOff x="11026" y="3779"/>
              <a:chExt cx="558" cy="853"/>
            </a:xfrm>
          </p:grpSpPr>
          <p:sp>
            <p:nvSpPr>
              <p:cNvPr id="1039" name="Text Box 15"/>
              <p:cNvSpPr txBox="1">
                <a:spLocks noChangeArrowheads="1"/>
              </p:cNvSpPr>
              <p:nvPr/>
            </p:nvSpPr>
            <p:spPr bwMode="auto">
              <a:xfrm>
                <a:off x="11026" y="3779"/>
                <a:ext cx="55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0" name="Text Box 16"/>
              <p:cNvSpPr txBox="1">
                <a:spLocks noChangeArrowheads="1"/>
              </p:cNvSpPr>
              <p:nvPr/>
            </p:nvSpPr>
            <p:spPr bwMode="auto">
              <a:xfrm>
                <a:off x="11060" y="4182"/>
                <a:ext cx="49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9" name="Line 4"/>
          <p:cNvSpPr>
            <a:spLocks noChangeShapeType="1"/>
          </p:cNvSpPr>
          <p:nvPr/>
        </p:nvSpPr>
        <p:spPr bwMode="auto">
          <a:xfrm flipV="1">
            <a:off x="4572000" y="428604"/>
            <a:ext cx="0" cy="321471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V="1">
            <a:off x="3129287" y="396705"/>
            <a:ext cx="0" cy="321471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138593" y="3531208"/>
            <a:ext cx="428628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58082" y="3571876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210031" y="253829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 flipV="1">
            <a:off x="785786" y="2214553"/>
            <a:ext cx="1094198" cy="6920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H="1">
            <a:off x="571472" y="3478102"/>
            <a:ext cx="1165636" cy="223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>
            <a:off x="928662" y="4143380"/>
            <a:ext cx="1022760" cy="7143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H="1">
            <a:off x="2357422" y="4786322"/>
            <a:ext cx="379818" cy="11430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857356" y="3500438"/>
            <a:ext cx="2928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V="1">
            <a:off x="3210031" y="896771"/>
            <a:ext cx="178595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-32" y="285728"/>
            <a:ext cx="143828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12"/>
          <p:cNvGrpSpPr>
            <a:grpSpLocks/>
          </p:cNvGrpSpPr>
          <p:nvPr/>
        </p:nvGrpSpPr>
        <p:grpSpPr bwMode="auto">
          <a:xfrm>
            <a:off x="1071538" y="-143604"/>
            <a:ext cx="1373669" cy="1643426"/>
            <a:chOff x="11559" y="3511"/>
            <a:chExt cx="736" cy="934"/>
          </a:xfrm>
        </p:grpSpPr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3" name="Group 14"/>
            <p:cNvGrpSpPr>
              <a:grpSpLocks/>
            </p:cNvGrpSpPr>
            <p:nvPr/>
          </p:nvGrpSpPr>
          <p:grpSpPr bwMode="auto">
            <a:xfrm>
              <a:off x="11559" y="3511"/>
              <a:ext cx="736" cy="934"/>
              <a:chOff x="11026" y="3779"/>
              <a:chExt cx="588" cy="934"/>
            </a:xfrm>
          </p:grpSpPr>
          <p:sp>
            <p:nvSpPr>
              <p:cNvPr id="34" name="Text Box 15"/>
              <p:cNvSpPr txBox="1">
                <a:spLocks noChangeArrowheads="1"/>
              </p:cNvSpPr>
              <p:nvPr/>
            </p:nvSpPr>
            <p:spPr bwMode="auto">
              <a:xfrm>
                <a:off x="11026" y="3779"/>
                <a:ext cx="55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ru-RU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ш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 Box 16"/>
              <p:cNvSpPr txBox="1">
                <a:spLocks noChangeArrowheads="1"/>
              </p:cNvSpPr>
              <p:nvPr/>
            </p:nvSpPr>
            <p:spPr bwMode="auto">
              <a:xfrm>
                <a:off x="11060" y="4263"/>
                <a:ext cx="55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200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ш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6" name="Прямоугольник 35"/>
          <p:cNvSpPr/>
          <p:nvPr/>
        </p:nvSpPr>
        <p:spPr>
          <a:xfrm>
            <a:off x="2357422" y="2500306"/>
            <a:ext cx="646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/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 flipH="1" flipV="1">
            <a:off x="2148944" y="2656060"/>
            <a:ext cx="980254" cy="9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6357950" y="1105238"/>
            <a:ext cx="2656854" cy="1609382"/>
            <a:chOff x="4247839" y="4286256"/>
            <a:chExt cx="2656854" cy="1609382"/>
          </a:xfrm>
        </p:grpSpPr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5214942" y="5214950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4247839" y="482726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5400" b="1" dirty="0" smtClean="0">
                  <a:solidFill>
                    <a:srgbClr val="0000FF"/>
                  </a:solidFill>
                  <a:sym typeface="Symbol"/>
                </a:rPr>
                <a:t>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 Box 30"/>
            <p:cNvSpPr txBox="1">
              <a:spLocks noChangeArrowheads="1"/>
            </p:cNvSpPr>
            <p:nvPr/>
          </p:nvSpPr>
          <p:spPr bwMode="auto">
            <a:xfrm>
              <a:off x="5429224" y="4286256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7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140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2428860" y="-24"/>
            <a:ext cx="10715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smtClean="0">
                <a:solidFill>
                  <a:srgbClr val="0000FF"/>
                </a:solidFill>
                <a:sym typeface="Symbol"/>
              </a:rPr>
              <a:t>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rc 6"/>
          <p:cNvSpPr>
            <a:spLocks/>
          </p:cNvSpPr>
          <p:nvPr/>
        </p:nvSpPr>
        <p:spPr bwMode="auto">
          <a:xfrm flipH="1" flipV="1">
            <a:off x="4572000" y="1714488"/>
            <a:ext cx="2786082" cy="150019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123318" y="1727367"/>
            <a:ext cx="1471595" cy="14925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084444" y="5472122"/>
            <a:ext cx="478631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Е=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убывания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6001649" y="4057656"/>
            <a:ext cx="1142119" cy="9284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 </a:t>
            </a:r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113868" y="4854371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d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Группа 46"/>
          <p:cNvGrpSpPr/>
          <p:nvPr/>
        </p:nvGrpSpPr>
        <p:grpSpPr>
          <a:xfrm>
            <a:off x="4952295" y="4343408"/>
            <a:ext cx="2045416" cy="1000132"/>
            <a:chOff x="4319277" y="4827266"/>
            <a:chExt cx="2045416" cy="1000132"/>
          </a:xfrm>
        </p:grpSpPr>
        <p:sp>
          <p:nvSpPr>
            <p:cNvPr id="53" name="Text Box 32"/>
            <p:cNvSpPr txBox="1">
              <a:spLocks noChangeArrowheads="1"/>
            </p:cNvSpPr>
            <p:nvPr/>
          </p:nvSpPr>
          <p:spPr bwMode="auto">
            <a:xfrm>
              <a:off x="4319277" y="4827266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86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>
            <a:off x="3100405" y="3511668"/>
            <a:ext cx="1471595" cy="1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63"/>
          <p:cNvGrpSpPr/>
          <p:nvPr/>
        </p:nvGrpSpPr>
        <p:grpSpPr>
          <a:xfrm>
            <a:off x="-93685" y="1213718"/>
            <a:ext cx="2593983" cy="1500902"/>
            <a:chOff x="-148744" y="1214422"/>
            <a:chExt cx="2593983" cy="1500902"/>
          </a:xfrm>
        </p:grpSpPr>
        <p:grpSp>
          <p:nvGrpSpPr>
            <p:cNvPr id="62" name="Группа 61"/>
            <p:cNvGrpSpPr/>
            <p:nvPr/>
          </p:nvGrpSpPr>
          <p:grpSpPr>
            <a:xfrm>
              <a:off x="-148744" y="1214422"/>
              <a:ext cx="2593983" cy="1500902"/>
              <a:chOff x="-148744" y="1214422"/>
              <a:chExt cx="2593983" cy="1500902"/>
            </a:xfrm>
            <a:solidFill>
              <a:schemeClr val="bg1"/>
            </a:solidFill>
          </p:grpSpPr>
          <p:grpSp>
            <p:nvGrpSpPr>
              <p:cNvPr id="56" name="Group 12"/>
              <p:cNvGrpSpPr>
                <a:grpSpLocks/>
              </p:cNvGrpSpPr>
              <p:nvPr/>
            </p:nvGrpSpPr>
            <p:grpSpPr bwMode="auto">
              <a:xfrm>
                <a:off x="1071570" y="1214422"/>
                <a:ext cx="1373669" cy="1500902"/>
                <a:chOff x="11559" y="3511"/>
                <a:chExt cx="736" cy="853"/>
              </a:xfrm>
              <a:grpFill/>
            </p:grpSpPr>
            <p:sp>
              <p:nvSpPr>
                <p:cNvPr id="57" name="Line 13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8" name="Group 14"/>
                <p:cNvGrpSpPr>
                  <a:grpSpLocks/>
                </p:cNvGrpSpPr>
                <p:nvPr/>
              </p:nvGrpSpPr>
              <p:grpSpPr bwMode="auto">
                <a:xfrm>
                  <a:off x="11559" y="3511"/>
                  <a:ext cx="736" cy="853"/>
                  <a:chOff x="11026" y="3779"/>
                  <a:chExt cx="588" cy="853"/>
                </a:xfrm>
                <a:grpFill/>
              </p:grpSpPr>
              <p:sp>
                <p:nvSpPr>
                  <p:cNvPr id="59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26" y="3779"/>
                    <a:ext cx="558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2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k</a:t>
                    </a:r>
                    <a:r>
                      <a:rPr kumimoji="0" lang="en-US" sz="32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q</a:t>
                    </a:r>
                    <a:r>
                      <a:rPr kumimoji="0" lang="ru-RU" sz="32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ш</a:t>
                    </a:r>
                    <a:r>
                      <a:rPr kumimoji="0" lang="en-US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60" y="4182"/>
                    <a:ext cx="554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lang="ru-RU" sz="3200" b="1" baseline="-25000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ш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61" name="Text Box 32"/>
              <p:cNvSpPr txBox="1">
                <a:spLocks noChangeArrowheads="1"/>
              </p:cNvSpPr>
              <p:nvPr/>
            </p:nvSpPr>
            <p:spPr bwMode="auto">
              <a:xfrm>
                <a:off x="-148744" y="1428736"/>
                <a:ext cx="1428760" cy="10001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5400" b="1" dirty="0" smtClean="0">
                    <a:solidFill>
                      <a:srgbClr val="0000FF"/>
                    </a:solidFill>
                    <a:sym typeface="Symbol"/>
                  </a:rPr>
                  <a:t>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внутри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3" name="Line 13"/>
            <p:cNvSpPr>
              <a:spLocks noChangeShapeType="1"/>
            </p:cNvSpPr>
            <p:nvPr/>
          </p:nvSpPr>
          <p:spPr bwMode="auto">
            <a:xfrm>
              <a:off x="1214414" y="1928802"/>
              <a:ext cx="117209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ru-RU" sz="7200" b="1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7200" b="1" baseline="-25000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220072" y="0"/>
            <a:ext cx="185225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12-4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26" grpId="0" animBg="1"/>
      <p:bldP spid="1031" grpId="0" animBg="1"/>
      <p:bldP spid="1035" grpId="0"/>
      <p:bldP spid="19" grpId="0" animBg="1"/>
      <p:bldP spid="1028" grpId="0" animBg="1"/>
      <p:bldP spid="1029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/>
      <p:bldP spid="36" grpId="0"/>
      <p:bldP spid="37" grpId="0" animBg="1"/>
      <p:bldP spid="43" grpId="0"/>
      <p:bldP spid="44" grpId="0" animBg="1"/>
      <p:bldP spid="50" grpId="0" animBg="1"/>
      <p:bldP spid="51" grpId="0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500166" y="928670"/>
            <a:ext cx="57150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49" name="AutoShape 25"/>
          <p:cNvSpPr>
            <a:spLocks noChangeArrowheads="1"/>
          </p:cNvSpPr>
          <p:nvPr/>
        </p:nvSpPr>
        <p:spPr bwMode="auto">
          <a:xfrm rot="5417574">
            <a:off x="41924" y="2942463"/>
            <a:ext cx="2544985" cy="1422537"/>
          </a:xfrm>
          <a:prstGeom prst="roundRect">
            <a:avLst>
              <a:gd name="adj" fmla="val 50000"/>
            </a:avLst>
          </a:prstGeom>
          <a:noFill/>
          <a:ln w="666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 rot="5417574">
            <a:off x="928503" y="1875091"/>
            <a:ext cx="763680" cy="925729"/>
            <a:chOff x="4700" y="6785"/>
            <a:chExt cx="449" cy="415"/>
          </a:xfrm>
        </p:grpSpPr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5149" y="6785"/>
              <a:ext cx="0" cy="415"/>
            </a:xfrm>
            <a:prstGeom prst="line">
              <a:avLst/>
            </a:prstGeom>
            <a:noFill/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H="1">
              <a:off x="4700" y="6993"/>
              <a:ext cx="438" cy="0"/>
            </a:xfrm>
            <a:prstGeom prst="line">
              <a:avLst/>
            </a:prstGeom>
            <a:noFill/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 rot="5417574">
            <a:off x="915867" y="4801530"/>
            <a:ext cx="771040" cy="435093"/>
            <a:chOff x="5284" y="5030"/>
            <a:chExt cx="616" cy="144"/>
          </a:xfrm>
        </p:grpSpPr>
        <p:sp>
          <p:nvSpPr>
            <p:cNvPr id="1055" name="Arc 31"/>
            <p:cNvSpPr>
              <a:spLocks/>
            </p:cNvSpPr>
            <p:nvPr/>
          </p:nvSpPr>
          <p:spPr bwMode="auto">
            <a:xfrm rot="16191512" flipH="1">
              <a:off x="5472" y="4845"/>
              <a:ext cx="141" cy="5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3 w 43200"/>
                <a:gd name="T1" fmla="*/ 23493 h 23493"/>
                <a:gd name="T2" fmla="*/ 43200 w 43200"/>
                <a:gd name="T3" fmla="*/ 21600 h 23493"/>
                <a:gd name="T4" fmla="*/ 21600 w 43200"/>
                <a:gd name="T5" fmla="*/ 21600 h 23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493" fill="none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3493" stroke="0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6675">
              <a:solidFill>
                <a:srgbClr val="03030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5802" y="5171"/>
              <a:ext cx="98" cy="0"/>
            </a:xfrm>
            <a:prstGeom prst="line">
              <a:avLst/>
            </a:prstGeom>
            <a:noFill/>
            <a:ln w="66675">
              <a:solidFill>
                <a:srgbClr val="030303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5795" y="5030"/>
              <a:ext cx="98" cy="0"/>
            </a:xfrm>
            <a:prstGeom prst="line">
              <a:avLst/>
            </a:prstGeom>
            <a:noFill/>
            <a:ln w="66675">
              <a:solidFill>
                <a:srgbClr val="030303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53" name="Arc 29"/>
          <p:cNvSpPr>
            <a:spLocks/>
          </p:cNvSpPr>
          <p:nvPr/>
        </p:nvSpPr>
        <p:spPr bwMode="auto">
          <a:xfrm rot="162906" flipH="1">
            <a:off x="836109" y="4422149"/>
            <a:ext cx="1005959" cy="279709"/>
          </a:xfrm>
          <a:custGeom>
            <a:avLst/>
            <a:gdLst>
              <a:gd name="G0" fmla="+- 21326 0 0"/>
              <a:gd name="G1" fmla="+- 21600 0 0"/>
              <a:gd name="G2" fmla="+- 21600 0 0"/>
              <a:gd name="T0" fmla="*/ 0 w 42926"/>
              <a:gd name="T1" fmla="*/ 18171 h 21600"/>
              <a:gd name="T2" fmla="*/ 42926 w 42926"/>
              <a:gd name="T3" fmla="*/ 21600 h 21600"/>
              <a:gd name="T4" fmla="*/ 21326 w 4292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26" h="21600" fill="none" extrusionOk="0">
                <a:moveTo>
                  <a:pt x="-1" y="18170"/>
                </a:moveTo>
                <a:cubicBezTo>
                  <a:pt x="1683" y="7699"/>
                  <a:pt x="10720" y="-1"/>
                  <a:pt x="21326" y="0"/>
                </a:cubicBezTo>
                <a:cubicBezTo>
                  <a:pt x="33255" y="0"/>
                  <a:pt x="42926" y="9670"/>
                  <a:pt x="42926" y="21600"/>
                </a:cubicBezTo>
              </a:path>
              <a:path w="42926" h="21600" stroke="0" extrusionOk="0">
                <a:moveTo>
                  <a:pt x="-1" y="18170"/>
                </a:moveTo>
                <a:cubicBezTo>
                  <a:pt x="1683" y="7699"/>
                  <a:pt x="10720" y="-1"/>
                  <a:pt x="21326" y="0"/>
                </a:cubicBezTo>
                <a:cubicBezTo>
                  <a:pt x="33255" y="0"/>
                  <a:pt x="42926" y="9670"/>
                  <a:pt x="42926" y="21600"/>
                </a:cubicBezTo>
                <a:lnTo>
                  <a:pt x="21326" y="21600"/>
                </a:lnTo>
                <a:close/>
              </a:path>
            </a:pathLst>
          </a:custGeom>
          <a:noFill/>
          <a:ln w="6667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6"/>
          <p:cNvGrpSpPr/>
          <p:nvPr/>
        </p:nvGrpSpPr>
        <p:grpSpPr>
          <a:xfrm>
            <a:off x="1586824" y="4645251"/>
            <a:ext cx="485530" cy="1165030"/>
            <a:chOff x="5697497" y="4883125"/>
            <a:chExt cx="485530" cy="1165030"/>
          </a:xfrm>
        </p:grpSpPr>
        <p:sp>
          <p:nvSpPr>
            <p:cNvPr id="41" name="Oval 12"/>
            <p:cNvSpPr>
              <a:spLocks noChangeArrowheads="1"/>
            </p:cNvSpPr>
            <p:nvPr/>
          </p:nvSpPr>
          <p:spPr bwMode="auto">
            <a:xfrm rot="16212652">
              <a:off x="5854689" y="5783084"/>
              <a:ext cx="215130" cy="248043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 rot="16212652" flipV="1">
              <a:off x="5799893" y="5665022"/>
              <a:ext cx="280737" cy="485530"/>
            </a:xfrm>
            <a:prstGeom prst="line">
              <a:avLst/>
            </a:prstGeom>
            <a:noFill/>
            <a:ln w="4762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14"/>
            <p:cNvSpPr>
              <a:spLocks noChangeShapeType="1"/>
            </p:cNvSpPr>
            <p:nvPr/>
          </p:nvSpPr>
          <p:spPr bwMode="auto">
            <a:xfrm rot="16212652">
              <a:off x="5478967" y="5353817"/>
              <a:ext cx="941384" cy="0"/>
            </a:xfrm>
            <a:prstGeom prst="line">
              <a:avLst/>
            </a:prstGeom>
            <a:noFill/>
            <a:ln w="4762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26384" y="928670"/>
            <a:ext cx="121444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анод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896367" y="1488643"/>
            <a:ext cx="399294" cy="6683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000232" y="5429264"/>
            <a:ext cx="1214446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катод </a:t>
            </a:r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5181" y="5000636"/>
            <a:ext cx="64294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endParaRPr lang="ru-RU" sz="3600" dirty="0">
              <a:solidFill>
                <a:srgbClr val="0033CC"/>
              </a:solidFill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428729" y="4119820"/>
            <a:ext cx="285751" cy="285750"/>
            <a:chOff x="1783" y="8526"/>
            <a:chExt cx="366" cy="388"/>
          </a:xfrm>
        </p:grpSpPr>
        <p:sp>
          <p:nvSpPr>
            <p:cNvPr id="58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357291" y="4119820"/>
            <a:ext cx="285751" cy="285750"/>
            <a:chOff x="1783" y="8526"/>
            <a:chExt cx="366" cy="388"/>
          </a:xfrm>
        </p:grpSpPr>
        <p:sp>
          <p:nvSpPr>
            <p:cNvPr id="61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0" name="TextBox 31"/>
          <p:cNvSpPr txBox="1">
            <a:spLocks noChangeArrowheads="1"/>
          </p:cNvSpPr>
          <p:nvPr/>
        </p:nvSpPr>
        <p:spPr bwMode="auto">
          <a:xfrm>
            <a:off x="-71470" y="3159625"/>
            <a:ext cx="428628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714480" y="1772816"/>
            <a:ext cx="815975" cy="833437"/>
            <a:chOff x="7108" y="3188"/>
            <a:chExt cx="207" cy="207"/>
          </a:xfrm>
        </p:grpSpPr>
        <p:sp>
          <p:nvSpPr>
            <p:cNvPr id="104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" name="Line 3"/>
          <p:cNvSpPr>
            <a:spLocks noChangeShapeType="1"/>
          </p:cNvSpPr>
          <p:nvPr/>
        </p:nvSpPr>
        <p:spPr bwMode="auto">
          <a:xfrm>
            <a:off x="2104401" y="4869160"/>
            <a:ext cx="815975" cy="0"/>
          </a:xfrm>
          <a:prstGeom prst="line">
            <a:avLst/>
          </a:prstGeom>
          <a:noFill/>
          <a:ln w="1270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rot="16200000" flipV="1">
            <a:off x="-427864" y="3578613"/>
            <a:ext cx="1712916" cy="4"/>
          </a:xfrm>
          <a:prstGeom prst="line">
            <a:avLst/>
          </a:prstGeom>
          <a:ln w="889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00330" y="1071546"/>
            <a:ext cx="150016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2071670" y="214290"/>
            <a:ext cx="3571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Н.)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600" dirty="0"/>
          </a:p>
        </p:txBody>
      </p:sp>
      <p:grpSp>
        <p:nvGrpSpPr>
          <p:cNvPr id="9" name="Группа 37"/>
          <p:cNvGrpSpPr/>
          <p:nvPr/>
        </p:nvGrpSpPr>
        <p:grpSpPr>
          <a:xfrm>
            <a:off x="2857488" y="1643050"/>
            <a:ext cx="2045416" cy="1404408"/>
            <a:chOff x="6858016" y="1771641"/>
            <a:chExt cx="2045416" cy="1404408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8121684" y="1771641"/>
              <a:ext cx="769397" cy="7461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U</a:t>
              </a:r>
              <a:r>
                <a:rPr lang="ru-RU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sz="4800" b="1" baseline="-250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177556" y="2529718"/>
              <a:ext cx="5565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Группа 46"/>
            <p:cNvGrpSpPr/>
            <p:nvPr/>
          </p:nvGrpSpPr>
          <p:grpSpPr>
            <a:xfrm>
              <a:off x="6858016" y="2057392"/>
              <a:ext cx="2045416" cy="1000132"/>
              <a:chOff x="4319277" y="4827266"/>
              <a:chExt cx="2045416" cy="1000132"/>
            </a:xfrm>
          </p:grpSpPr>
          <p:sp>
            <p:nvSpPr>
              <p:cNvPr id="48" name="Text Box 32"/>
              <p:cNvSpPr txBox="1">
                <a:spLocks noChangeArrowheads="1"/>
              </p:cNvSpPr>
              <p:nvPr/>
            </p:nvSpPr>
            <p:spPr bwMode="auto">
              <a:xfrm>
                <a:off x="4319277" y="4827266"/>
                <a:ext cx="1143008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5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Line 28"/>
              <p:cNvSpPr>
                <a:spLocks noChangeShapeType="1"/>
              </p:cNvSpPr>
              <p:nvPr/>
            </p:nvSpPr>
            <p:spPr bwMode="auto">
              <a:xfrm>
                <a:off x="5500693" y="5357826"/>
                <a:ext cx="864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46" name="Line 22"/>
          <p:cNvSpPr>
            <a:spLocks noChangeShapeType="1"/>
          </p:cNvSpPr>
          <p:nvPr/>
        </p:nvSpPr>
        <p:spPr bwMode="auto">
          <a:xfrm flipH="1" flipV="1">
            <a:off x="1818648" y="4885251"/>
            <a:ext cx="753087" cy="6868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5643570" y="142791"/>
            <a:ext cx="3429024" cy="2143201"/>
            <a:chOff x="14533" y="2007"/>
            <a:chExt cx="4470" cy="3573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13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8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8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011" y="6486"/>
                  <a:ext cx="391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a 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5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3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lvl="0">
                <a:spcAft>
                  <a:spcPts val="1000"/>
                </a:spcAft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d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d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" name="Скругленный прямоугольник 67"/>
          <p:cNvSpPr/>
          <p:nvPr/>
        </p:nvSpPr>
        <p:spPr>
          <a:xfrm>
            <a:off x="6429388" y="299990"/>
            <a:ext cx="412633" cy="357190"/>
          </a:xfrm>
          <a:prstGeom prst="roundRect">
            <a:avLst/>
          </a:prstGeom>
          <a:solidFill>
            <a:schemeClr val="bg1">
              <a:lumMod val="95000"/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228722" y="816288"/>
            <a:ext cx="357190" cy="353992"/>
          </a:xfrm>
          <a:prstGeom prst="roundRect">
            <a:avLst/>
          </a:prstGeom>
          <a:solidFill>
            <a:schemeClr val="bg1">
              <a:lumMod val="95000"/>
              <a:alpha val="9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929454" y="843584"/>
            <a:ext cx="421585" cy="357190"/>
          </a:xfrm>
          <a:prstGeom prst="roundRect">
            <a:avLst/>
          </a:prstGeom>
          <a:solidFill>
            <a:schemeClr val="bg1">
              <a:lumMod val="95000"/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231405" y="1241718"/>
            <a:ext cx="555305" cy="401332"/>
          </a:xfrm>
          <a:prstGeom prst="roundRect">
            <a:avLst/>
          </a:prstGeom>
          <a:solidFill>
            <a:schemeClr val="bg1">
              <a:lumMod val="95000"/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714480" y="2714620"/>
            <a:ext cx="1000132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571604" y="4429132"/>
            <a:ext cx="1000132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>
            <a:off x="1535885" y="3607595"/>
            <a:ext cx="1643074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2357423" y="2857496"/>
            <a:ext cx="50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2428860" y="3571876"/>
            <a:ext cx="714380" cy="7461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800" b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1000100" y="4143382"/>
            <a:ext cx="285751" cy="285750"/>
            <a:chOff x="1783" y="8526"/>
            <a:chExt cx="366" cy="388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84" name="Прямая со стрелкой 83"/>
          <p:cNvCxnSpPr/>
          <p:nvPr/>
        </p:nvCxnSpPr>
        <p:spPr>
          <a:xfrm rot="16200000" flipV="1">
            <a:off x="849123" y="3865730"/>
            <a:ext cx="598819" cy="1111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84"/>
          <p:cNvGrpSpPr/>
          <p:nvPr/>
        </p:nvGrpSpPr>
        <p:grpSpPr>
          <a:xfrm>
            <a:off x="516880" y="3071812"/>
            <a:ext cx="571504" cy="523220"/>
            <a:chOff x="7643834" y="139463"/>
            <a:chExt cx="714380" cy="523220"/>
          </a:xfrm>
        </p:grpSpPr>
        <p:grpSp>
          <p:nvGrpSpPr>
            <p:cNvPr id="16" name="Группа 68"/>
            <p:cNvGrpSpPr/>
            <p:nvPr/>
          </p:nvGrpSpPr>
          <p:grpSpPr>
            <a:xfrm>
              <a:off x="7643834" y="139463"/>
              <a:ext cx="714380" cy="523220"/>
              <a:chOff x="6643702" y="493018"/>
              <a:chExt cx="714380" cy="523220"/>
            </a:xfrm>
            <a:solidFill>
              <a:schemeClr val="bg1"/>
            </a:solidFill>
          </p:grpSpPr>
          <p:sp>
            <p:nvSpPr>
              <p:cNvPr id="88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643702" y="493018"/>
                <a:ext cx="714380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  <p:grpSp>
        <p:nvGrpSpPr>
          <p:cNvPr id="17" name="Группа 89"/>
          <p:cNvGrpSpPr/>
          <p:nvPr/>
        </p:nvGrpSpPr>
        <p:grpSpPr>
          <a:xfrm>
            <a:off x="1500166" y="3143248"/>
            <a:ext cx="428628" cy="523220"/>
            <a:chOff x="7643834" y="139463"/>
            <a:chExt cx="714380" cy="523220"/>
          </a:xfrm>
        </p:grpSpPr>
        <p:grpSp>
          <p:nvGrpSpPr>
            <p:cNvPr id="18" name="Группа 68"/>
            <p:cNvGrpSpPr/>
            <p:nvPr/>
          </p:nvGrpSpPr>
          <p:grpSpPr>
            <a:xfrm>
              <a:off x="7643834" y="139463"/>
              <a:ext cx="714380" cy="523220"/>
              <a:chOff x="6643702" y="493018"/>
              <a:chExt cx="714380" cy="523220"/>
            </a:xfrm>
            <a:solidFill>
              <a:schemeClr val="bg1"/>
            </a:solidFill>
          </p:grpSpPr>
          <p:sp>
            <p:nvSpPr>
              <p:cNvPr id="93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643702" y="493018"/>
                <a:ext cx="714380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28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2" name="Line 18"/>
            <p:cNvSpPr>
              <a:spLocks noChangeShapeType="1"/>
            </p:cNvSpPr>
            <p:nvPr/>
          </p:nvSpPr>
          <p:spPr bwMode="auto">
            <a:xfrm>
              <a:off x="7771826" y="276675"/>
              <a:ext cx="349353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solidFill>
                  <a:srgbClr val="006600"/>
                </a:solidFill>
              </a:endParaRPr>
            </a:p>
          </p:txBody>
        </p:sp>
      </p:grpSp>
      <p:cxnSp>
        <p:nvCxnSpPr>
          <p:cNvPr id="95" name="Прямая со стрелкой 94"/>
          <p:cNvCxnSpPr/>
          <p:nvPr/>
        </p:nvCxnSpPr>
        <p:spPr>
          <a:xfrm rot="16200000" flipV="1">
            <a:off x="1134874" y="3579977"/>
            <a:ext cx="598819" cy="1111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1000100" y="2786058"/>
            <a:ext cx="285751" cy="285750"/>
            <a:chOff x="1783" y="8526"/>
            <a:chExt cx="366" cy="388"/>
          </a:xfrm>
        </p:grpSpPr>
        <p:sp>
          <p:nvSpPr>
            <p:cNvPr id="9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331118" y="1928802"/>
            <a:ext cx="88329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7030A0"/>
              </a:solidFill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rot="16200000" flipV="1">
            <a:off x="838010" y="2508408"/>
            <a:ext cx="598819" cy="111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rot="5400000" flipH="1" flipV="1">
            <a:off x="3036083" y="1750207"/>
            <a:ext cx="714380" cy="35719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rot="5400000" flipH="1" flipV="1">
            <a:off x="2535223" y="963595"/>
            <a:ext cx="35719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V="1">
            <a:off x="3786182" y="428604"/>
            <a:ext cx="3357586" cy="14287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Box 4"/>
          <p:cNvSpPr txBox="1">
            <a:spLocks noChangeArrowheads="1"/>
          </p:cNvSpPr>
          <p:nvPr/>
        </p:nvSpPr>
        <p:spPr bwMode="auto">
          <a:xfrm>
            <a:off x="5715008" y="4169624"/>
            <a:ext cx="25718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U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4000493" y="3928248"/>
            <a:ext cx="1427501" cy="1358140"/>
            <a:chOff x="9757" y="3156"/>
            <a:chExt cx="567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2" name="Text Box 8"/>
            <p:cNvSpPr txBox="1">
              <a:spLocks noChangeArrowheads="1"/>
            </p:cNvSpPr>
            <p:nvPr/>
          </p:nvSpPr>
          <p:spPr bwMode="auto">
            <a:xfrm>
              <a:off x="9925" y="3479"/>
              <a:ext cx="199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566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0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5" name="Text Box 4"/>
          <p:cNvSpPr txBox="1">
            <a:spLocks noChangeArrowheads="1"/>
          </p:cNvSpPr>
          <p:nvPr/>
        </p:nvSpPr>
        <p:spPr bwMode="auto">
          <a:xfrm>
            <a:off x="5286380" y="4241062"/>
            <a:ext cx="500066" cy="7858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 Box 4"/>
          <p:cNvSpPr txBox="1">
            <a:spLocks noChangeArrowheads="1"/>
          </p:cNvSpPr>
          <p:nvPr/>
        </p:nvSpPr>
        <p:spPr bwMode="auto">
          <a:xfrm>
            <a:off x="5500694" y="3214686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3714744" y="3000372"/>
            <a:ext cx="5357818" cy="2428892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60696" y="6093296"/>
            <a:ext cx="9204696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12-5.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Анодное напряжение в  диоде 182В. С какой скоростью электрон подходит к аноду?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0" y="0"/>
            <a:ext cx="150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Стр.56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0" y="0"/>
            <a:ext cx="200023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12-5,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стр.26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6435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64" presetClass="path" presetSubtype="0" repeatCount="1000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00087 -0.2192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64" presetClass="path" presetSubtype="0" repeatCount="1000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00087 -0.2192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049" grpId="0" animBg="1"/>
      <p:bldP spid="1053" grpId="0" animBg="1"/>
      <p:bldP spid="44" grpId="0" animBg="1"/>
      <p:bldP spid="49" grpId="0" animBg="1"/>
      <p:bldP spid="50" grpId="0" animBg="1"/>
      <p:bldP spid="53" grpId="0" animBg="1"/>
      <p:bldP spid="100" grpId="0" animBg="1"/>
      <p:bldP spid="107" grpId="0" animBg="1"/>
      <p:bldP spid="36" grpId="0" animBg="1"/>
      <p:bldP spid="37" grpId="0" animBg="1"/>
      <p:bldP spid="1046" grpId="0" animBg="1"/>
      <p:bldP spid="68" grpId="0" animBg="1"/>
      <p:bldP spid="69" grpId="0" animBg="1"/>
      <p:bldP spid="70" grpId="0" animBg="1"/>
      <p:bldP spid="71" grpId="0" animBg="1"/>
      <p:bldP spid="77" grpId="0"/>
      <p:bldP spid="78" grpId="0" animBg="1"/>
      <p:bldP spid="102" grpId="0" animBg="1"/>
      <p:bldP spid="102" grpId="1" animBg="1"/>
      <p:bldP spid="120" grpId="0" animBg="1"/>
      <p:bldP spid="125" grpId="0" animBg="1"/>
      <p:bldP spid="126" grpId="0" animBg="1"/>
      <p:bldP spid="127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06" y="0"/>
            <a:ext cx="5143536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0042"/>
            <a:ext cx="7929586" cy="328614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№12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6-98</a:t>
            </a:r>
          </a:p>
          <a:p>
            <a:pPr marL="0" indent="0" algn="ctr" eaLnBrk="1" hangingPunct="1">
              <a:lnSpc>
                <a:spcPts val="55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гр4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696,697,698,699,701//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/>
                <a:ea typeface="Times New Roman"/>
              </a:rPr>
              <a:t>«Совершает ли поле работу, или работу совершает заряд, находящийся в поле?.»</a:t>
            </a:r>
            <a:endParaRPr lang="en-US" sz="4800" dirty="0" smtClean="0">
              <a:latin typeface="Times New Roman"/>
              <a:ea typeface="Times New Roman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Гильза между электроскопами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3314"/>
            <a:ext cx="9144000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</a:rPr>
              <a:t> </a:t>
            </a:r>
            <a:r>
              <a:rPr lang="ru-RU" sz="3600" i="1" dirty="0" smtClean="0">
                <a:latin typeface="Times New Roman"/>
                <a:ea typeface="Times New Roman"/>
              </a:rPr>
              <a:t>Одинаковы ли потенциалы шарика стержня и стрелки электроскопа?</a:t>
            </a:r>
            <a:endParaRPr lang="ru-RU" sz="80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</a:rPr>
              <a:t>862 </a:t>
            </a:r>
            <a:r>
              <a:rPr lang="ru-RU" sz="3600" dirty="0" smtClean="0">
                <a:latin typeface="Times New Roman"/>
                <a:ea typeface="Times New Roman"/>
              </a:rPr>
              <a:t>Проводник А находится в поле точечного заряда В. Как распределятся потенциалы точек тела А ? 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0"/>
            <a:ext cx="8501090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лектроннолучевая  трубка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осциллограф,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75656" y="1325342"/>
            <a:ext cx="6172888" cy="558049"/>
            <a:chOff x="12828" y="4957"/>
            <a:chExt cx="2810" cy="341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2828" y="4957"/>
              <a:ext cx="832" cy="201"/>
              <a:chOff x="12828" y="4957"/>
              <a:chExt cx="832" cy="201"/>
            </a:xfrm>
          </p:grpSpPr>
          <p:sp>
            <p:nvSpPr>
              <p:cNvPr id="2055" name="Arc 7"/>
              <p:cNvSpPr>
                <a:spLocks/>
              </p:cNvSpPr>
              <p:nvPr/>
            </p:nvSpPr>
            <p:spPr bwMode="auto">
              <a:xfrm flipV="1">
                <a:off x="12828" y="4957"/>
                <a:ext cx="366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313"/>
                  <a:gd name="T1" fmla="*/ 0 h 21600"/>
                  <a:gd name="T2" fmla="*/ 18313 w 18313"/>
                  <a:gd name="T3" fmla="*/ 10146 h 21600"/>
                  <a:gd name="T4" fmla="*/ 0 w 183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13" h="21600" fill="none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</a:path>
                  <a:path w="18313" h="21600" stroke="0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Arc 8"/>
              <p:cNvSpPr>
                <a:spLocks/>
              </p:cNvSpPr>
              <p:nvPr/>
            </p:nvSpPr>
            <p:spPr bwMode="auto">
              <a:xfrm>
                <a:off x="13187" y="5017"/>
                <a:ext cx="473" cy="141"/>
              </a:xfrm>
              <a:custGeom>
                <a:avLst/>
                <a:gdLst>
                  <a:gd name="G0" fmla="+- 11977 0 0"/>
                  <a:gd name="G1" fmla="+- 21600 0 0"/>
                  <a:gd name="G2" fmla="+- 21600 0 0"/>
                  <a:gd name="T0" fmla="*/ 0 w 23687"/>
                  <a:gd name="T1" fmla="*/ 3625 h 21600"/>
                  <a:gd name="T2" fmla="*/ 23687 w 23687"/>
                  <a:gd name="T3" fmla="*/ 3450 h 21600"/>
                  <a:gd name="T4" fmla="*/ 11977 w 2368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87" h="21600" fill="none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</a:path>
                  <a:path w="23687" h="21600" stroke="0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  <a:lnTo>
                      <a:pt x="1197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 flipV="1">
              <a:off x="12834" y="5097"/>
              <a:ext cx="832" cy="201"/>
              <a:chOff x="12828" y="4957"/>
              <a:chExt cx="832" cy="201"/>
            </a:xfrm>
          </p:grpSpPr>
          <p:sp>
            <p:nvSpPr>
              <p:cNvPr id="2058" name="Arc 10"/>
              <p:cNvSpPr>
                <a:spLocks/>
              </p:cNvSpPr>
              <p:nvPr/>
            </p:nvSpPr>
            <p:spPr bwMode="auto">
              <a:xfrm flipV="1">
                <a:off x="12828" y="4957"/>
                <a:ext cx="366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313"/>
                  <a:gd name="T1" fmla="*/ 0 h 21600"/>
                  <a:gd name="T2" fmla="*/ 18313 w 18313"/>
                  <a:gd name="T3" fmla="*/ 10146 h 21600"/>
                  <a:gd name="T4" fmla="*/ 0 w 183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13" h="21600" fill="none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</a:path>
                  <a:path w="18313" h="21600" stroke="0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Arc 11"/>
              <p:cNvSpPr>
                <a:spLocks/>
              </p:cNvSpPr>
              <p:nvPr/>
            </p:nvSpPr>
            <p:spPr bwMode="auto">
              <a:xfrm>
                <a:off x="13187" y="5017"/>
                <a:ext cx="473" cy="141"/>
              </a:xfrm>
              <a:custGeom>
                <a:avLst/>
                <a:gdLst>
                  <a:gd name="G0" fmla="+- 11977 0 0"/>
                  <a:gd name="G1" fmla="+- 21600 0 0"/>
                  <a:gd name="G2" fmla="+- 21600 0 0"/>
                  <a:gd name="T0" fmla="*/ 0 w 23687"/>
                  <a:gd name="T1" fmla="*/ 3625 h 21600"/>
                  <a:gd name="T2" fmla="*/ 23687 w 23687"/>
                  <a:gd name="T3" fmla="*/ 3450 h 21600"/>
                  <a:gd name="T4" fmla="*/ 11977 w 2368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87" h="21600" fill="none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</a:path>
                  <a:path w="23687" h="21600" stroke="0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  <a:lnTo>
                      <a:pt x="1197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13663" y="5040"/>
              <a:ext cx="1975" cy="1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 flipV="1">
              <a:off x="13663" y="5149"/>
              <a:ext cx="1964" cy="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54"/>
          <p:cNvGrpSpPr/>
          <p:nvPr/>
        </p:nvGrpSpPr>
        <p:grpSpPr>
          <a:xfrm>
            <a:off x="107504" y="1333524"/>
            <a:ext cx="1063231" cy="556413"/>
            <a:chOff x="791235" y="1333524"/>
            <a:chExt cx="1063231" cy="556413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791235" y="1333524"/>
              <a:ext cx="1063231" cy="556413"/>
              <a:chOff x="12465" y="4939"/>
              <a:chExt cx="484" cy="340"/>
            </a:xfrm>
          </p:grpSpPr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12465" y="5146"/>
                <a:ext cx="484" cy="133"/>
                <a:chOff x="12465" y="5146"/>
                <a:chExt cx="484" cy="133"/>
              </a:xfrm>
            </p:grpSpPr>
            <p:sp>
              <p:nvSpPr>
                <p:cNvPr id="2065" name="Line 17"/>
                <p:cNvSpPr>
                  <a:spLocks noChangeShapeType="1"/>
                </p:cNvSpPr>
                <p:nvPr/>
              </p:nvSpPr>
              <p:spPr bwMode="auto">
                <a:xfrm>
                  <a:off x="12465" y="5276"/>
                  <a:ext cx="483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6" name="Line 18"/>
                <p:cNvSpPr>
                  <a:spLocks noChangeShapeType="1"/>
                </p:cNvSpPr>
                <p:nvPr/>
              </p:nvSpPr>
              <p:spPr bwMode="auto">
                <a:xfrm>
                  <a:off x="12949" y="5146"/>
                  <a:ext cx="0" cy="133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 flipV="1">
                <a:off x="12465" y="4939"/>
                <a:ext cx="484" cy="133"/>
                <a:chOff x="12465" y="5146"/>
                <a:chExt cx="484" cy="133"/>
              </a:xfrm>
            </p:grpSpPr>
            <p:sp>
              <p:nvSpPr>
                <p:cNvPr id="2068" name="Line 20"/>
                <p:cNvSpPr>
                  <a:spLocks noChangeShapeType="1"/>
                </p:cNvSpPr>
                <p:nvPr/>
              </p:nvSpPr>
              <p:spPr bwMode="auto">
                <a:xfrm>
                  <a:off x="12465" y="5276"/>
                  <a:ext cx="483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9" name="Line 21"/>
                <p:cNvSpPr>
                  <a:spLocks noChangeShapeType="1"/>
                </p:cNvSpPr>
                <p:nvPr/>
              </p:nvSpPr>
              <p:spPr bwMode="auto">
                <a:xfrm>
                  <a:off x="12949" y="5146"/>
                  <a:ext cx="0" cy="133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903269" y="1488992"/>
              <a:ext cx="810603" cy="230748"/>
            </a:xfrm>
            <a:prstGeom prst="rect">
              <a:avLst/>
            </a:prstGeom>
            <a:solidFill>
              <a:srgbClr val="FF99CC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2566303" y="1220605"/>
            <a:ext cx="709553" cy="724973"/>
            <a:chOff x="13162" y="4972"/>
            <a:chExt cx="323" cy="270"/>
          </a:xfrm>
        </p:grpSpPr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13162" y="4972"/>
              <a:ext cx="323" cy="86"/>
              <a:chOff x="13162" y="4972"/>
              <a:chExt cx="323" cy="86"/>
            </a:xfrm>
          </p:grpSpPr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 flipH="1">
                <a:off x="13163" y="4972"/>
                <a:ext cx="322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 flipH="1" flipV="1">
                <a:off x="13162" y="4974"/>
                <a:ext cx="1" cy="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 flipV="1">
              <a:off x="13162" y="5156"/>
              <a:ext cx="323" cy="86"/>
              <a:chOff x="13162" y="4972"/>
              <a:chExt cx="323" cy="86"/>
            </a:xfrm>
          </p:grpSpPr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 flipH="1">
                <a:off x="13163" y="4972"/>
                <a:ext cx="322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 flipH="1" flipV="1">
                <a:off x="13162" y="4974"/>
                <a:ext cx="1" cy="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3991910" y="849118"/>
            <a:ext cx="1329038" cy="1525225"/>
            <a:chOff x="13813" y="4666"/>
            <a:chExt cx="605" cy="932"/>
          </a:xfrm>
        </p:grpSpPr>
        <p:grpSp>
          <p:nvGrpSpPr>
            <p:cNvPr id="14" name="Group 34"/>
            <p:cNvGrpSpPr>
              <a:grpSpLocks/>
            </p:cNvGrpSpPr>
            <p:nvPr/>
          </p:nvGrpSpPr>
          <p:grpSpPr bwMode="auto">
            <a:xfrm>
              <a:off x="13922" y="4988"/>
              <a:ext cx="414" cy="282"/>
              <a:chOff x="13548" y="4971"/>
              <a:chExt cx="414" cy="282"/>
            </a:xfrm>
          </p:grpSpPr>
          <p:sp>
            <p:nvSpPr>
              <p:cNvPr id="2083" name="Rectangle 35"/>
              <p:cNvSpPr>
                <a:spLocks noChangeArrowheads="1"/>
              </p:cNvSpPr>
              <p:nvPr/>
            </p:nvSpPr>
            <p:spPr bwMode="auto">
              <a:xfrm>
                <a:off x="13611" y="4971"/>
                <a:ext cx="351" cy="20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Rectangle 36"/>
              <p:cNvSpPr>
                <a:spLocks noChangeArrowheads="1"/>
              </p:cNvSpPr>
              <p:nvPr/>
            </p:nvSpPr>
            <p:spPr bwMode="auto">
              <a:xfrm>
                <a:off x="13548" y="5052"/>
                <a:ext cx="351" cy="20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 flipV="1">
              <a:off x="13813" y="5178"/>
              <a:ext cx="271" cy="4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 flipV="1">
              <a:off x="14210" y="4666"/>
              <a:ext cx="208" cy="32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-324544" y="642918"/>
            <a:ext cx="7994402" cy="1965446"/>
            <a:chOff x="12321" y="4540"/>
            <a:chExt cx="3314" cy="1201"/>
          </a:xfrm>
        </p:grpSpPr>
        <p:sp>
          <p:nvSpPr>
            <p:cNvPr id="2088" name="Arc 40"/>
            <p:cNvSpPr>
              <a:spLocks/>
            </p:cNvSpPr>
            <p:nvPr/>
          </p:nvSpPr>
          <p:spPr bwMode="auto">
            <a:xfrm>
              <a:off x="15494" y="4540"/>
              <a:ext cx="141" cy="12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35"/>
                <a:gd name="T2" fmla="*/ 3372 w 21600"/>
                <a:gd name="T3" fmla="*/ 42935 h 42935"/>
                <a:gd name="T4" fmla="*/ 0 w 21600"/>
                <a:gd name="T5" fmla="*/ 21600 h 42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3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227"/>
                    <a:pt x="13869" y="41276"/>
                    <a:pt x="3372" y="42935"/>
                  </a:cubicBezTo>
                </a:path>
                <a:path w="21600" h="4293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227"/>
                    <a:pt x="13869" y="41276"/>
                    <a:pt x="3372" y="4293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9" name="Arc 41"/>
            <p:cNvSpPr>
              <a:spLocks/>
            </p:cNvSpPr>
            <p:nvPr/>
          </p:nvSpPr>
          <p:spPr bwMode="auto">
            <a:xfrm flipV="1">
              <a:off x="14798" y="4543"/>
              <a:ext cx="690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0" name="Arc 42"/>
            <p:cNvSpPr>
              <a:spLocks/>
            </p:cNvSpPr>
            <p:nvPr/>
          </p:nvSpPr>
          <p:spPr bwMode="auto">
            <a:xfrm>
              <a:off x="14821" y="5597"/>
              <a:ext cx="690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 flipH="1">
              <a:off x="12345" y="5589"/>
              <a:ext cx="2477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 flipH="1">
              <a:off x="12321" y="4683"/>
              <a:ext cx="2477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971600" y="1894846"/>
            <a:ext cx="2197" cy="8575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2985627" y="1952124"/>
            <a:ext cx="2197" cy="8575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539552" y="2760559"/>
            <a:ext cx="975360" cy="23074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2495918" y="2798198"/>
            <a:ext cx="975360" cy="23074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1187624" y="1428736"/>
            <a:ext cx="285751" cy="285750"/>
            <a:chOff x="1783" y="8526"/>
            <a:chExt cx="366" cy="388"/>
          </a:xfrm>
        </p:grpSpPr>
        <p:sp>
          <p:nvSpPr>
            <p:cNvPr id="53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-36512" y="2988230"/>
            <a:ext cx="1325790" cy="461665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яркость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52358" y="3068960"/>
            <a:ext cx="1071570" cy="461665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фокус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05652" y="213670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55"/>
          <p:cNvGrpSpPr>
            <a:grpSpLocks/>
          </p:cNvGrpSpPr>
          <p:nvPr/>
        </p:nvGrpSpPr>
        <p:grpSpPr bwMode="auto">
          <a:xfrm>
            <a:off x="6591312" y="3673055"/>
            <a:ext cx="1552588" cy="995149"/>
            <a:chOff x="12672" y="8687"/>
            <a:chExt cx="922" cy="552"/>
          </a:xfrm>
        </p:grpSpPr>
        <p:sp>
          <p:nvSpPr>
            <p:cNvPr id="2105" name="Line 57"/>
            <p:cNvSpPr>
              <a:spLocks noChangeShapeType="1"/>
            </p:cNvSpPr>
            <p:nvPr/>
          </p:nvSpPr>
          <p:spPr bwMode="auto">
            <a:xfrm flipV="1">
              <a:off x="13041" y="8687"/>
              <a:ext cx="0" cy="34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6" name="Arc 58"/>
            <p:cNvSpPr>
              <a:spLocks/>
            </p:cNvSpPr>
            <p:nvPr/>
          </p:nvSpPr>
          <p:spPr bwMode="auto">
            <a:xfrm flipV="1">
              <a:off x="12672" y="8778"/>
              <a:ext cx="922" cy="4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Группа 85"/>
          <p:cNvGrpSpPr/>
          <p:nvPr/>
        </p:nvGrpSpPr>
        <p:grpSpPr>
          <a:xfrm>
            <a:off x="6000760" y="3432014"/>
            <a:ext cx="2394347" cy="1425746"/>
            <a:chOff x="2000232" y="5156480"/>
            <a:chExt cx="2394347" cy="1425746"/>
          </a:xfrm>
        </p:grpSpPr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>
              <a:off x="2487596" y="5337192"/>
              <a:ext cx="1906983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9" name="Line 51"/>
            <p:cNvSpPr>
              <a:spLocks noChangeShapeType="1"/>
            </p:cNvSpPr>
            <p:nvPr/>
          </p:nvSpPr>
          <p:spPr bwMode="auto">
            <a:xfrm flipV="1">
              <a:off x="2443146" y="6541530"/>
              <a:ext cx="1951433" cy="40696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" name="Group 52"/>
            <p:cNvGrpSpPr>
              <a:grpSpLocks/>
            </p:cNvGrpSpPr>
            <p:nvPr/>
          </p:nvGrpSpPr>
          <p:grpSpPr bwMode="auto">
            <a:xfrm>
              <a:off x="2123236" y="5156480"/>
              <a:ext cx="270015" cy="312002"/>
              <a:chOff x="7038" y="3244"/>
              <a:chExt cx="207" cy="207"/>
            </a:xfrm>
          </p:grpSpPr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7038" y="3350"/>
                <a:ext cx="207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 rot="16200000">
                <a:off x="7038" y="3348"/>
                <a:ext cx="207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 flipV="1">
              <a:off x="2000232" y="6548204"/>
              <a:ext cx="350175" cy="17011"/>
            </a:xfrm>
            <a:prstGeom prst="line">
              <a:avLst/>
            </a:prstGeom>
            <a:noFill/>
            <a:ln w="6350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8286776" y="428604"/>
            <a:ext cx="3571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394843" y="4490618"/>
            <a:ext cx="285751" cy="285750"/>
            <a:chOff x="1783" y="8526"/>
            <a:chExt cx="366" cy="388"/>
          </a:xfrm>
        </p:grpSpPr>
        <p:sp>
          <p:nvSpPr>
            <p:cNvPr id="96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214810" y="185736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59"/>
          <p:cNvGrpSpPr/>
          <p:nvPr/>
        </p:nvGrpSpPr>
        <p:grpSpPr>
          <a:xfrm>
            <a:off x="5369277" y="736199"/>
            <a:ext cx="1012705" cy="1518679"/>
            <a:chOff x="5369277" y="736199"/>
            <a:chExt cx="1012705" cy="1518679"/>
          </a:xfrm>
        </p:grpSpPr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5905286" y="1595365"/>
              <a:ext cx="0" cy="65951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2" name="Group 30"/>
            <p:cNvGrpSpPr>
              <a:grpSpLocks/>
            </p:cNvGrpSpPr>
            <p:nvPr/>
          </p:nvGrpSpPr>
          <p:grpSpPr bwMode="auto">
            <a:xfrm>
              <a:off x="5369277" y="1354799"/>
              <a:ext cx="1012705" cy="418946"/>
              <a:chOff x="14060" y="4905"/>
              <a:chExt cx="461" cy="256"/>
            </a:xfrm>
          </p:grpSpPr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>
                <a:off x="14071" y="5020"/>
                <a:ext cx="450" cy="141"/>
              </a:xfrm>
              <a:prstGeom prst="flowChartInputOutpu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>
                <a:off x="14060" y="4905"/>
                <a:ext cx="450" cy="141"/>
              </a:xfrm>
              <a:prstGeom prst="flowChartInputOutpu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97" name="Line 49"/>
            <p:cNvSpPr>
              <a:spLocks noChangeShapeType="1"/>
            </p:cNvSpPr>
            <p:nvPr/>
          </p:nvSpPr>
          <p:spPr bwMode="auto">
            <a:xfrm flipH="1" flipV="1">
              <a:off x="5903089" y="736199"/>
              <a:ext cx="0" cy="71679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929322" y="2928670"/>
            <a:ext cx="2428892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электрическим      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2214578" y="5241194"/>
            <a:ext cx="25718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U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500063" y="4999818"/>
            <a:ext cx="1427501" cy="1358140"/>
            <a:chOff x="9757" y="3156"/>
            <a:chExt cx="567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4" name="Text Box 8"/>
            <p:cNvSpPr txBox="1">
              <a:spLocks noChangeArrowheads="1"/>
            </p:cNvSpPr>
            <p:nvPr/>
          </p:nvSpPr>
          <p:spPr bwMode="auto">
            <a:xfrm>
              <a:off x="9925" y="3479"/>
              <a:ext cx="199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566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0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1785950" y="5312632"/>
            <a:ext cx="500066" cy="7858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2000264" y="4286256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85752" y="4071942"/>
            <a:ext cx="5357818" cy="2428892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1000100" y="2285992"/>
            <a:ext cx="1928826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571604" y="1643050"/>
            <a:ext cx="50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1571604" y="2325636"/>
            <a:ext cx="714380" cy="7461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800" b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29454" y="6396335"/>
            <a:ext cx="22145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12-6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стр.26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9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6716E-6 L 0.72465 0.00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33" y="4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231 L 0.19861 -0.1041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5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93" grpId="0" animBg="1"/>
      <p:bldP spid="2094" grpId="0" animBg="1"/>
      <p:bldP spid="2095" grpId="0" animBg="1"/>
      <p:bldP spid="2096" grpId="0" animBg="1"/>
      <p:bldP spid="56" grpId="0" animBg="1"/>
      <p:bldP spid="57" grpId="0" animBg="1"/>
      <p:bldP spid="59" grpId="0"/>
      <p:bldP spid="2114" grpId="0"/>
      <p:bldP spid="58" grpId="0"/>
      <p:bldP spid="109" grpId="0" animBg="1"/>
      <p:bldP spid="72" grpId="0" animBg="1"/>
      <p:bldP spid="77" grpId="0" animBg="1"/>
      <p:bldP spid="78" grpId="0" animBg="1"/>
      <p:bldP spid="79" grpId="0" animBg="1"/>
      <p:bldP spid="81" grpId="0"/>
      <p:bldP spid="8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 rot="20311672">
            <a:off x="81389" y="1375582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8537" y="0"/>
            <a:ext cx="41875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№12-2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785918" y="3357562"/>
            <a:ext cx="7038425" cy="14505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поля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428860" y="2143117"/>
            <a:ext cx="6143668" cy="17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электрического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588455">
            <a:off x="236102" y="4593537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потенциал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57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т12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 ф.в.,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х-щая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способность . . . . . . . . . . . . . . . . . . . . . ..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Потенциальная энергия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энергия  . . . . . . . . . . . . . . . . . . . . . . . ..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 перемещения под  действием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взаимодействия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двух точечных зарядов: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Потенциал зависит от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Потенциал электрического поля в данной точке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. . . . . . . . 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. . . . . . . . . . . . . . . . . . . . . . . . . . . . . . . . . . . . . . . . . .. .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. . . . . . . . . . . . . . . . . . . . . . . . . . . . . . . . . . . . . . . . . . .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Эквипотенциальная поверхность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поверхность одинакового . . . . . . . . . . . . . . 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Разность потенциалов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с.ф. в., показывающая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. . . . . . . . . . . . . . . . . . . . . . . . . . . . . . . . . . . . . . . . . . . . . . . . . . . . . . . . .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. . . . . . . . . . . . . . . . . . . . . . . . . . . . . . . . . . . . . . . . . . . . . . . . . . . . . . . . .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разность потенциалов между двумя точками,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. . . . . . . . . . . . . . . . . . . . . . . . . . . . . . . . . . . . . . . . . . . . . . . . . . . . . . . . .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. . . . . . . . . . . . . . . . . . . . . . . . . . . . . . . . .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поля по перемещению заряда-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Связь между напряжённостью и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разностью потенциалов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напряженность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есть  скорость   . . . . . . . . . . . . . . . . . . . . . . . . .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57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 перемещении электрического заряда q между точками с разностью потенциалов 8 В силы, действующие на заряд  со стороны электрического поля, совершили работу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 Дж.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равен заряд 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q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?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выразите в Кл  с точностью до десятых..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14348" y="1714488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5400" b="1" dirty="0" smtClean="0">
                <a:sym typeface="Symbol"/>
              </a:rPr>
              <a:t></a:t>
            </a:r>
            <a:r>
              <a:rPr lang="ru-RU" sz="54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000372"/>
            <a:ext cx="36086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0В                   -8В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285720" y="3517901"/>
            <a:ext cx="3708395" cy="1409900"/>
            <a:chOff x="12464" y="5036"/>
            <a:chExt cx="1702" cy="1011"/>
          </a:xfrm>
        </p:grpSpPr>
        <p:sp>
          <p:nvSpPr>
            <p:cNvPr id="16" name="Line 3"/>
            <p:cNvSpPr>
              <a:spLocks noChangeShapeType="1"/>
            </p:cNvSpPr>
            <p:nvPr/>
          </p:nvSpPr>
          <p:spPr bwMode="auto">
            <a:xfrm>
              <a:off x="12580" y="5056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12464" y="5827"/>
              <a:ext cx="1702" cy="2"/>
              <a:chOff x="12464" y="5551"/>
              <a:chExt cx="1702" cy="2"/>
            </a:xfrm>
          </p:grpSpPr>
          <p:sp>
            <p:nvSpPr>
              <p:cNvPr id="19" name="Line 5"/>
              <p:cNvSpPr>
                <a:spLocks noChangeShapeType="1"/>
              </p:cNvSpPr>
              <p:nvPr/>
            </p:nvSpPr>
            <p:spPr bwMode="auto">
              <a:xfrm>
                <a:off x="12464" y="5551"/>
                <a:ext cx="116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>
                <a:off x="13383" y="5553"/>
                <a:ext cx="78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4007" y="5036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169580" y="3929066"/>
            <a:ext cx="714380" cy="763755"/>
            <a:chOff x="846" y="9235"/>
            <a:chExt cx="366" cy="388"/>
          </a:xfrm>
        </p:grpSpPr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24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/>
        </p:nvSpPr>
        <p:spPr>
          <a:xfrm>
            <a:off x="214282" y="4711495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пробн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68"/>
          <p:cNvGrpSpPr/>
          <p:nvPr/>
        </p:nvGrpSpPr>
        <p:grpSpPr>
          <a:xfrm>
            <a:off x="2357422" y="4643446"/>
            <a:ext cx="714380" cy="646331"/>
            <a:chOff x="6643702" y="350142"/>
            <a:chExt cx="714380" cy="646331"/>
          </a:xfrm>
        </p:grpSpPr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02498E-6 L 0.33993 -0.0020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  <a:tab pos="3543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перемещении заряда 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Кл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электрическом поле си­лы, действующие со стороны этого поля, совершили работу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Дж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Чему равна разность потенциалов между начальной и конечной точками пути?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выразите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вольтах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точностью до десятых.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4348" y="2357430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5400" b="1" dirty="0" smtClean="0">
                <a:sym typeface="Symbol"/>
              </a:rPr>
              <a:t></a:t>
            </a:r>
            <a:r>
              <a:rPr lang="ru-RU" sz="54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643314"/>
            <a:ext cx="345479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0В                   ?В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85720" y="4160843"/>
            <a:ext cx="3708395" cy="1409900"/>
            <a:chOff x="12464" y="5036"/>
            <a:chExt cx="1702" cy="1011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12580" y="5056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12464" y="5827"/>
              <a:ext cx="1702" cy="2"/>
              <a:chOff x="12464" y="5551"/>
              <a:chExt cx="1702" cy="2"/>
            </a:xfrm>
          </p:grpSpPr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>
                <a:off x="12464" y="5551"/>
                <a:ext cx="116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>
                <a:off x="13383" y="5553"/>
                <a:ext cx="78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4007" y="5036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169580" y="4572008"/>
            <a:ext cx="714380" cy="763755"/>
            <a:chOff x="846" y="9235"/>
            <a:chExt cx="366" cy="388"/>
          </a:xfrm>
        </p:grpSpPr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8" name="Прямоугольник 17"/>
          <p:cNvSpPr/>
          <p:nvPr/>
        </p:nvSpPr>
        <p:spPr>
          <a:xfrm>
            <a:off x="214282" y="5354437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пробн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68"/>
          <p:cNvGrpSpPr/>
          <p:nvPr/>
        </p:nvGrpSpPr>
        <p:grpSpPr>
          <a:xfrm>
            <a:off x="2357422" y="5286388"/>
            <a:ext cx="714380" cy="646331"/>
            <a:chOff x="6643702" y="350142"/>
            <a:chExt cx="714380" cy="646331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02498E-6 L 0.33993 -0.0020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/>
                <a:ea typeface="Times New Roman"/>
              </a:rPr>
              <a:t>«Совершает ли поле работу, или работу совершает заряд, находящийся в поле?.»</a:t>
            </a:r>
            <a:endParaRPr lang="en-US" sz="4800" dirty="0" smtClean="0">
              <a:latin typeface="Times New Roman"/>
              <a:ea typeface="Times New Roman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Гильза между электроскопами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3314"/>
            <a:ext cx="9144000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</a:rPr>
              <a:t>. </a:t>
            </a:r>
            <a:r>
              <a:rPr lang="ru-RU" sz="3600" i="1" dirty="0" smtClean="0">
                <a:latin typeface="Times New Roman"/>
                <a:ea typeface="Times New Roman"/>
              </a:rPr>
              <a:t>Одинаковы ли потенциалы шарика стержня и стрелки электроскопа?</a:t>
            </a:r>
            <a:endParaRPr lang="ru-RU" sz="80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</a:rPr>
              <a:t>862 </a:t>
            </a:r>
            <a:r>
              <a:rPr lang="ru-RU" sz="3600" dirty="0" smtClean="0">
                <a:latin typeface="Times New Roman"/>
                <a:ea typeface="Times New Roman"/>
              </a:rPr>
              <a:t>Проводник А находится в поле точечного заряда В. Как распределятся потенциалы точек тела А ? 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Заряд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6 Кл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перемещается между точками с разностью потенциалов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В.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Чему равна работа, совершенная кулоновскими  силами? 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выразите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Дж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с точностью до десятых..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74723" y="1428736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5400" b="1" dirty="0" smtClean="0">
                <a:sym typeface="Symbol"/>
              </a:rPr>
              <a:t></a:t>
            </a:r>
            <a:r>
              <a:rPr lang="ru-RU" sz="54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74657" y="2714620"/>
            <a:ext cx="345479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2В                   0В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046095" y="3232149"/>
            <a:ext cx="3708395" cy="1409900"/>
            <a:chOff x="12464" y="5036"/>
            <a:chExt cx="1702" cy="1011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12580" y="5056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12464" y="5827"/>
              <a:ext cx="1702" cy="2"/>
              <a:chOff x="12464" y="5551"/>
              <a:chExt cx="1702" cy="2"/>
            </a:xfrm>
          </p:grpSpPr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>
                <a:off x="12464" y="5551"/>
                <a:ext cx="116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13383" y="5553"/>
                <a:ext cx="78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4007" y="5036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3929955" y="3643314"/>
            <a:ext cx="714380" cy="763755"/>
            <a:chOff x="846" y="9235"/>
            <a:chExt cx="366" cy="388"/>
          </a:xfrm>
        </p:grpSpPr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7" name="Прямоугольник 16"/>
          <p:cNvSpPr/>
          <p:nvPr/>
        </p:nvSpPr>
        <p:spPr>
          <a:xfrm>
            <a:off x="3974657" y="4425743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пробн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68"/>
          <p:cNvGrpSpPr/>
          <p:nvPr/>
        </p:nvGrpSpPr>
        <p:grpSpPr>
          <a:xfrm>
            <a:off x="6117797" y="4357694"/>
            <a:ext cx="714380" cy="646331"/>
            <a:chOff x="6643702" y="350142"/>
            <a:chExt cx="714380" cy="646331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02498E-6 L 0.33993 -0.0020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При перемещении электрического заряда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между точками с разностью потенциалов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 В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силы, действующие на заряд со стороны электрического поля, совершили работу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8 Дж.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равен заряд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выразите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Кл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с точностью до десятых..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403285" y="1857364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5400" b="1" dirty="0" smtClean="0">
                <a:sym typeface="Symbol"/>
              </a:rPr>
              <a:t></a:t>
            </a:r>
            <a:r>
              <a:rPr lang="ru-RU" sz="54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3219" y="3143248"/>
            <a:ext cx="36086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2В                   -2В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974657" y="3660777"/>
            <a:ext cx="3708395" cy="1409900"/>
            <a:chOff x="12464" y="5036"/>
            <a:chExt cx="1702" cy="1011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12580" y="5056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2464" y="5827"/>
              <a:ext cx="1702" cy="2"/>
              <a:chOff x="12464" y="5551"/>
              <a:chExt cx="1702" cy="2"/>
            </a:xfrm>
          </p:grpSpPr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12464" y="5551"/>
                <a:ext cx="116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13383" y="5553"/>
                <a:ext cx="78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14007" y="5036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3858517" y="4071942"/>
            <a:ext cx="714380" cy="763755"/>
            <a:chOff x="846" y="9235"/>
            <a:chExt cx="366" cy="38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Прямоугольник 15"/>
          <p:cNvSpPr/>
          <p:nvPr/>
        </p:nvSpPr>
        <p:spPr>
          <a:xfrm>
            <a:off x="3903219" y="4854371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пробн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68"/>
          <p:cNvGrpSpPr/>
          <p:nvPr/>
        </p:nvGrpSpPr>
        <p:grpSpPr>
          <a:xfrm>
            <a:off x="6046359" y="4786322"/>
            <a:ext cx="714380" cy="646331"/>
            <a:chOff x="6643702" y="350142"/>
            <a:chExt cx="714380" cy="646331"/>
          </a:xfrm>
        </p:grpSpPr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02498E-6 L 0.33993 -0.0020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Вопросы стр. 271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92867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Вопросы стр. 274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560" y="1516922"/>
            <a:ext cx="354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Вопросы стр. 276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35743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ПРЗ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№5,6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(стр.13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стр.24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№8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(стр.25)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928802"/>
          <a:ext cx="9144000" cy="4769354"/>
        </p:xfrm>
        <a:graphic>
          <a:graphicData uri="http://schemas.openxmlformats.org/drawingml/2006/table">
            <a:tbl>
              <a:tblPr/>
              <a:tblGrid>
                <a:gridCol w="3643306"/>
                <a:gridCol w="500066"/>
                <a:gridCol w="5000628"/>
              </a:tblGrid>
              <a:tr h="4555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№ 1 (бр.1)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.Консультация по теме 12.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3.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Закрепление знаний по теме: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Потенциал. Суперпозиция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Разность потенциалов. Связь Е и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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.Эквипотенциальные поверхности.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 визуализация.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Применение знаний темы для решения задач 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u="sng" dirty="0" smtClean="0">
                          <a:latin typeface="Times New Roman"/>
                          <a:ea typeface="Times New Roman"/>
                        </a:rPr>
                        <a:t>Викторина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851</a:t>
                      </a:r>
                      <a:r>
                        <a:rPr lang="ru-RU" sz="1400" b="1" i="0" dirty="0">
                          <a:latin typeface="Times New Roman"/>
                          <a:ea typeface="Times New Roman"/>
                        </a:rPr>
                        <a:t>. Может ли существовать </a:t>
                      </a:r>
                      <a:r>
                        <a:rPr lang="ru-RU" sz="1400" b="1" i="0" dirty="0" smtClean="0">
                          <a:latin typeface="Times New Roman"/>
                          <a:ea typeface="Times New Roman"/>
                        </a:rPr>
                        <a:t>электростатическое </a:t>
                      </a:r>
                      <a:r>
                        <a:rPr lang="ru-RU" sz="1400" b="1" i="0" dirty="0">
                          <a:latin typeface="Times New Roman"/>
                          <a:ea typeface="Times New Roman"/>
                        </a:rPr>
                        <a:t>поле вектор напряженности которого везде направлен горизонтально, а перпендикулярно этому направлению Е изменяется линейно</a:t>
                      </a:r>
                      <a:r>
                        <a:rPr lang="ru-RU" sz="1400" b="1" i="0" dirty="0" smtClean="0">
                          <a:latin typeface="Times New Roman"/>
                          <a:ea typeface="Times New Roman"/>
                        </a:rPr>
                        <a:t>?  </a:t>
                      </a:r>
                      <a:r>
                        <a:rPr lang="ru-RU" sz="1400" i="1" dirty="0" smtClean="0">
                          <a:latin typeface="Times New Roman"/>
                          <a:ea typeface="Times New Roman"/>
                        </a:rPr>
                        <a:t>( 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Нет. Т.к. работа по замкнутому контуру не будет равна 0.)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852.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Вблизи  тела, заряженного положительно помещают изолированный незаряженный проводник. Каков его потенциал? (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854. 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Как изменяется кинетическая и потенциальная энергия заряженной пылинки при ее движении вдоль поля?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855.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Имеются два проводника, первый имеет заряд меньше, но потенциал выше. Как будут перемещаться электроны при соприкосновении проводников? (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направлена к меньшему потенциалу, а электроны двигаются против поля.)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861. 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Одинаковы ли потенциалы шарика стержня и стрелки электроскопа?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862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Проводник А находится в поле точечного заряда В. Как распределятся потенциалы точек тела А ? (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экви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864. 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Можно ли для измерения напряжения включить электроскоп?(да)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Д.З. гр. 1. (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бр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. 1.)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7643834" y="1357298"/>
            <a:ext cx="800100" cy="495300"/>
            <a:chOff x="4122738" y="736575"/>
            <a:chExt cx="800100" cy="495300"/>
          </a:xfrm>
        </p:grpSpPr>
        <p:sp>
          <p:nvSpPr>
            <p:cNvPr id="4099" name="Line 3"/>
            <p:cNvSpPr>
              <a:spLocks noChangeShapeType="1"/>
            </p:cNvSpPr>
            <p:nvPr/>
          </p:nvSpPr>
          <p:spPr bwMode="auto">
            <a:xfrm>
              <a:off x="4122738" y="820713"/>
              <a:ext cx="800100" cy="0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8" name="Line 2"/>
            <p:cNvSpPr>
              <a:spLocks noChangeShapeType="1"/>
            </p:cNvSpPr>
            <p:nvPr/>
          </p:nvSpPr>
          <p:spPr bwMode="auto">
            <a:xfrm>
              <a:off x="4130675" y="1011213"/>
              <a:ext cx="511175" cy="0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7" name="Line 1"/>
            <p:cNvSpPr>
              <a:spLocks noChangeShapeType="1"/>
            </p:cNvSpPr>
            <p:nvPr/>
          </p:nvSpPr>
          <p:spPr bwMode="auto">
            <a:xfrm>
              <a:off x="4167530" y="1192751"/>
              <a:ext cx="274638" cy="0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4168775" y="736575"/>
              <a:ext cx="184150" cy="495300"/>
            </a:xfrm>
            <a:prstGeom prst="rect">
              <a:avLst/>
            </a:prstGeom>
            <a:noFill/>
            <a:ln w="9525">
              <a:solidFill>
                <a:srgbClr val="0D0D0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-2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/ЗТ12/ СВЯЗЬ МЕЖДУ НАПРЯЖЕННОСТЬЮ И РАЗНОСТЬЮ ПОТЕНЦИАЛОВ.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Закрепить знания по теме.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УСЛОВИЯ ДЛЯ ЗАКРЕПЛЕНИЯ ЗНАНИЙ ПО ТЕМЕ.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649" name="Line 1"/>
          <p:cNvSpPr>
            <a:spLocks noChangeShapeType="1"/>
          </p:cNvSpPr>
          <p:nvPr/>
        </p:nvSpPr>
        <p:spPr bwMode="auto">
          <a:xfrm flipH="1">
            <a:off x="212725" y="2157413"/>
            <a:ext cx="952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Line 2"/>
          <p:cNvSpPr>
            <a:spLocks noChangeShapeType="1"/>
          </p:cNvSpPr>
          <p:nvPr/>
        </p:nvSpPr>
        <p:spPr bwMode="auto">
          <a:xfrm flipH="1" flipV="1">
            <a:off x="182563" y="2141538"/>
            <a:ext cx="31750" cy="79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212725" y="2157413"/>
            <a:ext cx="952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8001024" y="5643578"/>
            <a:ext cx="688994" cy="547687"/>
            <a:chOff x="1727181" y="1238239"/>
            <a:chExt cx="688994" cy="547687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1727181" y="1238239"/>
              <a:ext cx="688994" cy="547687"/>
              <a:chOff x="1727181" y="809611"/>
              <a:chExt cx="688994" cy="547687"/>
            </a:xfrm>
          </p:grpSpPr>
          <p:sp>
            <p:nvSpPr>
              <p:cNvPr id="8194" name="Oval 2"/>
              <p:cNvSpPr>
                <a:spLocks noChangeArrowheads="1"/>
              </p:cNvSpPr>
              <p:nvPr/>
            </p:nvSpPr>
            <p:spPr bwMode="auto">
              <a:xfrm>
                <a:off x="1727181" y="1242998"/>
                <a:ext cx="122237" cy="114300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3" name="Arc 1"/>
              <p:cNvSpPr>
                <a:spLocks/>
              </p:cNvSpPr>
              <p:nvPr/>
            </p:nvSpPr>
            <p:spPr bwMode="auto">
              <a:xfrm>
                <a:off x="1844675" y="809611"/>
                <a:ext cx="571500" cy="44291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5" name="Line 3"/>
              <p:cNvSpPr>
                <a:spLocks noChangeShapeType="1"/>
              </p:cNvSpPr>
              <p:nvPr/>
            </p:nvSpPr>
            <p:spPr bwMode="auto">
              <a:xfrm flipH="1">
                <a:off x="1795443" y="809611"/>
                <a:ext cx="47625" cy="44291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6" name="Line 4"/>
              <p:cNvSpPr>
                <a:spLocks noChangeShapeType="1"/>
              </p:cNvSpPr>
              <p:nvPr/>
            </p:nvSpPr>
            <p:spPr bwMode="auto">
              <a:xfrm flipV="1">
                <a:off x="1857356" y="1212836"/>
                <a:ext cx="533400" cy="8413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7" name="Arc 5"/>
              <p:cNvSpPr>
                <a:spLocks/>
              </p:cNvSpPr>
              <p:nvPr/>
            </p:nvSpPr>
            <p:spPr bwMode="auto">
              <a:xfrm>
                <a:off x="1819256" y="1022336"/>
                <a:ext cx="336550" cy="2286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 flipV="1">
                <a:off x="1827193" y="893748"/>
                <a:ext cx="7938" cy="4603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2100243" y="866775"/>
                <a:ext cx="31750" cy="2381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00" name="Line 8"/>
              <p:cNvSpPr>
                <a:spLocks noChangeShapeType="1"/>
              </p:cNvSpPr>
              <p:nvPr/>
            </p:nvSpPr>
            <p:spPr bwMode="auto">
              <a:xfrm flipH="1">
                <a:off x="2316163" y="1225550"/>
                <a:ext cx="39687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2000232" y="1500174"/>
              <a:ext cx="39670" cy="237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216" name="Oval 24"/>
          <p:cNvSpPr>
            <a:spLocks noChangeArrowheads="1"/>
          </p:cNvSpPr>
          <p:nvPr/>
        </p:nvSpPr>
        <p:spPr bwMode="auto">
          <a:xfrm>
            <a:off x="2163763" y="2406650"/>
            <a:ext cx="15875" cy="23813"/>
          </a:xfrm>
          <a:prstGeom prst="ellipse">
            <a:avLst/>
          </a:prstGeom>
          <a:noFill/>
          <a:ln w="12700">
            <a:solidFill>
              <a:srgbClr val="0D0D0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7938" y="3160713"/>
            <a:ext cx="23812" cy="7937"/>
          </a:xfrm>
          <a:prstGeom prst="line">
            <a:avLst/>
          </a:prstGeom>
          <a:noFill/>
          <a:ln w="12700">
            <a:solidFill>
              <a:srgbClr val="0D0D0D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 flipV="1">
            <a:off x="381000" y="2406650"/>
            <a:ext cx="7938" cy="15875"/>
          </a:xfrm>
          <a:prstGeom prst="line">
            <a:avLst/>
          </a:prstGeom>
          <a:noFill/>
          <a:ln w="12700">
            <a:solidFill>
              <a:srgbClr val="0D0D0D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0" y="1785926"/>
          <a:ext cx="9144000" cy="4606292"/>
        </p:xfrm>
        <a:graphic>
          <a:graphicData uri="http://schemas.openxmlformats.org/drawingml/2006/table">
            <a:tbl>
              <a:tblPr/>
              <a:tblGrid>
                <a:gridCol w="3714744"/>
                <a:gridCol w="428628"/>
                <a:gridCol w="5000628"/>
              </a:tblGrid>
              <a:tr h="4435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.Консультация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по теме 12.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. Решение задач по теме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упр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8 стр. 122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№3                               № 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</a:rPr>
                        <a:t/>
                      </a:r>
                      <a:br>
                        <a:rPr lang="ru-RU" sz="1100" dirty="0">
                          <a:latin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                               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1100" b="1" baseline="-25000" dirty="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                                                        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Е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                                   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В       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               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К = А = 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sym typeface="Symbol"/>
                        </a:rPr>
                        <a:t>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, П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sym typeface="Symbol"/>
                        </a:rPr>
                        <a:t>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№6.                       2В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                          1В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                         3 см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№7           А                       В        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              10В                     130В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Е -?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№8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Линии напряженности и эквипотенциальные поверхности заряженного цилиндра.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№ 9  е, </a:t>
                      </a: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ru-RU" sz="1100" baseline="-25000" dirty="0"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ru-RU" sz="1100" baseline="-25000" dirty="0" err="1"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- !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sym typeface="Symbol"/>
                        </a:rPr>
                        <a:t>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-?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***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11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sym typeface="Symbol"/>
                        </a:rPr>
                        <a:t>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           +</a:t>
                      </a: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11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Как изменится </a:t>
                      </a: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и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в точке А, если поле будет создаваться ещё и зарядом </a:t>
                      </a: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11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? </a:t>
                      </a:r>
                      <a:r>
                        <a:rPr lang="ru-RU" sz="1100" i="1" dirty="0">
                          <a:latin typeface="Times New Roman"/>
                          <a:ea typeface="Times New Roman"/>
                        </a:rPr>
                        <a:t>(Е</a:t>
                      </a:r>
                      <a:r>
                        <a:rPr lang="ru-RU" sz="1100" i="1" dirty="0">
                          <a:latin typeface="Times New Roman"/>
                          <a:ea typeface="Times New Roman"/>
                          <a:sym typeface="Symbol"/>
                        </a:rPr>
                        <a:t></a:t>
                      </a:r>
                      <a:r>
                        <a:rPr lang="ru-RU" sz="1100" i="1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1100" i="1" dirty="0">
                          <a:latin typeface="Times New Roman"/>
                          <a:ea typeface="Times New Roman"/>
                          <a:sym typeface="Symbol"/>
                        </a:rPr>
                        <a:t></a:t>
                      </a:r>
                      <a:r>
                        <a:rPr lang="ru-RU" sz="1100" i="1" dirty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3.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Повтор темы по опорному конспекту.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30м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2"/>
                      </a:pPr>
                      <a:r>
                        <a:rPr lang="ru-RU" sz="1100" b="1" u="none" strike="noStrike" dirty="0" err="1" smtClean="0">
                          <a:latin typeface="Times New Roman"/>
                          <a:ea typeface="Times New Roman"/>
                        </a:rPr>
                        <a:t>Рымкевич</a:t>
                      </a:r>
                      <a:r>
                        <a:rPr lang="ru-RU" sz="1100" b="1" u="none" strike="noStrike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100" u="none" strike="noStrike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№ 739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( к заряженному шару поднесли руку, как изменяться плотность </a:t>
                      </a: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, Е,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740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( В каком случае совершается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большая работа?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                             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                                                        3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                                                     2     +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741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(самостоятельно)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742.(графики)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</a:rPr>
                        <a:t/>
                      </a:r>
                      <a:br>
                        <a:rPr lang="ru-RU" sz="1100" dirty="0">
                          <a:latin typeface="Times New Roman"/>
                        </a:rPr>
                      </a:b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-50В  +50В  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   Е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0                         </a:t>
                      </a: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,м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-2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0      </a:t>
                      </a: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   0,05        0,1   </a:t>
                      </a: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,м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Д.З. т.12. </a:t>
                      </a:r>
                      <a:r>
                        <a:rPr lang="ru-RU" sz="1100" i="1">
                          <a:latin typeface="Times New Roman"/>
                          <a:ea typeface="Times New Roman"/>
                        </a:rPr>
                        <a:t>(№ 739, 740, 741,742)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9496" name="Group 40"/>
          <p:cNvGrpSpPr>
            <a:grpSpLocks/>
          </p:cNvGrpSpPr>
          <p:nvPr/>
        </p:nvGrpSpPr>
        <p:grpSpPr bwMode="auto">
          <a:xfrm>
            <a:off x="357158" y="2143116"/>
            <a:ext cx="785812" cy="647700"/>
            <a:chOff x="1387" y="4462"/>
            <a:chExt cx="1237" cy="1021"/>
          </a:xfrm>
        </p:grpSpPr>
        <p:sp>
          <p:nvSpPr>
            <p:cNvPr id="19501" name="Arc 45"/>
            <p:cNvSpPr>
              <a:spLocks/>
            </p:cNvSpPr>
            <p:nvPr/>
          </p:nvSpPr>
          <p:spPr bwMode="auto">
            <a:xfrm flipV="1">
              <a:off x="1435" y="4474"/>
              <a:ext cx="721" cy="6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00" name="Arc 44"/>
            <p:cNvSpPr>
              <a:spLocks/>
            </p:cNvSpPr>
            <p:nvPr/>
          </p:nvSpPr>
          <p:spPr bwMode="auto">
            <a:xfrm flipV="1">
              <a:off x="1387" y="4462"/>
              <a:ext cx="1129" cy="100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 flipH="1">
              <a:off x="1423" y="4510"/>
              <a:ext cx="25" cy="973"/>
            </a:xfrm>
            <a:prstGeom prst="line">
              <a:avLst/>
            </a:prstGeom>
            <a:noFill/>
            <a:ln w="3175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>
              <a:off x="1447" y="4522"/>
              <a:ext cx="1177" cy="1"/>
            </a:xfrm>
            <a:prstGeom prst="line">
              <a:avLst/>
            </a:prstGeom>
            <a:noFill/>
            <a:ln w="3175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97" name="Oval 41"/>
            <p:cNvSpPr>
              <a:spLocks noChangeArrowheads="1"/>
            </p:cNvSpPr>
            <p:nvPr/>
          </p:nvSpPr>
          <p:spPr bwMode="auto">
            <a:xfrm>
              <a:off x="1399" y="4462"/>
              <a:ext cx="145" cy="157"/>
            </a:xfrm>
            <a:prstGeom prst="ellipse">
              <a:avLst/>
            </a:prstGeom>
            <a:noFill/>
            <a:ln w="3175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490" name="Group 34"/>
          <p:cNvGrpSpPr>
            <a:grpSpLocks/>
          </p:cNvGrpSpPr>
          <p:nvPr/>
        </p:nvGrpSpPr>
        <p:grpSpPr bwMode="auto">
          <a:xfrm>
            <a:off x="1785918" y="4000504"/>
            <a:ext cx="762000" cy="488950"/>
            <a:chOff x="2959" y="4498"/>
            <a:chExt cx="1201" cy="769"/>
          </a:xfrm>
        </p:grpSpPr>
        <p:sp>
          <p:nvSpPr>
            <p:cNvPr id="19495" name="Line 39"/>
            <p:cNvSpPr>
              <a:spLocks noChangeShapeType="1"/>
            </p:cNvSpPr>
            <p:nvPr/>
          </p:nvSpPr>
          <p:spPr bwMode="auto">
            <a:xfrm>
              <a:off x="2959" y="4642"/>
              <a:ext cx="1201" cy="1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auto">
            <a:xfrm>
              <a:off x="2995" y="5062"/>
              <a:ext cx="1153" cy="1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93" name="Line 37"/>
            <p:cNvSpPr>
              <a:spLocks noChangeShapeType="1"/>
            </p:cNvSpPr>
            <p:nvPr/>
          </p:nvSpPr>
          <p:spPr bwMode="auto">
            <a:xfrm>
              <a:off x="3835" y="4498"/>
              <a:ext cx="1" cy="769"/>
            </a:xfrm>
            <a:prstGeom prst="line">
              <a:avLst/>
            </a:prstGeom>
            <a:noFill/>
            <a:ln w="6350">
              <a:solidFill>
                <a:srgbClr val="0D0D0D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>
              <a:off x="3163" y="4498"/>
              <a:ext cx="1" cy="769"/>
            </a:xfrm>
            <a:prstGeom prst="line">
              <a:avLst/>
            </a:prstGeom>
            <a:noFill/>
            <a:ln w="6350">
              <a:solidFill>
                <a:srgbClr val="0D0D0D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91" name="Line 35"/>
            <p:cNvSpPr>
              <a:spLocks noChangeShapeType="1"/>
            </p:cNvSpPr>
            <p:nvPr/>
          </p:nvSpPr>
          <p:spPr bwMode="auto">
            <a:xfrm flipH="1">
              <a:off x="3031" y="4822"/>
              <a:ext cx="805" cy="1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486" name="Group 30"/>
          <p:cNvGrpSpPr>
            <a:grpSpLocks/>
          </p:cNvGrpSpPr>
          <p:nvPr/>
        </p:nvGrpSpPr>
        <p:grpSpPr bwMode="auto">
          <a:xfrm>
            <a:off x="0" y="3429000"/>
            <a:ext cx="747713" cy="495300"/>
            <a:chOff x="1435" y="5914"/>
            <a:chExt cx="1177" cy="781"/>
          </a:xfrm>
        </p:grpSpPr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>
              <a:off x="1543" y="6082"/>
              <a:ext cx="1069" cy="1"/>
            </a:xfrm>
            <a:prstGeom prst="line">
              <a:avLst/>
            </a:prstGeom>
            <a:noFill/>
            <a:ln w="6350">
              <a:solidFill>
                <a:srgbClr val="0D0D0D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>
              <a:off x="1435" y="6538"/>
              <a:ext cx="1069" cy="1"/>
            </a:xfrm>
            <a:prstGeom prst="line">
              <a:avLst/>
            </a:prstGeom>
            <a:noFill/>
            <a:ln w="6350">
              <a:solidFill>
                <a:srgbClr val="0D0D0D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>
              <a:off x="1759" y="5914"/>
              <a:ext cx="1" cy="781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507" name="Line 51"/>
          <p:cNvSpPr>
            <a:spLocks noChangeShapeType="1"/>
          </p:cNvSpPr>
          <p:nvPr/>
        </p:nvSpPr>
        <p:spPr bwMode="auto">
          <a:xfrm>
            <a:off x="631825" y="2406650"/>
            <a:ext cx="1588" cy="38100"/>
          </a:xfrm>
          <a:prstGeom prst="line">
            <a:avLst/>
          </a:prstGeom>
          <a:noFill/>
          <a:ln w="3175">
            <a:solidFill>
              <a:srgbClr val="0D0D0D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06" name="Line 50"/>
          <p:cNvSpPr>
            <a:spLocks noChangeShapeType="1"/>
          </p:cNvSpPr>
          <p:nvPr/>
        </p:nvSpPr>
        <p:spPr bwMode="auto">
          <a:xfrm flipH="1">
            <a:off x="1431925" y="2428875"/>
            <a:ext cx="9525" cy="31750"/>
          </a:xfrm>
          <a:prstGeom prst="line">
            <a:avLst/>
          </a:prstGeom>
          <a:noFill/>
          <a:ln w="3175">
            <a:solidFill>
              <a:srgbClr val="0D0D0D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2" name="Группа 91"/>
          <p:cNvGrpSpPr/>
          <p:nvPr/>
        </p:nvGrpSpPr>
        <p:grpSpPr>
          <a:xfrm>
            <a:off x="357158" y="4714884"/>
            <a:ext cx="1425575" cy="198437"/>
            <a:chOff x="350838" y="2224088"/>
            <a:chExt cx="1425575" cy="198437"/>
          </a:xfrm>
        </p:grpSpPr>
        <p:sp>
          <p:nvSpPr>
            <p:cNvPr id="19508" name="Line 52"/>
            <p:cNvSpPr>
              <a:spLocks noChangeShapeType="1"/>
            </p:cNvSpPr>
            <p:nvPr/>
          </p:nvSpPr>
          <p:spPr bwMode="auto">
            <a:xfrm>
              <a:off x="350838" y="2414588"/>
              <a:ext cx="1425575" cy="0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05" name="Line 49"/>
            <p:cNvSpPr>
              <a:spLocks noChangeShapeType="1"/>
            </p:cNvSpPr>
            <p:nvPr/>
          </p:nvSpPr>
          <p:spPr bwMode="auto">
            <a:xfrm flipV="1">
              <a:off x="631825" y="2224088"/>
              <a:ext cx="15875" cy="198437"/>
            </a:xfrm>
            <a:prstGeom prst="line">
              <a:avLst/>
            </a:prstGeom>
            <a:noFill/>
            <a:ln w="3175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04" name="Line 48"/>
            <p:cNvSpPr>
              <a:spLocks noChangeShapeType="1"/>
            </p:cNvSpPr>
            <p:nvPr/>
          </p:nvSpPr>
          <p:spPr bwMode="auto">
            <a:xfrm flipH="1" flipV="1">
              <a:off x="1439863" y="2232025"/>
              <a:ext cx="7937" cy="182563"/>
            </a:xfrm>
            <a:prstGeom prst="line">
              <a:avLst/>
            </a:prstGeom>
            <a:noFill/>
            <a:ln w="3175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>
              <a:off x="647700" y="2300288"/>
              <a:ext cx="785813" cy="0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481" name="Group 25"/>
          <p:cNvGrpSpPr>
            <a:grpSpLocks/>
          </p:cNvGrpSpPr>
          <p:nvPr/>
        </p:nvGrpSpPr>
        <p:grpSpPr bwMode="auto">
          <a:xfrm>
            <a:off x="3000364" y="3929066"/>
            <a:ext cx="571500" cy="960438"/>
            <a:chOff x="1747" y="8158"/>
            <a:chExt cx="901" cy="1513"/>
          </a:xfrm>
        </p:grpSpPr>
        <p:sp>
          <p:nvSpPr>
            <p:cNvPr id="19485" name="Oval 29"/>
            <p:cNvSpPr>
              <a:spLocks noChangeArrowheads="1"/>
            </p:cNvSpPr>
            <p:nvPr/>
          </p:nvSpPr>
          <p:spPr bwMode="auto">
            <a:xfrm>
              <a:off x="1771" y="8158"/>
              <a:ext cx="817" cy="289"/>
            </a:xfrm>
            <a:prstGeom prst="ellipse">
              <a:avLst/>
            </a:prstGeom>
            <a:noFill/>
            <a:ln w="9525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84" name="Oval 28"/>
            <p:cNvSpPr>
              <a:spLocks noChangeArrowheads="1"/>
            </p:cNvSpPr>
            <p:nvPr/>
          </p:nvSpPr>
          <p:spPr bwMode="auto">
            <a:xfrm>
              <a:off x="1759" y="9358"/>
              <a:ext cx="889" cy="313"/>
            </a:xfrm>
            <a:prstGeom prst="ellipse">
              <a:avLst/>
            </a:prstGeom>
            <a:noFill/>
            <a:ln w="9525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>
              <a:off x="1747" y="8314"/>
              <a:ext cx="1" cy="1201"/>
            </a:xfrm>
            <a:prstGeom prst="line">
              <a:avLst/>
            </a:prstGeom>
            <a:noFill/>
            <a:ln w="3175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>
              <a:off x="2587" y="8302"/>
              <a:ext cx="25" cy="1249"/>
            </a:xfrm>
            <a:prstGeom prst="line">
              <a:avLst/>
            </a:prstGeom>
            <a:noFill/>
            <a:ln w="3175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8572528" y="4429132"/>
            <a:ext cx="107951" cy="111109"/>
          </a:xfrm>
          <a:prstGeom prst="ellipse">
            <a:avLst/>
          </a:prstGeom>
          <a:noFill/>
          <a:ln w="3175">
            <a:solidFill>
              <a:srgbClr val="0D0D0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475" name="Group 19"/>
          <p:cNvGrpSpPr>
            <a:grpSpLocks/>
          </p:cNvGrpSpPr>
          <p:nvPr/>
        </p:nvGrpSpPr>
        <p:grpSpPr bwMode="auto">
          <a:xfrm>
            <a:off x="5572132" y="2928934"/>
            <a:ext cx="671513" cy="701675"/>
            <a:chOff x="7999" y="4798"/>
            <a:chExt cx="1057" cy="1105"/>
          </a:xfrm>
        </p:grpSpPr>
        <p:sp>
          <p:nvSpPr>
            <p:cNvPr id="19480" name="Oval 24"/>
            <p:cNvSpPr>
              <a:spLocks noChangeArrowheads="1"/>
            </p:cNvSpPr>
            <p:nvPr/>
          </p:nvSpPr>
          <p:spPr bwMode="auto">
            <a:xfrm>
              <a:off x="7999" y="4798"/>
              <a:ext cx="1057" cy="1105"/>
            </a:xfrm>
            <a:prstGeom prst="ellipse">
              <a:avLst/>
            </a:prstGeom>
            <a:noFill/>
            <a:ln w="6350">
              <a:solidFill>
                <a:srgbClr val="0D0D0D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9" name="Oval 23"/>
            <p:cNvSpPr>
              <a:spLocks noChangeArrowheads="1"/>
            </p:cNvSpPr>
            <p:nvPr/>
          </p:nvSpPr>
          <p:spPr bwMode="auto">
            <a:xfrm>
              <a:off x="8251" y="5062"/>
              <a:ext cx="589" cy="553"/>
            </a:xfrm>
            <a:prstGeom prst="ellipse">
              <a:avLst/>
            </a:prstGeom>
            <a:noFill/>
            <a:ln w="6350">
              <a:solidFill>
                <a:srgbClr val="0D0D0D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8167" y="4942"/>
              <a:ext cx="529" cy="145"/>
            </a:xfrm>
            <a:prstGeom prst="line">
              <a:avLst/>
            </a:prstGeom>
            <a:noFill/>
            <a:ln w="3175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>
              <a:off x="8167" y="4942"/>
              <a:ext cx="457" cy="685"/>
            </a:xfrm>
            <a:prstGeom prst="line">
              <a:avLst/>
            </a:prstGeom>
            <a:noFill/>
            <a:ln w="3175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>
              <a:off x="8143" y="4942"/>
              <a:ext cx="109" cy="421"/>
            </a:xfrm>
            <a:prstGeom prst="line">
              <a:avLst/>
            </a:prstGeom>
            <a:noFill/>
            <a:ln w="3175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6143636" y="4643446"/>
            <a:ext cx="900113" cy="1196975"/>
            <a:chOff x="5347" y="7174"/>
            <a:chExt cx="1417" cy="1885"/>
          </a:xfrm>
        </p:grpSpPr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flipV="1">
              <a:off x="5443" y="7198"/>
              <a:ext cx="1" cy="757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5359" y="7642"/>
              <a:ext cx="1405" cy="1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flipV="1">
              <a:off x="5455" y="8086"/>
              <a:ext cx="1" cy="973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5347" y="8638"/>
              <a:ext cx="1393" cy="1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6019" y="7258"/>
              <a:ext cx="1" cy="1609"/>
            </a:xfrm>
            <a:prstGeom prst="line">
              <a:avLst/>
            </a:prstGeom>
            <a:noFill/>
            <a:ln w="6350">
              <a:solidFill>
                <a:srgbClr val="0D0D0D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6511" y="7174"/>
              <a:ext cx="1" cy="1621"/>
            </a:xfrm>
            <a:prstGeom prst="line">
              <a:avLst/>
            </a:prstGeom>
            <a:noFill/>
            <a:ln w="6350">
              <a:solidFill>
                <a:srgbClr val="0D0D0D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flipV="1">
              <a:off x="5455" y="8218"/>
              <a:ext cx="553" cy="841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6019" y="8230"/>
              <a:ext cx="493" cy="409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>
              <a:off x="5455" y="8038"/>
              <a:ext cx="565" cy="1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59" name="Line 3"/>
            <p:cNvSpPr>
              <a:spLocks noChangeShapeType="1"/>
            </p:cNvSpPr>
            <p:nvPr/>
          </p:nvSpPr>
          <p:spPr bwMode="auto">
            <a:xfrm>
              <a:off x="6031" y="7450"/>
              <a:ext cx="481" cy="1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58" name="Line 2"/>
            <p:cNvSpPr>
              <a:spLocks noChangeShapeType="1"/>
            </p:cNvSpPr>
            <p:nvPr/>
          </p:nvSpPr>
          <p:spPr bwMode="auto">
            <a:xfrm flipH="1">
              <a:off x="5443" y="7450"/>
              <a:ext cx="625" cy="1"/>
            </a:xfrm>
            <a:prstGeom prst="line">
              <a:avLst/>
            </a:prstGeom>
            <a:noFill/>
            <a:ln w="6350">
              <a:solidFill>
                <a:srgbClr val="0D0D0D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1643042" y="2143116"/>
            <a:ext cx="655638" cy="549275"/>
            <a:chOff x="5479" y="6034"/>
            <a:chExt cx="1033" cy="865"/>
          </a:xfrm>
        </p:grpSpPr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>
              <a:off x="5479" y="6034"/>
              <a:ext cx="1" cy="853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>
              <a:off x="5995" y="6058"/>
              <a:ext cx="1" cy="841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>
              <a:off x="6511" y="6046"/>
              <a:ext cx="1" cy="841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flipH="1">
              <a:off x="5534" y="6738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flipH="1">
              <a:off x="6017" y="6629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0" y="3"/>
            <a:ext cx="89297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- 11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эл.ст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№ 40.   раздел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/Т12*/ РАЗНОСТЬ ПОТЕНЦИАЛОВ.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Закрепление знаний по теме 12.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ДОСТИЖЕНИЯ ПОСТАВЛЕННОЙ ЦЕЛИ.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85784" y="-214338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642918"/>
            <a:ext cx="6000792" cy="285752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№12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6-98</a:t>
            </a:r>
          </a:p>
          <a:p>
            <a:pPr marL="0" indent="0" algn="ctr" eaLnBrk="1" hangingPunct="1">
              <a:lnSpc>
                <a:spcPts val="5500"/>
              </a:lnSpc>
              <a:buFont typeface="Wingdings" pitchFamily="2" charset="2"/>
              <a:buNone/>
            </a:pP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/>
              <a:t>6</a:t>
            </a:r>
            <a:r>
              <a:rPr lang="ru-RU" sz="4800" dirty="0" smtClean="0"/>
              <a:t> </a:t>
            </a:r>
          </a:p>
          <a:p>
            <a:pPr marL="0" indent="0" algn="ctr" eaLnBrk="1" hangingPunct="1">
              <a:lnSpc>
                <a:spcPts val="5500"/>
              </a:lnSpc>
              <a:buFont typeface="Wingdings" pitchFamily="2" charset="2"/>
              <a:buNone/>
            </a:pPr>
            <a:r>
              <a:rPr lang="ru-RU" sz="4800" b="1" dirty="0" smtClean="0"/>
              <a:t>738</a:t>
            </a: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739</a:t>
            </a:r>
            <a:r>
              <a:rPr lang="ru-RU" sz="4800" dirty="0" smtClean="0"/>
              <a:t> </a:t>
            </a:r>
            <a:r>
              <a:rPr lang="ru-RU" sz="4800" b="1" dirty="0" smtClean="0"/>
              <a:t>740</a:t>
            </a: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741</a:t>
            </a:r>
            <a:r>
              <a:rPr lang="ru-RU" sz="4800" dirty="0" smtClean="0"/>
              <a:t> </a:t>
            </a:r>
            <a:r>
              <a:rPr lang="ru-RU" sz="4800" b="1" dirty="0" smtClean="0"/>
              <a:t>742</a:t>
            </a:r>
            <a:r>
              <a:rPr lang="ru-RU" sz="4800" dirty="0" smtClean="0"/>
              <a:t> </a:t>
            </a:r>
            <a:r>
              <a:rPr lang="ru-RU" sz="4800" b="1" dirty="0" smtClean="0"/>
              <a:t>737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5494" y="-27384"/>
            <a:ext cx="904301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</a:rPr>
              <a:t>851</a:t>
            </a:r>
            <a:r>
              <a:rPr lang="ru-RU" sz="2800" b="1" dirty="0">
                <a:latin typeface="Times New Roman"/>
                <a:ea typeface="Times New Roman"/>
              </a:rPr>
              <a:t>. Может ли существовать </a:t>
            </a:r>
            <a:r>
              <a:rPr lang="ru-RU" sz="2800" b="1" dirty="0" smtClean="0">
                <a:latin typeface="Times New Roman"/>
                <a:ea typeface="Times New Roman"/>
              </a:rPr>
              <a:t>электростатическое  </a:t>
            </a:r>
            <a:r>
              <a:rPr lang="ru-RU" sz="2800" b="1" dirty="0">
                <a:latin typeface="Times New Roman"/>
                <a:ea typeface="Times New Roman"/>
              </a:rPr>
              <a:t>поле вектор напряженности которого везде направлен горизонтально, а перпендикулярно этому направлению Е изменяется линейно?  </a:t>
            </a:r>
            <a:r>
              <a:rPr lang="ru-RU" sz="2800" i="1" dirty="0">
                <a:latin typeface="Times New Roman"/>
                <a:ea typeface="Times New Roman"/>
              </a:rPr>
              <a:t>( Нет. Т.к. работа по замкнутому контуру не будет равна 0.)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852. </a:t>
            </a:r>
            <a:r>
              <a:rPr lang="ru-RU" sz="2800" dirty="0">
                <a:latin typeface="Times New Roman"/>
                <a:ea typeface="Times New Roman"/>
              </a:rPr>
              <a:t>Вблизи  тела, заряженного положительно помещают изолированный незаряженный проводник. Каков его потенциал? (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854. </a:t>
            </a:r>
            <a:r>
              <a:rPr lang="ru-RU" sz="2800" i="1" dirty="0">
                <a:latin typeface="Times New Roman"/>
                <a:ea typeface="Times New Roman"/>
              </a:rPr>
              <a:t>Как изменяется кинетическая и потенциальная энергия заряженной пылинки при ее движении вдоль поля?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855.</a:t>
            </a:r>
            <a:r>
              <a:rPr lang="ru-RU" sz="2800" dirty="0">
                <a:latin typeface="Times New Roman"/>
                <a:ea typeface="Times New Roman"/>
              </a:rPr>
              <a:t> Имеются два проводника, первый имеет заряд меньше, но потенциал выше. Как будут перемещаться электроны при соприкосновении проводников? </a:t>
            </a:r>
            <a:r>
              <a:rPr lang="ru-RU" sz="2800" dirty="0">
                <a:solidFill>
                  <a:schemeClr val="bg1">
                    <a:lumMod val="65000"/>
                  </a:schemeClr>
                </a:solidFill>
                <a:latin typeface="Times New Roman"/>
                <a:ea typeface="Times New Roman"/>
              </a:rPr>
              <a:t>(</a:t>
            </a:r>
            <a:r>
              <a:rPr lang="ru-RU" sz="2800" b="1" dirty="0">
                <a:solidFill>
                  <a:schemeClr val="bg1">
                    <a:lumMod val="65000"/>
                  </a:schemeClr>
                </a:solidFill>
                <a:latin typeface="Times New Roman"/>
                <a:ea typeface="Times New Roman"/>
              </a:rPr>
              <a:t>Е </a:t>
            </a:r>
            <a:r>
              <a:rPr lang="ru-RU" sz="2800" dirty="0">
                <a:solidFill>
                  <a:schemeClr val="bg1">
                    <a:lumMod val="65000"/>
                  </a:schemeClr>
                </a:solidFill>
                <a:latin typeface="Times New Roman"/>
                <a:ea typeface="Times New Roman"/>
              </a:rPr>
              <a:t>направлена к меньшему потенциалу, а электроны двигаются против поля.)</a:t>
            </a:r>
          </a:p>
        </p:txBody>
      </p:sp>
    </p:spTree>
    <p:extLst>
      <p:ext uri="{BB962C8B-B14F-4D97-AF65-F5344CB8AC3E}">
        <p14:creationId xmlns:p14="http://schemas.microsoft.com/office/powerpoint/2010/main" xmlns="" val="4095205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7656" y="2782669"/>
            <a:ext cx="2143140" cy="207509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7143768" y="2857496"/>
            <a:ext cx="2000232" cy="2000264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928802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29652" y="2071678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люс 37"/>
          <p:cNvSpPr/>
          <p:nvPr/>
        </p:nvSpPr>
        <p:spPr>
          <a:xfrm>
            <a:off x="-130845" y="2643182"/>
            <a:ext cx="2500330" cy="2428892"/>
          </a:xfrm>
          <a:prstGeom prst="mathPlus">
            <a:avLst>
              <a:gd name="adj1" fmla="val 78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Минус 38"/>
          <p:cNvSpPr/>
          <p:nvPr/>
        </p:nvSpPr>
        <p:spPr>
          <a:xfrm>
            <a:off x="7286612" y="3357562"/>
            <a:ext cx="1857388" cy="1071570"/>
          </a:xfrm>
          <a:prstGeom prst="mathMinus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4143372" y="3429000"/>
            <a:ext cx="1285884" cy="1285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67243" y="214290"/>
            <a:ext cx="8035982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Гильза между электроскопами</a:t>
            </a:r>
            <a:endParaRPr lang="ru-RU" sz="4400" dirty="0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857356" y="3198920"/>
            <a:ext cx="1285884" cy="1285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9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4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449 L 0.25 0.044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/>
      <p:bldP spid="17" grpId="0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2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7656" y="2782669"/>
            <a:ext cx="2143140" cy="207509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7143768" y="2857496"/>
            <a:ext cx="2000232" cy="2000264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928802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29652" y="2071678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люс 37"/>
          <p:cNvSpPr/>
          <p:nvPr/>
        </p:nvSpPr>
        <p:spPr>
          <a:xfrm>
            <a:off x="-130845" y="2643182"/>
            <a:ext cx="2500330" cy="2428892"/>
          </a:xfrm>
          <a:prstGeom prst="mathPlus">
            <a:avLst>
              <a:gd name="adj1" fmla="val 78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Минус 38"/>
          <p:cNvSpPr/>
          <p:nvPr/>
        </p:nvSpPr>
        <p:spPr>
          <a:xfrm>
            <a:off x="7286612" y="3357562"/>
            <a:ext cx="1857388" cy="1071570"/>
          </a:xfrm>
          <a:prstGeom prst="mathMinus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4143372" y="3429000"/>
            <a:ext cx="1285884" cy="1285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67243" y="214290"/>
            <a:ext cx="8035982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Гильза между электроскопами</a:t>
            </a:r>
            <a:endParaRPr lang="ru-RU" sz="4400" dirty="0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857356" y="3286124"/>
            <a:ext cx="1285884" cy="1285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4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9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3217 L 0.25 0.032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/>
      <p:bldP spid="17" grpId="0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2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 rot="20311672">
            <a:off x="81389" y="1447019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785918" y="3357562"/>
            <a:ext cx="7038425" cy="14505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поля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428860" y="2214554"/>
            <a:ext cx="6143668" cy="17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электрического.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588455">
            <a:off x="236102" y="4664974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потенциал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9144000" cy="6858000"/>
            <a:chOff x="-6929518" y="-3429000"/>
            <a:chExt cx="9144000" cy="6858000"/>
          </a:xfrm>
          <a:solidFill>
            <a:schemeClr val="tx1">
              <a:lumMod val="75000"/>
              <a:lumOff val="25000"/>
              <a:alpha val="90000"/>
            </a:schemeClr>
          </a:solidFill>
        </p:grpSpPr>
        <p:grpSp>
          <p:nvGrpSpPr>
            <p:cNvPr id="14" name="Группа 87"/>
            <p:cNvGrpSpPr/>
            <p:nvPr/>
          </p:nvGrpSpPr>
          <p:grpSpPr>
            <a:xfrm>
              <a:off x="-6929518" y="-3429000"/>
              <a:ext cx="9144000" cy="6858000"/>
              <a:chOff x="4572000" y="-4286304"/>
              <a:chExt cx="9144000" cy="6858000"/>
            </a:xfrm>
            <a:grpFill/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4572000" y="-4286304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644066" y="-857304"/>
                <a:ext cx="3857652" cy="120032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72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А=П</a:t>
                </a:r>
                <a:r>
                  <a:rPr lang="ru-RU" sz="7200" b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72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-П</a:t>
                </a:r>
                <a:r>
                  <a:rPr lang="ru-RU" sz="7200" b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72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-2643270" y="-1071570"/>
              <a:ext cx="4857752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6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6600" b="1" baseline="-25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эл</a:t>
              </a:r>
              <a:r>
                <a:rPr lang="en-US" sz="6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Fs</a:t>
              </a:r>
              <a:r>
                <a:rPr lang="en-US" sz="6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cos</a:t>
              </a:r>
              <a:r>
                <a:rPr lang="en-US" sz="6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endParaRPr lang="ru-RU" sz="6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286116" y="6143644"/>
            <a:ext cx="585788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стр.25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214282" y="4429132"/>
            <a:ext cx="2643206" cy="1571636"/>
          </a:xfrm>
          <a:prstGeom prst="roundRect">
            <a:avLst/>
          </a:prstGeom>
          <a:solidFill>
            <a:srgbClr val="FFFF0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13946" y="3065414"/>
            <a:ext cx="2643206" cy="1214446"/>
          </a:xfrm>
          <a:prstGeom prst="roundRect">
            <a:avLst/>
          </a:prstGeom>
          <a:solidFill>
            <a:srgbClr val="92D05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72278" y="1071546"/>
            <a:ext cx="1214446" cy="1357322"/>
          </a:xfrm>
          <a:prstGeom prst="roundRect">
            <a:avLst/>
          </a:prstGeom>
          <a:solidFill>
            <a:srgbClr val="66CCFF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06" y="-208974"/>
            <a:ext cx="73795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Энергетическая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х-ка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поля… 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928926" y="1928802"/>
            <a:ext cx="714380" cy="763755"/>
            <a:chOff x="846" y="9235"/>
            <a:chExt cx="366" cy="388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4143372" y="1571612"/>
            <a:ext cx="857256" cy="785818"/>
            <a:chOff x="1071538" y="0"/>
            <a:chExt cx="857256" cy="785818"/>
          </a:xfrm>
        </p:grpSpPr>
        <p:sp>
          <p:nvSpPr>
            <p:cNvPr id="14" name="Text Box 32"/>
            <p:cNvSpPr txBox="1">
              <a:spLocks noChangeArrowheads="1"/>
            </p:cNvSpPr>
            <p:nvPr/>
          </p:nvSpPr>
          <p:spPr bwMode="auto">
            <a:xfrm>
              <a:off x="1071538" y="0"/>
              <a:ext cx="857256" cy="78581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flipV="1">
              <a:off x="1173470" y="74612"/>
              <a:ext cx="3571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2504364" y="2282603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пробн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71406" y="1928802"/>
            <a:ext cx="1143008" cy="2357454"/>
            <a:chOff x="1664" y="4813"/>
            <a:chExt cx="366" cy="871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20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1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22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1142984"/>
            <a:ext cx="1147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/>
          <p:cNvSpPr>
            <a:spLocks/>
          </p:cNvSpPr>
          <p:nvPr/>
        </p:nvSpPr>
        <p:spPr bwMode="auto">
          <a:xfrm rot="16200000">
            <a:off x="1893075" y="607198"/>
            <a:ext cx="428628" cy="2357454"/>
          </a:xfrm>
          <a:prstGeom prst="rightBrace">
            <a:avLst>
              <a:gd name="adj1" fmla="val 55357"/>
              <a:gd name="adj2" fmla="val 53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214422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500694" y="980728"/>
            <a:ext cx="3300402" cy="1428760"/>
            <a:chOff x="4129086" y="4500570"/>
            <a:chExt cx="3300402" cy="1428760"/>
          </a:xfrm>
        </p:grpSpPr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5214942" y="5214950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4129086" y="4929198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44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эл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5429256" y="4500570"/>
              <a:ext cx="2000232" cy="71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3600" b="1" i="0" u="none" strike="noStrike" cap="none" normalizeH="0" baseline="-2500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140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1785918" y="1071546"/>
            <a:ext cx="500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671880" y="2300280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786446" y="3143248"/>
            <a:ext cx="335755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48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пр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2486650" y="2676874"/>
            <a:ext cx="2656854" cy="1609382"/>
            <a:chOff x="4247839" y="4286256"/>
            <a:chExt cx="2656854" cy="1609382"/>
          </a:xfrm>
        </p:grpSpPr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5214942" y="5214950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32"/>
            <p:cNvSpPr txBox="1">
              <a:spLocks noChangeArrowheads="1"/>
            </p:cNvSpPr>
            <p:nvPr/>
          </p:nvSpPr>
          <p:spPr bwMode="auto">
            <a:xfrm>
              <a:off x="4247839" y="482726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5400" b="1" dirty="0" smtClean="0">
                  <a:solidFill>
                    <a:srgbClr val="0000FF"/>
                  </a:solidFill>
                  <a:sym typeface="Symbol"/>
                </a:rPr>
                <a:t>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30"/>
            <p:cNvSpPr txBox="1">
              <a:spLocks noChangeArrowheads="1"/>
            </p:cNvSpPr>
            <p:nvPr/>
          </p:nvSpPr>
          <p:spPr bwMode="auto">
            <a:xfrm>
              <a:off x="5429224" y="4286256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7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140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4786314" y="4572008"/>
            <a:ext cx="4304383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ПОТЕНЦИАЛ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485878" y="4500570"/>
            <a:ext cx="1142119" cy="9284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14436" y="5297285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пробн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357158" y="4786322"/>
            <a:ext cx="2116854" cy="1000132"/>
            <a:chOff x="4247839" y="4827266"/>
            <a:chExt cx="2116854" cy="1000132"/>
          </a:xfrm>
        </p:grpSpPr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4247839" y="482726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5400" b="1" dirty="0" smtClean="0">
                  <a:solidFill>
                    <a:srgbClr val="0000FF"/>
                  </a:solidFill>
                  <a:sym typeface="Symbol"/>
                </a:rPr>
                <a:t>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86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Group 9"/>
          <p:cNvGrpSpPr>
            <a:grpSpLocks/>
          </p:cNvGrpSpPr>
          <p:nvPr/>
        </p:nvGrpSpPr>
        <p:grpSpPr bwMode="auto">
          <a:xfrm>
            <a:off x="3286116" y="4429132"/>
            <a:ext cx="1445212" cy="1308023"/>
            <a:chOff x="11410" y="3511"/>
            <a:chExt cx="1142" cy="827"/>
          </a:xfrm>
        </p:grpSpPr>
        <p:sp>
          <p:nvSpPr>
            <p:cNvPr id="63" name="Line 10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4" name="Group 11"/>
            <p:cNvGrpSpPr>
              <a:grpSpLocks/>
            </p:cNvGrpSpPr>
            <p:nvPr/>
          </p:nvGrpSpPr>
          <p:grpSpPr bwMode="auto">
            <a:xfrm>
              <a:off x="11410" y="3511"/>
              <a:ext cx="1142" cy="827"/>
              <a:chOff x="10914" y="3779"/>
              <a:chExt cx="913" cy="827"/>
            </a:xfrm>
          </p:grpSpPr>
          <p:sp>
            <p:nvSpPr>
              <p:cNvPr id="65" name="Text Box 12"/>
              <p:cNvSpPr txBox="1">
                <a:spLocks noChangeArrowheads="1"/>
              </p:cNvSpPr>
              <p:nvPr/>
            </p:nvSpPr>
            <p:spPr bwMode="auto">
              <a:xfrm>
                <a:off x="10963" y="3779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Дж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10914" y="4156"/>
                <a:ext cx="86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4000" b="1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Кл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7" name="Двойные круглые скобки 66"/>
          <p:cNvSpPr/>
          <p:nvPr/>
        </p:nvSpPr>
        <p:spPr>
          <a:xfrm>
            <a:off x="3286116" y="4572008"/>
            <a:ext cx="1143008" cy="107157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0" y="500042"/>
            <a:ext cx="4768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перемещает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т.е. сов.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700588" y="371454"/>
            <a:ext cx="4239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имеет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643174" y="6068817"/>
            <a:ext cx="6500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      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71" name="Group 3"/>
          <p:cNvGrpSpPr>
            <a:grpSpLocks/>
          </p:cNvGrpSpPr>
          <p:nvPr/>
        </p:nvGrpSpPr>
        <p:grpSpPr bwMode="auto">
          <a:xfrm>
            <a:off x="3286116" y="5929330"/>
            <a:ext cx="500066" cy="500066"/>
            <a:chOff x="846" y="9235"/>
            <a:chExt cx="366" cy="388"/>
          </a:xfrm>
        </p:grpSpPr>
        <p:sp>
          <p:nvSpPr>
            <p:cNvPr id="72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3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74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76" name="Group 10"/>
          <p:cNvGrpSpPr>
            <a:grpSpLocks/>
          </p:cNvGrpSpPr>
          <p:nvPr/>
        </p:nvGrpSpPr>
        <p:grpSpPr bwMode="auto">
          <a:xfrm>
            <a:off x="6667515" y="6057442"/>
            <a:ext cx="333377" cy="300516"/>
            <a:chOff x="846" y="9235"/>
            <a:chExt cx="366" cy="388"/>
          </a:xfrm>
        </p:grpSpPr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14844 0.0057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3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0.00416 L 0.15209 0.0006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3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0" grpId="0" animBg="1"/>
      <p:bldP spid="60" grpId="1" animBg="1"/>
      <p:bldP spid="36" grpId="0" animBg="1"/>
      <p:bldP spid="3" grpId="0"/>
      <p:bldP spid="3" grpId="1"/>
      <p:bldP spid="16" grpId="0"/>
      <p:bldP spid="28" grpId="0"/>
      <p:bldP spid="1026" grpId="0" animBg="1"/>
      <p:bldP spid="29" grpId="0"/>
      <p:bldP spid="35" grpId="0"/>
      <p:bldP spid="1028" grpId="0" animBg="1"/>
      <p:bldP spid="46" grpId="0" animBg="1"/>
      <p:bldP spid="54" grpId="0" animBg="1"/>
      <p:bldP spid="57" grpId="0"/>
      <p:bldP spid="57" grpId="1"/>
      <p:bldP spid="67" grpId="0" animBg="1"/>
      <p:bldP spid="68" grpId="0"/>
      <p:bldP spid="69" grpId="0"/>
      <p:bldP spid="317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Равнобедренный треугольник 58"/>
          <p:cNvSpPr/>
          <p:nvPr/>
        </p:nvSpPr>
        <p:spPr>
          <a:xfrm rot="11122841">
            <a:off x="4184499" y="3859761"/>
            <a:ext cx="1296000" cy="4082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3060358" y="1025978"/>
            <a:ext cx="5540778" cy="2786082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0034" y="1120552"/>
            <a:ext cx="5072098" cy="3714776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06" y="639529"/>
            <a:ext cx="714380" cy="1714512"/>
            <a:chOff x="1664" y="4813"/>
            <a:chExt cx="366" cy="87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7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9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8286776" y="710967"/>
            <a:ext cx="714380" cy="1357322"/>
            <a:chOff x="1664" y="4813"/>
            <a:chExt cx="366" cy="871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59197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3571876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571868" y="335756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8340000" flipH="1">
            <a:off x="3660802" y="3917814"/>
            <a:ext cx="1250314" cy="38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68"/>
          <p:cNvGrpSpPr/>
          <p:nvPr/>
        </p:nvGrpSpPr>
        <p:grpSpPr>
          <a:xfrm>
            <a:off x="3929058" y="4071942"/>
            <a:ext cx="714380" cy="646331"/>
            <a:chOff x="6643702" y="350142"/>
            <a:chExt cx="714380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940000" flipH="1">
            <a:off x="3696371" y="2965665"/>
            <a:ext cx="1796921" cy="10006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68"/>
          <p:cNvGrpSpPr/>
          <p:nvPr/>
        </p:nvGrpSpPr>
        <p:grpSpPr>
          <a:xfrm>
            <a:off x="4714876" y="2000240"/>
            <a:ext cx="714380" cy="646331"/>
            <a:chOff x="6643702" y="493018"/>
            <a:chExt cx="714380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4714876" y="3286124"/>
            <a:ext cx="2183224" cy="107157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044770" y="2299640"/>
            <a:ext cx="1670370" cy="1272236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3801840" y="3429000"/>
            <a:ext cx="2770426" cy="74160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68"/>
          <p:cNvGrpSpPr/>
          <p:nvPr/>
        </p:nvGrpSpPr>
        <p:grpSpPr>
          <a:xfrm>
            <a:off x="5143504" y="2854107"/>
            <a:ext cx="714380" cy="646331"/>
            <a:chOff x="6670998" y="421580"/>
            <a:chExt cx="714380" cy="646331"/>
          </a:xfrm>
        </p:grpSpPr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2714612" y="714356"/>
            <a:ext cx="31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621166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2Е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2Е</a:t>
            </a:r>
            <a:r>
              <a:rPr lang="en-US" sz="32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2Е</a:t>
            </a:r>
            <a:r>
              <a:rPr lang="en-US" sz="32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32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" name="Группа 56"/>
          <p:cNvGrpSpPr/>
          <p:nvPr/>
        </p:nvGrpSpPr>
        <p:grpSpPr>
          <a:xfrm>
            <a:off x="0" y="5500702"/>
            <a:ext cx="3071834" cy="707886"/>
            <a:chOff x="857224" y="4786322"/>
            <a:chExt cx="3429024" cy="707886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857224" y="4786322"/>
              <a:ext cx="342902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0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sz="40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lang="en-US" sz="40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000" b="1" baseline="-30000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en-US" sz="4000" b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40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2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111056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1914885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928662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64"/>
          <p:cNvGrpSpPr/>
          <p:nvPr/>
        </p:nvGrpSpPr>
        <p:grpSpPr>
          <a:xfrm>
            <a:off x="6515118" y="2214552"/>
            <a:ext cx="2316993" cy="1218647"/>
            <a:chOff x="5470940" y="897835"/>
            <a:chExt cx="2316993" cy="1218647"/>
          </a:xfrm>
          <a:solidFill>
            <a:srgbClr val="66CCFF"/>
          </a:solidFill>
        </p:grpSpPr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5470940" y="1138222"/>
              <a:ext cx="1152526" cy="7697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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6485187" y="897835"/>
              <a:ext cx="1302746" cy="1218647"/>
              <a:chOff x="11550" y="3576"/>
              <a:chExt cx="698" cy="707"/>
            </a:xfrm>
            <a:grpFill/>
          </p:grpSpPr>
          <p:grpSp>
            <p:nvGrpSpPr>
              <p:cNvPr id="23" name="Group 14"/>
              <p:cNvGrpSpPr>
                <a:grpSpLocks/>
              </p:cNvGrpSpPr>
              <p:nvPr/>
            </p:nvGrpSpPr>
            <p:grpSpPr bwMode="auto">
              <a:xfrm>
                <a:off x="11550" y="3576"/>
                <a:ext cx="698" cy="707"/>
                <a:chOff x="11026" y="3844"/>
                <a:chExt cx="558" cy="707"/>
              </a:xfrm>
              <a:grpFill/>
            </p:grpSpPr>
            <p:sp>
              <p:nvSpPr>
                <p:cNvPr id="6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026" y="3844"/>
                  <a:ext cx="558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36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ru-RU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076" y="4235"/>
                  <a:ext cx="497" cy="31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lnSpc>
                      <a:spcPts val="2400"/>
                    </a:lnSpc>
                    <a:spcAft>
                      <a:spcPts val="1000"/>
                    </a:spcAft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2" name="Равнобедренный треугольник 71"/>
          <p:cNvSpPr/>
          <p:nvPr/>
        </p:nvSpPr>
        <p:spPr>
          <a:xfrm rot="11122841">
            <a:off x="3057596" y="3016094"/>
            <a:ext cx="1296000" cy="4082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000364" y="4786322"/>
            <a:ext cx="5489003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en-US" sz="6600" b="1" baseline="-25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6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6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6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5" name="Группа 64"/>
          <p:cNvGrpSpPr/>
          <p:nvPr/>
        </p:nvGrpSpPr>
        <p:grpSpPr>
          <a:xfrm>
            <a:off x="6515117" y="3428550"/>
            <a:ext cx="2326358" cy="960088"/>
            <a:chOff x="5470890" y="968825"/>
            <a:chExt cx="2326358" cy="960088"/>
          </a:xfrm>
          <a:solidFill>
            <a:srgbClr val="FFFF00"/>
          </a:solidFill>
        </p:grpSpPr>
        <p:sp>
          <p:nvSpPr>
            <p:cNvPr id="96" name="Text Box 11"/>
            <p:cNvSpPr txBox="1">
              <a:spLocks noChangeArrowheads="1"/>
            </p:cNvSpPr>
            <p:nvPr/>
          </p:nvSpPr>
          <p:spPr bwMode="auto">
            <a:xfrm>
              <a:off x="5470890" y="1100122"/>
              <a:ext cx="1152576" cy="7697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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7" name="Group 12"/>
            <p:cNvGrpSpPr>
              <a:grpSpLocks/>
            </p:cNvGrpSpPr>
            <p:nvPr/>
          </p:nvGrpSpPr>
          <p:grpSpPr bwMode="auto">
            <a:xfrm>
              <a:off x="6494503" y="968825"/>
              <a:ext cx="1302745" cy="960088"/>
              <a:chOff x="11555" y="6234895"/>
              <a:chExt cx="698" cy="960088"/>
            </a:xfrm>
            <a:grpFill/>
          </p:grpSpPr>
          <p:grpSp>
            <p:nvGrpSpPr>
              <p:cNvPr id="99" name="Group 14"/>
              <p:cNvGrpSpPr>
                <a:grpSpLocks/>
              </p:cNvGrpSpPr>
              <p:nvPr/>
            </p:nvGrpSpPr>
            <p:grpSpPr bwMode="auto">
              <a:xfrm>
                <a:off x="11555" y="6234895"/>
                <a:ext cx="698" cy="960088"/>
                <a:chOff x="11030" y="6235163"/>
                <a:chExt cx="558" cy="960088"/>
              </a:xfrm>
              <a:grpFill/>
            </p:grpSpPr>
            <p:sp>
              <p:nvSpPr>
                <p:cNvPr id="10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030" y="6235163"/>
                  <a:ext cx="558" cy="57195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36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ru-RU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075" y="6837611"/>
                  <a:ext cx="497" cy="35764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lnSpc>
                      <a:spcPts val="2400"/>
                    </a:lnSpc>
                    <a:spcAft>
                      <a:spcPts val="1000"/>
                    </a:spcAft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8" name="Line 13"/>
              <p:cNvSpPr>
                <a:spLocks noChangeShapeType="1"/>
              </p:cNvSpPr>
              <p:nvPr/>
            </p:nvSpPr>
            <p:spPr bwMode="auto">
              <a:xfrm>
                <a:off x="11567" y="6806481"/>
                <a:ext cx="628" cy="0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6" grpId="0"/>
      <p:bldP spid="17" grpId="0"/>
      <p:bldP spid="26" grpId="0"/>
      <p:bldP spid="27" grpId="0" animBg="1"/>
      <p:bldP spid="32" grpId="0" animBg="1"/>
      <p:bldP spid="36" grpId="0" animBg="1"/>
      <p:bldP spid="52" grpId="0"/>
      <p:bldP spid="16385" grpId="0"/>
      <p:bldP spid="72" grpId="0" animBg="1"/>
      <p:bldP spid="60" grpId="0" animBg="1"/>
      <p:bldP spid="6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4604646" y="4143380"/>
            <a:ext cx="2643206" cy="1571636"/>
          </a:xfrm>
          <a:prstGeom prst="roundRect">
            <a:avLst/>
          </a:prstGeom>
          <a:solidFill>
            <a:srgbClr val="FFFF0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475" y="-71462"/>
            <a:ext cx="9081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Энергетическое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определение работы…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28926" y="1928802"/>
            <a:ext cx="714380" cy="763755"/>
            <a:chOff x="846" y="9235"/>
            <a:chExt cx="366" cy="388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" name="Группа 12"/>
          <p:cNvGrpSpPr/>
          <p:nvPr/>
        </p:nvGrpSpPr>
        <p:grpSpPr>
          <a:xfrm>
            <a:off x="4429124" y="2643182"/>
            <a:ext cx="857256" cy="785818"/>
            <a:chOff x="1071538" y="0"/>
            <a:chExt cx="857256" cy="785818"/>
          </a:xfrm>
        </p:grpSpPr>
        <p:sp>
          <p:nvSpPr>
            <p:cNvPr id="14" name="Text Box 32"/>
            <p:cNvSpPr txBox="1">
              <a:spLocks noChangeArrowheads="1"/>
            </p:cNvSpPr>
            <p:nvPr/>
          </p:nvSpPr>
          <p:spPr bwMode="auto">
            <a:xfrm>
              <a:off x="1071538" y="0"/>
              <a:ext cx="857256" cy="78581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flipV="1">
              <a:off x="1173470" y="74612"/>
              <a:ext cx="3571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2428860" y="2357430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пробн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71406" y="1928802"/>
            <a:ext cx="1143008" cy="2357454"/>
            <a:chOff x="1664" y="4813"/>
            <a:chExt cx="366" cy="87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20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22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1142984"/>
            <a:ext cx="1147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/>
          <p:cNvSpPr>
            <a:spLocks/>
          </p:cNvSpPr>
          <p:nvPr/>
        </p:nvSpPr>
        <p:spPr bwMode="auto">
          <a:xfrm rot="16200000">
            <a:off x="1893075" y="607198"/>
            <a:ext cx="428628" cy="2357454"/>
          </a:xfrm>
          <a:prstGeom prst="rightBrace">
            <a:avLst>
              <a:gd name="adj1" fmla="val 55357"/>
              <a:gd name="adj2" fmla="val 53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214422"/>
            <a:ext cx="53091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85918" y="1071546"/>
            <a:ext cx="500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671880" y="2300280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500694" y="3143525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6076268" y="4214818"/>
            <a:ext cx="1142119" cy="9284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004826" y="5011533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пробн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46"/>
          <p:cNvGrpSpPr/>
          <p:nvPr/>
        </p:nvGrpSpPr>
        <p:grpSpPr>
          <a:xfrm>
            <a:off x="4590358" y="4500570"/>
            <a:ext cx="2474044" cy="1000132"/>
            <a:chOff x="3890649" y="4827266"/>
            <a:chExt cx="2474044" cy="1000132"/>
          </a:xfrm>
        </p:grpSpPr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3890649" y="4827266"/>
              <a:ext cx="171451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ym typeface="Symbol"/>
                </a:rPr>
                <a:t></a:t>
              </a:r>
              <a:r>
                <a:rPr lang="ru-RU" sz="5400" b="1" dirty="0" smtClean="0">
                  <a:solidFill>
                    <a:srgbClr val="0000FF"/>
                  </a:solidFill>
                  <a:sym typeface="Symbol"/>
                </a:rPr>
                <a:t>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86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9"/>
          <p:cNvGrpSpPr>
            <a:grpSpLocks/>
          </p:cNvGrpSpPr>
          <p:nvPr/>
        </p:nvGrpSpPr>
        <p:grpSpPr bwMode="auto">
          <a:xfrm>
            <a:off x="7484506" y="4286256"/>
            <a:ext cx="1445212" cy="1308023"/>
            <a:chOff x="11410" y="3511"/>
            <a:chExt cx="1142" cy="827"/>
          </a:xfrm>
        </p:grpSpPr>
        <p:sp>
          <p:nvSpPr>
            <p:cNvPr id="63" name="Line 10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" name="Group 11"/>
            <p:cNvGrpSpPr>
              <a:grpSpLocks/>
            </p:cNvGrpSpPr>
            <p:nvPr/>
          </p:nvGrpSpPr>
          <p:grpSpPr bwMode="auto">
            <a:xfrm>
              <a:off x="11410" y="3511"/>
              <a:ext cx="1142" cy="827"/>
              <a:chOff x="10914" y="3779"/>
              <a:chExt cx="913" cy="827"/>
            </a:xfrm>
          </p:grpSpPr>
          <p:sp>
            <p:nvSpPr>
              <p:cNvPr id="65" name="Text Box 12"/>
              <p:cNvSpPr txBox="1">
                <a:spLocks noChangeArrowheads="1"/>
              </p:cNvSpPr>
              <p:nvPr/>
            </p:nvSpPr>
            <p:spPr bwMode="auto">
              <a:xfrm>
                <a:off x="10963" y="3779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Дж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10914" y="4156"/>
                <a:ext cx="86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4000" b="1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Кл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7" name="Двойные круглые скобки 66"/>
          <p:cNvSpPr/>
          <p:nvPr/>
        </p:nvSpPr>
        <p:spPr>
          <a:xfrm>
            <a:off x="7484506" y="4429132"/>
            <a:ext cx="1143008" cy="107157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357818" y="357166"/>
            <a:ext cx="3416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14942" y="1285860"/>
            <a:ext cx="3632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398275" y="1214422"/>
            <a:ext cx="53091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541137" y="2214554"/>
            <a:ext cx="31742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14282" y="5715016"/>
            <a:ext cx="88247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Вольт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smtClean="0">
                <a:sym typeface="Symbol"/>
              </a:rPr>
              <a:t> </a:t>
            </a:r>
            <a:r>
              <a:rPr lang="ru-RU" sz="4400" b="1" dirty="0" smtClean="0">
                <a:solidFill>
                  <a:srgbClr val="0000FF"/>
                </a:solidFill>
                <a:sym typeface="Symbol"/>
              </a:rPr>
              <a:t>   …..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1Кл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….А=1Дж.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142844" y="3500715"/>
            <a:ext cx="335755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48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пр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utoShape 2"/>
          <p:cNvSpPr>
            <a:spLocks/>
          </p:cNvSpPr>
          <p:nvPr/>
        </p:nvSpPr>
        <p:spPr bwMode="auto">
          <a:xfrm rot="16200000">
            <a:off x="3643306" y="928670"/>
            <a:ext cx="428628" cy="1143008"/>
          </a:xfrm>
          <a:prstGeom prst="rightBrace">
            <a:avLst>
              <a:gd name="adj1" fmla="val 55357"/>
              <a:gd name="adj2" fmla="val 53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14844 0.0057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3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0.00416 L 0.15209 0.0006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4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4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4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animBg="1"/>
      <p:bldP spid="16" grpId="0"/>
      <p:bldP spid="28" grpId="0"/>
      <p:bldP spid="1026" grpId="0" animBg="1"/>
      <p:bldP spid="29" grpId="0" animBg="1"/>
      <p:bldP spid="35" grpId="0"/>
      <p:bldP spid="1028" grpId="0" animBg="1"/>
      <p:bldP spid="54" grpId="0" animBg="1"/>
      <p:bldP spid="57" grpId="0"/>
      <p:bldP spid="57" grpId="1"/>
      <p:bldP spid="67" grpId="0" animBg="1"/>
      <p:bldP spid="62" grpId="0"/>
      <p:bldP spid="64" grpId="0"/>
      <p:bldP spid="70" grpId="0" animBg="1"/>
      <p:bldP spid="71" grpId="0"/>
      <p:bldP spid="73" grpId="0"/>
      <p:bldP spid="76" grpId="0" animBg="1"/>
      <p:bldP spid="4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9829</TotalTime>
  <Words>2686</Words>
  <Application>Microsoft Office PowerPoint</Application>
  <PresentationFormat>Экран (4:3)</PresentationFormat>
  <Paragraphs>477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Трек</vt:lpstr>
      <vt:lpstr>Формула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Домашнее задание.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Домашнее задание.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Домашнее задание.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1236</cp:revision>
  <dcterms:created xsi:type="dcterms:W3CDTF">2009-11-04T14:29:22Z</dcterms:created>
  <dcterms:modified xsi:type="dcterms:W3CDTF">2021-01-27T16:09:30Z</dcterms:modified>
</cp:coreProperties>
</file>