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3"/>
  </p:notesMasterIdLst>
  <p:sldIdLst>
    <p:sldId id="335" r:id="rId2"/>
    <p:sldId id="373" r:id="rId3"/>
    <p:sldId id="334" r:id="rId4"/>
    <p:sldId id="343" r:id="rId5"/>
    <p:sldId id="336" r:id="rId6"/>
    <p:sldId id="301" r:id="rId7"/>
    <p:sldId id="387" r:id="rId8"/>
    <p:sldId id="372" r:id="rId9"/>
    <p:sldId id="388" r:id="rId10"/>
    <p:sldId id="315" r:id="rId11"/>
    <p:sldId id="390" r:id="rId12"/>
    <p:sldId id="386" r:id="rId13"/>
    <p:sldId id="327" r:id="rId14"/>
    <p:sldId id="392" r:id="rId15"/>
    <p:sldId id="391" r:id="rId16"/>
    <p:sldId id="370" r:id="rId17"/>
    <p:sldId id="371" r:id="rId18"/>
    <p:sldId id="320" r:id="rId19"/>
    <p:sldId id="340" r:id="rId20"/>
    <p:sldId id="384" r:id="rId21"/>
    <p:sldId id="383" r:id="rId22"/>
    <p:sldId id="382" r:id="rId23"/>
    <p:sldId id="385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9" r:id="rId3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00"/>
    <a:srgbClr val="0000FF"/>
    <a:srgbClr val="006600"/>
    <a:srgbClr val="FF3399"/>
    <a:srgbClr val="9900FF"/>
    <a:srgbClr val="0014AC"/>
    <a:srgbClr val="0066FF"/>
    <a:srgbClr val="365D21"/>
    <a:srgbClr val="33CCFF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097" autoAdjust="0"/>
  </p:normalViewPr>
  <p:slideViewPr>
    <p:cSldViewPr>
      <p:cViewPr>
        <p:scale>
          <a:sx n="48" d="100"/>
          <a:sy n="48" d="100"/>
        </p:scale>
        <p:origin x="-2238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76E3A03-BB73-4ED6-99C4-4CFD2A94209F}" type="datetimeFigureOut">
              <a:rPr lang="ru-RU"/>
              <a:pPr>
                <a:defRPr/>
              </a:pPr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DA3820B-7150-4465-9329-879E122C3E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7596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6998B-470D-40EF-A191-BD62BA73A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D8782-41D5-4251-85C2-531FFE3C8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874C7-9393-40C1-A385-7AF3418EC4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63DA3-EFB4-4EDF-8F87-C68D53915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B4824-2863-4106-B7A6-92F782BD5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008A9-4259-4C93-99C2-593903273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2D8F1-AE7D-4559-9F5C-0762D2F1D8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6B807-3976-45DB-8AE9-7E0057AB82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C2D45-DCC5-40D6-8543-A23820867A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DC91E-F650-4703-95E6-2CB7DCA586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6F8FC-428F-40A9-A415-F1D3D6AE18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EAED02A-B3E0-45D7-94C6-41158E69FE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1" r:id="rId4"/>
    <p:sldLayoutId id="2147483817" r:id="rId5"/>
    <p:sldLayoutId id="2147483812" r:id="rId6"/>
    <p:sldLayoutId id="2147483818" r:id="rId7"/>
    <p:sldLayoutId id="2147483819" r:id="rId8"/>
    <p:sldLayoutId id="2147483820" r:id="rId9"/>
    <p:sldLayoutId id="2147483813" r:id="rId10"/>
    <p:sldLayoutId id="21474838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audio" Target="../media/audio8.wav"/><Relationship Id="rId7" Type="http://schemas.openxmlformats.org/officeDocument/2006/relationships/audio" Target="../media/audio7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wav"/><Relationship Id="rId5" Type="http://schemas.openxmlformats.org/officeDocument/2006/relationships/audio" Target="../media/audio5.wav"/><Relationship Id="rId4" Type="http://schemas.openxmlformats.org/officeDocument/2006/relationships/audio" Target="../media/audio9.wav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wav"/><Relationship Id="rId3" Type="http://schemas.openxmlformats.org/officeDocument/2006/relationships/audio" Target="../media/audio5.wav"/><Relationship Id="rId7" Type="http://schemas.openxmlformats.org/officeDocument/2006/relationships/audio" Target="../media/audio8.wav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0.wav"/><Relationship Id="rId5" Type="http://schemas.openxmlformats.org/officeDocument/2006/relationships/audio" Target="../media/audio1.wav"/><Relationship Id="rId4" Type="http://schemas.openxmlformats.org/officeDocument/2006/relationships/audio" Target="../media/audio3.wav"/><Relationship Id="rId9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audio" Target="../media/audio2.wav"/><Relationship Id="rId4" Type="http://schemas.openxmlformats.org/officeDocument/2006/relationships/audio" Target="../media/audio7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jpeg"/><Relationship Id="rId3" Type="http://schemas.openxmlformats.org/officeDocument/2006/relationships/audio" Target="../media/audio1.wav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11" Type="http://schemas.openxmlformats.org/officeDocument/2006/relationships/image" Target="../media/image7.jpeg"/><Relationship Id="rId5" Type="http://schemas.openxmlformats.org/officeDocument/2006/relationships/audio" Target="../media/audio5.wav"/><Relationship Id="rId10" Type="http://schemas.openxmlformats.org/officeDocument/2006/relationships/image" Target="../media/image6.jpeg"/><Relationship Id="rId4" Type="http://schemas.openxmlformats.org/officeDocument/2006/relationships/audio" Target="../media/audio4.wav"/><Relationship Id="rId9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1" cy="6326593"/>
        </p:xfrm>
        <a:graphic>
          <a:graphicData uri="http://schemas.openxmlformats.org/drawingml/2006/table">
            <a:tbl>
              <a:tblPr/>
              <a:tblGrid>
                <a:gridCol w="412125"/>
                <a:gridCol w="87909"/>
                <a:gridCol w="524734"/>
                <a:gridCol w="824250"/>
                <a:gridCol w="937719"/>
                <a:gridCol w="890832"/>
                <a:gridCol w="890832"/>
                <a:gridCol w="890832"/>
                <a:gridCol w="664218"/>
                <a:gridCol w="890832"/>
                <a:gridCol w="442292"/>
                <a:gridCol w="412125"/>
                <a:gridCol w="1275301"/>
              </a:tblGrid>
              <a:tr h="246927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</a:t>
                      </a:r>
                      <a:r>
                        <a:rPr lang="ru-RU" sz="2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</a:t>
                      </a:r>
                      <a:r>
                        <a:rPr lang="ru-RU" sz="20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20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Урок - 2 (</a:t>
                      </a:r>
                      <a:r>
                        <a:rPr lang="ru-RU" sz="18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лр14 </a:t>
                      </a:r>
                      <a:r>
                        <a:rPr lang="ru-RU" sz="1800" b="1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отр</a:t>
                      </a:r>
                      <a:r>
                        <a:rPr lang="ru-RU" sz="2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28-2</a:t>
                      </a:r>
                      <a:endParaRPr lang="ru-RU" sz="18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927">
                <a:tc gridSpan="1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cap="all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л.р</a:t>
                      </a:r>
                      <a:r>
                        <a:rPr lang="ru-RU" sz="2000" b="1" i="1" cap="all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.14 " проверка закона отражения света".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7316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ЦЕЛИ:1.Создать условия для развития практических навыков обращения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 зеркалом источником света и транспортиром.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2. Создать условия для проверки учащимися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закона отражения света 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6424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Создать условия для планирования и выполнения Л/Р.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Убедить учащихся в справедливости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закона отражения света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Способствовать закреплению умений </a:t>
                      </a:r>
                      <a:r>
                        <a:rPr lang="ru-RU" sz="20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пользоваться закономерностями прямолинейного света.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 УРОКА:</a:t>
                      </a:r>
                      <a:r>
                        <a:rPr lang="ru-RU" sz="2000" b="1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закрепления  изученного  материала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 </a:t>
                      </a:r>
                      <a:r>
                        <a:rPr lang="ru-RU" sz="2000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</a:t>
                      </a:r>
                      <a:r>
                        <a:rPr lang="ru-RU" sz="20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лабораторная работа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1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             </a:t>
                      </a:r>
                      <a:r>
                        <a:rPr lang="ru-RU" sz="20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ДЗ гр №2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планирование лабораторной работы и инструктаж по ТБ.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лабораторной работы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34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выполнение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587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Дополнительно аналогичная работа в электронном варианте.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Лукашик №№ 1303,1304,1305,1306,1307,1308. упр.33 (1,2,3,4) стр.140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634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46299" marR="4629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 №2)                               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длр №4 (1)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 Закон отражения.</a:t>
                      </a: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2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6299" marR="462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5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1295-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1324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1323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1319</a:t>
                      </a: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1317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19</a:t>
                      </a: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</a:t>
                      </a:r>
                      <a:endParaRPr lang="ru-RU" sz="1800" b="1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4007" marR="24007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0" y="0"/>
            <a:ext cx="4000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ЛИНЗА</a:t>
            </a:r>
            <a:r>
              <a:rPr lang="ru-RU" sz="2800" b="1" u="sng" dirty="0" err="1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-прозрачное</a:t>
            </a:r>
            <a:endParaRPr lang="ru-RU" sz="4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7" name="Line 3"/>
          <p:cNvSpPr>
            <a:spLocks noChangeShapeType="1"/>
          </p:cNvSpPr>
          <p:nvPr/>
        </p:nvSpPr>
        <p:spPr bwMode="auto">
          <a:xfrm>
            <a:off x="1000100" y="4622534"/>
            <a:ext cx="2214578" cy="102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29" name="Group 5"/>
          <p:cNvGrpSpPr>
            <a:grpSpLocks/>
          </p:cNvGrpSpPr>
          <p:nvPr/>
        </p:nvGrpSpPr>
        <p:grpSpPr bwMode="auto">
          <a:xfrm>
            <a:off x="1945650" y="3728553"/>
            <a:ext cx="270841" cy="1755193"/>
            <a:chOff x="9234" y="5484"/>
            <a:chExt cx="283" cy="1714"/>
          </a:xfrm>
        </p:grpSpPr>
        <p:sp>
          <p:nvSpPr>
            <p:cNvPr id="1030" name="Arc 6"/>
            <p:cNvSpPr>
              <a:spLocks/>
            </p:cNvSpPr>
            <p:nvPr/>
          </p:nvSpPr>
          <p:spPr bwMode="auto">
            <a:xfrm flipH="1" flipV="1">
              <a:off x="9235" y="5484"/>
              <a:ext cx="282" cy="1714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3095 w 43200"/>
                <a:gd name="T1" fmla="*/ 23728 h 43200"/>
                <a:gd name="T2" fmla="*/ 43200 w 43200"/>
                <a:gd name="T3" fmla="*/ 21600 h 43200"/>
                <a:gd name="T4" fmla="*/ 21600 w 43200"/>
                <a:gd name="T5" fmla="*/ 21600 h 43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43200" fill="none" extrusionOk="0">
                  <a:moveTo>
                    <a:pt x="43094" y="23727"/>
                  </a:moveTo>
                  <a:cubicBezTo>
                    <a:pt x="42000" y="34779"/>
                    <a:pt x="327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094" y="23727"/>
                  </a:moveTo>
                  <a:cubicBezTo>
                    <a:pt x="42000" y="34779"/>
                    <a:pt x="32705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50800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Line 7"/>
            <p:cNvSpPr>
              <a:spLocks noChangeShapeType="1"/>
            </p:cNvSpPr>
            <p:nvPr/>
          </p:nvSpPr>
          <p:spPr bwMode="auto">
            <a:xfrm>
              <a:off x="9234" y="6143"/>
              <a:ext cx="0" cy="306"/>
            </a:xfrm>
            <a:prstGeom prst="line">
              <a:avLst/>
            </a:prstGeom>
            <a:noFill/>
            <a:ln w="50800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2085377" y="3477280"/>
            <a:ext cx="0" cy="2259018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stealth" w="lg" len="lg"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9"/>
          <p:cNvSpPr>
            <a:spLocks noChangeShapeType="1"/>
          </p:cNvSpPr>
          <p:nvPr/>
        </p:nvSpPr>
        <p:spPr bwMode="auto">
          <a:xfrm flipV="1">
            <a:off x="23853" y="4037871"/>
            <a:ext cx="2071670" cy="4571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2148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2084420" y="4070580"/>
            <a:ext cx="1344572" cy="85861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4887460" y="4608013"/>
            <a:ext cx="2726186" cy="0"/>
          </a:xfrm>
          <a:prstGeom prst="lin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5880071" y="3571876"/>
            <a:ext cx="627849" cy="2077748"/>
            <a:chOff x="13282" y="5652"/>
            <a:chExt cx="494" cy="1579"/>
          </a:xfrm>
        </p:grpSpPr>
        <p:sp>
          <p:nvSpPr>
            <p:cNvPr id="1039" name="Arc 15"/>
            <p:cNvSpPr>
              <a:spLocks/>
            </p:cNvSpPr>
            <p:nvPr/>
          </p:nvSpPr>
          <p:spPr bwMode="auto">
            <a:xfrm>
              <a:off x="13282" y="5653"/>
              <a:ext cx="141" cy="15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89"/>
                <a:gd name="T2" fmla="*/ 695 w 21600"/>
                <a:gd name="T3" fmla="*/ 43189 h 43189"/>
                <a:gd name="T4" fmla="*/ 0 w 21600"/>
                <a:gd name="T5" fmla="*/ 21600 h 4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8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</a:path>
                <a:path w="21600" h="4318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0" name="Arc 16"/>
            <p:cNvSpPr>
              <a:spLocks/>
            </p:cNvSpPr>
            <p:nvPr/>
          </p:nvSpPr>
          <p:spPr bwMode="auto">
            <a:xfrm flipH="1">
              <a:off x="13635" y="5667"/>
              <a:ext cx="141" cy="1564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43189"/>
                <a:gd name="T2" fmla="*/ 695 w 21600"/>
                <a:gd name="T3" fmla="*/ 43189 h 43189"/>
                <a:gd name="T4" fmla="*/ 0 w 21600"/>
                <a:gd name="T5" fmla="*/ 21600 h 43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3189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</a:path>
                <a:path w="21600" h="43189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33258"/>
                    <a:pt x="12347" y="42813"/>
                    <a:pt x="694" y="43188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1" name="Line 17"/>
            <p:cNvSpPr>
              <a:spLocks noChangeShapeType="1"/>
            </p:cNvSpPr>
            <p:nvPr/>
          </p:nvSpPr>
          <p:spPr bwMode="auto">
            <a:xfrm>
              <a:off x="13312" y="5652"/>
              <a:ext cx="460" cy="0"/>
            </a:xfrm>
            <a:prstGeom prst="line">
              <a:avLst/>
            </a:pr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13297" y="7215"/>
              <a:ext cx="460" cy="0"/>
            </a:xfrm>
            <a:prstGeom prst="line">
              <a:avLst/>
            </a:prstGeom>
            <a:noFill/>
            <a:ln w="34925">
              <a:solidFill>
                <a:srgbClr val="0014AC"/>
              </a:solidFill>
              <a:prstDash val="sys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44" name="Group 20"/>
          <p:cNvGrpSpPr>
            <a:grpSpLocks/>
          </p:cNvGrpSpPr>
          <p:nvPr/>
        </p:nvGrpSpPr>
        <p:grpSpPr bwMode="auto">
          <a:xfrm>
            <a:off x="4839164" y="3429000"/>
            <a:ext cx="2210180" cy="525029"/>
            <a:chOff x="11030" y="5446"/>
            <a:chExt cx="1739" cy="399"/>
          </a:xfrm>
        </p:grpSpPr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11030" y="5837"/>
              <a:ext cx="1026" cy="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V="1">
              <a:off x="12064" y="5446"/>
              <a:ext cx="705" cy="399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7" name="Line 23"/>
          <p:cNvSpPr>
            <a:spLocks noChangeShapeType="1"/>
          </p:cNvSpPr>
          <p:nvPr/>
        </p:nvSpPr>
        <p:spPr bwMode="auto">
          <a:xfrm flipH="1">
            <a:off x="4643438" y="3606304"/>
            <a:ext cx="2151717" cy="1200067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auto">
          <a:xfrm>
            <a:off x="4500562" y="1410893"/>
            <a:ext cx="3786214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auto">
          <a:xfrm flipV="1">
            <a:off x="5143071" y="571480"/>
            <a:ext cx="1713946" cy="8576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auto">
          <a:xfrm flipH="1">
            <a:off x="6000927" y="1410893"/>
            <a:ext cx="1786316" cy="87591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3" name="Arc 29"/>
          <p:cNvSpPr>
            <a:spLocks/>
          </p:cNvSpPr>
          <p:nvPr/>
        </p:nvSpPr>
        <p:spPr bwMode="auto">
          <a:xfrm flipH="1">
            <a:off x="5643570" y="-20745"/>
            <a:ext cx="1643074" cy="285606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9"/>
              <a:gd name="T2" fmla="*/ 695 w 21600"/>
              <a:gd name="T3" fmla="*/ 43189 h 43189"/>
              <a:gd name="T4" fmla="*/ 0 w 21600"/>
              <a:gd name="T5" fmla="*/ 21600 h 4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4" name="Arc 30"/>
          <p:cNvSpPr>
            <a:spLocks/>
          </p:cNvSpPr>
          <p:nvPr/>
        </p:nvSpPr>
        <p:spPr bwMode="auto">
          <a:xfrm>
            <a:off x="6072198" y="-22200"/>
            <a:ext cx="1045593" cy="2787682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43189"/>
              <a:gd name="T2" fmla="*/ 695 w 21600"/>
              <a:gd name="T3" fmla="*/ 43189 h 43189"/>
              <a:gd name="T4" fmla="*/ 0 w 21600"/>
              <a:gd name="T5" fmla="*/ 21600 h 43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43189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</a:path>
              <a:path w="21600" h="43189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33258"/>
                  <a:pt x="12347" y="42813"/>
                  <a:pt x="694" y="43188"/>
                </a:cubicBezTo>
                <a:lnTo>
                  <a:pt x="0" y="21600"/>
                </a:lnTo>
                <a:close/>
              </a:path>
            </a:pathLst>
          </a:custGeom>
          <a:noFill/>
          <a:ln w="47625">
            <a:solidFill>
              <a:srgbClr val="0014AC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7572396" y="1000108"/>
            <a:ext cx="5966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О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743756" y="857232"/>
            <a:ext cx="756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4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46606" y="2014042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24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228700" y="696083"/>
            <a:ext cx="571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AutoShape 31"/>
          <p:cNvSpPr>
            <a:spLocks/>
          </p:cNvSpPr>
          <p:nvPr/>
        </p:nvSpPr>
        <p:spPr bwMode="auto">
          <a:xfrm>
            <a:off x="2285984" y="1729272"/>
            <a:ext cx="3000396" cy="571504"/>
          </a:xfrm>
          <a:prstGeom prst="borderCallout2">
            <a:avLst>
              <a:gd name="adj1" fmla="val 44906"/>
              <a:gd name="adj2" fmla="val 99889"/>
              <a:gd name="adj3" fmla="val 14562"/>
              <a:gd name="adj4" fmla="val 116999"/>
              <a:gd name="adj5" fmla="val -53522"/>
              <a:gd name="adj6" fmla="val 13505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Оптический  центр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6286512" y="134153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5143504" y="135729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7786729" y="135729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71802" y="407194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(фокус)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786182" y="4786322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(мнимый)</a:t>
            </a:r>
            <a:endParaRPr lang="ru-RU" sz="28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38018" y="5818968"/>
            <a:ext cx="2633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ОБРАТИМОСТЬ…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56" name="AutoShape 31"/>
          <p:cNvSpPr>
            <a:spLocks/>
          </p:cNvSpPr>
          <p:nvPr/>
        </p:nvSpPr>
        <p:spPr bwMode="auto">
          <a:xfrm>
            <a:off x="1142976" y="857232"/>
            <a:ext cx="3000396" cy="571504"/>
          </a:xfrm>
          <a:prstGeom prst="borderCallout2">
            <a:avLst>
              <a:gd name="adj1" fmla="val 44906"/>
              <a:gd name="adj2" fmla="val 99889"/>
              <a:gd name="adj3" fmla="val 75251"/>
              <a:gd name="adj4" fmla="val 110694"/>
              <a:gd name="adj5" fmla="val 81649"/>
              <a:gd name="adj6" fmla="val 116659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Гл. оптическая  ось</a:t>
            </a:r>
            <a:endParaRPr kumimoji="0" lang="ru-RU" sz="36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AutoShape 31"/>
          <p:cNvSpPr>
            <a:spLocks/>
          </p:cNvSpPr>
          <p:nvPr/>
        </p:nvSpPr>
        <p:spPr bwMode="auto">
          <a:xfrm>
            <a:off x="0" y="2714620"/>
            <a:ext cx="5500694" cy="571504"/>
          </a:xfrm>
          <a:prstGeom prst="borderCallout2">
            <a:avLst>
              <a:gd name="adj1" fmla="val 44906"/>
              <a:gd name="adj2" fmla="val 99889"/>
              <a:gd name="adj3" fmla="val 8738"/>
              <a:gd name="adj4" fmla="val 111117"/>
              <a:gd name="adj5" fmla="val -230993"/>
              <a:gd name="adj6" fmla="val 120533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Aft>
                <a:spcPts val="100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..ТОНКАЯ,  </a:t>
            </a:r>
            <a:r>
              <a:rPr lang="ru-RU" sz="2400" dirty="0" smtClean="0">
                <a:sym typeface="Symbol"/>
              </a:rPr>
              <a:t>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толщина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ym typeface="Symbol"/>
              </a:rPr>
              <a:t></a:t>
            </a:r>
            <a:r>
              <a:rPr lang="ru-RU" sz="3600" b="1" dirty="0" smtClean="0"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2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200" b="1" baseline="-25000" dirty="0" smtClean="0">
                <a:latin typeface="Times New Roman" pitchFamily="18" charset="0"/>
                <a:cs typeface="Times New Roman" pitchFamily="18" charset="0"/>
              </a:rPr>
              <a:t>,1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spcAft>
                <a:spcPts val="1000"/>
              </a:spcAft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"/>
          <p:cNvSpPr>
            <a:spLocks noChangeArrowheads="1"/>
          </p:cNvSpPr>
          <p:nvPr/>
        </p:nvSpPr>
        <p:spPr bwMode="auto">
          <a:xfrm>
            <a:off x="2913179" y="4540492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9" name="Oval 5"/>
          <p:cNvSpPr>
            <a:spLocks noChangeArrowheads="1"/>
          </p:cNvSpPr>
          <p:nvPr/>
        </p:nvSpPr>
        <p:spPr bwMode="auto">
          <a:xfrm>
            <a:off x="1000100" y="452471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60" name="Oval 5"/>
          <p:cNvSpPr>
            <a:spLocks noChangeArrowheads="1"/>
          </p:cNvSpPr>
          <p:nvPr/>
        </p:nvSpPr>
        <p:spPr bwMode="auto">
          <a:xfrm>
            <a:off x="2031764" y="454047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72" name="Группа 71"/>
          <p:cNvGrpSpPr/>
          <p:nvPr/>
        </p:nvGrpSpPr>
        <p:grpSpPr>
          <a:xfrm>
            <a:off x="6000760" y="3197840"/>
            <a:ext cx="357190" cy="2714644"/>
            <a:chOff x="8001024" y="3215480"/>
            <a:chExt cx="282684" cy="2214578"/>
          </a:xfrm>
        </p:grpSpPr>
        <p:grpSp>
          <p:nvGrpSpPr>
            <p:cNvPr id="66" name="Группа 65"/>
            <p:cNvGrpSpPr/>
            <p:nvPr/>
          </p:nvGrpSpPr>
          <p:grpSpPr>
            <a:xfrm>
              <a:off x="8001024" y="3238418"/>
              <a:ext cx="282684" cy="142877"/>
              <a:chOff x="7500958" y="3000372"/>
              <a:chExt cx="282684" cy="142877"/>
            </a:xfrm>
          </p:grpSpPr>
          <p:cxnSp>
            <p:nvCxnSpPr>
              <p:cNvPr id="62" name="Прямая соединительная линия 61"/>
              <p:cNvCxnSpPr/>
              <p:nvPr/>
            </p:nvCxnSpPr>
            <p:spPr>
              <a:xfrm rot="5400000" flipH="1" flipV="1">
                <a:off x="7640766" y="3000372"/>
                <a:ext cx="142876" cy="14287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/>
              <p:nvPr/>
            </p:nvCxnSpPr>
            <p:spPr>
              <a:xfrm rot="16200000" flipV="1">
                <a:off x="7500958" y="3000373"/>
                <a:ext cx="142876" cy="142876"/>
              </a:xfrm>
              <a:prstGeom prst="line">
                <a:avLst/>
              </a:prstGeom>
              <a:ln w="317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Группа 66"/>
            <p:cNvGrpSpPr/>
            <p:nvPr/>
          </p:nvGrpSpPr>
          <p:grpSpPr>
            <a:xfrm rot="10800000">
              <a:off x="8001024" y="5238803"/>
              <a:ext cx="282684" cy="142877"/>
              <a:chOff x="7500958" y="3000372"/>
              <a:chExt cx="282684" cy="142877"/>
            </a:xfrm>
          </p:grpSpPr>
          <p:cxnSp>
            <p:nvCxnSpPr>
              <p:cNvPr id="68" name="Прямая соединительная линия 67"/>
              <p:cNvCxnSpPr/>
              <p:nvPr/>
            </p:nvCxnSpPr>
            <p:spPr>
              <a:xfrm rot="5400000" flipH="1" flipV="1">
                <a:off x="7640766" y="3000372"/>
                <a:ext cx="142876" cy="142876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Прямая соединительная линия 68"/>
              <p:cNvCxnSpPr/>
              <p:nvPr/>
            </p:nvCxnSpPr>
            <p:spPr>
              <a:xfrm rot="16200000" flipV="1">
                <a:off x="7500958" y="3000373"/>
                <a:ext cx="142876" cy="142876"/>
              </a:xfrm>
              <a:prstGeom prst="line">
                <a:avLst/>
              </a:prstGeom>
              <a:ln w="3492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71" name="Прямая соединительная линия 70"/>
            <p:cNvCxnSpPr/>
            <p:nvPr/>
          </p:nvCxnSpPr>
          <p:spPr>
            <a:xfrm rot="5400000">
              <a:off x="7036611" y="4321975"/>
              <a:ext cx="2214578" cy="1588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3" name="Group 78"/>
          <p:cNvGrpSpPr>
            <a:grpSpLocks/>
          </p:cNvGrpSpPr>
          <p:nvPr/>
        </p:nvGrpSpPr>
        <p:grpSpPr bwMode="auto">
          <a:xfrm rot="18451853" flipH="1">
            <a:off x="7222406" y="2704056"/>
            <a:ext cx="736454" cy="915339"/>
            <a:chOff x="3340" y="2819"/>
            <a:chExt cx="552" cy="673"/>
          </a:xfrm>
        </p:grpSpPr>
        <p:sp>
          <p:nvSpPr>
            <p:cNvPr id="7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78" name="Oval 5"/>
          <p:cNvSpPr>
            <a:spLocks noChangeArrowheads="1"/>
          </p:cNvSpPr>
          <p:nvPr/>
        </p:nvSpPr>
        <p:spPr bwMode="auto">
          <a:xfrm>
            <a:off x="4973351" y="452911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79" name="Oval 5"/>
          <p:cNvSpPr>
            <a:spLocks noChangeArrowheads="1"/>
          </p:cNvSpPr>
          <p:nvPr/>
        </p:nvSpPr>
        <p:spPr bwMode="auto">
          <a:xfrm>
            <a:off x="6157303" y="452910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80" name="Oval 5"/>
          <p:cNvSpPr>
            <a:spLocks noChangeArrowheads="1"/>
          </p:cNvSpPr>
          <p:nvPr/>
        </p:nvSpPr>
        <p:spPr bwMode="auto">
          <a:xfrm>
            <a:off x="7354903" y="454503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 flipV="1">
            <a:off x="642910" y="3714752"/>
            <a:ext cx="2786082" cy="1857388"/>
          </a:xfrm>
          <a:prstGeom prst="line">
            <a:avLst/>
          </a:prstGeom>
          <a:noFill/>
          <a:ln w="57150">
            <a:solidFill>
              <a:srgbClr val="365D2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" name="Line 10"/>
          <p:cNvSpPr>
            <a:spLocks noChangeShapeType="1"/>
          </p:cNvSpPr>
          <p:nvPr/>
        </p:nvSpPr>
        <p:spPr bwMode="auto">
          <a:xfrm>
            <a:off x="4643438" y="3786190"/>
            <a:ext cx="2714644" cy="142876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0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22" presetClass="entr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000"/>
                            </p:stCondLst>
                            <p:childTnLst>
                              <p:par>
                                <p:cTn id="14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000"/>
                            </p:stCondLst>
                            <p:childTnLst>
                              <p:par>
                                <p:cTn id="1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000"/>
                            </p:stCondLst>
                            <p:childTnLst>
                              <p:par>
                                <p:cTn id="15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000"/>
                            </p:stCondLst>
                            <p:childTnLst>
                              <p:par>
                                <p:cTn id="163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6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500"/>
                            </p:stCondLst>
                            <p:childTnLst>
                              <p:par>
                                <p:cTn id="17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9" dur="1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00"/>
                            </p:stCondLst>
                            <p:childTnLst>
                              <p:par>
                                <p:cTn id="1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000"/>
                            </p:stCondLst>
                            <p:childTnLst>
                              <p:par>
                                <p:cTn id="1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3000"/>
                            </p:stCondLst>
                            <p:childTnLst>
                              <p:par>
                                <p:cTn id="20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000"/>
                            </p:stCondLst>
                            <p:childTnLst>
                              <p:par>
                                <p:cTn id="2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27" grpId="0" animBg="1"/>
      <p:bldP spid="1032" grpId="0" animBg="1"/>
      <p:bldP spid="1033" grpId="0" animBg="1"/>
      <p:bldP spid="1033" grpId="1" animBg="1"/>
      <p:bldP spid="1034" grpId="0" animBg="1"/>
      <p:bldP spid="1034" grpId="1" animBg="1"/>
      <p:bldP spid="1036" grpId="0" animBg="1"/>
      <p:bldP spid="1047" grpId="0" animBg="1"/>
      <p:bldP spid="1049" grpId="0" animBg="1"/>
      <p:bldP spid="1050" grpId="0" animBg="1"/>
      <p:bldP spid="1051" grpId="0" animBg="1"/>
      <p:bldP spid="1053" grpId="0" animBg="1"/>
      <p:bldP spid="1054" grpId="0" animBg="1"/>
      <p:bldP spid="42" grpId="0"/>
      <p:bldP spid="43" grpId="0"/>
      <p:bldP spid="44" grpId="0"/>
      <p:bldP spid="45" grpId="0"/>
      <p:bldP spid="1055" grpId="0" animBg="1"/>
      <p:bldP spid="47" grpId="0" animBg="1"/>
      <p:bldP spid="48" grpId="0" animBg="1"/>
      <p:bldP spid="49" grpId="0" animBg="1"/>
      <p:bldP spid="53" grpId="0"/>
      <p:bldP spid="54" grpId="0"/>
      <p:bldP spid="55" grpId="0"/>
      <p:bldP spid="56" grpId="0" animBg="1"/>
      <p:bldP spid="57" grpId="0" animBg="1"/>
      <p:bldP spid="57" grpId="1" animBg="1"/>
      <p:bldP spid="58" grpId="0" animBg="1"/>
      <p:bldP spid="59" grpId="0" animBg="1"/>
      <p:bldP spid="60" grpId="0" animBg="1"/>
      <p:bldP spid="78" grpId="0" animBg="1"/>
      <p:bldP spid="79" grpId="0" animBg="1"/>
      <p:bldP spid="80" grpId="0" animBg="1"/>
      <p:bldP spid="81" grpId="1" animBg="1"/>
      <p:bldP spid="8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1719" t="11667" r="24062" b="51701"/>
          <a:stretch>
            <a:fillRect/>
          </a:stretch>
        </p:blipFill>
        <p:spPr bwMode="auto">
          <a:xfrm>
            <a:off x="1142976" y="1643050"/>
            <a:ext cx="58578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715140" y="642918"/>
            <a:ext cx="15716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Стр.206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41719" t="64502" r="24062" b="20000"/>
          <a:stretch>
            <a:fillRect/>
          </a:stretch>
        </p:blipFill>
        <p:spPr bwMode="auto">
          <a:xfrm>
            <a:off x="0" y="0"/>
            <a:ext cx="5857884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lum bright="-20000" contrast="30000"/>
          </a:blip>
          <a:srcRect l="41719" t="48299" r="24062" b="36907"/>
          <a:stretch>
            <a:fillRect/>
          </a:stretch>
        </p:blipFill>
        <p:spPr bwMode="auto">
          <a:xfrm>
            <a:off x="3286116" y="0"/>
            <a:ext cx="585788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lum bright="-30000" contrast="40000"/>
          </a:blip>
          <a:srcRect l="40313" t="17500" r="25937" b="55833"/>
          <a:stretch>
            <a:fillRect/>
          </a:stretch>
        </p:blipFill>
        <p:spPr bwMode="auto">
          <a:xfrm>
            <a:off x="2714634" y="4000504"/>
            <a:ext cx="6429366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lum bright="-20000" contrast="40000"/>
          </a:blip>
          <a:srcRect l="39375" t="12500" r="26406" b="51639"/>
          <a:stretch>
            <a:fillRect/>
          </a:stretch>
        </p:blipFill>
        <p:spPr bwMode="auto">
          <a:xfrm>
            <a:off x="0" y="0"/>
            <a:ext cx="7000892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358082" y="2324393"/>
            <a:ext cx="15716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Стр.207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854378" y="2678055"/>
            <a:ext cx="1446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2301353" y="761240"/>
            <a:ext cx="0" cy="2667760"/>
          </a:xfrm>
          <a:prstGeom prst="line">
            <a:avLst/>
          </a:prstGeom>
          <a:noFill/>
          <a:ln w="25400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>
            <a:off x="714348" y="1912145"/>
            <a:ext cx="34005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836163" y="1031961"/>
            <a:ext cx="0" cy="164609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854378" y="1031961"/>
            <a:ext cx="1446975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2301353" y="1021078"/>
            <a:ext cx="1857957" cy="21780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845270" y="1042845"/>
            <a:ext cx="3435855" cy="206237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836163" y="875515"/>
            <a:ext cx="3383486" cy="180254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>
            <a:off x="3888358" y="1074134"/>
            <a:ext cx="0" cy="1782134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2310461" y="500042"/>
            <a:ext cx="2118663" cy="216849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Line 15"/>
          <p:cNvSpPr>
            <a:spLocks noChangeShapeType="1"/>
          </p:cNvSpPr>
          <p:nvPr/>
        </p:nvSpPr>
        <p:spPr bwMode="auto">
          <a:xfrm>
            <a:off x="5288181" y="4397187"/>
            <a:ext cx="177060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5" name="Line 17"/>
          <p:cNvSpPr>
            <a:spLocks noChangeShapeType="1"/>
          </p:cNvSpPr>
          <p:nvPr/>
        </p:nvSpPr>
        <p:spPr bwMode="auto">
          <a:xfrm>
            <a:off x="5143536" y="5147261"/>
            <a:ext cx="385762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7666" name="Group 18"/>
          <p:cNvGrpSpPr>
            <a:grpSpLocks/>
          </p:cNvGrpSpPr>
          <p:nvPr/>
        </p:nvGrpSpPr>
        <p:grpSpPr bwMode="auto">
          <a:xfrm>
            <a:off x="7030304" y="3866425"/>
            <a:ext cx="16789" cy="2562971"/>
            <a:chOff x="13444" y="7644"/>
            <a:chExt cx="13" cy="1975"/>
          </a:xfrm>
        </p:grpSpPr>
        <p:sp>
          <p:nvSpPr>
            <p:cNvPr id="27667" name="Line 19"/>
            <p:cNvSpPr>
              <a:spLocks noChangeShapeType="1"/>
            </p:cNvSpPr>
            <p:nvPr/>
          </p:nvSpPr>
          <p:spPr bwMode="auto">
            <a:xfrm>
              <a:off x="13450" y="7644"/>
              <a:ext cx="0" cy="1975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8" name="Line 20"/>
            <p:cNvSpPr>
              <a:spLocks noChangeShapeType="1"/>
            </p:cNvSpPr>
            <p:nvPr/>
          </p:nvSpPr>
          <p:spPr bwMode="auto">
            <a:xfrm flipH="1" flipV="1">
              <a:off x="13450" y="7659"/>
              <a:ext cx="1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 type="arrow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669" name="Line 21"/>
            <p:cNvSpPr>
              <a:spLocks noChangeShapeType="1"/>
            </p:cNvSpPr>
            <p:nvPr/>
          </p:nvSpPr>
          <p:spPr bwMode="auto">
            <a:xfrm flipV="1">
              <a:off x="13444" y="9355"/>
              <a:ext cx="13" cy="230"/>
            </a:xfrm>
            <a:prstGeom prst="line">
              <a:avLst/>
            </a:prstGeom>
            <a:noFill/>
            <a:ln w="31750">
              <a:solidFill>
                <a:srgbClr val="0014AC"/>
              </a:solidFill>
              <a:round/>
              <a:headEnd/>
              <a:tailEnd type="arrow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7670" name="Line 22"/>
          <p:cNvSpPr>
            <a:spLocks noChangeShapeType="1"/>
          </p:cNvSpPr>
          <p:nvPr/>
        </p:nvSpPr>
        <p:spPr bwMode="auto">
          <a:xfrm flipV="1">
            <a:off x="5249437" y="4384712"/>
            <a:ext cx="0" cy="765647"/>
          </a:xfrm>
          <a:prstGeom prst="line">
            <a:avLst/>
          </a:prstGeom>
          <a:noFill/>
          <a:ln w="34925">
            <a:solidFill>
              <a:srgbClr val="0000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1" name="Line 23"/>
          <p:cNvSpPr>
            <a:spLocks noChangeShapeType="1"/>
          </p:cNvSpPr>
          <p:nvPr/>
        </p:nvSpPr>
        <p:spPr bwMode="auto">
          <a:xfrm flipV="1">
            <a:off x="5979764" y="3823462"/>
            <a:ext cx="1859716" cy="1331447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2" name="Line 24"/>
          <p:cNvSpPr>
            <a:spLocks noChangeShapeType="1"/>
          </p:cNvSpPr>
          <p:nvPr/>
        </p:nvSpPr>
        <p:spPr bwMode="auto">
          <a:xfrm flipV="1">
            <a:off x="7053279" y="3697306"/>
            <a:ext cx="966681" cy="679437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3" name="Line 25"/>
          <p:cNvSpPr>
            <a:spLocks noChangeShapeType="1"/>
          </p:cNvSpPr>
          <p:nvPr/>
        </p:nvSpPr>
        <p:spPr bwMode="auto">
          <a:xfrm>
            <a:off x="5258477" y="4384210"/>
            <a:ext cx="2848982" cy="1231524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74" name="Line 26"/>
          <p:cNvSpPr>
            <a:spLocks noChangeShapeType="1"/>
          </p:cNvSpPr>
          <p:nvPr/>
        </p:nvSpPr>
        <p:spPr bwMode="auto">
          <a:xfrm flipV="1">
            <a:off x="6404816" y="4851771"/>
            <a:ext cx="0" cy="328320"/>
          </a:xfrm>
          <a:prstGeom prst="line">
            <a:avLst/>
          </a:prstGeom>
          <a:noFill/>
          <a:ln w="31750">
            <a:solidFill>
              <a:srgbClr val="006600"/>
            </a:solidFill>
            <a:prstDash val="sysDash"/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285852" y="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Построение изображений  в тонкой линзе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2272336" y="1811120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1593360" y="182688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3027660" y="1826886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7011544" y="5090363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5939955" y="5072074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chemeClr val="bg2">
                <a:lumMod val="25000"/>
              </a:schemeClr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292116" y="61242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Oval 5"/>
          <p:cNvSpPr>
            <a:spLocks noChangeArrowheads="1"/>
          </p:cNvSpPr>
          <p:nvPr/>
        </p:nvSpPr>
        <p:spPr bwMode="auto">
          <a:xfrm>
            <a:off x="3850368" y="2786058"/>
            <a:ext cx="71419" cy="142860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6600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95776" y="253399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242886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3786182" y="928670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357686" y="1214422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>
            <a:off x="4858546" y="135650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5372271" y="1274400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0" name="Group 25"/>
          <p:cNvGrpSpPr>
            <a:grpSpLocks/>
          </p:cNvGrpSpPr>
          <p:nvPr/>
        </p:nvGrpSpPr>
        <p:grpSpPr bwMode="auto">
          <a:xfrm rot="19916260" flipH="1">
            <a:off x="7908821" y="3844389"/>
            <a:ext cx="1232232" cy="1487079"/>
            <a:chOff x="3340" y="2819"/>
            <a:chExt cx="566" cy="674"/>
          </a:xfrm>
        </p:grpSpPr>
        <p:sp>
          <p:nvSpPr>
            <p:cNvPr id="61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5214942" y="5429264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 rot="5400000">
            <a:off x="5715802" y="5642784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headEnd type="oval" w="lg" len="lg"/>
            <a:tailEnd type="non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/>
          <p:nvPr/>
        </p:nvCxnSpPr>
        <p:spPr>
          <a:xfrm rot="16200000" flipH="1">
            <a:off x="6036479" y="5536421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4143372" y="1785926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 видов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изображений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2571736" y="6072206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уменьшенное..</a:t>
            </a:r>
            <a:endParaRPr lang="ru-RU" sz="32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4786314" y="385762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072198" y="435769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5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1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00"/>
                            </p:stCondLst>
                            <p:childTnLst>
                              <p:par>
                                <p:cTn id="1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7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0"/>
                            </p:stCondLst>
                            <p:childTnLst>
                              <p:par>
                                <p:cTn id="1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10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1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000"/>
                            </p:stCondLst>
                            <p:childTnLst>
                              <p:par>
                                <p:cTn id="1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276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2" presetClass="entr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3000"/>
                                        <p:tgtEl>
                                          <p:spTgt spid="2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000"/>
                                        <p:tgtEl>
                                          <p:spTgt spid="2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3000"/>
                            </p:stCondLst>
                            <p:childTnLst>
                              <p:par>
                                <p:cTn id="19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0" dur="500"/>
                                        <p:tgtEl>
                                          <p:spTgt spid="276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000"/>
                            </p:stCondLst>
                            <p:childTnLst>
                              <p:par>
                                <p:cTn id="209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5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0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3000"/>
                            </p:stCondLst>
                            <p:childTnLst>
                              <p:par>
                                <p:cTn id="242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3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27663" grpId="0" animBg="1"/>
      <p:bldP spid="27665" grpId="0" animBg="1"/>
      <p:bldP spid="27670" grpId="0" animBg="1"/>
      <p:bldP spid="27671" grpId="0" animBg="1"/>
      <p:bldP spid="27671" grpId="1" animBg="1"/>
      <p:bldP spid="27672" grpId="0" animBg="1"/>
      <p:bldP spid="27673" grpId="0" animBg="1"/>
      <p:bldP spid="27673" grpId="1" animBg="1"/>
      <p:bldP spid="27674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/>
      <p:bldP spid="50" grpId="0" animBg="1"/>
      <p:bldP spid="50" grpId="1" animBg="1"/>
      <p:bldP spid="51" grpId="0"/>
      <p:bldP spid="51" grpId="1"/>
      <p:bldP spid="52" grpId="0"/>
      <p:bldP spid="53" grpId="0"/>
      <p:bldP spid="54" grpId="0"/>
      <p:bldP spid="65" grpId="0"/>
      <p:bldP spid="68" grpId="0"/>
      <p:bldP spid="68" grpId="1"/>
      <p:bldP spid="69" grpId="0"/>
      <p:bldP spid="70" grpId="0"/>
      <p:bldP spid="71" grpId="0"/>
      <p:bldP spid="71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Line 4"/>
          <p:cNvSpPr>
            <a:spLocks noChangeShapeType="1"/>
          </p:cNvSpPr>
          <p:nvPr/>
        </p:nvSpPr>
        <p:spPr bwMode="auto">
          <a:xfrm flipV="1">
            <a:off x="486310" y="1857363"/>
            <a:ext cx="6228829" cy="2140529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1723274" y="214289"/>
            <a:ext cx="7063568" cy="3783603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V="1">
            <a:off x="2422513" y="1054208"/>
            <a:ext cx="3726851" cy="291674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1" name="Line 9"/>
          <p:cNvSpPr>
            <a:spLocks noChangeShapeType="1"/>
          </p:cNvSpPr>
          <p:nvPr/>
        </p:nvSpPr>
        <p:spPr bwMode="auto">
          <a:xfrm flipV="1">
            <a:off x="2975697" y="1573913"/>
            <a:ext cx="1819533" cy="2435410"/>
          </a:xfrm>
          <a:prstGeom prst="line">
            <a:avLst/>
          </a:prstGeom>
          <a:noFill/>
          <a:ln w="38100">
            <a:solidFill>
              <a:srgbClr val="993366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 flipH="1">
            <a:off x="1571604" y="928670"/>
            <a:ext cx="3716520" cy="5000660"/>
          </a:xfrm>
          <a:prstGeom prst="line">
            <a:avLst/>
          </a:prstGeom>
          <a:noFill/>
          <a:ln w="38100">
            <a:solidFill>
              <a:srgbClr val="993366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460375" y="3997893"/>
            <a:ext cx="3361748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 flipV="1">
            <a:off x="3772244" y="428603"/>
            <a:ext cx="4585969" cy="358365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 flipH="1">
            <a:off x="1500166" y="3753616"/>
            <a:ext cx="2627696" cy="2032837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214282" y="2843049"/>
            <a:ext cx="82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828108" y="1508602"/>
            <a:ext cx="15961" cy="2846700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500034" y="2857417"/>
            <a:ext cx="0" cy="115484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H="1" flipV="1">
            <a:off x="6387825" y="1948628"/>
            <a:ext cx="11971" cy="865684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>
            <a:off x="1200126" y="2841907"/>
            <a:ext cx="0" cy="1154844"/>
          </a:xfrm>
          <a:prstGeom prst="line">
            <a:avLst/>
          </a:prstGeom>
          <a:noFill/>
          <a:ln w="57150">
            <a:solidFill>
              <a:srgbClr val="008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1714480" y="2830477"/>
            <a:ext cx="0" cy="1154844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5" name="Line 23"/>
          <p:cNvSpPr>
            <a:spLocks noChangeShapeType="1"/>
          </p:cNvSpPr>
          <p:nvPr/>
        </p:nvSpPr>
        <p:spPr bwMode="auto">
          <a:xfrm>
            <a:off x="2395625" y="2857417"/>
            <a:ext cx="0" cy="115484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6" name="Line 24"/>
          <p:cNvSpPr>
            <a:spLocks noChangeShapeType="1"/>
          </p:cNvSpPr>
          <p:nvPr/>
        </p:nvSpPr>
        <p:spPr bwMode="auto">
          <a:xfrm>
            <a:off x="3002136" y="2830477"/>
            <a:ext cx="0" cy="1154844"/>
          </a:xfrm>
          <a:prstGeom prst="line">
            <a:avLst/>
          </a:prstGeom>
          <a:noFill/>
          <a:ln w="57150">
            <a:solidFill>
              <a:srgbClr val="80008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7" name="Line 25"/>
          <p:cNvSpPr>
            <a:spLocks noChangeShapeType="1"/>
          </p:cNvSpPr>
          <p:nvPr/>
        </p:nvSpPr>
        <p:spPr bwMode="auto">
          <a:xfrm flipH="1" flipV="1">
            <a:off x="7048203" y="1425653"/>
            <a:ext cx="0" cy="1404000"/>
          </a:xfrm>
          <a:prstGeom prst="line">
            <a:avLst/>
          </a:prstGeom>
          <a:noFill/>
          <a:ln w="57150">
            <a:solidFill>
              <a:srgbClr val="008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8" name="Line 26"/>
          <p:cNvSpPr>
            <a:spLocks noChangeShapeType="1"/>
          </p:cNvSpPr>
          <p:nvPr/>
        </p:nvSpPr>
        <p:spPr bwMode="auto">
          <a:xfrm>
            <a:off x="1916800" y="2825089"/>
            <a:ext cx="0" cy="2602440"/>
          </a:xfrm>
          <a:prstGeom prst="line">
            <a:avLst/>
          </a:prstGeom>
          <a:noFill/>
          <a:ln w="76200">
            <a:solidFill>
              <a:srgbClr val="993366"/>
            </a:solidFill>
            <a:prstDash val="dash"/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 flipH="1" flipV="1">
            <a:off x="8298206" y="460036"/>
            <a:ext cx="0" cy="23400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 type="oval" w="med" len="med"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357422" y="2714620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5060636" y="302323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5214942" y="2774628"/>
            <a:ext cx="71438" cy="21431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2143108" y="2214554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1158661" y="1438557"/>
            <a:ext cx="5897523" cy="2573704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36"/>
          <p:cNvGrpSpPr/>
          <p:nvPr/>
        </p:nvGrpSpPr>
        <p:grpSpPr>
          <a:xfrm rot="19059571">
            <a:off x="5724363" y="3350647"/>
            <a:ext cx="1035045" cy="428628"/>
            <a:chOff x="5357818" y="6000768"/>
            <a:chExt cx="1035045" cy="428628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33820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</a:t>
              </a:r>
              <a:r>
                <a:rPr lang="ru-RU" sz="2800" b="1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  <a:sym typeface="Symbol"/>
                </a:rPr>
                <a:t>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6025968" y="6044619"/>
              <a:ext cx="164941" cy="347738"/>
              <a:chOff x="8203" y="2585"/>
              <a:chExt cx="141" cy="1302"/>
            </a:xfrm>
            <a:grpFill/>
          </p:grpSpPr>
          <p:sp>
            <p:nvSpPr>
              <p:cNvPr id="33822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3823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4" name="Группа 37"/>
          <p:cNvGrpSpPr/>
          <p:nvPr/>
        </p:nvGrpSpPr>
        <p:grpSpPr>
          <a:xfrm rot="19059571">
            <a:off x="6581620" y="3364477"/>
            <a:ext cx="1035045" cy="428628"/>
            <a:chOff x="5357818" y="6000768"/>
            <a:chExt cx="1035045" cy="428628"/>
          </a:xfrm>
          <a:solidFill>
            <a:schemeClr val="bg1"/>
          </a:solidFill>
        </p:grpSpPr>
        <p:sp>
          <p:nvSpPr>
            <p:cNvPr id="39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42862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Д =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1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2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357158" y="2214554"/>
            <a:ext cx="338554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dirty="0">
              <a:solidFill>
                <a:srgbClr val="0000FF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958728" y="2214554"/>
            <a:ext cx="338554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dirty="0">
              <a:solidFill>
                <a:srgbClr val="006600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643042" y="221455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dirty="0"/>
          </a:p>
        </p:txBody>
      </p:sp>
      <p:grpSp>
        <p:nvGrpSpPr>
          <p:cNvPr id="6" name="Группа 45"/>
          <p:cNvGrpSpPr/>
          <p:nvPr/>
        </p:nvGrpSpPr>
        <p:grpSpPr>
          <a:xfrm rot="19059571">
            <a:off x="7901501" y="3078739"/>
            <a:ext cx="1035045" cy="538072"/>
            <a:chOff x="5357818" y="6000768"/>
            <a:chExt cx="1035045" cy="538072"/>
          </a:xfrm>
          <a:solidFill>
            <a:schemeClr val="bg2"/>
          </a:solidFill>
        </p:grpSpPr>
        <p:sp>
          <p:nvSpPr>
            <p:cNvPr id="47" name="Text Box 28"/>
            <p:cNvSpPr txBox="1">
              <a:spLocks noChangeArrowheads="1"/>
            </p:cNvSpPr>
            <p:nvPr/>
          </p:nvSpPr>
          <p:spPr bwMode="auto">
            <a:xfrm>
              <a:off x="5357818" y="6000768"/>
              <a:ext cx="1035045" cy="538072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Д</a:t>
              </a:r>
              <a:r>
                <a:rPr lang="ru-RU" sz="3600" b="1" dirty="0" smtClean="0"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6025968" y="6044615"/>
              <a:ext cx="164941" cy="347736"/>
              <a:chOff x="8203" y="2585"/>
              <a:chExt cx="141" cy="1302"/>
            </a:xfrm>
            <a:grpFill/>
          </p:grpSpPr>
          <p:sp>
            <p:nvSpPr>
              <p:cNvPr id="49" name="Oval 30"/>
              <p:cNvSpPr>
                <a:spLocks noChangeArrowheads="1"/>
              </p:cNvSpPr>
              <p:nvPr/>
            </p:nvSpPr>
            <p:spPr bwMode="auto">
              <a:xfrm>
                <a:off x="8203" y="3746"/>
                <a:ext cx="141" cy="141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Line 31"/>
              <p:cNvSpPr>
                <a:spLocks noChangeShapeType="1"/>
              </p:cNvSpPr>
              <p:nvPr/>
            </p:nvSpPr>
            <p:spPr bwMode="auto">
              <a:xfrm flipV="1">
                <a:off x="8271" y="2585"/>
                <a:ext cx="0" cy="1078"/>
              </a:xfrm>
              <a:prstGeom prst="lin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51" name="Прямоугольник 50"/>
          <p:cNvSpPr/>
          <p:nvPr/>
        </p:nvSpPr>
        <p:spPr>
          <a:xfrm>
            <a:off x="2285984" y="1857364"/>
            <a:ext cx="338554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6643702" y="214290"/>
            <a:ext cx="1059906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4 - нет</a:t>
            </a:r>
            <a:endParaRPr lang="ru-RU" sz="2400" dirty="0">
              <a:solidFill>
                <a:srgbClr val="FF0000"/>
              </a:solidFill>
            </a:endParaRPr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 rot="16844767" flipH="1">
            <a:off x="5579332" y="418040"/>
            <a:ext cx="736454" cy="915339"/>
            <a:chOff x="3340" y="2819"/>
            <a:chExt cx="552" cy="673"/>
          </a:xfrm>
        </p:grpSpPr>
        <p:sp>
          <p:nvSpPr>
            <p:cNvPr id="54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8" name="Прямоугольник 57"/>
          <p:cNvSpPr/>
          <p:nvPr/>
        </p:nvSpPr>
        <p:spPr>
          <a:xfrm>
            <a:off x="2928926" y="2214554"/>
            <a:ext cx="338554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dirty="0">
              <a:solidFill>
                <a:srgbClr val="7030A0"/>
              </a:solidFill>
            </a:endParaRPr>
          </a:p>
        </p:txBody>
      </p:sp>
      <p:grpSp>
        <p:nvGrpSpPr>
          <p:cNvPr id="9" name="Группа 63"/>
          <p:cNvGrpSpPr/>
          <p:nvPr/>
        </p:nvGrpSpPr>
        <p:grpSpPr>
          <a:xfrm>
            <a:off x="428596" y="5429264"/>
            <a:ext cx="1035045" cy="539803"/>
            <a:chOff x="5357818" y="6000767"/>
            <a:chExt cx="1035045" cy="539803"/>
          </a:xfrm>
          <a:solidFill>
            <a:schemeClr val="bg1">
              <a:lumMod val="85000"/>
            </a:schemeClr>
          </a:solidFill>
        </p:grpSpPr>
        <p:sp>
          <p:nvSpPr>
            <p:cNvPr id="65" name="Text Box 28"/>
            <p:cNvSpPr txBox="1">
              <a:spLocks noChangeArrowheads="1"/>
            </p:cNvSpPr>
            <p:nvPr/>
          </p:nvSpPr>
          <p:spPr bwMode="auto">
            <a:xfrm>
              <a:off x="5357818" y="6000767"/>
              <a:ext cx="1035045" cy="539803"/>
            </a:xfrm>
            <a:prstGeom prst="rect">
              <a:avLst/>
            </a:prstGeom>
            <a:grp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>
                <a:spcAft>
                  <a:spcPts val="1000"/>
                </a:spcAft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rgbClr val="7030A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3600" b="1" dirty="0" smtClean="0">
                  <a:solidFill>
                    <a:srgbClr val="7030A0"/>
                  </a:solidFill>
                  <a:sym typeface="Symbol"/>
                </a:rPr>
                <a:t></a:t>
              </a:r>
              <a:endPara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6152308" y="6065982"/>
              <a:ext cx="164941" cy="374444"/>
              <a:chOff x="8311" y="2665"/>
              <a:chExt cx="141" cy="1402"/>
            </a:xfrm>
            <a:grpFill/>
          </p:grpSpPr>
          <p:sp>
            <p:nvSpPr>
              <p:cNvPr id="67" name="Oval 30"/>
              <p:cNvSpPr>
                <a:spLocks noChangeArrowheads="1"/>
              </p:cNvSpPr>
              <p:nvPr/>
            </p:nvSpPr>
            <p:spPr bwMode="auto">
              <a:xfrm>
                <a:off x="8311" y="2665"/>
                <a:ext cx="141" cy="141"/>
              </a:xfrm>
              <a:prstGeom prst="ellips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8" name="Line 31"/>
              <p:cNvSpPr>
                <a:spLocks noChangeShapeType="1"/>
              </p:cNvSpPr>
              <p:nvPr/>
            </p:nvSpPr>
            <p:spPr bwMode="auto">
              <a:xfrm flipV="1">
                <a:off x="8377" y="2989"/>
                <a:ext cx="0" cy="1078"/>
              </a:xfrm>
              <a:prstGeom prst="line">
                <a:avLst/>
              </a:prstGeom>
              <a:grpFill/>
              <a:ln w="38100">
                <a:solidFill>
                  <a:srgbClr val="7030A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360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69" name="Прямоугольник 68"/>
          <p:cNvSpPr/>
          <p:nvPr/>
        </p:nvSpPr>
        <p:spPr>
          <a:xfrm>
            <a:off x="357158" y="6072206"/>
            <a:ext cx="1253869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5 - лупа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 rot="19251659">
            <a:off x="7500958" y="4357694"/>
            <a:ext cx="1884618" cy="461665"/>
          </a:xfrm>
          <a:prstGeom prst="rect">
            <a:avLst/>
          </a:prstGeom>
          <a:solidFill>
            <a:schemeClr val="bg2"/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3 - проектор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 rot="19250571">
            <a:off x="3878468" y="3701716"/>
            <a:ext cx="238635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1 - фотоаппарат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79" name="Line 25"/>
          <p:cNvSpPr>
            <a:spLocks noChangeShapeType="1"/>
          </p:cNvSpPr>
          <p:nvPr/>
        </p:nvSpPr>
        <p:spPr bwMode="auto">
          <a:xfrm>
            <a:off x="500034" y="4269009"/>
            <a:ext cx="3286148" cy="45719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1299500" y="4253219"/>
            <a:ext cx="50006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Line 25"/>
          <p:cNvSpPr>
            <a:spLocks noChangeShapeType="1"/>
          </p:cNvSpPr>
          <p:nvPr/>
        </p:nvSpPr>
        <p:spPr bwMode="auto">
          <a:xfrm>
            <a:off x="3786182" y="2357430"/>
            <a:ext cx="257176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TextBox 82"/>
          <p:cNvSpPr txBox="1"/>
          <p:nvPr/>
        </p:nvSpPr>
        <p:spPr>
          <a:xfrm>
            <a:off x="5072066" y="1857364"/>
            <a:ext cx="28575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9">
            <a:lum bright="-20000" contrast="40000"/>
          </a:blip>
          <a:srcRect l="26250" t="15833" r="53125" b="56667"/>
          <a:stretch>
            <a:fillRect/>
          </a:stretch>
        </p:blipFill>
        <p:spPr bwMode="auto">
          <a:xfrm>
            <a:off x="0" y="0"/>
            <a:ext cx="314327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9">
            <a:lum bright="-20000" contrast="40000"/>
          </a:blip>
          <a:srcRect l="51094" t="15833" r="26406" b="56667"/>
          <a:stretch>
            <a:fillRect/>
          </a:stretch>
        </p:blipFill>
        <p:spPr bwMode="auto">
          <a:xfrm>
            <a:off x="4643438" y="4500546"/>
            <a:ext cx="3429024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TextBox 84"/>
          <p:cNvSpPr txBox="1"/>
          <p:nvPr/>
        </p:nvSpPr>
        <p:spPr>
          <a:xfrm>
            <a:off x="3286116" y="0"/>
            <a:ext cx="157163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Стр.211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114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338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38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33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10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33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338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10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338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5" presetClass="emph" presetSubtype="0" repeatCount="5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1" dur="1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35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3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10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1000"/>
                            </p:stCondLst>
                            <p:childTnLst>
                              <p:par>
                                <p:cTn id="20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6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35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8" dur="10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3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2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2" dur="1000"/>
                                        <p:tgtEl>
                                          <p:spTgt spid="338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000"/>
                            </p:stCondLst>
                            <p:childTnLst>
                              <p:par>
                                <p:cTn id="25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 animBg="1"/>
      <p:bldP spid="33798" grpId="0" animBg="1"/>
      <p:bldP spid="33799" grpId="0" animBg="1"/>
      <p:bldP spid="33799" grpId="1" animBg="1"/>
      <p:bldP spid="33801" grpId="0" animBg="1"/>
      <p:bldP spid="33801" grpId="1" animBg="1"/>
      <p:bldP spid="33802" grpId="0" animBg="1"/>
      <p:bldP spid="33804" grpId="0" animBg="1"/>
      <p:bldP spid="33804" grpId="1" animBg="1"/>
      <p:bldP spid="33806" grpId="0" animBg="1"/>
      <p:bldP spid="33806" grpId="1" animBg="1"/>
      <p:bldP spid="33806" grpId="2" animBg="1"/>
      <p:bldP spid="33806" grpId="3" animBg="1"/>
      <p:bldP spid="33807" grpId="0" animBg="1"/>
      <p:bldP spid="33808" grpId="0" animBg="1"/>
      <p:bldP spid="33810" grpId="0" animBg="1"/>
      <p:bldP spid="33811" grpId="0" animBg="1"/>
      <p:bldP spid="33812" grpId="0" animBg="1"/>
      <p:bldP spid="33813" grpId="0" animBg="1"/>
      <p:bldP spid="33814" grpId="0" animBg="1"/>
      <p:bldP spid="33815" grpId="0" animBg="1"/>
      <p:bldP spid="33816" grpId="0" animBg="1"/>
      <p:bldP spid="33817" grpId="0" animBg="1"/>
      <p:bldP spid="33818" grpId="0" animBg="1"/>
      <p:bldP spid="33819" grpId="0" animBg="1"/>
      <p:bldP spid="29" grpId="0" animBg="1"/>
      <p:bldP spid="30" grpId="0"/>
      <p:bldP spid="31" grpId="0" animBg="1"/>
      <p:bldP spid="32" grpId="0"/>
      <p:bldP spid="33797" grpId="0" animBg="1"/>
      <p:bldP spid="43" grpId="0" animBg="1"/>
      <p:bldP spid="44" grpId="0" animBg="1"/>
      <p:bldP spid="45" grpId="0" animBg="1"/>
      <p:bldP spid="51" grpId="0" animBg="1"/>
      <p:bldP spid="52" grpId="0" animBg="1"/>
      <p:bldP spid="58" grpId="0" animBg="1"/>
      <p:bldP spid="69" grpId="0" animBg="1"/>
      <p:bldP spid="70" grpId="0" animBg="1"/>
      <p:bldP spid="71" grpId="0" animBg="1"/>
      <p:bldP spid="79" grpId="0" animBg="1"/>
      <p:bldP spid="80" grpId="0" animBg="1"/>
      <p:bldP spid="82" grpId="0" animBg="1"/>
      <p:bldP spid="8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854378" y="2678054"/>
            <a:ext cx="3717622" cy="457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3" name="Line 5"/>
          <p:cNvSpPr>
            <a:spLocks noChangeShapeType="1"/>
          </p:cNvSpPr>
          <p:nvPr/>
        </p:nvSpPr>
        <p:spPr bwMode="auto">
          <a:xfrm flipH="1">
            <a:off x="4572000" y="428604"/>
            <a:ext cx="0" cy="2667760"/>
          </a:xfrm>
          <a:prstGeom prst="line">
            <a:avLst/>
          </a:prstGeom>
          <a:noFill/>
          <a:ln w="4127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714348" y="1857365"/>
            <a:ext cx="7786742" cy="547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V="1">
            <a:off x="836163" y="1031961"/>
            <a:ext cx="0" cy="1646093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none" w="med" len="med"/>
            <a:tailEnd type="oval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 flipV="1">
            <a:off x="854378" y="986242"/>
            <a:ext cx="3717622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>
            <a:off x="4572000" y="1000108"/>
            <a:ext cx="3786214" cy="22145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Line 10"/>
          <p:cNvSpPr>
            <a:spLocks noChangeShapeType="1"/>
          </p:cNvSpPr>
          <p:nvPr/>
        </p:nvSpPr>
        <p:spPr bwMode="auto">
          <a:xfrm>
            <a:off x="845270" y="1042845"/>
            <a:ext cx="3726730" cy="13860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Line 11"/>
          <p:cNvSpPr>
            <a:spLocks noChangeShapeType="1"/>
          </p:cNvSpPr>
          <p:nvPr/>
        </p:nvSpPr>
        <p:spPr bwMode="auto">
          <a:xfrm flipV="1">
            <a:off x="836162" y="1357297"/>
            <a:ext cx="3735837" cy="132075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0" name="Line 12"/>
          <p:cNvSpPr>
            <a:spLocks noChangeShapeType="1"/>
          </p:cNvSpPr>
          <p:nvPr/>
        </p:nvSpPr>
        <p:spPr bwMode="auto">
          <a:xfrm rot="240000">
            <a:off x="6890132" y="1410926"/>
            <a:ext cx="60664" cy="927635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 type="none" w="med" len="med"/>
            <a:tailEnd type="oval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Line 13"/>
          <p:cNvSpPr>
            <a:spLocks noChangeShapeType="1"/>
          </p:cNvSpPr>
          <p:nvPr/>
        </p:nvSpPr>
        <p:spPr bwMode="auto">
          <a:xfrm flipV="1">
            <a:off x="4572000" y="428604"/>
            <a:ext cx="4071966" cy="230060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-32" y="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Построение изображений  в тонкой линзе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Oval 5"/>
          <p:cNvSpPr>
            <a:spLocks noChangeArrowheads="1"/>
          </p:cNvSpPr>
          <p:nvPr/>
        </p:nvSpPr>
        <p:spPr bwMode="auto">
          <a:xfrm>
            <a:off x="4543595" y="1861232"/>
            <a:ext cx="49922" cy="49922"/>
          </a:xfrm>
          <a:prstGeom prst="ellipse">
            <a:avLst/>
          </a:prstGeom>
          <a:solidFill>
            <a:srgbClr val="FF0000"/>
          </a:solidFill>
          <a:ln w="666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4" name="Oval 5"/>
          <p:cNvSpPr>
            <a:spLocks noChangeArrowheads="1"/>
          </p:cNvSpPr>
          <p:nvPr/>
        </p:nvSpPr>
        <p:spPr bwMode="auto">
          <a:xfrm>
            <a:off x="3071802" y="1857364"/>
            <a:ext cx="71438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5" name="Oval 5"/>
          <p:cNvSpPr>
            <a:spLocks noChangeArrowheads="1"/>
          </p:cNvSpPr>
          <p:nvPr/>
        </p:nvSpPr>
        <p:spPr bwMode="auto">
          <a:xfrm>
            <a:off x="6072198" y="1846606"/>
            <a:ext cx="45719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92116" y="612424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72264" y="2428868"/>
            <a:ext cx="5838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А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14282" y="242886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2000" b="1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000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572264" y="1000108"/>
            <a:ext cx="5693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 В</a:t>
            </a:r>
            <a:r>
              <a:rPr lang="ru-RU" sz="20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0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36472" y="1618791"/>
            <a:ext cx="6429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 стрелкой 56"/>
          <p:cNvCxnSpPr/>
          <p:nvPr/>
        </p:nvCxnSpPr>
        <p:spPr>
          <a:xfrm rot="5400000">
            <a:off x="7737332" y="1760873"/>
            <a:ext cx="428628" cy="1588"/>
          </a:xfrm>
          <a:prstGeom prst="straightConnector1">
            <a:avLst/>
          </a:prstGeom>
          <a:ln w="31750">
            <a:solidFill>
              <a:srgbClr val="FF0000"/>
            </a:solidFill>
            <a:tailEnd type="oval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16200000" flipH="1">
            <a:off x="8036743" y="1678769"/>
            <a:ext cx="500066" cy="285752"/>
          </a:xfrm>
          <a:prstGeom prst="straightConnector1">
            <a:avLst/>
          </a:prstGeom>
          <a:ln w="38100">
            <a:solidFill>
              <a:srgbClr val="0066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0" y="3071810"/>
            <a:ext cx="4286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5 видов</a:t>
            </a:r>
            <a:r>
              <a:rPr lang="ru-RU" sz="32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изображений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Line 8"/>
          <p:cNvSpPr>
            <a:spLocks noChangeShapeType="1"/>
          </p:cNvSpPr>
          <p:nvPr/>
        </p:nvSpPr>
        <p:spPr bwMode="auto">
          <a:xfrm flipV="1">
            <a:off x="4543594" y="2378946"/>
            <a:ext cx="3717622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Line 3"/>
          <p:cNvSpPr>
            <a:spLocks noChangeShapeType="1"/>
          </p:cNvSpPr>
          <p:nvPr/>
        </p:nvSpPr>
        <p:spPr bwMode="auto">
          <a:xfrm>
            <a:off x="4568132" y="1374946"/>
            <a:ext cx="3717622" cy="45719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8" name="Line 5"/>
          <p:cNvSpPr>
            <a:spLocks noChangeShapeType="1"/>
          </p:cNvSpPr>
          <p:nvPr/>
        </p:nvSpPr>
        <p:spPr bwMode="auto">
          <a:xfrm flipH="1">
            <a:off x="4572000" y="3929066"/>
            <a:ext cx="0" cy="2667760"/>
          </a:xfrm>
          <a:prstGeom prst="line">
            <a:avLst/>
          </a:prstGeom>
          <a:noFill/>
          <a:ln w="4127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0" name="Line 6"/>
          <p:cNvSpPr>
            <a:spLocks noChangeShapeType="1"/>
          </p:cNvSpPr>
          <p:nvPr/>
        </p:nvSpPr>
        <p:spPr bwMode="auto">
          <a:xfrm flipV="1">
            <a:off x="714348" y="5214950"/>
            <a:ext cx="7786742" cy="547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Oval 5"/>
          <p:cNvSpPr>
            <a:spLocks noChangeArrowheads="1"/>
          </p:cNvSpPr>
          <p:nvPr/>
        </p:nvSpPr>
        <p:spPr bwMode="auto">
          <a:xfrm>
            <a:off x="3071802" y="5214950"/>
            <a:ext cx="71438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73" name="Oval 5"/>
          <p:cNvSpPr>
            <a:spLocks noChangeArrowheads="1"/>
          </p:cNvSpPr>
          <p:nvPr/>
        </p:nvSpPr>
        <p:spPr bwMode="auto">
          <a:xfrm>
            <a:off x="6000760" y="5214950"/>
            <a:ext cx="45719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75" name="Line 8"/>
          <p:cNvSpPr>
            <a:spLocks noChangeShapeType="1"/>
          </p:cNvSpPr>
          <p:nvPr/>
        </p:nvSpPr>
        <p:spPr bwMode="auto">
          <a:xfrm rot="-120000">
            <a:off x="2214546" y="4617724"/>
            <a:ext cx="2357454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Line 10"/>
          <p:cNvSpPr>
            <a:spLocks noChangeShapeType="1"/>
          </p:cNvSpPr>
          <p:nvPr/>
        </p:nvSpPr>
        <p:spPr bwMode="auto">
          <a:xfrm>
            <a:off x="2214546" y="4643446"/>
            <a:ext cx="2357454" cy="1643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Line 9"/>
          <p:cNvSpPr>
            <a:spLocks noChangeShapeType="1"/>
          </p:cNvSpPr>
          <p:nvPr/>
        </p:nvSpPr>
        <p:spPr bwMode="auto">
          <a:xfrm>
            <a:off x="4572000" y="4632537"/>
            <a:ext cx="4572000" cy="1939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Line 8"/>
          <p:cNvSpPr>
            <a:spLocks noChangeShapeType="1"/>
          </p:cNvSpPr>
          <p:nvPr/>
        </p:nvSpPr>
        <p:spPr bwMode="auto">
          <a:xfrm flipV="1">
            <a:off x="4572000" y="6219795"/>
            <a:ext cx="4140000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TextBox 79"/>
          <p:cNvSpPr txBox="1"/>
          <p:nvPr/>
        </p:nvSpPr>
        <p:spPr>
          <a:xfrm>
            <a:off x="7165034" y="4619187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Д,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0" y="6273225"/>
            <a:ext cx="271461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ФотФ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Стр.18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214546" y="4640380"/>
            <a:ext cx="57150" cy="5873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8300082" y="6190942"/>
            <a:ext cx="57150" cy="5873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7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10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6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0"/>
                            </p:stCondLst>
                            <p:childTnLst>
                              <p:par>
                                <p:cTn id="1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60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animBg="1"/>
      <p:bldP spid="27653" grpId="0" animBg="1"/>
      <p:bldP spid="27654" grpId="0" animBg="1"/>
      <p:bldP spid="27655" grpId="0" animBg="1"/>
      <p:bldP spid="27656" grpId="0" animBg="1"/>
      <p:bldP spid="27657" grpId="0" animBg="1"/>
      <p:bldP spid="27658" grpId="0" animBg="1"/>
      <p:bldP spid="27659" grpId="0" animBg="1"/>
      <p:bldP spid="27660" grpId="0" animBg="1"/>
      <p:bldP spid="27661" grpId="0" animBg="1"/>
      <p:bldP spid="43" grpId="0" animBg="1"/>
      <p:bldP spid="44" grpId="0" animBg="1"/>
      <p:bldP spid="45" grpId="0" animBg="1"/>
      <p:bldP spid="49" grpId="0"/>
      <p:bldP spid="51" grpId="0"/>
      <p:bldP spid="51" grpId="1"/>
      <p:bldP spid="52" grpId="0"/>
      <p:bldP spid="53" grpId="0"/>
      <p:bldP spid="54" grpId="0" animBg="1"/>
      <p:bldP spid="68" grpId="0"/>
      <p:bldP spid="68" grpId="1"/>
      <p:bldP spid="55" grpId="0" animBg="1"/>
      <p:bldP spid="56" grpId="0" animBg="1"/>
      <p:bldP spid="58" grpId="0" animBg="1"/>
      <p:bldP spid="60" grpId="0" animBg="1"/>
      <p:bldP spid="72" grpId="0" animBg="1"/>
      <p:bldP spid="73" grpId="0" animBg="1"/>
      <p:bldP spid="75" grpId="0" animBg="1"/>
      <p:bldP spid="77" grpId="0" animBg="1"/>
      <p:bldP spid="76" grpId="0" animBg="1"/>
      <p:bldP spid="78" grpId="0" animBg="1"/>
      <p:bldP spid="80" grpId="0"/>
      <p:bldP spid="1026" grpId="0" animBg="1"/>
      <p:bldP spid="8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>
            <a:lum bright="-20000" contrast="30000"/>
          </a:blip>
          <a:srcRect l="8076" t="53698" r="4771" b="14463"/>
          <a:stretch>
            <a:fillRect/>
          </a:stretch>
        </p:blipFill>
        <p:spPr bwMode="auto">
          <a:xfrm>
            <a:off x="0" y="0"/>
            <a:ext cx="9143999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7689552" y="5445224"/>
            <a:ext cx="1454448" cy="5760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Стр.164</a:t>
            </a: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№20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67-68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lum bright="-20000" contrast="40000"/>
          </a:blip>
          <a:srcRect l="7466" t="8672" r="5908" b="404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8100392" y="6237312"/>
            <a:ext cx="1043608" cy="3127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Стр.167</a:t>
            </a:r>
            <a:endParaRPr kumimoji="0" lang="ru-RU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157160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5"/>
          <p:cNvSpPr>
            <a:spLocks noChangeShapeType="1"/>
          </p:cNvSpPr>
          <p:nvPr/>
        </p:nvSpPr>
        <p:spPr bwMode="auto">
          <a:xfrm>
            <a:off x="202608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7"/>
          <p:cNvSpPr>
            <a:spLocks noChangeShapeType="1"/>
          </p:cNvSpPr>
          <p:nvPr/>
        </p:nvSpPr>
        <p:spPr bwMode="auto">
          <a:xfrm rot="15272607">
            <a:off x="257948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266667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19"/>
          <p:cNvSpPr>
            <a:spLocks/>
          </p:cNvSpPr>
          <p:nvPr/>
        </p:nvSpPr>
        <p:spPr bwMode="auto">
          <a:xfrm rot="16651231">
            <a:off x="2400308" y="750175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21"/>
          <p:cNvSpPr>
            <a:spLocks/>
          </p:cNvSpPr>
          <p:nvPr/>
        </p:nvSpPr>
        <p:spPr bwMode="auto">
          <a:xfrm>
            <a:off x="2678282" y="711239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2231392" y="25299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2686460" y="259392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428736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1928802"/>
            <a:ext cx="3143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AutoShape 32"/>
          <p:cNvSpPr>
            <a:spLocks noChangeArrowheads="1"/>
          </p:cNvSpPr>
          <p:nvPr/>
        </p:nvSpPr>
        <p:spPr bwMode="auto">
          <a:xfrm>
            <a:off x="0" y="1643050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 flipH="1">
            <a:off x="383283" y="3024880"/>
            <a:ext cx="2355609" cy="0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357158" y="3049150"/>
            <a:ext cx="2407859" cy="1094349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>
            <a:off x="383283" y="3049150"/>
            <a:ext cx="2105244" cy="2034254"/>
          </a:xfrm>
          <a:prstGeom prst="line">
            <a:avLst/>
          </a:prstGeom>
          <a:noFill/>
          <a:ln w="22225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4" name="Line 20"/>
          <p:cNvSpPr>
            <a:spLocks noChangeShapeType="1"/>
          </p:cNvSpPr>
          <p:nvPr/>
        </p:nvSpPr>
        <p:spPr bwMode="auto">
          <a:xfrm flipH="1">
            <a:off x="1460941" y="3049150"/>
            <a:ext cx="1304076" cy="509667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 flipH="1">
            <a:off x="1474004" y="3088864"/>
            <a:ext cx="1291013" cy="977413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1500166" y="3013072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1495775" y="3572055"/>
            <a:ext cx="1254003" cy="595714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48" name="Line 24"/>
          <p:cNvSpPr>
            <a:spLocks noChangeShapeType="1"/>
          </p:cNvSpPr>
          <p:nvPr/>
        </p:nvSpPr>
        <p:spPr bwMode="auto">
          <a:xfrm>
            <a:off x="1447879" y="4079515"/>
            <a:ext cx="1129909" cy="1105381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 flipH="1">
            <a:off x="2500298" y="3857628"/>
            <a:ext cx="1232232" cy="1487079"/>
            <a:chOff x="3340" y="2819"/>
            <a:chExt cx="566" cy="674"/>
          </a:xfrm>
        </p:grpSpPr>
        <p:sp>
          <p:nvSpPr>
            <p:cNvPr id="2665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3" name="Группа 78"/>
          <p:cNvGrpSpPr/>
          <p:nvPr/>
        </p:nvGrpSpPr>
        <p:grpSpPr>
          <a:xfrm>
            <a:off x="1432544" y="2643182"/>
            <a:ext cx="28397" cy="2643206"/>
            <a:chOff x="1432544" y="2643182"/>
            <a:chExt cx="28397" cy="2643206"/>
          </a:xfrm>
        </p:grpSpPr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1460941" y="2643182"/>
              <a:ext cx="0" cy="264320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54" name="Line 30"/>
            <p:cNvSpPr>
              <a:spLocks noChangeShapeType="1"/>
            </p:cNvSpPr>
            <p:nvPr/>
          </p:nvSpPr>
          <p:spPr bwMode="auto">
            <a:xfrm>
              <a:off x="1432544" y="2821896"/>
              <a:ext cx="0" cy="2316666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428992" y="0"/>
            <a:ext cx="3429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cap="all" dirty="0" smtClean="0"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56" name="Line 32"/>
          <p:cNvSpPr>
            <a:spLocks noChangeShapeType="1"/>
          </p:cNvSpPr>
          <p:nvPr/>
        </p:nvSpPr>
        <p:spPr bwMode="auto">
          <a:xfrm flipH="1">
            <a:off x="6349323" y="357166"/>
            <a:ext cx="467508" cy="503826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57" name="Line 33"/>
          <p:cNvSpPr>
            <a:spLocks noChangeShapeType="1"/>
          </p:cNvSpPr>
          <p:nvPr/>
        </p:nvSpPr>
        <p:spPr bwMode="auto">
          <a:xfrm>
            <a:off x="6364568" y="876031"/>
            <a:ext cx="876578" cy="606596"/>
          </a:xfrm>
          <a:prstGeom prst="line">
            <a:avLst/>
          </a:prstGeom>
          <a:noFill/>
          <a:ln w="444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5500694" y="502549"/>
            <a:ext cx="3071834" cy="1854881"/>
            <a:chOff x="6716" y="7054"/>
            <a:chExt cx="1209" cy="740"/>
          </a:xfrm>
        </p:grpSpPr>
        <p:grpSp>
          <p:nvGrpSpPr>
            <p:cNvPr id="5" name="Group 35"/>
            <p:cNvGrpSpPr>
              <a:grpSpLocks/>
            </p:cNvGrpSpPr>
            <p:nvPr/>
          </p:nvGrpSpPr>
          <p:grpSpPr bwMode="auto">
            <a:xfrm>
              <a:off x="6716" y="7054"/>
              <a:ext cx="359" cy="638"/>
              <a:chOff x="1538" y="4966"/>
              <a:chExt cx="359" cy="638"/>
            </a:xfrm>
          </p:grpSpPr>
          <p:sp>
            <p:nvSpPr>
              <p:cNvPr id="26660" name="Line 36"/>
              <p:cNvSpPr>
                <a:spLocks noChangeShapeType="1"/>
              </p:cNvSpPr>
              <p:nvPr/>
            </p:nvSpPr>
            <p:spPr bwMode="auto">
              <a:xfrm>
                <a:off x="1711" y="5184"/>
                <a:ext cx="0" cy="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1" name="Freeform 37"/>
              <p:cNvSpPr>
                <a:spLocks/>
              </p:cNvSpPr>
              <p:nvPr/>
            </p:nvSpPr>
            <p:spPr bwMode="auto">
              <a:xfrm>
                <a:off x="1538" y="4966"/>
                <a:ext cx="359" cy="457"/>
              </a:xfrm>
              <a:custGeom>
                <a:avLst/>
                <a:gdLst/>
                <a:ahLst/>
                <a:cxnLst>
                  <a:cxn ang="0">
                    <a:pos x="173" y="431"/>
                  </a:cxn>
                  <a:cxn ang="0">
                    <a:pos x="52" y="420"/>
                  </a:cxn>
                  <a:cxn ang="0">
                    <a:pos x="0" y="316"/>
                  </a:cxn>
                  <a:cxn ang="0">
                    <a:pos x="132" y="16"/>
                  </a:cxn>
                  <a:cxn ang="0">
                    <a:pos x="207" y="39"/>
                  </a:cxn>
                  <a:cxn ang="0">
                    <a:pos x="282" y="62"/>
                  </a:cxn>
                  <a:cxn ang="0">
                    <a:pos x="334" y="126"/>
                  </a:cxn>
                  <a:cxn ang="0">
                    <a:pos x="294" y="350"/>
                  </a:cxn>
                  <a:cxn ang="0">
                    <a:pos x="225" y="431"/>
                  </a:cxn>
                  <a:cxn ang="0">
                    <a:pos x="173" y="431"/>
                  </a:cxn>
                </a:cxnLst>
                <a:rect l="0" t="0" r="r" b="b"/>
                <a:pathLst>
                  <a:path w="359" h="457">
                    <a:moveTo>
                      <a:pt x="173" y="431"/>
                    </a:moveTo>
                    <a:cubicBezTo>
                      <a:pt x="136" y="443"/>
                      <a:pt x="88" y="426"/>
                      <a:pt x="52" y="420"/>
                    </a:cubicBezTo>
                    <a:cubicBezTo>
                      <a:pt x="20" y="378"/>
                      <a:pt x="13" y="364"/>
                      <a:pt x="0" y="316"/>
                    </a:cubicBezTo>
                    <a:cubicBezTo>
                      <a:pt x="10" y="186"/>
                      <a:pt x="20" y="95"/>
                      <a:pt x="132" y="16"/>
                    </a:cubicBezTo>
                    <a:cubicBezTo>
                      <a:pt x="159" y="23"/>
                      <a:pt x="184" y="24"/>
                      <a:pt x="207" y="39"/>
                    </a:cubicBezTo>
                    <a:cubicBezTo>
                      <a:pt x="235" y="0"/>
                      <a:pt x="248" y="52"/>
                      <a:pt x="282" y="62"/>
                    </a:cubicBezTo>
                    <a:cubicBezTo>
                      <a:pt x="304" y="86"/>
                      <a:pt x="323" y="94"/>
                      <a:pt x="334" y="126"/>
                    </a:cubicBezTo>
                    <a:cubicBezTo>
                      <a:pt x="332" y="172"/>
                      <a:pt x="359" y="308"/>
                      <a:pt x="294" y="350"/>
                    </a:cubicBezTo>
                    <a:cubicBezTo>
                      <a:pt x="275" y="379"/>
                      <a:pt x="261" y="418"/>
                      <a:pt x="225" y="431"/>
                    </a:cubicBezTo>
                    <a:cubicBezTo>
                      <a:pt x="176" y="449"/>
                      <a:pt x="184" y="457"/>
                      <a:pt x="173" y="431"/>
                    </a:cubicBezTo>
                    <a:close/>
                  </a:path>
                </a:pathLst>
              </a:custGeom>
              <a:solidFill>
                <a:srgbClr val="339966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6" name="Group 38"/>
            <p:cNvGrpSpPr>
              <a:grpSpLocks/>
            </p:cNvGrpSpPr>
            <p:nvPr/>
          </p:nvGrpSpPr>
          <p:grpSpPr bwMode="auto">
            <a:xfrm rot="21009322" flipH="1">
              <a:off x="7359" y="7120"/>
              <a:ext cx="566" cy="674"/>
              <a:chOff x="3340" y="2819"/>
              <a:chExt cx="566" cy="674"/>
            </a:xfrm>
          </p:grpSpPr>
          <p:sp>
            <p:nvSpPr>
              <p:cNvPr id="26663" name="Arc 39"/>
              <p:cNvSpPr>
                <a:spLocks/>
              </p:cNvSpPr>
              <p:nvPr/>
            </p:nvSpPr>
            <p:spPr bwMode="auto">
              <a:xfrm>
                <a:off x="3569" y="3064"/>
                <a:ext cx="215" cy="42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4" name="Line 40"/>
              <p:cNvSpPr>
                <a:spLocks noChangeShapeType="1"/>
              </p:cNvSpPr>
              <p:nvPr/>
            </p:nvSpPr>
            <p:spPr bwMode="auto">
              <a:xfrm>
                <a:off x="3370" y="3493"/>
                <a:ext cx="53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5" name="Line 41"/>
              <p:cNvSpPr>
                <a:spLocks noChangeShapeType="1"/>
              </p:cNvSpPr>
              <p:nvPr/>
            </p:nvSpPr>
            <p:spPr bwMode="auto">
              <a:xfrm flipV="1">
                <a:off x="3340" y="2819"/>
                <a:ext cx="383" cy="65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666" name="Oval 42"/>
              <p:cNvSpPr>
                <a:spLocks noChangeArrowheads="1"/>
              </p:cNvSpPr>
              <p:nvPr/>
            </p:nvSpPr>
            <p:spPr bwMode="auto">
              <a:xfrm>
                <a:off x="3616" y="3156"/>
                <a:ext cx="141" cy="184"/>
              </a:xfrm>
              <a:prstGeom prst="ellipse">
                <a:avLst/>
              </a:prstGeom>
              <a:solidFill>
                <a:schemeClr val="tx2">
                  <a:lumMod val="75000"/>
                </a:scheme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7" name="Группа 84"/>
          <p:cNvGrpSpPr/>
          <p:nvPr/>
        </p:nvGrpSpPr>
        <p:grpSpPr>
          <a:xfrm>
            <a:off x="6883089" y="3143248"/>
            <a:ext cx="24279" cy="1785950"/>
            <a:chOff x="6883089" y="3143248"/>
            <a:chExt cx="24279" cy="1785950"/>
          </a:xfrm>
        </p:grpSpPr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6670" name="Line 46"/>
          <p:cNvSpPr>
            <a:spLocks noChangeShapeType="1"/>
          </p:cNvSpPr>
          <p:nvPr/>
        </p:nvSpPr>
        <p:spPr bwMode="auto">
          <a:xfrm>
            <a:off x="7643834" y="3453449"/>
            <a:ext cx="357060" cy="9049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46"/>
          <p:cNvSpPr>
            <a:spLocks noChangeShapeType="1"/>
          </p:cNvSpPr>
          <p:nvPr/>
        </p:nvSpPr>
        <p:spPr bwMode="auto">
          <a:xfrm flipH="1">
            <a:off x="5786446" y="3470748"/>
            <a:ext cx="267937" cy="88694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5714956" y="5214955"/>
            <a:ext cx="2620885" cy="707679"/>
            <a:chOff x="6574" y="8636"/>
            <a:chExt cx="1057" cy="528"/>
          </a:xfrm>
        </p:grpSpPr>
        <p:sp>
          <p:nvSpPr>
            <p:cNvPr id="26675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9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26678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26677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sp>
        <p:nvSpPr>
          <p:cNvPr id="26679" name="Text Box 55"/>
          <p:cNvSpPr txBox="1">
            <a:spLocks noChangeArrowheads="1"/>
          </p:cNvSpPr>
          <p:nvPr/>
        </p:nvSpPr>
        <p:spPr bwMode="auto">
          <a:xfrm>
            <a:off x="455892" y="241522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Text Box 55"/>
          <p:cNvSpPr txBox="1">
            <a:spLocks noChangeArrowheads="1"/>
          </p:cNvSpPr>
          <p:nvPr/>
        </p:nvSpPr>
        <p:spPr bwMode="auto">
          <a:xfrm>
            <a:off x="4857752" y="2071678"/>
            <a:ext cx="3071834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Рассеянное…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6858016" y="3429000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6072198" y="3425639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>
            <a:endCxn id="26670" idx="1"/>
          </p:cNvCxnSpPr>
          <p:nvPr/>
        </p:nvCxnSpPr>
        <p:spPr>
          <a:xfrm>
            <a:off x="6929454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5822256" y="4357694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71868" y="3429000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зеркальное…                                                      </a:t>
            </a:r>
            <a:endParaRPr lang="ru-RU" sz="32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42844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2786050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Oval 5"/>
          <p:cNvSpPr>
            <a:spLocks noChangeArrowheads="1"/>
          </p:cNvSpPr>
          <p:nvPr/>
        </p:nvSpPr>
        <p:spPr bwMode="auto">
          <a:xfrm>
            <a:off x="2786050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H="1">
            <a:off x="1500166" y="3033710"/>
            <a:ext cx="1227877" cy="13238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4" name="Oval 5"/>
          <p:cNvSpPr>
            <a:spLocks noChangeArrowheads="1"/>
          </p:cNvSpPr>
          <p:nvPr/>
        </p:nvSpPr>
        <p:spPr bwMode="auto">
          <a:xfrm>
            <a:off x="333305" y="3000372"/>
            <a:ext cx="124280" cy="115637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86" name="Text Box 55"/>
          <p:cNvSpPr txBox="1">
            <a:spLocks noChangeArrowheads="1"/>
          </p:cNvSpPr>
          <p:nvPr/>
        </p:nvSpPr>
        <p:spPr bwMode="auto">
          <a:xfrm>
            <a:off x="5929322" y="2786058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1000"/>
                                        <p:tgtEl>
                                          <p:spTgt spid="26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3500"/>
                            </p:stCondLst>
                            <p:childTnLst>
                              <p:par>
                                <p:cTn id="12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2000"/>
                                        <p:tgtEl>
                                          <p:spTgt spid="26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266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"/>
                            </p:stCondLst>
                            <p:childTnLst>
                              <p:par>
                                <p:cTn id="1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3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10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1000"/>
                            </p:stCondLst>
                            <p:childTnLst>
                              <p:par>
                                <p:cTn id="1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10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000"/>
                            </p:stCondLst>
                            <p:childTnLst>
                              <p:par>
                                <p:cTn id="208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4000"/>
                            </p:stCondLst>
                            <p:childTnLst>
                              <p:par>
                                <p:cTn id="212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2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2" grpId="1"/>
      <p:bldP spid="23" grpId="0" animBg="1"/>
      <p:bldP spid="26641" grpId="0" animBg="1"/>
      <p:bldP spid="26642" grpId="0" animBg="1"/>
      <p:bldP spid="26643" grpId="0" animBg="1"/>
      <p:bldP spid="26644" grpId="0" animBg="1"/>
      <p:bldP spid="26645" grpId="0" animBg="1"/>
      <p:bldP spid="26646" grpId="0" animBg="1"/>
      <p:bldP spid="26647" grpId="0" animBg="1"/>
      <p:bldP spid="26648" grpId="0" animBg="1"/>
      <p:bldP spid="42" grpId="0"/>
      <p:bldP spid="26656" grpId="0" animBg="1"/>
      <p:bldP spid="26657" grpId="0" animBg="1"/>
      <p:bldP spid="26670" grpId="0" animBg="1"/>
      <p:bldP spid="72" grpId="0" animBg="1"/>
      <p:bldP spid="26679" grpId="0"/>
      <p:bldP spid="68" grpId="0"/>
      <p:bldP spid="78" grpId="0"/>
      <p:bldP spid="80" grpId="0"/>
      <p:bldP spid="81" grpId="0"/>
      <p:bldP spid="82" grpId="0" animBg="1"/>
      <p:bldP spid="83" grpId="0" animBg="1"/>
      <p:bldP spid="83" grpId="1" animBg="1"/>
      <p:bldP spid="84" grpId="0" animBg="1"/>
      <p:bldP spid="8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-24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апреля. 4 четверть.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6216" y="6334804"/>
            <a:ext cx="4857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Справочник  стр.8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19.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наука о  свете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физики, изучающая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световые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явления.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Свет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электромагнитная волна, раздражающая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сетчатку глаза.           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(длина волны  от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=0,8 мкм, до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λ</a:t>
            </a:r>
            <a:r>
              <a:rPr kumimoji="0" lang="ru-RU" sz="2400" b="1" i="0" u="none" strike="noStrike" cap="none" normalizeH="0" baseline="-3000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=0,4 мкм)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Геометрическая оптика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часть оптики, в основе которой лежит   понятие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луч.</a:t>
            </a: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линия,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вдоль которой распространяется световая энергия.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закон геометрической оптики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закон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прямолинейного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распространения света.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только в случае, когда размеры препятствий и отверстий гораздо больше длины волны.)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Закон отражения света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луч падающий, луч отражённый и   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перпендикуляр в точке падения лежат в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плоскости.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Угол падения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2F2F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равен углу отражения. </a:t>
            </a:r>
            <a:endParaRPr kumimoji="0" lang="ru-RU" sz="14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Изображение в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плоском зеркале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мнимое, прямое, равное.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сходятся лучи, шедшие до линзы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7762718" y="4857760"/>
            <a:ext cx="24279" cy="1785950"/>
            <a:chOff x="6883089" y="3143248"/>
            <a:chExt cx="24279" cy="1785950"/>
          </a:xfrm>
        </p:grpSpPr>
        <p:sp>
          <p:nvSpPr>
            <p:cNvPr id="4" name="Line 44"/>
            <p:cNvSpPr>
              <a:spLocks noChangeShapeType="1"/>
            </p:cNvSpPr>
            <p:nvPr/>
          </p:nvSpPr>
          <p:spPr bwMode="auto">
            <a:xfrm>
              <a:off x="6883089" y="3143248"/>
              <a:ext cx="0" cy="178595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Line 45"/>
            <p:cNvSpPr>
              <a:spLocks noChangeShapeType="1"/>
            </p:cNvSpPr>
            <p:nvPr/>
          </p:nvSpPr>
          <p:spPr bwMode="auto">
            <a:xfrm>
              <a:off x="6907368" y="3157932"/>
              <a:ext cx="0" cy="17712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" name="Line 46"/>
          <p:cNvSpPr>
            <a:spLocks noChangeShapeType="1"/>
          </p:cNvSpPr>
          <p:nvPr/>
        </p:nvSpPr>
        <p:spPr bwMode="auto">
          <a:xfrm>
            <a:off x="8523463" y="5167961"/>
            <a:ext cx="357060" cy="904906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46"/>
          <p:cNvSpPr>
            <a:spLocks noChangeShapeType="1"/>
          </p:cNvSpPr>
          <p:nvPr/>
        </p:nvSpPr>
        <p:spPr bwMode="auto">
          <a:xfrm flipH="1">
            <a:off x="6666075" y="5185260"/>
            <a:ext cx="267937" cy="886946"/>
          </a:xfrm>
          <a:prstGeom prst="line">
            <a:avLst/>
          </a:prstGeom>
          <a:noFill/>
          <a:ln w="28575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Group 50"/>
          <p:cNvGrpSpPr>
            <a:grpSpLocks/>
          </p:cNvGrpSpPr>
          <p:nvPr/>
        </p:nvGrpSpPr>
        <p:grpSpPr bwMode="auto">
          <a:xfrm>
            <a:off x="3643306" y="5572140"/>
            <a:ext cx="2620885" cy="707679"/>
            <a:chOff x="6574" y="8636"/>
            <a:chExt cx="1057" cy="528"/>
          </a:xfrm>
        </p:grpSpPr>
        <p:sp>
          <p:nvSpPr>
            <p:cNvPr id="9" name="Line 51"/>
            <p:cNvSpPr>
              <a:spLocks noChangeShapeType="1"/>
            </p:cNvSpPr>
            <p:nvPr/>
          </p:nvSpPr>
          <p:spPr bwMode="auto">
            <a:xfrm>
              <a:off x="7064" y="8743"/>
              <a:ext cx="0" cy="222"/>
            </a:xfrm>
            <a:prstGeom prst="line">
              <a:avLst/>
            </a:prstGeom>
            <a:noFill/>
            <a:ln w="31750">
              <a:solidFill>
                <a:srgbClr val="000000"/>
              </a:solidFill>
              <a:round/>
              <a:headEnd type="oval" w="med" len="med"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4400"/>
            </a:p>
          </p:txBody>
        </p:sp>
        <p:grpSp>
          <p:nvGrpSpPr>
            <p:cNvPr id="8" name="Group 52"/>
            <p:cNvGrpSpPr>
              <a:grpSpLocks/>
            </p:cNvGrpSpPr>
            <p:nvPr/>
          </p:nvGrpSpPr>
          <p:grpSpPr bwMode="auto">
            <a:xfrm>
              <a:off x="6574" y="8636"/>
              <a:ext cx="1057" cy="528"/>
              <a:chOff x="6574" y="8452"/>
              <a:chExt cx="1057" cy="528"/>
            </a:xfrm>
          </p:grpSpPr>
          <p:sp>
            <p:nvSpPr>
              <p:cNvPr id="11" name="Oval 54"/>
              <p:cNvSpPr>
                <a:spLocks noChangeArrowheads="1"/>
              </p:cNvSpPr>
              <p:nvPr/>
            </p:nvSpPr>
            <p:spPr bwMode="auto">
              <a:xfrm>
                <a:off x="6574" y="8452"/>
                <a:ext cx="1057" cy="528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/>
              </a:p>
            </p:txBody>
          </p:sp>
          <p:sp>
            <p:nvSpPr>
              <p:cNvPr id="12" name="Text Box 53"/>
              <p:cNvSpPr txBox="1">
                <a:spLocks noChangeArrowheads="1"/>
              </p:cNvSpPr>
              <p:nvPr/>
            </p:nvSpPr>
            <p:spPr bwMode="auto">
              <a:xfrm>
                <a:off x="6767" y="8472"/>
                <a:ext cx="815" cy="5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itchFamily="18" charset="0"/>
                  </a:rPr>
                  <a:t>М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,   , 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imes New Roman" pitchFamily="18" charset="0"/>
                  </a:rPr>
                  <a:t>=</a:t>
                </a:r>
                <a:r>
                  <a:rPr kumimoji="0" lang="ru-RU" sz="3200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4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p:grpSp>
      </p:grpSp>
      <p:cxnSp>
        <p:nvCxnSpPr>
          <p:cNvPr id="13" name="Прямая соединительная линия 12"/>
          <p:cNvCxnSpPr/>
          <p:nvPr/>
        </p:nvCxnSpPr>
        <p:spPr>
          <a:xfrm>
            <a:off x="7737645" y="5143512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endCxn id="6" idx="1"/>
          </p:cNvCxnSpPr>
          <p:nvPr/>
        </p:nvCxnSpPr>
        <p:spPr>
          <a:xfrm>
            <a:off x="7809083" y="6072206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701885" y="6072206"/>
            <a:ext cx="1071440" cy="661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55"/>
          <p:cNvSpPr txBox="1">
            <a:spLocks noChangeArrowheads="1"/>
          </p:cNvSpPr>
          <p:nvPr/>
        </p:nvSpPr>
        <p:spPr bwMode="auto">
          <a:xfrm>
            <a:off x="6808951" y="4500570"/>
            <a:ext cx="228601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симметрично 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7000892" y="5143512"/>
            <a:ext cx="785818" cy="1588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2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102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  <p:bldP spid="6" grpId="0" animBg="1"/>
      <p:bldP spid="7" grpId="0" animBg="1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Линза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прозрачное тело,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D9D9D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ограниченное сферическими поверхностями.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Главная оптическая ось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линия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проходящая через центры сфер, ограничивающую линзу.</a:t>
            </a: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Тонкая линза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модель линзы, толщиной которой можно пренебречь по сравнению радиусами ограничивающих сфер.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Оптический центр линзы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точка </a:t>
            </a:r>
            <a:r>
              <a:rPr kumimoji="0" lang="ru-RU" sz="280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пересечения главной оптической оси и плоскости линзы.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Фокус линзы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точка, в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которой 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сходятся лучи, шедшие до линзы параллельно.</a:t>
            </a:r>
            <a:endParaRPr kumimoji="0" lang="ru-RU" sz="4000" b="0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Line 5"/>
          <p:cNvSpPr>
            <a:spLocks noChangeShapeType="1"/>
          </p:cNvSpPr>
          <p:nvPr/>
        </p:nvSpPr>
        <p:spPr bwMode="auto">
          <a:xfrm flipH="1">
            <a:off x="4572000" y="4190264"/>
            <a:ext cx="0" cy="2667760"/>
          </a:xfrm>
          <a:prstGeom prst="line">
            <a:avLst/>
          </a:prstGeom>
          <a:noFill/>
          <a:ln w="41275">
            <a:solidFill>
              <a:srgbClr val="0014AC"/>
            </a:solidFill>
            <a:round/>
            <a:headEnd type="arrow" w="med" len="med"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ne 6"/>
          <p:cNvSpPr>
            <a:spLocks noChangeShapeType="1"/>
          </p:cNvSpPr>
          <p:nvPr/>
        </p:nvSpPr>
        <p:spPr bwMode="auto">
          <a:xfrm flipV="1">
            <a:off x="714348" y="5476148"/>
            <a:ext cx="7786742" cy="5478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071802" y="5476148"/>
            <a:ext cx="71438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6000760" y="5476148"/>
            <a:ext cx="45719" cy="71438"/>
          </a:xfrm>
          <a:prstGeom prst="ellipse">
            <a:avLst/>
          </a:prstGeom>
          <a:solidFill>
            <a:srgbClr val="FF0000"/>
          </a:solidFill>
          <a:ln w="66675">
            <a:solidFill>
              <a:srgbClr val="0014AC"/>
            </a:solidFill>
            <a:round/>
            <a:headEnd/>
            <a:tailEnd/>
          </a:ln>
        </p:spPr>
        <p:txBody>
          <a:bodyPr/>
          <a:lstStyle/>
          <a:p>
            <a:endParaRPr lang="ru-RU" dirty="0">
              <a:solidFill>
                <a:srgbClr val="0014AC"/>
              </a:solidFill>
            </a:endParaRPr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2214546" y="4904644"/>
            <a:ext cx="2357454" cy="164307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572000" y="4893735"/>
            <a:ext cx="4572000" cy="193973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 flipV="1">
            <a:off x="4572000" y="6480993"/>
            <a:ext cx="4140000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rot="-120000">
            <a:off x="2214546" y="4866739"/>
            <a:ext cx="2357454" cy="4571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lg" len="lg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8300082" y="6442096"/>
            <a:ext cx="57150" cy="5873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2177970" y="4857760"/>
            <a:ext cx="57150" cy="58738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uiExpand="1" build="p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>
            <a:lum bright="-10000" contrast="30000"/>
          </a:blip>
          <a:srcRect l="57477" t="27644" r="16091" b="59766"/>
          <a:stretch>
            <a:fillRect/>
          </a:stretch>
        </p:blipFill>
        <p:spPr bwMode="auto">
          <a:xfrm>
            <a:off x="214282" y="71414"/>
            <a:ext cx="842968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286216" y="6334804"/>
            <a:ext cx="4857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тетрадь стр.45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26629" y="2143116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43504" y="285540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722191" y="3450945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895" y="2524432"/>
            <a:ext cx="142876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708" y="905108"/>
            <a:ext cx="12858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915151" y="720527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5357818" y="1214422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33098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165871" y="1394231"/>
            <a:ext cx="2426" cy="4929222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>
            <a:off x="1955064" y="190446"/>
            <a:ext cx="2424040" cy="4929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3301" y="2428868"/>
            <a:ext cx="11969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3000372"/>
            <a:ext cx="34444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464379" y="2678901"/>
            <a:ext cx="235745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71670" y="3929066"/>
            <a:ext cx="119693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500570"/>
            <a:ext cx="262443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1214422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74231" y="124267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5357818" y="3000560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5918" y="1226297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22391" y="2464681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504" y="2050526"/>
            <a:ext cx="22423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643438" y="4071942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=30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857884" y="3857628"/>
            <a:ext cx="1714512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dirty="0"/>
          </a:p>
        </p:txBody>
      </p:sp>
      <p:sp>
        <p:nvSpPr>
          <p:cNvPr id="43" name="TextBox 42"/>
          <p:cNvSpPr txBox="1"/>
          <p:nvPr/>
        </p:nvSpPr>
        <p:spPr>
          <a:xfrm>
            <a:off x="2357422" y="1272589"/>
            <a:ext cx="1285884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857884" y="4714884"/>
            <a:ext cx="1714512" cy="707886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32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°=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5857884" y="5429264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15206" y="5429264"/>
            <a:ext cx="1357322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49" name="TextBox 48"/>
          <p:cNvSpPr txBox="1"/>
          <p:nvPr/>
        </p:nvSpPr>
        <p:spPr>
          <a:xfrm>
            <a:off x="6643702" y="5429264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215506" y="6136059"/>
            <a:ext cx="857256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01324" y="6286144"/>
            <a:ext cx="1143008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53955" y="6317799"/>
            <a:ext cx="1202195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53" name="TextBox 52"/>
          <p:cNvSpPr txBox="1"/>
          <p:nvPr/>
        </p:nvSpPr>
        <p:spPr>
          <a:xfrm>
            <a:off x="8013275" y="6329674"/>
            <a:ext cx="1202195" cy="528350"/>
          </a:xfrm>
          <a:prstGeom prst="rect">
            <a:avLst/>
          </a:prstGeom>
          <a:solidFill>
            <a:srgbClr val="92D05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0" y="0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5786" y="0"/>
            <a:ext cx="571504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285852" y="35977"/>
            <a:ext cx="1928826" cy="62049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0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30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°</a:t>
            </a:r>
            <a:endParaRPr lang="ru-RU" sz="4000" dirty="0"/>
          </a:p>
        </p:txBody>
      </p:sp>
      <p:sp>
        <p:nvSpPr>
          <p:cNvPr id="57" name="TextBox 56"/>
          <p:cNvSpPr txBox="1"/>
          <p:nvPr/>
        </p:nvSpPr>
        <p:spPr>
          <a:xfrm>
            <a:off x="-71470" y="642918"/>
            <a:ext cx="857224" cy="707886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latin typeface="Times New Roman" pitchFamily="18" charset="0"/>
                <a:cs typeface="Times New Roman" pitchFamily="18" charset="0"/>
              </a:rPr>
              <a:t>а=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31035" y="714355"/>
            <a:ext cx="108344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10c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31167" y="745447"/>
            <a:ext cx="1071570" cy="528350"/>
          </a:xfrm>
          <a:prstGeom prst="rect">
            <a:avLst/>
          </a:prstGeom>
          <a:solidFill>
            <a:srgbClr val="FFC000"/>
          </a:solidFill>
          <a:ln w="571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452610" y="690230"/>
            <a:ext cx="857224" cy="584775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5см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" y="12087"/>
            <a:ext cx="49291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Скругленный прямоугольник 40"/>
          <p:cNvSpPr/>
          <p:nvPr/>
        </p:nvSpPr>
        <p:spPr>
          <a:xfrm>
            <a:off x="178689" y="6393771"/>
            <a:ext cx="857224" cy="285752"/>
          </a:xfrm>
          <a:prstGeom prst="roundRect">
            <a:avLst/>
          </a:prstGeom>
          <a:noFill/>
          <a:ln w="57150"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1702605" y="6215082"/>
            <a:ext cx="928694" cy="285752"/>
          </a:xfrm>
          <a:prstGeom prst="roundRect">
            <a:avLst/>
          </a:prstGeom>
          <a:noFill/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7358082" y="392906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33CC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0.5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46" name="TextBox 45"/>
          <p:cNvSpPr txBox="1"/>
          <p:nvPr/>
        </p:nvSpPr>
        <p:spPr>
          <a:xfrm>
            <a:off x="7429520" y="4643446"/>
            <a:ext cx="1071570" cy="769441"/>
          </a:xfrm>
          <a:prstGeom prst="rect">
            <a:avLst/>
          </a:prstGeom>
          <a:solidFill>
            <a:srgbClr val="FFC000"/>
          </a:solidFill>
          <a:ln w="57150">
            <a:solidFill>
              <a:srgbClr val="0066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0.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87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/>
          </a:p>
        </p:txBody>
      </p:sp>
      <p:sp>
        <p:nvSpPr>
          <p:cNvPr id="61" name="TextBox 60"/>
          <p:cNvSpPr txBox="1"/>
          <p:nvPr/>
        </p:nvSpPr>
        <p:spPr>
          <a:xfrm>
            <a:off x="6000696" y="0"/>
            <a:ext cx="307189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тетрадь стр.59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90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repeatCount="10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8668E-6 L 0.62639 -0.26735 " pathEditMode="relative" rAng="0" ptsTypes="AA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08E-6 L 0.43889 0.01249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65402E-6 L 0.26701 -0.23381 " pathEditMode="relative" rAng="0" ptsTypes="AA">
                                      <p:cBhvr>
                                        <p:cTn id="1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00"/>
                            </p:stCondLst>
                            <p:childTnLst>
                              <p:par>
                                <p:cTn id="1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3.78353E-6 L 0.43889 0.27705 " pathEditMode="relative" rAng="0" ptsTypes="AA">
                                      <p:cBhvr>
                                        <p:cTn id="1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000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000"/>
                            </p:stCondLst>
                            <p:childTnLst>
                              <p:par>
                                <p:cTn id="17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000"/>
                            </p:stCondLst>
                            <p:childTnLst>
                              <p:par>
                                <p:cTn id="2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4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500"/>
                            </p:stCondLst>
                            <p:childTnLst>
                              <p:par>
                                <p:cTn id="27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1500"/>
                            </p:stCondLst>
                            <p:childTnLst>
                              <p:par>
                                <p:cTn id="2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2000"/>
                            </p:stCondLst>
                            <p:childTnLst>
                              <p:par>
                                <p:cTn id="29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9" grpId="0"/>
      <p:bldP spid="15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7" grpId="0" animBg="1"/>
      <p:bldP spid="39" grpId="0"/>
      <p:bldP spid="40" grpId="0" animBg="1"/>
      <p:bldP spid="43" grpId="0" animBg="1"/>
      <p:bldP spid="44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41" grpId="0" animBg="1"/>
      <p:bldP spid="41" grpId="1" animBg="1"/>
      <p:bldP spid="45" grpId="0" animBg="1"/>
      <p:bldP spid="45" grpId="1" animBg="1"/>
      <p:bldP spid="42" grpId="0" animBg="1"/>
      <p:bldP spid="4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Скругленный прямоугольник 36"/>
          <p:cNvSpPr/>
          <p:nvPr/>
        </p:nvSpPr>
        <p:spPr>
          <a:xfrm>
            <a:off x="5226629" y="2143116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5143504" y="285540"/>
            <a:ext cx="3857652" cy="1785950"/>
          </a:xfrm>
          <a:prstGeom prst="roundRect">
            <a:avLst/>
          </a:prstGeom>
          <a:solidFill>
            <a:srgbClr val="F9E3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498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bIns="0" anchor="ctr">
            <a:spAutoFit/>
          </a:bodyPr>
          <a:lstStyle/>
          <a:p>
            <a:pPr eaLnBrk="0" hangingPunct="0">
              <a:tabLst>
                <a:tab pos="1231900" algn="l"/>
              </a:tabLst>
            </a:pPr>
            <a:endParaRPr lang="ru-RU"/>
          </a:p>
        </p:txBody>
      </p:sp>
      <p:sp>
        <p:nvSpPr>
          <p:cNvPr id="3" name="Прямоугольный треугольник 2"/>
          <p:cNvSpPr/>
          <p:nvPr/>
        </p:nvSpPr>
        <p:spPr>
          <a:xfrm>
            <a:off x="714348" y="1497748"/>
            <a:ext cx="4929222" cy="2357454"/>
          </a:xfrm>
          <a:prstGeom prst="rtTriangle">
            <a:avLst/>
          </a:prstGeom>
          <a:solidFill>
            <a:schemeClr val="accent1">
              <a:alpha val="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ый треугольник 3"/>
          <p:cNvSpPr/>
          <p:nvPr/>
        </p:nvSpPr>
        <p:spPr>
          <a:xfrm>
            <a:off x="4722191" y="3450945"/>
            <a:ext cx="859378" cy="376598"/>
          </a:xfrm>
          <a:prstGeom prst="rtTriangle">
            <a:avLst/>
          </a:prstGeom>
          <a:solidFill>
            <a:srgbClr val="0014AC"/>
          </a:solidFill>
          <a:ln>
            <a:solidFill>
              <a:srgbClr val="0014AC">
                <a:alpha val="35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93895" y="2524432"/>
            <a:ext cx="1428760" cy="769441"/>
          </a:xfrm>
          <a:prstGeom prst="rect">
            <a:avLst/>
          </a:prstGeom>
          <a:solidFill>
            <a:srgbClr val="F9E3A5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cos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6" name="TextBox 5"/>
          <p:cNvSpPr txBox="1"/>
          <p:nvPr/>
        </p:nvSpPr>
        <p:spPr>
          <a:xfrm>
            <a:off x="7524708" y="905108"/>
            <a:ext cx="1285884" cy="76944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en-US" sz="4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4400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6915151" y="720527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 bwMode="auto">
          <a:xfrm flipV="1">
            <a:off x="5357818" y="1214422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6248" y="3309874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endParaRPr lang="ru-RU" sz="28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5400000">
            <a:off x="3165871" y="1394231"/>
            <a:ext cx="2426" cy="4929222"/>
          </a:xfrm>
          <a:prstGeom prst="line">
            <a:avLst/>
          </a:prstGeom>
          <a:ln w="57150">
            <a:solidFill>
              <a:srgbClr val="33993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 flipH="1">
            <a:off x="1955064" y="190446"/>
            <a:ext cx="2424040" cy="49292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803301" y="2428868"/>
            <a:ext cx="1196931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-32" y="3000372"/>
            <a:ext cx="3444404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противо</a:t>
            </a:r>
            <a:r>
              <a:rPr lang="ru-RU" sz="32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-464379" y="2678901"/>
            <a:ext cx="2357454" cy="0"/>
          </a:xfrm>
          <a:prstGeom prst="line">
            <a:avLst/>
          </a:prstGeom>
          <a:ln w="57150">
            <a:solidFill>
              <a:srgbClr val="00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071670" y="3929066"/>
            <a:ext cx="1196931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катет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500166" y="4500570"/>
            <a:ext cx="2624436" cy="584775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лежащий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785918" y="1214422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2844" y="2143116"/>
            <a:ext cx="428628" cy="769441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785918" y="1230799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428992" y="3857628"/>
            <a:ext cx="428628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 bwMode="auto">
          <a:xfrm flipV="1">
            <a:off x="5357818" y="3000560"/>
            <a:ext cx="1485901" cy="27948"/>
          </a:xfrm>
          <a:prstGeom prst="line">
            <a:avLst/>
          </a:prstGeom>
          <a:ln w="57150">
            <a:solidFill>
              <a:srgbClr val="000000"/>
            </a:solidFill>
          </a:ln>
          <a:scene3d>
            <a:camera prst="orthographicFront">
              <a:rot lat="0" lon="0" rev="2154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1785918" y="1214422"/>
            <a:ext cx="571504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 bwMode="auto">
          <a:xfrm>
            <a:off x="6822391" y="2464681"/>
            <a:ext cx="657245" cy="11076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6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66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95504" y="2050526"/>
            <a:ext cx="2242345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гипотенуза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-24"/>
            <a:ext cx="4929190" cy="68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91611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repeatCount="1000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0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repeatCount="10000" fill="remove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5" presetClass="emph" presetSubtype="0" repeatCount="1000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38668E-6 L 0.62639 -0.26735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00" y="-134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008E-6 L 0.43889 0.01249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00" y="6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3.65402E-6 L 0.26701 -0.23381 " pathEditMode="relative" rAng="0" ptsTypes="AA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99 3.78353E-6 L 0.43889 0.27705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00" y="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1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6" grpId="0" animBg="1"/>
      <p:bldP spid="3" grpId="0" animBg="1"/>
      <p:bldP spid="4" grpId="0" animBg="1"/>
      <p:bldP spid="4" grpId="1" animBg="1"/>
      <p:bldP spid="4" grpId="2" animBg="1"/>
      <p:bldP spid="5" grpId="0" animBg="1"/>
      <p:bldP spid="6" grpId="0" animBg="1"/>
      <p:bldP spid="9" grpId="0"/>
      <p:bldP spid="15" grpId="0"/>
      <p:bldP spid="21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5"/>
          <p:cNvGrpSpPr>
            <a:grpSpLocks/>
          </p:cNvGrpSpPr>
          <p:nvPr/>
        </p:nvGrpSpPr>
        <p:grpSpPr bwMode="auto">
          <a:xfrm rot="1175819" flipH="1">
            <a:off x="7588240" y="5090711"/>
            <a:ext cx="1232232" cy="1487079"/>
            <a:chOff x="3340" y="2819"/>
            <a:chExt cx="566" cy="674"/>
          </a:xfrm>
        </p:grpSpPr>
        <p:sp>
          <p:nvSpPr>
            <p:cNvPr id="30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7824" y="11190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Лабораторная работа №14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78579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Измерение показателя преломления стекла.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357298"/>
            <a:ext cx="29334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Оборудование:</a:t>
            </a:r>
            <a:endParaRPr lang="ru-RU" sz="32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357298"/>
            <a:ext cx="628729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плоскопараллельная пластинка,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линейка, источник света.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57422" y="2357430"/>
            <a:ext cx="23698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u="sng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ход работы:</a:t>
            </a:r>
            <a:endParaRPr lang="ru-RU" sz="3200" b="1" u="sng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2928934"/>
            <a:ext cx="40543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en-US" sz="3600" b="1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sin</a:t>
            </a:r>
            <a:r>
              <a:rPr lang="en-US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3600" b="1" baseline="-25000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</a:t>
            </a:r>
            <a:endParaRPr lang="ru-RU" sz="36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рапеция 7"/>
          <p:cNvSpPr/>
          <p:nvPr/>
        </p:nvSpPr>
        <p:spPr>
          <a:xfrm>
            <a:off x="5143504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Line 15"/>
          <p:cNvSpPr>
            <a:spLocks noChangeShapeType="1"/>
          </p:cNvSpPr>
          <p:nvPr/>
        </p:nvSpPr>
        <p:spPr bwMode="auto">
          <a:xfrm>
            <a:off x="5286380" y="250582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6"/>
          <p:cNvSpPr>
            <a:spLocks noChangeShapeType="1"/>
          </p:cNvSpPr>
          <p:nvPr/>
        </p:nvSpPr>
        <p:spPr bwMode="auto">
          <a:xfrm rot="865152">
            <a:off x="5976552" y="3578681"/>
            <a:ext cx="856760" cy="141451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8"/>
          <p:cNvSpPr>
            <a:spLocks noChangeShapeType="1"/>
          </p:cNvSpPr>
          <p:nvPr/>
        </p:nvSpPr>
        <p:spPr bwMode="auto">
          <a:xfrm>
            <a:off x="6143636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rc 20"/>
          <p:cNvSpPr>
            <a:spLocks/>
          </p:cNvSpPr>
          <p:nvPr/>
        </p:nvSpPr>
        <p:spPr bwMode="auto">
          <a:xfrm flipV="1">
            <a:off x="6148422" y="3872677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643570" y="243438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29256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6626856" y="507759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5500694" y="2714620"/>
            <a:ext cx="2571768" cy="28639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5886929" y="2917274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9" name="Группа 27"/>
          <p:cNvGrpSpPr/>
          <p:nvPr/>
        </p:nvGrpSpPr>
        <p:grpSpPr>
          <a:xfrm>
            <a:off x="928662" y="3857628"/>
            <a:ext cx="2611011" cy="1248448"/>
            <a:chOff x="360778" y="3496478"/>
            <a:chExt cx="2611011" cy="1248448"/>
          </a:xfrm>
        </p:grpSpPr>
        <p:grpSp>
          <p:nvGrpSpPr>
            <p:cNvPr id="20" name="Group 2"/>
            <p:cNvGrpSpPr>
              <a:grpSpLocks/>
            </p:cNvGrpSpPr>
            <p:nvPr/>
          </p:nvGrpSpPr>
          <p:grpSpPr bwMode="auto">
            <a:xfrm>
              <a:off x="360778" y="3496478"/>
              <a:ext cx="2364263" cy="1248448"/>
              <a:chOff x="2210" y="3256"/>
              <a:chExt cx="1255" cy="755"/>
            </a:xfrm>
          </p:grpSpPr>
          <p:grpSp>
            <p:nvGrpSpPr>
              <p:cNvPr id="23" name="Group 3"/>
              <p:cNvGrpSpPr>
                <a:grpSpLocks/>
              </p:cNvGrpSpPr>
              <p:nvPr/>
            </p:nvGrpSpPr>
            <p:grpSpPr bwMode="auto">
              <a:xfrm>
                <a:off x="2210" y="3256"/>
                <a:ext cx="1255" cy="755"/>
                <a:chOff x="10678" y="3557"/>
                <a:chExt cx="1517" cy="755"/>
              </a:xfrm>
            </p:grpSpPr>
            <p:sp>
              <p:nvSpPr>
                <p:cNvPr id="22" name="Line 4"/>
                <p:cNvSpPr>
                  <a:spLocks noChangeShapeType="1"/>
                </p:cNvSpPr>
                <p:nvPr/>
              </p:nvSpPr>
              <p:spPr bwMode="auto">
                <a:xfrm>
                  <a:off x="11567" y="3938"/>
                  <a:ext cx="628" cy="0"/>
                </a:xfrm>
                <a:prstGeom prst="line">
                  <a:avLst/>
                </a:prstGeom>
                <a:noFill/>
                <a:ln w="19050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44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grpSp>
              <p:nvGrpSpPr>
                <p:cNvPr id="28" name="Group 5"/>
                <p:cNvGrpSpPr>
                  <a:grpSpLocks/>
                </p:cNvGrpSpPr>
                <p:nvPr/>
              </p:nvGrpSpPr>
              <p:grpSpPr bwMode="auto">
                <a:xfrm>
                  <a:off x="10678" y="3557"/>
                  <a:ext cx="1095" cy="755"/>
                  <a:chOff x="10336" y="3825"/>
                  <a:chExt cx="876" cy="755"/>
                </a:xfrm>
              </p:grpSpPr>
              <p:sp>
                <p:nvSpPr>
                  <p:cNvPr id="24" name="Text Box 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50" y="3825"/>
                    <a:ext cx="862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2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en-US" sz="36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  <p:sp>
                <p:nvSpPr>
                  <p:cNvPr id="25" name="Text Box 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336" y="4130"/>
                    <a:ext cx="844" cy="4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ts val="100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  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sin</a:t>
                    </a:r>
                    <a:r>
                      <a:rPr kumimoji="0" lang="en-US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rPr>
                      <a:t></a:t>
                    </a:r>
                    <a:r>
                      <a:rPr kumimoji="0" lang="ru-RU" sz="3600" b="1" i="0" u="none" strike="noStrike" cap="none" normalizeH="0" baseline="-25000" dirty="0" err="1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rPr>
                      <a:t>ст</a:t>
                    </a:r>
                    <a:endParaRPr kumimoji="0" lang="ru-RU" sz="4400" b="0" i="0" u="none" strike="noStrike" cap="none" normalizeH="0" baseline="0" dirty="0" smtClean="0">
                      <a:ln>
                        <a:noFill/>
                      </a:ln>
                      <a:solidFill>
                        <a:srgbClr val="006600"/>
                      </a:solidFill>
                      <a:effectLst/>
                      <a:latin typeface="Times New Roman" pitchFamily="18" charset="0"/>
                      <a:cs typeface="Times New Roman" pitchFamily="18" charset="0"/>
                    </a:endParaRPr>
                  </a:p>
                </p:txBody>
              </p:sp>
            </p:grpSp>
          </p:grp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2377" y="3647"/>
                <a:ext cx="583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sz="44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26" name="Text Box 9"/>
            <p:cNvSpPr txBox="1">
              <a:spLocks noChangeArrowheads="1"/>
            </p:cNvSpPr>
            <p:nvPr/>
          </p:nvSpPr>
          <p:spPr bwMode="auto">
            <a:xfrm>
              <a:off x="1790788" y="3837786"/>
              <a:ext cx="1181001" cy="753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ru-RU" sz="3200" b="1" baseline="-25000" dirty="0" err="1" smtClean="0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ст</a:t>
              </a:r>
              <a:r>
                <a:rPr kumimoji="0" lang="en-US" sz="3200" b="1" i="0" u="none" strike="noStrike" cap="none" normalizeH="0" baseline="0" dirty="0" smtClean="0">
                  <a:ln>
                    <a:noFill/>
                  </a:ln>
                  <a:solidFill>
                    <a:srgbClr val="006600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      </a:t>
              </a:r>
              <a:endPara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0" y="6072206"/>
            <a:ext cx="7715272" cy="733534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Указания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 данный опыт повторить минимум 3 раза с различными углами!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1081988" y="3901770"/>
            <a:ext cx="2286016" cy="1357322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4526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 animBg="1"/>
      <p:bldP spid="10" grpId="0" animBg="1"/>
      <p:bldP spid="11" grpId="0" animBg="1"/>
      <p:bldP spid="11" grpId="1" animBg="1"/>
      <p:bldP spid="12" grpId="0" animBg="1"/>
      <p:bldP spid="13" grpId="0"/>
      <p:bldP spid="14" grpId="0" animBg="1"/>
      <p:bldP spid="16" grpId="0" animBg="1"/>
      <p:bldP spid="17" grpId="0" animBg="1"/>
      <p:bldP spid="17" grpId="1" animBg="1"/>
      <p:bldP spid="18" grpId="0" animBg="1"/>
      <p:bldP spid="27" grpId="0" animBg="1"/>
      <p:bldP spid="3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109251"/>
            <a:ext cx="4427984" cy="697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 rot="1175819" flipH="1">
            <a:off x="3128304" y="5090711"/>
            <a:ext cx="1232232" cy="1487079"/>
            <a:chOff x="3340" y="2819"/>
            <a:chExt cx="566" cy="674"/>
          </a:xfrm>
        </p:grpSpPr>
        <p:sp>
          <p:nvSpPr>
            <p:cNvPr id="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Трапеция 8"/>
          <p:cNvSpPr/>
          <p:nvPr/>
        </p:nvSpPr>
        <p:spPr>
          <a:xfrm>
            <a:off x="683568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826444" y="2505824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6"/>
          <p:cNvSpPr>
            <a:spLocks noChangeShapeType="1"/>
          </p:cNvSpPr>
          <p:nvPr/>
        </p:nvSpPr>
        <p:spPr bwMode="auto">
          <a:xfrm rot="865152">
            <a:off x="1516616" y="3578681"/>
            <a:ext cx="856760" cy="1414517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683700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183634" y="2434386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320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2166920" y="5077592"/>
            <a:ext cx="862043" cy="960243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8"/>
          <p:cNvSpPr>
            <a:spLocks noChangeShapeType="1"/>
          </p:cNvSpPr>
          <p:nvPr/>
        </p:nvSpPr>
        <p:spPr bwMode="auto">
          <a:xfrm>
            <a:off x="1040758" y="2714620"/>
            <a:ext cx="2571768" cy="286394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rc 20"/>
          <p:cNvSpPr>
            <a:spLocks/>
          </p:cNvSpPr>
          <p:nvPr/>
        </p:nvSpPr>
        <p:spPr bwMode="auto">
          <a:xfrm flipV="1">
            <a:off x="1706563" y="3872677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1445070" y="2917274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80043506"/>
              </p:ext>
            </p:extLst>
          </p:nvPr>
        </p:nvGraphicFramePr>
        <p:xfrm>
          <a:off x="0" y="-82024"/>
          <a:ext cx="5568914" cy="2377440"/>
        </p:xfrm>
        <a:graphic>
          <a:graphicData uri="http://schemas.openxmlformats.org/drawingml/2006/table">
            <a:tbl>
              <a:tblPr/>
              <a:tblGrid>
                <a:gridCol w="699903"/>
                <a:gridCol w="1227681"/>
                <a:gridCol w="1056630"/>
                <a:gridCol w="1295797"/>
                <a:gridCol w="1288903"/>
              </a:tblGrid>
              <a:tr h="1087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600" dirty="0" smtClean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2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32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  <a:sym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sng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en-US" sz="3600" b="1" i="0" u="sng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3600" u="sng" dirty="0" smtClean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sin</a:t>
                      </a: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itchFamily="18" charset="2"/>
                        </a:rPr>
                        <a:t></a:t>
                      </a:r>
                      <a:r>
                        <a:rPr kumimoji="0" lang="ru-RU" sz="3600" b="1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2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kumimoji="0" lang="ru-RU" sz="28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 smtClean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</a:rPr>
                        <a:t>  …</a:t>
                      </a:r>
                      <a:r>
                        <a:rPr kumimoji="0" lang="ru-RU" sz="2800" b="1" kern="1200" dirty="0" smtClean="0">
                          <a:solidFill>
                            <a:srgbClr val="0000FF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0,</a:t>
                      </a:r>
                      <a:endParaRPr lang="ru-RU" sz="2800" b="1" dirty="0">
                        <a:solidFill>
                          <a:srgbClr val="000099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1,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1,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</a:rPr>
                        <a:t>1,</a:t>
                      </a:r>
                      <a:endParaRPr lang="ru-RU" sz="28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6271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2" grpId="1" animBg="1"/>
      <p:bldP spid="13" grpId="0"/>
      <p:bldP spid="14" grpId="0" animBg="1"/>
      <p:bldP spid="15" grpId="0" animBg="1"/>
      <p:bldP spid="16" grpId="0" animBg="1"/>
      <p:bldP spid="16" grpId="1" animBg="1"/>
      <p:bldP spid="17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 rot="1175819" flipH="1">
            <a:off x="3128304" y="5090711"/>
            <a:ext cx="1232232" cy="1487079"/>
            <a:chOff x="3340" y="2819"/>
            <a:chExt cx="566" cy="674"/>
          </a:xfrm>
        </p:grpSpPr>
        <p:sp>
          <p:nvSpPr>
            <p:cNvPr id="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Трапеция 8"/>
          <p:cNvSpPr/>
          <p:nvPr/>
        </p:nvSpPr>
        <p:spPr>
          <a:xfrm>
            <a:off x="683568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0" y="2714620"/>
            <a:ext cx="1688487" cy="751447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683700" y="2577262"/>
            <a:ext cx="4786" cy="2643206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25974" y="252898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320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1410475" y="309186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7794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/>
      <p:bldP spid="14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 rot="1175819" flipH="1">
            <a:off x="3128304" y="5090711"/>
            <a:ext cx="1232232" cy="1487079"/>
            <a:chOff x="3340" y="2819"/>
            <a:chExt cx="566" cy="674"/>
          </a:xfrm>
        </p:grpSpPr>
        <p:sp>
          <p:nvSpPr>
            <p:cNvPr id="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Трапеция 8"/>
          <p:cNvSpPr/>
          <p:nvPr/>
        </p:nvSpPr>
        <p:spPr>
          <a:xfrm>
            <a:off x="683568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571472" y="2357430"/>
            <a:ext cx="1117015" cy="1108637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683700" y="1928802"/>
            <a:ext cx="4786" cy="4356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1538" y="2357430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320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1410475" y="2972946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0417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/>
      <p:bldP spid="14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495473"/>
                <a:gridCol w="7891398"/>
                <a:gridCol w="757129"/>
              </a:tblGrid>
              <a:tr h="16256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раздел (</a:t>
                      </a:r>
                      <a:r>
                        <a:rPr lang="en-US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IV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                    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</a:t>
                      </a: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световые  явления"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Урок - 3 (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т20прел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 № 29-1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ТЕМА:   </a:t>
                      </a:r>
                      <a:r>
                        <a:rPr lang="ru-RU" sz="1800" b="1" i="1" cap="all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закон  преломления. Ход лучей в призме.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768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ЦЕЛИ:.1. Создать условия для усвоения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" преломления света,  угол преломления, линза, рассеивающая и собирающая линзы,  фокус линзы, оптическая ось линзы ",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для понимания  соответствующих закономерностей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1280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Задачи: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1.Способствовать усвоению понятий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преломления света,  угол преломления, линза, рассеивающая и собирающая линзы,  фокус линзы, оптическая ось линзы,  и 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понимания соответствующих закономерностей 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 Способствовать развитию умений объяснять  физические процессы  и развивать умения строить типичные построения.</a:t>
                      </a:r>
                      <a:r>
                        <a:rPr lang="ru-RU" sz="1800" b="1" i="1" dirty="0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 dirty="0" err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ТИп</a:t>
                      </a:r>
                      <a:r>
                        <a:rPr lang="ru-RU" sz="1800" b="1" i="1" u="sng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УРОКА:</a:t>
                      </a:r>
                      <a:r>
                        <a:rPr lang="ru-RU" sz="1800" i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комбинированный с элементами технологии усвоения и изучения нового материала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512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ВИД УРО КА:</a:t>
                      </a:r>
                      <a:r>
                        <a:rPr lang="ru-RU" sz="180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объяснительно иллюстративный в форме эвристической беседы с частично поисковыми элементами и демонстрациями.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0240">
                <a:tc grid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ДЕМОНСТРАЦИИ:1. Преломление  света.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2. Ход лучей в призме.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 </a:t>
                      </a: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3.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лучей в собирающей и рассеивающей линзах.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i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                                  </a:t>
                      </a: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4. 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замечательных лучей в линзах.(</a:t>
                      </a: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CD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</a:t>
                      </a:r>
                      <a:r>
                        <a:rPr lang="en-US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ROM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ХОД УРОКА: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Консультация по Д/З гр.№3.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Создание проблемной ситуации (Демонстрация №1)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Эвристическая беседа по материалу темы №20 с демонстрациями</a:t>
                      </a:r>
                      <a:endParaRPr lang="ru-RU" sz="1400" b="1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Повторение темы по ОК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u="sng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i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Работа с "Физикой в картинках".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en-US" sz="1200" b="1" i="1">
                          <a:solidFill>
                            <a:srgbClr val="0000FF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(CD-ROM)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10м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cap="all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д.з</a:t>
                      </a:r>
                    </a:p>
                  </a:txBody>
                  <a:tcPr marL="60960" marR="6096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§ </a:t>
                      </a:r>
                      <a:r>
                        <a:rPr lang="ru-RU" sz="1800" b="1">
                          <a:solidFill>
                            <a:srgbClr val="008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67,68</a:t>
                      </a:r>
                      <a:r>
                        <a:rPr lang="ru-RU" sz="18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(т №20)</a:t>
                      </a:r>
                      <a:endParaRPr lang="ru-RU" sz="12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cap="all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r>
                        <a:rPr lang="ru-RU" sz="18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0960" marR="60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 rot="1175819" flipH="1">
            <a:off x="3128304" y="5090711"/>
            <a:ext cx="1232232" cy="1487079"/>
            <a:chOff x="3340" y="2819"/>
            <a:chExt cx="566" cy="674"/>
          </a:xfrm>
        </p:grpSpPr>
        <p:sp>
          <p:nvSpPr>
            <p:cNvPr id="5" name="Arc 26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Line 27"/>
            <p:cNvSpPr>
              <a:spLocks noChangeShapeType="1"/>
            </p:cNvSpPr>
            <p:nvPr/>
          </p:nvSpPr>
          <p:spPr bwMode="auto">
            <a:xfrm>
              <a:off x="3370" y="3493"/>
              <a:ext cx="536" cy="0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28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Oval 29"/>
            <p:cNvSpPr>
              <a:spLocks noChangeArrowheads="1"/>
            </p:cNvSpPr>
            <p:nvPr/>
          </p:nvSpPr>
          <p:spPr bwMode="auto">
            <a:xfrm>
              <a:off x="3616" y="3156"/>
              <a:ext cx="141" cy="184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 w="222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" name="Трапеция 8"/>
          <p:cNvSpPr/>
          <p:nvPr/>
        </p:nvSpPr>
        <p:spPr>
          <a:xfrm>
            <a:off x="683568" y="3505956"/>
            <a:ext cx="3286148" cy="1571636"/>
          </a:xfrm>
          <a:prstGeom prst="trapezoid">
            <a:avLst/>
          </a:prstGeom>
          <a:solidFill>
            <a:srgbClr val="33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Line 15"/>
          <p:cNvSpPr>
            <a:spLocks noChangeShapeType="1"/>
          </p:cNvSpPr>
          <p:nvPr/>
        </p:nvSpPr>
        <p:spPr bwMode="auto">
          <a:xfrm>
            <a:off x="1142976" y="1960334"/>
            <a:ext cx="545511" cy="1537265"/>
          </a:xfrm>
          <a:prstGeom prst="line">
            <a:avLst/>
          </a:prstGeom>
          <a:noFill/>
          <a:ln w="666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>
            <a:off x="1683700" y="1714488"/>
            <a:ext cx="4786" cy="4356000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71538" y="1357298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69320" y="4006022"/>
            <a:ext cx="71438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ст</a:t>
            </a:r>
            <a:endParaRPr lang="ru-RU" sz="3600" dirty="0">
              <a:solidFill>
                <a:srgbClr val="006600"/>
              </a:solidFill>
            </a:endParaRPr>
          </a:p>
        </p:txBody>
      </p:sp>
      <p:sp>
        <p:nvSpPr>
          <p:cNvPr id="18" name="Arc 19"/>
          <p:cNvSpPr>
            <a:spLocks/>
          </p:cNvSpPr>
          <p:nvPr/>
        </p:nvSpPr>
        <p:spPr bwMode="auto">
          <a:xfrm rot="16651231">
            <a:off x="1410475" y="2464687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830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3" grpId="0"/>
      <p:bldP spid="14" grpId="0" animBg="1"/>
      <p:bldP spid="1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928938" y="285750"/>
            <a:ext cx="5715000" cy="56356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600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Домашнее задание.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71750" y="1071546"/>
            <a:ext cx="4214813" cy="2071688"/>
          </a:xfrm>
          <a:gradFill rotWithShape="0">
            <a:gsLst>
              <a:gs pos="0">
                <a:srgbClr val="92D050"/>
              </a:gs>
              <a:gs pos="100000">
                <a:srgbClr val="66CCFF">
                  <a:alpha val="50000"/>
                </a:srgbClr>
              </a:gs>
            </a:gsLst>
            <a:path path="rect">
              <a:fillToRect l="50000" t="50000" r="50000" b="50000"/>
            </a:path>
          </a:gradFill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ru-RU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Тема №20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4800" b="1" dirty="0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§</a:t>
            </a:r>
            <a:r>
              <a:rPr lang="ru-RU" sz="4800" b="1" smtClean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65,66</a:t>
            </a:r>
            <a:endParaRPr lang="en-US" sz="4800" b="1" dirty="0" smtClean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50" y="928688"/>
            <a:ext cx="1684338" cy="230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70738" y="458990"/>
            <a:ext cx="1944687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313" y="3609975"/>
            <a:ext cx="1500187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boy_14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54188" y="3629025"/>
            <a:ext cx="1457325" cy="315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boy_15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41675" y="3643313"/>
            <a:ext cx="13144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boy_15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83100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boy_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0888" y="3643313"/>
            <a:ext cx="1484313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boy_14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00892" y="2216509"/>
            <a:ext cx="2143108" cy="4641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500"/>
                            </p:stCondLst>
                            <p:childTnLst>
                              <p:par>
                                <p:cTn id="58" presetID="1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07216E-6 L -0.76875 0.0064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00" y="3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19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500"/>
                            </p:stCondLst>
                            <p:childTnLst>
                              <p:par>
                                <p:cTn id="8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4500"/>
                            </p:stCondLst>
                            <p:childTnLst>
                              <p:par>
                                <p:cTn id="8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500"/>
                            </p:stCondLst>
                            <p:childTnLst>
                              <p:par>
                                <p:cTn id="9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116_023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9688" y="0"/>
            <a:ext cx="2754312" cy="186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596" y="6273225"/>
            <a:ext cx="4143404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Физика от физика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5894" y="0"/>
            <a:ext cx="258378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Физика </a:t>
            </a:r>
            <a:r>
              <a:rPr lang="ru-RU" sz="3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8-5</a:t>
            </a:r>
            <a:endParaRPr lang="ru-RU" sz="3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0"/>
            <a:ext cx="35720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Тема </a:t>
            </a:r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№20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gray">
          <a:xfrm>
            <a:off x="98319" y="1772304"/>
            <a:ext cx="6988190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i="1" cap="all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закон  преломления. </a:t>
            </a:r>
            <a:endParaRPr lang="ru-RU" sz="6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WordArt 4"/>
          <p:cNvSpPr>
            <a:spLocks noChangeArrowheads="1" noChangeShapeType="1" noTextEdit="1"/>
          </p:cNvSpPr>
          <p:nvPr/>
        </p:nvSpPr>
        <p:spPr bwMode="gray">
          <a:xfrm>
            <a:off x="285720" y="3714752"/>
            <a:ext cx="8572528" cy="166984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r>
              <a:rPr lang="ru-RU" sz="6000" b="1" i="1" cap="all" dirty="0" smtClean="0">
                <a:solidFill>
                  <a:srgbClr val="0000FF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Ход лучей в призме </a:t>
            </a:r>
            <a:endParaRPr lang="ru-RU" sz="60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8100" dir="18900000" algn="bl" rotWithShape="0">
                  <a:srgbClr val="000000">
                    <a:alpha val="39998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5992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ГЕОМЕТРИЧЕСКАЯ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8366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52823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Прямолинейно!!?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6395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З-Н отражения</a:t>
            </a:r>
            <a:endParaRPr lang="ru-RU" sz="2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зеркальное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диффузное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опытом…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35755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357554" y="144174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203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rot="865152">
            <a:off x="4323162" y="1477653"/>
            <a:ext cx="640592" cy="110128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rot="15272607">
            <a:off x="436543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445262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rc 19"/>
          <p:cNvSpPr>
            <a:spLocks/>
          </p:cNvSpPr>
          <p:nvPr/>
        </p:nvSpPr>
        <p:spPr bwMode="auto">
          <a:xfrm rot="16651231">
            <a:off x="4186258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rc 20"/>
          <p:cNvSpPr>
            <a:spLocks/>
          </p:cNvSpPr>
          <p:nvPr/>
        </p:nvSpPr>
        <p:spPr bwMode="auto">
          <a:xfrm flipV="1">
            <a:off x="4452628" y="1799148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rc 21"/>
          <p:cNvSpPr>
            <a:spLocks/>
          </p:cNvSpPr>
          <p:nvPr/>
        </p:nvSpPr>
        <p:spPr bwMode="auto">
          <a:xfrm>
            <a:off x="446423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17342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7241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5880" y="2111057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731821" y="1942216"/>
            <a:ext cx="3357587" cy="67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2400" b="1" i="0" u="sng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US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400" b="1" u="sng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6181382" y="2215998"/>
            <a:ext cx="1019676" cy="3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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7412674" y="2173610"/>
            <a:ext cx="11430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7090263" y="2096467"/>
            <a:ext cx="534709" cy="3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8306820" y="2061228"/>
            <a:ext cx="714348" cy="4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5715008" y="1830068"/>
            <a:ext cx="3246791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3987310" y="3754320"/>
            <a:ext cx="742177" cy="60238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60" name="Group 36"/>
          <p:cNvGrpSpPr>
            <a:grpSpLocks/>
          </p:cNvGrpSpPr>
          <p:nvPr/>
        </p:nvGrpSpPr>
        <p:grpSpPr bwMode="auto">
          <a:xfrm>
            <a:off x="3143240" y="3899371"/>
            <a:ext cx="1376173" cy="1714348"/>
            <a:chOff x="8764" y="2386"/>
            <a:chExt cx="540" cy="1090"/>
          </a:xfrm>
        </p:grpSpPr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8768" y="2710"/>
              <a:ext cx="536" cy="766"/>
            </a:xfrm>
            <a:prstGeom prst="rect">
              <a:avLst/>
            </a:prstGeom>
            <a:solidFill>
              <a:srgbClr val="00FFFF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8764" y="2401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9300" y="2386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3998631" y="3908454"/>
            <a:ext cx="0" cy="1108821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V="1">
            <a:off x="3353314" y="3786190"/>
            <a:ext cx="1329630" cy="1083657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 flipV="1">
            <a:off x="3363377" y="4378721"/>
            <a:ext cx="616385" cy="1204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V="1">
            <a:off x="3353314" y="3571876"/>
            <a:ext cx="0" cy="202418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786446" y="2643182"/>
            <a:ext cx="285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опытом…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564357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Поднимается…                                         мельче…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39744" y="5360472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76512" y="447967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6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02" name="Group 78"/>
          <p:cNvGrpSpPr>
            <a:grpSpLocks/>
          </p:cNvGrpSpPr>
          <p:nvPr/>
        </p:nvGrpSpPr>
        <p:grpSpPr bwMode="auto">
          <a:xfrm rot="16844767" flipH="1">
            <a:off x="3650505" y="2918370"/>
            <a:ext cx="736454" cy="915339"/>
            <a:chOff x="3340" y="2819"/>
            <a:chExt cx="552" cy="673"/>
          </a:xfrm>
        </p:grpSpPr>
        <p:sp>
          <p:nvSpPr>
            <p:cNvPr id="1103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107" name="Group 83"/>
          <p:cNvGrpSpPr>
            <a:grpSpLocks/>
          </p:cNvGrpSpPr>
          <p:nvPr/>
        </p:nvGrpSpPr>
        <p:grpSpPr bwMode="auto">
          <a:xfrm>
            <a:off x="285720" y="3786190"/>
            <a:ext cx="1857388" cy="2000264"/>
            <a:chOff x="8763" y="2146"/>
            <a:chExt cx="537" cy="1105"/>
          </a:xfrm>
        </p:grpSpPr>
        <p:grpSp>
          <p:nvGrpSpPr>
            <p:cNvPr id="1108" name="Group 84"/>
            <p:cNvGrpSpPr>
              <a:grpSpLocks/>
            </p:cNvGrpSpPr>
            <p:nvPr/>
          </p:nvGrpSpPr>
          <p:grpSpPr bwMode="auto">
            <a:xfrm>
              <a:off x="8763" y="2251"/>
              <a:ext cx="537" cy="1000"/>
              <a:chOff x="8763" y="2386"/>
              <a:chExt cx="537" cy="1000"/>
            </a:xfrm>
          </p:grpSpPr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8763" y="2620"/>
                <a:ext cx="536" cy="76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>
                <a:off x="8764" y="2401"/>
                <a:ext cx="0" cy="7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Line 87"/>
              <p:cNvSpPr>
                <a:spLocks noChangeShapeType="1"/>
              </p:cNvSpPr>
              <p:nvPr/>
            </p:nvSpPr>
            <p:spPr bwMode="auto">
              <a:xfrm>
                <a:off x="9300" y="2386"/>
                <a:ext cx="0" cy="7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112" name="Group 88"/>
            <p:cNvGrpSpPr>
              <a:grpSpLocks/>
            </p:cNvGrpSpPr>
            <p:nvPr/>
          </p:nvGrpSpPr>
          <p:grpSpPr bwMode="auto">
            <a:xfrm>
              <a:off x="8984" y="2146"/>
              <a:ext cx="193" cy="1043"/>
              <a:chOff x="8984" y="2296"/>
              <a:chExt cx="193" cy="1043"/>
            </a:xfrm>
          </p:grpSpPr>
          <p:sp>
            <p:nvSpPr>
              <p:cNvPr id="1113" name="Line 89"/>
              <p:cNvSpPr>
                <a:spLocks noChangeShapeType="1"/>
              </p:cNvSpPr>
              <p:nvPr/>
            </p:nvSpPr>
            <p:spPr bwMode="auto">
              <a:xfrm flipV="1">
                <a:off x="8984" y="2634"/>
                <a:ext cx="168" cy="705"/>
              </a:xfrm>
              <a:prstGeom prst="line">
                <a:avLst/>
              </a:prstGeom>
              <a:noFill/>
              <a:ln w="825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 flipH="1">
                <a:off x="9146" y="2296"/>
                <a:ext cx="31" cy="368"/>
              </a:xfrm>
              <a:prstGeom prst="line">
                <a:avLst/>
              </a:prstGeom>
              <a:noFill/>
              <a:ln w="825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16" name="AutoShape 92"/>
          <p:cNvSpPr>
            <a:spLocks noChangeArrowheads="1"/>
          </p:cNvSpPr>
          <p:nvPr/>
        </p:nvSpPr>
        <p:spPr bwMode="auto">
          <a:xfrm>
            <a:off x="6148018" y="3571877"/>
            <a:ext cx="2021491" cy="2071701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>
            <a:off x="6128284" y="4255009"/>
            <a:ext cx="1058230" cy="660825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 flipV="1">
            <a:off x="7299984" y="4448795"/>
            <a:ext cx="812790" cy="598089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119" name="Group 95"/>
          <p:cNvGrpSpPr>
            <a:grpSpLocks/>
          </p:cNvGrpSpPr>
          <p:nvPr/>
        </p:nvGrpSpPr>
        <p:grpSpPr bwMode="auto">
          <a:xfrm>
            <a:off x="5643570" y="4597968"/>
            <a:ext cx="2714644" cy="482375"/>
            <a:chOff x="13486" y="4688"/>
            <a:chExt cx="2201" cy="346"/>
          </a:xfrm>
        </p:grpSpPr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 flipV="1">
              <a:off x="13486" y="4699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4308" y="4688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5182" y="4773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3" name="Text Box 99"/>
          <p:cNvSpPr txBox="1">
            <a:spLocks noChangeArrowheads="1"/>
          </p:cNvSpPr>
          <p:nvPr/>
        </p:nvSpPr>
        <p:spPr bwMode="auto">
          <a:xfrm>
            <a:off x="5857884" y="5214950"/>
            <a:ext cx="2547956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Дважды…!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2786058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643570" y="785794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3. углы меняются, но…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715008" y="1357298"/>
            <a:ext cx="34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3а.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одной пл.</a:t>
            </a:r>
            <a:endParaRPr lang="ru-RU" sz="2800" dirty="0"/>
          </a:p>
        </p:txBody>
      </p:sp>
      <p:sp>
        <p:nvSpPr>
          <p:cNvPr id="119" name="Text Box 99"/>
          <p:cNvSpPr txBox="1">
            <a:spLocks noChangeArrowheads="1"/>
          </p:cNvSpPr>
          <p:nvPr/>
        </p:nvSpPr>
        <p:spPr bwMode="auto">
          <a:xfrm>
            <a:off x="5715008" y="5643578"/>
            <a:ext cx="2547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к  основанию!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32"/>
          <p:cNvSpPr>
            <a:spLocks noChangeArrowheads="1"/>
          </p:cNvSpPr>
          <p:nvPr/>
        </p:nvSpPr>
        <p:spPr bwMode="auto">
          <a:xfrm>
            <a:off x="0" y="2500306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3714752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стекле меньше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rc 20"/>
          <p:cNvSpPr>
            <a:spLocks/>
          </p:cNvSpPr>
          <p:nvPr/>
        </p:nvSpPr>
        <p:spPr bwMode="auto">
          <a:xfrm rot="5400000" flipV="1">
            <a:off x="7463769" y="4662991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rc 19"/>
          <p:cNvSpPr>
            <a:spLocks/>
          </p:cNvSpPr>
          <p:nvPr/>
        </p:nvSpPr>
        <p:spPr bwMode="auto">
          <a:xfrm rot="2543331">
            <a:off x="7903745" y="4632655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4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4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4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4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4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4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4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11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37" grpId="0" animBg="1"/>
      <p:bldP spid="1039" grpId="0" animBg="1"/>
      <p:bldP spid="1039" grpId="1" animBg="1"/>
      <p:bldP spid="1040" grpId="0" animBg="1"/>
      <p:bldP spid="1041" grpId="0" animBg="1"/>
      <p:bldP spid="1042" grpId="0" animBg="1"/>
      <p:bldP spid="1042" grpId="1" animBg="1"/>
      <p:bldP spid="1043" grpId="0" animBg="1"/>
      <p:bldP spid="1044" grpId="0" animBg="1"/>
      <p:bldP spid="1045" grpId="0" animBg="1"/>
      <p:bldP spid="29" grpId="0"/>
      <p:bldP spid="31" grpId="0"/>
      <p:bldP spid="33" grpId="0"/>
      <p:bldP spid="1048" grpId="0"/>
      <p:bldP spid="1052" grpId="0"/>
      <p:bldP spid="1053" grpId="0"/>
      <p:bldP spid="1054" grpId="0"/>
      <p:bldP spid="1055" grpId="0"/>
      <p:bldP spid="1056" grpId="0" animBg="1"/>
      <p:bldP spid="1058" grpId="0" animBg="1"/>
      <p:bldP spid="1064" grpId="0" animBg="1"/>
      <p:bldP spid="1065" grpId="0" animBg="1"/>
      <p:bldP spid="1066" grpId="0" animBg="1"/>
      <p:bldP spid="1067" grpId="0" animBg="1"/>
      <p:bldP spid="56" grpId="0"/>
      <p:bldP spid="57" grpId="0"/>
      <p:bldP spid="58" grpId="0"/>
      <p:bldP spid="59" grpId="0"/>
      <p:bldP spid="1116" grpId="0" animBg="1"/>
      <p:bldP spid="1117" grpId="0" animBg="1"/>
      <p:bldP spid="1118" grpId="0" animBg="1"/>
      <p:bldP spid="1123" grpId="0"/>
      <p:bldP spid="116" grpId="0"/>
      <p:bldP spid="117" grpId="0"/>
      <p:bldP spid="118" grpId="0"/>
      <p:bldP spid="119" grpId="0"/>
      <p:bldP spid="64" grpId="0" animBg="1"/>
      <p:bldP spid="65" grpId="0"/>
      <p:bldP spid="66" grpId="0" animBg="1"/>
      <p:bldP spid="6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85992"/>
            <a:ext cx="428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2а. Луч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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одной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ГЕОМЕТРИЧЕСКАЯ </a:t>
            </a:r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ОПТИКА</a:t>
            </a:r>
            <a:endParaRPr lang="ru-RU" sz="2400" dirty="0">
              <a:solidFill>
                <a:srgbClr val="0014A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698366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ЛУЧ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линия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….</a:t>
            </a:r>
            <a:r>
              <a:rPr lang="ru-RU" sz="2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энергия</a:t>
            </a:r>
            <a:r>
              <a:rPr lang="ru-RU" sz="2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rgbClr val="0066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52823"/>
            <a:ext cx="3357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Прямолинейно!!?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0" y="1663950"/>
            <a:ext cx="378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2. З-Н отражения</a:t>
            </a:r>
            <a:endParaRPr lang="ru-RU" sz="2400" dirty="0" smtClean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зеркальное 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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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диффузное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3357562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опытом…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357554" y="1388730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357554" y="1441742"/>
            <a:ext cx="2500330" cy="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auto">
          <a:xfrm>
            <a:off x="3812037" y="285731"/>
            <a:ext cx="640592" cy="1101289"/>
          </a:xfrm>
          <a:prstGeom prst="line">
            <a:avLst/>
          </a:prstGeom>
          <a:noFill/>
          <a:ln w="66675">
            <a:solidFill>
              <a:srgbClr val="0014AC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auto">
          <a:xfrm rot="865152">
            <a:off x="4323162" y="1477653"/>
            <a:ext cx="640592" cy="1101289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auto">
          <a:xfrm rot="15272607">
            <a:off x="4365433" y="398701"/>
            <a:ext cx="812286" cy="86850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auto">
          <a:xfrm>
            <a:off x="4452628" y="366105"/>
            <a:ext cx="0" cy="2149565"/>
          </a:xfrm>
          <a:prstGeom prst="line">
            <a:avLst/>
          </a:prstGeom>
          <a:noFill/>
          <a:ln w="381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Arc 19"/>
          <p:cNvSpPr>
            <a:spLocks/>
          </p:cNvSpPr>
          <p:nvPr/>
        </p:nvSpPr>
        <p:spPr bwMode="auto">
          <a:xfrm rot="16651231">
            <a:off x="4186258" y="752413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Arc 20"/>
          <p:cNvSpPr>
            <a:spLocks/>
          </p:cNvSpPr>
          <p:nvPr/>
        </p:nvSpPr>
        <p:spPr bwMode="auto">
          <a:xfrm flipV="1">
            <a:off x="4452628" y="1799148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5" name="Arc 21"/>
          <p:cNvSpPr>
            <a:spLocks/>
          </p:cNvSpPr>
          <p:nvPr/>
        </p:nvSpPr>
        <p:spPr bwMode="auto">
          <a:xfrm>
            <a:off x="4464232" y="713477"/>
            <a:ext cx="226567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017342" y="255234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4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/>
          </a:p>
        </p:txBody>
      </p:sp>
      <p:sp>
        <p:nvSpPr>
          <p:cNvPr id="31" name="TextBox 30"/>
          <p:cNvSpPr txBox="1"/>
          <p:nvPr/>
        </p:nvSpPr>
        <p:spPr>
          <a:xfrm>
            <a:off x="4472410" y="26163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75880" y="2111057"/>
            <a:ext cx="5715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endParaRPr lang="ru-RU" sz="2000" dirty="0">
              <a:solidFill>
                <a:srgbClr val="006600"/>
              </a:solidFill>
            </a:endParaRPr>
          </a:p>
        </p:txBody>
      </p:sp>
      <p:sp>
        <p:nvSpPr>
          <p:cNvPr id="1048" name="Text Box 24"/>
          <p:cNvSpPr txBox="1">
            <a:spLocks noChangeArrowheads="1"/>
          </p:cNvSpPr>
          <p:nvPr/>
        </p:nvSpPr>
        <p:spPr bwMode="auto">
          <a:xfrm>
            <a:off x="5731821" y="1942216"/>
            <a:ext cx="3357587" cy="673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3б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kumimoji="0" lang="en-US" sz="2400" b="1" i="0" u="sng" strike="noStrike" cap="none" normalizeH="0" baseline="-2500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kumimoji="0" lang="en-US" sz="2400" b="1" i="0" u="sng" strike="noStrike" cap="none" normalizeH="0" baseline="0" dirty="0" smtClean="0">
                <a:ln>
                  <a:noFill/>
                </a:ln>
                <a:solidFill>
                  <a:srgbClr val="0014AC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lang="en-US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u="sng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2400" b="1" u="sng" baseline="-25000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kumimoji="0" lang="en-US" sz="2400" b="1" i="0" u="sng" strike="noStrike" cap="none" normalizeH="0" baseline="-2500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-2500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2" name="Text Box 28"/>
          <p:cNvSpPr txBox="1">
            <a:spLocks noChangeArrowheads="1"/>
          </p:cNvSpPr>
          <p:nvPr/>
        </p:nvSpPr>
        <p:spPr bwMode="auto">
          <a:xfrm>
            <a:off x="6181382" y="2215998"/>
            <a:ext cx="1019676" cy="3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>
              <a:spcAft>
                <a:spcPts val="1000"/>
              </a:spcAft>
            </a:pPr>
            <a:r>
              <a:rPr kumimoji="0" lang="en-US" sz="2400" b="1" i="0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sin</a:t>
            </a: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</a:t>
            </a:r>
            <a:r>
              <a:rPr lang="en-US" sz="2400" b="1" baseline="-25000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3" name="Text Box 29"/>
          <p:cNvSpPr txBox="1">
            <a:spLocks noChangeArrowheads="1"/>
          </p:cNvSpPr>
          <p:nvPr/>
        </p:nvSpPr>
        <p:spPr bwMode="auto">
          <a:xfrm>
            <a:off x="7412674" y="2173610"/>
            <a:ext cx="114300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sin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</a:t>
            </a:r>
            <a:r>
              <a:rPr kumimoji="0" lang="en-US" sz="2400" b="1" i="0" u="none" strike="noStrike" cap="none" normalizeH="0" baseline="-25000" dirty="0" smtClean="0">
                <a:ln>
                  <a:noFill/>
                </a:ln>
                <a:solidFill>
                  <a:srgbClr val="006600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4" name="Text Box 30"/>
          <p:cNvSpPr txBox="1">
            <a:spLocks noChangeArrowheads="1"/>
          </p:cNvSpPr>
          <p:nvPr/>
        </p:nvSpPr>
        <p:spPr bwMode="auto">
          <a:xfrm>
            <a:off x="7090263" y="2096467"/>
            <a:ext cx="534709" cy="309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5" name="Text Box 31"/>
          <p:cNvSpPr txBox="1">
            <a:spLocks noChangeArrowheads="1"/>
          </p:cNvSpPr>
          <p:nvPr/>
        </p:nvSpPr>
        <p:spPr bwMode="auto">
          <a:xfrm>
            <a:off x="8306820" y="2061228"/>
            <a:ext cx="714348" cy="45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= 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6" name="AutoShape 32"/>
          <p:cNvSpPr>
            <a:spLocks noChangeArrowheads="1"/>
          </p:cNvSpPr>
          <p:nvPr/>
        </p:nvSpPr>
        <p:spPr bwMode="auto">
          <a:xfrm>
            <a:off x="5715008" y="1830068"/>
            <a:ext cx="3246791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 flipV="1">
            <a:off x="3987310" y="3754320"/>
            <a:ext cx="742177" cy="602381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3143240" y="3899371"/>
            <a:ext cx="1376173" cy="1714348"/>
            <a:chOff x="8764" y="2386"/>
            <a:chExt cx="540" cy="1090"/>
          </a:xfrm>
        </p:grpSpPr>
        <p:sp>
          <p:nvSpPr>
            <p:cNvPr id="1061" name="Rectangle 37"/>
            <p:cNvSpPr>
              <a:spLocks noChangeArrowheads="1"/>
            </p:cNvSpPr>
            <p:nvPr/>
          </p:nvSpPr>
          <p:spPr bwMode="auto">
            <a:xfrm>
              <a:off x="8768" y="2710"/>
              <a:ext cx="536" cy="766"/>
            </a:xfrm>
            <a:prstGeom prst="rect">
              <a:avLst/>
            </a:prstGeom>
            <a:solidFill>
              <a:srgbClr val="00FFFF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2" name="Line 38"/>
            <p:cNvSpPr>
              <a:spLocks noChangeShapeType="1"/>
            </p:cNvSpPr>
            <p:nvPr/>
          </p:nvSpPr>
          <p:spPr bwMode="auto">
            <a:xfrm>
              <a:off x="8764" y="2401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63" name="Line 39"/>
            <p:cNvSpPr>
              <a:spLocks noChangeShapeType="1"/>
            </p:cNvSpPr>
            <p:nvPr/>
          </p:nvSpPr>
          <p:spPr bwMode="auto">
            <a:xfrm>
              <a:off x="9300" y="2386"/>
              <a:ext cx="0" cy="705"/>
            </a:xfrm>
            <a:prstGeom prst="line">
              <a:avLst/>
            </a:prstGeom>
            <a:noFill/>
            <a:ln w="508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64" name="Line 40"/>
          <p:cNvSpPr>
            <a:spLocks noChangeShapeType="1"/>
          </p:cNvSpPr>
          <p:nvPr/>
        </p:nvSpPr>
        <p:spPr bwMode="auto">
          <a:xfrm>
            <a:off x="3998631" y="3908454"/>
            <a:ext cx="0" cy="1108821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5" name="Line 41"/>
          <p:cNvSpPr>
            <a:spLocks noChangeShapeType="1"/>
          </p:cNvSpPr>
          <p:nvPr/>
        </p:nvSpPr>
        <p:spPr bwMode="auto">
          <a:xfrm flipV="1">
            <a:off x="3353314" y="3786190"/>
            <a:ext cx="1329630" cy="1083657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 flipV="1">
            <a:off x="3363377" y="4378721"/>
            <a:ext cx="616385" cy="1204762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7" name="Line 43"/>
          <p:cNvSpPr>
            <a:spLocks noChangeShapeType="1"/>
          </p:cNvSpPr>
          <p:nvPr/>
        </p:nvSpPr>
        <p:spPr bwMode="auto">
          <a:xfrm flipV="1">
            <a:off x="3353314" y="3571876"/>
            <a:ext cx="0" cy="2024189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5786446" y="2643182"/>
            <a:ext cx="285752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таблицы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опытом…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обратимость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500430" y="5643578"/>
            <a:ext cx="21431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Поднимается…                                         мельче…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39744" y="5360472"/>
            <a:ext cx="4286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676512" y="4479670"/>
            <a:ext cx="5715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endParaRPr lang="ru-RU" sz="6600" b="1" dirty="0">
              <a:solidFill>
                <a:srgbClr val="0014A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78"/>
          <p:cNvGrpSpPr>
            <a:grpSpLocks/>
          </p:cNvGrpSpPr>
          <p:nvPr/>
        </p:nvGrpSpPr>
        <p:grpSpPr bwMode="auto">
          <a:xfrm rot="16844767" flipH="1">
            <a:off x="3650505" y="2918370"/>
            <a:ext cx="736454" cy="915339"/>
            <a:chOff x="3340" y="2819"/>
            <a:chExt cx="552" cy="673"/>
          </a:xfrm>
        </p:grpSpPr>
        <p:sp>
          <p:nvSpPr>
            <p:cNvPr id="1103" name="Arc 79"/>
            <p:cNvSpPr>
              <a:spLocks/>
            </p:cNvSpPr>
            <p:nvPr/>
          </p:nvSpPr>
          <p:spPr bwMode="auto">
            <a:xfrm>
              <a:off x="3569" y="3064"/>
              <a:ext cx="215" cy="42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4" name="Line 80"/>
            <p:cNvSpPr>
              <a:spLocks noChangeShapeType="1"/>
            </p:cNvSpPr>
            <p:nvPr/>
          </p:nvSpPr>
          <p:spPr bwMode="auto">
            <a:xfrm>
              <a:off x="3356" y="3473"/>
              <a:ext cx="536" cy="0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5" name="Line 81"/>
            <p:cNvSpPr>
              <a:spLocks noChangeShapeType="1"/>
            </p:cNvSpPr>
            <p:nvPr/>
          </p:nvSpPr>
          <p:spPr bwMode="auto">
            <a:xfrm flipV="1">
              <a:off x="3340" y="2819"/>
              <a:ext cx="383" cy="658"/>
            </a:xfrm>
            <a:prstGeom prst="line">
              <a:avLst/>
            </a:prstGeom>
            <a:noFill/>
            <a:ln w="349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06" name="Oval 82"/>
            <p:cNvSpPr>
              <a:spLocks noChangeArrowheads="1"/>
            </p:cNvSpPr>
            <p:nvPr/>
          </p:nvSpPr>
          <p:spPr bwMode="auto">
            <a:xfrm>
              <a:off x="3609" y="3190"/>
              <a:ext cx="141" cy="184"/>
            </a:xfrm>
            <a:prstGeom prst="ellipse">
              <a:avLst/>
            </a:prstGeom>
            <a:solidFill>
              <a:srgbClr val="0014AC"/>
            </a:solidFill>
            <a:ln w="34925">
              <a:solidFill>
                <a:srgbClr val="0014AC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10" name="Group 83"/>
          <p:cNvGrpSpPr>
            <a:grpSpLocks/>
          </p:cNvGrpSpPr>
          <p:nvPr/>
        </p:nvGrpSpPr>
        <p:grpSpPr bwMode="auto">
          <a:xfrm>
            <a:off x="285720" y="3786190"/>
            <a:ext cx="1857388" cy="2000264"/>
            <a:chOff x="8763" y="2146"/>
            <a:chExt cx="537" cy="1105"/>
          </a:xfrm>
        </p:grpSpPr>
        <p:grpSp>
          <p:nvGrpSpPr>
            <p:cNvPr id="11" name="Group 84"/>
            <p:cNvGrpSpPr>
              <a:grpSpLocks/>
            </p:cNvGrpSpPr>
            <p:nvPr/>
          </p:nvGrpSpPr>
          <p:grpSpPr bwMode="auto">
            <a:xfrm>
              <a:off x="8763" y="2251"/>
              <a:ext cx="537" cy="1000"/>
              <a:chOff x="8763" y="2386"/>
              <a:chExt cx="537" cy="1000"/>
            </a:xfrm>
          </p:grpSpPr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8763" y="2620"/>
                <a:ext cx="536" cy="766"/>
              </a:xfrm>
              <a:prstGeom prst="rect">
                <a:avLst/>
              </a:prstGeom>
              <a:solidFill>
                <a:srgbClr val="00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Line 86"/>
              <p:cNvSpPr>
                <a:spLocks noChangeShapeType="1"/>
              </p:cNvSpPr>
              <p:nvPr/>
            </p:nvSpPr>
            <p:spPr bwMode="auto">
              <a:xfrm>
                <a:off x="8764" y="2401"/>
                <a:ext cx="0" cy="7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Line 87"/>
              <p:cNvSpPr>
                <a:spLocks noChangeShapeType="1"/>
              </p:cNvSpPr>
              <p:nvPr/>
            </p:nvSpPr>
            <p:spPr bwMode="auto">
              <a:xfrm>
                <a:off x="9300" y="2386"/>
                <a:ext cx="0" cy="7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2" name="Group 88"/>
            <p:cNvGrpSpPr>
              <a:grpSpLocks/>
            </p:cNvGrpSpPr>
            <p:nvPr/>
          </p:nvGrpSpPr>
          <p:grpSpPr bwMode="auto">
            <a:xfrm>
              <a:off x="8984" y="2146"/>
              <a:ext cx="193" cy="1043"/>
              <a:chOff x="8984" y="2296"/>
              <a:chExt cx="193" cy="1043"/>
            </a:xfrm>
          </p:grpSpPr>
          <p:sp>
            <p:nvSpPr>
              <p:cNvPr id="1113" name="Line 89"/>
              <p:cNvSpPr>
                <a:spLocks noChangeShapeType="1"/>
              </p:cNvSpPr>
              <p:nvPr/>
            </p:nvSpPr>
            <p:spPr bwMode="auto">
              <a:xfrm flipV="1">
                <a:off x="8984" y="2634"/>
                <a:ext cx="168" cy="705"/>
              </a:xfrm>
              <a:prstGeom prst="line">
                <a:avLst/>
              </a:prstGeom>
              <a:noFill/>
              <a:ln w="825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Line 90"/>
              <p:cNvSpPr>
                <a:spLocks noChangeShapeType="1"/>
              </p:cNvSpPr>
              <p:nvPr/>
            </p:nvSpPr>
            <p:spPr bwMode="auto">
              <a:xfrm flipH="1">
                <a:off x="9146" y="2296"/>
                <a:ext cx="31" cy="368"/>
              </a:xfrm>
              <a:prstGeom prst="line">
                <a:avLst/>
              </a:prstGeom>
              <a:noFill/>
              <a:ln w="825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116" name="AutoShape 92"/>
          <p:cNvSpPr>
            <a:spLocks noChangeArrowheads="1"/>
          </p:cNvSpPr>
          <p:nvPr/>
        </p:nvSpPr>
        <p:spPr bwMode="auto">
          <a:xfrm>
            <a:off x="6148018" y="3571877"/>
            <a:ext cx="2021491" cy="2071701"/>
          </a:xfrm>
          <a:prstGeom prst="triangle">
            <a:avLst>
              <a:gd name="adj" fmla="val 50000"/>
            </a:avLst>
          </a:prstGeom>
          <a:noFill/>
          <a:ln w="508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7" name="Line 93"/>
          <p:cNvSpPr>
            <a:spLocks noChangeShapeType="1"/>
          </p:cNvSpPr>
          <p:nvPr/>
        </p:nvSpPr>
        <p:spPr bwMode="auto">
          <a:xfrm>
            <a:off x="6128284" y="4255009"/>
            <a:ext cx="1058230" cy="660825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18" name="Line 94"/>
          <p:cNvSpPr>
            <a:spLocks noChangeShapeType="1"/>
          </p:cNvSpPr>
          <p:nvPr/>
        </p:nvSpPr>
        <p:spPr bwMode="auto">
          <a:xfrm flipV="1">
            <a:off x="7299984" y="4448795"/>
            <a:ext cx="812790" cy="598089"/>
          </a:xfrm>
          <a:prstGeom prst="line">
            <a:avLst/>
          </a:prstGeom>
          <a:noFill/>
          <a:ln w="50800">
            <a:solidFill>
              <a:srgbClr val="000000"/>
            </a:solidFill>
            <a:prstDash val="dash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3" name="Group 95"/>
          <p:cNvGrpSpPr>
            <a:grpSpLocks/>
          </p:cNvGrpSpPr>
          <p:nvPr/>
        </p:nvGrpSpPr>
        <p:grpSpPr bwMode="auto">
          <a:xfrm>
            <a:off x="5643570" y="4597968"/>
            <a:ext cx="2714644" cy="482375"/>
            <a:chOff x="13486" y="4688"/>
            <a:chExt cx="2201" cy="346"/>
          </a:xfrm>
        </p:grpSpPr>
        <p:sp>
          <p:nvSpPr>
            <p:cNvPr id="1120" name="Line 96"/>
            <p:cNvSpPr>
              <a:spLocks noChangeShapeType="1"/>
            </p:cNvSpPr>
            <p:nvPr/>
          </p:nvSpPr>
          <p:spPr bwMode="auto">
            <a:xfrm flipV="1">
              <a:off x="13486" y="4699"/>
              <a:ext cx="827" cy="184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1" name="Line 97"/>
            <p:cNvSpPr>
              <a:spLocks noChangeShapeType="1"/>
            </p:cNvSpPr>
            <p:nvPr/>
          </p:nvSpPr>
          <p:spPr bwMode="auto">
            <a:xfrm>
              <a:off x="14308" y="4688"/>
              <a:ext cx="873" cy="76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22" name="Line 98"/>
            <p:cNvSpPr>
              <a:spLocks noChangeShapeType="1"/>
            </p:cNvSpPr>
            <p:nvPr/>
          </p:nvSpPr>
          <p:spPr bwMode="auto">
            <a:xfrm>
              <a:off x="15182" y="4773"/>
              <a:ext cx="505" cy="261"/>
            </a:xfrm>
            <a:prstGeom prst="line">
              <a:avLst/>
            </a:prstGeom>
            <a:noFill/>
            <a:ln w="508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23" name="Text Box 99"/>
          <p:cNvSpPr txBox="1">
            <a:spLocks noChangeArrowheads="1"/>
          </p:cNvSpPr>
          <p:nvPr/>
        </p:nvSpPr>
        <p:spPr bwMode="auto">
          <a:xfrm>
            <a:off x="5857884" y="5214950"/>
            <a:ext cx="2547956" cy="347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Дважды…!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0" y="2786058"/>
            <a:ext cx="17859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2б. </a:t>
            </a:r>
            <a:r>
              <a:rPr lang="ru-RU" sz="3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</a:t>
            </a:r>
            <a:r>
              <a:rPr lang="ru-RU" sz="1600" b="1" dirty="0" smtClean="0">
                <a:solidFill>
                  <a:srgbClr val="0014AC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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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1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643570" y="785794"/>
            <a:ext cx="3500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 smtClean="0">
                <a:solidFill>
                  <a:srgbClr val="365D21"/>
                </a:solidFill>
                <a:latin typeface="Times New Roman" pitchFamily="18" charset="0"/>
                <a:cs typeface="Times New Roman" pitchFamily="18" charset="0"/>
              </a:rPr>
              <a:t>3. углы меняются, но…</a:t>
            </a:r>
            <a:endParaRPr lang="ru-RU" sz="2400" dirty="0">
              <a:solidFill>
                <a:srgbClr val="365D21"/>
              </a:solidFill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5715008" y="1357298"/>
            <a:ext cx="34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3а.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……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одной пл.</a:t>
            </a:r>
            <a:endParaRPr lang="ru-RU" sz="2800" dirty="0"/>
          </a:p>
        </p:txBody>
      </p:sp>
      <p:sp>
        <p:nvSpPr>
          <p:cNvPr id="119" name="Text Box 99"/>
          <p:cNvSpPr txBox="1">
            <a:spLocks noChangeArrowheads="1"/>
          </p:cNvSpPr>
          <p:nvPr/>
        </p:nvSpPr>
        <p:spPr bwMode="auto">
          <a:xfrm>
            <a:off x="5715008" y="5643578"/>
            <a:ext cx="254795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… к  основанию!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AutoShape 32"/>
          <p:cNvSpPr>
            <a:spLocks noChangeArrowheads="1"/>
          </p:cNvSpPr>
          <p:nvPr/>
        </p:nvSpPr>
        <p:spPr bwMode="auto">
          <a:xfrm>
            <a:off x="0" y="2500306"/>
            <a:ext cx="4286248" cy="884552"/>
          </a:xfrm>
          <a:prstGeom prst="foldedCorner">
            <a:avLst>
              <a:gd name="adj" fmla="val 12500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sz="3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7500958" y="3714752"/>
            <a:ext cx="1643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стекле меньше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Arc 20"/>
          <p:cNvSpPr>
            <a:spLocks/>
          </p:cNvSpPr>
          <p:nvPr/>
        </p:nvSpPr>
        <p:spPr bwMode="auto">
          <a:xfrm rot="5400000" flipV="1">
            <a:off x="7463769" y="4662991"/>
            <a:ext cx="172623" cy="241121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16448"/>
              <a:gd name="T1" fmla="*/ 0 h 21600"/>
              <a:gd name="T2" fmla="*/ 16448 w 16448"/>
              <a:gd name="T3" fmla="*/ 7600 h 21600"/>
              <a:gd name="T4" fmla="*/ 0 w 1644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48" h="21600" fill="none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</a:path>
              <a:path w="16448" h="21600" stroke="0" extrusionOk="0">
                <a:moveTo>
                  <a:pt x="-1" y="0"/>
                </a:moveTo>
                <a:cubicBezTo>
                  <a:pt x="6331" y="0"/>
                  <a:pt x="12344" y="2778"/>
                  <a:pt x="16448" y="7599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Arc 19"/>
          <p:cNvSpPr>
            <a:spLocks/>
          </p:cNvSpPr>
          <p:nvPr/>
        </p:nvSpPr>
        <p:spPr bwMode="auto">
          <a:xfrm rot="2543331">
            <a:off x="7903745" y="4632655"/>
            <a:ext cx="287293" cy="19015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TextBox 67"/>
          <p:cNvSpPr txBox="1"/>
          <p:nvPr/>
        </p:nvSpPr>
        <p:spPr>
          <a:xfrm>
            <a:off x="4286216" y="6334804"/>
            <a:ext cx="485781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Рабочая тетрадь стр.45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3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700"/>
                            </p:stCondLst>
                            <p:childTnLst>
                              <p:par>
                                <p:cTn id="2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4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44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64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84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14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3400"/>
                            </p:stCondLst>
                            <p:childTnLst>
                              <p:par>
                                <p:cTn id="5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4400"/>
                            </p:stCondLst>
                            <p:childTnLst>
                              <p:par>
                                <p:cTn id="5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4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10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6400"/>
                            </p:stCondLst>
                            <p:childTnLst>
                              <p:par>
                                <p:cTn id="6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3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500"/>
                            </p:stCondLst>
                            <p:childTnLst>
                              <p:par>
                                <p:cTn id="1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7" dur="2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8000"/>
                            </p:stCondLst>
                            <p:childTnLst>
                              <p:par>
                                <p:cTn id="1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8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9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3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000"/>
                            </p:stCondLst>
                            <p:childTnLst>
                              <p:par>
                                <p:cTn id="1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1000"/>
                                        <p:tgtEl>
                                          <p:spTgt spid="10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1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4" dur="1000"/>
                                        <p:tgtEl>
                                          <p:spTgt spid="1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1000"/>
                            </p:stCondLst>
                            <p:childTnLst>
                              <p:par>
                                <p:cTn id="19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5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6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3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1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1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1000"/>
                                        <p:tgtEl>
                                          <p:spTgt spid="1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1000"/>
                                        <p:tgtEl>
                                          <p:spTgt spid="1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2000"/>
                                        <p:tgtEl>
                                          <p:spTgt spid="1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500"/>
                            </p:stCondLst>
                            <p:childTnLst>
                              <p:par>
                                <p:cTn id="2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1037" grpId="0" animBg="1"/>
      <p:bldP spid="1039" grpId="0" animBg="1"/>
      <p:bldP spid="1039" grpId="1" animBg="1"/>
      <p:bldP spid="1040" grpId="0" animBg="1"/>
      <p:bldP spid="1041" grpId="0" animBg="1"/>
      <p:bldP spid="1042" grpId="0" animBg="1"/>
      <p:bldP spid="1042" grpId="1" animBg="1"/>
      <p:bldP spid="1043" grpId="0" animBg="1"/>
      <p:bldP spid="1044" grpId="0" animBg="1"/>
      <p:bldP spid="1045" grpId="0" animBg="1"/>
      <p:bldP spid="29" grpId="0"/>
      <p:bldP spid="31" grpId="0"/>
      <p:bldP spid="33" grpId="0"/>
      <p:bldP spid="1048" grpId="0"/>
      <p:bldP spid="1052" grpId="0"/>
      <p:bldP spid="1053" grpId="0"/>
      <p:bldP spid="1054" grpId="0"/>
      <p:bldP spid="1055" grpId="0"/>
      <p:bldP spid="1056" grpId="0" animBg="1"/>
      <p:bldP spid="1058" grpId="0" animBg="1"/>
      <p:bldP spid="1064" grpId="0" animBg="1"/>
      <p:bldP spid="1065" grpId="0" animBg="1"/>
      <p:bldP spid="1066" grpId="0" animBg="1"/>
      <p:bldP spid="1067" grpId="0" animBg="1"/>
      <p:bldP spid="56" grpId="0"/>
      <p:bldP spid="57" grpId="0"/>
      <p:bldP spid="58" grpId="0"/>
      <p:bldP spid="59" grpId="0"/>
      <p:bldP spid="1116" grpId="0" animBg="1"/>
      <p:bldP spid="1117" grpId="0" animBg="1"/>
      <p:bldP spid="1118" grpId="0" animBg="1"/>
      <p:bldP spid="1123" grpId="0"/>
      <p:bldP spid="116" grpId="0"/>
      <p:bldP spid="117" grpId="0"/>
      <p:bldP spid="118" grpId="0"/>
      <p:bldP spid="119" grpId="0"/>
      <p:bldP spid="64" grpId="0" animBg="1"/>
      <p:bldP spid="65" grpId="0"/>
      <p:bldP spid="66" grpId="0" animBg="1"/>
      <p:bldP spid="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25781" t="10833" r="26406" b="13333"/>
          <a:stretch>
            <a:fillRect/>
          </a:stretch>
        </p:blipFill>
        <p:spPr bwMode="auto">
          <a:xfrm>
            <a:off x="0" y="0"/>
            <a:ext cx="7286676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bright="-10000" contrast="30000"/>
          </a:blip>
          <a:srcRect l="31406" t="9166" r="26406" b="19167"/>
          <a:stretch>
            <a:fillRect/>
          </a:stretch>
        </p:blipFill>
        <p:spPr bwMode="auto">
          <a:xfrm>
            <a:off x="0" y="0"/>
            <a:ext cx="6429420" cy="6143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72330" y="928670"/>
            <a:ext cx="135732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Стр. 205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spDef>
      <a:spPr bwMode="auto">
        <a:noFill/>
        <a:ln w="22225">
          <a:solidFill>
            <a:srgbClr val="000000"/>
          </a:solidFill>
          <a:prstDash val="dash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4218</TotalTime>
  <Words>1201</Words>
  <Application>Microsoft Office PowerPoint</Application>
  <PresentationFormat>Экран (4:3)</PresentationFormat>
  <Paragraphs>325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Трек</vt:lpstr>
      <vt:lpstr>Слайд 1</vt:lpstr>
      <vt:lpstr>Слайд 2</vt:lpstr>
      <vt:lpstr>Слайд 3</vt:lpstr>
      <vt:lpstr>Домашнее задание.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Домашнее задание.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уроку по теме «Величины, характеризующие колебательное движение»</dc:title>
  <dc:creator>Admin</dc:creator>
  <cp:lastModifiedBy>knt</cp:lastModifiedBy>
  <cp:revision>541</cp:revision>
  <dcterms:created xsi:type="dcterms:W3CDTF">2009-11-04T14:29:22Z</dcterms:created>
  <dcterms:modified xsi:type="dcterms:W3CDTF">2019-03-27T03:20:42Z</dcterms:modified>
</cp:coreProperties>
</file>