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3"/>
  </p:notesMasterIdLst>
  <p:sldIdLst>
    <p:sldId id="335" r:id="rId2"/>
    <p:sldId id="373" r:id="rId3"/>
    <p:sldId id="334" r:id="rId4"/>
    <p:sldId id="343" r:id="rId5"/>
    <p:sldId id="336" r:id="rId6"/>
    <p:sldId id="301" r:id="rId7"/>
    <p:sldId id="387" r:id="rId8"/>
    <p:sldId id="372" r:id="rId9"/>
    <p:sldId id="388" r:id="rId10"/>
    <p:sldId id="315" r:id="rId11"/>
    <p:sldId id="390" r:id="rId12"/>
    <p:sldId id="386" r:id="rId13"/>
    <p:sldId id="327" r:id="rId14"/>
    <p:sldId id="392" r:id="rId15"/>
    <p:sldId id="391" r:id="rId16"/>
    <p:sldId id="370" r:id="rId17"/>
    <p:sldId id="371" r:id="rId18"/>
    <p:sldId id="320" r:id="rId19"/>
    <p:sldId id="340" r:id="rId20"/>
    <p:sldId id="384" r:id="rId21"/>
    <p:sldId id="383" r:id="rId22"/>
    <p:sldId id="382" r:id="rId23"/>
    <p:sldId id="385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9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0000FF"/>
    <a:srgbClr val="006600"/>
    <a:srgbClr val="FF3399"/>
    <a:srgbClr val="9900FF"/>
    <a:srgbClr val="0014AC"/>
    <a:srgbClr val="0066FF"/>
    <a:srgbClr val="365D21"/>
    <a:srgbClr val="33CCFF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097" autoAdjust="0"/>
  </p:normalViewPr>
  <p:slideViewPr>
    <p:cSldViewPr>
      <p:cViewPr>
        <p:scale>
          <a:sx n="48" d="100"/>
          <a:sy n="48" d="100"/>
        </p:scale>
        <p:origin x="-223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9" d="100"/>
        <a:sy n="6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7596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9.wav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1" cy="6326593"/>
        </p:xfrm>
        <a:graphic>
          <a:graphicData uri="http://schemas.openxmlformats.org/drawingml/2006/table">
            <a:tbl>
              <a:tblPr/>
              <a:tblGrid>
                <a:gridCol w="412125"/>
                <a:gridCol w="87909"/>
                <a:gridCol w="524734"/>
                <a:gridCol w="824250"/>
                <a:gridCol w="937719"/>
                <a:gridCol w="890832"/>
                <a:gridCol w="890832"/>
                <a:gridCol w="890832"/>
                <a:gridCol w="664218"/>
                <a:gridCol w="890832"/>
                <a:gridCol w="442292"/>
                <a:gridCol w="412125"/>
                <a:gridCol w="1275301"/>
              </a:tblGrid>
              <a:tr h="246927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20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Урок - 2 (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лр14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отр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28-2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927">
                <a:tc grid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 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л.р</a:t>
                      </a:r>
                      <a:r>
                        <a:rPr lang="ru-RU" sz="2000" b="1" i="1" cap="all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.14 " проверка закона отражения света".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7316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развития практических навыков обращения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зеркалом источником света и транспортиром.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2. Создать условия для проверки учащимися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закона отражения света 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4243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 Создать условия для планирования и выполнения Л/Р.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Убедить учащихся в справедливости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закона отражения света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Способствовать закреплению умений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пользоваться закономерностями прямолинейного света.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63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20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закрепления  изученного  материала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63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 </a:t>
                      </a:r>
                      <a:r>
                        <a:rPr lang="ru-RU" sz="2000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ru-RU" sz="2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лабораторная работа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63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             </a:t>
                      </a:r>
                      <a:r>
                        <a:rPr lang="ru-RU" sz="20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6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6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ДЗ гр №2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4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планирование лабораторной работы и инструктаж по ТБ.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6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оформление лабораторной работы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6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87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Дополнительно аналогичная работа в электронном варианте.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Лукашик №№ 1303,1304,1305,1306,1307,1308. упр.33 (1,2,3,4) стр.140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4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№2)                               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длр №4 (1)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 Закон отражения.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1295-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1324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1323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1319</a:t>
                      </a: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1317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0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ЛИНЗА</a:t>
            </a:r>
            <a:r>
              <a:rPr lang="ru-RU" sz="2800" b="1" u="sng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-прозрачное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4622534"/>
            <a:ext cx="2214578" cy="102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1945650" y="3728553"/>
            <a:ext cx="270841" cy="1755193"/>
            <a:chOff x="9234" y="5484"/>
            <a:chExt cx="283" cy="1714"/>
          </a:xfrm>
        </p:grpSpPr>
        <p:sp>
          <p:nvSpPr>
            <p:cNvPr id="1030" name="Arc 6"/>
            <p:cNvSpPr>
              <a:spLocks/>
            </p:cNvSpPr>
            <p:nvPr/>
          </p:nvSpPr>
          <p:spPr bwMode="auto">
            <a:xfrm flipH="1" flipV="1">
              <a:off x="9235" y="5484"/>
              <a:ext cx="282" cy="171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095 w 43200"/>
                <a:gd name="T1" fmla="*/ 23728 h 43200"/>
                <a:gd name="T2" fmla="*/ 43200 w 43200"/>
                <a:gd name="T3" fmla="*/ 2160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094" y="23727"/>
                  </a:moveTo>
                  <a:cubicBezTo>
                    <a:pt x="42000" y="34779"/>
                    <a:pt x="32705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3200" stroke="0" extrusionOk="0">
                  <a:moveTo>
                    <a:pt x="43094" y="23727"/>
                  </a:moveTo>
                  <a:cubicBezTo>
                    <a:pt x="42000" y="34779"/>
                    <a:pt x="32705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50800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9234" y="6143"/>
              <a:ext cx="0" cy="306"/>
            </a:xfrm>
            <a:prstGeom prst="line">
              <a:avLst/>
            </a:prstGeom>
            <a:noFill/>
            <a:ln w="50800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085377" y="3477280"/>
            <a:ext cx="0" cy="2259018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V="1">
            <a:off x="23853" y="4037871"/>
            <a:ext cx="2071670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084420" y="4070580"/>
            <a:ext cx="1344572" cy="8586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4887460" y="4608013"/>
            <a:ext cx="2726186" cy="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8" name="Group 14"/>
          <p:cNvGrpSpPr>
            <a:grpSpLocks/>
          </p:cNvGrpSpPr>
          <p:nvPr/>
        </p:nvGrpSpPr>
        <p:grpSpPr bwMode="auto">
          <a:xfrm>
            <a:off x="5880071" y="3571876"/>
            <a:ext cx="627849" cy="2077748"/>
            <a:chOff x="13282" y="5652"/>
            <a:chExt cx="494" cy="1579"/>
          </a:xfrm>
        </p:grpSpPr>
        <p:sp>
          <p:nvSpPr>
            <p:cNvPr id="1039" name="Arc 15"/>
            <p:cNvSpPr>
              <a:spLocks/>
            </p:cNvSpPr>
            <p:nvPr/>
          </p:nvSpPr>
          <p:spPr bwMode="auto">
            <a:xfrm>
              <a:off x="13282" y="5653"/>
              <a:ext cx="141" cy="15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89"/>
                <a:gd name="T2" fmla="*/ 695 w 21600"/>
                <a:gd name="T3" fmla="*/ 43189 h 43189"/>
                <a:gd name="T4" fmla="*/ 0 w 21600"/>
                <a:gd name="T5" fmla="*/ 21600 h 43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8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258"/>
                    <a:pt x="12347" y="42813"/>
                    <a:pt x="694" y="43188"/>
                  </a:cubicBezTo>
                </a:path>
                <a:path w="21600" h="4318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258"/>
                    <a:pt x="12347" y="42813"/>
                    <a:pt x="694" y="4318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Arc 16"/>
            <p:cNvSpPr>
              <a:spLocks/>
            </p:cNvSpPr>
            <p:nvPr/>
          </p:nvSpPr>
          <p:spPr bwMode="auto">
            <a:xfrm flipH="1">
              <a:off x="13635" y="5667"/>
              <a:ext cx="141" cy="15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89"/>
                <a:gd name="T2" fmla="*/ 695 w 21600"/>
                <a:gd name="T3" fmla="*/ 43189 h 43189"/>
                <a:gd name="T4" fmla="*/ 0 w 21600"/>
                <a:gd name="T5" fmla="*/ 21600 h 43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8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258"/>
                    <a:pt x="12347" y="42813"/>
                    <a:pt x="694" y="43188"/>
                  </a:cubicBezTo>
                </a:path>
                <a:path w="21600" h="4318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258"/>
                    <a:pt x="12347" y="42813"/>
                    <a:pt x="694" y="4318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>
              <a:off x="13312" y="5652"/>
              <a:ext cx="460" cy="0"/>
            </a:xfrm>
            <a:prstGeom prst="line">
              <a:avLst/>
            </a:prstGeom>
            <a:noFill/>
            <a:ln w="34925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13297" y="7215"/>
              <a:ext cx="460" cy="0"/>
            </a:xfrm>
            <a:prstGeom prst="line">
              <a:avLst/>
            </a:prstGeom>
            <a:noFill/>
            <a:ln w="34925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4839164" y="3429000"/>
            <a:ext cx="2210180" cy="525029"/>
            <a:chOff x="11030" y="5446"/>
            <a:chExt cx="1739" cy="399"/>
          </a:xfrm>
        </p:grpSpPr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>
              <a:off x="11030" y="5837"/>
              <a:ext cx="1026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 flipV="1">
              <a:off x="12064" y="5446"/>
              <a:ext cx="705" cy="399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7" name="Line 23"/>
          <p:cNvSpPr>
            <a:spLocks noChangeShapeType="1"/>
          </p:cNvSpPr>
          <p:nvPr/>
        </p:nvSpPr>
        <p:spPr bwMode="auto">
          <a:xfrm flipH="1">
            <a:off x="4643438" y="3606304"/>
            <a:ext cx="2151717" cy="1200067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>
            <a:off x="4500562" y="1410893"/>
            <a:ext cx="3786214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 flipV="1">
            <a:off x="5143071" y="571480"/>
            <a:ext cx="1713946" cy="8576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 flipH="1">
            <a:off x="6000927" y="1410893"/>
            <a:ext cx="1786316" cy="87591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3" name="Arc 29"/>
          <p:cNvSpPr>
            <a:spLocks/>
          </p:cNvSpPr>
          <p:nvPr/>
        </p:nvSpPr>
        <p:spPr bwMode="auto">
          <a:xfrm flipH="1">
            <a:off x="5643570" y="-20745"/>
            <a:ext cx="1643074" cy="28560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89"/>
              <a:gd name="T2" fmla="*/ 695 w 21600"/>
              <a:gd name="T3" fmla="*/ 43189 h 43189"/>
              <a:gd name="T4" fmla="*/ 0 w 21600"/>
              <a:gd name="T5" fmla="*/ 21600 h 43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8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8"/>
                  <a:pt x="12347" y="42813"/>
                  <a:pt x="694" y="43188"/>
                </a:cubicBezTo>
              </a:path>
              <a:path w="21600" h="4318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8"/>
                  <a:pt x="12347" y="42813"/>
                  <a:pt x="694" y="43188"/>
                </a:cubicBezTo>
                <a:lnTo>
                  <a:pt x="0" y="21600"/>
                </a:lnTo>
                <a:close/>
              </a:path>
            </a:pathLst>
          </a:custGeom>
          <a:noFill/>
          <a:ln w="476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4" name="Arc 30"/>
          <p:cNvSpPr>
            <a:spLocks/>
          </p:cNvSpPr>
          <p:nvPr/>
        </p:nvSpPr>
        <p:spPr bwMode="auto">
          <a:xfrm>
            <a:off x="6072198" y="-22200"/>
            <a:ext cx="1045593" cy="278768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89"/>
              <a:gd name="T2" fmla="*/ 695 w 21600"/>
              <a:gd name="T3" fmla="*/ 43189 h 43189"/>
              <a:gd name="T4" fmla="*/ 0 w 21600"/>
              <a:gd name="T5" fmla="*/ 21600 h 43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8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8"/>
                  <a:pt x="12347" y="42813"/>
                  <a:pt x="694" y="43188"/>
                </a:cubicBezTo>
              </a:path>
              <a:path w="21600" h="4318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8"/>
                  <a:pt x="12347" y="42813"/>
                  <a:pt x="694" y="43188"/>
                </a:cubicBezTo>
                <a:lnTo>
                  <a:pt x="0" y="21600"/>
                </a:lnTo>
                <a:close/>
              </a:path>
            </a:pathLst>
          </a:custGeom>
          <a:noFill/>
          <a:ln w="476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572396" y="1000108"/>
            <a:ext cx="5966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О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43756" y="857232"/>
            <a:ext cx="756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46606" y="201404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28700" y="696083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5" name="AutoShape 31"/>
          <p:cNvSpPr>
            <a:spLocks/>
          </p:cNvSpPr>
          <p:nvPr/>
        </p:nvSpPr>
        <p:spPr bwMode="auto">
          <a:xfrm>
            <a:off x="2285984" y="1729272"/>
            <a:ext cx="3000396" cy="571504"/>
          </a:xfrm>
          <a:prstGeom prst="borderCallout2">
            <a:avLst>
              <a:gd name="adj1" fmla="val 44906"/>
              <a:gd name="adj2" fmla="val 99889"/>
              <a:gd name="adj3" fmla="val 14562"/>
              <a:gd name="adj4" fmla="val 116999"/>
              <a:gd name="adj5" fmla="val -53522"/>
              <a:gd name="adj6" fmla="val 135050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Оптический  центр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6286512" y="134153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" name="Oval 5"/>
          <p:cNvSpPr>
            <a:spLocks noChangeArrowheads="1"/>
          </p:cNvSpPr>
          <p:nvPr/>
        </p:nvSpPr>
        <p:spPr bwMode="auto">
          <a:xfrm>
            <a:off x="5143504" y="135729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7786729" y="135729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71802" y="4071942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(фокус)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786182" y="4786322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(мнимый)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38018" y="5818968"/>
            <a:ext cx="2633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ОБРАТИМОСТЬ…</a:t>
            </a:r>
            <a:endParaRPr lang="ru-RU" sz="2000" dirty="0" smtClean="0">
              <a:solidFill>
                <a:srgbClr val="FF0000"/>
              </a:solidFill>
            </a:endParaRPr>
          </a:p>
        </p:txBody>
      </p:sp>
      <p:sp>
        <p:nvSpPr>
          <p:cNvPr id="56" name="AutoShape 31"/>
          <p:cNvSpPr>
            <a:spLocks/>
          </p:cNvSpPr>
          <p:nvPr/>
        </p:nvSpPr>
        <p:spPr bwMode="auto">
          <a:xfrm>
            <a:off x="1142976" y="857232"/>
            <a:ext cx="3000396" cy="571504"/>
          </a:xfrm>
          <a:prstGeom prst="borderCallout2">
            <a:avLst>
              <a:gd name="adj1" fmla="val 44906"/>
              <a:gd name="adj2" fmla="val 99889"/>
              <a:gd name="adj3" fmla="val 75251"/>
              <a:gd name="adj4" fmla="val 110694"/>
              <a:gd name="adj5" fmla="val 81649"/>
              <a:gd name="adj6" fmla="val 116659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Гл. оптическая  ось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AutoShape 31"/>
          <p:cNvSpPr>
            <a:spLocks/>
          </p:cNvSpPr>
          <p:nvPr/>
        </p:nvSpPr>
        <p:spPr bwMode="auto">
          <a:xfrm>
            <a:off x="0" y="2714620"/>
            <a:ext cx="5500694" cy="571504"/>
          </a:xfrm>
          <a:prstGeom prst="borderCallout2">
            <a:avLst>
              <a:gd name="adj1" fmla="val 44906"/>
              <a:gd name="adj2" fmla="val 99889"/>
              <a:gd name="adj3" fmla="val 8738"/>
              <a:gd name="adj4" fmla="val 111117"/>
              <a:gd name="adj5" fmla="val -230993"/>
              <a:gd name="adj6" fmla="val 120533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..ТОНКАЯ,  </a:t>
            </a:r>
            <a:r>
              <a:rPr lang="ru-RU" sz="2400" dirty="0" smtClean="0">
                <a:sym typeface="Symbol"/>
              </a:rPr>
              <a:t>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толщина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</a:t>
            </a:r>
            <a:r>
              <a:rPr lang="ru-RU" sz="3600" b="1" dirty="0" smtClean="0"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,1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Oval 5"/>
          <p:cNvSpPr>
            <a:spLocks noChangeArrowheads="1"/>
          </p:cNvSpPr>
          <p:nvPr/>
        </p:nvSpPr>
        <p:spPr bwMode="auto">
          <a:xfrm>
            <a:off x="2913179" y="454049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9" name="Oval 5"/>
          <p:cNvSpPr>
            <a:spLocks noChangeArrowheads="1"/>
          </p:cNvSpPr>
          <p:nvPr/>
        </p:nvSpPr>
        <p:spPr bwMode="auto">
          <a:xfrm>
            <a:off x="1000100" y="452471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60" name="Oval 5"/>
          <p:cNvSpPr>
            <a:spLocks noChangeArrowheads="1"/>
          </p:cNvSpPr>
          <p:nvPr/>
        </p:nvSpPr>
        <p:spPr bwMode="auto">
          <a:xfrm>
            <a:off x="2031764" y="454047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2" name="Группа 71"/>
          <p:cNvGrpSpPr/>
          <p:nvPr/>
        </p:nvGrpSpPr>
        <p:grpSpPr>
          <a:xfrm>
            <a:off x="6000760" y="3197840"/>
            <a:ext cx="357190" cy="2714644"/>
            <a:chOff x="8001024" y="3215480"/>
            <a:chExt cx="282684" cy="2214578"/>
          </a:xfrm>
        </p:grpSpPr>
        <p:grpSp>
          <p:nvGrpSpPr>
            <p:cNvPr id="66" name="Группа 65"/>
            <p:cNvGrpSpPr/>
            <p:nvPr/>
          </p:nvGrpSpPr>
          <p:grpSpPr>
            <a:xfrm>
              <a:off x="8001024" y="3238418"/>
              <a:ext cx="282684" cy="142877"/>
              <a:chOff x="7500958" y="3000372"/>
              <a:chExt cx="282684" cy="142877"/>
            </a:xfrm>
          </p:grpSpPr>
          <p:cxnSp>
            <p:nvCxnSpPr>
              <p:cNvPr id="62" name="Прямая соединительная линия 61"/>
              <p:cNvCxnSpPr/>
              <p:nvPr/>
            </p:nvCxnSpPr>
            <p:spPr>
              <a:xfrm rot="5400000" flipH="1" flipV="1">
                <a:off x="7640766" y="3000372"/>
                <a:ext cx="142876" cy="14287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rot="16200000" flipV="1">
                <a:off x="7500958" y="3000373"/>
                <a:ext cx="142876" cy="14287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Группа 66"/>
            <p:cNvGrpSpPr/>
            <p:nvPr/>
          </p:nvGrpSpPr>
          <p:grpSpPr>
            <a:xfrm rot="10800000">
              <a:off x="8001024" y="5238803"/>
              <a:ext cx="282684" cy="142877"/>
              <a:chOff x="7500958" y="3000372"/>
              <a:chExt cx="282684" cy="142877"/>
            </a:xfrm>
          </p:grpSpPr>
          <p:cxnSp>
            <p:nvCxnSpPr>
              <p:cNvPr id="68" name="Прямая соединительная линия 67"/>
              <p:cNvCxnSpPr/>
              <p:nvPr/>
            </p:nvCxnSpPr>
            <p:spPr>
              <a:xfrm rot="5400000" flipH="1" flipV="1">
                <a:off x="7640766" y="3000372"/>
                <a:ext cx="142876" cy="142876"/>
              </a:xfrm>
              <a:prstGeom prst="line">
                <a:avLst/>
              </a:prstGeom>
              <a:ln w="349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rot="16200000" flipV="1">
                <a:off x="7500958" y="3000373"/>
                <a:ext cx="142876" cy="142876"/>
              </a:xfrm>
              <a:prstGeom prst="line">
                <a:avLst/>
              </a:prstGeom>
              <a:ln w="349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Прямая соединительная линия 70"/>
            <p:cNvCxnSpPr/>
            <p:nvPr/>
          </p:nvCxnSpPr>
          <p:spPr>
            <a:xfrm rot="5400000">
              <a:off x="7036611" y="4321975"/>
              <a:ext cx="221457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" name="Group 78"/>
          <p:cNvGrpSpPr>
            <a:grpSpLocks/>
          </p:cNvGrpSpPr>
          <p:nvPr/>
        </p:nvGrpSpPr>
        <p:grpSpPr bwMode="auto">
          <a:xfrm rot="18451853" flipH="1">
            <a:off x="7222406" y="2704056"/>
            <a:ext cx="736454" cy="915339"/>
            <a:chOff x="3340" y="2819"/>
            <a:chExt cx="552" cy="673"/>
          </a:xfrm>
        </p:grpSpPr>
        <p:sp>
          <p:nvSpPr>
            <p:cNvPr id="7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Oval 5"/>
          <p:cNvSpPr>
            <a:spLocks noChangeArrowheads="1"/>
          </p:cNvSpPr>
          <p:nvPr/>
        </p:nvSpPr>
        <p:spPr bwMode="auto">
          <a:xfrm>
            <a:off x="4973351" y="452911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79" name="Oval 5"/>
          <p:cNvSpPr>
            <a:spLocks noChangeArrowheads="1"/>
          </p:cNvSpPr>
          <p:nvPr/>
        </p:nvSpPr>
        <p:spPr bwMode="auto">
          <a:xfrm>
            <a:off x="6157303" y="452910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" name="Oval 5"/>
          <p:cNvSpPr>
            <a:spLocks noChangeArrowheads="1"/>
          </p:cNvSpPr>
          <p:nvPr/>
        </p:nvSpPr>
        <p:spPr bwMode="auto">
          <a:xfrm>
            <a:off x="7354903" y="454503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1" name="Line 10"/>
          <p:cNvSpPr>
            <a:spLocks noChangeShapeType="1"/>
          </p:cNvSpPr>
          <p:nvPr/>
        </p:nvSpPr>
        <p:spPr bwMode="auto">
          <a:xfrm flipV="1">
            <a:off x="642910" y="3714752"/>
            <a:ext cx="2786082" cy="1857388"/>
          </a:xfrm>
          <a:prstGeom prst="line">
            <a:avLst/>
          </a:prstGeom>
          <a:noFill/>
          <a:ln w="5715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Line 10"/>
          <p:cNvSpPr>
            <a:spLocks noChangeShapeType="1"/>
          </p:cNvSpPr>
          <p:nvPr/>
        </p:nvSpPr>
        <p:spPr bwMode="auto">
          <a:xfrm>
            <a:off x="4643438" y="3786190"/>
            <a:ext cx="2714644" cy="142876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0"/>
                            </p:stCondLst>
                            <p:childTnLst>
                              <p:par>
                                <p:cTn id="1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5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1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0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4000"/>
                            </p:stCondLst>
                            <p:childTnLst>
                              <p:par>
                                <p:cTn id="2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27" grpId="0" animBg="1"/>
      <p:bldP spid="1032" grpId="0" animBg="1"/>
      <p:bldP spid="1033" grpId="0" animBg="1"/>
      <p:bldP spid="1033" grpId="1" animBg="1"/>
      <p:bldP spid="1034" grpId="0" animBg="1"/>
      <p:bldP spid="1034" grpId="1" animBg="1"/>
      <p:bldP spid="1036" grpId="0" animBg="1"/>
      <p:bldP spid="1047" grpId="0" animBg="1"/>
      <p:bldP spid="1049" grpId="0" animBg="1"/>
      <p:bldP spid="1050" grpId="0" animBg="1"/>
      <p:bldP spid="1051" grpId="0" animBg="1"/>
      <p:bldP spid="1053" grpId="0" animBg="1"/>
      <p:bldP spid="1054" grpId="0" animBg="1"/>
      <p:bldP spid="42" grpId="0"/>
      <p:bldP spid="43" grpId="0"/>
      <p:bldP spid="44" grpId="0"/>
      <p:bldP spid="45" grpId="0"/>
      <p:bldP spid="1055" grpId="0" animBg="1"/>
      <p:bldP spid="47" grpId="0" animBg="1"/>
      <p:bldP spid="48" grpId="0" animBg="1"/>
      <p:bldP spid="49" grpId="0" animBg="1"/>
      <p:bldP spid="53" grpId="0"/>
      <p:bldP spid="54" grpId="0"/>
      <p:bldP spid="55" grpId="0"/>
      <p:bldP spid="56" grpId="0" animBg="1"/>
      <p:bldP spid="57" grpId="0" animBg="1"/>
      <p:bldP spid="57" grpId="1" animBg="1"/>
      <p:bldP spid="58" grpId="0" animBg="1"/>
      <p:bldP spid="59" grpId="0" animBg="1"/>
      <p:bldP spid="60" grpId="0" animBg="1"/>
      <p:bldP spid="78" grpId="0" animBg="1"/>
      <p:bldP spid="79" grpId="0" animBg="1"/>
      <p:bldP spid="80" grpId="0" animBg="1"/>
      <p:bldP spid="81" grpId="1" animBg="1"/>
      <p:bldP spid="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41719" t="11667" r="24062" b="51701"/>
          <a:stretch>
            <a:fillRect/>
          </a:stretch>
        </p:blipFill>
        <p:spPr bwMode="auto">
          <a:xfrm>
            <a:off x="1142976" y="1643050"/>
            <a:ext cx="585788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715140" y="642918"/>
            <a:ext cx="157163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Стр.206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41719" t="64502" r="24062" b="20000"/>
          <a:stretch>
            <a:fillRect/>
          </a:stretch>
        </p:blipFill>
        <p:spPr bwMode="auto">
          <a:xfrm>
            <a:off x="0" y="0"/>
            <a:ext cx="585788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 l="41719" t="48299" r="24062" b="36907"/>
          <a:stretch>
            <a:fillRect/>
          </a:stretch>
        </p:blipFill>
        <p:spPr bwMode="auto">
          <a:xfrm>
            <a:off x="3286116" y="0"/>
            <a:ext cx="585788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lum bright="-30000" contrast="40000"/>
          </a:blip>
          <a:srcRect l="40313" t="17500" r="25937" b="55833"/>
          <a:stretch>
            <a:fillRect/>
          </a:stretch>
        </p:blipFill>
        <p:spPr bwMode="auto">
          <a:xfrm>
            <a:off x="2714634" y="4000504"/>
            <a:ext cx="6429366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lum bright="-20000" contrast="40000"/>
          </a:blip>
          <a:srcRect l="39375" t="12500" r="26406" b="51639"/>
          <a:stretch>
            <a:fillRect/>
          </a:stretch>
        </p:blipFill>
        <p:spPr bwMode="auto">
          <a:xfrm>
            <a:off x="0" y="0"/>
            <a:ext cx="700089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358082" y="2324393"/>
            <a:ext cx="157163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Стр.207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854378" y="2678055"/>
            <a:ext cx="1446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2301353" y="761240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714348" y="1912145"/>
            <a:ext cx="34005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836163" y="1031961"/>
            <a:ext cx="0" cy="1646093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 type="none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854378" y="1031961"/>
            <a:ext cx="1446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2301353" y="1021078"/>
            <a:ext cx="1857957" cy="21780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845270" y="1042845"/>
            <a:ext cx="3435855" cy="206237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V="1">
            <a:off x="836163" y="875515"/>
            <a:ext cx="3383486" cy="18025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3888358" y="1074134"/>
            <a:ext cx="0" cy="1782134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V="1">
            <a:off x="2310461" y="500042"/>
            <a:ext cx="2118663" cy="216849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5288181" y="4397187"/>
            <a:ext cx="177060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5143536" y="5147261"/>
            <a:ext cx="385762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666" name="Group 18"/>
          <p:cNvGrpSpPr>
            <a:grpSpLocks/>
          </p:cNvGrpSpPr>
          <p:nvPr/>
        </p:nvGrpSpPr>
        <p:grpSpPr bwMode="auto">
          <a:xfrm>
            <a:off x="7030304" y="3866425"/>
            <a:ext cx="16789" cy="2562971"/>
            <a:chOff x="13444" y="7644"/>
            <a:chExt cx="13" cy="1975"/>
          </a:xfrm>
        </p:grpSpPr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8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9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V="1">
            <a:off x="5249437" y="4384712"/>
            <a:ext cx="0" cy="76564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 flipV="1">
            <a:off x="5979764" y="3823462"/>
            <a:ext cx="1859716" cy="133144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V="1">
            <a:off x="7053279" y="3697306"/>
            <a:ext cx="966681" cy="679437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5258477" y="4384210"/>
            <a:ext cx="2848982" cy="12315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 flipV="1">
            <a:off x="6404816" y="4851771"/>
            <a:ext cx="0" cy="328320"/>
          </a:xfrm>
          <a:prstGeom prst="line">
            <a:avLst/>
          </a:prstGeom>
          <a:noFill/>
          <a:ln w="31750">
            <a:solidFill>
              <a:srgbClr val="006600"/>
            </a:solidFill>
            <a:prstDash val="sysDash"/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1285852" y="0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Построение изображений  в тонкой линзе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Oval 5"/>
          <p:cNvSpPr>
            <a:spLocks noChangeArrowheads="1"/>
          </p:cNvSpPr>
          <p:nvPr/>
        </p:nvSpPr>
        <p:spPr bwMode="auto">
          <a:xfrm>
            <a:off x="2272336" y="181112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" name="Oval 5"/>
          <p:cNvSpPr>
            <a:spLocks noChangeArrowheads="1"/>
          </p:cNvSpPr>
          <p:nvPr/>
        </p:nvSpPr>
        <p:spPr bwMode="auto">
          <a:xfrm>
            <a:off x="1593360" y="182688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" name="Oval 5"/>
          <p:cNvSpPr>
            <a:spLocks noChangeArrowheads="1"/>
          </p:cNvSpPr>
          <p:nvPr/>
        </p:nvSpPr>
        <p:spPr bwMode="auto">
          <a:xfrm>
            <a:off x="3027660" y="182688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auto">
          <a:xfrm>
            <a:off x="7011544" y="5090363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5939955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92116" y="61242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Oval 5"/>
          <p:cNvSpPr>
            <a:spLocks noChangeArrowheads="1"/>
          </p:cNvSpPr>
          <p:nvPr/>
        </p:nvSpPr>
        <p:spPr bwMode="auto">
          <a:xfrm>
            <a:off x="3850368" y="278605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95776" y="2533998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4282" y="2428868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В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786182" y="928670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В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357686" y="121442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>
            <a:off x="4858546" y="135650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rot="16200000" flipH="1">
            <a:off x="5372271" y="1274400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0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214942" y="54292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5400000">
            <a:off x="5715802" y="564278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H="1">
            <a:off x="6036479" y="553642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143372" y="1785926"/>
            <a:ext cx="4286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 видов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изображений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571736" y="6072206"/>
            <a:ext cx="4286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уменьшенное..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786314" y="3857628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072198" y="435769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0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3" dur="3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6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3000"/>
                            </p:stCondLst>
                            <p:childTnLst>
                              <p:par>
                                <p:cTn id="1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3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3000"/>
                            </p:stCondLst>
                            <p:childTnLst>
                              <p:par>
                                <p:cTn id="2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3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  <p:bldP spid="27653" grpId="0" animBg="1"/>
      <p:bldP spid="27654" grpId="0" animBg="1"/>
      <p:bldP spid="27655" grpId="0" animBg="1"/>
      <p:bldP spid="27656" grpId="0" animBg="1"/>
      <p:bldP spid="27657" grpId="0" animBg="1"/>
      <p:bldP spid="27658" grpId="0" animBg="1"/>
      <p:bldP spid="27659" grpId="0" animBg="1"/>
      <p:bldP spid="27660" grpId="0" animBg="1"/>
      <p:bldP spid="27661" grpId="0" animBg="1"/>
      <p:bldP spid="27663" grpId="0" animBg="1"/>
      <p:bldP spid="27665" grpId="0" animBg="1"/>
      <p:bldP spid="27670" grpId="0" animBg="1"/>
      <p:bldP spid="27671" grpId="0" animBg="1"/>
      <p:bldP spid="27671" grpId="1" animBg="1"/>
      <p:bldP spid="27672" grpId="0" animBg="1"/>
      <p:bldP spid="27673" grpId="0" animBg="1"/>
      <p:bldP spid="27673" grpId="1" animBg="1"/>
      <p:bldP spid="27674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9" grpId="0"/>
      <p:bldP spid="50" grpId="0" animBg="1"/>
      <p:bldP spid="50" grpId="1" animBg="1"/>
      <p:bldP spid="51" grpId="0"/>
      <p:bldP spid="51" grpId="1"/>
      <p:bldP spid="52" grpId="0"/>
      <p:bldP spid="53" grpId="0"/>
      <p:bldP spid="54" grpId="0"/>
      <p:bldP spid="65" grpId="0"/>
      <p:bldP spid="68" grpId="0"/>
      <p:bldP spid="68" grpId="1"/>
      <p:bldP spid="69" grpId="0"/>
      <p:bldP spid="70" grpId="0"/>
      <p:bldP spid="71" grpId="0"/>
      <p:bldP spid="7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500034" y="2857417"/>
            <a:ext cx="0" cy="115484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200126" y="2841907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714480" y="2830477"/>
            <a:ext cx="0" cy="115484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395625" y="2857417"/>
            <a:ext cx="0" cy="11548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3002136" y="2830477"/>
            <a:ext cx="0" cy="1154844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1916800" y="2825089"/>
            <a:ext cx="0" cy="2602440"/>
          </a:xfrm>
          <a:prstGeom prst="line">
            <a:avLst/>
          </a:prstGeom>
          <a:noFill/>
          <a:ln w="76200">
            <a:solidFill>
              <a:srgbClr val="993366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36"/>
          <p:cNvGrpSpPr/>
          <p:nvPr/>
        </p:nvGrpSpPr>
        <p:grpSpPr>
          <a:xfrm rot="19059571">
            <a:off x="5724363" y="3350647"/>
            <a:ext cx="1035045" cy="428628"/>
            <a:chOff x="5357818" y="6000768"/>
            <a:chExt cx="1035045" cy="42862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3820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025968" y="6044619"/>
              <a:ext cx="164941" cy="347738"/>
              <a:chOff x="8203" y="2585"/>
              <a:chExt cx="141" cy="1302"/>
            </a:xfrm>
            <a:grpFill/>
          </p:grpSpPr>
          <p:sp>
            <p:nvSpPr>
              <p:cNvPr id="33822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3" name="Прямоугольник 42"/>
          <p:cNvSpPr/>
          <p:nvPr/>
        </p:nvSpPr>
        <p:spPr>
          <a:xfrm>
            <a:off x="357158" y="2214554"/>
            <a:ext cx="338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58728" y="2214554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3042" y="221455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/>
          </a:p>
        </p:txBody>
      </p:sp>
      <p:grpSp>
        <p:nvGrpSpPr>
          <p:cNvPr id="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2928926" y="2214554"/>
            <a:ext cx="33855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428596" y="542926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Прямоугольник 68"/>
          <p:cNvSpPr/>
          <p:nvPr/>
        </p:nvSpPr>
        <p:spPr>
          <a:xfrm>
            <a:off x="357158" y="6072206"/>
            <a:ext cx="125386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5 - лупа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9251659">
            <a:off x="7500958" y="4357694"/>
            <a:ext cx="188461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3 - проектор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9250571">
            <a:off x="3878468" y="3701716"/>
            <a:ext cx="23863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1 - фотоаппарат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lum bright="-20000" contrast="40000"/>
          </a:blip>
          <a:srcRect l="26250" t="15833" r="53125" b="56667"/>
          <a:stretch>
            <a:fillRect/>
          </a:stretch>
        </p:blipFill>
        <p:spPr bwMode="auto">
          <a:xfrm>
            <a:off x="0" y="0"/>
            <a:ext cx="314327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9">
            <a:lum bright="-20000" contrast="40000"/>
          </a:blip>
          <a:srcRect l="51094" t="15833" r="26406" b="56667"/>
          <a:stretch>
            <a:fillRect/>
          </a:stretch>
        </p:blipFill>
        <p:spPr bwMode="auto">
          <a:xfrm>
            <a:off x="4643438" y="4500546"/>
            <a:ext cx="342902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5" name="TextBox 84"/>
          <p:cNvSpPr txBox="1"/>
          <p:nvPr/>
        </p:nvSpPr>
        <p:spPr>
          <a:xfrm>
            <a:off x="3286116" y="0"/>
            <a:ext cx="157163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Стр.211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114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00"/>
                            </p:stCondLst>
                            <p:childTnLst>
                              <p:par>
                                <p:cTn id="1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1" dur="10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6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8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2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000"/>
                            </p:stCondLst>
                            <p:childTnLst>
                              <p:par>
                                <p:cTn id="2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3" grpId="0" animBg="1"/>
      <p:bldP spid="33814" grpId="0" animBg="1"/>
      <p:bldP spid="33815" grpId="0" animBg="1"/>
      <p:bldP spid="33816" grpId="0" animBg="1"/>
      <p:bldP spid="33817" grpId="0" animBg="1"/>
      <p:bldP spid="33818" grpId="0" animBg="1"/>
      <p:bldP spid="33819" grpId="0" animBg="1"/>
      <p:bldP spid="29" grpId="0" animBg="1"/>
      <p:bldP spid="30" grpId="0"/>
      <p:bldP spid="31" grpId="0" animBg="1"/>
      <p:bldP spid="32" grpId="0"/>
      <p:bldP spid="33797" grpId="0" animBg="1"/>
      <p:bldP spid="43" grpId="0" animBg="1"/>
      <p:bldP spid="44" grpId="0" animBg="1"/>
      <p:bldP spid="45" grpId="0" animBg="1"/>
      <p:bldP spid="51" grpId="0" animBg="1"/>
      <p:bldP spid="52" grpId="0" animBg="1"/>
      <p:bldP spid="58" grpId="0" animBg="1"/>
      <p:bldP spid="69" grpId="0" animBg="1"/>
      <p:bldP spid="70" grpId="0" animBg="1"/>
      <p:bldP spid="71" grpId="0" animBg="1"/>
      <p:bldP spid="79" grpId="0" animBg="1"/>
      <p:bldP spid="80" grpId="0" animBg="1"/>
      <p:bldP spid="82" grpId="0" animBg="1"/>
      <p:bldP spid="8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854378" y="2678054"/>
            <a:ext cx="3717622" cy="4571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4572000" y="428604"/>
            <a:ext cx="0" cy="2667760"/>
          </a:xfrm>
          <a:prstGeom prst="line">
            <a:avLst/>
          </a:prstGeom>
          <a:noFill/>
          <a:ln w="4127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 flipV="1">
            <a:off x="714348" y="1857365"/>
            <a:ext cx="7786742" cy="547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836163" y="1031961"/>
            <a:ext cx="0" cy="1646093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 type="none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854378" y="986242"/>
            <a:ext cx="3717622" cy="4571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4572000" y="1000108"/>
            <a:ext cx="3786214" cy="22145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845270" y="1042845"/>
            <a:ext cx="3726730" cy="138602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V="1">
            <a:off x="836162" y="1357297"/>
            <a:ext cx="3735837" cy="132075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rot="240000">
            <a:off x="6890132" y="1410926"/>
            <a:ext cx="60664" cy="927635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V="1">
            <a:off x="4572000" y="428604"/>
            <a:ext cx="4071966" cy="230060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-32" y="0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Построение изображений  в тонкой линзе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Oval 5"/>
          <p:cNvSpPr>
            <a:spLocks noChangeArrowheads="1"/>
          </p:cNvSpPr>
          <p:nvPr/>
        </p:nvSpPr>
        <p:spPr bwMode="auto">
          <a:xfrm>
            <a:off x="4543595" y="1861232"/>
            <a:ext cx="49922" cy="49922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" name="Oval 5"/>
          <p:cNvSpPr>
            <a:spLocks noChangeArrowheads="1"/>
          </p:cNvSpPr>
          <p:nvPr/>
        </p:nvSpPr>
        <p:spPr bwMode="auto">
          <a:xfrm>
            <a:off x="3071802" y="1857364"/>
            <a:ext cx="71438" cy="7143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" name="Oval 5"/>
          <p:cNvSpPr>
            <a:spLocks noChangeArrowheads="1"/>
          </p:cNvSpPr>
          <p:nvPr/>
        </p:nvSpPr>
        <p:spPr bwMode="auto">
          <a:xfrm>
            <a:off x="6072198" y="1846606"/>
            <a:ext cx="45719" cy="7143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92116" y="61242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572264" y="2428868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4282" y="2428868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В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572264" y="1000108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В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236472" y="1618791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>
            <a:off x="7737332" y="1760873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rot="16200000" flipH="1">
            <a:off x="8036743" y="1678769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0" y="3071810"/>
            <a:ext cx="4286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 видов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изображений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Line 8"/>
          <p:cNvSpPr>
            <a:spLocks noChangeShapeType="1"/>
          </p:cNvSpPr>
          <p:nvPr/>
        </p:nvSpPr>
        <p:spPr bwMode="auto">
          <a:xfrm flipV="1">
            <a:off x="4543594" y="2378946"/>
            <a:ext cx="3717622" cy="4571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Line 3"/>
          <p:cNvSpPr>
            <a:spLocks noChangeShapeType="1"/>
          </p:cNvSpPr>
          <p:nvPr/>
        </p:nvSpPr>
        <p:spPr bwMode="auto">
          <a:xfrm>
            <a:off x="4568132" y="1374946"/>
            <a:ext cx="3717622" cy="4571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Line 5"/>
          <p:cNvSpPr>
            <a:spLocks noChangeShapeType="1"/>
          </p:cNvSpPr>
          <p:nvPr/>
        </p:nvSpPr>
        <p:spPr bwMode="auto">
          <a:xfrm flipH="1">
            <a:off x="4572000" y="3929066"/>
            <a:ext cx="0" cy="2667760"/>
          </a:xfrm>
          <a:prstGeom prst="line">
            <a:avLst/>
          </a:prstGeom>
          <a:noFill/>
          <a:ln w="4127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Line 6"/>
          <p:cNvSpPr>
            <a:spLocks noChangeShapeType="1"/>
          </p:cNvSpPr>
          <p:nvPr/>
        </p:nvSpPr>
        <p:spPr bwMode="auto">
          <a:xfrm flipV="1">
            <a:off x="714348" y="5214950"/>
            <a:ext cx="7786742" cy="547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Oval 5"/>
          <p:cNvSpPr>
            <a:spLocks noChangeArrowheads="1"/>
          </p:cNvSpPr>
          <p:nvPr/>
        </p:nvSpPr>
        <p:spPr bwMode="auto">
          <a:xfrm>
            <a:off x="3071802" y="5214950"/>
            <a:ext cx="71438" cy="7143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Oval 5"/>
          <p:cNvSpPr>
            <a:spLocks noChangeArrowheads="1"/>
          </p:cNvSpPr>
          <p:nvPr/>
        </p:nvSpPr>
        <p:spPr bwMode="auto">
          <a:xfrm>
            <a:off x="6000760" y="5214950"/>
            <a:ext cx="45719" cy="7143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75" name="Line 8"/>
          <p:cNvSpPr>
            <a:spLocks noChangeShapeType="1"/>
          </p:cNvSpPr>
          <p:nvPr/>
        </p:nvSpPr>
        <p:spPr bwMode="auto">
          <a:xfrm rot="-120000">
            <a:off x="2214546" y="4617724"/>
            <a:ext cx="2357454" cy="4571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" name="Line 10"/>
          <p:cNvSpPr>
            <a:spLocks noChangeShapeType="1"/>
          </p:cNvSpPr>
          <p:nvPr/>
        </p:nvSpPr>
        <p:spPr bwMode="auto">
          <a:xfrm>
            <a:off x="2214546" y="4643446"/>
            <a:ext cx="2357454" cy="164307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Line 9"/>
          <p:cNvSpPr>
            <a:spLocks noChangeShapeType="1"/>
          </p:cNvSpPr>
          <p:nvPr/>
        </p:nvSpPr>
        <p:spPr bwMode="auto">
          <a:xfrm>
            <a:off x="4572000" y="4632537"/>
            <a:ext cx="4572000" cy="19397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Line 8"/>
          <p:cNvSpPr>
            <a:spLocks noChangeShapeType="1"/>
          </p:cNvSpPr>
          <p:nvPr/>
        </p:nvSpPr>
        <p:spPr bwMode="auto">
          <a:xfrm flipV="1">
            <a:off x="4572000" y="6219795"/>
            <a:ext cx="4140000" cy="4571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7165034" y="4619187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0" y="6273225"/>
            <a:ext cx="2714612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Стр.18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214546" y="4640380"/>
            <a:ext cx="57150" cy="58738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Rectangle 2"/>
          <p:cNvSpPr>
            <a:spLocks noChangeArrowheads="1"/>
          </p:cNvSpPr>
          <p:nvPr/>
        </p:nvSpPr>
        <p:spPr bwMode="auto">
          <a:xfrm>
            <a:off x="8300082" y="6190942"/>
            <a:ext cx="57150" cy="58738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3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0"/>
                            </p:stCondLst>
                            <p:childTnLst>
                              <p:par>
                                <p:cTn id="1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0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  <p:bldP spid="27653" grpId="0" animBg="1"/>
      <p:bldP spid="27654" grpId="0" animBg="1"/>
      <p:bldP spid="27655" grpId="0" animBg="1"/>
      <p:bldP spid="27656" grpId="0" animBg="1"/>
      <p:bldP spid="27657" grpId="0" animBg="1"/>
      <p:bldP spid="27658" grpId="0" animBg="1"/>
      <p:bldP spid="27659" grpId="0" animBg="1"/>
      <p:bldP spid="27660" grpId="0" animBg="1"/>
      <p:bldP spid="27661" grpId="0" animBg="1"/>
      <p:bldP spid="43" grpId="0" animBg="1"/>
      <p:bldP spid="44" grpId="0" animBg="1"/>
      <p:bldP spid="45" grpId="0" animBg="1"/>
      <p:bldP spid="49" grpId="0"/>
      <p:bldP spid="51" grpId="0"/>
      <p:bldP spid="51" grpId="1"/>
      <p:bldP spid="52" grpId="0"/>
      <p:bldP spid="53" grpId="0"/>
      <p:bldP spid="54" grpId="0" animBg="1"/>
      <p:bldP spid="68" grpId="0"/>
      <p:bldP spid="68" grpId="1"/>
      <p:bldP spid="55" grpId="0" animBg="1"/>
      <p:bldP spid="56" grpId="0" animBg="1"/>
      <p:bldP spid="58" grpId="0" animBg="1"/>
      <p:bldP spid="60" grpId="0" animBg="1"/>
      <p:bldP spid="72" grpId="0" animBg="1"/>
      <p:bldP spid="73" grpId="0" animBg="1"/>
      <p:bldP spid="75" grpId="0" animBg="1"/>
      <p:bldP spid="77" grpId="0" animBg="1"/>
      <p:bldP spid="76" grpId="0" animBg="1"/>
      <p:bldP spid="78" grpId="0" animBg="1"/>
      <p:bldP spid="80" grpId="0"/>
      <p:bldP spid="1026" grpId="0" animBg="1"/>
      <p:bldP spid="8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lum bright="-20000" contrast="30000"/>
          </a:blip>
          <a:srcRect l="8076" t="53698" r="4771" b="14463"/>
          <a:stretch>
            <a:fillRect/>
          </a:stretch>
        </p:blipFill>
        <p:spPr bwMode="auto">
          <a:xfrm>
            <a:off x="0" y="0"/>
            <a:ext cx="9143999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7689552" y="5445224"/>
            <a:ext cx="1454448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Стр.164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№20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67-68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lum bright="-20000" contrast="40000"/>
          </a:blip>
          <a:srcRect l="7466" t="8672" r="5908" b="4046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100392" y="6237312"/>
            <a:ext cx="1043608" cy="312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Стр.167</a:t>
            </a:r>
            <a:endParaRPr kumimoji="0" lang="ru-RU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157160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02608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5272607">
            <a:off x="257948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266667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19"/>
          <p:cNvSpPr>
            <a:spLocks/>
          </p:cNvSpPr>
          <p:nvPr/>
        </p:nvSpPr>
        <p:spPr bwMode="auto">
          <a:xfrm rot="16651231">
            <a:off x="2400308" y="750175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1"/>
          <p:cNvSpPr>
            <a:spLocks/>
          </p:cNvSpPr>
          <p:nvPr/>
        </p:nvSpPr>
        <p:spPr bwMode="auto">
          <a:xfrm>
            <a:off x="2678282" y="711239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1392" y="25299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6460" y="25939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428736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928802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0" y="1643050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83283" y="3024880"/>
            <a:ext cx="2355609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357158" y="3049150"/>
            <a:ext cx="2407859" cy="109434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383283" y="3049150"/>
            <a:ext cx="2105244" cy="2034254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1460941" y="3049150"/>
            <a:ext cx="1304076" cy="50966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74004" y="3088864"/>
            <a:ext cx="1291013" cy="9774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500166" y="3013072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95775" y="3572055"/>
            <a:ext cx="1254003" cy="59571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447879" y="4079515"/>
            <a:ext cx="1129909" cy="1105381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 flipH="1">
            <a:off x="2500298" y="3857628"/>
            <a:ext cx="1232232" cy="1487079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78"/>
          <p:cNvGrpSpPr/>
          <p:nvPr/>
        </p:nvGrpSpPr>
        <p:grpSpPr>
          <a:xfrm>
            <a:off x="1432544" y="2643182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428992" y="0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6" name="Line 32"/>
          <p:cNvSpPr>
            <a:spLocks noChangeShapeType="1"/>
          </p:cNvSpPr>
          <p:nvPr/>
        </p:nvSpPr>
        <p:spPr bwMode="auto">
          <a:xfrm flipH="1">
            <a:off x="6349323" y="357166"/>
            <a:ext cx="467508" cy="503826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6364568" y="876031"/>
            <a:ext cx="876578" cy="606596"/>
          </a:xfrm>
          <a:prstGeom prst="line">
            <a:avLst/>
          </a:prstGeom>
          <a:noFill/>
          <a:ln w="444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5500694" y="502549"/>
            <a:ext cx="3071834" cy="1854881"/>
            <a:chOff x="6716" y="7054"/>
            <a:chExt cx="1209" cy="740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6716" y="7054"/>
              <a:ext cx="359" cy="638"/>
              <a:chOff x="1538" y="4966"/>
              <a:chExt cx="359" cy="638"/>
            </a:xfrm>
          </p:grpSpPr>
          <p:sp>
            <p:nvSpPr>
              <p:cNvPr id="26660" name="Line 36"/>
              <p:cNvSpPr>
                <a:spLocks noChangeShapeType="1"/>
              </p:cNvSpPr>
              <p:nvPr/>
            </p:nvSpPr>
            <p:spPr bwMode="auto">
              <a:xfrm>
                <a:off x="1711" y="5184"/>
                <a:ext cx="0" cy="4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1" name="Freeform 37"/>
              <p:cNvSpPr>
                <a:spLocks/>
              </p:cNvSpPr>
              <p:nvPr/>
            </p:nvSpPr>
            <p:spPr bwMode="auto">
              <a:xfrm>
                <a:off x="1538" y="4966"/>
                <a:ext cx="359" cy="457"/>
              </a:xfrm>
              <a:custGeom>
                <a:avLst/>
                <a:gdLst/>
                <a:ahLst/>
                <a:cxnLst>
                  <a:cxn ang="0">
                    <a:pos x="173" y="431"/>
                  </a:cxn>
                  <a:cxn ang="0">
                    <a:pos x="52" y="420"/>
                  </a:cxn>
                  <a:cxn ang="0">
                    <a:pos x="0" y="316"/>
                  </a:cxn>
                  <a:cxn ang="0">
                    <a:pos x="132" y="16"/>
                  </a:cxn>
                  <a:cxn ang="0">
                    <a:pos x="207" y="39"/>
                  </a:cxn>
                  <a:cxn ang="0">
                    <a:pos x="282" y="62"/>
                  </a:cxn>
                  <a:cxn ang="0">
                    <a:pos x="334" y="126"/>
                  </a:cxn>
                  <a:cxn ang="0">
                    <a:pos x="294" y="350"/>
                  </a:cxn>
                  <a:cxn ang="0">
                    <a:pos x="225" y="431"/>
                  </a:cxn>
                  <a:cxn ang="0">
                    <a:pos x="173" y="431"/>
                  </a:cxn>
                </a:cxnLst>
                <a:rect l="0" t="0" r="r" b="b"/>
                <a:pathLst>
                  <a:path w="359" h="457">
                    <a:moveTo>
                      <a:pt x="173" y="431"/>
                    </a:moveTo>
                    <a:cubicBezTo>
                      <a:pt x="136" y="443"/>
                      <a:pt x="88" y="426"/>
                      <a:pt x="52" y="420"/>
                    </a:cubicBezTo>
                    <a:cubicBezTo>
                      <a:pt x="20" y="378"/>
                      <a:pt x="13" y="364"/>
                      <a:pt x="0" y="316"/>
                    </a:cubicBezTo>
                    <a:cubicBezTo>
                      <a:pt x="10" y="186"/>
                      <a:pt x="20" y="95"/>
                      <a:pt x="132" y="16"/>
                    </a:cubicBezTo>
                    <a:cubicBezTo>
                      <a:pt x="159" y="23"/>
                      <a:pt x="184" y="24"/>
                      <a:pt x="207" y="39"/>
                    </a:cubicBezTo>
                    <a:cubicBezTo>
                      <a:pt x="235" y="0"/>
                      <a:pt x="248" y="52"/>
                      <a:pt x="282" y="62"/>
                    </a:cubicBezTo>
                    <a:cubicBezTo>
                      <a:pt x="304" y="86"/>
                      <a:pt x="323" y="94"/>
                      <a:pt x="334" y="126"/>
                    </a:cubicBezTo>
                    <a:cubicBezTo>
                      <a:pt x="332" y="172"/>
                      <a:pt x="359" y="308"/>
                      <a:pt x="294" y="350"/>
                    </a:cubicBezTo>
                    <a:cubicBezTo>
                      <a:pt x="275" y="379"/>
                      <a:pt x="261" y="418"/>
                      <a:pt x="225" y="431"/>
                    </a:cubicBezTo>
                    <a:cubicBezTo>
                      <a:pt x="176" y="449"/>
                      <a:pt x="184" y="457"/>
                      <a:pt x="173" y="431"/>
                    </a:cubicBezTo>
                    <a:close/>
                  </a:path>
                </a:pathLst>
              </a:custGeom>
              <a:solidFill>
                <a:srgbClr val="33996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38"/>
            <p:cNvGrpSpPr>
              <a:grpSpLocks/>
            </p:cNvGrpSpPr>
            <p:nvPr/>
          </p:nvGrpSpPr>
          <p:grpSpPr bwMode="auto">
            <a:xfrm rot="21009322" flipH="1">
              <a:off x="7359" y="7120"/>
              <a:ext cx="566" cy="674"/>
              <a:chOff x="3340" y="2819"/>
              <a:chExt cx="566" cy="674"/>
            </a:xfrm>
          </p:grpSpPr>
          <p:sp>
            <p:nvSpPr>
              <p:cNvPr id="26663" name="Arc 39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4" name="Line 40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5" name="Line 41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6" name="Oval 42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7" name="Группа 84"/>
          <p:cNvGrpSpPr/>
          <p:nvPr/>
        </p:nvGrpSpPr>
        <p:grpSpPr>
          <a:xfrm>
            <a:off x="6883089" y="3143248"/>
            <a:ext cx="24279" cy="1785950"/>
            <a:chOff x="6883089" y="3143248"/>
            <a:chExt cx="24279" cy="1785950"/>
          </a:xfrm>
        </p:grpSpPr>
        <p:sp>
          <p:nvSpPr>
            <p:cNvPr id="26668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69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>
            <a:off x="7643834" y="3453449"/>
            <a:ext cx="357060" cy="9049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Line 46"/>
          <p:cNvSpPr>
            <a:spLocks noChangeShapeType="1"/>
          </p:cNvSpPr>
          <p:nvPr/>
        </p:nvSpPr>
        <p:spPr bwMode="auto">
          <a:xfrm flipH="1">
            <a:off x="5786446" y="3470748"/>
            <a:ext cx="267937" cy="88694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5714956" y="5214955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9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55892" y="241522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55"/>
          <p:cNvSpPr txBox="1">
            <a:spLocks noChangeArrowheads="1"/>
          </p:cNvSpPr>
          <p:nvPr/>
        </p:nvSpPr>
        <p:spPr bwMode="auto">
          <a:xfrm>
            <a:off x="4857752" y="2071678"/>
            <a:ext cx="30718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Рассеянное…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858016" y="3429000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6072198" y="3425639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endCxn id="26670" idx="1"/>
          </p:cNvCxnSpPr>
          <p:nvPr/>
        </p:nvCxnSpPr>
        <p:spPr>
          <a:xfrm>
            <a:off x="6929454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822256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571868" y="3429000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26431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3033710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333305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929322" y="2786058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10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000"/>
                            </p:stCondLst>
                            <p:childTnLst>
                              <p:par>
                                <p:cTn id="208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000"/>
                            </p:stCondLst>
                            <p:childTnLst>
                              <p:par>
                                <p:cTn id="21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2" grpId="1"/>
      <p:bldP spid="23" grpId="0" animBg="1"/>
      <p:bldP spid="26641" grpId="0" animBg="1"/>
      <p:bldP spid="26642" grpId="0" animBg="1"/>
      <p:bldP spid="26643" grpId="0" animBg="1"/>
      <p:bldP spid="26644" grpId="0" animBg="1"/>
      <p:bldP spid="26645" grpId="0" animBg="1"/>
      <p:bldP spid="26646" grpId="0" animBg="1"/>
      <p:bldP spid="26647" grpId="0" animBg="1"/>
      <p:bldP spid="26648" grpId="0" animBg="1"/>
      <p:bldP spid="42" grpId="0"/>
      <p:bldP spid="26656" grpId="0" animBg="1"/>
      <p:bldP spid="26657" grpId="0" animBg="1"/>
      <p:bldP spid="26670" grpId="0" animBg="1"/>
      <p:bldP spid="72" grpId="0" animBg="1"/>
      <p:bldP spid="26679" grpId="0"/>
      <p:bldP spid="68" grpId="0"/>
      <p:bldP spid="78" grpId="0"/>
      <p:bldP spid="80" grpId="0"/>
      <p:bldP spid="81" grpId="0"/>
      <p:bldP spid="82" grpId="0" animBg="1"/>
      <p:bldP spid="83" grpId="0" animBg="1"/>
      <p:bldP spid="83" grpId="1" animBg="1"/>
      <p:bldP spid="84" grpId="0" animBg="1"/>
      <p:bldP spid="8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-24"/>
            <a:ext cx="60722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апреля. 4 четверть.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16" y="6334804"/>
            <a:ext cx="485781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Справочник  стр.8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Оптика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наука о  свете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Оптика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часть физики, изучающая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световые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явления.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электромагнитная волна, раздражающая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сетчатку глаза.          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(длина волны  от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λ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=0,8 мкм, до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λ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=0,4 мкм)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Геометрическая оптика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часть оптики, в основе которой лежит   понятие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линия,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вдоль которой распространяется световая энергия.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Основной закон геометрической оптики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закон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прямолинейного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распространения света.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в случае, когда размеры препятствий и отверстий гораздо больше длины волны.)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отражения света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 падающий, луч отражённый и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перпендикуляр в точке падения лежат в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одной плоскости.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Угол падения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2F2F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равен углу отражения. 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Изображение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плоском зеркале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мнимое, прямое, равное.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сходятся лучи, шедшие до линзы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Группа 2"/>
          <p:cNvGrpSpPr/>
          <p:nvPr/>
        </p:nvGrpSpPr>
        <p:grpSpPr>
          <a:xfrm>
            <a:off x="7762718" y="4857760"/>
            <a:ext cx="24279" cy="1785950"/>
            <a:chOff x="6883089" y="3143248"/>
            <a:chExt cx="24279" cy="1785950"/>
          </a:xfrm>
        </p:grpSpPr>
        <p:sp>
          <p:nvSpPr>
            <p:cNvPr id="4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Line 46"/>
          <p:cNvSpPr>
            <a:spLocks noChangeShapeType="1"/>
          </p:cNvSpPr>
          <p:nvPr/>
        </p:nvSpPr>
        <p:spPr bwMode="auto">
          <a:xfrm>
            <a:off x="8523463" y="5167961"/>
            <a:ext cx="357060" cy="9049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46"/>
          <p:cNvSpPr>
            <a:spLocks noChangeShapeType="1"/>
          </p:cNvSpPr>
          <p:nvPr/>
        </p:nvSpPr>
        <p:spPr bwMode="auto">
          <a:xfrm flipH="1">
            <a:off x="6666075" y="5185260"/>
            <a:ext cx="267937" cy="88694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3643306" y="5572140"/>
            <a:ext cx="2620885" cy="707679"/>
            <a:chOff x="6574" y="8636"/>
            <a:chExt cx="1057" cy="528"/>
          </a:xfrm>
        </p:grpSpPr>
        <p:sp>
          <p:nvSpPr>
            <p:cNvPr id="9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8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11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12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cxnSp>
        <p:nvCxnSpPr>
          <p:cNvPr id="13" name="Прямая соединительная линия 12"/>
          <p:cNvCxnSpPr/>
          <p:nvPr/>
        </p:nvCxnSpPr>
        <p:spPr>
          <a:xfrm>
            <a:off x="7737645" y="5143512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6" idx="1"/>
          </p:cNvCxnSpPr>
          <p:nvPr/>
        </p:nvCxnSpPr>
        <p:spPr>
          <a:xfrm>
            <a:off x="7809083" y="6072206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701885" y="6072206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 Box 55"/>
          <p:cNvSpPr txBox="1">
            <a:spLocks noChangeArrowheads="1"/>
          </p:cNvSpPr>
          <p:nvPr/>
        </p:nvSpPr>
        <p:spPr bwMode="auto">
          <a:xfrm>
            <a:off x="6808951" y="450057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000892" y="5143512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/>
      <p:bldP spid="6" grpId="0" animBg="1"/>
      <p:bldP spid="7" grpId="0" animBg="1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Линза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прозрачное тело,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D9D9D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ограниченное сферическими поверхностями.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Главная оптическая ось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линия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проходящая через центры сфер, ограничивающую линзу.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Тонкая линза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модель линзы, толщиной которой можно пренебречь по сравнению радиусами ограничивающих сфер.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Оптический центр линзы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точка </a:t>
            </a: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пересечения главной оптической оси и плоскости линзы.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Фокус линзы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точка, в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которой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сходятся лучи, шедшие до линзы параллельно.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H="1">
            <a:off x="4572000" y="4190264"/>
            <a:ext cx="0" cy="2667760"/>
          </a:xfrm>
          <a:prstGeom prst="line">
            <a:avLst/>
          </a:prstGeom>
          <a:noFill/>
          <a:ln w="4127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6"/>
          <p:cNvSpPr>
            <a:spLocks noChangeShapeType="1"/>
          </p:cNvSpPr>
          <p:nvPr/>
        </p:nvSpPr>
        <p:spPr bwMode="auto">
          <a:xfrm flipV="1">
            <a:off x="714348" y="5476148"/>
            <a:ext cx="7786742" cy="547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3071802" y="5476148"/>
            <a:ext cx="71438" cy="7143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6000760" y="5476148"/>
            <a:ext cx="45719" cy="7143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2214546" y="4904644"/>
            <a:ext cx="2357454" cy="164307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4572000" y="4893735"/>
            <a:ext cx="4572000" cy="19397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4572000" y="6480993"/>
            <a:ext cx="4140000" cy="4571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rot="-120000">
            <a:off x="2214546" y="4866739"/>
            <a:ext cx="2357454" cy="4571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8300082" y="6442096"/>
            <a:ext cx="57150" cy="58738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177970" y="4857760"/>
            <a:ext cx="57150" cy="58738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lum bright="-10000" contrast="30000"/>
          </a:blip>
          <a:srcRect l="57477" t="27644" r="16091" b="59766"/>
          <a:stretch>
            <a:fillRect/>
          </a:stretch>
        </p:blipFill>
        <p:spPr bwMode="auto">
          <a:xfrm>
            <a:off x="214282" y="71414"/>
            <a:ext cx="842968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286216" y="6334804"/>
            <a:ext cx="485781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Рабочая тетрадь стр.45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5226629" y="2143116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143504" y="285540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>
            <a:off x="4722191" y="3450945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93895" y="2524432"/>
            <a:ext cx="142876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7524708" y="905108"/>
            <a:ext cx="1285884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6915151" y="720527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 flipV="1">
            <a:off x="5357818" y="1214422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6248" y="330987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3165871" y="1394231"/>
            <a:ext cx="2426" cy="4929222"/>
          </a:xfrm>
          <a:prstGeom prst="line">
            <a:avLst/>
          </a:prstGeom>
          <a:ln w="57150">
            <a:solidFill>
              <a:srgbClr val="33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>
            <a:off x="1955064" y="190446"/>
            <a:ext cx="2424040" cy="492922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803301" y="2428868"/>
            <a:ext cx="1196931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3000372"/>
            <a:ext cx="344440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-464379" y="2678901"/>
            <a:ext cx="2357454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071670" y="3929066"/>
            <a:ext cx="1196931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00166" y="4500570"/>
            <a:ext cx="2624436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85918" y="1214422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74231" y="124267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5357818" y="3000560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785918" y="1226297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6822391" y="2464681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5504" y="2050526"/>
            <a:ext cx="224234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гипотенуза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43438" y="4071942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=30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57884" y="3857628"/>
            <a:ext cx="1714512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43" name="TextBox 42"/>
          <p:cNvSpPr txBox="1"/>
          <p:nvPr/>
        </p:nvSpPr>
        <p:spPr>
          <a:xfrm>
            <a:off x="2357422" y="1272589"/>
            <a:ext cx="128588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857884" y="4714884"/>
            <a:ext cx="171451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°=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5857884" y="5429264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15206" y="5429264"/>
            <a:ext cx="1357322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49" name="TextBox 48"/>
          <p:cNvSpPr txBox="1"/>
          <p:nvPr/>
        </p:nvSpPr>
        <p:spPr>
          <a:xfrm>
            <a:off x="6643702" y="542926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15506" y="6136059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01324" y="6286144"/>
            <a:ext cx="114300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53955" y="6317799"/>
            <a:ext cx="1202195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3" name="TextBox 52"/>
          <p:cNvSpPr txBox="1"/>
          <p:nvPr/>
        </p:nvSpPr>
        <p:spPr>
          <a:xfrm>
            <a:off x="8013275" y="6329674"/>
            <a:ext cx="1202195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0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0"/>
            <a:ext cx="57150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285852" y="35977"/>
            <a:ext cx="1928826" cy="62049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dirty="0"/>
          </a:p>
        </p:txBody>
      </p:sp>
      <p:sp>
        <p:nvSpPr>
          <p:cNvPr id="57" name="TextBox 56"/>
          <p:cNvSpPr txBox="1"/>
          <p:nvPr/>
        </p:nvSpPr>
        <p:spPr>
          <a:xfrm>
            <a:off x="-71470" y="642918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1035" y="714355"/>
            <a:ext cx="108344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31167" y="745447"/>
            <a:ext cx="1071570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52610" y="690230"/>
            <a:ext cx="857224" cy="58477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32" y="12087"/>
            <a:ext cx="49291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Скругленный прямоугольник 40"/>
          <p:cNvSpPr/>
          <p:nvPr/>
        </p:nvSpPr>
        <p:spPr>
          <a:xfrm>
            <a:off x="178689" y="6393771"/>
            <a:ext cx="857224" cy="285752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702605" y="6215082"/>
            <a:ext cx="928694" cy="28575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358082" y="392906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46" name="TextBox 45"/>
          <p:cNvSpPr txBox="1"/>
          <p:nvPr/>
        </p:nvSpPr>
        <p:spPr>
          <a:xfrm>
            <a:off x="7429520" y="464344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61" name="TextBox 60"/>
          <p:cNvSpPr txBox="1"/>
          <p:nvPr/>
        </p:nvSpPr>
        <p:spPr>
          <a:xfrm>
            <a:off x="6000696" y="0"/>
            <a:ext cx="307189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Рабочая тетрадь стр.59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90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mph" presetSubtype="0" repeatCount="1000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38668E-6 L 0.62639 -0.26735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-13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08E-6 L 0.43889 0.01249 " pathEditMode="relative" rAng="0" ptsTypes="AA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0" y="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3.65402E-6 L 0.26701 -0.23381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3.78353E-6 L 0.43889 0.27705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500"/>
                            </p:stCondLst>
                            <p:childTnLst>
                              <p:par>
                                <p:cTn id="2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000"/>
                            </p:stCondLst>
                            <p:childTnLst>
                              <p:par>
                                <p:cTn id="2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000"/>
                            </p:stCondLst>
                            <p:childTnLst>
                              <p:par>
                                <p:cTn id="2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 animBg="1"/>
      <p:bldP spid="3" grpId="0" animBg="1"/>
      <p:bldP spid="4" grpId="0" animBg="1"/>
      <p:bldP spid="4" grpId="1" animBg="1"/>
      <p:bldP spid="4" grpId="2" animBg="1"/>
      <p:bldP spid="5" grpId="0" animBg="1"/>
      <p:bldP spid="6" grpId="0" animBg="1"/>
      <p:bldP spid="9" grpId="0"/>
      <p:bldP spid="15" grpId="0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/>
      <p:bldP spid="7" grpId="0" animBg="1"/>
      <p:bldP spid="39" grpId="0"/>
      <p:bldP spid="40" grpId="0" animBg="1"/>
      <p:bldP spid="43" grpId="0" animBg="1"/>
      <p:bldP spid="4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41" grpId="0" animBg="1"/>
      <p:bldP spid="41" grpId="1" animBg="1"/>
      <p:bldP spid="45" grpId="0" animBg="1"/>
      <p:bldP spid="45" grpId="1" animBg="1"/>
      <p:bldP spid="42" grpId="0" animBg="1"/>
      <p:bldP spid="4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5226629" y="2143116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143504" y="285540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98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 anchor="ctr">
            <a:spAutoFit/>
          </a:bodyPr>
          <a:lstStyle/>
          <a:p>
            <a:pPr eaLnBrk="0" hangingPunct="0">
              <a:tabLst>
                <a:tab pos="1231900" algn="l"/>
              </a:tabLst>
            </a:pPr>
            <a:endParaRPr lang="ru-RU"/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>
            <a:off x="4722191" y="3450945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93895" y="2524432"/>
            <a:ext cx="142876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7524708" y="905108"/>
            <a:ext cx="1285884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6915151" y="720527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 flipV="1">
            <a:off x="5357818" y="1214422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6248" y="330987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3165871" y="1394231"/>
            <a:ext cx="2426" cy="4929222"/>
          </a:xfrm>
          <a:prstGeom prst="line">
            <a:avLst/>
          </a:prstGeom>
          <a:ln w="57150">
            <a:solidFill>
              <a:srgbClr val="33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>
            <a:off x="1955064" y="190446"/>
            <a:ext cx="2424040" cy="492922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803301" y="2428868"/>
            <a:ext cx="1196931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3000372"/>
            <a:ext cx="344440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-464379" y="2678901"/>
            <a:ext cx="2357454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071670" y="3929066"/>
            <a:ext cx="1196931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00166" y="4500570"/>
            <a:ext cx="2624436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85918" y="1214422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85918" y="1230799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5357818" y="3000560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785918" y="1214422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6822391" y="2464681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5504" y="2050526"/>
            <a:ext cx="224234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гипотенуза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24"/>
            <a:ext cx="4929190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1611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repeatCount="1000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38668E-6 L 0.62639 -0.26735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-13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08E-6 L 0.43889 0.01249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0" y="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3.65402E-6 L 0.26701 -0.23381 " pathEditMode="relative" rAng="0" ptsTypes="AA">
                                      <p:cBhvr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3.78353E-6 L 0.43889 0.27705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 animBg="1"/>
      <p:bldP spid="3" grpId="0" animBg="1"/>
      <p:bldP spid="4" grpId="0" animBg="1"/>
      <p:bldP spid="4" grpId="1" animBg="1"/>
      <p:bldP spid="4" grpId="2" animBg="1"/>
      <p:bldP spid="5" grpId="0" animBg="1"/>
      <p:bldP spid="6" grpId="0" animBg="1"/>
      <p:bldP spid="9" grpId="0"/>
      <p:bldP spid="15" grpId="0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5"/>
          <p:cNvGrpSpPr>
            <a:grpSpLocks/>
          </p:cNvGrpSpPr>
          <p:nvPr/>
        </p:nvGrpSpPr>
        <p:grpSpPr bwMode="auto">
          <a:xfrm rot="1175819" flipH="1">
            <a:off x="7588240" y="5090711"/>
            <a:ext cx="1232232" cy="1487079"/>
            <a:chOff x="3340" y="2819"/>
            <a:chExt cx="566" cy="674"/>
          </a:xfrm>
        </p:grpSpPr>
        <p:sp>
          <p:nvSpPr>
            <p:cNvPr id="3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824" y="11190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Лабораторная работа №14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8579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показателя преломления стекла.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729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7298"/>
            <a:ext cx="62872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плоскопараллельная пластинка,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линейка, источник света.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2357430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928934"/>
            <a:ext cx="4054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рапеция 7"/>
          <p:cNvSpPr/>
          <p:nvPr/>
        </p:nvSpPr>
        <p:spPr>
          <a:xfrm>
            <a:off x="5143504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5286380" y="2505824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 rot="865152">
            <a:off x="5976552" y="3578681"/>
            <a:ext cx="856760" cy="141451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>
            <a:off x="6143636" y="257726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rc 20"/>
          <p:cNvSpPr>
            <a:spLocks/>
          </p:cNvSpPr>
          <p:nvPr/>
        </p:nvSpPr>
        <p:spPr bwMode="auto">
          <a:xfrm flipV="1">
            <a:off x="6148422" y="3872677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43570" y="243438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29256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6626856" y="5077592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5500694" y="2714620"/>
            <a:ext cx="2571768" cy="286394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5886929" y="2917274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27"/>
          <p:cNvGrpSpPr/>
          <p:nvPr/>
        </p:nvGrpSpPr>
        <p:grpSpPr>
          <a:xfrm>
            <a:off x="928662" y="3857628"/>
            <a:ext cx="2611011" cy="1248448"/>
            <a:chOff x="360778" y="3496478"/>
            <a:chExt cx="2611011" cy="1248448"/>
          </a:xfrm>
        </p:grpSpPr>
        <p:grpSp>
          <p:nvGrpSpPr>
            <p:cNvPr id="20" name="Group 2"/>
            <p:cNvGrpSpPr>
              <a:grpSpLocks/>
            </p:cNvGrpSpPr>
            <p:nvPr/>
          </p:nvGrpSpPr>
          <p:grpSpPr bwMode="auto">
            <a:xfrm>
              <a:off x="360778" y="3496478"/>
              <a:ext cx="2364263" cy="1248448"/>
              <a:chOff x="2210" y="3256"/>
              <a:chExt cx="1255" cy="755"/>
            </a:xfrm>
          </p:grpSpPr>
          <p:grpSp>
            <p:nvGrpSpPr>
              <p:cNvPr id="23" name="Group 3"/>
              <p:cNvGrpSpPr>
                <a:grpSpLocks/>
              </p:cNvGrpSpPr>
              <p:nvPr/>
            </p:nvGrpSpPr>
            <p:grpSpPr bwMode="auto">
              <a:xfrm>
                <a:off x="2210" y="3256"/>
                <a:ext cx="1255" cy="755"/>
                <a:chOff x="10678" y="3557"/>
                <a:chExt cx="1517" cy="755"/>
              </a:xfrm>
            </p:grpSpPr>
            <p:sp>
              <p:nvSpPr>
                <p:cNvPr id="22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8" name="Group 5"/>
                <p:cNvGrpSpPr>
                  <a:grpSpLocks/>
                </p:cNvGrpSpPr>
                <p:nvPr/>
              </p:nvGrpSpPr>
              <p:grpSpPr bwMode="auto">
                <a:xfrm>
                  <a:off x="10678" y="3557"/>
                  <a:ext cx="1095" cy="755"/>
                  <a:chOff x="10336" y="3825"/>
                  <a:chExt cx="876" cy="755"/>
                </a:xfrm>
              </p:grpSpPr>
              <p:sp>
                <p:nvSpPr>
                  <p:cNvPr id="24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50" y="3825"/>
                    <a:ext cx="862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5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36" y="4130"/>
                    <a:ext cx="84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1" name="Line 8"/>
              <p:cNvSpPr>
                <a:spLocks noChangeShapeType="1"/>
              </p:cNvSpPr>
              <p:nvPr/>
            </p:nvSpPr>
            <p:spPr bwMode="auto">
              <a:xfrm>
                <a:off x="2377" y="3647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1790788" y="3837786"/>
              <a:ext cx="1181001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6072206"/>
            <a:ext cx="7715272" cy="73353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Указания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данный опыт повторить минимум 3 раза с различными углами!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081988" y="3901770"/>
            <a:ext cx="2286016" cy="135732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452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/>
      <p:bldP spid="14" grpId="0" animBg="1"/>
      <p:bldP spid="16" grpId="0" animBg="1"/>
      <p:bldP spid="17" grpId="0" animBg="1"/>
      <p:bldP spid="17" grpId="1" animBg="1"/>
      <p:bldP spid="18" grpId="0" animBg="1"/>
      <p:bldP spid="27" grpId="0" animBg="1"/>
      <p:bldP spid="3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-109251"/>
            <a:ext cx="4427984" cy="697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5"/>
          <p:cNvGrpSpPr>
            <a:grpSpLocks/>
          </p:cNvGrpSpPr>
          <p:nvPr/>
        </p:nvGrpSpPr>
        <p:grpSpPr bwMode="auto">
          <a:xfrm rot="1175819" flipH="1">
            <a:off x="3128304" y="5090711"/>
            <a:ext cx="1232232" cy="1487079"/>
            <a:chOff x="3340" y="2819"/>
            <a:chExt cx="566" cy="674"/>
          </a:xfrm>
        </p:grpSpPr>
        <p:sp>
          <p:nvSpPr>
            <p:cNvPr id="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Трапеция 8"/>
          <p:cNvSpPr/>
          <p:nvPr/>
        </p:nvSpPr>
        <p:spPr>
          <a:xfrm>
            <a:off x="683568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826444" y="2505824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 rot="865152">
            <a:off x="1516616" y="3578681"/>
            <a:ext cx="856760" cy="141451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1683700" y="257726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183634" y="243438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69320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2166920" y="5077592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1040758" y="2714620"/>
            <a:ext cx="2571768" cy="286394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20"/>
          <p:cNvSpPr>
            <a:spLocks/>
          </p:cNvSpPr>
          <p:nvPr/>
        </p:nvSpPr>
        <p:spPr bwMode="auto">
          <a:xfrm flipV="1">
            <a:off x="1706563" y="3872677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1445070" y="2917274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0043506"/>
              </p:ext>
            </p:extLst>
          </p:nvPr>
        </p:nvGraphicFramePr>
        <p:xfrm>
          <a:off x="0" y="-82024"/>
          <a:ext cx="5568914" cy="2377440"/>
        </p:xfrm>
        <a:graphic>
          <a:graphicData uri="http://schemas.openxmlformats.org/drawingml/2006/table">
            <a:tbl>
              <a:tblPr/>
              <a:tblGrid>
                <a:gridCol w="699903"/>
                <a:gridCol w="1227681"/>
                <a:gridCol w="1056630"/>
                <a:gridCol w="1295797"/>
                <a:gridCol w="1288903"/>
              </a:tblGrid>
              <a:tr h="10878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6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sng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sng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u="sng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kumimoji="0" lang="ru-RU" sz="2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…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…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…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</a:t>
                      </a:r>
                      <a:endParaRPr lang="ru-RU" sz="28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1,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1,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1,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6271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  <p:bldP spid="13" grpId="0"/>
      <p:bldP spid="14" grpId="0" animBg="1"/>
      <p:bldP spid="15" grpId="0" animBg="1"/>
      <p:bldP spid="16" grpId="0" animBg="1"/>
      <p:bldP spid="16" grpId="1" animBg="1"/>
      <p:bldP spid="1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 rot="1175819" flipH="1">
            <a:off x="3128304" y="5090711"/>
            <a:ext cx="1232232" cy="1487079"/>
            <a:chOff x="3340" y="2819"/>
            <a:chExt cx="566" cy="674"/>
          </a:xfrm>
        </p:grpSpPr>
        <p:sp>
          <p:nvSpPr>
            <p:cNvPr id="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Трапеция 8"/>
          <p:cNvSpPr/>
          <p:nvPr/>
        </p:nvSpPr>
        <p:spPr>
          <a:xfrm>
            <a:off x="683568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0" y="2714620"/>
            <a:ext cx="1688487" cy="751447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1683700" y="257726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25974" y="2528982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69320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1410475" y="309186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794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2" grpId="1" animBg="1"/>
      <p:bldP spid="13" grpId="0"/>
      <p:bldP spid="14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 rot="1175819" flipH="1">
            <a:off x="3128304" y="5090711"/>
            <a:ext cx="1232232" cy="1487079"/>
            <a:chOff x="3340" y="2819"/>
            <a:chExt cx="566" cy="674"/>
          </a:xfrm>
        </p:grpSpPr>
        <p:sp>
          <p:nvSpPr>
            <p:cNvPr id="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Трапеция 8"/>
          <p:cNvSpPr/>
          <p:nvPr/>
        </p:nvSpPr>
        <p:spPr>
          <a:xfrm>
            <a:off x="683568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571472" y="2357430"/>
            <a:ext cx="1117015" cy="1108637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1683700" y="1928802"/>
            <a:ext cx="4786" cy="435600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71538" y="235743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69320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1410475" y="2972946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417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2" grpId="1" animBg="1"/>
      <p:bldP spid="13" grpId="0"/>
      <p:bldP spid="14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495473"/>
                <a:gridCol w="7891398"/>
                <a:gridCol w="757129"/>
              </a:tblGrid>
              <a:tr h="16256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               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Урок - 3 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т20прел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29-1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6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 </a:t>
                      </a:r>
                      <a:r>
                        <a:rPr lang="ru-RU" sz="1800" b="1" i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  преломления. Ход лучей в призме.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768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 преломления света,  угол преломления, линза, рассеивающая и собирающая линзы,  фокус линзы, оптическая ось линзы ",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понимания  соответствующих закономерностей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28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преломления света,  угол преломления, линза, рассеивающая и собирающая линзы,  фокус линзы, оптическая ось линзы,  и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понимания соответствующих закономерностей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Способствовать развитию умений объяснять  физические процессы  и развивать умения строить типичные построения.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1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</a:t>
                      </a:r>
                      <a:r>
                        <a:rPr lang="ru-RU" sz="1800" b="1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УРОКА:</a:t>
                      </a: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1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2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Преломление  света.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2. Ход лучей в призме.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</a:t>
                      </a: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лучей в собирающей и рассеивающей линзах.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</a:t>
                      </a: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замечательных лучей в линзах.(</a:t>
                      </a: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CD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ROM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Д/З гр.№3.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(Демонстрация №1)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№20 с демонстрациями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"Физикой в картинках".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(CD-ROM)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</a:t>
                      </a:r>
                      <a:r>
                        <a:rPr lang="ru-RU" sz="1800" b="1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67,68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(т №20)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 rot="1175819" flipH="1">
            <a:off x="3128304" y="5090711"/>
            <a:ext cx="1232232" cy="1487079"/>
            <a:chOff x="3340" y="2819"/>
            <a:chExt cx="566" cy="674"/>
          </a:xfrm>
        </p:grpSpPr>
        <p:sp>
          <p:nvSpPr>
            <p:cNvPr id="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Трапеция 8"/>
          <p:cNvSpPr/>
          <p:nvPr/>
        </p:nvSpPr>
        <p:spPr>
          <a:xfrm>
            <a:off x="683568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1142976" y="1960334"/>
            <a:ext cx="545511" cy="1537265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1683700" y="1714488"/>
            <a:ext cx="4786" cy="435600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71538" y="1357298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69320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1410475" y="2464687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830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2" grpId="1" animBg="1"/>
      <p:bldP spid="13" grpId="0"/>
      <p:bldP spid="14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№20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65,66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5894" y="0"/>
            <a:ext cx="2583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8-5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98319" y="1772304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cap="all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закон  преломления.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85720" y="3714752"/>
            <a:ext cx="8572528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i="1" cap="all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Ход лучей в призме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285992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"/>
            <a:ext cx="828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ГЕОМЕТРИЧЕСКАЯ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ОПТИКА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98366"/>
            <a:ext cx="4214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линия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2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252823"/>
            <a:ext cx="3357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Прямолинейно!!?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63950"/>
            <a:ext cx="3786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З-Н отражения</a:t>
            </a:r>
            <a:endParaRPr lang="ru-RU" sz="2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зеркальное 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диффузное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357562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опытом…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335755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>
            <a:off x="3357554" y="144174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381203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rot="865152">
            <a:off x="4323162" y="1477653"/>
            <a:ext cx="640592" cy="1101289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rot="15272607">
            <a:off x="436543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445262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Arc 19"/>
          <p:cNvSpPr>
            <a:spLocks/>
          </p:cNvSpPr>
          <p:nvPr/>
        </p:nvSpPr>
        <p:spPr bwMode="auto">
          <a:xfrm rot="16651231">
            <a:off x="4186258" y="75241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Arc 20"/>
          <p:cNvSpPr>
            <a:spLocks/>
          </p:cNvSpPr>
          <p:nvPr/>
        </p:nvSpPr>
        <p:spPr bwMode="auto">
          <a:xfrm flipV="1">
            <a:off x="4452628" y="1799148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Arc 21"/>
          <p:cNvSpPr>
            <a:spLocks/>
          </p:cNvSpPr>
          <p:nvPr/>
        </p:nvSpPr>
        <p:spPr bwMode="auto">
          <a:xfrm>
            <a:off x="4464232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017342" y="2552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4472410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75880" y="2111057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1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1048" name="Text Box 24"/>
          <p:cNvSpPr txBox="1">
            <a:spLocks noChangeArrowheads="1"/>
          </p:cNvSpPr>
          <p:nvPr/>
        </p:nvSpPr>
        <p:spPr bwMode="auto">
          <a:xfrm>
            <a:off x="5731821" y="1942216"/>
            <a:ext cx="3357587" cy="67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3б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sin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2400" b="1" i="0" u="sng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sin </a:t>
            </a:r>
            <a:r>
              <a:rPr lang="en-US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en-US" sz="2400" b="1" u="sng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sng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2400" b="1" i="0" u="sng" strike="noStrike" cap="none" normalizeH="0" baseline="-2500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2" name="Text Box 28"/>
          <p:cNvSpPr txBox="1">
            <a:spLocks noChangeArrowheads="1"/>
          </p:cNvSpPr>
          <p:nvPr/>
        </p:nvSpPr>
        <p:spPr bwMode="auto">
          <a:xfrm>
            <a:off x="6181382" y="2215998"/>
            <a:ext cx="1019676" cy="355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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7412674" y="2173610"/>
            <a:ext cx="114300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sin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7090263" y="2096467"/>
            <a:ext cx="534709" cy="3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5" name="Text Box 31"/>
          <p:cNvSpPr txBox="1">
            <a:spLocks noChangeArrowheads="1"/>
          </p:cNvSpPr>
          <p:nvPr/>
        </p:nvSpPr>
        <p:spPr bwMode="auto">
          <a:xfrm>
            <a:off x="8306820" y="2061228"/>
            <a:ext cx="714348" cy="45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6" name="AutoShape 32"/>
          <p:cNvSpPr>
            <a:spLocks noChangeArrowheads="1"/>
          </p:cNvSpPr>
          <p:nvPr/>
        </p:nvSpPr>
        <p:spPr bwMode="auto">
          <a:xfrm>
            <a:off x="5715008" y="1830068"/>
            <a:ext cx="3246791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8" name="Line 34"/>
          <p:cNvSpPr>
            <a:spLocks noChangeShapeType="1"/>
          </p:cNvSpPr>
          <p:nvPr/>
        </p:nvSpPr>
        <p:spPr bwMode="auto">
          <a:xfrm flipV="1">
            <a:off x="3987310" y="3754320"/>
            <a:ext cx="742177" cy="602381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60" name="Group 36"/>
          <p:cNvGrpSpPr>
            <a:grpSpLocks/>
          </p:cNvGrpSpPr>
          <p:nvPr/>
        </p:nvGrpSpPr>
        <p:grpSpPr bwMode="auto">
          <a:xfrm>
            <a:off x="3143240" y="3899371"/>
            <a:ext cx="1376173" cy="1714348"/>
            <a:chOff x="8764" y="2386"/>
            <a:chExt cx="540" cy="1090"/>
          </a:xfrm>
        </p:grpSpPr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8768" y="2710"/>
              <a:ext cx="536" cy="766"/>
            </a:xfrm>
            <a:prstGeom prst="rect">
              <a:avLst/>
            </a:prstGeom>
            <a:solidFill>
              <a:srgbClr val="00FFFF"/>
            </a:solidFill>
            <a:ln w="508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8764" y="2401"/>
              <a:ext cx="0" cy="705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>
              <a:off x="9300" y="2386"/>
              <a:ext cx="0" cy="705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64" name="Line 40"/>
          <p:cNvSpPr>
            <a:spLocks noChangeShapeType="1"/>
          </p:cNvSpPr>
          <p:nvPr/>
        </p:nvSpPr>
        <p:spPr bwMode="auto">
          <a:xfrm>
            <a:off x="3998631" y="3908454"/>
            <a:ext cx="0" cy="1108821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" name="Line 41"/>
          <p:cNvSpPr>
            <a:spLocks noChangeShapeType="1"/>
          </p:cNvSpPr>
          <p:nvPr/>
        </p:nvSpPr>
        <p:spPr bwMode="auto">
          <a:xfrm flipV="1">
            <a:off x="3353314" y="3786190"/>
            <a:ext cx="1329630" cy="1083657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6" name="Line 42"/>
          <p:cNvSpPr>
            <a:spLocks noChangeShapeType="1"/>
          </p:cNvSpPr>
          <p:nvPr/>
        </p:nvSpPr>
        <p:spPr bwMode="auto">
          <a:xfrm flipV="1">
            <a:off x="3363377" y="4378721"/>
            <a:ext cx="616385" cy="120476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7" name="Line 43"/>
          <p:cNvSpPr>
            <a:spLocks noChangeShapeType="1"/>
          </p:cNvSpPr>
          <p:nvPr/>
        </p:nvSpPr>
        <p:spPr bwMode="auto">
          <a:xfrm flipV="1">
            <a:off x="3353314" y="3571876"/>
            <a:ext cx="0" cy="2024189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786446" y="2643182"/>
            <a:ext cx="28575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таблицы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опытом…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500430" y="5643578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Поднимается…                                         мельче…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39744" y="5360472"/>
            <a:ext cx="428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76512" y="4479670"/>
            <a:ext cx="571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sz="6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02" name="Group 78"/>
          <p:cNvGrpSpPr>
            <a:grpSpLocks/>
          </p:cNvGrpSpPr>
          <p:nvPr/>
        </p:nvGrpSpPr>
        <p:grpSpPr bwMode="auto">
          <a:xfrm rot="16844767" flipH="1">
            <a:off x="3650505" y="2918370"/>
            <a:ext cx="736454" cy="915339"/>
            <a:chOff x="3340" y="2819"/>
            <a:chExt cx="552" cy="673"/>
          </a:xfrm>
        </p:grpSpPr>
        <p:sp>
          <p:nvSpPr>
            <p:cNvPr id="1103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4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5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6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07" name="Group 83"/>
          <p:cNvGrpSpPr>
            <a:grpSpLocks/>
          </p:cNvGrpSpPr>
          <p:nvPr/>
        </p:nvGrpSpPr>
        <p:grpSpPr bwMode="auto">
          <a:xfrm>
            <a:off x="285720" y="3786190"/>
            <a:ext cx="1857388" cy="2000264"/>
            <a:chOff x="8763" y="2146"/>
            <a:chExt cx="537" cy="1105"/>
          </a:xfrm>
        </p:grpSpPr>
        <p:grpSp>
          <p:nvGrpSpPr>
            <p:cNvPr id="1108" name="Group 84"/>
            <p:cNvGrpSpPr>
              <a:grpSpLocks/>
            </p:cNvGrpSpPr>
            <p:nvPr/>
          </p:nvGrpSpPr>
          <p:grpSpPr bwMode="auto">
            <a:xfrm>
              <a:off x="8763" y="2251"/>
              <a:ext cx="537" cy="1000"/>
              <a:chOff x="8763" y="2386"/>
              <a:chExt cx="537" cy="1000"/>
            </a:xfrm>
          </p:grpSpPr>
          <p:sp>
            <p:nvSpPr>
              <p:cNvPr id="1109" name="Rectangle 85"/>
              <p:cNvSpPr>
                <a:spLocks noChangeArrowheads="1"/>
              </p:cNvSpPr>
              <p:nvPr/>
            </p:nvSpPr>
            <p:spPr bwMode="auto">
              <a:xfrm>
                <a:off x="8763" y="2620"/>
                <a:ext cx="536" cy="766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0" name="Line 86"/>
              <p:cNvSpPr>
                <a:spLocks noChangeShapeType="1"/>
              </p:cNvSpPr>
              <p:nvPr/>
            </p:nvSpPr>
            <p:spPr bwMode="auto">
              <a:xfrm>
                <a:off x="8764" y="2401"/>
                <a:ext cx="0" cy="70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1" name="Line 87"/>
              <p:cNvSpPr>
                <a:spLocks noChangeShapeType="1"/>
              </p:cNvSpPr>
              <p:nvPr/>
            </p:nvSpPr>
            <p:spPr bwMode="auto">
              <a:xfrm>
                <a:off x="9300" y="2386"/>
                <a:ext cx="0" cy="70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12" name="Group 88"/>
            <p:cNvGrpSpPr>
              <a:grpSpLocks/>
            </p:cNvGrpSpPr>
            <p:nvPr/>
          </p:nvGrpSpPr>
          <p:grpSpPr bwMode="auto">
            <a:xfrm>
              <a:off x="8984" y="2146"/>
              <a:ext cx="193" cy="1043"/>
              <a:chOff x="8984" y="2296"/>
              <a:chExt cx="193" cy="1043"/>
            </a:xfrm>
          </p:grpSpPr>
          <p:sp>
            <p:nvSpPr>
              <p:cNvPr id="1113" name="Line 89"/>
              <p:cNvSpPr>
                <a:spLocks noChangeShapeType="1"/>
              </p:cNvSpPr>
              <p:nvPr/>
            </p:nvSpPr>
            <p:spPr bwMode="auto">
              <a:xfrm flipV="1">
                <a:off x="8984" y="2634"/>
                <a:ext cx="168" cy="705"/>
              </a:xfrm>
              <a:prstGeom prst="line">
                <a:avLst/>
              </a:prstGeom>
              <a:noFill/>
              <a:ln w="825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4" name="Line 90"/>
              <p:cNvSpPr>
                <a:spLocks noChangeShapeType="1"/>
              </p:cNvSpPr>
              <p:nvPr/>
            </p:nvSpPr>
            <p:spPr bwMode="auto">
              <a:xfrm flipH="1">
                <a:off x="9146" y="2296"/>
                <a:ext cx="31" cy="368"/>
              </a:xfrm>
              <a:prstGeom prst="line">
                <a:avLst/>
              </a:prstGeom>
              <a:noFill/>
              <a:ln w="825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16" name="AutoShape 92"/>
          <p:cNvSpPr>
            <a:spLocks noChangeArrowheads="1"/>
          </p:cNvSpPr>
          <p:nvPr/>
        </p:nvSpPr>
        <p:spPr bwMode="auto">
          <a:xfrm>
            <a:off x="6148018" y="3571877"/>
            <a:ext cx="2021491" cy="2071701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7" name="Line 93"/>
          <p:cNvSpPr>
            <a:spLocks noChangeShapeType="1"/>
          </p:cNvSpPr>
          <p:nvPr/>
        </p:nvSpPr>
        <p:spPr bwMode="auto">
          <a:xfrm>
            <a:off x="6128284" y="4255009"/>
            <a:ext cx="1058230" cy="660825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8" name="Line 94"/>
          <p:cNvSpPr>
            <a:spLocks noChangeShapeType="1"/>
          </p:cNvSpPr>
          <p:nvPr/>
        </p:nvSpPr>
        <p:spPr bwMode="auto">
          <a:xfrm flipV="1">
            <a:off x="7299984" y="4448795"/>
            <a:ext cx="812790" cy="598089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19" name="Group 95"/>
          <p:cNvGrpSpPr>
            <a:grpSpLocks/>
          </p:cNvGrpSpPr>
          <p:nvPr/>
        </p:nvGrpSpPr>
        <p:grpSpPr bwMode="auto">
          <a:xfrm>
            <a:off x="5643570" y="4597968"/>
            <a:ext cx="2714644" cy="482375"/>
            <a:chOff x="13486" y="4688"/>
            <a:chExt cx="2201" cy="346"/>
          </a:xfrm>
        </p:grpSpPr>
        <p:sp>
          <p:nvSpPr>
            <p:cNvPr id="1120" name="Line 96"/>
            <p:cNvSpPr>
              <a:spLocks noChangeShapeType="1"/>
            </p:cNvSpPr>
            <p:nvPr/>
          </p:nvSpPr>
          <p:spPr bwMode="auto">
            <a:xfrm flipV="1">
              <a:off x="13486" y="4699"/>
              <a:ext cx="827" cy="1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1" name="Line 97"/>
            <p:cNvSpPr>
              <a:spLocks noChangeShapeType="1"/>
            </p:cNvSpPr>
            <p:nvPr/>
          </p:nvSpPr>
          <p:spPr bwMode="auto">
            <a:xfrm>
              <a:off x="14308" y="4688"/>
              <a:ext cx="873" cy="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2" name="Line 98"/>
            <p:cNvSpPr>
              <a:spLocks noChangeShapeType="1"/>
            </p:cNvSpPr>
            <p:nvPr/>
          </p:nvSpPr>
          <p:spPr bwMode="auto">
            <a:xfrm>
              <a:off x="15182" y="4773"/>
              <a:ext cx="505" cy="2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3" name="Text Box 99"/>
          <p:cNvSpPr txBox="1">
            <a:spLocks noChangeArrowheads="1"/>
          </p:cNvSpPr>
          <p:nvPr/>
        </p:nvSpPr>
        <p:spPr bwMode="auto">
          <a:xfrm>
            <a:off x="5857884" y="5214950"/>
            <a:ext cx="2547956" cy="3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Дважды…!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0" y="2786058"/>
            <a:ext cx="1785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643570" y="785794"/>
            <a:ext cx="3500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3. углы меняются, но…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715008" y="1357298"/>
            <a:ext cx="342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3а.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одной пл.</a:t>
            </a:r>
            <a:endParaRPr lang="ru-RU" sz="2800" dirty="0"/>
          </a:p>
        </p:txBody>
      </p:sp>
      <p:sp>
        <p:nvSpPr>
          <p:cNvPr id="119" name="Text Box 99"/>
          <p:cNvSpPr txBox="1">
            <a:spLocks noChangeArrowheads="1"/>
          </p:cNvSpPr>
          <p:nvPr/>
        </p:nvSpPr>
        <p:spPr bwMode="auto">
          <a:xfrm>
            <a:off x="5715008" y="5643578"/>
            <a:ext cx="25479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 к  основанию!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AutoShape 32"/>
          <p:cNvSpPr>
            <a:spLocks noChangeArrowheads="1"/>
          </p:cNvSpPr>
          <p:nvPr/>
        </p:nvSpPr>
        <p:spPr bwMode="auto">
          <a:xfrm>
            <a:off x="0" y="2500306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500958" y="3714752"/>
            <a:ext cx="1643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стекле меньше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Arc 20"/>
          <p:cNvSpPr>
            <a:spLocks/>
          </p:cNvSpPr>
          <p:nvPr/>
        </p:nvSpPr>
        <p:spPr bwMode="auto">
          <a:xfrm rot="5400000" flipV="1">
            <a:off x="7463769" y="4662991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Arc 19"/>
          <p:cNvSpPr>
            <a:spLocks/>
          </p:cNvSpPr>
          <p:nvPr/>
        </p:nvSpPr>
        <p:spPr bwMode="auto">
          <a:xfrm rot="2543331">
            <a:off x="7903745" y="4632655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4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4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4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4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4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14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34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4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4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4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2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8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20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10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1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10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10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5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6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10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10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20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37" grpId="0" animBg="1"/>
      <p:bldP spid="1039" grpId="0" animBg="1"/>
      <p:bldP spid="1039" grpId="1" animBg="1"/>
      <p:bldP spid="1040" grpId="0" animBg="1"/>
      <p:bldP spid="1041" grpId="0" animBg="1"/>
      <p:bldP spid="1042" grpId="0" animBg="1"/>
      <p:bldP spid="1042" grpId="1" animBg="1"/>
      <p:bldP spid="1043" grpId="0" animBg="1"/>
      <p:bldP spid="1044" grpId="0" animBg="1"/>
      <p:bldP spid="1045" grpId="0" animBg="1"/>
      <p:bldP spid="29" grpId="0"/>
      <p:bldP spid="31" grpId="0"/>
      <p:bldP spid="33" grpId="0"/>
      <p:bldP spid="1048" grpId="0"/>
      <p:bldP spid="1052" grpId="0"/>
      <p:bldP spid="1053" grpId="0"/>
      <p:bldP spid="1054" grpId="0"/>
      <p:bldP spid="1055" grpId="0"/>
      <p:bldP spid="1056" grpId="0" animBg="1"/>
      <p:bldP spid="1058" grpId="0" animBg="1"/>
      <p:bldP spid="1064" grpId="0" animBg="1"/>
      <p:bldP spid="1065" grpId="0" animBg="1"/>
      <p:bldP spid="1066" grpId="0" animBg="1"/>
      <p:bldP spid="1067" grpId="0" animBg="1"/>
      <p:bldP spid="56" grpId="0"/>
      <p:bldP spid="57" grpId="0"/>
      <p:bldP spid="58" grpId="0"/>
      <p:bldP spid="59" grpId="0"/>
      <p:bldP spid="1116" grpId="0" animBg="1"/>
      <p:bldP spid="1117" grpId="0" animBg="1"/>
      <p:bldP spid="1118" grpId="0" animBg="1"/>
      <p:bldP spid="1123" grpId="0"/>
      <p:bldP spid="116" grpId="0"/>
      <p:bldP spid="117" grpId="0"/>
      <p:bldP spid="118" grpId="0"/>
      <p:bldP spid="119" grpId="0"/>
      <p:bldP spid="64" grpId="0" animBg="1"/>
      <p:bldP spid="65" grpId="0"/>
      <p:bldP spid="66" grpId="0" animBg="1"/>
      <p:bldP spid="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285992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"/>
            <a:ext cx="828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ГЕОМЕТРИЧЕСКАЯ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ОПТИКА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98366"/>
            <a:ext cx="4214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линия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2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252823"/>
            <a:ext cx="3357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Прямолинейно!!?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63950"/>
            <a:ext cx="3786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З-Н отражения</a:t>
            </a:r>
            <a:endParaRPr lang="ru-RU" sz="2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зеркальное 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диффузное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357562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опытом…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335755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>
            <a:off x="3357554" y="144174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381203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rot="865152">
            <a:off x="4323162" y="1477653"/>
            <a:ext cx="640592" cy="1101289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rot="15272607">
            <a:off x="436543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445262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Arc 19"/>
          <p:cNvSpPr>
            <a:spLocks/>
          </p:cNvSpPr>
          <p:nvPr/>
        </p:nvSpPr>
        <p:spPr bwMode="auto">
          <a:xfrm rot="16651231">
            <a:off x="4186258" y="75241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Arc 20"/>
          <p:cNvSpPr>
            <a:spLocks/>
          </p:cNvSpPr>
          <p:nvPr/>
        </p:nvSpPr>
        <p:spPr bwMode="auto">
          <a:xfrm flipV="1">
            <a:off x="4452628" y="1799148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Arc 21"/>
          <p:cNvSpPr>
            <a:spLocks/>
          </p:cNvSpPr>
          <p:nvPr/>
        </p:nvSpPr>
        <p:spPr bwMode="auto">
          <a:xfrm>
            <a:off x="4464232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017342" y="2552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4472410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75880" y="2111057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1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1048" name="Text Box 24"/>
          <p:cNvSpPr txBox="1">
            <a:spLocks noChangeArrowheads="1"/>
          </p:cNvSpPr>
          <p:nvPr/>
        </p:nvSpPr>
        <p:spPr bwMode="auto">
          <a:xfrm>
            <a:off x="5731821" y="1942216"/>
            <a:ext cx="3357587" cy="67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3б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sin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2400" b="1" i="0" u="sng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sin </a:t>
            </a:r>
            <a:r>
              <a:rPr lang="en-US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en-US" sz="2400" b="1" u="sng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sng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2400" b="1" i="0" u="sng" strike="noStrike" cap="none" normalizeH="0" baseline="-2500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2" name="Text Box 28"/>
          <p:cNvSpPr txBox="1">
            <a:spLocks noChangeArrowheads="1"/>
          </p:cNvSpPr>
          <p:nvPr/>
        </p:nvSpPr>
        <p:spPr bwMode="auto">
          <a:xfrm>
            <a:off x="6181382" y="2215998"/>
            <a:ext cx="1019676" cy="355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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7412674" y="2173610"/>
            <a:ext cx="114300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sin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7090263" y="2096467"/>
            <a:ext cx="534709" cy="3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5" name="Text Box 31"/>
          <p:cNvSpPr txBox="1">
            <a:spLocks noChangeArrowheads="1"/>
          </p:cNvSpPr>
          <p:nvPr/>
        </p:nvSpPr>
        <p:spPr bwMode="auto">
          <a:xfrm>
            <a:off x="8306820" y="2061228"/>
            <a:ext cx="714348" cy="45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6" name="AutoShape 32"/>
          <p:cNvSpPr>
            <a:spLocks noChangeArrowheads="1"/>
          </p:cNvSpPr>
          <p:nvPr/>
        </p:nvSpPr>
        <p:spPr bwMode="auto">
          <a:xfrm>
            <a:off x="5715008" y="1830068"/>
            <a:ext cx="3246791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8" name="Line 34"/>
          <p:cNvSpPr>
            <a:spLocks noChangeShapeType="1"/>
          </p:cNvSpPr>
          <p:nvPr/>
        </p:nvSpPr>
        <p:spPr bwMode="auto">
          <a:xfrm flipV="1">
            <a:off x="3987310" y="3754320"/>
            <a:ext cx="742177" cy="602381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3143240" y="3899371"/>
            <a:ext cx="1376173" cy="1714348"/>
            <a:chOff x="8764" y="2386"/>
            <a:chExt cx="540" cy="1090"/>
          </a:xfrm>
        </p:grpSpPr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8768" y="2710"/>
              <a:ext cx="536" cy="766"/>
            </a:xfrm>
            <a:prstGeom prst="rect">
              <a:avLst/>
            </a:prstGeom>
            <a:solidFill>
              <a:srgbClr val="00FFFF"/>
            </a:solidFill>
            <a:ln w="508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8764" y="2401"/>
              <a:ext cx="0" cy="705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>
              <a:off x="9300" y="2386"/>
              <a:ext cx="0" cy="705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64" name="Line 40"/>
          <p:cNvSpPr>
            <a:spLocks noChangeShapeType="1"/>
          </p:cNvSpPr>
          <p:nvPr/>
        </p:nvSpPr>
        <p:spPr bwMode="auto">
          <a:xfrm>
            <a:off x="3998631" y="3908454"/>
            <a:ext cx="0" cy="1108821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" name="Line 41"/>
          <p:cNvSpPr>
            <a:spLocks noChangeShapeType="1"/>
          </p:cNvSpPr>
          <p:nvPr/>
        </p:nvSpPr>
        <p:spPr bwMode="auto">
          <a:xfrm flipV="1">
            <a:off x="3353314" y="3786190"/>
            <a:ext cx="1329630" cy="1083657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6" name="Line 42"/>
          <p:cNvSpPr>
            <a:spLocks noChangeShapeType="1"/>
          </p:cNvSpPr>
          <p:nvPr/>
        </p:nvSpPr>
        <p:spPr bwMode="auto">
          <a:xfrm flipV="1">
            <a:off x="3363377" y="4378721"/>
            <a:ext cx="616385" cy="120476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7" name="Line 43"/>
          <p:cNvSpPr>
            <a:spLocks noChangeShapeType="1"/>
          </p:cNvSpPr>
          <p:nvPr/>
        </p:nvSpPr>
        <p:spPr bwMode="auto">
          <a:xfrm flipV="1">
            <a:off x="3353314" y="3571876"/>
            <a:ext cx="0" cy="2024189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786446" y="2643182"/>
            <a:ext cx="28575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таблицы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опытом…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500430" y="5643578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Поднимается…                                         мельче…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39744" y="5360472"/>
            <a:ext cx="428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76512" y="4479670"/>
            <a:ext cx="571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sz="6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78"/>
          <p:cNvGrpSpPr>
            <a:grpSpLocks/>
          </p:cNvGrpSpPr>
          <p:nvPr/>
        </p:nvGrpSpPr>
        <p:grpSpPr bwMode="auto">
          <a:xfrm rot="16844767" flipH="1">
            <a:off x="3650505" y="2918370"/>
            <a:ext cx="736454" cy="915339"/>
            <a:chOff x="3340" y="2819"/>
            <a:chExt cx="552" cy="673"/>
          </a:xfrm>
        </p:grpSpPr>
        <p:sp>
          <p:nvSpPr>
            <p:cNvPr id="1103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4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5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6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285720" y="3786190"/>
            <a:ext cx="1857388" cy="2000264"/>
            <a:chOff x="8763" y="2146"/>
            <a:chExt cx="537" cy="1105"/>
          </a:xfrm>
        </p:grpSpPr>
        <p:grpSp>
          <p:nvGrpSpPr>
            <p:cNvPr id="11" name="Group 84"/>
            <p:cNvGrpSpPr>
              <a:grpSpLocks/>
            </p:cNvGrpSpPr>
            <p:nvPr/>
          </p:nvGrpSpPr>
          <p:grpSpPr bwMode="auto">
            <a:xfrm>
              <a:off x="8763" y="2251"/>
              <a:ext cx="537" cy="1000"/>
              <a:chOff x="8763" y="2386"/>
              <a:chExt cx="537" cy="1000"/>
            </a:xfrm>
          </p:grpSpPr>
          <p:sp>
            <p:nvSpPr>
              <p:cNvPr id="1109" name="Rectangle 85"/>
              <p:cNvSpPr>
                <a:spLocks noChangeArrowheads="1"/>
              </p:cNvSpPr>
              <p:nvPr/>
            </p:nvSpPr>
            <p:spPr bwMode="auto">
              <a:xfrm>
                <a:off x="8763" y="2620"/>
                <a:ext cx="536" cy="766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0" name="Line 86"/>
              <p:cNvSpPr>
                <a:spLocks noChangeShapeType="1"/>
              </p:cNvSpPr>
              <p:nvPr/>
            </p:nvSpPr>
            <p:spPr bwMode="auto">
              <a:xfrm>
                <a:off x="8764" y="2401"/>
                <a:ext cx="0" cy="70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1" name="Line 87"/>
              <p:cNvSpPr>
                <a:spLocks noChangeShapeType="1"/>
              </p:cNvSpPr>
              <p:nvPr/>
            </p:nvSpPr>
            <p:spPr bwMode="auto">
              <a:xfrm>
                <a:off x="9300" y="2386"/>
                <a:ext cx="0" cy="70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88"/>
            <p:cNvGrpSpPr>
              <a:grpSpLocks/>
            </p:cNvGrpSpPr>
            <p:nvPr/>
          </p:nvGrpSpPr>
          <p:grpSpPr bwMode="auto">
            <a:xfrm>
              <a:off x="8984" y="2146"/>
              <a:ext cx="193" cy="1043"/>
              <a:chOff x="8984" y="2296"/>
              <a:chExt cx="193" cy="1043"/>
            </a:xfrm>
          </p:grpSpPr>
          <p:sp>
            <p:nvSpPr>
              <p:cNvPr id="1113" name="Line 89"/>
              <p:cNvSpPr>
                <a:spLocks noChangeShapeType="1"/>
              </p:cNvSpPr>
              <p:nvPr/>
            </p:nvSpPr>
            <p:spPr bwMode="auto">
              <a:xfrm flipV="1">
                <a:off x="8984" y="2634"/>
                <a:ext cx="168" cy="705"/>
              </a:xfrm>
              <a:prstGeom prst="line">
                <a:avLst/>
              </a:prstGeom>
              <a:noFill/>
              <a:ln w="825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4" name="Line 90"/>
              <p:cNvSpPr>
                <a:spLocks noChangeShapeType="1"/>
              </p:cNvSpPr>
              <p:nvPr/>
            </p:nvSpPr>
            <p:spPr bwMode="auto">
              <a:xfrm flipH="1">
                <a:off x="9146" y="2296"/>
                <a:ext cx="31" cy="368"/>
              </a:xfrm>
              <a:prstGeom prst="line">
                <a:avLst/>
              </a:prstGeom>
              <a:noFill/>
              <a:ln w="825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16" name="AutoShape 92"/>
          <p:cNvSpPr>
            <a:spLocks noChangeArrowheads="1"/>
          </p:cNvSpPr>
          <p:nvPr/>
        </p:nvSpPr>
        <p:spPr bwMode="auto">
          <a:xfrm>
            <a:off x="6148018" y="3571877"/>
            <a:ext cx="2021491" cy="2071701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7" name="Line 93"/>
          <p:cNvSpPr>
            <a:spLocks noChangeShapeType="1"/>
          </p:cNvSpPr>
          <p:nvPr/>
        </p:nvSpPr>
        <p:spPr bwMode="auto">
          <a:xfrm>
            <a:off x="6128284" y="4255009"/>
            <a:ext cx="1058230" cy="660825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8" name="Line 94"/>
          <p:cNvSpPr>
            <a:spLocks noChangeShapeType="1"/>
          </p:cNvSpPr>
          <p:nvPr/>
        </p:nvSpPr>
        <p:spPr bwMode="auto">
          <a:xfrm flipV="1">
            <a:off x="7299984" y="4448795"/>
            <a:ext cx="812790" cy="598089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Group 95"/>
          <p:cNvGrpSpPr>
            <a:grpSpLocks/>
          </p:cNvGrpSpPr>
          <p:nvPr/>
        </p:nvGrpSpPr>
        <p:grpSpPr bwMode="auto">
          <a:xfrm>
            <a:off x="5643570" y="4597968"/>
            <a:ext cx="2714644" cy="482375"/>
            <a:chOff x="13486" y="4688"/>
            <a:chExt cx="2201" cy="346"/>
          </a:xfrm>
        </p:grpSpPr>
        <p:sp>
          <p:nvSpPr>
            <p:cNvPr id="1120" name="Line 96"/>
            <p:cNvSpPr>
              <a:spLocks noChangeShapeType="1"/>
            </p:cNvSpPr>
            <p:nvPr/>
          </p:nvSpPr>
          <p:spPr bwMode="auto">
            <a:xfrm flipV="1">
              <a:off x="13486" y="4699"/>
              <a:ext cx="827" cy="1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1" name="Line 97"/>
            <p:cNvSpPr>
              <a:spLocks noChangeShapeType="1"/>
            </p:cNvSpPr>
            <p:nvPr/>
          </p:nvSpPr>
          <p:spPr bwMode="auto">
            <a:xfrm>
              <a:off x="14308" y="4688"/>
              <a:ext cx="873" cy="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2" name="Line 98"/>
            <p:cNvSpPr>
              <a:spLocks noChangeShapeType="1"/>
            </p:cNvSpPr>
            <p:nvPr/>
          </p:nvSpPr>
          <p:spPr bwMode="auto">
            <a:xfrm>
              <a:off x="15182" y="4773"/>
              <a:ext cx="505" cy="2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3" name="Text Box 99"/>
          <p:cNvSpPr txBox="1">
            <a:spLocks noChangeArrowheads="1"/>
          </p:cNvSpPr>
          <p:nvPr/>
        </p:nvSpPr>
        <p:spPr bwMode="auto">
          <a:xfrm>
            <a:off x="5857884" y="5214950"/>
            <a:ext cx="2547956" cy="3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Дважды…!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0" y="2786058"/>
            <a:ext cx="1785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643570" y="785794"/>
            <a:ext cx="3500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3. углы меняются, но…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715008" y="1357298"/>
            <a:ext cx="342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3а.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одной пл.</a:t>
            </a:r>
            <a:endParaRPr lang="ru-RU" sz="2800" dirty="0"/>
          </a:p>
        </p:txBody>
      </p:sp>
      <p:sp>
        <p:nvSpPr>
          <p:cNvPr id="119" name="Text Box 99"/>
          <p:cNvSpPr txBox="1">
            <a:spLocks noChangeArrowheads="1"/>
          </p:cNvSpPr>
          <p:nvPr/>
        </p:nvSpPr>
        <p:spPr bwMode="auto">
          <a:xfrm>
            <a:off x="5715008" y="5643578"/>
            <a:ext cx="25479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 к  основанию!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AutoShape 32"/>
          <p:cNvSpPr>
            <a:spLocks noChangeArrowheads="1"/>
          </p:cNvSpPr>
          <p:nvPr/>
        </p:nvSpPr>
        <p:spPr bwMode="auto">
          <a:xfrm>
            <a:off x="0" y="2500306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500958" y="3714752"/>
            <a:ext cx="1643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стекле меньше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Arc 20"/>
          <p:cNvSpPr>
            <a:spLocks/>
          </p:cNvSpPr>
          <p:nvPr/>
        </p:nvSpPr>
        <p:spPr bwMode="auto">
          <a:xfrm rot="5400000" flipV="1">
            <a:off x="7463769" y="4662991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Arc 19"/>
          <p:cNvSpPr>
            <a:spLocks/>
          </p:cNvSpPr>
          <p:nvPr/>
        </p:nvSpPr>
        <p:spPr bwMode="auto">
          <a:xfrm rot="2543331">
            <a:off x="7903745" y="4632655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4286216" y="6334804"/>
            <a:ext cx="485781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Рабочая тетрадь стр.45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4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4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4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4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4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14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34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4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4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4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2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8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10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1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10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10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5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6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10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10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20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37" grpId="0" animBg="1"/>
      <p:bldP spid="1039" grpId="0" animBg="1"/>
      <p:bldP spid="1039" grpId="1" animBg="1"/>
      <p:bldP spid="1040" grpId="0" animBg="1"/>
      <p:bldP spid="1041" grpId="0" animBg="1"/>
      <p:bldP spid="1042" grpId="0" animBg="1"/>
      <p:bldP spid="1042" grpId="1" animBg="1"/>
      <p:bldP spid="1043" grpId="0" animBg="1"/>
      <p:bldP spid="1044" grpId="0" animBg="1"/>
      <p:bldP spid="1045" grpId="0" animBg="1"/>
      <p:bldP spid="29" grpId="0"/>
      <p:bldP spid="31" grpId="0"/>
      <p:bldP spid="33" grpId="0"/>
      <p:bldP spid="1048" grpId="0"/>
      <p:bldP spid="1052" grpId="0"/>
      <p:bldP spid="1053" grpId="0"/>
      <p:bldP spid="1054" grpId="0"/>
      <p:bldP spid="1055" grpId="0"/>
      <p:bldP spid="1056" grpId="0" animBg="1"/>
      <p:bldP spid="1058" grpId="0" animBg="1"/>
      <p:bldP spid="1064" grpId="0" animBg="1"/>
      <p:bldP spid="1065" grpId="0" animBg="1"/>
      <p:bldP spid="1066" grpId="0" animBg="1"/>
      <p:bldP spid="1067" grpId="0" animBg="1"/>
      <p:bldP spid="56" grpId="0"/>
      <p:bldP spid="57" grpId="0"/>
      <p:bldP spid="58" grpId="0"/>
      <p:bldP spid="59" grpId="0"/>
      <p:bldP spid="1116" grpId="0" animBg="1"/>
      <p:bldP spid="1117" grpId="0" animBg="1"/>
      <p:bldP spid="1118" grpId="0" animBg="1"/>
      <p:bldP spid="1123" grpId="0"/>
      <p:bldP spid="116" grpId="0"/>
      <p:bldP spid="117" grpId="0"/>
      <p:bldP spid="118" grpId="0"/>
      <p:bldP spid="119" grpId="0"/>
      <p:bldP spid="64" grpId="0" animBg="1"/>
      <p:bldP spid="65" grpId="0"/>
      <p:bldP spid="66" grpId="0" animBg="1"/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25781" t="10833" r="26406" b="13333"/>
          <a:stretch>
            <a:fillRect/>
          </a:stretch>
        </p:blipFill>
        <p:spPr bwMode="auto">
          <a:xfrm>
            <a:off x="0" y="0"/>
            <a:ext cx="728667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31406" t="9166" r="26406" b="19167"/>
          <a:stretch>
            <a:fillRect/>
          </a:stretch>
        </p:blipFill>
        <p:spPr bwMode="auto">
          <a:xfrm>
            <a:off x="0" y="0"/>
            <a:ext cx="642942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072330" y="928670"/>
            <a:ext cx="135732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 205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22225">
          <a:solidFill>
            <a:srgbClr val="000000"/>
          </a:solidFill>
          <a:prstDash val="dash"/>
          <a:round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4218</TotalTime>
  <Words>1201</Words>
  <Application>Microsoft Office PowerPoint</Application>
  <PresentationFormat>Экран (4:3)</PresentationFormat>
  <Paragraphs>325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Трек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Домашнее задание.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541</cp:revision>
  <dcterms:created xsi:type="dcterms:W3CDTF">2009-11-04T14:29:22Z</dcterms:created>
  <dcterms:modified xsi:type="dcterms:W3CDTF">2019-03-27T03:20:42Z</dcterms:modified>
</cp:coreProperties>
</file>